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4" r:id="rId3"/>
    <p:sldId id="265" r:id="rId4"/>
    <p:sldId id="267" r:id="rId5"/>
    <p:sldId id="259" r:id="rId6"/>
    <p:sldId id="260" r:id="rId7"/>
    <p:sldId id="271" r:id="rId8"/>
    <p:sldId id="258" r:id="rId9"/>
    <p:sldId id="261" r:id="rId10"/>
    <p:sldId id="262" r:id="rId11"/>
    <p:sldId id="272" r:id="rId12"/>
    <p:sldId id="268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EACAE"/>
    <a:srgbClr val="D70707"/>
    <a:srgbClr val="F30303"/>
    <a:srgbClr val="AA3326"/>
    <a:srgbClr val="4B1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FE79F-94BA-4013-87DD-1C0D91F42DEC}" type="datetimeFigureOut">
              <a:rPr lang="fr-FR" smtClean="0"/>
              <a:t>19/07/2018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69281-60A7-4A67-A737-901FD90AA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85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40370-5D0F-403C-925D-CB5146BE67C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34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E2FD8-12D2-478F-9595-C963FAF4FEE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61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5CD-FD49-4E74-8E3D-D9EE4F10DE18}" type="datetimeFigureOut">
              <a:rPr lang="fr-FR" smtClean="0"/>
              <a:t>19/07/2018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162C-C70B-4389-A391-5012BA23A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6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5CD-FD49-4E74-8E3D-D9EE4F10DE18}" type="datetimeFigureOut">
              <a:rPr lang="fr-FR" smtClean="0"/>
              <a:t>19/07/2018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162C-C70B-4389-A391-5012BA23A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24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5CD-FD49-4E74-8E3D-D9EE4F10DE18}" type="datetimeFigureOut">
              <a:rPr lang="fr-FR" smtClean="0"/>
              <a:t>19/07/2018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162C-C70B-4389-A391-5012BA23A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99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5CD-FD49-4E74-8E3D-D9EE4F10DE18}" type="datetimeFigureOut">
              <a:rPr lang="fr-FR" smtClean="0"/>
              <a:t>19/07/2018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162C-C70B-4389-A391-5012BA23A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43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5CD-FD49-4E74-8E3D-D9EE4F10DE18}" type="datetimeFigureOut">
              <a:rPr lang="fr-FR" smtClean="0"/>
              <a:t>19/07/2018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162C-C70B-4389-A391-5012BA23A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87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5CD-FD49-4E74-8E3D-D9EE4F10DE18}" type="datetimeFigureOut">
              <a:rPr lang="fr-FR" smtClean="0"/>
              <a:t>19/07/2018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162C-C70B-4389-A391-5012BA23A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70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5CD-FD49-4E74-8E3D-D9EE4F10DE18}" type="datetimeFigureOut">
              <a:rPr lang="fr-FR" smtClean="0"/>
              <a:t>19/07/2018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162C-C70B-4389-A391-5012BA23A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03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5CD-FD49-4E74-8E3D-D9EE4F10DE18}" type="datetimeFigureOut">
              <a:rPr lang="fr-FR" smtClean="0"/>
              <a:t>19/07/2018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162C-C70B-4389-A391-5012BA23A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17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5CD-FD49-4E74-8E3D-D9EE4F10DE18}" type="datetimeFigureOut">
              <a:rPr lang="fr-FR" smtClean="0"/>
              <a:t>19/07/2018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162C-C70B-4389-A391-5012BA23A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93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5CD-FD49-4E74-8E3D-D9EE4F10DE18}" type="datetimeFigureOut">
              <a:rPr lang="fr-FR" smtClean="0"/>
              <a:t>19/07/2018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162C-C70B-4389-A391-5012BA23A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65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5CD-FD49-4E74-8E3D-D9EE4F10DE18}" type="datetimeFigureOut">
              <a:rPr lang="fr-FR" smtClean="0"/>
              <a:t>19/07/2018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162C-C70B-4389-A391-5012BA23A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24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A85CD-FD49-4E74-8E3D-D9EE4F10DE18}" type="datetimeFigureOut">
              <a:rPr lang="fr-FR" smtClean="0"/>
              <a:t>19/07/2018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B162C-C70B-4389-A391-5012BA23A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78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455490"/>
            <a:ext cx="12200152" cy="29450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itre 1">
            <a:extLst>
              <a:ext uri="{FF2B5EF4-FFF2-40B4-BE49-F238E27FC236}">
                <a16:creationId xmlns="" xmlns:a16="http://schemas.microsoft.com/office/drawing/2014/main" id="{0127FBC6-7BBE-47F2-A533-DB0B1A362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522" y="2190513"/>
            <a:ext cx="10993549" cy="147501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DAM.CG PRO" pitchFamily="50" charset="0"/>
              </a:rPr>
              <a:t>HACKATHON Legal Tech</a:t>
            </a:r>
            <a:r>
              <a:rPr lang="fr-FR" dirty="0">
                <a:solidFill>
                  <a:schemeClr val="bg1"/>
                </a:solidFill>
                <a:latin typeface="Route 159" panose="00000500000000000000" pitchFamily="50" charset="0"/>
              </a:rPr>
              <a:t/>
            </a:r>
            <a:br>
              <a:rPr lang="fr-FR" dirty="0">
                <a:solidFill>
                  <a:schemeClr val="bg1"/>
                </a:solidFill>
                <a:latin typeface="Route 159" panose="00000500000000000000" pitchFamily="50" charset="0"/>
              </a:rPr>
            </a:br>
            <a:r>
              <a:rPr lang="fr-FR" dirty="0">
                <a:solidFill>
                  <a:schemeClr val="bg1"/>
                </a:solidFill>
                <a:latin typeface="Acre Medium" panose="00000600000000000000" pitchFamily="50" charset="0"/>
              </a:rPr>
              <a:t>- EQUIPE </a:t>
            </a:r>
            <a:r>
              <a:rPr lang="fr-FR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ller Light" panose="02000503000000020004" pitchFamily="2" charset="0"/>
              </a:rPr>
              <a:t>themITs</a:t>
            </a:r>
            <a:r>
              <a:rPr lang="fr-FR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 </a:t>
            </a:r>
            <a:r>
              <a:rPr lang="fr-FR" dirty="0">
                <a:solidFill>
                  <a:schemeClr val="bg1"/>
                </a:solidFill>
                <a:latin typeface="Acre Medium" panose="00000600000000000000" pitchFamily="50" charset="0"/>
              </a:rPr>
              <a:t>- 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="" xmlns:a16="http://schemas.microsoft.com/office/drawing/2014/main" id="{9EEBD43B-C647-44BD-A50F-6FE522D61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86" y="4706203"/>
            <a:ext cx="10993546" cy="59032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Gobold Thin Light" panose="02000500000000000000" pitchFamily="2" charset="0"/>
              </a:rPr>
              <a:t>Système de suivi et de contrôle des terrains et constructions urbaines en Algérie</a:t>
            </a:r>
          </a:p>
          <a:p>
            <a:endParaRPr lang="fr-FR" sz="3600" dirty="0">
              <a:solidFill>
                <a:schemeClr val="tx1">
                  <a:lumMod val="75000"/>
                  <a:lumOff val="25000"/>
                </a:schemeClr>
              </a:solidFill>
              <a:latin typeface="Gobold Thin Light" panose="02000500000000000000" pitchFamily="2" charset="0"/>
            </a:endParaRPr>
          </a:p>
        </p:txBody>
      </p:sp>
      <p:pic>
        <p:nvPicPr>
          <p:cNvPr id="1028" name="Picture 4" descr="RÃ©sultat de recherche d'images pour &quot;ecole supÃ©rieure des affaire alger&quot;">
            <a:extLst>
              <a:ext uri="{FF2B5EF4-FFF2-40B4-BE49-F238E27FC236}">
                <a16:creationId xmlns="" xmlns:a16="http://schemas.microsoft.com/office/drawing/2014/main" id="{74B4B4E8-C531-480F-A002-9AAA181C8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-174024"/>
            <a:ext cx="3429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93573585-A867-481A-97C0-164F5B0EE4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300"/>
            <a:ext cx="1162373" cy="118879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4781550"/>
            <a:ext cx="1407994" cy="140799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046" y="4821127"/>
            <a:ext cx="1407994" cy="14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71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-243255" y="-20901"/>
            <a:ext cx="12605844" cy="1076348"/>
            <a:chOff x="-447124" y="-1392918"/>
            <a:chExt cx="12605844" cy="1076348"/>
          </a:xfrm>
        </p:grpSpPr>
        <p:grpSp>
          <p:nvGrpSpPr>
            <p:cNvPr id="25" name="Groupe 24"/>
            <p:cNvGrpSpPr/>
            <p:nvPr/>
          </p:nvGrpSpPr>
          <p:grpSpPr>
            <a:xfrm>
              <a:off x="-447124" y="-1383011"/>
              <a:ext cx="12605844" cy="1066441"/>
              <a:chOff x="-261590" y="2088"/>
              <a:chExt cx="12605844" cy="1066441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-261590" y="2088"/>
                <a:ext cx="12462327" cy="842955"/>
              </a:xfrm>
              <a:prstGeom prst="rect">
                <a:avLst/>
              </a:prstGeom>
              <a:solidFill>
                <a:schemeClr val="bg2">
                  <a:alpha val="87843"/>
                </a:scheme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13" rIns="0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39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" name="Title 3"/>
              <p:cNvSpPr txBox="1">
                <a:spLocks/>
              </p:cNvSpPr>
              <p:nvPr/>
            </p:nvSpPr>
            <p:spPr>
              <a:xfrm>
                <a:off x="6227345" y="169120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rgbClr val="C00000"/>
                    </a:solidFill>
                    <a:latin typeface="ADAM.CG PRO" pitchFamily="50" charset="0"/>
                  </a:rPr>
                  <a:t>financement</a:t>
                </a:r>
                <a:endParaRPr lang="en-US" sz="4800" dirty="0">
                  <a:solidFill>
                    <a:srgbClr val="C00000"/>
                  </a:solidFill>
                  <a:latin typeface="ADAM.CG PRO" pitchFamily="50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65595" y="2088"/>
                <a:ext cx="1660720" cy="845041"/>
              </a:xfrm>
              <a:prstGeom prst="rect">
                <a:avLst/>
              </a:prstGeom>
              <a:solidFill>
                <a:srgbClr val="EA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Title 3"/>
              <p:cNvSpPr txBox="1">
                <a:spLocks/>
              </p:cNvSpPr>
              <p:nvPr/>
            </p:nvSpPr>
            <p:spPr>
              <a:xfrm>
                <a:off x="8216092" y="160997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prototype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7" name="Title 3"/>
              <p:cNvSpPr txBox="1">
                <a:spLocks/>
              </p:cNvSpPr>
              <p:nvPr/>
            </p:nvSpPr>
            <p:spPr>
              <a:xfrm>
                <a:off x="10072102" y="152874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perspective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8" name="Title 3"/>
              <p:cNvSpPr txBox="1">
                <a:spLocks/>
              </p:cNvSpPr>
              <p:nvPr/>
            </p:nvSpPr>
            <p:spPr>
              <a:xfrm>
                <a:off x="-32990" y="15659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Problématique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9" name="Title 3"/>
              <p:cNvSpPr txBox="1">
                <a:spLocks/>
              </p:cNvSpPr>
              <p:nvPr/>
            </p:nvSpPr>
            <p:spPr>
              <a:xfrm>
                <a:off x="2224933" y="160996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Besoin existant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40" name="Title 3"/>
              <p:cNvSpPr txBox="1">
                <a:spLocks/>
              </p:cNvSpPr>
              <p:nvPr/>
            </p:nvSpPr>
            <p:spPr>
              <a:xfrm>
                <a:off x="4220001" y="15287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rgbClr val="767171"/>
                    </a:solidFill>
                    <a:latin typeface="ADAM.CG PRO" pitchFamily="50" charset="0"/>
                  </a:rPr>
                  <a:t>solution</a:t>
                </a:r>
              </a:p>
            </p:txBody>
          </p:sp>
        </p:grpSp>
        <p:cxnSp>
          <p:nvCxnSpPr>
            <p:cNvPr id="26" name="Connecteur droit 25"/>
            <p:cNvCxnSpPr/>
            <p:nvPr/>
          </p:nvCxnSpPr>
          <p:spPr>
            <a:xfrm>
              <a:off x="2034433" y="-1392916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-175367" y="-139062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4347966" y="-1392917"/>
              <a:ext cx="0" cy="847309"/>
            </a:xfrm>
            <a:prstGeom prst="line">
              <a:avLst/>
            </a:prstGeom>
            <a:ln w="571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6019078" y="-1390650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8266980" y="-1390650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10016383" y="-1392917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11968220" y="-139291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9633EA07-EE23-47B6-94E9-5003A08D8024}"/>
              </a:ext>
            </a:extLst>
          </p:cNvPr>
          <p:cNvSpPr/>
          <p:nvPr/>
        </p:nvSpPr>
        <p:spPr>
          <a:xfrm>
            <a:off x="6284242" y="-10995"/>
            <a:ext cx="2154335" cy="84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itle 3">
            <a:extLst>
              <a:ext uri="{FF2B5EF4-FFF2-40B4-BE49-F238E27FC236}">
                <a16:creationId xmlns="" xmlns:a16="http://schemas.microsoft.com/office/drawing/2014/main" id="{3575690F-056A-4E8D-BBB1-AACD019DD861}"/>
              </a:ext>
            </a:extLst>
          </p:cNvPr>
          <p:cNvSpPr txBox="1">
            <a:spLocks/>
          </p:cNvSpPr>
          <p:nvPr/>
        </p:nvSpPr>
        <p:spPr>
          <a:xfrm>
            <a:off x="6207167" y="146539"/>
            <a:ext cx="2272152" cy="8994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 algn="ctr">
              <a:defRPr/>
            </a:pPr>
            <a:r>
              <a:rPr lang="fr-FR" sz="2000" dirty="0" smtClean="0">
                <a:solidFill>
                  <a:srgbClr val="C00000"/>
                </a:solidFill>
                <a:latin typeface="ADAM.CG PRO" pitchFamily="50" charset="0"/>
              </a:rPr>
              <a:t>FINANCEMENT (BMC)</a:t>
            </a:r>
            <a:endParaRPr lang="en-US" sz="4800" dirty="0">
              <a:solidFill>
                <a:srgbClr val="C00000"/>
              </a:solidFill>
              <a:latin typeface="ADAM.CG PRO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14789" t="13315" r="16232" b="13034"/>
          <a:stretch/>
        </p:blipFill>
        <p:spPr>
          <a:xfrm>
            <a:off x="1748942" y="1087772"/>
            <a:ext cx="9172339" cy="550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26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-243255" y="-20901"/>
            <a:ext cx="12605844" cy="1076348"/>
            <a:chOff x="-447124" y="-1392918"/>
            <a:chExt cx="12605844" cy="1076348"/>
          </a:xfrm>
        </p:grpSpPr>
        <p:grpSp>
          <p:nvGrpSpPr>
            <p:cNvPr id="25" name="Groupe 24"/>
            <p:cNvGrpSpPr/>
            <p:nvPr/>
          </p:nvGrpSpPr>
          <p:grpSpPr>
            <a:xfrm>
              <a:off x="-447124" y="-1383011"/>
              <a:ext cx="12605844" cy="1066441"/>
              <a:chOff x="-261590" y="2088"/>
              <a:chExt cx="12605844" cy="1066441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-261590" y="2088"/>
                <a:ext cx="12462327" cy="842955"/>
              </a:xfrm>
              <a:prstGeom prst="rect">
                <a:avLst/>
              </a:prstGeom>
              <a:solidFill>
                <a:schemeClr val="bg2">
                  <a:alpha val="87843"/>
                </a:scheme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13" rIns="0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39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" name="Title 3"/>
              <p:cNvSpPr txBox="1">
                <a:spLocks/>
              </p:cNvSpPr>
              <p:nvPr/>
            </p:nvSpPr>
            <p:spPr>
              <a:xfrm>
                <a:off x="6227345" y="169120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rgbClr val="C00000"/>
                    </a:solidFill>
                    <a:latin typeface="ADAM.CG PRO" pitchFamily="50" charset="0"/>
                  </a:rPr>
                  <a:t>financement</a:t>
                </a:r>
                <a:endParaRPr lang="en-US" sz="4800" dirty="0">
                  <a:solidFill>
                    <a:srgbClr val="C00000"/>
                  </a:solidFill>
                  <a:latin typeface="ADAM.CG PRO" pitchFamily="50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65595" y="2088"/>
                <a:ext cx="1660720" cy="845041"/>
              </a:xfrm>
              <a:prstGeom prst="rect">
                <a:avLst/>
              </a:prstGeom>
              <a:solidFill>
                <a:srgbClr val="EA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Title 3"/>
              <p:cNvSpPr txBox="1">
                <a:spLocks/>
              </p:cNvSpPr>
              <p:nvPr/>
            </p:nvSpPr>
            <p:spPr>
              <a:xfrm>
                <a:off x="8216092" y="160997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prototype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7" name="Title 3"/>
              <p:cNvSpPr txBox="1">
                <a:spLocks/>
              </p:cNvSpPr>
              <p:nvPr/>
            </p:nvSpPr>
            <p:spPr>
              <a:xfrm>
                <a:off x="10072102" y="152874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perspective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8" name="Title 3"/>
              <p:cNvSpPr txBox="1">
                <a:spLocks/>
              </p:cNvSpPr>
              <p:nvPr/>
            </p:nvSpPr>
            <p:spPr>
              <a:xfrm>
                <a:off x="-32990" y="15659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Problématique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9" name="Title 3"/>
              <p:cNvSpPr txBox="1">
                <a:spLocks/>
              </p:cNvSpPr>
              <p:nvPr/>
            </p:nvSpPr>
            <p:spPr>
              <a:xfrm>
                <a:off x="2224933" y="160996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Besoin existant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40" name="Title 3"/>
              <p:cNvSpPr txBox="1">
                <a:spLocks/>
              </p:cNvSpPr>
              <p:nvPr/>
            </p:nvSpPr>
            <p:spPr>
              <a:xfrm>
                <a:off x="4220001" y="15287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rgbClr val="767171"/>
                    </a:solidFill>
                    <a:latin typeface="ADAM.CG PRO" pitchFamily="50" charset="0"/>
                  </a:rPr>
                  <a:t>solution</a:t>
                </a:r>
              </a:p>
            </p:txBody>
          </p:sp>
        </p:grpSp>
        <p:cxnSp>
          <p:nvCxnSpPr>
            <p:cNvPr id="26" name="Connecteur droit 25"/>
            <p:cNvCxnSpPr/>
            <p:nvPr/>
          </p:nvCxnSpPr>
          <p:spPr>
            <a:xfrm>
              <a:off x="2034433" y="-1392916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-175367" y="-139062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4347966" y="-1392917"/>
              <a:ext cx="0" cy="847309"/>
            </a:xfrm>
            <a:prstGeom prst="line">
              <a:avLst/>
            </a:prstGeom>
            <a:ln w="571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6019078" y="-1390650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8266980" y="-1390650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10016383" y="-1392917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11968220" y="-139291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7DAFB4A0-3EF1-401E-AB51-6639F1A6E082}"/>
              </a:ext>
            </a:extLst>
          </p:cNvPr>
          <p:cNvSpPr/>
          <p:nvPr/>
        </p:nvSpPr>
        <p:spPr>
          <a:xfrm>
            <a:off x="969629" y="4827673"/>
            <a:ext cx="2239235" cy="504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2 260 000 DA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0987BE40-1C3F-4B7A-A146-637329B3156D}"/>
              </a:ext>
            </a:extLst>
          </p:cNvPr>
          <p:cNvSpPr/>
          <p:nvPr/>
        </p:nvSpPr>
        <p:spPr>
          <a:xfrm>
            <a:off x="4881789" y="4812223"/>
            <a:ext cx="2239235" cy="504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27 000 DA</a:t>
            </a:r>
          </a:p>
        </p:txBody>
      </p:sp>
      <p:grpSp>
        <p:nvGrpSpPr>
          <p:cNvPr id="43" name="Group 1">
            <a:extLst>
              <a:ext uri="{FF2B5EF4-FFF2-40B4-BE49-F238E27FC236}">
                <a16:creationId xmlns="" xmlns:a16="http://schemas.microsoft.com/office/drawing/2014/main" id="{F71361EB-D3B5-4963-A2F4-FB09236F1A2A}"/>
              </a:ext>
            </a:extLst>
          </p:cNvPr>
          <p:cNvGrpSpPr/>
          <p:nvPr/>
        </p:nvGrpSpPr>
        <p:grpSpPr>
          <a:xfrm>
            <a:off x="988679" y="2533852"/>
            <a:ext cx="2300811" cy="1810431"/>
            <a:chOff x="988679" y="1951958"/>
            <a:chExt cx="2300811" cy="1810431"/>
          </a:xfrm>
          <a:solidFill>
            <a:srgbClr val="EAE9E9"/>
          </a:solidFill>
        </p:grpSpPr>
        <p:sp>
          <p:nvSpPr>
            <p:cNvPr id="44" name="Rounded Rectangle 18">
              <a:extLst>
                <a:ext uri="{FF2B5EF4-FFF2-40B4-BE49-F238E27FC236}">
                  <a16:creationId xmlns="" xmlns:a16="http://schemas.microsoft.com/office/drawing/2014/main" id="{3D07912C-1D1E-461E-8EEA-D3C60ADDF12E}"/>
                </a:ext>
              </a:extLst>
            </p:cNvPr>
            <p:cNvSpPr/>
            <p:nvPr/>
          </p:nvSpPr>
          <p:spPr>
            <a:xfrm>
              <a:off x="1002630" y="1951958"/>
              <a:ext cx="2286860" cy="1810431"/>
            </a:xfrm>
            <a:prstGeom prst="roundRect">
              <a:avLst>
                <a:gd name="adj" fmla="val 77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19">
              <a:extLst>
                <a:ext uri="{FF2B5EF4-FFF2-40B4-BE49-F238E27FC236}">
                  <a16:creationId xmlns="" xmlns:a16="http://schemas.microsoft.com/office/drawing/2014/main" id="{2EAAE721-EBFE-4F07-8CC5-D351E8FD1D8F}"/>
                </a:ext>
              </a:extLst>
            </p:cNvPr>
            <p:cNvSpPr txBox="1"/>
            <p:nvPr/>
          </p:nvSpPr>
          <p:spPr>
            <a:xfrm>
              <a:off x="988679" y="2482535"/>
              <a:ext cx="2286860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defTabSz="914012">
                <a:spcBef>
                  <a:spcPct val="20000"/>
                </a:spcBef>
              </a:pPr>
              <a:r>
                <a:rPr lang="fr-FR" sz="2800" dirty="0">
                  <a:solidFill>
                    <a:srgbClr val="76717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Coût logiciel et matériel </a:t>
              </a:r>
              <a:endParaRPr lang="en-US" sz="2800" dirty="0">
                <a:solidFill>
                  <a:srgbClr val="76717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6" name="Group 2">
            <a:extLst>
              <a:ext uri="{FF2B5EF4-FFF2-40B4-BE49-F238E27FC236}">
                <a16:creationId xmlns="" xmlns:a16="http://schemas.microsoft.com/office/drawing/2014/main" id="{14E516E3-9DFD-4E6F-A289-85241D1E1DAC}"/>
              </a:ext>
            </a:extLst>
          </p:cNvPr>
          <p:cNvGrpSpPr/>
          <p:nvPr/>
        </p:nvGrpSpPr>
        <p:grpSpPr>
          <a:xfrm>
            <a:off x="4612018" y="2509830"/>
            <a:ext cx="2787966" cy="1796065"/>
            <a:chOff x="3646821" y="1951958"/>
            <a:chExt cx="2787966" cy="1796065"/>
          </a:xfrm>
        </p:grpSpPr>
        <p:sp>
          <p:nvSpPr>
            <p:cNvPr id="47" name="Rounded Rectangle 24">
              <a:extLst>
                <a:ext uri="{FF2B5EF4-FFF2-40B4-BE49-F238E27FC236}">
                  <a16:creationId xmlns="" xmlns:a16="http://schemas.microsoft.com/office/drawing/2014/main" id="{F7E4FE57-FEAF-4560-9254-5A4D5614E607}"/>
                </a:ext>
              </a:extLst>
            </p:cNvPr>
            <p:cNvSpPr/>
            <p:nvPr/>
          </p:nvSpPr>
          <p:spPr>
            <a:xfrm>
              <a:off x="3670633" y="1951958"/>
              <a:ext cx="2731154" cy="1796065"/>
            </a:xfrm>
            <a:prstGeom prst="roundRect">
              <a:avLst>
                <a:gd name="adj" fmla="val 7770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25">
              <a:extLst>
                <a:ext uri="{FF2B5EF4-FFF2-40B4-BE49-F238E27FC236}">
                  <a16:creationId xmlns="" xmlns:a16="http://schemas.microsoft.com/office/drawing/2014/main" id="{C8E35440-A39E-4891-93E9-E97D5058F718}"/>
                </a:ext>
              </a:extLst>
            </p:cNvPr>
            <p:cNvSpPr txBox="1"/>
            <p:nvPr/>
          </p:nvSpPr>
          <p:spPr>
            <a:xfrm>
              <a:off x="3646821" y="2214942"/>
              <a:ext cx="2787966" cy="128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12">
                <a:lnSpc>
                  <a:spcPct val="90000"/>
                </a:lnSpc>
                <a:spcBef>
                  <a:spcPct val="20000"/>
                </a:spcBef>
              </a:pPr>
              <a:r>
                <a:rPr lang="fr-FR" sz="2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Coût d’hébergement(1an)</a:t>
              </a:r>
              <a:endPara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9" name="Group 3">
            <a:extLst>
              <a:ext uri="{FF2B5EF4-FFF2-40B4-BE49-F238E27FC236}">
                <a16:creationId xmlns="" xmlns:a16="http://schemas.microsoft.com/office/drawing/2014/main" id="{931EDE0F-421C-4AAE-BA4C-BEB04BFD7B1B}"/>
              </a:ext>
            </a:extLst>
          </p:cNvPr>
          <p:cNvGrpSpPr/>
          <p:nvPr/>
        </p:nvGrpSpPr>
        <p:grpSpPr>
          <a:xfrm>
            <a:off x="8836176" y="2519486"/>
            <a:ext cx="2286860" cy="1810431"/>
            <a:chOff x="6338636" y="1951958"/>
            <a:chExt cx="2286860" cy="1810431"/>
          </a:xfrm>
        </p:grpSpPr>
        <p:sp>
          <p:nvSpPr>
            <p:cNvPr id="50" name="Rounded Rectangle 5">
              <a:extLst>
                <a:ext uri="{FF2B5EF4-FFF2-40B4-BE49-F238E27FC236}">
                  <a16:creationId xmlns="" xmlns:a16="http://schemas.microsoft.com/office/drawing/2014/main" id="{F1144953-6CDE-47D9-A71C-51A9FCC7A19E}"/>
                </a:ext>
              </a:extLst>
            </p:cNvPr>
            <p:cNvSpPr/>
            <p:nvPr/>
          </p:nvSpPr>
          <p:spPr>
            <a:xfrm>
              <a:off x="6338636" y="1951958"/>
              <a:ext cx="2286860" cy="1810431"/>
            </a:xfrm>
            <a:prstGeom prst="roundRect">
              <a:avLst>
                <a:gd name="adj" fmla="val 77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6">
              <a:extLst>
                <a:ext uri="{FF2B5EF4-FFF2-40B4-BE49-F238E27FC236}">
                  <a16:creationId xmlns="" xmlns:a16="http://schemas.microsoft.com/office/drawing/2014/main" id="{13D36447-5682-4666-85B1-0B17C5321BCF}"/>
                </a:ext>
              </a:extLst>
            </p:cNvPr>
            <p:cNvSpPr txBox="1"/>
            <p:nvPr/>
          </p:nvSpPr>
          <p:spPr>
            <a:xfrm>
              <a:off x="6338637" y="2589530"/>
              <a:ext cx="2286859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12">
                <a:lnSpc>
                  <a:spcPct val="90000"/>
                </a:lnSpc>
                <a:spcBef>
                  <a:spcPct val="20000"/>
                </a:spcBef>
              </a:pPr>
              <a:r>
                <a:rPr lang="fr-FR" sz="2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Total des coûts</a:t>
              </a:r>
              <a:endPara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2" name="ZoneTexte 51">
            <a:extLst>
              <a:ext uri="{FF2B5EF4-FFF2-40B4-BE49-F238E27FC236}">
                <a16:creationId xmlns="" xmlns:a16="http://schemas.microsoft.com/office/drawing/2014/main" id="{7CB3D0C0-F832-4FFE-B419-D877D58A74D2}"/>
              </a:ext>
            </a:extLst>
          </p:cNvPr>
          <p:cNvSpPr txBox="1"/>
          <p:nvPr/>
        </p:nvSpPr>
        <p:spPr>
          <a:xfrm>
            <a:off x="3570394" y="2762981"/>
            <a:ext cx="771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="" xmlns:a16="http://schemas.microsoft.com/office/drawing/2014/main" id="{DA4A1802-03B4-4F0C-8C41-ACF46D8C6DD5}"/>
              </a:ext>
            </a:extLst>
          </p:cNvPr>
          <p:cNvSpPr txBox="1"/>
          <p:nvPr/>
        </p:nvSpPr>
        <p:spPr>
          <a:xfrm>
            <a:off x="7663979" y="2787967"/>
            <a:ext cx="771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9AC4F559-A251-4C29-A626-69E0800BE9EF}"/>
              </a:ext>
            </a:extLst>
          </p:cNvPr>
          <p:cNvSpPr/>
          <p:nvPr/>
        </p:nvSpPr>
        <p:spPr>
          <a:xfrm>
            <a:off x="8100640" y="4756916"/>
            <a:ext cx="3757932" cy="64633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2 287 000 DA</a:t>
            </a:r>
            <a:endParaRPr 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E084991E-CB32-4DE2-8B89-5E308A9DF56D}"/>
              </a:ext>
            </a:extLst>
          </p:cNvPr>
          <p:cNvSpPr/>
          <p:nvPr/>
        </p:nvSpPr>
        <p:spPr>
          <a:xfrm>
            <a:off x="-14655" y="843843"/>
            <a:ext cx="12233727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="" xmlns:a16="http://schemas.microsoft.com/office/drawing/2014/main" id="{4695A657-0CA0-440A-9874-C7D2A6EE2257}"/>
              </a:ext>
            </a:extLst>
          </p:cNvPr>
          <p:cNvSpPr txBox="1"/>
          <p:nvPr/>
        </p:nvSpPr>
        <p:spPr>
          <a:xfrm>
            <a:off x="2286140" y="895321"/>
            <a:ext cx="7451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  <a:latin typeface="ADAM.CG PRO" pitchFamily="50" charset="0"/>
              </a:rPr>
              <a:t>Dépenses financières de la première année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9633EA07-EE23-47B6-94E9-5003A08D8024}"/>
              </a:ext>
            </a:extLst>
          </p:cNvPr>
          <p:cNvSpPr/>
          <p:nvPr/>
        </p:nvSpPr>
        <p:spPr>
          <a:xfrm>
            <a:off x="6284242" y="-10995"/>
            <a:ext cx="2154335" cy="84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itle 3">
            <a:extLst>
              <a:ext uri="{FF2B5EF4-FFF2-40B4-BE49-F238E27FC236}">
                <a16:creationId xmlns="" xmlns:a16="http://schemas.microsoft.com/office/drawing/2014/main" id="{3575690F-056A-4E8D-BBB1-AACD019DD861}"/>
              </a:ext>
            </a:extLst>
          </p:cNvPr>
          <p:cNvSpPr txBox="1">
            <a:spLocks/>
          </p:cNvSpPr>
          <p:nvPr/>
        </p:nvSpPr>
        <p:spPr>
          <a:xfrm>
            <a:off x="6207167" y="146539"/>
            <a:ext cx="2272152" cy="8994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 algn="ctr">
              <a:defRPr/>
            </a:pPr>
            <a:r>
              <a:rPr lang="fr-FR" sz="1800" dirty="0" smtClean="0">
                <a:solidFill>
                  <a:srgbClr val="C00000"/>
                </a:solidFill>
                <a:latin typeface="ADAM.CG PRO" pitchFamily="50" charset="0"/>
              </a:rPr>
              <a:t>Financement</a:t>
            </a:r>
          </a:p>
          <a:p>
            <a:pPr lvl="0" algn="ctr">
              <a:defRPr/>
            </a:pPr>
            <a:r>
              <a:rPr lang="fr-FR" sz="1800" dirty="0" smtClean="0">
                <a:solidFill>
                  <a:srgbClr val="C00000"/>
                </a:solidFill>
                <a:latin typeface="ADAM.CG PRO" pitchFamily="50" charset="0"/>
              </a:rPr>
              <a:t>(BUDGET)</a:t>
            </a:r>
            <a:endParaRPr lang="en-US" sz="4400" dirty="0">
              <a:solidFill>
                <a:srgbClr val="C00000"/>
              </a:solidFill>
              <a:latin typeface="ADAM.CG PRO" pitchFamily="50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851" y="4930164"/>
            <a:ext cx="2237185" cy="223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81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-243255" y="-20901"/>
            <a:ext cx="12605844" cy="2838477"/>
            <a:chOff x="-447124" y="-1392918"/>
            <a:chExt cx="12605844" cy="2838477"/>
          </a:xfrm>
        </p:grpSpPr>
        <p:grpSp>
          <p:nvGrpSpPr>
            <p:cNvPr id="5" name="Groupe 4"/>
            <p:cNvGrpSpPr/>
            <p:nvPr/>
          </p:nvGrpSpPr>
          <p:grpSpPr>
            <a:xfrm>
              <a:off x="-447124" y="-1383011"/>
              <a:ext cx="12605844" cy="2828570"/>
              <a:chOff x="-261590" y="2088"/>
              <a:chExt cx="12605844" cy="282857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-261590" y="2088"/>
                <a:ext cx="12462327" cy="842955"/>
              </a:xfrm>
              <a:prstGeom prst="rect">
                <a:avLst/>
              </a:prstGeom>
              <a:solidFill>
                <a:schemeClr val="bg2">
                  <a:alpha val="87843"/>
                </a:scheme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13" rIns="0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39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Title 3"/>
              <p:cNvSpPr txBox="1">
                <a:spLocks/>
              </p:cNvSpPr>
              <p:nvPr/>
            </p:nvSpPr>
            <p:spPr>
              <a:xfrm>
                <a:off x="6227345" y="169120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financement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65595" y="2088"/>
                <a:ext cx="1660720" cy="845041"/>
              </a:xfrm>
              <a:prstGeom prst="rect">
                <a:avLst/>
              </a:prstGeom>
              <a:solidFill>
                <a:srgbClr val="EA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Title 3"/>
              <p:cNvSpPr txBox="1">
                <a:spLocks/>
              </p:cNvSpPr>
              <p:nvPr/>
            </p:nvSpPr>
            <p:spPr>
              <a:xfrm>
                <a:off x="10072102" y="152874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perspective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18" name="Title 3"/>
              <p:cNvSpPr txBox="1">
                <a:spLocks/>
              </p:cNvSpPr>
              <p:nvPr/>
            </p:nvSpPr>
            <p:spPr>
              <a:xfrm>
                <a:off x="-32990" y="15659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Problématique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19" name="Title 3"/>
              <p:cNvSpPr txBox="1">
                <a:spLocks/>
              </p:cNvSpPr>
              <p:nvPr/>
            </p:nvSpPr>
            <p:spPr>
              <a:xfrm>
                <a:off x="2224933" y="160996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Besoin existant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20" name="Title 3"/>
              <p:cNvSpPr txBox="1">
                <a:spLocks/>
              </p:cNvSpPr>
              <p:nvPr/>
            </p:nvSpPr>
            <p:spPr>
              <a:xfrm>
                <a:off x="4258101" y="15287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rgbClr val="767171"/>
                    </a:solidFill>
                    <a:latin typeface="ADAM.CG PRO" pitchFamily="50" charset="0"/>
                  </a:rPr>
                  <a:t>solution</a:t>
                </a:r>
              </a:p>
            </p:txBody>
          </p:sp>
          <p:sp>
            <p:nvSpPr>
              <p:cNvPr id="16" name="Title 3"/>
              <p:cNvSpPr txBox="1">
                <a:spLocks/>
              </p:cNvSpPr>
              <p:nvPr/>
            </p:nvSpPr>
            <p:spPr>
              <a:xfrm>
                <a:off x="8663117" y="1931249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endParaRPr lang="en-US" sz="4800" dirty="0">
                  <a:solidFill>
                    <a:srgbClr val="C00000"/>
                  </a:solidFill>
                  <a:latin typeface="ADAM.CG PRO" pitchFamily="50" charset="0"/>
                </a:endParaRPr>
              </a:p>
            </p:txBody>
          </p:sp>
        </p:grpSp>
        <p:cxnSp>
          <p:nvCxnSpPr>
            <p:cNvPr id="6" name="Connecteur droit 5"/>
            <p:cNvCxnSpPr/>
            <p:nvPr/>
          </p:nvCxnSpPr>
          <p:spPr>
            <a:xfrm>
              <a:off x="2034433" y="-1392916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-175367" y="-139062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4347966" y="-1392917"/>
              <a:ext cx="0" cy="847309"/>
            </a:xfrm>
            <a:prstGeom prst="line">
              <a:avLst/>
            </a:prstGeom>
            <a:ln w="571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6019078" y="-1390650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8266980" y="-1390650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10016383" y="-1392917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1968220" y="-139291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8517832" y="-20901"/>
            <a:ext cx="1673772" cy="84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2000" dirty="0">
                <a:solidFill>
                  <a:srgbClr val="C00000"/>
                </a:solidFill>
                <a:latin typeface="ADAM.CG PRO" pitchFamily="50" charset="0"/>
              </a:rPr>
              <a:t>prototype</a:t>
            </a:r>
            <a:endParaRPr lang="en-US" sz="4800" dirty="0">
              <a:solidFill>
                <a:srgbClr val="C00000"/>
              </a:solidFill>
              <a:latin typeface="ADAM.CG PRO" pitchFamily="50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4655" y="2125406"/>
            <a:ext cx="12263805" cy="30561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ADAM.CG PRO" pitchFamily="50" charset="0"/>
              </a:rPr>
              <a:t>DEMO</a:t>
            </a:r>
            <a:endParaRPr lang="en-US" sz="11500" dirty="0">
              <a:latin typeface="ADAM.CG PR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-243255" y="-228600"/>
            <a:ext cx="12605844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Gov Text"/>
          <p:cNvSpPr/>
          <p:nvPr/>
        </p:nvSpPr>
        <p:spPr>
          <a:xfrm>
            <a:off x="-95023" y="5098190"/>
            <a:ext cx="4221076" cy="1421928"/>
          </a:xfrm>
          <a:prstGeom prst="rect">
            <a:avLst/>
          </a:prstGeom>
        </p:spPr>
        <p:txBody>
          <a:bodyPr wrap="square" lIns="179259">
            <a:spAutoFit/>
          </a:bodyPr>
          <a:lstStyle/>
          <a:p>
            <a:pPr marL="0" marR="0" lvl="0" indent="0" algn="r" defTabSz="89592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Estimer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le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taux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de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conformité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d’un plan de construction pour un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cityen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avant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la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soumission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à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l’APC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4B4B4B"/>
                  </a:gs>
                  <a:gs pos="100000">
                    <a:srgbClr val="4B4B4B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1" name="Industry Text"/>
          <p:cNvSpPr/>
          <p:nvPr/>
        </p:nvSpPr>
        <p:spPr>
          <a:xfrm>
            <a:off x="-325664" y="3474329"/>
            <a:ext cx="3337552" cy="757130"/>
          </a:xfrm>
          <a:prstGeom prst="rect">
            <a:avLst/>
          </a:prstGeom>
        </p:spPr>
        <p:txBody>
          <a:bodyPr wrap="square" lIns="179259">
            <a:spAutoFit/>
          </a:bodyPr>
          <a:lstStyle/>
          <a:p>
            <a:pPr marL="0" marR="0" lvl="0" indent="0" algn="r" defTabSz="89592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err="1" smtClean="0"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Associé</a:t>
            </a:r>
            <a:r>
              <a:rPr lang="en-US" sz="2400" kern="0" dirty="0" smtClean="0"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 au DEEP LEARNING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4B4B4B"/>
                  </a:gs>
                  <a:gs pos="100000">
                    <a:srgbClr val="4B4B4B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Peers Text"/>
          <p:cNvSpPr/>
          <p:nvPr/>
        </p:nvSpPr>
        <p:spPr>
          <a:xfrm>
            <a:off x="-243255" y="1699083"/>
            <a:ext cx="4204458" cy="424732"/>
          </a:xfrm>
          <a:prstGeom prst="rect">
            <a:avLst/>
          </a:prstGeom>
        </p:spPr>
        <p:txBody>
          <a:bodyPr wrap="square" lIns="179259">
            <a:spAutoFit/>
          </a:bodyPr>
          <a:lstStyle/>
          <a:p>
            <a:pPr marL="0" marR="0" lvl="0" indent="0" algn="r" defTabSz="89592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Grace à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tous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 les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cas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traités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4B4B4B"/>
                  </a:gs>
                  <a:gs pos="100000">
                    <a:srgbClr val="4B4B4B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02062" y="1087734"/>
            <a:ext cx="4039003" cy="514250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first half"/>
          <p:cNvGrpSpPr/>
          <p:nvPr/>
        </p:nvGrpSpPr>
        <p:grpSpPr>
          <a:xfrm rot="10800000">
            <a:off x="4126053" y="5099664"/>
            <a:ext cx="1238606" cy="1238604"/>
            <a:chOff x="1655681" y="1702136"/>
            <a:chExt cx="3163063" cy="3163062"/>
          </a:xfrm>
        </p:grpSpPr>
        <p:sp>
          <p:nvSpPr>
            <p:cNvPr id="15" name="Oval 14"/>
            <p:cNvSpPr/>
            <p:nvPr/>
          </p:nvSpPr>
          <p:spPr>
            <a:xfrm>
              <a:off x="1655681" y="1702136"/>
              <a:ext cx="3163062" cy="316306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201"/>
            <p:cNvSpPr/>
            <p:nvPr/>
          </p:nvSpPr>
          <p:spPr>
            <a:xfrm>
              <a:off x="3234291" y="1702136"/>
              <a:ext cx="1584453" cy="3163062"/>
            </a:xfrm>
            <a:custGeom>
              <a:avLst/>
              <a:gdLst>
                <a:gd name="connsiteX0" fmla="*/ 2922 w 1584453"/>
                <a:gd name="connsiteY0" fmla="*/ 0 h 3163062"/>
                <a:gd name="connsiteX1" fmla="*/ 1584453 w 1584453"/>
                <a:gd name="connsiteY1" fmla="*/ 1581531 h 3163062"/>
                <a:gd name="connsiteX2" fmla="*/ 2922 w 1584453"/>
                <a:gd name="connsiteY2" fmla="*/ 3163062 h 3163062"/>
                <a:gd name="connsiteX3" fmla="*/ 0 w 1584453"/>
                <a:gd name="connsiteY3" fmla="*/ 3162768 h 3163062"/>
                <a:gd name="connsiteX4" fmla="*/ 0 w 1584453"/>
                <a:gd name="connsiteY4" fmla="*/ 295 h 316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453" h="3163062">
                  <a:moveTo>
                    <a:pt x="2922" y="0"/>
                  </a:moveTo>
                  <a:cubicBezTo>
                    <a:pt x="876377" y="0"/>
                    <a:pt x="1584453" y="708076"/>
                    <a:pt x="1584453" y="1581531"/>
                  </a:cubicBezTo>
                  <a:cubicBezTo>
                    <a:pt x="1584453" y="2454986"/>
                    <a:pt x="876377" y="3163062"/>
                    <a:pt x="2922" y="3163062"/>
                  </a:cubicBezTo>
                  <a:lnTo>
                    <a:pt x="0" y="3162768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 useBgFill="1">
        <p:nvSpPr>
          <p:cNvPr id="18" name="left mask"/>
          <p:cNvSpPr/>
          <p:nvPr/>
        </p:nvSpPr>
        <p:spPr bwMode="auto">
          <a:xfrm>
            <a:off x="4058766" y="5064385"/>
            <a:ext cx="687734" cy="132284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dummy"/>
          <p:cNvGrpSpPr/>
          <p:nvPr/>
        </p:nvGrpSpPr>
        <p:grpSpPr>
          <a:xfrm rot="10800000">
            <a:off x="4126053" y="5099664"/>
            <a:ext cx="1238606" cy="1238604"/>
            <a:chOff x="1655681" y="1702136"/>
            <a:chExt cx="3163063" cy="3163062"/>
          </a:xfrm>
        </p:grpSpPr>
        <p:sp>
          <p:nvSpPr>
            <p:cNvPr id="20" name="Oval 19"/>
            <p:cNvSpPr/>
            <p:nvPr/>
          </p:nvSpPr>
          <p:spPr>
            <a:xfrm>
              <a:off x="1655681" y="1702136"/>
              <a:ext cx="3163062" cy="316306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205"/>
            <p:cNvSpPr/>
            <p:nvPr/>
          </p:nvSpPr>
          <p:spPr>
            <a:xfrm>
              <a:off x="3234291" y="1702136"/>
              <a:ext cx="1584453" cy="3163062"/>
            </a:xfrm>
            <a:custGeom>
              <a:avLst/>
              <a:gdLst>
                <a:gd name="connsiteX0" fmla="*/ 2922 w 1584453"/>
                <a:gd name="connsiteY0" fmla="*/ 0 h 3163062"/>
                <a:gd name="connsiteX1" fmla="*/ 1584453 w 1584453"/>
                <a:gd name="connsiteY1" fmla="*/ 1581531 h 3163062"/>
                <a:gd name="connsiteX2" fmla="*/ 2922 w 1584453"/>
                <a:gd name="connsiteY2" fmla="*/ 3163062 h 3163062"/>
                <a:gd name="connsiteX3" fmla="*/ 0 w 1584453"/>
                <a:gd name="connsiteY3" fmla="*/ 3162768 h 3163062"/>
                <a:gd name="connsiteX4" fmla="*/ 0 w 1584453"/>
                <a:gd name="connsiteY4" fmla="*/ 295 h 316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453" h="3163062">
                  <a:moveTo>
                    <a:pt x="2922" y="0"/>
                  </a:moveTo>
                  <a:cubicBezTo>
                    <a:pt x="876377" y="0"/>
                    <a:pt x="1584453" y="708076"/>
                    <a:pt x="1584453" y="1581531"/>
                  </a:cubicBezTo>
                  <a:cubicBezTo>
                    <a:pt x="1584453" y="2454986"/>
                    <a:pt x="876377" y="3163062"/>
                    <a:pt x="2922" y="3163062"/>
                  </a:cubicBezTo>
                  <a:lnTo>
                    <a:pt x="0" y="3162768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second half"/>
          <p:cNvGrpSpPr/>
          <p:nvPr/>
        </p:nvGrpSpPr>
        <p:grpSpPr>
          <a:xfrm>
            <a:off x="4126053" y="5099663"/>
            <a:ext cx="1238608" cy="1238606"/>
            <a:chOff x="1655681" y="1702136"/>
            <a:chExt cx="3163063" cy="3163062"/>
          </a:xfrm>
        </p:grpSpPr>
        <p:sp>
          <p:nvSpPr>
            <p:cNvPr id="23" name="Oval 22"/>
            <p:cNvSpPr/>
            <p:nvPr/>
          </p:nvSpPr>
          <p:spPr>
            <a:xfrm>
              <a:off x="1655681" y="1702136"/>
              <a:ext cx="3163062" cy="316306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209"/>
            <p:cNvSpPr/>
            <p:nvPr/>
          </p:nvSpPr>
          <p:spPr>
            <a:xfrm>
              <a:off x="3234291" y="1702136"/>
              <a:ext cx="1584453" cy="3163062"/>
            </a:xfrm>
            <a:custGeom>
              <a:avLst/>
              <a:gdLst>
                <a:gd name="connsiteX0" fmla="*/ 2922 w 1584453"/>
                <a:gd name="connsiteY0" fmla="*/ 0 h 3163062"/>
                <a:gd name="connsiteX1" fmla="*/ 1584453 w 1584453"/>
                <a:gd name="connsiteY1" fmla="*/ 1581531 h 3163062"/>
                <a:gd name="connsiteX2" fmla="*/ 2922 w 1584453"/>
                <a:gd name="connsiteY2" fmla="*/ 3163062 h 3163062"/>
                <a:gd name="connsiteX3" fmla="*/ 0 w 1584453"/>
                <a:gd name="connsiteY3" fmla="*/ 3162768 h 3163062"/>
                <a:gd name="connsiteX4" fmla="*/ 0 w 1584453"/>
                <a:gd name="connsiteY4" fmla="*/ 295 h 316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453" h="3163062">
                  <a:moveTo>
                    <a:pt x="2922" y="0"/>
                  </a:moveTo>
                  <a:cubicBezTo>
                    <a:pt x="876377" y="0"/>
                    <a:pt x="1584453" y="708076"/>
                    <a:pt x="1584453" y="1581531"/>
                  </a:cubicBezTo>
                  <a:cubicBezTo>
                    <a:pt x="1584453" y="2454986"/>
                    <a:pt x="876377" y="3163062"/>
                    <a:pt x="2922" y="3163062"/>
                  </a:cubicBezTo>
                  <a:lnTo>
                    <a:pt x="0" y="3162768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 useBgFill="1">
        <p:nvSpPr>
          <p:cNvPr id="25" name="inner mask"/>
          <p:cNvSpPr/>
          <p:nvPr/>
        </p:nvSpPr>
        <p:spPr>
          <a:xfrm>
            <a:off x="4202782" y="5176392"/>
            <a:ext cx="1085151" cy="10851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 rot="10800000">
            <a:off x="4126053" y="5089157"/>
            <a:ext cx="1238606" cy="12386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7" name="first half"/>
          <p:cNvGrpSpPr/>
          <p:nvPr/>
        </p:nvGrpSpPr>
        <p:grpSpPr>
          <a:xfrm rot="10800000">
            <a:off x="3103419" y="3171072"/>
            <a:ext cx="1238606" cy="1238604"/>
            <a:chOff x="1655681" y="1702136"/>
            <a:chExt cx="3163063" cy="3163062"/>
          </a:xfrm>
        </p:grpSpPr>
        <p:sp>
          <p:nvSpPr>
            <p:cNvPr id="28" name="Oval 27"/>
            <p:cNvSpPr/>
            <p:nvPr/>
          </p:nvSpPr>
          <p:spPr>
            <a:xfrm>
              <a:off x="1655681" y="1702136"/>
              <a:ext cx="3163062" cy="316306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137"/>
            <p:cNvSpPr/>
            <p:nvPr/>
          </p:nvSpPr>
          <p:spPr>
            <a:xfrm>
              <a:off x="3234291" y="1702136"/>
              <a:ext cx="1584453" cy="3163062"/>
            </a:xfrm>
            <a:custGeom>
              <a:avLst/>
              <a:gdLst>
                <a:gd name="connsiteX0" fmla="*/ 2922 w 1584453"/>
                <a:gd name="connsiteY0" fmla="*/ 0 h 3163062"/>
                <a:gd name="connsiteX1" fmla="*/ 1584453 w 1584453"/>
                <a:gd name="connsiteY1" fmla="*/ 1581531 h 3163062"/>
                <a:gd name="connsiteX2" fmla="*/ 2922 w 1584453"/>
                <a:gd name="connsiteY2" fmla="*/ 3163062 h 3163062"/>
                <a:gd name="connsiteX3" fmla="*/ 0 w 1584453"/>
                <a:gd name="connsiteY3" fmla="*/ 3162768 h 3163062"/>
                <a:gd name="connsiteX4" fmla="*/ 0 w 1584453"/>
                <a:gd name="connsiteY4" fmla="*/ 295 h 316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453" h="3163062">
                  <a:moveTo>
                    <a:pt x="2922" y="0"/>
                  </a:moveTo>
                  <a:cubicBezTo>
                    <a:pt x="876377" y="0"/>
                    <a:pt x="1584453" y="708076"/>
                    <a:pt x="1584453" y="1581531"/>
                  </a:cubicBezTo>
                  <a:cubicBezTo>
                    <a:pt x="1584453" y="2454986"/>
                    <a:pt x="876377" y="3163062"/>
                    <a:pt x="2922" y="3163062"/>
                  </a:cubicBezTo>
                  <a:lnTo>
                    <a:pt x="0" y="3162768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 useBgFill="1">
        <p:nvSpPr>
          <p:cNvPr id="30" name="left mask"/>
          <p:cNvSpPr/>
          <p:nvPr/>
        </p:nvSpPr>
        <p:spPr bwMode="auto">
          <a:xfrm>
            <a:off x="3036131" y="3135792"/>
            <a:ext cx="687734" cy="132284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1" name="dummy"/>
          <p:cNvGrpSpPr/>
          <p:nvPr/>
        </p:nvGrpSpPr>
        <p:grpSpPr>
          <a:xfrm rot="10800000">
            <a:off x="3103419" y="3171072"/>
            <a:ext cx="1238606" cy="1238604"/>
            <a:chOff x="1655681" y="1702136"/>
            <a:chExt cx="3163063" cy="3163062"/>
          </a:xfrm>
        </p:grpSpPr>
        <p:sp>
          <p:nvSpPr>
            <p:cNvPr id="32" name="Oval 31"/>
            <p:cNvSpPr/>
            <p:nvPr/>
          </p:nvSpPr>
          <p:spPr>
            <a:xfrm>
              <a:off x="1655681" y="1702136"/>
              <a:ext cx="3163062" cy="316306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141"/>
            <p:cNvSpPr/>
            <p:nvPr/>
          </p:nvSpPr>
          <p:spPr>
            <a:xfrm>
              <a:off x="3234291" y="1702136"/>
              <a:ext cx="1584453" cy="3163062"/>
            </a:xfrm>
            <a:custGeom>
              <a:avLst/>
              <a:gdLst>
                <a:gd name="connsiteX0" fmla="*/ 2922 w 1584453"/>
                <a:gd name="connsiteY0" fmla="*/ 0 h 3163062"/>
                <a:gd name="connsiteX1" fmla="*/ 1584453 w 1584453"/>
                <a:gd name="connsiteY1" fmla="*/ 1581531 h 3163062"/>
                <a:gd name="connsiteX2" fmla="*/ 2922 w 1584453"/>
                <a:gd name="connsiteY2" fmla="*/ 3163062 h 3163062"/>
                <a:gd name="connsiteX3" fmla="*/ 0 w 1584453"/>
                <a:gd name="connsiteY3" fmla="*/ 3162768 h 3163062"/>
                <a:gd name="connsiteX4" fmla="*/ 0 w 1584453"/>
                <a:gd name="connsiteY4" fmla="*/ 295 h 316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453" h="3163062">
                  <a:moveTo>
                    <a:pt x="2922" y="0"/>
                  </a:moveTo>
                  <a:cubicBezTo>
                    <a:pt x="876377" y="0"/>
                    <a:pt x="1584453" y="708076"/>
                    <a:pt x="1584453" y="1581531"/>
                  </a:cubicBezTo>
                  <a:cubicBezTo>
                    <a:pt x="1584453" y="2454986"/>
                    <a:pt x="876377" y="3163062"/>
                    <a:pt x="2922" y="3163062"/>
                  </a:cubicBezTo>
                  <a:lnTo>
                    <a:pt x="0" y="3162768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second half"/>
          <p:cNvGrpSpPr/>
          <p:nvPr/>
        </p:nvGrpSpPr>
        <p:grpSpPr>
          <a:xfrm>
            <a:off x="3103419" y="3171071"/>
            <a:ext cx="1238608" cy="1238606"/>
            <a:chOff x="1655681" y="1702136"/>
            <a:chExt cx="3163063" cy="3163062"/>
          </a:xfrm>
        </p:grpSpPr>
        <p:sp>
          <p:nvSpPr>
            <p:cNvPr id="35" name="Oval 34"/>
            <p:cNvSpPr/>
            <p:nvPr/>
          </p:nvSpPr>
          <p:spPr>
            <a:xfrm>
              <a:off x="1655681" y="1702136"/>
              <a:ext cx="3163062" cy="316306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144"/>
            <p:cNvSpPr/>
            <p:nvPr/>
          </p:nvSpPr>
          <p:spPr>
            <a:xfrm>
              <a:off x="3234291" y="1702136"/>
              <a:ext cx="1584453" cy="3163062"/>
            </a:xfrm>
            <a:custGeom>
              <a:avLst/>
              <a:gdLst>
                <a:gd name="connsiteX0" fmla="*/ 2922 w 1584453"/>
                <a:gd name="connsiteY0" fmla="*/ 0 h 3163062"/>
                <a:gd name="connsiteX1" fmla="*/ 1584453 w 1584453"/>
                <a:gd name="connsiteY1" fmla="*/ 1581531 h 3163062"/>
                <a:gd name="connsiteX2" fmla="*/ 2922 w 1584453"/>
                <a:gd name="connsiteY2" fmla="*/ 3163062 h 3163062"/>
                <a:gd name="connsiteX3" fmla="*/ 0 w 1584453"/>
                <a:gd name="connsiteY3" fmla="*/ 3162768 h 3163062"/>
                <a:gd name="connsiteX4" fmla="*/ 0 w 1584453"/>
                <a:gd name="connsiteY4" fmla="*/ 295 h 316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453" h="3163062">
                  <a:moveTo>
                    <a:pt x="2922" y="0"/>
                  </a:moveTo>
                  <a:cubicBezTo>
                    <a:pt x="876377" y="0"/>
                    <a:pt x="1584453" y="708076"/>
                    <a:pt x="1584453" y="1581531"/>
                  </a:cubicBezTo>
                  <a:cubicBezTo>
                    <a:pt x="1584453" y="2454986"/>
                    <a:pt x="876377" y="3163062"/>
                    <a:pt x="2922" y="3163062"/>
                  </a:cubicBezTo>
                  <a:lnTo>
                    <a:pt x="0" y="3162768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 useBgFill="1">
        <p:nvSpPr>
          <p:cNvPr id="37" name="inner mask"/>
          <p:cNvSpPr/>
          <p:nvPr/>
        </p:nvSpPr>
        <p:spPr>
          <a:xfrm>
            <a:off x="3180148" y="3247799"/>
            <a:ext cx="1085151" cy="10851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Oval 37"/>
          <p:cNvSpPr/>
          <p:nvPr/>
        </p:nvSpPr>
        <p:spPr>
          <a:xfrm rot="10800000">
            <a:off x="3103419" y="3160563"/>
            <a:ext cx="1238606" cy="12386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9" name="first half"/>
          <p:cNvGrpSpPr/>
          <p:nvPr/>
        </p:nvGrpSpPr>
        <p:grpSpPr>
          <a:xfrm rot="10800000">
            <a:off x="4105217" y="1198124"/>
            <a:ext cx="1238606" cy="1238604"/>
            <a:chOff x="1655681" y="1702136"/>
            <a:chExt cx="3163063" cy="3163062"/>
          </a:xfrm>
        </p:grpSpPr>
        <p:sp>
          <p:nvSpPr>
            <p:cNvPr id="40" name="Oval 39"/>
            <p:cNvSpPr/>
            <p:nvPr/>
          </p:nvSpPr>
          <p:spPr>
            <a:xfrm>
              <a:off x="1655681" y="1702136"/>
              <a:ext cx="3163062" cy="316306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125"/>
            <p:cNvSpPr/>
            <p:nvPr/>
          </p:nvSpPr>
          <p:spPr>
            <a:xfrm>
              <a:off x="3234291" y="1702136"/>
              <a:ext cx="1584453" cy="3163062"/>
            </a:xfrm>
            <a:custGeom>
              <a:avLst/>
              <a:gdLst>
                <a:gd name="connsiteX0" fmla="*/ 2922 w 1584453"/>
                <a:gd name="connsiteY0" fmla="*/ 0 h 3163062"/>
                <a:gd name="connsiteX1" fmla="*/ 1584453 w 1584453"/>
                <a:gd name="connsiteY1" fmla="*/ 1581531 h 3163062"/>
                <a:gd name="connsiteX2" fmla="*/ 2922 w 1584453"/>
                <a:gd name="connsiteY2" fmla="*/ 3163062 h 3163062"/>
                <a:gd name="connsiteX3" fmla="*/ 0 w 1584453"/>
                <a:gd name="connsiteY3" fmla="*/ 3162768 h 3163062"/>
                <a:gd name="connsiteX4" fmla="*/ 0 w 1584453"/>
                <a:gd name="connsiteY4" fmla="*/ 295 h 316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453" h="3163062">
                  <a:moveTo>
                    <a:pt x="2922" y="0"/>
                  </a:moveTo>
                  <a:cubicBezTo>
                    <a:pt x="876377" y="0"/>
                    <a:pt x="1584453" y="708076"/>
                    <a:pt x="1584453" y="1581531"/>
                  </a:cubicBezTo>
                  <a:cubicBezTo>
                    <a:pt x="1584453" y="2454986"/>
                    <a:pt x="876377" y="3163062"/>
                    <a:pt x="2922" y="3163062"/>
                  </a:cubicBezTo>
                  <a:lnTo>
                    <a:pt x="0" y="3162768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 useBgFill="1">
        <p:nvSpPr>
          <p:cNvPr id="42" name="left mask"/>
          <p:cNvSpPr/>
          <p:nvPr/>
        </p:nvSpPr>
        <p:spPr bwMode="auto">
          <a:xfrm>
            <a:off x="4037929" y="1162844"/>
            <a:ext cx="687734" cy="132284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3" name="dummy"/>
          <p:cNvGrpSpPr/>
          <p:nvPr/>
        </p:nvGrpSpPr>
        <p:grpSpPr>
          <a:xfrm rot="10800000">
            <a:off x="4105217" y="1198124"/>
            <a:ext cx="1238606" cy="1238604"/>
            <a:chOff x="1655681" y="1702136"/>
            <a:chExt cx="3163063" cy="3163062"/>
          </a:xfrm>
        </p:grpSpPr>
        <p:sp>
          <p:nvSpPr>
            <p:cNvPr id="44" name="Oval 43"/>
            <p:cNvSpPr/>
            <p:nvPr/>
          </p:nvSpPr>
          <p:spPr>
            <a:xfrm>
              <a:off x="1655681" y="1702136"/>
              <a:ext cx="3163062" cy="316306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129"/>
            <p:cNvSpPr/>
            <p:nvPr/>
          </p:nvSpPr>
          <p:spPr>
            <a:xfrm>
              <a:off x="3234291" y="1702136"/>
              <a:ext cx="1584453" cy="3163062"/>
            </a:xfrm>
            <a:custGeom>
              <a:avLst/>
              <a:gdLst>
                <a:gd name="connsiteX0" fmla="*/ 2922 w 1584453"/>
                <a:gd name="connsiteY0" fmla="*/ 0 h 3163062"/>
                <a:gd name="connsiteX1" fmla="*/ 1584453 w 1584453"/>
                <a:gd name="connsiteY1" fmla="*/ 1581531 h 3163062"/>
                <a:gd name="connsiteX2" fmla="*/ 2922 w 1584453"/>
                <a:gd name="connsiteY2" fmla="*/ 3163062 h 3163062"/>
                <a:gd name="connsiteX3" fmla="*/ 0 w 1584453"/>
                <a:gd name="connsiteY3" fmla="*/ 3162768 h 3163062"/>
                <a:gd name="connsiteX4" fmla="*/ 0 w 1584453"/>
                <a:gd name="connsiteY4" fmla="*/ 295 h 316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453" h="3163062">
                  <a:moveTo>
                    <a:pt x="2922" y="0"/>
                  </a:moveTo>
                  <a:cubicBezTo>
                    <a:pt x="876377" y="0"/>
                    <a:pt x="1584453" y="708076"/>
                    <a:pt x="1584453" y="1581531"/>
                  </a:cubicBezTo>
                  <a:cubicBezTo>
                    <a:pt x="1584453" y="2454986"/>
                    <a:pt x="876377" y="3163062"/>
                    <a:pt x="2922" y="3163062"/>
                  </a:cubicBezTo>
                  <a:lnTo>
                    <a:pt x="0" y="3162768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6" name="second half"/>
          <p:cNvGrpSpPr/>
          <p:nvPr/>
        </p:nvGrpSpPr>
        <p:grpSpPr>
          <a:xfrm>
            <a:off x="4105217" y="1198123"/>
            <a:ext cx="1238608" cy="1238606"/>
            <a:chOff x="1655681" y="1702136"/>
            <a:chExt cx="3163063" cy="3163062"/>
          </a:xfrm>
        </p:grpSpPr>
        <p:sp>
          <p:nvSpPr>
            <p:cNvPr id="47" name="Oval 46"/>
            <p:cNvSpPr/>
            <p:nvPr/>
          </p:nvSpPr>
          <p:spPr>
            <a:xfrm>
              <a:off x="1655681" y="1702136"/>
              <a:ext cx="3163062" cy="316306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32"/>
            <p:cNvSpPr/>
            <p:nvPr/>
          </p:nvSpPr>
          <p:spPr>
            <a:xfrm>
              <a:off x="3234291" y="1702136"/>
              <a:ext cx="1584453" cy="3163062"/>
            </a:xfrm>
            <a:custGeom>
              <a:avLst/>
              <a:gdLst>
                <a:gd name="connsiteX0" fmla="*/ 2922 w 1584453"/>
                <a:gd name="connsiteY0" fmla="*/ 0 h 3163062"/>
                <a:gd name="connsiteX1" fmla="*/ 1584453 w 1584453"/>
                <a:gd name="connsiteY1" fmla="*/ 1581531 h 3163062"/>
                <a:gd name="connsiteX2" fmla="*/ 2922 w 1584453"/>
                <a:gd name="connsiteY2" fmla="*/ 3163062 h 3163062"/>
                <a:gd name="connsiteX3" fmla="*/ 0 w 1584453"/>
                <a:gd name="connsiteY3" fmla="*/ 3162768 h 3163062"/>
                <a:gd name="connsiteX4" fmla="*/ 0 w 1584453"/>
                <a:gd name="connsiteY4" fmla="*/ 295 h 316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453" h="3163062">
                  <a:moveTo>
                    <a:pt x="2922" y="0"/>
                  </a:moveTo>
                  <a:cubicBezTo>
                    <a:pt x="876377" y="0"/>
                    <a:pt x="1584453" y="708076"/>
                    <a:pt x="1584453" y="1581531"/>
                  </a:cubicBezTo>
                  <a:cubicBezTo>
                    <a:pt x="1584453" y="2454986"/>
                    <a:pt x="876377" y="3163062"/>
                    <a:pt x="2922" y="3163062"/>
                  </a:cubicBezTo>
                  <a:lnTo>
                    <a:pt x="0" y="3162768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 useBgFill="1">
        <p:nvSpPr>
          <p:cNvPr id="49" name="inner mask"/>
          <p:cNvSpPr/>
          <p:nvPr/>
        </p:nvSpPr>
        <p:spPr>
          <a:xfrm>
            <a:off x="4181946" y="1274852"/>
            <a:ext cx="1085151" cy="10851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0" name="Oval 49"/>
          <p:cNvSpPr/>
          <p:nvPr/>
        </p:nvSpPr>
        <p:spPr>
          <a:xfrm rot="10800000">
            <a:off x="4105217" y="1187616"/>
            <a:ext cx="1238606" cy="12386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987226" y="4820197"/>
            <a:ext cx="362084" cy="62196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2917">
                    <a:srgbClr val="2C292A"/>
                  </a:gs>
                  <a:gs pos="30000">
                    <a:srgbClr val="2C292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3" name="Peers Line"/>
          <p:cNvCxnSpPr/>
          <p:nvPr/>
        </p:nvCxnSpPr>
        <p:spPr>
          <a:xfrm flipH="1" flipV="1">
            <a:off x="5387147" y="1922777"/>
            <a:ext cx="2953962" cy="1837772"/>
          </a:xfrm>
          <a:prstGeom prst="line">
            <a:avLst/>
          </a:prstGeom>
          <a:ln w="19050">
            <a:solidFill>
              <a:srgbClr val="D9D9D9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Industry Line"/>
          <p:cNvCxnSpPr/>
          <p:nvPr/>
        </p:nvCxnSpPr>
        <p:spPr>
          <a:xfrm flipH="1">
            <a:off x="4359167" y="3763670"/>
            <a:ext cx="3969639" cy="0"/>
          </a:xfrm>
          <a:prstGeom prst="line">
            <a:avLst/>
          </a:prstGeom>
          <a:ln w="19050">
            <a:solidFill>
              <a:srgbClr val="D9D9D9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520835" y="3551453"/>
            <a:ext cx="395551" cy="413195"/>
            <a:chOff x="8453437" y="3398838"/>
            <a:chExt cx="427038" cy="446087"/>
          </a:xfrm>
        </p:grpSpPr>
        <p:sp>
          <p:nvSpPr>
            <p:cNvPr id="56" name="Line 68"/>
            <p:cNvSpPr>
              <a:spLocks noChangeShapeType="1"/>
            </p:cNvSpPr>
            <p:nvPr/>
          </p:nvSpPr>
          <p:spPr bwMode="auto">
            <a:xfrm>
              <a:off x="8453437" y="3844925"/>
              <a:ext cx="427038" cy="0"/>
            </a:xfrm>
            <a:prstGeom prst="line">
              <a:avLst/>
            </a:prstGeom>
            <a:noFill/>
            <a:ln w="28575" cap="flat">
              <a:solidFill>
                <a:srgbClr val="D83B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7" name="Freeform 180"/>
            <p:cNvSpPr>
              <a:spLocks/>
            </p:cNvSpPr>
            <p:nvPr/>
          </p:nvSpPr>
          <p:spPr bwMode="auto">
            <a:xfrm>
              <a:off x="8483600" y="3603625"/>
              <a:ext cx="222250" cy="241300"/>
            </a:xfrm>
            <a:custGeom>
              <a:avLst/>
              <a:gdLst>
                <a:gd name="T0" fmla="*/ 0 w 140"/>
                <a:gd name="T1" fmla="*/ 152 h 152"/>
                <a:gd name="T2" fmla="*/ 0 w 140"/>
                <a:gd name="T3" fmla="*/ 0 h 152"/>
                <a:gd name="T4" fmla="*/ 140 w 140"/>
                <a:gd name="T5" fmla="*/ 0 h 152"/>
                <a:gd name="T6" fmla="*/ 140 w 140"/>
                <a:gd name="T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52">
                  <a:moveTo>
                    <a:pt x="0" y="152"/>
                  </a:moveTo>
                  <a:lnTo>
                    <a:pt x="0" y="0"/>
                  </a:lnTo>
                  <a:lnTo>
                    <a:pt x="140" y="0"/>
                  </a:lnTo>
                  <a:lnTo>
                    <a:pt x="140" y="152"/>
                  </a:lnTo>
                </a:path>
              </a:pathLst>
            </a:custGeom>
            <a:noFill/>
            <a:ln w="28575" cap="flat">
              <a:solidFill>
                <a:srgbClr val="D83B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8" name="Freeform 181"/>
            <p:cNvSpPr>
              <a:spLocks/>
            </p:cNvSpPr>
            <p:nvPr/>
          </p:nvSpPr>
          <p:spPr bwMode="auto">
            <a:xfrm>
              <a:off x="8642350" y="3511550"/>
              <a:ext cx="209550" cy="333375"/>
            </a:xfrm>
            <a:custGeom>
              <a:avLst/>
              <a:gdLst>
                <a:gd name="T0" fmla="*/ 0 w 132"/>
                <a:gd name="T1" fmla="*/ 45 h 210"/>
                <a:gd name="T2" fmla="*/ 0 w 132"/>
                <a:gd name="T3" fmla="*/ 0 h 210"/>
                <a:gd name="T4" fmla="*/ 132 w 132"/>
                <a:gd name="T5" fmla="*/ 0 h 210"/>
                <a:gd name="T6" fmla="*/ 132 w 132"/>
                <a:gd name="T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210">
                  <a:moveTo>
                    <a:pt x="0" y="45"/>
                  </a:moveTo>
                  <a:lnTo>
                    <a:pt x="0" y="0"/>
                  </a:lnTo>
                  <a:lnTo>
                    <a:pt x="132" y="0"/>
                  </a:lnTo>
                  <a:lnTo>
                    <a:pt x="132" y="210"/>
                  </a:lnTo>
                </a:path>
              </a:pathLst>
            </a:custGeom>
            <a:noFill/>
            <a:ln w="28575" cap="flat">
              <a:solidFill>
                <a:srgbClr val="D83B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9" name="Freeform 182"/>
            <p:cNvSpPr>
              <a:spLocks/>
            </p:cNvSpPr>
            <p:nvPr/>
          </p:nvSpPr>
          <p:spPr bwMode="auto">
            <a:xfrm>
              <a:off x="8601075" y="3398838"/>
              <a:ext cx="112713" cy="174625"/>
            </a:xfrm>
            <a:custGeom>
              <a:avLst/>
              <a:gdLst>
                <a:gd name="T0" fmla="*/ 0 w 71"/>
                <a:gd name="T1" fmla="*/ 110 h 110"/>
                <a:gd name="T2" fmla="*/ 0 w 71"/>
                <a:gd name="T3" fmla="*/ 53 h 110"/>
                <a:gd name="T4" fmla="*/ 71 w 71"/>
                <a:gd name="T5" fmla="*/ 0 h 110"/>
                <a:gd name="T6" fmla="*/ 71 w 71"/>
                <a:gd name="T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110">
                  <a:moveTo>
                    <a:pt x="0" y="110"/>
                  </a:moveTo>
                  <a:lnTo>
                    <a:pt x="0" y="53"/>
                  </a:lnTo>
                  <a:lnTo>
                    <a:pt x="71" y="0"/>
                  </a:lnTo>
                  <a:lnTo>
                    <a:pt x="71" y="53"/>
                  </a:lnTo>
                </a:path>
              </a:pathLst>
            </a:custGeom>
            <a:noFill/>
            <a:ln w="28575" cap="flat">
              <a:solidFill>
                <a:srgbClr val="D83B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0" name="Freeform 183"/>
            <p:cNvSpPr>
              <a:spLocks/>
            </p:cNvSpPr>
            <p:nvPr/>
          </p:nvSpPr>
          <p:spPr bwMode="auto">
            <a:xfrm>
              <a:off x="8729663" y="3765550"/>
              <a:ext cx="50800" cy="69850"/>
            </a:xfrm>
            <a:custGeom>
              <a:avLst/>
              <a:gdLst>
                <a:gd name="T0" fmla="*/ 0 w 32"/>
                <a:gd name="T1" fmla="*/ 0 h 44"/>
                <a:gd name="T2" fmla="*/ 32 w 32"/>
                <a:gd name="T3" fmla="*/ 0 h 44"/>
                <a:gd name="T4" fmla="*/ 32 w 32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44">
                  <a:moveTo>
                    <a:pt x="0" y="0"/>
                  </a:moveTo>
                  <a:lnTo>
                    <a:pt x="32" y="0"/>
                  </a:lnTo>
                  <a:lnTo>
                    <a:pt x="32" y="44"/>
                  </a:lnTo>
                </a:path>
              </a:pathLst>
            </a:custGeom>
            <a:noFill/>
            <a:ln w="28575" cap="flat">
              <a:solidFill>
                <a:srgbClr val="D83B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1" name="Freeform 184"/>
            <p:cNvSpPr>
              <a:spLocks/>
            </p:cNvSpPr>
            <p:nvPr/>
          </p:nvSpPr>
          <p:spPr bwMode="auto">
            <a:xfrm>
              <a:off x="8558213" y="3765550"/>
              <a:ext cx="71438" cy="79375"/>
            </a:xfrm>
            <a:custGeom>
              <a:avLst/>
              <a:gdLst>
                <a:gd name="T0" fmla="*/ 0 w 45"/>
                <a:gd name="T1" fmla="*/ 47 h 50"/>
                <a:gd name="T2" fmla="*/ 0 w 45"/>
                <a:gd name="T3" fmla="*/ 0 h 50"/>
                <a:gd name="T4" fmla="*/ 45 w 45"/>
                <a:gd name="T5" fmla="*/ 0 h 50"/>
                <a:gd name="T6" fmla="*/ 45 w 45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50">
                  <a:moveTo>
                    <a:pt x="0" y="47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45" y="50"/>
                  </a:lnTo>
                </a:path>
              </a:pathLst>
            </a:custGeom>
            <a:noFill/>
            <a:ln w="28575" cap="flat">
              <a:solidFill>
                <a:srgbClr val="D83B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2" name="Line 74"/>
            <p:cNvSpPr>
              <a:spLocks noChangeShapeType="1"/>
            </p:cNvSpPr>
            <p:nvPr/>
          </p:nvSpPr>
          <p:spPr bwMode="auto">
            <a:xfrm>
              <a:off x="8872538" y="3706813"/>
              <a:ext cx="0" cy="0"/>
            </a:xfrm>
            <a:prstGeom prst="line">
              <a:avLst/>
            </a:prstGeom>
            <a:noFill/>
            <a:ln w="28575" cap="flat">
              <a:solidFill>
                <a:srgbClr val="D83B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cxnSp>
        <p:nvCxnSpPr>
          <p:cNvPr id="63" name="Gov Line"/>
          <p:cNvCxnSpPr/>
          <p:nvPr/>
        </p:nvCxnSpPr>
        <p:spPr>
          <a:xfrm flipV="1">
            <a:off x="5399890" y="3768944"/>
            <a:ext cx="2941216" cy="1829842"/>
          </a:xfrm>
          <a:prstGeom prst="line">
            <a:avLst/>
          </a:prstGeom>
          <a:ln w="19050">
            <a:solidFill>
              <a:srgbClr val="D9D9D9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9"/>
          <p:cNvSpPr>
            <a:spLocks noEditPoints="1"/>
          </p:cNvSpPr>
          <p:nvPr/>
        </p:nvSpPr>
        <p:spPr bwMode="auto">
          <a:xfrm>
            <a:off x="4535875" y="5461140"/>
            <a:ext cx="450788" cy="431033"/>
          </a:xfrm>
          <a:custGeom>
            <a:avLst/>
            <a:gdLst>
              <a:gd name="T0" fmla="*/ 2734 w 3012"/>
              <a:gd name="T1" fmla="*/ 1258 h 2880"/>
              <a:gd name="T2" fmla="*/ 2836 w 3012"/>
              <a:gd name="T3" fmla="*/ 1258 h 2880"/>
              <a:gd name="T4" fmla="*/ 3012 w 3012"/>
              <a:gd name="T5" fmla="*/ 907 h 2880"/>
              <a:gd name="T6" fmla="*/ 1506 w 3012"/>
              <a:gd name="T7" fmla="*/ 0 h 2880"/>
              <a:gd name="T8" fmla="*/ 0 w 3012"/>
              <a:gd name="T9" fmla="*/ 907 h 2880"/>
              <a:gd name="T10" fmla="*/ 176 w 3012"/>
              <a:gd name="T11" fmla="*/ 1258 h 2880"/>
              <a:gd name="T12" fmla="*/ 278 w 3012"/>
              <a:gd name="T13" fmla="*/ 1258 h 2880"/>
              <a:gd name="T14" fmla="*/ 278 w 3012"/>
              <a:gd name="T15" fmla="*/ 2529 h 2880"/>
              <a:gd name="T16" fmla="*/ 0 w 3012"/>
              <a:gd name="T17" fmla="*/ 2529 h 2880"/>
              <a:gd name="T18" fmla="*/ 0 w 3012"/>
              <a:gd name="T19" fmla="*/ 2880 h 2880"/>
              <a:gd name="T20" fmla="*/ 3012 w 3012"/>
              <a:gd name="T21" fmla="*/ 2880 h 2880"/>
              <a:gd name="T22" fmla="*/ 3012 w 3012"/>
              <a:gd name="T23" fmla="*/ 2529 h 2880"/>
              <a:gd name="T24" fmla="*/ 2734 w 3012"/>
              <a:gd name="T25" fmla="*/ 2529 h 2880"/>
              <a:gd name="T26" fmla="*/ 2734 w 3012"/>
              <a:gd name="T27" fmla="*/ 1258 h 2880"/>
              <a:gd name="T28" fmla="*/ 2734 w 3012"/>
              <a:gd name="T29" fmla="*/ 1258 h 2880"/>
              <a:gd name="T30" fmla="*/ 2383 w 3012"/>
              <a:gd name="T31" fmla="*/ 2529 h 2880"/>
              <a:gd name="T32" fmla="*/ 1681 w 3012"/>
              <a:gd name="T33" fmla="*/ 2529 h 2880"/>
              <a:gd name="T34" fmla="*/ 1681 w 3012"/>
              <a:gd name="T35" fmla="*/ 1258 h 2880"/>
              <a:gd name="T36" fmla="*/ 2383 w 3012"/>
              <a:gd name="T37" fmla="*/ 1258 h 2880"/>
              <a:gd name="T38" fmla="*/ 2383 w 3012"/>
              <a:gd name="T39" fmla="*/ 2529 h 2880"/>
              <a:gd name="T40" fmla="*/ 2383 w 3012"/>
              <a:gd name="T41" fmla="*/ 2529 h 2880"/>
              <a:gd name="T42" fmla="*/ 1506 w 3012"/>
              <a:gd name="T43" fmla="*/ 407 h 2880"/>
              <a:gd name="T44" fmla="*/ 2336 w 3012"/>
              <a:gd name="T45" fmla="*/ 907 h 2880"/>
              <a:gd name="T46" fmla="*/ 676 w 3012"/>
              <a:gd name="T47" fmla="*/ 907 h 2880"/>
              <a:gd name="T48" fmla="*/ 1506 w 3012"/>
              <a:gd name="T49" fmla="*/ 407 h 2880"/>
              <a:gd name="T50" fmla="*/ 629 w 3012"/>
              <a:gd name="T51" fmla="*/ 1258 h 2880"/>
              <a:gd name="T52" fmla="*/ 1331 w 3012"/>
              <a:gd name="T53" fmla="*/ 1258 h 2880"/>
              <a:gd name="T54" fmla="*/ 1331 w 3012"/>
              <a:gd name="T55" fmla="*/ 2529 h 2880"/>
              <a:gd name="T56" fmla="*/ 629 w 3012"/>
              <a:gd name="T57" fmla="*/ 2529 h 2880"/>
              <a:gd name="T58" fmla="*/ 629 w 3012"/>
              <a:gd name="T59" fmla="*/ 1258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12" h="2880">
                <a:moveTo>
                  <a:pt x="2734" y="1258"/>
                </a:moveTo>
                <a:lnTo>
                  <a:pt x="2836" y="1258"/>
                </a:lnTo>
                <a:lnTo>
                  <a:pt x="3012" y="907"/>
                </a:lnTo>
                <a:lnTo>
                  <a:pt x="1506" y="0"/>
                </a:lnTo>
                <a:lnTo>
                  <a:pt x="0" y="907"/>
                </a:lnTo>
                <a:lnTo>
                  <a:pt x="176" y="1258"/>
                </a:lnTo>
                <a:lnTo>
                  <a:pt x="278" y="1258"/>
                </a:lnTo>
                <a:lnTo>
                  <a:pt x="278" y="2529"/>
                </a:lnTo>
                <a:lnTo>
                  <a:pt x="0" y="2529"/>
                </a:lnTo>
                <a:lnTo>
                  <a:pt x="0" y="2880"/>
                </a:lnTo>
                <a:lnTo>
                  <a:pt x="3012" y="2880"/>
                </a:lnTo>
                <a:lnTo>
                  <a:pt x="3012" y="2529"/>
                </a:lnTo>
                <a:lnTo>
                  <a:pt x="2734" y="2529"/>
                </a:lnTo>
                <a:lnTo>
                  <a:pt x="2734" y="1258"/>
                </a:lnTo>
                <a:lnTo>
                  <a:pt x="2734" y="1258"/>
                </a:lnTo>
                <a:close/>
                <a:moveTo>
                  <a:pt x="2383" y="2529"/>
                </a:moveTo>
                <a:lnTo>
                  <a:pt x="1681" y="2529"/>
                </a:lnTo>
                <a:lnTo>
                  <a:pt x="1681" y="1258"/>
                </a:lnTo>
                <a:lnTo>
                  <a:pt x="2383" y="1258"/>
                </a:lnTo>
                <a:lnTo>
                  <a:pt x="2383" y="2529"/>
                </a:lnTo>
                <a:lnTo>
                  <a:pt x="2383" y="2529"/>
                </a:lnTo>
                <a:close/>
                <a:moveTo>
                  <a:pt x="1506" y="407"/>
                </a:moveTo>
                <a:lnTo>
                  <a:pt x="2336" y="907"/>
                </a:lnTo>
                <a:lnTo>
                  <a:pt x="676" y="907"/>
                </a:lnTo>
                <a:lnTo>
                  <a:pt x="1506" y="407"/>
                </a:lnTo>
                <a:close/>
                <a:moveTo>
                  <a:pt x="629" y="1258"/>
                </a:moveTo>
                <a:lnTo>
                  <a:pt x="1331" y="1258"/>
                </a:lnTo>
                <a:lnTo>
                  <a:pt x="1331" y="2529"/>
                </a:lnTo>
                <a:lnTo>
                  <a:pt x="629" y="2529"/>
                </a:lnTo>
                <a:lnTo>
                  <a:pt x="629" y="1258"/>
                </a:lnTo>
                <a:close/>
              </a:path>
            </a:pathLst>
          </a:custGeom>
          <a:solidFill>
            <a:srgbClr val="D83B01"/>
          </a:solidFill>
          <a:ln w="15875">
            <a:solidFill>
              <a:srgbClr val="F8F8F8"/>
            </a:solidFill>
            <a:miter lim="800000"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5" name="Freeform 122"/>
          <p:cNvSpPr>
            <a:spLocks noEditPoints="1"/>
          </p:cNvSpPr>
          <p:nvPr/>
        </p:nvSpPr>
        <p:spPr bwMode="auto">
          <a:xfrm>
            <a:off x="4504240" y="1619715"/>
            <a:ext cx="480825" cy="393687"/>
          </a:xfrm>
          <a:custGeom>
            <a:avLst/>
            <a:gdLst>
              <a:gd name="T0" fmla="*/ 116 w 128"/>
              <a:gd name="T1" fmla="*/ 36 h 104"/>
              <a:gd name="T2" fmla="*/ 124 w 128"/>
              <a:gd name="T3" fmla="*/ 20 h 104"/>
              <a:gd name="T4" fmla="*/ 104 w 128"/>
              <a:gd name="T5" fmla="*/ 0 h 104"/>
              <a:gd name="T6" fmla="*/ 84 w 128"/>
              <a:gd name="T7" fmla="*/ 20 h 104"/>
              <a:gd name="T8" fmla="*/ 92 w 128"/>
              <a:gd name="T9" fmla="*/ 36 h 104"/>
              <a:gd name="T10" fmla="*/ 84 w 128"/>
              <a:gd name="T11" fmla="*/ 43 h 104"/>
              <a:gd name="T12" fmla="*/ 64 w 128"/>
              <a:gd name="T13" fmla="*/ 32 h 104"/>
              <a:gd name="T14" fmla="*/ 44 w 128"/>
              <a:gd name="T15" fmla="*/ 43 h 104"/>
              <a:gd name="T16" fmla="*/ 36 w 128"/>
              <a:gd name="T17" fmla="*/ 36 h 104"/>
              <a:gd name="T18" fmla="*/ 44 w 128"/>
              <a:gd name="T19" fmla="*/ 20 h 104"/>
              <a:gd name="T20" fmla="*/ 24 w 128"/>
              <a:gd name="T21" fmla="*/ 0 h 104"/>
              <a:gd name="T22" fmla="*/ 4 w 128"/>
              <a:gd name="T23" fmla="*/ 20 h 104"/>
              <a:gd name="T24" fmla="*/ 12 w 128"/>
              <a:gd name="T25" fmla="*/ 36 h 104"/>
              <a:gd name="T26" fmla="*/ 0 w 128"/>
              <a:gd name="T27" fmla="*/ 56 h 104"/>
              <a:gd name="T28" fmla="*/ 8 w 128"/>
              <a:gd name="T29" fmla="*/ 56 h 104"/>
              <a:gd name="T30" fmla="*/ 24 w 128"/>
              <a:gd name="T31" fmla="*/ 40 h 104"/>
              <a:gd name="T32" fmla="*/ 40 w 128"/>
              <a:gd name="T33" fmla="*/ 56 h 104"/>
              <a:gd name="T34" fmla="*/ 50 w 128"/>
              <a:gd name="T35" fmla="*/ 75 h 104"/>
              <a:gd name="T36" fmla="*/ 32 w 128"/>
              <a:gd name="T37" fmla="*/ 104 h 104"/>
              <a:gd name="T38" fmla="*/ 40 w 128"/>
              <a:gd name="T39" fmla="*/ 104 h 104"/>
              <a:gd name="T40" fmla="*/ 64 w 128"/>
              <a:gd name="T41" fmla="*/ 80 h 104"/>
              <a:gd name="T42" fmla="*/ 88 w 128"/>
              <a:gd name="T43" fmla="*/ 104 h 104"/>
              <a:gd name="T44" fmla="*/ 96 w 128"/>
              <a:gd name="T45" fmla="*/ 104 h 104"/>
              <a:gd name="T46" fmla="*/ 78 w 128"/>
              <a:gd name="T47" fmla="*/ 75 h 104"/>
              <a:gd name="T48" fmla="*/ 88 w 128"/>
              <a:gd name="T49" fmla="*/ 56 h 104"/>
              <a:gd name="T50" fmla="*/ 104 w 128"/>
              <a:gd name="T51" fmla="*/ 40 h 104"/>
              <a:gd name="T52" fmla="*/ 120 w 128"/>
              <a:gd name="T53" fmla="*/ 56 h 104"/>
              <a:gd name="T54" fmla="*/ 128 w 128"/>
              <a:gd name="T55" fmla="*/ 56 h 104"/>
              <a:gd name="T56" fmla="*/ 116 w 128"/>
              <a:gd name="T57" fmla="*/ 36 h 104"/>
              <a:gd name="T58" fmla="*/ 24 w 128"/>
              <a:gd name="T59" fmla="*/ 32 h 104"/>
              <a:gd name="T60" fmla="*/ 12 w 128"/>
              <a:gd name="T61" fmla="*/ 20 h 104"/>
              <a:gd name="T62" fmla="*/ 24 w 128"/>
              <a:gd name="T63" fmla="*/ 8 h 104"/>
              <a:gd name="T64" fmla="*/ 36 w 128"/>
              <a:gd name="T65" fmla="*/ 20 h 104"/>
              <a:gd name="T66" fmla="*/ 24 w 128"/>
              <a:gd name="T67" fmla="*/ 32 h 104"/>
              <a:gd name="T68" fmla="*/ 64 w 128"/>
              <a:gd name="T69" fmla="*/ 72 h 104"/>
              <a:gd name="T70" fmla="*/ 48 w 128"/>
              <a:gd name="T71" fmla="*/ 56 h 104"/>
              <a:gd name="T72" fmla="*/ 64 w 128"/>
              <a:gd name="T73" fmla="*/ 40 h 104"/>
              <a:gd name="T74" fmla="*/ 80 w 128"/>
              <a:gd name="T75" fmla="*/ 56 h 104"/>
              <a:gd name="T76" fmla="*/ 64 w 128"/>
              <a:gd name="T77" fmla="*/ 72 h 104"/>
              <a:gd name="T78" fmla="*/ 104 w 128"/>
              <a:gd name="T79" fmla="*/ 32 h 104"/>
              <a:gd name="T80" fmla="*/ 92 w 128"/>
              <a:gd name="T81" fmla="*/ 20 h 104"/>
              <a:gd name="T82" fmla="*/ 104 w 128"/>
              <a:gd name="T83" fmla="*/ 8 h 104"/>
              <a:gd name="T84" fmla="*/ 116 w 128"/>
              <a:gd name="T85" fmla="*/ 20 h 104"/>
              <a:gd name="T86" fmla="*/ 104 w 128"/>
              <a:gd name="T87" fmla="*/ 3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8" h="104">
                <a:moveTo>
                  <a:pt x="116" y="36"/>
                </a:moveTo>
                <a:cubicBezTo>
                  <a:pt x="121" y="32"/>
                  <a:pt x="124" y="26"/>
                  <a:pt x="124" y="20"/>
                </a:cubicBezTo>
                <a:cubicBezTo>
                  <a:pt x="124" y="9"/>
                  <a:pt x="115" y="0"/>
                  <a:pt x="104" y="0"/>
                </a:cubicBezTo>
                <a:cubicBezTo>
                  <a:pt x="93" y="0"/>
                  <a:pt x="84" y="9"/>
                  <a:pt x="84" y="20"/>
                </a:cubicBezTo>
                <a:cubicBezTo>
                  <a:pt x="84" y="26"/>
                  <a:pt x="87" y="32"/>
                  <a:pt x="92" y="36"/>
                </a:cubicBezTo>
                <a:cubicBezTo>
                  <a:pt x="89" y="37"/>
                  <a:pt x="86" y="40"/>
                  <a:pt x="84" y="43"/>
                </a:cubicBezTo>
                <a:cubicBezTo>
                  <a:pt x="80" y="36"/>
                  <a:pt x="72" y="32"/>
                  <a:pt x="64" y="32"/>
                </a:cubicBezTo>
                <a:cubicBezTo>
                  <a:pt x="56" y="32"/>
                  <a:pt x="48" y="36"/>
                  <a:pt x="44" y="43"/>
                </a:cubicBezTo>
                <a:cubicBezTo>
                  <a:pt x="42" y="40"/>
                  <a:pt x="39" y="37"/>
                  <a:pt x="36" y="36"/>
                </a:cubicBezTo>
                <a:cubicBezTo>
                  <a:pt x="41" y="32"/>
                  <a:pt x="44" y="26"/>
                  <a:pt x="44" y="20"/>
                </a:cubicBezTo>
                <a:cubicBezTo>
                  <a:pt x="44" y="9"/>
                  <a:pt x="35" y="0"/>
                  <a:pt x="24" y="0"/>
                </a:cubicBezTo>
                <a:cubicBezTo>
                  <a:pt x="13" y="0"/>
                  <a:pt x="4" y="9"/>
                  <a:pt x="4" y="20"/>
                </a:cubicBezTo>
                <a:cubicBezTo>
                  <a:pt x="4" y="26"/>
                  <a:pt x="7" y="32"/>
                  <a:pt x="12" y="36"/>
                </a:cubicBezTo>
                <a:cubicBezTo>
                  <a:pt x="5" y="40"/>
                  <a:pt x="0" y="47"/>
                  <a:pt x="0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47"/>
                  <a:pt x="15" y="40"/>
                  <a:pt x="24" y="40"/>
                </a:cubicBezTo>
                <a:cubicBezTo>
                  <a:pt x="33" y="40"/>
                  <a:pt x="40" y="47"/>
                  <a:pt x="40" y="56"/>
                </a:cubicBezTo>
                <a:cubicBezTo>
                  <a:pt x="40" y="64"/>
                  <a:pt x="44" y="71"/>
                  <a:pt x="50" y="75"/>
                </a:cubicBezTo>
                <a:cubicBezTo>
                  <a:pt x="39" y="81"/>
                  <a:pt x="32" y="91"/>
                  <a:pt x="32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91"/>
                  <a:pt x="51" y="80"/>
                  <a:pt x="64" y="80"/>
                </a:cubicBezTo>
                <a:cubicBezTo>
                  <a:pt x="77" y="80"/>
                  <a:pt x="88" y="91"/>
                  <a:pt x="88" y="104"/>
                </a:cubicBezTo>
                <a:cubicBezTo>
                  <a:pt x="96" y="104"/>
                  <a:pt x="96" y="104"/>
                  <a:pt x="96" y="104"/>
                </a:cubicBezTo>
                <a:cubicBezTo>
                  <a:pt x="96" y="91"/>
                  <a:pt x="89" y="81"/>
                  <a:pt x="78" y="75"/>
                </a:cubicBezTo>
                <a:cubicBezTo>
                  <a:pt x="84" y="71"/>
                  <a:pt x="88" y="64"/>
                  <a:pt x="88" y="56"/>
                </a:cubicBezTo>
                <a:cubicBezTo>
                  <a:pt x="88" y="47"/>
                  <a:pt x="95" y="40"/>
                  <a:pt x="104" y="40"/>
                </a:cubicBezTo>
                <a:cubicBezTo>
                  <a:pt x="113" y="40"/>
                  <a:pt x="120" y="47"/>
                  <a:pt x="120" y="56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28" y="47"/>
                  <a:pt x="123" y="40"/>
                  <a:pt x="116" y="36"/>
                </a:cubicBezTo>
                <a:close/>
                <a:moveTo>
                  <a:pt x="24" y="32"/>
                </a:moveTo>
                <a:cubicBezTo>
                  <a:pt x="17" y="32"/>
                  <a:pt x="12" y="27"/>
                  <a:pt x="12" y="20"/>
                </a:cubicBezTo>
                <a:cubicBezTo>
                  <a:pt x="12" y="13"/>
                  <a:pt x="17" y="8"/>
                  <a:pt x="24" y="8"/>
                </a:cubicBezTo>
                <a:cubicBezTo>
                  <a:pt x="31" y="8"/>
                  <a:pt x="36" y="13"/>
                  <a:pt x="36" y="20"/>
                </a:cubicBezTo>
                <a:cubicBezTo>
                  <a:pt x="36" y="27"/>
                  <a:pt x="31" y="32"/>
                  <a:pt x="24" y="32"/>
                </a:cubicBezTo>
                <a:close/>
                <a:moveTo>
                  <a:pt x="64" y="72"/>
                </a:moveTo>
                <a:cubicBezTo>
                  <a:pt x="55" y="72"/>
                  <a:pt x="48" y="65"/>
                  <a:pt x="48" y="56"/>
                </a:cubicBezTo>
                <a:cubicBezTo>
                  <a:pt x="48" y="47"/>
                  <a:pt x="55" y="40"/>
                  <a:pt x="64" y="40"/>
                </a:cubicBezTo>
                <a:cubicBezTo>
                  <a:pt x="73" y="40"/>
                  <a:pt x="80" y="47"/>
                  <a:pt x="80" y="56"/>
                </a:cubicBezTo>
                <a:cubicBezTo>
                  <a:pt x="80" y="65"/>
                  <a:pt x="73" y="72"/>
                  <a:pt x="64" y="72"/>
                </a:cubicBezTo>
                <a:close/>
                <a:moveTo>
                  <a:pt x="104" y="32"/>
                </a:moveTo>
                <a:cubicBezTo>
                  <a:pt x="97" y="32"/>
                  <a:pt x="92" y="27"/>
                  <a:pt x="92" y="20"/>
                </a:cubicBezTo>
                <a:cubicBezTo>
                  <a:pt x="92" y="13"/>
                  <a:pt x="97" y="8"/>
                  <a:pt x="104" y="8"/>
                </a:cubicBezTo>
                <a:cubicBezTo>
                  <a:pt x="111" y="8"/>
                  <a:pt x="116" y="13"/>
                  <a:pt x="116" y="20"/>
                </a:cubicBezTo>
                <a:cubicBezTo>
                  <a:pt x="116" y="27"/>
                  <a:pt x="111" y="32"/>
                  <a:pt x="104" y="32"/>
                </a:cubicBezTo>
                <a:close/>
              </a:path>
            </a:pathLst>
          </a:custGeom>
          <a:solidFill>
            <a:srgbClr val="D83B01"/>
          </a:solidFill>
          <a:ln>
            <a:noFill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0" name="Collaborative"/>
          <p:cNvSpPr txBox="1">
            <a:spLocks/>
          </p:cNvSpPr>
          <p:nvPr/>
        </p:nvSpPr>
        <p:spPr>
          <a:xfrm>
            <a:off x="7816761" y="5296526"/>
            <a:ext cx="3447706" cy="639899"/>
          </a:xfrm>
          <a:prstGeom prst="rect">
            <a:avLst/>
          </a:prstGeom>
        </p:spPr>
        <p:txBody>
          <a:bodyPr vert="horz" wrap="square" lIns="89617" tIns="89617" rIns="89617" bIns="89617" rtlCol="0" anchor="t" anchorCtr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cs typeface="Segoe UI Semilight" panose="020B0402040204020203" pitchFamily="34" charset="0"/>
              </a:defRPr>
            </a:lvl1pPr>
            <a:lvl2pPr marL="0" marR="0" indent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Semilight" panose="020B0402040204020203" pitchFamily="34" charset="0"/>
              </a:defRPr>
            </a:lvl2pPr>
            <a:lvl3pPr marL="228600" marR="0" indent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Semilight" panose="020B0402040204020203" pitchFamily="34" charset="0"/>
              </a:defRPr>
            </a:lvl3pPr>
            <a:lvl4pPr marL="457200" marR="0" indent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Semilight" panose="020B0402040204020203" pitchFamily="34" charset="0"/>
              </a:defRPr>
            </a:lvl4pPr>
            <a:lvl5pPr marL="685800" marR="0" indent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Semilight" panose="020B0402040204020203" pitchFamily="34" charset="0"/>
              </a:defRPr>
            </a:lvl5pPr>
            <a:lvl6pPr marL="2565040" indent="-233186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0" indent="0" algn="ctr" defTabSz="8960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0" cap="none" spc="-147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Robot</a:t>
            </a:r>
            <a:r>
              <a:rPr kumimoji="0" lang="en-US" sz="3600" b="0" i="0" u="none" strike="noStrike" kern="0" cap="none" spc="-147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kumimoji="0" lang="en-US" sz="3600" b="0" i="0" u="none" strike="noStrike" kern="0" cap="none" spc="-147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Prédictif</a:t>
            </a:r>
            <a:r>
              <a:rPr kumimoji="0" lang="en-US" sz="3600" b="0" i="0" u="none" strike="noStrike" kern="0" cap="none" spc="-147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kumimoji="0" lang="en-US" sz="3200" b="0" i="0" u="none" strike="noStrike" kern="0" cap="none" spc="-147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pour les </a:t>
            </a:r>
            <a:r>
              <a:rPr kumimoji="0" lang="en-US" sz="3200" b="0" i="0" u="none" strike="noStrike" kern="0" cap="none" spc="-147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citoyens</a:t>
            </a:r>
            <a:endParaRPr kumimoji="0" lang="en-US" sz="3200" b="0" i="0" u="none" strike="noStrike" kern="0" cap="none" spc="-147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pic>
        <p:nvPicPr>
          <p:cNvPr id="101" name="Picture 10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686" y="2359572"/>
            <a:ext cx="2687955" cy="2687955"/>
          </a:xfrm>
          <a:prstGeom prst="ellipse">
            <a:avLst/>
          </a:prstGeom>
        </p:spPr>
      </p:pic>
      <p:grpSp>
        <p:nvGrpSpPr>
          <p:cNvPr id="66" name="Groupe 65"/>
          <p:cNvGrpSpPr/>
          <p:nvPr/>
        </p:nvGrpSpPr>
        <p:grpSpPr>
          <a:xfrm>
            <a:off x="-497876" y="65700"/>
            <a:ext cx="12605844" cy="2844030"/>
            <a:chOff x="-243255" y="-26454"/>
            <a:chExt cx="12605844" cy="2844030"/>
          </a:xfrm>
        </p:grpSpPr>
        <p:grpSp>
          <p:nvGrpSpPr>
            <p:cNvPr id="67" name="Groupe 66"/>
            <p:cNvGrpSpPr/>
            <p:nvPr/>
          </p:nvGrpSpPr>
          <p:grpSpPr>
            <a:xfrm>
              <a:off x="-243255" y="-26454"/>
              <a:ext cx="12605844" cy="2844030"/>
              <a:chOff x="-243255" y="-26454"/>
              <a:chExt cx="12605844" cy="2844030"/>
            </a:xfrm>
          </p:grpSpPr>
          <p:grpSp>
            <p:nvGrpSpPr>
              <p:cNvPr id="69" name="Groupe 68"/>
              <p:cNvGrpSpPr/>
              <p:nvPr/>
            </p:nvGrpSpPr>
            <p:grpSpPr>
              <a:xfrm>
                <a:off x="-243255" y="-20901"/>
                <a:ext cx="12605844" cy="2838477"/>
                <a:chOff x="-447124" y="-1392918"/>
                <a:chExt cx="12605844" cy="2838477"/>
              </a:xfrm>
            </p:grpSpPr>
            <p:grpSp>
              <p:nvGrpSpPr>
                <p:cNvPr id="71" name="Groupe 70"/>
                <p:cNvGrpSpPr/>
                <p:nvPr/>
              </p:nvGrpSpPr>
              <p:grpSpPr>
                <a:xfrm>
                  <a:off x="-447124" y="-1383011"/>
                  <a:ext cx="12605844" cy="2828570"/>
                  <a:chOff x="-261590" y="2088"/>
                  <a:chExt cx="12605844" cy="2828570"/>
                </a:xfrm>
              </p:grpSpPr>
              <p:sp>
                <p:nvSpPr>
                  <p:cNvPr id="79" name="Rectangle 78"/>
                  <p:cNvSpPr/>
                  <p:nvPr/>
                </p:nvSpPr>
                <p:spPr bwMode="auto">
                  <a:xfrm>
                    <a:off x="-261590" y="2088"/>
                    <a:ext cx="12462327" cy="842955"/>
                  </a:xfrm>
                  <a:prstGeom prst="rect">
                    <a:avLst/>
                  </a:prstGeom>
                  <a:solidFill>
                    <a:schemeClr val="bg2">
                      <a:alpha val="87843"/>
                    </a:schemeClr>
                  </a:solidFill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5713" rIns="0" bIns="45713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3927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961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" name="Title 3"/>
                  <p:cNvSpPr txBox="1">
                    <a:spLocks/>
                  </p:cNvSpPr>
                  <p:nvPr/>
                </p:nvSpPr>
                <p:spPr>
                  <a:xfrm>
                    <a:off x="6227345" y="169120"/>
                    <a:ext cx="2272152" cy="899409"/>
                  </a:xfrm>
                  <a:prstGeom prst="rect">
                    <a:avLst/>
                  </a:prstGeom>
                </p:spPr>
                <p:txBody>
                  <a:bodyPr vert="horz" wrap="square" lIns="146304" tIns="91440" rIns="146304" bIns="91440" rtlCol="0" anchor="t">
                    <a:noAutofit/>
                  </a:bodyPr>
                  <a:lstStyle>
                    <a:lvl1pPr algn="l" defTabSz="914367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lang="en-US" sz="4705" b="0" kern="1200" cap="none" spc="-100" baseline="0" dirty="0" smtClean="0">
                        <a:ln w="3175">
                          <a:noFill/>
                        </a:ln>
                        <a:gradFill>
                          <a:gsLst>
                            <a:gs pos="125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j-lt"/>
                        <a:ea typeface="+mn-ea"/>
                        <a:cs typeface="Segoe UI" pitchFamily="34" charset="0"/>
                      </a:defRPr>
                    </a:lvl1pPr>
                  </a:lstStyle>
                  <a:p>
                    <a:pPr lvl="0" algn="ctr">
                      <a:defRPr/>
                    </a:pPr>
                    <a:r>
                      <a:rPr lang="fr-FR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ADAM.CG PRO" pitchFamily="50" charset="0"/>
                      </a:rPr>
                      <a:t>financement</a:t>
                    </a:r>
                    <a:endParaRPr lang="en-US" sz="4800" dirty="0">
                      <a:solidFill>
                        <a:schemeClr val="bg2">
                          <a:lumMod val="50000"/>
                        </a:schemeClr>
                      </a:solidFill>
                      <a:latin typeface="ADAM.CG PRO" pitchFamily="50" charset="0"/>
                    </a:endParaRPr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4565595" y="2088"/>
                    <a:ext cx="1660720" cy="845041"/>
                  </a:xfrm>
                  <a:prstGeom prst="rect">
                    <a:avLst/>
                  </a:prstGeom>
                  <a:solidFill>
                    <a:srgbClr val="EAE9E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Title 3"/>
                  <p:cNvSpPr txBox="1">
                    <a:spLocks/>
                  </p:cNvSpPr>
                  <p:nvPr/>
                </p:nvSpPr>
                <p:spPr>
                  <a:xfrm>
                    <a:off x="10072102" y="152874"/>
                    <a:ext cx="2272152" cy="899409"/>
                  </a:xfrm>
                  <a:prstGeom prst="rect">
                    <a:avLst/>
                  </a:prstGeom>
                </p:spPr>
                <p:txBody>
                  <a:bodyPr vert="horz" wrap="square" lIns="146304" tIns="91440" rIns="146304" bIns="91440" rtlCol="0" anchor="t">
                    <a:noAutofit/>
                  </a:bodyPr>
                  <a:lstStyle>
                    <a:lvl1pPr algn="l" defTabSz="914367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lang="en-US" sz="4705" b="0" kern="1200" cap="none" spc="-100" baseline="0" dirty="0" smtClean="0">
                        <a:ln w="3175">
                          <a:noFill/>
                        </a:ln>
                        <a:gradFill>
                          <a:gsLst>
                            <a:gs pos="125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j-lt"/>
                        <a:ea typeface="+mn-ea"/>
                        <a:cs typeface="Segoe UI" pitchFamily="34" charset="0"/>
                      </a:defRPr>
                    </a:lvl1pPr>
                  </a:lstStyle>
                  <a:p>
                    <a:pPr lvl="0" algn="ctr">
                      <a:defRPr/>
                    </a:pPr>
                    <a:endParaRPr lang="en-US" sz="4800" dirty="0">
                      <a:solidFill>
                        <a:schemeClr val="bg2">
                          <a:lumMod val="50000"/>
                        </a:schemeClr>
                      </a:solidFill>
                      <a:latin typeface="ADAM.CG PRO" pitchFamily="50" charset="0"/>
                    </a:endParaRPr>
                  </a:p>
                </p:txBody>
              </p:sp>
              <p:sp>
                <p:nvSpPr>
                  <p:cNvPr id="83" name="Title 3"/>
                  <p:cNvSpPr txBox="1">
                    <a:spLocks/>
                  </p:cNvSpPr>
                  <p:nvPr/>
                </p:nvSpPr>
                <p:spPr>
                  <a:xfrm>
                    <a:off x="-32990" y="156593"/>
                    <a:ext cx="2272152" cy="899409"/>
                  </a:xfrm>
                  <a:prstGeom prst="rect">
                    <a:avLst/>
                  </a:prstGeom>
                </p:spPr>
                <p:txBody>
                  <a:bodyPr vert="horz" wrap="square" lIns="146304" tIns="91440" rIns="146304" bIns="91440" rtlCol="0" anchor="t">
                    <a:noAutofit/>
                  </a:bodyPr>
                  <a:lstStyle>
                    <a:lvl1pPr algn="l" defTabSz="914367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lang="en-US" sz="4705" b="0" kern="1200" cap="none" spc="-100" baseline="0" dirty="0" smtClean="0">
                        <a:ln w="3175">
                          <a:noFill/>
                        </a:ln>
                        <a:gradFill>
                          <a:gsLst>
                            <a:gs pos="125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j-lt"/>
                        <a:ea typeface="+mn-ea"/>
                        <a:cs typeface="Segoe UI" pitchFamily="34" charset="0"/>
                      </a:defRPr>
                    </a:lvl1pPr>
                  </a:lstStyle>
                  <a:p>
                    <a:pPr lvl="0" algn="ctr">
                      <a:defRPr/>
                    </a:pPr>
                    <a:r>
                      <a:rPr lang="fr-FR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ADAM.CG PRO" pitchFamily="50" charset="0"/>
                      </a:rPr>
                      <a:t>Problématique</a:t>
                    </a:r>
                    <a:endParaRPr lang="en-US" sz="4800" dirty="0">
                      <a:solidFill>
                        <a:schemeClr val="bg2">
                          <a:lumMod val="50000"/>
                        </a:schemeClr>
                      </a:solidFill>
                      <a:latin typeface="ADAM.CG PRO" pitchFamily="50" charset="0"/>
                    </a:endParaRPr>
                  </a:p>
                </p:txBody>
              </p:sp>
              <p:sp>
                <p:nvSpPr>
                  <p:cNvPr id="84" name="Title 3"/>
                  <p:cNvSpPr txBox="1">
                    <a:spLocks/>
                  </p:cNvSpPr>
                  <p:nvPr/>
                </p:nvSpPr>
                <p:spPr>
                  <a:xfrm>
                    <a:off x="2224933" y="160996"/>
                    <a:ext cx="2272152" cy="899409"/>
                  </a:xfrm>
                  <a:prstGeom prst="rect">
                    <a:avLst/>
                  </a:prstGeom>
                </p:spPr>
                <p:txBody>
                  <a:bodyPr vert="horz" wrap="square" lIns="146304" tIns="91440" rIns="146304" bIns="91440" rtlCol="0" anchor="t">
                    <a:noAutofit/>
                  </a:bodyPr>
                  <a:lstStyle>
                    <a:lvl1pPr algn="l" defTabSz="914367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lang="en-US" sz="4705" b="0" kern="1200" cap="none" spc="-100" baseline="0" dirty="0" smtClean="0">
                        <a:ln w="3175">
                          <a:noFill/>
                        </a:ln>
                        <a:gradFill>
                          <a:gsLst>
                            <a:gs pos="125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j-lt"/>
                        <a:ea typeface="+mn-ea"/>
                        <a:cs typeface="Segoe UI" pitchFamily="34" charset="0"/>
                      </a:defRPr>
                    </a:lvl1pPr>
                  </a:lstStyle>
                  <a:p>
                    <a:pPr lvl="0" algn="ctr">
                      <a:defRPr/>
                    </a:pPr>
                    <a:r>
                      <a:rPr lang="fr-FR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ADAM.CG PRO" pitchFamily="50" charset="0"/>
                      </a:rPr>
                      <a:t>Besoin existant</a:t>
                    </a:r>
                    <a:endParaRPr lang="en-US" sz="4800" dirty="0">
                      <a:solidFill>
                        <a:schemeClr val="bg2">
                          <a:lumMod val="50000"/>
                        </a:schemeClr>
                      </a:solidFill>
                      <a:latin typeface="ADAM.CG PRO" pitchFamily="50" charset="0"/>
                    </a:endParaRPr>
                  </a:p>
                </p:txBody>
              </p:sp>
              <p:sp>
                <p:nvSpPr>
                  <p:cNvPr id="85" name="Title 3"/>
                  <p:cNvSpPr txBox="1">
                    <a:spLocks/>
                  </p:cNvSpPr>
                  <p:nvPr/>
                </p:nvSpPr>
                <p:spPr>
                  <a:xfrm>
                    <a:off x="4258101" y="152873"/>
                    <a:ext cx="2272152" cy="899409"/>
                  </a:xfrm>
                  <a:prstGeom prst="rect">
                    <a:avLst/>
                  </a:prstGeom>
                </p:spPr>
                <p:txBody>
                  <a:bodyPr vert="horz" wrap="square" lIns="146304" tIns="91440" rIns="146304" bIns="91440" rtlCol="0" anchor="t">
                    <a:noAutofit/>
                  </a:bodyPr>
                  <a:lstStyle>
                    <a:lvl1pPr algn="l" defTabSz="914367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lang="en-US" sz="4705" b="0" kern="1200" cap="none" spc="-100" baseline="0" dirty="0" smtClean="0">
                        <a:ln w="3175">
                          <a:noFill/>
                        </a:ln>
                        <a:gradFill>
                          <a:gsLst>
                            <a:gs pos="125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j-lt"/>
                        <a:ea typeface="+mn-ea"/>
                        <a:cs typeface="Segoe UI" pitchFamily="34" charset="0"/>
                      </a:defRPr>
                    </a:lvl1pPr>
                  </a:lstStyle>
                  <a:p>
                    <a:pPr lvl="0" algn="ctr">
                      <a:defRPr/>
                    </a:pPr>
                    <a:r>
                      <a:rPr lang="fr-FR" sz="2000" dirty="0">
                        <a:solidFill>
                          <a:srgbClr val="767171"/>
                        </a:solidFill>
                        <a:latin typeface="ADAM.CG PRO" pitchFamily="50" charset="0"/>
                      </a:rPr>
                      <a:t>solution</a:t>
                    </a:r>
                  </a:p>
                </p:txBody>
              </p:sp>
              <p:sp>
                <p:nvSpPr>
                  <p:cNvPr id="86" name="Title 3"/>
                  <p:cNvSpPr txBox="1">
                    <a:spLocks/>
                  </p:cNvSpPr>
                  <p:nvPr/>
                </p:nvSpPr>
                <p:spPr>
                  <a:xfrm>
                    <a:off x="8663117" y="1931249"/>
                    <a:ext cx="2272152" cy="899409"/>
                  </a:xfrm>
                  <a:prstGeom prst="rect">
                    <a:avLst/>
                  </a:prstGeom>
                </p:spPr>
                <p:txBody>
                  <a:bodyPr vert="horz" wrap="square" lIns="146304" tIns="91440" rIns="146304" bIns="91440" rtlCol="0" anchor="t">
                    <a:noAutofit/>
                  </a:bodyPr>
                  <a:lstStyle>
                    <a:lvl1pPr algn="l" defTabSz="914367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lang="en-US" sz="4705" b="0" kern="1200" cap="none" spc="-100" baseline="0" dirty="0" smtClean="0">
                        <a:ln w="3175">
                          <a:noFill/>
                        </a:ln>
                        <a:gradFill>
                          <a:gsLst>
                            <a:gs pos="125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j-lt"/>
                        <a:ea typeface="+mn-ea"/>
                        <a:cs typeface="Segoe UI" pitchFamily="34" charset="0"/>
                      </a:defRPr>
                    </a:lvl1pPr>
                  </a:lstStyle>
                  <a:p>
                    <a:pPr lvl="0" algn="ctr">
                      <a:defRPr/>
                    </a:pPr>
                    <a:endParaRPr lang="en-US" sz="4800" dirty="0">
                      <a:solidFill>
                        <a:srgbClr val="C00000"/>
                      </a:solidFill>
                      <a:latin typeface="ADAM.CG PRO" pitchFamily="50" charset="0"/>
                    </a:endParaRPr>
                  </a:p>
                </p:txBody>
              </p:sp>
            </p:grpSp>
            <p:cxnSp>
              <p:nvCxnSpPr>
                <p:cNvPr id="72" name="Connecteur droit 71"/>
                <p:cNvCxnSpPr/>
                <p:nvPr/>
              </p:nvCxnSpPr>
              <p:spPr>
                <a:xfrm>
                  <a:off x="2034433" y="-1392916"/>
                  <a:ext cx="0" cy="847309"/>
                </a:xfrm>
                <a:prstGeom prst="line">
                  <a:avLst/>
                </a:prstGeom>
                <a:ln w="571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necteur droit 72"/>
                <p:cNvCxnSpPr/>
                <p:nvPr/>
              </p:nvCxnSpPr>
              <p:spPr>
                <a:xfrm>
                  <a:off x="-175367" y="-1390628"/>
                  <a:ext cx="0" cy="847309"/>
                </a:xfrm>
                <a:prstGeom prst="line">
                  <a:avLst/>
                </a:prstGeom>
                <a:ln w="571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necteur droit 73"/>
                <p:cNvCxnSpPr/>
                <p:nvPr/>
              </p:nvCxnSpPr>
              <p:spPr>
                <a:xfrm>
                  <a:off x="4347966" y="-1392917"/>
                  <a:ext cx="0" cy="847309"/>
                </a:xfrm>
                <a:prstGeom prst="line">
                  <a:avLst/>
                </a:prstGeom>
                <a:ln w="57150">
                  <a:solidFill>
                    <a:srgbClr val="76717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onnecteur droit 74"/>
                <p:cNvCxnSpPr/>
                <p:nvPr/>
              </p:nvCxnSpPr>
              <p:spPr>
                <a:xfrm>
                  <a:off x="6019078" y="-1390650"/>
                  <a:ext cx="0" cy="847309"/>
                </a:xfrm>
                <a:prstGeom prst="line">
                  <a:avLst/>
                </a:prstGeom>
                <a:ln w="571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onnecteur droit 75"/>
                <p:cNvCxnSpPr/>
                <p:nvPr/>
              </p:nvCxnSpPr>
              <p:spPr>
                <a:xfrm>
                  <a:off x="8266980" y="-1390650"/>
                  <a:ext cx="0" cy="847309"/>
                </a:xfrm>
                <a:prstGeom prst="line">
                  <a:avLst/>
                </a:prstGeom>
                <a:ln w="571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cteur droit 76"/>
                <p:cNvCxnSpPr/>
                <p:nvPr/>
              </p:nvCxnSpPr>
              <p:spPr>
                <a:xfrm>
                  <a:off x="10016383" y="-1392917"/>
                  <a:ext cx="0" cy="847309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necteur droit 77"/>
                <p:cNvCxnSpPr/>
                <p:nvPr/>
              </p:nvCxnSpPr>
              <p:spPr>
                <a:xfrm>
                  <a:off x="11968220" y="-1392918"/>
                  <a:ext cx="0" cy="847309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Rectangle 69"/>
              <p:cNvSpPr/>
              <p:nvPr/>
            </p:nvSpPr>
            <p:spPr>
              <a:xfrm>
                <a:off x="10248842" y="-26454"/>
                <a:ext cx="1886831" cy="8473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fr-FR" sz="1900" dirty="0" smtClean="0">
                    <a:solidFill>
                      <a:srgbClr val="C00000"/>
                    </a:solidFill>
                    <a:latin typeface="ADAM.CG PRO" pitchFamily="50" charset="0"/>
                  </a:rPr>
                  <a:t> perspective</a:t>
                </a:r>
                <a:endParaRPr lang="en-US" sz="1900" dirty="0">
                  <a:solidFill>
                    <a:srgbClr val="C00000"/>
                  </a:solidFill>
                  <a:latin typeface="ADAM.CG PRO" pitchFamily="50" charset="0"/>
                </a:endParaRPr>
              </a:p>
            </p:txBody>
          </p:sp>
        </p:grpSp>
        <p:sp>
          <p:nvSpPr>
            <p:cNvPr id="68" name="Title 3"/>
            <p:cNvSpPr txBox="1">
              <a:spLocks/>
            </p:cNvSpPr>
            <p:nvPr/>
          </p:nvSpPr>
          <p:spPr>
            <a:xfrm>
              <a:off x="8234427" y="147915"/>
              <a:ext cx="2272152" cy="899409"/>
            </a:xfrm>
            <a:prstGeom prst="rect">
              <a:avLst/>
            </a:prstGeom>
          </p:spPr>
          <p:txBody>
            <a:bodyPr vert="horz" wrap="square" lIns="146304" tIns="91440" rIns="146304" bIns="91440" rtlCol="0" anchor="t">
              <a:noAutofit/>
            </a:bodyPr>
            <a:lstStyle>
              <a:lvl1pPr algn="l" defTabSz="9143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705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lvl="0" algn="ctr">
                <a:defRPr/>
              </a:pPr>
              <a:r>
                <a:rPr lang="fr-FR" sz="20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rPr>
                <a:t>prototype</a:t>
              </a:r>
              <a:endParaRPr lang="en-US" sz="4800" dirty="0">
                <a:solidFill>
                  <a:schemeClr val="bg2">
                    <a:lumMod val="50000"/>
                  </a:schemeClr>
                </a:solidFill>
                <a:latin typeface="ADAM.CG PRO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63485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3" dur="6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8" presetClass="emph" presetSubtype="0" decel="10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10800000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13933 -3.7037E-6 L -3.95833E-6 -3.7037E-6 " pathEditMode="relative" rAng="0" ptsTypes="AA">
                                      <p:cBhvr>
                                        <p:cTn id="26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8" presetClass="emp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6" dur="6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8" presetClass="emph" presetSubtype="0" decel="10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10800000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3" presetClass="path" presetSubtype="0" decel="10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0.13997 4.44444E-6 L 3.75E-6 4.44444E-6 " pathEditMode="relative" rAng="0" ptsTypes="AA">
                                      <p:cBhvr>
                                        <p:cTn id="49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15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8" presetClass="emp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59" dur="6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mph" presetSubtype="0" decel="10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10800000">
                                      <p:cBhvr>
                                        <p:cTn id="6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63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14441 -7.40741E-7 L -4.375E-6 -7.40741E-7 " pathEditMode="relative" rAng="0" ptsTypes="AA">
                                      <p:cBhvr>
                                        <p:cTn id="72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2" grpId="0"/>
      <p:bldP spid="12" grpId="1"/>
      <p:bldP spid="18" grpId="0" animBg="1"/>
      <p:bldP spid="30" grpId="0" animBg="1"/>
      <p:bldP spid="42" grpId="0" animBg="1"/>
      <p:bldP spid="64" grpId="0" animBg="1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6055361" y="0"/>
            <a:ext cx="6136639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Rectangle 2"/>
          <p:cNvSpPr/>
          <p:nvPr/>
        </p:nvSpPr>
        <p:spPr>
          <a:xfrm>
            <a:off x="-2" y="0"/>
            <a:ext cx="6096001" cy="68580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85601" y="2176316"/>
            <a:ext cx="5324793" cy="2067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GB" sz="5400" b="1" dirty="0" err="1">
                <a:solidFill>
                  <a:schemeClr val="bg1"/>
                </a:solidFill>
                <a:latin typeface="Aller Light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Projet</a:t>
            </a:r>
            <a:r>
              <a:rPr lang="en-GB" sz="5400" b="1" dirty="0">
                <a:solidFill>
                  <a:schemeClr val="bg1"/>
                </a:solidFill>
                <a:latin typeface="Aller Light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5400" b="1" dirty="0" smtClean="0">
              <a:solidFill>
                <a:schemeClr val="bg1"/>
              </a:solidFill>
              <a:latin typeface="Aller Light" panose="02000503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GB" sz="5400" b="1" dirty="0" smtClean="0">
                <a:solidFill>
                  <a:schemeClr val="bg1"/>
                </a:solidFill>
                <a:latin typeface="Aller Light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LEGAL </a:t>
            </a:r>
            <a:r>
              <a:rPr lang="en-GB" sz="5400" b="1" dirty="0" err="1">
                <a:solidFill>
                  <a:schemeClr val="bg1"/>
                </a:solidFill>
                <a:latin typeface="Aller Light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Edificium</a:t>
            </a:r>
            <a:endParaRPr lang="en-GB" sz="5400" b="1" dirty="0">
              <a:solidFill>
                <a:schemeClr val="bg1"/>
              </a:solidFill>
              <a:latin typeface="Aller Light" panose="02000503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9" name="Title 13"/>
          <p:cNvSpPr txBox="1">
            <a:spLocks/>
          </p:cNvSpPr>
          <p:nvPr/>
        </p:nvSpPr>
        <p:spPr>
          <a:xfrm>
            <a:off x="101600" y="6416502"/>
            <a:ext cx="906716" cy="3550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050">
              <a:spcBef>
                <a:spcPct val="0"/>
              </a:spcBef>
              <a:defRPr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  <a:ea typeface="+mj-ea"/>
              <a:cs typeface="+mj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Route 159" panose="00000500000000000000" pitchFamily="50" charset="0"/>
              </a:rPr>
              <a:t>2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Route 159" panose="00000500000000000000" pitchFamily="50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EB9ABDF3-4EE2-468E-942A-0377865C02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1" t="10959" r="27759" b="10430"/>
          <a:stretch/>
        </p:blipFill>
        <p:spPr>
          <a:xfrm>
            <a:off x="7715250" y="495299"/>
            <a:ext cx="2743200" cy="539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949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3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62"/>
          <p:cNvSpPr/>
          <p:nvPr/>
        </p:nvSpPr>
        <p:spPr>
          <a:xfrm>
            <a:off x="11788" y="3914485"/>
            <a:ext cx="12180212" cy="82315"/>
          </a:xfrm>
          <a:prstGeom prst="rect">
            <a:avLst/>
          </a:prstGeom>
          <a:solidFill>
            <a:srgbClr val="767171">
              <a:alpha val="4959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grpSp>
        <p:nvGrpSpPr>
          <p:cNvPr id="352" name="Group 351"/>
          <p:cNvGrpSpPr/>
          <p:nvPr/>
        </p:nvGrpSpPr>
        <p:grpSpPr>
          <a:xfrm>
            <a:off x="1102974" y="1669887"/>
            <a:ext cx="1937756" cy="1905349"/>
            <a:chOff x="894184" y="1763211"/>
            <a:chExt cx="2054686" cy="1905349"/>
          </a:xfrm>
          <a:solidFill>
            <a:srgbClr val="C00000"/>
          </a:solidFill>
        </p:grpSpPr>
        <p:sp>
          <p:nvSpPr>
            <p:cNvPr id="353" name="Rectangle 352"/>
            <p:cNvSpPr/>
            <p:nvPr/>
          </p:nvSpPr>
          <p:spPr>
            <a:xfrm>
              <a:off x="894186" y="1763211"/>
              <a:ext cx="2054684" cy="15432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4" name="Shape 364"/>
            <p:cNvSpPr/>
            <p:nvPr/>
          </p:nvSpPr>
          <p:spPr>
            <a:xfrm>
              <a:off x="894185" y="3274416"/>
              <a:ext cx="2054684" cy="39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147" y="0"/>
                    <a:pt x="0" y="766"/>
                    <a:pt x="0" y="1711"/>
                  </a:cubicBezTo>
                  <a:lnTo>
                    <a:pt x="0" y="16685"/>
                  </a:lnTo>
                  <a:cubicBezTo>
                    <a:pt x="0" y="17629"/>
                    <a:pt x="147" y="18395"/>
                    <a:pt x="328" y="18395"/>
                  </a:cubicBezTo>
                  <a:lnTo>
                    <a:pt x="10225" y="18395"/>
                  </a:lnTo>
                  <a:lnTo>
                    <a:pt x="10794" y="21600"/>
                  </a:lnTo>
                  <a:lnTo>
                    <a:pt x="11363" y="18395"/>
                  </a:lnTo>
                  <a:lnTo>
                    <a:pt x="21272" y="18395"/>
                  </a:lnTo>
                  <a:cubicBezTo>
                    <a:pt x="21453" y="18395"/>
                    <a:pt x="21600" y="17629"/>
                    <a:pt x="21600" y="16685"/>
                  </a:cubicBezTo>
                  <a:lnTo>
                    <a:pt x="21600" y="1711"/>
                  </a:lnTo>
                  <a:cubicBezTo>
                    <a:pt x="21600" y="766"/>
                    <a:pt x="21453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55" name="Text Placeholder 4"/>
            <p:cNvSpPr txBox="1">
              <a:spLocks/>
            </p:cNvSpPr>
            <p:nvPr/>
          </p:nvSpPr>
          <p:spPr>
            <a:xfrm>
              <a:off x="894184" y="3275340"/>
              <a:ext cx="2052543" cy="295953"/>
            </a:xfrm>
            <a:prstGeom prst="rect">
              <a:avLst/>
            </a:prstGeom>
            <a:grpFill/>
          </p:spPr>
          <p:txBody>
            <a:bodyPr wrap="square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GB" sz="11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9407471" y="2033555"/>
            <a:ext cx="1937756" cy="1537738"/>
            <a:chOff x="6392820" y="1763211"/>
            <a:chExt cx="2054879" cy="1905350"/>
          </a:xfrm>
          <a:solidFill>
            <a:srgbClr val="C00000"/>
          </a:solidFill>
        </p:grpSpPr>
        <p:grpSp>
          <p:nvGrpSpPr>
            <p:cNvPr id="357" name="Group 356"/>
            <p:cNvGrpSpPr/>
            <p:nvPr/>
          </p:nvGrpSpPr>
          <p:grpSpPr>
            <a:xfrm>
              <a:off x="6393015" y="1763211"/>
              <a:ext cx="2054684" cy="1905350"/>
              <a:chOff x="6393015" y="1763211"/>
              <a:chExt cx="2054684" cy="1905350"/>
            </a:xfrm>
            <a:grpFill/>
          </p:grpSpPr>
          <p:sp>
            <p:nvSpPr>
              <p:cNvPr id="359" name="Rectangle 358"/>
              <p:cNvSpPr/>
              <p:nvPr/>
            </p:nvSpPr>
            <p:spPr>
              <a:xfrm>
                <a:off x="6400799" y="1763211"/>
                <a:ext cx="2039599" cy="1549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Shape 386"/>
              <p:cNvSpPr/>
              <p:nvPr/>
            </p:nvSpPr>
            <p:spPr>
              <a:xfrm>
                <a:off x="6393015" y="3274416"/>
                <a:ext cx="2054684" cy="394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8" y="0"/>
                    </a:moveTo>
                    <a:cubicBezTo>
                      <a:pt x="147" y="0"/>
                      <a:pt x="0" y="766"/>
                      <a:pt x="0" y="1711"/>
                    </a:cubicBezTo>
                    <a:lnTo>
                      <a:pt x="0" y="16685"/>
                    </a:lnTo>
                    <a:cubicBezTo>
                      <a:pt x="0" y="17629"/>
                      <a:pt x="147" y="18395"/>
                      <a:pt x="328" y="18395"/>
                    </a:cubicBezTo>
                    <a:lnTo>
                      <a:pt x="10225" y="18395"/>
                    </a:lnTo>
                    <a:lnTo>
                      <a:pt x="10794" y="21600"/>
                    </a:lnTo>
                    <a:lnTo>
                      <a:pt x="11363" y="18395"/>
                    </a:lnTo>
                    <a:lnTo>
                      <a:pt x="21272" y="18395"/>
                    </a:lnTo>
                    <a:cubicBezTo>
                      <a:pt x="21453" y="18395"/>
                      <a:pt x="21600" y="17629"/>
                      <a:pt x="21600" y="16685"/>
                    </a:cubicBezTo>
                    <a:lnTo>
                      <a:pt x="21600" y="1711"/>
                    </a:lnTo>
                    <a:cubicBezTo>
                      <a:pt x="21600" y="766"/>
                      <a:pt x="21453" y="0"/>
                      <a:pt x="21272" y="0"/>
                    </a:cubicBezTo>
                    <a:lnTo>
                      <a:pt x="328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/>
                <a:endParaRPr/>
              </a:p>
            </p:txBody>
          </p:sp>
        </p:grpSp>
        <p:sp>
          <p:nvSpPr>
            <p:cNvPr id="358" name="Text Placeholder 4"/>
            <p:cNvSpPr txBox="1">
              <a:spLocks/>
            </p:cNvSpPr>
            <p:nvPr/>
          </p:nvSpPr>
          <p:spPr>
            <a:xfrm>
              <a:off x="6392820" y="3275340"/>
              <a:ext cx="2052543" cy="295953"/>
            </a:xfrm>
            <a:prstGeom prst="rect">
              <a:avLst/>
            </a:prstGeom>
            <a:grpFill/>
          </p:spPr>
          <p:txBody>
            <a:bodyPr wrap="square" anchor="ctr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GB" sz="11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5475060" y="4226891"/>
            <a:ext cx="1596046" cy="2016826"/>
            <a:chOff x="3841277" y="4295330"/>
            <a:chExt cx="1596046" cy="2016826"/>
          </a:xfrm>
          <a:solidFill>
            <a:srgbClr val="C00000"/>
          </a:solidFill>
        </p:grpSpPr>
        <p:sp>
          <p:nvSpPr>
            <p:cNvPr id="364" name="Rectangle 363"/>
            <p:cNvSpPr/>
            <p:nvPr/>
          </p:nvSpPr>
          <p:spPr>
            <a:xfrm>
              <a:off x="3841279" y="4619747"/>
              <a:ext cx="1596044" cy="16924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Shape 374"/>
            <p:cNvSpPr/>
            <p:nvPr/>
          </p:nvSpPr>
          <p:spPr>
            <a:xfrm rot="10800000">
              <a:off x="3841277" y="4295330"/>
              <a:ext cx="1596045" cy="39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147" y="0"/>
                    <a:pt x="0" y="766"/>
                    <a:pt x="0" y="1711"/>
                  </a:cubicBezTo>
                  <a:lnTo>
                    <a:pt x="0" y="16685"/>
                  </a:lnTo>
                  <a:cubicBezTo>
                    <a:pt x="0" y="17629"/>
                    <a:pt x="147" y="18395"/>
                    <a:pt x="328" y="18395"/>
                  </a:cubicBezTo>
                  <a:lnTo>
                    <a:pt x="10225" y="18395"/>
                  </a:lnTo>
                  <a:lnTo>
                    <a:pt x="10794" y="21600"/>
                  </a:lnTo>
                  <a:lnTo>
                    <a:pt x="11363" y="18395"/>
                  </a:lnTo>
                  <a:lnTo>
                    <a:pt x="21272" y="18395"/>
                  </a:lnTo>
                  <a:cubicBezTo>
                    <a:pt x="21453" y="18395"/>
                    <a:pt x="21600" y="17629"/>
                    <a:pt x="21600" y="16685"/>
                  </a:cubicBezTo>
                  <a:lnTo>
                    <a:pt x="21600" y="1711"/>
                  </a:lnTo>
                  <a:cubicBezTo>
                    <a:pt x="21600" y="766"/>
                    <a:pt x="21453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372" name="Shape 916"/>
          <p:cNvSpPr/>
          <p:nvPr/>
        </p:nvSpPr>
        <p:spPr>
          <a:xfrm rot="16200000" flipV="1">
            <a:off x="1938716" y="3825563"/>
            <a:ext cx="266273" cy="266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0000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l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/>
          </a:p>
        </p:txBody>
      </p:sp>
      <p:sp>
        <p:nvSpPr>
          <p:cNvPr id="377" name="Shape 916"/>
          <p:cNvSpPr/>
          <p:nvPr/>
        </p:nvSpPr>
        <p:spPr>
          <a:xfrm rot="5400000">
            <a:off x="6140399" y="3845572"/>
            <a:ext cx="266273" cy="266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0000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l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/>
          </a:p>
        </p:txBody>
      </p:sp>
      <p:sp>
        <p:nvSpPr>
          <p:cNvPr id="382" name="Shape 916"/>
          <p:cNvSpPr/>
          <p:nvPr/>
        </p:nvSpPr>
        <p:spPr>
          <a:xfrm rot="16200000" flipV="1">
            <a:off x="10230957" y="3825563"/>
            <a:ext cx="266273" cy="266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0000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l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/>
          </a:p>
        </p:txBody>
      </p:sp>
      <p:sp>
        <p:nvSpPr>
          <p:cNvPr id="393" name="Rectangle 392"/>
          <p:cNvSpPr/>
          <p:nvPr/>
        </p:nvSpPr>
        <p:spPr>
          <a:xfrm>
            <a:off x="515250" y="4250415"/>
            <a:ext cx="27879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88232"/>
            <a:r>
              <a:rPr lang="en-US" sz="2000" dirty="0">
                <a:solidFill>
                  <a:srgbClr val="767171"/>
                </a:solidFill>
                <a:latin typeface="Acre Medium" panose="000006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BOUBADJOU Numidia</a:t>
            </a:r>
          </a:p>
        </p:txBody>
      </p:sp>
      <p:sp>
        <p:nvSpPr>
          <p:cNvPr id="396" name="Rectangle 395"/>
          <p:cNvSpPr/>
          <p:nvPr/>
        </p:nvSpPr>
        <p:spPr>
          <a:xfrm>
            <a:off x="9036717" y="4250415"/>
            <a:ext cx="2528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88232"/>
            <a:r>
              <a:rPr lang="en-US" sz="2000" dirty="0">
                <a:solidFill>
                  <a:srgbClr val="767171"/>
                </a:solidFill>
                <a:latin typeface="Acre Medium" panose="000006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AOUIMEUR Yasmine</a:t>
            </a:r>
          </a:p>
        </p:txBody>
      </p:sp>
      <p:sp>
        <p:nvSpPr>
          <p:cNvPr id="399" name="Rectangle 398"/>
          <p:cNvSpPr/>
          <p:nvPr/>
        </p:nvSpPr>
        <p:spPr>
          <a:xfrm>
            <a:off x="5462730" y="3206801"/>
            <a:ext cx="1584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88232"/>
            <a:r>
              <a:rPr lang="en-US" sz="2000" dirty="0">
                <a:solidFill>
                  <a:srgbClr val="767171"/>
                </a:solidFill>
                <a:latin typeface="Acre Medium" panose="000006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IDRIS</a:t>
            </a:r>
            <a:r>
              <a:rPr lang="en-US" dirty="0">
                <a:solidFill>
                  <a:srgbClr val="767171"/>
                </a:solidFill>
                <a:latin typeface="Acre Medium" panose="000006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767171"/>
                </a:solidFill>
                <a:latin typeface="Acre Medium" panose="000006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Warda</a:t>
            </a:r>
            <a:endParaRPr lang="en-US" dirty="0">
              <a:solidFill>
                <a:srgbClr val="767171"/>
              </a:solidFill>
              <a:latin typeface="Acre Medium" panose="000006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38542" y="291518"/>
            <a:ext cx="432682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b="1" dirty="0">
                <a:solidFill>
                  <a:srgbClr val="767171"/>
                </a:solidFill>
                <a:latin typeface="Aller Light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QUI SOMME NOUS ?</a:t>
            </a:r>
          </a:p>
          <a:p>
            <a:pPr algn="ctr"/>
            <a:r>
              <a:rPr lang="en-GB" sz="3600" b="1" dirty="0">
                <a:solidFill>
                  <a:srgbClr val="C00000"/>
                </a:solidFill>
                <a:latin typeface="Aller Light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- L’EQUIPE -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Route 159" panose="00000500000000000000" pitchFamily="50" charset="0"/>
              </a:rPr>
              <a:t>3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Route 159" panose="00000500000000000000" pitchFamily="50" charset="0"/>
            </a:endParaRPr>
          </a:p>
        </p:txBody>
      </p:sp>
      <p:pic>
        <p:nvPicPr>
          <p:cNvPr id="50" name="Image 49">
            <a:extLst>
              <a:ext uri="{FF2B5EF4-FFF2-40B4-BE49-F238E27FC236}">
                <a16:creationId xmlns="" xmlns:a16="http://schemas.microsoft.com/office/drawing/2014/main" id="{60D478E9-3ED2-4FE9-A341-4732F9B90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65" y="4335152"/>
            <a:ext cx="1687634" cy="20008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4C72DEB3-8B92-4F72-9DFB-C5D4442DD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120" y="1240519"/>
            <a:ext cx="1937756" cy="223096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CFD9F013-EB02-4652-A057-F1FFDF59EE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36" y="1460695"/>
            <a:ext cx="1937756" cy="20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5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animBg="1"/>
      <p:bldP spid="372" grpId="0" animBg="1"/>
      <p:bldP spid="377" grpId="0" animBg="1"/>
      <p:bldP spid="382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47"/>
          <a:stretch/>
        </p:blipFill>
        <p:spPr>
          <a:xfrm>
            <a:off x="-7082" y="-21772"/>
            <a:ext cx="1510217" cy="687977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96" y="-4310"/>
            <a:ext cx="10307502" cy="68797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398" y="-25400"/>
            <a:ext cx="12192000" cy="6883400"/>
          </a:xfrm>
          <a:prstGeom prst="rect">
            <a:avLst/>
          </a:prstGeom>
          <a:solidFill>
            <a:schemeClr val="tx1">
              <a:lumMod val="95000"/>
              <a:lumOff val="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-56707" y="-25400"/>
            <a:ext cx="4775200" cy="688702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smtClean="0">
                <a:solidFill>
                  <a:schemeClr val="bg1"/>
                </a:solidFill>
                <a:latin typeface="Gobold Thin" panose="02000500000000000000" pitchFamily="2" charset="0"/>
              </a:rPr>
              <a:t>SOMMAIRE</a:t>
            </a:r>
            <a:endParaRPr lang="fr-FR" sz="6000" dirty="0">
              <a:solidFill>
                <a:schemeClr val="bg1"/>
              </a:solidFill>
              <a:latin typeface="Gobold Thin" panose="02000500000000000000" pitchFamily="2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880780" y="983187"/>
            <a:ext cx="529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Gobold Thin" panose="02000500000000000000" pitchFamily="2" charset="0"/>
              </a:rPr>
              <a:t>1.         Problématique et contexte</a:t>
            </a:r>
            <a:endParaRPr lang="fr-FR" sz="2400" dirty="0">
              <a:solidFill>
                <a:schemeClr val="bg1"/>
              </a:solidFill>
              <a:latin typeface="Gobold Thin" panose="02000500000000000000" pitchFamily="2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907174" y="1748002"/>
            <a:ext cx="5532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Gobold Thin" panose="02000500000000000000" pitchFamily="2" charset="0"/>
              </a:rPr>
              <a:t>2.</a:t>
            </a:r>
            <a:r>
              <a:rPr lang="fr-FR" sz="2400" dirty="0" smtClean="0">
                <a:solidFill>
                  <a:schemeClr val="bg1"/>
                </a:solidFill>
              </a:rPr>
              <a:t>         </a:t>
            </a:r>
            <a:r>
              <a:rPr lang="fr-FR" sz="2400" dirty="0" smtClean="0">
                <a:solidFill>
                  <a:schemeClr val="bg1"/>
                </a:solidFill>
                <a:latin typeface="Gobold Thin" panose="02000500000000000000" pitchFamily="2" charset="0"/>
              </a:rPr>
              <a:t>Besoin exprimé</a:t>
            </a: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880779" y="2610542"/>
            <a:ext cx="7081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fr-FR" sz="2400" dirty="0" smtClean="0">
                <a:solidFill>
                  <a:schemeClr val="bg1"/>
                </a:solidFill>
                <a:latin typeface="Gobold Thin" panose="02000500000000000000" pitchFamily="2" charset="0"/>
              </a:rPr>
              <a:t>3.        Solution proposée</a:t>
            </a:r>
          </a:p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880780" y="3469003"/>
            <a:ext cx="6641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fr-FR" sz="2400" dirty="0" smtClean="0">
                <a:solidFill>
                  <a:schemeClr val="bg1"/>
                </a:solidFill>
                <a:latin typeface="Gobold Thin" panose="02000500000000000000" pitchFamily="2" charset="0"/>
              </a:rPr>
              <a:t>4.        Financement </a:t>
            </a:r>
          </a:p>
          <a:p>
            <a:endParaRPr lang="fr-FR" sz="2400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907175" y="5366206"/>
            <a:ext cx="7458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fr-FR" sz="2400" dirty="0" smtClean="0">
                <a:solidFill>
                  <a:schemeClr val="bg1"/>
                </a:solidFill>
                <a:latin typeface="Gobold Thin" panose="02000500000000000000" pitchFamily="2" charset="0"/>
              </a:rPr>
              <a:t>6.      </a:t>
            </a:r>
            <a:r>
              <a:rPr lang="fr-FR" sz="2400" smtClean="0">
                <a:solidFill>
                  <a:schemeClr val="bg1"/>
                </a:solidFill>
                <a:latin typeface="Gobold Thin" panose="02000500000000000000" pitchFamily="2" charset="0"/>
              </a:rPr>
              <a:t>Perspective</a:t>
            </a:r>
            <a:endParaRPr lang="fr-FR" sz="2400" dirty="0" smtClean="0">
              <a:solidFill>
                <a:schemeClr val="bg1"/>
              </a:solidFill>
              <a:latin typeface="Gobold Thin" panose="02000500000000000000" pitchFamily="2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907175" y="4488037"/>
            <a:ext cx="687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fr-FR" sz="2400" dirty="0" smtClean="0">
                <a:solidFill>
                  <a:schemeClr val="bg1"/>
                </a:solidFill>
                <a:latin typeface="Gobold Thin" panose="02000500000000000000" pitchFamily="2" charset="0"/>
              </a:rPr>
              <a:t>5.       Prototype</a:t>
            </a:r>
          </a:p>
          <a:p>
            <a:endParaRPr lang="fr-FR" sz="2400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48800" y="6494689"/>
            <a:ext cx="2743200" cy="365125"/>
          </a:xfrm>
        </p:spPr>
        <p:txBody>
          <a:bodyPr/>
          <a:lstStyle/>
          <a:p>
            <a:fld id="{5F2ED0EF-EF55-4058-85B7-20CF796C823C}" type="slidenum">
              <a:rPr lang="fr-FR" sz="1600" smtClean="0"/>
              <a:t>4</a:t>
            </a:fld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1456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/>
      <p:bldP spid="16" grpId="0"/>
      <p:bldP spid="17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6" t="9503" r="306" b="34047"/>
          <a:stretch/>
        </p:blipFill>
        <p:spPr>
          <a:xfrm>
            <a:off x="-214752" y="-2266"/>
            <a:ext cx="12434539" cy="6917415"/>
          </a:xfrm>
          <a:prstGeom prst="rect">
            <a:avLst/>
          </a:prstGeom>
        </p:spPr>
      </p:pic>
      <p:sp>
        <p:nvSpPr>
          <p:cNvPr id="263" name="Rectangle 262"/>
          <p:cNvSpPr/>
          <p:nvPr/>
        </p:nvSpPr>
        <p:spPr bwMode="auto">
          <a:xfrm>
            <a:off x="-162401" y="1907922"/>
            <a:ext cx="12453589" cy="2903049"/>
          </a:xfrm>
          <a:prstGeom prst="rect">
            <a:avLst/>
          </a:prstGeom>
          <a:solidFill>
            <a:srgbClr val="C00000">
              <a:alpha val="78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9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9096984" y="6495836"/>
            <a:ext cx="2743200" cy="365125"/>
          </a:xfrm>
        </p:spPr>
        <p:txBody>
          <a:bodyPr/>
          <a:lstStyle/>
          <a:p>
            <a:fld id="{7CDD0875-12E9-4277-ABBA-1342C0D593B9}" type="slidenum">
              <a:rPr lang="fr-FR" sz="2000" b="1" smtClean="0">
                <a:solidFill>
                  <a:schemeClr val="bg1"/>
                </a:solidFill>
              </a:rPr>
              <a:t>5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390" y="3662148"/>
            <a:ext cx="4260851" cy="319563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241447" y="2016341"/>
            <a:ext cx="40850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Cependant, les autorités locales n’arrivent pas à faire respecter le code d’urbanisme</a:t>
            </a:r>
            <a:endParaRPr lang="fr-FR" sz="2400" dirty="0">
              <a:solidFill>
                <a:schemeClr val="bg1"/>
              </a:solidFill>
              <a:latin typeface="Acre Medium" panose="00000600000000000000" pitchFamily="50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61816" y="2256426"/>
            <a:ext cx="3676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L'espace </a:t>
            </a:r>
            <a:r>
              <a:rPr lang="fr-FR" sz="2000" b="1" dirty="0">
                <a:solidFill>
                  <a:schemeClr val="bg1"/>
                </a:solidFill>
                <a:latin typeface="Acre Medium" panose="00000600000000000000" pitchFamily="50" charset="0"/>
              </a:rPr>
              <a:t>urbain et la construction en </a:t>
            </a:r>
            <a:r>
              <a:rPr lang="fr-FR" sz="2000" b="1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Algérie </a:t>
            </a:r>
            <a:r>
              <a:rPr lang="fr-FR" sz="2000" b="1" dirty="0">
                <a:solidFill>
                  <a:schemeClr val="bg1"/>
                </a:solidFill>
                <a:latin typeface="Acre Medium" panose="00000600000000000000" pitchFamily="50" charset="0"/>
              </a:rPr>
              <a:t> sont régis par des lois </a:t>
            </a:r>
            <a:r>
              <a:rPr lang="fr-FR" sz="2000" b="1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de réglementation</a:t>
            </a:r>
            <a:r>
              <a:rPr lang="fr-FR" sz="2000" b="1" dirty="0">
                <a:solidFill>
                  <a:schemeClr val="bg1"/>
                </a:solidFill>
                <a:latin typeface="Acre Medium" panose="00000600000000000000" pitchFamily="50" charset="0"/>
              </a:rPr>
              <a:t>, des normes à respecter et </a:t>
            </a:r>
            <a:r>
              <a:rPr lang="fr-FR" sz="2000" b="1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 à appliquer</a:t>
            </a:r>
            <a:endParaRPr lang="fr-FR" sz="2000" b="0" dirty="0" smtClean="0">
              <a:solidFill>
                <a:schemeClr val="bg1"/>
              </a:solidFill>
              <a:effectLst/>
              <a:latin typeface="Acre Medium" panose="00000600000000000000" pitchFamily="50" charset="0"/>
            </a:endParaRPr>
          </a:p>
          <a:p>
            <a:r>
              <a:rPr lang="fr-FR" sz="2000" dirty="0" smtClean="0"/>
              <a:t/>
            </a:r>
            <a:br>
              <a:rPr lang="fr-FR" sz="2000" dirty="0" smtClean="0"/>
            </a:br>
            <a:endParaRPr lang="fr-FR" sz="20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94" y="4328898"/>
            <a:ext cx="2553094" cy="3510504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>
            <a:off x="6209578" y="-78465"/>
            <a:ext cx="20244" cy="69936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-243255" y="-20901"/>
            <a:ext cx="12605844" cy="1076348"/>
            <a:chOff x="-447124" y="-1392918"/>
            <a:chExt cx="12605844" cy="1076348"/>
          </a:xfrm>
        </p:grpSpPr>
        <p:grpSp>
          <p:nvGrpSpPr>
            <p:cNvPr id="27" name="Groupe 26"/>
            <p:cNvGrpSpPr/>
            <p:nvPr/>
          </p:nvGrpSpPr>
          <p:grpSpPr>
            <a:xfrm>
              <a:off x="-447124" y="-1385099"/>
              <a:ext cx="12605844" cy="1068529"/>
              <a:chOff x="-261590" y="0"/>
              <a:chExt cx="12605844" cy="1068529"/>
            </a:xfrm>
          </p:grpSpPr>
          <p:sp>
            <p:nvSpPr>
              <p:cNvPr id="287" name="Rectangle 286"/>
              <p:cNvSpPr/>
              <p:nvPr/>
            </p:nvSpPr>
            <p:spPr bwMode="auto">
              <a:xfrm>
                <a:off x="-261590" y="2088"/>
                <a:ext cx="12462327" cy="842955"/>
              </a:xfrm>
              <a:prstGeom prst="rect">
                <a:avLst/>
              </a:prstGeom>
              <a:solidFill>
                <a:schemeClr val="bg2">
                  <a:alpha val="87843"/>
                </a:scheme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13" rIns="0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39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8" name="Title 3"/>
              <p:cNvSpPr txBox="1">
                <a:spLocks/>
              </p:cNvSpPr>
              <p:nvPr/>
            </p:nvSpPr>
            <p:spPr>
              <a:xfrm>
                <a:off x="2224933" y="160996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Besoin existant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288" name="Title 3"/>
              <p:cNvSpPr txBox="1">
                <a:spLocks/>
              </p:cNvSpPr>
              <p:nvPr/>
            </p:nvSpPr>
            <p:spPr>
              <a:xfrm>
                <a:off x="4220001" y="15287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solution</a:t>
                </a:r>
              </a:p>
            </p:txBody>
          </p:sp>
          <p:sp>
            <p:nvSpPr>
              <p:cNvPr id="289" name="Title 3"/>
              <p:cNvSpPr txBox="1">
                <a:spLocks/>
              </p:cNvSpPr>
              <p:nvPr/>
            </p:nvSpPr>
            <p:spPr>
              <a:xfrm>
                <a:off x="6227345" y="169120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financement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290" name="Title 3"/>
              <p:cNvSpPr txBox="1">
                <a:spLocks/>
              </p:cNvSpPr>
              <p:nvPr/>
            </p:nvSpPr>
            <p:spPr>
              <a:xfrm>
                <a:off x="8216092" y="160997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prototype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291" name="Title 3"/>
              <p:cNvSpPr txBox="1">
                <a:spLocks/>
              </p:cNvSpPr>
              <p:nvPr/>
            </p:nvSpPr>
            <p:spPr>
              <a:xfrm>
                <a:off x="10072102" y="152874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perspective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4664" y="0"/>
                <a:ext cx="2150025" cy="8450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Title 3"/>
              <p:cNvSpPr txBox="1">
                <a:spLocks/>
              </p:cNvSpPr>
              <p:nvPr/>
            </p:nvSpPr>
            <p:spPr>
              <a:xfrm>
                <a:off x="-32990" y="15659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rgbClr val="D70707"/>
                    </a:solidFill>
                    <a:latin typeface="ADAM.CG PRO" pitchFamily="50" charset="0"/>
                  </a:rPr>
                  <a:t>Problématique</a:t>
                </a:r>
                <a:endParaRPr lang="en-US" sz="4800" dirty="0">
                  <a:solidFill>
                    <a:srgbClr val="D70707"/>
                  </a:solidFill>
                  <a:latin typeface="ADAM.CG PRO" pitchFamily="50" charset="0"/>
                </a:endParaRPr>
              </a:p>
            </p:txBody>
          </p:sp>
        </p:grpSp>
        <p:cxnSp>
          <p:nvCxnSpPr>
            <p:cNvPr id="25" name="Connecteur droit 24"/>
            <p:cNvCxnSpPr/>
            <p:nvPr/>
          </p:nvCxnSpPr>
          <p:spPr>
            <a:xfrm>
              <a:off x="2034433" y="-1392916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necteur droit 291"/>
            <p:cNvCxnSpPr/>
            <p:nvPr/>
          </p:nvCxnSpPr>
          <p:spPr>
            <a:xfrm>
              <a:off x="-175367" y="-1390628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necteur droit 292"/>
            <p:cNvCxnSpPr/>
            <p:nvPr/>
          </p:nvCxnSpPr>
          <p:spPr>
            <a:xfrm>
              <a:off x="4347966" y="-1392917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necteur droit 293"/>
            <p:cNvCxnSpPr/>
            <p:nvPr/>
          </p:nvCxnSpPr>
          <p:spPr>
            <a:xfrm>
              <a:off x="6019078" y="-1390650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necteur droit 294"/>
            <p:cNvCxnSpPr/>
            <p:nvPr/>
          </p:nvCxnSpPr>
          <p:spPr>
            <a:xfrm>
              <a:off x="8266980" y="-1390650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necteur droit 295"/>
            <p:cNvCxnSpPr/>
            <p:nvPr/>
          </p:nvCxnSpPr>
          <p:spPr>
            <a:xfrm>
              <a:off x="10016383" y="-1392917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cteur droit 296"/>
            <p:cNvCxnSpPr/>
            <p:nvPr/>
          </p:nvCxnSpPr>
          <p:spPr>
            <a:xfrm>
              <a:off x="11968220" y="-139291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 bwMode="auto">
          <a:xfrm>
            <a:off x="-198102" y="848206"/>
            <a:ext cx="12453589" cy="6066943"/>
          </a:xfrm>
          <a:prstGeom prst="rect">
            <a:avLst/>
          </a:prstGeom>
          <a:solidFill>
            <a:srgbClr val="C00000">
              <a:alpha val="86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9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noProof="0" dirty="0" smtClean="0">
                <a:solidFill>
                  <a:schemeClr val="bg1"/>
                </a:solidFill>
                <a:latin typeface="ADAM.CG PRO" pitchFamily="50" charset="0"/>
              </a:rPr>
              <a:t>Comment y </a:t>
            </a:r>
            <a:r>
              <a:rPr lang="en-US" sz="4800" kern="0" noProof="0" dirty="0" err="1" smtClean="0">
                <a:solidFill>
                  <a:schemeClr val="bg1"/>
                </a:solidFill>
                <a:latin typeface="ADAM.CG PRO" pitchFamily="50" charset="0"/>
              </a:rPr>
              <a:t>remédier</a:t>
            </a:r>
            <a:r>
              <a:rPr lang="en-US" sz="4800" kern="0" noProof="0" dirty="0" smtClean="0">
                <a:solidFill>
                  <a:schemeClr val="bg1"/>
                </a:solidFill>
                <a:latin typeface="ADAM.CG PRO" pitchFamily="50" charset="0"/>
              </a:rPr>
              <a:t> ? 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DAM.CG PR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5275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439" y="2115643"/>
            <a:ext cx="2759156" cy="2759156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8109164" y="2094521"/>
            <a:ext cx="2849797" cy="2786759"/>
          </a:xfrm>
          <a:prstGeom prst="ellipse">
            <a:avLst/>
          </a:prstGeom>
          <a:solidFill>
            <a:srgbClr val="C00000"/>
          </a:solidFill>
          <a:ln w="88900" cap="flat" cmpd="sng" algn="ctr">
            <a:noFill/>
            <a:prstDash val="solid"/>
          </a:ln>
          <a:effectLst/>
        </p:spPr>
        <p:txBody>
          <a:bodyPr wrap="none" lIns="0" tIns="627408" rIns="0" bIns="0" rtlCol="0" anchor="ctr"/>
          <a:lstStyle/>
          <a:p>
            <a:pPr marL="0" marR="0" lvl="0" indent="0" algn="ctr" defTabSz="896214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1" i="0" u="none" strike="noStrike" kern="0" cap="none" spc="118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06900" y="809324"/>
            <a:ext cx="4321436" cy="5111031"/>
            <a:chOff x="-341671" y="647665"/>
            <a:chExt cx="4408715" cy="5214257"/>
          </a:xfrm>
          <a:noFill/>
        </p:grpSpPr>
        <p:sp>
          <p:nvSpPr>
            <p:cNvPr id="22" name="Rectangle 21"/>
            <p:cNvSpPr/>
            <p:nvPr/>
          </p:nvSpPr>
          <p:spPr bwMode="auto">
            <a:xfrm>
              <a:off x="-341671" y="647665"/>
              <a:ext cx="4408715" cy="521425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33266" y="1226212"/>
              <a:ext cx="914400" cy="914400"/>
            </a:xfrm>
            <a:prstGeom prst="ellipse">
              <a:avLst/>
            </a:prstGeom>
            <a:grpFill/>
            <a:ln w="88900" cap="flat" cmpd="sng" algn="ctr">
              <a:noFill/>
              <a:prstDash val="solid"/>
            </a:ln>
            <a:effectLst/>
          </p:spPr>
          <p:txBody>
            <a:bodyPr wrap="none" lIns="0" tIns="627408" rIns="0" bIns="0" rtlCol="0" anchor="ctr"/>
            <a:lstStyle/>
            <a:p>
              <a:pPr marL="0" marR="0" lvl="0" indent="0" algn="ctr" defTabSz="896214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1" i="0" u="none" strike="noStrike" kern="0" cap="none" spc="118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-243255" y="-20901"/>
            <a:ext cx="12605844" cy="1076348"/>
            <a:chOff x="-447124" y="-1392918"/>
            <a:chExt cx="12605844" cy="1076348"/>
          </a:xfrm>
        </p:grpSpPr>
        <p:grpSp>
          <p:nvGrpSpPr>
            <p:cNvPr id="25" name="Groupe 24"/>
            <p:cNvGrpSpPr/>
            <p:nvPr/>
          </p:nvGrpSpPr>
          <p:grpSpPr>
            <a:xfrm>
              <a:off x="-447124" y="-1384986"/>
              <a:ext cx="12605844" cy="1068416"/>
              <a:chOff x="-261590" y="113"/>
              <a:chExt cx="12605844" cy="1068416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-261590" y="2088"/>
                <a:ext cx="12462327" cy="842955"/>
              </a:xfrm>
              <a:prstGeom prst="rect">
                <a:avLst/>
              </a:prstGeom>
              <a:solidFill>
                <a:schemeClr val="bg2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13" rIns="0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39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" name="Title 3"/>
              <p:cNvSpPr txBox="1">
                <a:spLocks/>
              </p:cNvSpPr>
              <p:nvPr/>
            </p:nvSpPr>
            <p:spPr>
              <a:xfrm>
                <a:off x="4220001" y="15287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solution</a:t>
                </a:r>
              </a:p>
            </p:txBody>
          </p:sp>
          <p:sp>
            <p:nvSpPr>
              <p:cNvPr id="35" name="Title 3"/>
              <p:cNvSpPr txBox="1">
                <a:spLocks/>
              </p:cNvSpPr>
              <p:nvPr/>
            </p:nvSpPr>
            <p:spPr>
              <a:xfrm>
                <a:off x="6227345" y="169120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financement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6" name="Title 3"/>
              <p:cNvSpPr txBox="1">
                <a:spLocks/>
              </p:cNvSpPr>
              <p:nvPr/>
            </p:nvSpPr>
            <p:spPr>
              <a:xfrm>
                <a:off x="8216092" y="160997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prototype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24934" y="113"/>
                <a:ext cx="2272152" cy="8450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Title 3"/>
              <p:cNvSpPr txBox="1">
                <a:spLocks/>
              </p:cNvSpPr>
              <p:nvPr/>
            </p:nvSpPr>
            <p:spPr>
              <a:xfrm>
                <a:off x="10072102" y="152874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perspective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9" name="Title 3"/>
              <p:cNvSpPr txBox="1">
                <a:spLocks/>
              </p:cNvSpPr>
              <p:nvPr/>
            </p:nvSpPr>
            <p:spPr>
              <a:xfrm>
                <a:off x="-32990" y="15659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Problématique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40" name="Title 3"/>
              <p:cNvSpPr txBox="1">
                <a:spLocks/>
              </p:cNvSpPr>
              <p:nvPr/>
            </p:nvSpPr>
            <p:spPr>
              <a:xfrm>
                <a:off x="2224933" y="160996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rgbClr val="C00000"/>
                    </a:solidFill>
                    <a:latin typeface="ADAM.CG PRO" pitchFamily="50" charset="0"/>
                  </a:rPr>
                  <a:t>Besoin existant</a:t>
                </a:r>
                <a:endParaRPr lang="en-US" sz="4800" dirty="0">
                  <a:solidFill>
                    <a:srgbClr val="C00000"/>
                  </a:solidFill>
                  <a:latin typeface="ADAM.CG PRO" pitchFamily="50" charset="0"/>
                </a:endParaRPr>
              </a:p>
            </p:txBody>
          </p:sp>
        </p:grpSp>
        <p:cxnSp>
          <p:nvCxnSpPr>
            <p:cNvPr id="26" name="Connecteur droit 25"/>
            <p:cNvCxnSpPr/>
            <p:nvPr/>
          </p:nvCxnSpPr>
          <p:spPr>
            <a:xfrm>
              <a:off x="2034433" y="-1392916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-175367" y="-139062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4347966" y="-1392917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6019078" y="-1390650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8266980" y="-1390650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10016383" y="-1392917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11968220" y="-139291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>
            <a:off x="7470010" y="5229079"/>
            <a:ext cx="4321436" cy="736570"/>
            <a:chOff x="7470010" y="5229079"/>
            <a:chExt cx="4321436" cy="736570"/>
          </a:xfrm>
        </p:grpSpPr>
        <p:sp>
          <p:nvSpPr>
            <p:cNvPr id="3" name="Rectangle 2"/>
            <p:cNvSpPr/>
            <p:nvPr/>
          </p:nvSpPr>
          <p:spPr>
            <a:xfrm>
              <a:off x="7486146" y="5247796"/>
              <a:ext cx="4286250" cy="717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7470010" y="5229079"/>
              <a:ext cx="43214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C00000"/>
                  </a:solidFill>
                  <a:latin typeface="ADAM.CG PRO" pitchFamily="50" charset="0"/>
                </a:rPr>
                <a:t>Un besoin exprimé par les </a:t>
              </a:r>
              <a:r>
                <a:rPr lang="fr-FR" sz="3200" dirty="0" smtClean="0">
                  <a:solidFill>
                    <a:srgbClr val="C00000"/>
                  </a:solidFill>
                  <a:latin typeface="ADAM.CG PRO" pitchFamily="50" charset="0"/>
                </a:rPr>
                <a:t>APC</a:t>
              </a:r>
              <a:endParaRPr lang="fr-FR" sz="3200" dirty="0">
                <a:solidFill>
                  <a:srgbClr val="C00000"/>
                </a:solidFill>
                <a:latin typeface="ADAM.CG PRO" pitchFamily="50" charset="0"/>
              </a:endParaRP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276950" y="2347557"/>
            <a:ext cx="6160596" cy="2527242"/>
            <a:chOff x="161969" y="2429206"/>
            <a:chExt cx="6160596" cy="3416709"/>
          </a:xfrm>
          <a:solidFill>
            <a:schemeClr val="bg1">
              <a:lumMod val="95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161969" y="2429206"/>
              <a:ext cx="6160596" cy="3416709"/>
            </a:xfrm>
            <a:prstGeom prst="rect">
              <a:avLst/>
            </a:prstGeom>
            <a:grpFill/>
            <a:ln w="38100"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168" y="3220670"/>
              <a:ext cx="6096000" cy="22469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/>
              <a:r>
                <a:rPr lang="fr-FR" sz="2300" dirty="0" smtClean="0">
                  <a:latin typeface="Acre Medium" panose="00000600000000000000" pitchFamily="50" charset="0"/>
                </a:rPr>
                <a:t> Identification du besoin pour </a:t>
              </a:r>
              <a:r>
                <a:rPr lang="fr-FR" sz="2300" dirty="0" smtClean="0">
                  <a:latin typeface="Acre Medium" panose="00000600000000000000" pitchFamily="50" charset="0"/>
                </a:rPr>
                <a:t>la collectivité locale </a:t>
              </a:r>
              <a:r>
                <a:rPr lang="fr-FR" sz="2300" dirty="0" smtClean="0">
                  <a:latin typeface="Acre Medium" panose="00000600000000000000" pitchFamily="50" charset="0"/>
                </a:rPr>
                <a:t>de </a:t>
              </a:r>
              <a:r>
                <a:rPr lang="fr-FR" sz="2300" dirty="0" smtClean="0">
                  <a:latin typeface="Acre Medium" panose="00000600000000000000" pitchFamily="50" charset="0"/>
                </a:rPr>
                <a:t>faire un travail de </a:t>
              </a:r>
              <a:r>
                <a:rPr lang="fr-FR" sz="2800" dirty="0" smtClean="0">
                  <a:solidFill>
                    <a:srgbClr val="C00000"/>
                  </a:solidFill>
                  <a:latin typeface="Acre Medium" panose="00000600000000000000" pitchFamily="50" charset="0"/>
                </a:rPr>
                <a:t>suivi sur le </a:t>
              </a:r>
              <a:r>
                <a:rPr lang="fr-FR" sz="2800" dirty="0" smtClean="0">
                  <a:solidFill>
                    <a:srgbClr val="C00000"/>
                  </a:solidFill>
                  <a:latin typeface="Acre Medium" panose="00000600000000000000" pitchFamily="50" charset="0"/>
                </a:rPr>
                <a:t>terrain</a:t>
              </a:r>
              <a:endParaRPr lang="fr-FR" sz="2800" dirty="0" smtClean="0">
                <a:latin typeface="Acre Medium" panose="00000600000000000000" pitchFamily="50" charset="0"/>
              </a:endParaRPr>
            </a:p>
            <a:p>
              <a:pPr algn="ctr"/>
              <a:endParaRPr lang="fr-FR" sz="23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28502" y="6573641"/>
            <a:ext cx="106539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https://www.elwatan.com/regions/centre/alger/lapc-declare-la-guerre-a-lanarchie-urbaine-16-11-2016</a:t>
            </a:r>
          </a:p>
        </p:txBody>
      </p:sp>
    </p:spTree>
    <p:extLst>
      <p:ext uri="{BB962C8B-B14F-4D97-AF65-F5344CB8AC3E}">
        <p14:creationId xmlns:p14="http://schemas.microsoft.com/office/powerpoint/2010/main" val="3119990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-0.11055 -0.26041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4" y="-130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" fill="hold"/>
                                        <p:tgtEl>
                                          <p:spTgt spid="1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" fill="hold"/>
                                        <p:tgtEl>
                                          <p:spTgt spid="2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-0.11055 -0.26041 " pathEditMode="relative" rAng="0" ptsTypes="AA">
                                      <p:cBhvr>
                                        <p:cTn id="12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4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55 -0.26041 L 4.16667E-6 -2.22222E-6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1300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500" fill="hold"/>
                                        <p:tgtEl>
                                          <p:spTgt spid="1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55 -0.26041 L -1.04167E-6 -4.81481E-6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1300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500" fill="hold"/>
                                        <p:tgtEl>
                                          <p:spTgt spid="2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accel="100000" fill="hold" grpId="4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5" dur="200" fill="hold"/>
                                        <p:tgtEl>
                                          <p:spTgt spid="20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accel="100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7" dur="200" fill="hold"/>
                                        <p:tgtEl>
                                          <p:spTgt spid="19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0" grpId="4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806900" y="809324"/>
            <a:ext cx="4321436" cy="5111031"/>
            <a:chOff x="-341671" y="647665"/>
            <a:chExt cx="4408715" cy="5214257"/>
          </a:xfrm>
          <a:noFill/>
        </p:grpSpPr>
        <p:sp>
          <p:nvSpPr>
            <p:cNvPr id="22" name="Rectangle 21"/>
            <p:cNvSpPr/>
            <p:nvPr/>
          </p:nvSpPr>
          <p:spPr bwMode="auto">
            <a:xfrm>
              <a:off x="-341671" y="647665"/>
              <a:ext cx="4408715" cy="521425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33266" y="1226212"/>
              <a:ext cx="914400" cy="914400"/>
            </a:xfrm>
            <a:prstGeom prst="ellipse">
              <a:avLst/>
            </a:prstGeom>
            <a:grpFill/>
            <a:ln w="88900" cap="flat" cmpd="sng" algn="ctr">
              <a:noFill/>
              <a:prstDash val="solid"/>
            </a:ln>
            <a:effectLst/>
          </p:spPr>
          <p:txBody>
            <a:bodyPr wrap="none" lIns="0" tIns="627408" rIns="0" bIns="0" rtlCol="0" anchor="ctr"/>
            <a:lstStyle/>
            <a:p>
              <a:pPr marL="0" marR="0" lvl="0" indent="0" algn="ctr" defTabSz="896214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1" i="0" u="none" strike="noStrike" kern="0" cap="none" spc="118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486146" y="5247796"/>
            <a:ext cx="4286250" cy="71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2612255" y="2515400"/>
            <a:ext cx="6160596" cy="2527242"/>
            <a:chOff x="161969" y="2429206"/>
            <a:chExt cx="6160596" cy="3416709"/>
          </a:xfrm>
          <a:solidFill>
            <a:schemeClr val="bg1">
              <a:lumMod val="95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161969" y="2429206"/>
              <a:ext cx="6160596" cy="3416709"/>
            </a:xfrm>
            <a:prstGeom prst="rect">
              <a:avLst/>
            </a:prstGeom>
            <a:grpFill/>
            <a:ln w="38100"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4267" y="3541634"/>
              <a:ext cx="6096000" cy="1081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/>
              <a:r>
                <a:rPr lang="fr-FR" sz="2300" dirty="0" smtClean="0">
                  <a:solidFill>
                    <a:srgbClr val="C00000"/>
                  </a:solidFill>
                  <a:latin typeface="Acre Medium" panose="00000600000000000000" pitchFamily="50" charset="0"/>
                </a:rPr>
                <a:t> Système de suivie et de contrôle de la conformité des constructions urbaines</a:t>
              </a:r>
              <a:endParaRPr lang="fr-FR" sz="23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-219644" y="-26573"/>
            <a:ext cx="12605844" cy="1076348"/>
            <a:chOff x="-447124" y="-1392918"/>
            <a:chExt cx="12605844" cy="1076348"/>
          </a:xfrm>
        </p:grpSpPr>
        <p:grpSp>
          <p:nvGrpSpPr>
            <p:cNvPr id="45" name="Groupe 44"/>
            <p:cNvGrpSpPr/>
            <p:nvPr/>
          </p:nvGrpSpPr>
          <p:grpSpPr>
            <a:xfrm>
              <a:off x="-447124" y="-1383011"/>
              <a:ext cx="12605844" cy="1066441"/>
              <a:chOff x="-261590" y="2088"/>
              <a:chExt cx="12605844" cy="1066441"/>
            </a:xfrm>
          </p:grpSpPr>
          <p:sp>
            <p:nvSpPr>
              <p:cNvPr id="53" name="Rectangle 52"/>
              <p:cNvSpPr/>
              <p:nvPr/>
            </p:nvSpPr>
            <p:spPr bwMode="auto">
              <a:xfrm>
                <a:off x="-261590" y="2088"/>
                <a:ext cx="12462327" cy="842955"/>
              </a:xfrm>
              <a:prstGeom prst="rect">
                <a:avLst/>
              </a:prstGeom>
              <a:solidFill>
                <a:schemeClr val="bg2">
                  <a:alpha val="87843"/>
                </a:scheme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13" rIns="0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39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4" name="Title 3"/>
              <p:cNvSpPr txBox="1">
                <a:spLocks/>
              </p:cNvSpPr>
              <p:nvPr/>
            </p:nvSpPr>
            <p:spPr>
              <a:xfrm>
                <a:off x="6227345" y="169120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financement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565595" y="2088"/>
                <a:ext cx="1660720" cy="8450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Title 3"/>
              <p:cNvSpPr txBox="1">
                <a:spLocks/>
              </p:cNvSpPr>
              <p:nvPr/>
            </p:nvSpPr>
            <p:spPr>
              <a:xfrm>
                <a:off x="8216092" y="160997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prototype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57" name="Title 3"/>
              <p:cNvSpPr txBox="1">
                <a:spLocks/>
              </p:cNvSpPr>
              <p:nvPr/>
            </p:nvSpPr>
            <p:spPr>
              <a:xfrm>
                <a:off x="10072102" y="152874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perspectives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58" name="Title 3"/>
              <p:cNvSpPr txBox="1">
                <a:spLocks/>
              </p:cNvSpPr>
              <p:nvPr/>
            </p:nvSpPr>
            <p:spPr>
              <a:xfrm>
                <a:off x="-32990" y="15659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Problématique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59" name="Title 3"/>
              <p:cNvSpPr txBox="1">
                <a:spLocks/>
              </p:cNvSpPr>
              <p:nvPr/>
            </p:nvSpPr>
            <p:spPr>
              <a:xfrm>
                <a:off x="2224933" y="160996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Besoin existant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60" name="Title 3"/>
              <p:cNvSpPr txBox="1">
                <a:spLocks/>
              </p:cNvSpPr>
              <p:nvPr/>
            </p:nvSpPr>
            <p:spPr>
              <a:xfrm>
                <a:off x="4220001" y="15287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rgbClr val="C00000"/>
                    </a:solidFill>
                    <a:latin typeface="ADAM.CG PRO" pitchFamily="50" charset="0"/>
                  </a:rPr>
                  <a:t>solution</a:t>
                </a:r>
              </a:p>
            </p:txBody>
          </p:sp>
        </p:grpSp>
        <p:cxnSp>
          <p:nvCxnSpPr>
            <p:cNvPr id="46" name="Connecteur droit 45"/>
            <p:cNvCxnSpPr/>
            <p:nvPr/>
          </p:nvCxnSpPr>
          <p:spPr>
            <a:xfrm>
              <a:off x="2034433" y="-1392916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-175367" y="-139062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4347966" y="-1392917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6019078" y="-1390650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>
              <a:off x="8266980" y="-1390650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10016383" y="-1392917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11968220" y="-139291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9060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-243255" y="-228600"/>
            <a:ext cx="12605844" cy="7086600"/>
          </a:xfrm>
          <a:prstGeom prst="rect">
            <a:avLst/>
          </a:prstGeom>
          <a:solidFill>
            <a:schemeClr val="bg1">
              <a:lumMod val="9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8"/>
          <a:stretch/>
        </p:blipFill>
        <p:spPr>
          <a:xfrm>
            <a:off x="101341" y="2499056"/>
            <a:ext cx="1188233" cy="981854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686" y="2203128"/>
            <a:ext cx="6683893" cy="4301684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4"/>
          <a:srcRect l="2430" t="8806" r="4507" b="11154"/>
          <a:stretch/>
        </p:blipFill>
        <p:spPr>
          <a:xfrm>
            <a:off x="3411065" y="2296091"/>
            <a:ext cx="8062174" cy="3898395"/>
          </a:xfrm>
          <a:prstGeom prst="rect">
            <a:avLst/>
          </a:prstGeom>
        </p:spPr>
      </p:pic>
      <p:grpSp>
        <p:nvGrpSpPr>
          <p:cNvPr id="26" name="Groupe 25"/>
          <p:cNvGrpSpPr/>
          <p:nvPr/>
        </p:nvGrpSpPr>
        <p:grpSpPr>
          <a:xfrm>
            <a:off x="5393788" y="1371743"/>
            <a:ext cx="4388840" cy="409416"/>
            <a:chOff x="144445" y="4341392"/>
            <a:chExt cx="6282899" cy="1472457"/>
          </a:xfrm>
        </p:grpSpPr>
        <p:sp>
          <p:nvSpPr>
            <p:cNvPr id="27" name="Rectangle 26"/>
            <p:cNvSpPr/>
            <p:nvPr/>
          </p:nvSpPr>
          <p:spPr>
            <a:xfrm>
              <a:off x="144445" y="4341392"/>
              <a:ext cx="6160596" cy="14724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1343" y="4435667"/>
              <a:ext cx="6096001" cy="46166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fr-FR" sz="2400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-243255" y="-20901"/>
            <a:ext cx="12605844" cy="1076348"/>
            <a:chOff x="-447124" y="-1392918"/>
            <a:chExt cx="12605844" cy="1076348"/>
          </a:xfrm>
        </p:grpSpPr>
        <p:grpSp>
          <p:nvGrpSpPr>
            <p:cNvPr id="6" name="Groupe 5"/>
            <p:cNvGrpSpPr/>
            <p:nvPr/>
          </p:nvGrpSpPr>
          <p:grpSpPr>
            <a:xfrm>
              <a:off x="-447124" y="-1383011"/>
              <a:ext cx="12605844" cy="1066441"/>
              <a:chOff x="-261590" y="2088"/>
              <a:chExt cx="12605844" cy="1066441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-261590" y="2088"/>
                <a:ext cx="12462327" cy="842955"/>
              </a:xfrm>
              <a:prstGeom prst="rect">
                <a:avLst/>
              </a:prstGeom>
              <a:solidFill>
                <a:schemeClr val="bg2">
                  <a:alpha val="87843"/>
                </a:scheme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13" rIns="0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39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Title 3"/>
              <p:cNvSpPr txBox="1">
                <a:spLocks/>
              </p:cNvSpPr>
              <p:nvPr/>
            </p:nvSpPr>
            <p:spPr>
              <a:xfrm>
                <a:off x="6227345" y="169120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financement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65595" y="2088"/>
                <a:ext cx="1660720" cy="8450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Title 3"/>
              <p:cNvSpPr txBox="1">
                <a:spLocks/>
              </p:cNvSpPr>
              <p:nvPr/>
            </p:nvSpPr>
            <p:spPr>
              <a:xfrm>
                <a:off x="8216092" y="160997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prototype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19" name="Title 3"/>
              <p:cNvSpPr txBox="1">
                <a:spLocks/>
              </p:cNvSpPr>
              <p:nvPr/>
            </p:nvSpPr>
            <p:spPr>
              <a:xfrm>
                <a:off x="10072102" y="152874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perspectives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21" name="Title 3"/>
              <p:cNvSpPr txBox="1">
                <a:spLocks/>
              </p:cNvSpPr>
              <p:nvPr/>
            </p:nvSpPr>
            <p:spPr>
              <a:xfrm>
                <a:off x="-32990" y="15659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Problématique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15" name="Title 3"/>
              <p:cNvSpPr txBox="1">
                <a:spLocks/>
              </p:cNvSpPr>
              <p:nvPr/>
            </p:nvSpPr>
            <p:spPr>
              <a:xfrm>
                <a:off x="2224933" y="160996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Besoin existant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16" name="Title 3"/>
              <p:cNvSpPr txBox="1">
                <a:spLocks/>
              </p:cNvSpPr>
              <p:nvPr/>
            </p:nvSpPr>
            <p:spPr>
              <a:xfrm>
                <a:off x="4220001" y="15287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rgbClr val="C00000"/>
                    </a:solidFill>
                    <a:latin typeface="ADAM.CG PRO" pitchFamily="50" charset="0"/>
                  </a:rPr>
                  <a:t>solution</a:t>
                </a:r>
              </a:p>
            </p:txBody>
          </p:sp>
        </p:grpSp>
        <p:cxnSp>
          <p:nvCxnSpPr>
            <p:cNvPr id="7" name="Connecteur droit 6"/>
            <p:cNvCxnSpPr/>
            <p:nvPr/>
          </p:nvCxnSpPr>
          <p:spPr>
            <a:xfrm>
              <a:off x="2034433" y="-1392916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-175367" y="-139062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4347966" y="-1392917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6019078" y="-1390650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8266980" y="-1390650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0016383" y="-1392917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11968220" y="-139291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5414289" y="1397956"/>
            <a:ext cx="43683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Acre Medium" panose="00000600000000000000" pitchFamily="50" charset="0"/>
              </a:rPr>
              <a:t>Plans d’aménagement urbain et du territoire </a:t>
            </a:r>
            <a:endParaRPr lang="fr-FR" sz="1600" dirty="0">
              <a:latin typeface="Acre Medium" panose="00000600000000000000" pitchFamily="50" charset="0"/>
            </a:endParaRPr>
          </a:p>
        </p:txBody>
      </p:sp>
      <p:cxnSp>
        <p:nvCxnSpPr>
          <p:cNvPr id="30" name="Connecteur en angle 29"/>
          <p:cNvCxnSpPr>
            <a:stCxn id="27" idx="1"/>
          </p:cNvCxnSpPr>
          <p:nvPr/>
        </p:nvCxnSpPr>
        <p:spPr>
          <a:xfrm rot="10800000" flipV="1">
            <a:off x="2670632" y="1576451"/>
            <a:ext cx="2723157" cy="2182748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>
            <a:off x="6701682" y="1190277"/>
            <a:ext cx="2213719" cy="409416"/>
            <a:chOff x="8490140" y="1175192"/>
            <a:chExt cx="2213719" cy="409416"/>
          </a:xfrm>
        </p:grpSpPr>
        <p:grpSp>
          <p:nvGrpSpPr>
            <p:cNvPr id="38" name="Groupe 37"/>
            <p:cNvGrpSpPr/>
            <p:nvPr/>
          </p:nvGrpSpPr>
          <p:grpSpPr>
            <a:xfrm>
              <a:off x="8490140" y="1175192"/>
              <a:ext cx="2213719" cy="409416"/>
              <a:chOff x="144445" y="4341392"/>
              <a:chExt cx="6282899" cy="1472457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4445" y="4341392"/>
                <a:ext cx="6160596" cy="147245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31343" y="4435667"/>
                <a:ext cx="6096001" cy="46166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fr-FR" sz="2400" dirty="0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8496843" y="1187768"/>
              <a:ext cx="22070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smtClean="0">
                  <a:latin typeface="Acre Medium" panose="00000600000000000000" pitchFamily="50" charset="0"/>
                </a:rPr>
                <a:t>Capture du territoire</a:t>
              </a:r>
              <a:endParaRPr lang="fr-FR" sz="1600" dirty="0">
                <a:latin typeface="Acre Medium" panose="00000600000000000000" pitchFamily="50" charset="0"/>
              </a:endParaRPr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125902" y="2164379"/>
            <a:ext cx="1962649" cy="409416"/>
            <a:chOff x="8490140" y="1175192"/>
            <a:chExt cx="2213719" cy="409416"/>
          </a:xfrm>
        </p:grpSpPr>
        <p:grpSp>
          <p:nvGrpSpPr>
            <p:cNvPr id="57" name="Groupe 56"/>
            <p:cNvGrpSpPr/>
            <p:nvPr/>
          </p:nvGrpSpPr>
          <p:grpSpPr>
            <a:xfrm>
              <a:off x="8490140" y="1175192"/>
              <a:ext cx="2213719" cy="409416"/>
              <a:chOff x="144445" y="4341392"/>
              <a:chExt cx="6282899" cy="1472457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44445" y="4341392"/>
                <a:ext cx="6160596" cy="147245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31343" y="4435667"/>
                <a:ext cx="6096001" cy="46166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fr-FR" sz="2400" dirty="0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8496842" y="1187768"/>
              <a:ext cx="22070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smtClean="0">
                  <a:latin typeface="Acre Medium" panose="00000600000000000000" pitchFamily="50" charset="0"/>
                </a:rPr>
                <a:t>Code d’urbanisme</a:t>
              </a:r>
              <a:endParaRPr lang="fr-FR" sz="1600" dirty="0">
                <a:latin typeface="Acre Medium" panose="00000600000000000000" pitchFamily="50" charset="0"/>
              </a:endParaRPr>
            </a:p>
          </p:txBody>
        </p:sp>
      </p:grpSp>
      <p:pic>
        <p:nvPicPr>
          <p:cNvPr id="24" name="Imag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11" y="2695607"/>
            <a:ext cx="2797244" cy="2797244"/>
          </a:xfrm>
          <a:prstGeom prst="rect">
            <a:avLst/>
          </a:prstGeom>
        </p:spPr>
      </p:pic>
      <p:cxnSp>
        <p:nvCxnSpPr>
          <p:cNvPr id="63" name="Connecteur en angle 62"/>
          <p:cNvCxnSpPr/>
          <p:nvPr/>
        </p:nvCxnSpPr>
        <p:spPr>
          <a:xfrm>
            <a:off x="1321915" y="2895896"/>
            <a:ext cx="587943" cy="221422"/>
          </a:xfrm>
          <a:prstGeom prst="bentConnector3">
            <a:avLst>
              <a:gd name="adj1" fmla="val 9937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e 64"/>
          <p:cNvGrpSpPr/>
          <p:nvPr/>
        </p:nvGrpSpPr>
        <p:grpSpPr>
          <a:xfrm>
            <a:off x="3890080" y="1932236"/>
            <a:ext cx="8131224" cy="4457976"/>
            <a:chOff x="4411644" y="711199"/>
            <a:chExt cx="6659897" cy="2844802"/>
          </a:xfrm>
        </p:grpSpPr>
        <p:sp>
          <p:nvSpPr>
            <p:cNvPr id="66" name="Rectangle 65"/>
            <p:cNvSpPr/>
            <p:nvPr/>
          </p:nvSpPr>
          <p:spPr>
            <a:xfrm>
              <a:off x="4411644" y="711199"/>
              <a:ext cx="6604698" cy="28448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644047" y="857285"/>
              <a:ext cx="6338173" cy="53225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defTabSz="896214">
                <a:lnSpc>
                  <a:spcPct val="90000"/>
                </a:lnSpc>
                <a:spcAft>
                  <a:spcPts val="2400"/>
                </a:spcAft>
                <a:defRPr/>
              </a:pPr>
              <a:r>
                <a:rPr lang="en-US" kern="0" dirty="0" err="1" smtClean="0">
                  <a:latin typeface="Acre Medium" panose="00000600000000000000" pitchFamily="50" charset="0"/>
                  <a:cs typeface="Bodoni Std Bold Italic"/>
                </a:rPr>
                <a:t>Réstitustion</a:t>
              </a:r>
              <a:r>
                <a:rPr lang="en-US" kern="0" dirty="0" smtClean="0">
                  <a:latin typeface="Acre Medium" panose="00000600000000000000" pitchFamily="50" charset="0"/>
                  <a:cs typeface="Bodoni Std Bold Italic"/>
                </a:rPr>
                <a:t> de la </a:t>
              </a:r>
              <a:r>
                <a:rPr lang="en-US" kern="0" dirty="0" err="1" smtClean="0">
                  <a:latin typeface="Acre Medium" panose="00000600000000000000" pitchFamily="50" charset="0"/>
                  <a:cs typeface="Bodoni Std Bold Italic"/>
                </a:rPr>
                <a:t>comparaison</a:t>
              </a:r>
              <a:r>
                <a:rPr lang="en-US" kern="0" dirty="0" smtClean="0">
                  <a:latin typeface="Acre Medium" panose="00000600000000000000" pitchFamily="50" charset="0"/>
                  <a:cs typeface="Bodoni Std Bold Italic"/>
                </a:rPr>
                <a:t> des </a:t>
              </a:r>
              <a:r>
                <a:rPr lang="en-US" kern="0" dirty="0" err="1" smtClean="0">
                  <a:latin typeface="Acre Medium" panose="00000600000000000000" pitchFamily="50" charset="0"/>
                  <a:cs typeface="Bodoni Std Bold Italic"/>
                </a:rPr>
                <a:t>résultats</a:t>
              </a:r>
              <a:r>
                <a:rPr lang="en-US" kern="0" dirty="0" smtClean="0">
                  <a:latin typeface="Acre Medium" panose="00000600000000000000" pitchFamily="50" charset="0"/>
                  <a:cs typeface="Bodoni Std Bold Italic"/>
                </a:rPr>
                <a:t> avec</a:t>
              </a:r>
            </a:p>
            <a:p>
              <a:pPr defTabSz="896214">
                <a:spcAft>
                  <a:spcPts val="2400"/>
                </a:spcAft>
                <a:defRPr/>
              </a:pPr>
              <a:r>
                <a:rPr lang="en-US" kern="0" dirty="0" smtClean="0">
                  <a:latin typeface="Acre Medium" panose="00000600000000000000" pitchFamily="50" charset="0"/>
                  <a:cs typeface="Bodoni Std Bold Italic"/>
                </a:rPr>
                <a:t> les plans </a:t>
              </a:r>
              <a:r>
                <a:rPr lang="en-US" kern="0" dirty="0" err="1" smtClean="0">
                  <a:latin typeface="Acre Medium" panose="00000600000000000000" pitchFamily="50" charset="0"/>
                  <a:cs typeface="Bodoni Std Bold Italic"/>
                </a:rPr>
                <a:t>initiaux</a:t>
              </a:r>
              <a:r>
                <a:rPr lang="en-US" kern="0" dirty="0" smtClean="0">
                  <a:latin typeface="Acre Medium" panose="00000600000000000000" pitchFamily="50" charset="0"/>
                  <a:cs typeface="Bodoni Std Bold Italic"/>
                </a:rPr>
                <a:t>:</a:t>
              </a:r>
              <a:endParaRPr lang="en-US" kern="0" dirty="0">
                <a:latin typeface="Acre Medium" panose="00000600000000000000" pitchFamily="50" charset="0"/>
                <a:cs typeface="Bodoni Std Bold Italic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771732" y="1763518"/>
              <a:ext cx="6299809" cy="15908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342900" indent="-342900" defTabSz="896214">
                <a:lnSpc>
                  <a:spcPct val="90000"/>
                </a:lnSpc>
                <a:spcAft>
                  <a:spcPts val="2400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US" kern="0" dirty="0" smtClean="0">
                  <a:latin typeface="Acre Medium" panose="00000600000000000000" pitchFamily="50" charset="0"/>
                  <a:cs typeface="Bodoni Std Bold Italic"/>
                </a:rPr>
                <a:t>Lois </a:t>
              </a:r>
              <a:r>
                <a:rPr lang="en-US" kern="0" dirty="0" err="1" smtClean="0">
                  <a:latin typeface="Acre Medium" panose="00000600000000000000" pitchFamily="50" charset="0"/>
                  <a:cs typeface="Bodoni Std Bold Italic"/>
                </a:rPr>
                <a:t>enfreintes</a:t>
              </a:r>
              <a:r>
                <a:rPr lang="en-US" kern="0" dirty="0" smtClean="0">
                  <a:latin typeface="Acre Medium" panose="00000600000000000000" pitchFamily="50" charset="0"/>
                  <a:cs typeface="Bodoni Std Bold Italic"/>
                </a:rPr>
                <a:t> pour des constructions </a:t>
              </a:r>
              <a:r>
                <a:rPr lang="en-US" kern="0" dirty="0" err="1" smtClean="0">
                  <a:latin typeface="Acre Medium" panose="00000600000000000000" pitchFamily="50" charset="0"/>
                  <a:cs typeface="Bodoni Std Bold Italic"/>
                </a:rPr>
                <a:t>en</a:t>
              </a:r>
              <a:r>
                <a:rPr lang="en-US" kern="0" dirty="0" smtClean="0">
                  <a:latin typeface="Acre Medium" panose="00000600000000000000" pitchFamily="50" charset="0"/>
                  <a:cs typeface="Bodoni Std Bold Italic"/>
                </a:rPr>
                <a:t> </a:t>
              </a:r>
              <a:r>
                <a:rPr lang="en-US" kern="0" dirty="0" err="1" smtClean="0">
                  <a:latin typeface="Acre Medium" panose="00000600000000000000" pitchFamily="50" charset="0"/>
                  <a:cs typeface="Bodoni Std Bold Italic"/>
                </a:rPr>
                <a:t>cours</a:t>
              </a:r>
              <a:r>
                <a:rPr lang="en-US" kern="0" dirty="0" smtClean="0">
                  <a:latin typeface="Acre Medium" panose="00000600000000000000" pitchFamily="50" charset="0"/>
                  <a:cs typeface="Bodoni Std Bold Italic"/>
                </a:rPr>
                <a:t> </a:t>
              </a:r>
              <a:r>
                <a:rPr lang="en-US" kern="0" dirty="0" smtClean="0">
                  <a:solidFill>
                    <a:srgbClr val="C00000"/>
                  </a:solidFill>
                  <a:latin typeface="Acre Medium" panose="00000600000000000000" pitchFamily="50" charset="0"/>
                  <a:cs typeface="Bodoni Std Bold Italic"/>
                </a:rPr>
                <a:t>(code </a:t>
              </a:r>
              <a:r>
                <a:rPr lang="en-US" kern="0" dirty="0" err="1" smtClean="0">
                  <a:solidFill>
                    <a:srgbClr val="C00000"/>
                  </a:solidFill>
                  <a:latin typeface="Acre Medium" panose="00000600000000000000" pitchFamily="50" charset="0"/>
                  <a:cs typeface="Bodoni Std Bold Italic"/>
                </a:rPr>
                <a:t>d’urbanisme</a:t>
              </a:r>
              <a:r>
                <a:rPr lang="en-US" kern="0" dirty="0" smtClean="0">
                  <a:solidFill>
                    <a:srgbClr val="C00000"/>
                  </a:solidFill>
                  <a:latin typeface="Acre Medium" panose="00000600000000000000" pitchFamily="50" charset="0"/>
                  <a:cs typeface="Bodoni Std Bold Italic"/>
                </a:rPr>
                <a:t>)</a:t>
              </a:r>
            </a:p>
          </p:txBody>
        </p:sp>
      </p:grpSp>
      <p:pic>
        <p:nvPicPr>
          <p:cNvPr id="69" name="Image 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370" y="1148257"/>
            <a:ext cx="382515" cy="382515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80" y="1956882"/>
            <a:ext cx="368319" cy="368319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480" y="908811"/>
            <a:ext cx="432134" cy="432134"/>
          </a:xfrm>
          <a:prstGeom prst="rect">
            <a:avLst/>
          </a:prstGeom>
        </p:spPr>
      </p:pic>
      <p:grpSp>
        <p:nvGrpSpPr>
          <p:cNvPr id="72" name="Groupe 71"/>
          <p:cNvGrpSpPr/>
          <p:nvPr/>
        </p:nvGrpSpPr>
        <p:grpSpPr>
          <a:xfrm>
            <a:off x="6413636" y="1206180"/>
            <a:ext cx="3183763" cy="551543"/>
            <a:chOff x="290286" y="2685143"/>
            <a:chExt cx="2766802" cy="551543"/>
          </a:xfrm>
        </p:grpSpPr>
        <p:sp>
          <p:nvSpPr>
            <p:cNvPr id="73" name="Rectangle 72"/>
            <p:cNvSpPr/>
            <p:nvPr/>
          </p:nvSpPr>
          <p:spPr>
            <a:xfrm>
              <a:off x="290286" y="2685143"/>
              <a:ext cx="2670628" cy="551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6433" y="2837770"/>
              <a:ext cx="2510655" cy="27699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defTabSz="896214">
                <a:lnSpc>
                  <a:spcPct val="90000"/>
                </a:lnSpc>
                <a:spcAft>
                  <a:spcPts val="2400"/>
                </a:spcAft>
                <a:defRPr/>
              </a:pPr>
              <a:r>
                <a:rPr lang="en-US" sz="2000" kern="0" dirty="0" err="1" smtClean="0">
                  <a:latin typeface="Acre Medium" panose="00000600000000000000" pitchFamily="50" charset="0"/>
                  <a:cs typeface="Bodoni Std Bold Italic"/>
                </a:rPr>
                <a:t>Analyse</a:t>
              </a:r>
              <a:r>
                <a:rPr lang="en-US" sz="2000" kern="0" dirty="0" smtClean="0">
                  <a:latin typeface="Acre Medium" panose="00000600000000000000" pitchFamily="50" charset="0"/>
                  <a:cs typeface="Bodoni Std Bold Italic"/>
                </a:rPr>
                <a:t> des </a:t>
              </a:r>
              <a:r>
                <a:rPr lang="en-US" sz="2000" kern="0" dirty="0" err="1" smtClean="0">
                  <a:latin typeface="Acre Medium" panose="00000600000000000000" pitchFamily="50" charset="0"/>
                  <a:cs typeface="Bodoni Std Bold Italic"/>
                </a:rPr>
                <a:t>résultats</a:t>
              </a:r>
              <a:endParaRPr lang="en-US" sz="2000" kern="0" dirty="0">
                <a:latin typeface="Acre Medium" panose="00000600000000000000" pitchFamily="50" charset="0"/>
                <a:cs typeface="Bodoni Std Bold Italic"/>
              </a:endParaRPr>
            </a:p>
          </p:txBody>
        </p:sp>
      </p:grpSp>
      <p:pic>
        <p:nvPicPr>
          <p:cNvPr id="75" name="Image 7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212" y="935647"/>
            <a:ext cx="544443" cy="544443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4254985" y="4825069"/>
            <a:ext cx="749275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6214">
              <a:lnSpc>
                <a:spcPct val="90000"/>
              </a:lnSpc>
              <a:spcAft>
                <a:spcPts val="2400"/>
              </a:spcAft>
              <a:buFont typeface="Wingdings" panose="05000000000000000000" pitchFamily="2" charset="2"/>
              <a:buChar char="§"/>
              <a:defRPr/>
            </a:pPr>
            <a:r>
              <a:rPr lang="en-US" kern="0" dirty="0" err="1">
                <a:latin typeface="Acre Medium" panose="00000600000000000000" pitchFamily="50" charset="0"/>
                <a:cs typeface="Bodoni Std Bold Italic"/>
              </a:rPr>
              <a:t>Nombres</a:t>
            </a:r>
            <a:r>
              <a:rPr lang="en-US" kern="0" dirty="0">
                <a:latin typeface="Acre Medium" panose="00000600000000000000" pitchFamily="50" charset="0"/>
                <a:cs typeface="Bodoni Std Bold Italic"/>
              </a:rPr>
              <a:t> </a:t>
            </a:r>
            <a:r>
              <a:rPr lang="en-US" kern="0" dirty="0" err="1">
                <a:latin typeface="Acre Medium" panose="00000600000000000000" pitchFamily="50" charset="0"/>
                <a:cs typeface="Bodoni Std Bold Italic"/>
              </a:rPr>
              <a:t>d’ouvriers</a:t>
            </a:r>
            <a:r>
              <a:rPr lang="en-US" kern="0" dirty="0">
                <a:latin typeface="Acre Medium" panose="00000600000000000000" pitchFamily="50" charset="0"/>
                <a:cs typeface="Bodoni Std Bold Italic"/>
              </a:rPr>
              <a:t> non </a:t>
            </a:r>
            <a:r>
              <a:rPr lang="en-US" kern="0" dirty="0" err="1" smtClean="0">
                <a:latin typeface="Acre Medium" panose="00000600000000000000" pitchFamily="50" charset="0"/>
                <a:cs typeface="Bodoni Std Bold Italic"/>
              </a:rPr>
              <a:t>déclarés</a:t>
            </a:r>
            <a:r>
              <a:rPr lang="en-US" kern="0" dirty="0" smtClean="0">
                <a:latin typeface="Acre Medium" panose="00000600000000000000" pitchFamily="50" charset="0"/>
                <a:cs typeface="Bodoni Std Bold Italic"/>
              </a:rPr>
              <a:t> </a:t>
            </a:r>
            <a:r>
              <a:rPr lang="en-US" kern="0" dirty="0" err="1" smtClean="0">
                <a:latin typeface="Acre Medium" panose="00000600000000000000" pitchFamily="50" charset="0"/>
                <a:cs typeface="Bodoni Std Bold Italic"/>
              </a:rPr>
              <a:t>dans</a:t>
            </a:r>
            <a:r>
              <a:rPr lang="en-US" kern="0" dirty="0" smtClean="0">
                <a:latin typeface="Acre Medium" panose="00000600000000000000" pitchFamily="50" charset="0"/>
                <a:cs typeface="Bodoni Std Bold Italic"/>
              </a:rPr>
              <a:t> </a:t>
            </a:r>
            <a:r>
              <a:rPr lang="en-US" kern="0" dirty="0">
                <a:latin typeface="Acre Medium" panose="00000600000000000000" pitchFamily="50" charset="0"/>
                <a:cs typeface="Bodoni Std Bold Italic"/>
              </a:rPr>
              <a:t>les </a:t>
            </a:r>
            <a:r>
              <a:rPr lang="en-US" kern="0" dirty="0" err="1" smtClean="0">
                <a:latin typeface="Acre Medium" panose="00000600000000000000" pitchFamily="50" charset="0"/>
                <a:cs typeface="Bodoni Std Bold Italic"/>
              </a:rPr>
              <a:t>chantiers</a:t>
            </a:r>
            <a:r>
              <a:rPr lang="en-US" kern="0" dirty="0" smtClean="0">
                <a:latin typeface="Acre Medium" panose="00000600000000000000" pitchFamily="50" charset="0"/>
                <a:cs typeface="Bodoni Std Bold Italic"/>
              </a:rPr>
              <a:t> </a:t>
            </a:r>
            <a:r>
              <a:rPr lang="en-US" kern="0" dirty="0" smtClean="0">
                <a:solidFill>
                  <a:srgbClr val="C00000"/>
                </a:solidFill>
                <a:latin typeface="Acre Medium" panose="00000600000000000000" pitchFamily="50" charset="0"/>
                <a:cs typeface="Bodoni Std Bold Italic"/>
              </a:rPr>
              <a:t>(droit social)</a:t>
            </a:r>
            <a:r>
              <a:rPr lang="en-US" kern="0" dirty="0" smtClean="0">
                <a:latin typeface="Acre Medium" panose="00000600000000000000" pitchFamily="50" charset="0"/>
                <a:cs typeface="Bodoni Std Bold Italic"/>
              </a:rPr>
              <a:t> </a:t>
            </a:r>
            <a:endParaRPr lang="en-US" kern="0" dirty="0">
              <a:latin typeface="Acre Medium" panose="00000600000000000000" pitchFamily="50" charset="0"/>
              <a:cs typeface="Bodoni Std Bold Italic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238336" y="4160664"/>
            <a:ext cx="771557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6214">
              <a:lnSpc>
                <a:spcPct val="90000"/>
              </a:lnSpc>
              <a:spcAft>
                <a:spcPts val="2400"/>
              </a:spcAft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latin typeface="Acre Medium" panose="00000600000000000000" pitchFamily="50" charset="0"/>
                <a:cs typeface="Bodoni Std Bold Italic"/>
              </a:rPr>
              <a:t>Lois </a:t>
            </a:r>
            <a:r>
              <a:rPr lang="en-US" kern="0" dirty="0" err="1">
                <a:latin typeface="Acre Medium" panose="00000600000000000000" pitchFamily="50" charset="0"/>
                <a:cs typeface="Bodoni Std Bold Italic"/>
              </a:rPr>
              <a:t>enfreintes</a:t>
            </a:r>
            <a:r>
              <a:rPr lang="en-US" kern="0" dirty="0">
                <a:latin typeface="Acre Medium" panose="00000600000000000000" pitchFamily="50" charset="0"/>
                <a:cs typeface="Bodoni Std Bold Italic"/>
              </a:rPr>
              <a:t> pour des constructions </a:t>
            </a:r>
            <a:r>
              <a:rPr lang="en-US" kern="0" dirty="0" err="1" smtClean="0">
                <a:latin typeface="Acre Medium" panose="00000600000000000000" pitchFamily="50" charset="0"/>
                <a:cs typeface="Bodoni Std Bold Italic"/>
              </a:rPr>
              <a:t>achevées</a:t>
            </a:r>
            <a:r>
              <a:rPr lang="en-US" kern="0" dirty="0" smtClean="0">
                <a:latin typeface="Acre Medium" panose="00000600000000000000" pitchFamily="50" charset="0"/>
                <a:cs typeface="Bodoni Std Bold Italic"/>
              </a:rPr>
              <a:t> </a:t>
            </a:r>
            <a:r>
              <a:rPr lang="en-US" kern="0" dirty="0">
                <a:solidFill>
                  <a:srgbClr val="C00000"/>
                </a:solidFill>
                <a:latin typeface="Acre Medium" panose="00000600000000000000" pitchFamily="50" charset="0"/>
                <a:cs typeface="Bodoni Std Bold Italic"/>
              </a:rPr>
              <a:t>(code </a:t>
            </a:r>
            <a:r>
              <a:rPr lang="en-US" kern="0" dirty="0" err="1">
                <a:solidFill>
                  <a:srgbClr val="C00000"/>
                </a:solidFill>
                <a:latin typeface="Acre Medium" panose="00000600000000000000" pitchFamily="50" charset="0"/>
                <a:cs typeface="Bodoni Std Bold Italic"/>
              </a:rPr>
              <a:t>d’urbanisme</a:t>
            </a:r>
            <a:r>
              <a:rPr lang="en-US" kern="0" dirty="0">
                <a:solidFill>
                  <a:srgbClr val="C00000"/>
                </a:solidFill>
                <a:latin typeface="Acre Medium" panose="00000600000000000000" pitchFamily="50" charset="0"/>
                <a:cs typeface="Bodoni Std Bold Italic"/>
              </a:rPr>
              <a:t>)</a:t>
            </a:r>
            <a:endParaRPr lang="en-US" kern="0" dirty="0">
              <a:latin typeface="Acre Medium" panose="00000600000000000000" pitchFamily="50" charset="0"/>
              <a:cs typeface="Bodoni Std Bold Italic"/>
            </a:endParaRPr>
          </a:p>
        </p:txBody>
      </p:sp>
      <p:pic>
        <p:nvPicPr>
          <p:cNvPr id="89" name="Picture 2" descr="RÃ©sultat de recherche d'images pour &quot;ai robot  flat  icon&quot;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051" y="1123612"/>
            <a:ext cx="1594410" cy="15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56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-0.4362 -0.070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10" y="-354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-0.43854 -0.0696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27" y="-349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-0.43203 -0.0430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02" y="-215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-0.51497 -0.4141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55" y="-2071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2361 L 0.21731 -0.15718 L 0.52695 -0.15718 L 0.74492 -0.02361 L 0.74492 0.16782 L 0.52695 0.30255 L 0.21731 0.30255 L 2.91667E-6 0.16782 L 2.91667E-6 -0.02361 Z " pathEditMode="relative" rAng="0" ptsTypes="AAAAAAAAA">
                                      <p:cBhvr>
                                        <p:cTn id="66" dur="1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0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0.54231 0.6430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22" y="3215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51224 0.2997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12" y="14977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-0.00417 L -0.54531 0.6530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29" y="32847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76" grpId="0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-243255" y="-20901"/>
            <a:ext cx="12605844" cy="1076348"/>
            <a:chOff x="-447124" y="-1392918"/>
            <a:chExt cx="12605844" cy="1076348"/>
          </a:xfrm>
        </p:grpSpPr>
        <p:grpSp>
          <p:nvGrpSpPr>
            <p:cNvPr id="25" name="Groupe 24"/>
            <p:cNvGrpSpPr/>
            <p:nvPr/>
          </p:nvGrpSpPr>
          <p:grpSpPr>
            <a:xfrm>
              <a:off x="-447124" y="-1383011"/>
              <a:ext cx="12605844" cy="1066441"/>
              <a:chOff x="-261590" y="2088"/>
              <a:chExt cx="12605844" cy="1066441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-261590" y="2088"/>
                <a:ext cx="12462327" cy="842955"/>
              </a:xfrm>
              <a:prstGeom prst="rect">
                <a:avLst/>
              </a:prstGeom>
              <a:solidFill>
                <a:schemeClr val="bg2">
                  <a:alpha val="87843"/>
                </a:scheme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13" rIns="0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39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" name="Title 3"/>
              <p:cNvSpPr txBox="1">
                <a:spLocks/>
              </p:cNvSpPr>
              <p:nvPr/>
            </p:nvSpPr>
            <p:spPr>
              <a:xfrm>
                <a:off x="6227345" y="169120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financement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65595" y="2088"/>
                <a:ext cx="1660720" cy="8450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Title 3"/>
              <p:cNvSpPr txBox="1">
                <a:spLocks/>
              </p:cNvSpPr>
              <p:nvPr/>
            </p:nvSpPr>
            <p:spPr>
              <a:xfrm>
                <a:off x="8216092" y="160997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prototype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7" name="Title 3"/>
              <p:cNvSpPr txBox="1">
                <a:spLocks/>
              </p:cNvSpPr>
              <p:nvPr/>
            </p:nvSpPr>
            <p:spPr>
              <a:xfrm>
                <a:off x="10072102" y="152874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perspective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8" name="Title 3"/>
              <p:cNvSpPr txBox="1">
                <a:spLocks/>
              </p:cNvSpPr>
              <p:nvPr/>
            </p:nvSpPr>
            <p:spPr>
              <a:xfrm>
                <a:off x="-32990" y="15659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Problématique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9" name="Title 3"/>
              <p:cNvSpPr txBox="1">
                <a:spLocks/>
              </p:cNvSpPr>
              <p:nvPr/>
            </p:nvSpPr>
            <p:spPr>
              <a:xfrm>
                <a:off x="2224933" y="160996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Besoin existant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40" name="Title 3"/>
              <p:cNvSpPr txBox="1">
                <a:spLocks/>
              </p:cNvSpPr>
              <p:nvPr/>
            </p:nvSpPr>
            <p:spPr>
              <a:xfrm>
                <a:off x="4239051" y="15287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smtClean="0">
                    <a:solidFill>
                      <a:srgbClr val="C00000"/>
                    </a:solidFill>
                    <a:latin typeface="ADAM.CG PRO" pitchFamily="50" charset="0"/>
                  </a:rPr>
                  <a:t>solution</a:t>
                </a:r>
              </a:p>
            </p:txBody>
          </p:sp>
        </p:grpSp>
        <p:cxnSp>
          <p:nvCxnSpPr>
            <p:cNvPr id="26" name="Connecteur droit 25"/>
            <p:cNvCxnSpPr/>
            <p:nvPr/>
          </p:nvCxnSpPr>
          <p:spPr>
            <a:xfrm>
              <a:off x="2034433" y="-1392916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-175367" y="-139062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4347966" y="-1392917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6019078" y="-1390650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8266980" y="-1390650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10016383" y="-1392917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11968220" y="-139291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-141" y="833865"/>
            <a:ext cx="12192141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3379344" y="935691"/>
            <a:ext cx="619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C00000"/>
                </a:solidFill>
                <a:latin typeface="ADAM.CG PRO" pitchFamily="50" charset="0"/>
              </a:rPr>
              <a:t>Valeur ajoutée de la solution </a:t>
            </a:r>
            <a:endParaRPr lang="fr-FR" sz="2400" dirty="0">
              <a:solidFill>
                <a:srgbClr val="C00000"/>
              </a:solidFill>
              <a:latin typeface="ADAM.CG PRO" pitchFamily="50" charset="0"/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54" y="2592034"/>
            <a:ext cx="2167582" cy="1329450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4922" y="1804336"/>
            <a:ext cx="1859764" cy="1859764"/>
          </a:xfrm>
          <a:prstGeom prst="rect">
            <a:avLst/>
          </a:prstGeom>
        </p:spPr>
      </p:pic>
      <p:grpSp>
        <p:nvGrpSpPr>
          <p:cNvPr id="45" name="Groupe 44"/>
          <p:cNvGrpSpPr/>
          <p:nvPr/>
        </p:nvGrpSpPr>
        <p:grpSpPr>
          <a:xfrm>
            <a:off x="6766735" y="2781221"/>
            <a:ext cx="1984394" cy="951076"/>
            <a:chOff x="5258235" y="2854296"/>
            <a:chExt cx="2101224" cy="1007070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8235" y="2854296"/>
              <a:ext cx="1007070" cy="1007070"/>
            </a:xfrm>
            <a:prstGeom prst="rect">
              <a:avLst/>
            </a:prstGeom>
          </p:spPr>
        </p:pic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5312" y="2854296"/>
              <a:ext cx="1007070" cy="1007070"/>
            </a:xfrm>
            <a:prstGeom prst="rect">
              <a:avLst/>
            </a:prstGeom>
          </p:spPr>
        </p:pic>
        <p:pic>
          <p:nvPicPr>
            <p:cNvPr id="49" name="Imag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389" y="2854296"/>
              <a:ext cx="1007070" cy="1007070"/>
            </a:xfrm>
            <a:prstGeom prst="rect">
              <a:avLst/>
            </a:prstGeom>
          </p:spPr>
        </p:pic>
      </p:grpSp>
      <p:pic>
        <p:nvPicPr>
          <p:cNvPr id="46" name="Imag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774" y="2734218"/>
            <a:ext cx="1529834" cy="1470075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686629" y="2592123"/>
            <a:ext cx="7941358" cy="1973943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0" name="Groupe 69"/>
          <p:cNvGrpSpPr/>
          <p:nvPr/>
        </p:nvGrpSpPr>
        <p:grpSpPr>
          <a:xfrm>
            <a:off x="600318" y="7295874"/>
            <a:ext cx="9548187" cy="1059060"/>
            <a:chOff x="672065" y="5638524"/>
            <a:chExt cx="9548187" cy="1059060"/>
          </a:xfrm>
        </p:grpSpPr>
        <p:sp>
          <p:nvSpPr>
            <p:cNvPr id="50" name="Rectangle 49"/>
            <p:cNvSpPr/>
            <p:nvPr/>
          </p:nvSpPr>
          <p:spPr>
            <a:xfrm>
              <a:off x="672065" y="5638524"/>
              <a:ext cx="9069597" cy="105906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733297" y="5652472"/>
              <a:ext cx="9486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 smtClean="0">
                  <a:latin typeface="Acre Medium" panose="00000600000000000000" pitchFamily="50" charset="0"/>
                </a:rPr>
                <a:t>Eliminer le risque de falsification des documents officiels (plans de construction, permis, …)</a:t>
              </a:r>
              <a:endParaRPr lang="fr-FR" dirty="0">
                <a:latin typeface="Acre Medium" panose="00000600000000000000" pitchFamily="50" charset="0"/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733296" y="6308383"/>
              <a:ext cx="7191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 smtClean="0">
                  <a:latin typeface="Acre Medium" panose="00000600000000000000" pitchFamily="50" charset="0"/>
                </a:rPr>
                <a:t>Assurer un échange de données parfaitement sécurisé</a:t>
              </a:r>
              <a:endParaRPr lang="fr-FR" dirty="0">
                <a:latin typeface="Acre Medium" panose="00000600000000000000" pitchFamily="50" charset="0"/>
              </a:endParaRPr>
            </a:p>
          </p:txBody>
        </p:sp>
      </p:grpSp>
      <p:sp>
        <p:nvSpPr>
          <p:cNvPr id="57" name="ZoneTexte 56"/>
          <p:cNvSpPr txBox="1"/>
          <p:nvPr/>
        </p:nvSpPr>
        <p:spPr>
          <a:xfrm>
            <a:off x="-4033918" y="5418457"/>
            <a:ext cx="360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ADAM.CG PRO" pitchFamily="50" charset="0"/>
              </a:rPr>
              <a:t>POURQUOI LA BLOCKCHAIN ?</a:t>
            </a:r>
            <a:endParaRPr lang="fr-FR" dirty="0">
              <a:solidFill>
                <a:srgbClr val="C00000"/>
              </a:solidFill>
              <a:latin typeface="ADAM.CG PRO" pitchFamily="50" charset="0"/>
            </a:endParaRP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01984" y="5381070"/>
            <a:ext cx="411509" cy="411509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4224282" y="4143460"/>
            <a:ext cx="81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cre Medium" panose="00000600000000000000" pitchFamily="50" charset="0"/>
              </a:rPr>
              <a:t>BDD</a:t>
            </a:r>
            <a:endParaRPr lang="fr-FR" dirty="0">
              <a:latin typeface="Acre Medium" panose="00000600000000000000" pitchFamily="50" charset="0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7283394" y="4162865"/>
            <a:ext cx="118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cre Medium" panose="00000600000000000000" pitchFamily="50" charset="0"/>
              </a:rPr>
              <a:t>S</a:t>
            </a:r>
            <a:r>
              <a:rPr lang="fr-FR" dirty="0" smtClean="0">
                <a:latin typeface="Acre Medium" panose="00000600000000000000" pitchFamily="50" charset="0"/>
              </a:rPr>
              <a:t>erveurs</a:t>
            </a:r>
            <a:endParaRPr lang="fr-FR" dirty="0">
              <a:latin typeface="Acre Medium" panose="00000600000000000000" pitchFamily="50" charset="0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9611031" y="4195622"/>
            <a:ext cx="201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cre Medium" panose="00000600000000000000" pitchFamily="50" charset="0"/>
              </a:rPr>
              <a:t>Plateforme WEB</a:t>
            </a:r>
            <a:endParaRPr lang="fr-FR" dirty="0">
              <a:latin typeface="Acre Medium" panose="00000600000000000000" pitchFamily="50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-1971754" y="3380564"/>
            <a:ext cx="154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cre Medium" panose="00000600000000000000" pitchFamily="50" charset="0"/>
              </a:rPr>
              <a:t>Drone programmé</a:t>
            </a:r>
            <a:endParaRPr lang="fr-FR" dirty="0">
              <a:latin typeface="Acre Medium" panose="00000600000000000000" pitchFamily="50" charset="0"/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56" y="1667468"/>
            <a:ext cx="1100127" cy="1100127"/>
          </a:xfrm>
          <a:prstGeom prst="rect">
            <a:avLst/>
          </a:prstGeom>
        </p:spPr>
      </p:pic>
      <p:cxnSp>
        <p:nvCxnSpPr>
          <p:cNvPr id="58" name="Connecteur en arc 57"/>
          <p:cNvCxnSpPr/>
          <p:nvPr/>
        </p:nvCxnSpPr>
        <p:spPr>
          <a:xfrm flipV="1">
            <a:off x="1841009" y="2034997"/>
            <a:ext cx="2005277" cy="1346358"/>
          </a:xfrm>
          <a:prstGeom prst="curvedConnector3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1915816" y="2592420"/>
            <a:ext cx="1545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Acre Medium" panose="00000600000000000000" pitchFamily="50" charset="0"/>
              </a:rPr>
              <a:t>Envoie des éléments visuels</a:t>
            </a:r>
            <a:endParaRPr lang="fr-FR" sz="1400" dirty="0">
              <a:latin typeface="Acre Medium" panose="00000600000000000000" pitchFamily="50" charset="0"/>
            </a:endParaRP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81" y="1779927"/>
            <a:ext cx="714462" cy="714462"/>
          </a:xfrm>
          <a:prstGeom prst="rect">
            <a:avLst/>
          </a:prstGeom>
        </p:spPr>
      </p:pic>
      <p:cxnSp>
        <p:nvCxnSpPr>
          <p:cNvPr id="65" name="Connecteur droit avec flèche 64"/>
          <p:cNvCxnSpPr/>
          <p:nvPr/>
        </p:nvCxnSpPr>
        <p:spPr>
          <a:xfrm>
            <a:off x="5628636" y="3076459"/>
            <a:ext cx="1122372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H="1">
            <a:off x="5628636" y="3469255"/>
            <a:ext cx="112237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8611319" y="3098233"/>
            <a:ext cx="1122372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H="1">
            <a:off x="8611319" y="3491029"/>
            <a:ext cx="112237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10236590" y="2136451"/>
            <a:ext cx="1391396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C00000"/>
                </a:solidFill>
                <a:latin typeface="Acre Medium" panose="00000600000000000000" pitchFamily="50" charset="0"/>
              </a:rPr>
              <a:t>Système</a:t>
            </a:r>
            <a:endParaRPr lang="fr-FR" sz="2400" dirty="0">
              <a:solidFill>
                <a:srgbClr val="C00000"/>
              </a:solidFill>
              <a:latin typeface="Acre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36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0.0543 0.04676 C 0.06549 0.05718 0.08216 0.0632 0.09961 0.0632 C 0.11966 0.0632 0.13581 0.05718 0.14713 0.04676 L 0.20117 -1.11111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31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7 -0.00024 L 0.0793 0.03889 C 0.0892 0.04768 0.10404 0.05254 0.1194 0.05254 C 0.13711 0.05254 0.1513 0.04768 0.1612 0.03889 L 0.20873 -0.00024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41" y="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6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1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2246 L 0.40482 -0.0546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56" y="-162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774 -0.00555 L 0.40586 -0.05208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80" y="-2338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131 0.21991 L 0.02096 -0.25208 " pathEditMode="relative" rAng="0" ptsTypes="AA">
                                      <p:cBhvr>
                                        <p:cTn id="102" dur="19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" y="-2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1" grpId="0"/>
      <p:bldP spid="6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359</Words>
  <Application>Microsoft Office PowerPoint</Application>
  <PresentationFormat>Grand écran</PresentationFormat>
  <Paragraphs>120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32" baseType="lpstr">
      <vt:lpstr>Acre Medium</vt:lpstr>
      <vt:lpstr>ADAM.CG PRO</vt:lpstr>
      <vt:lpstr>Aller Light</vt:lpstr>
      <vt:lpstr>Arial</vt:lpstr>
      <vt:lpstr>Bodoni Std Bold Italic</vt:lpstr>
      <vt:lpstr>Calibri</vt:lpstr>
      <vt:lpstr>Calibri Light</vt:lpstr>
      <vt:lpstr>Gobold Thin</vt:lpstr>
      <vt:lpstr>Gobold Thin Light</vt:lpstr>
      <vt:lpstr>Kontrapunkt Bob Bold</vt:lpstr>
      <vt:lpstr>Open Sans</vt:lpstr>
      <vt:lpstr>Route 159</vt:lpstr>
      <vt:lpstr>Segoe UI</vt:lpstr>
      <vt:lpstr>Segoe UI Black</vt:lpstr>
      <vt:lpstr>Segoe UI Semibold</vt:lpstr>
      <vt:lpstr>Segoe UI Semilight</vt:lpstr>
      <vt:lpstr>Signika</vt:lpstr>
      <vt:lpstr>Wingdings</vt:lpstr>
      <vt:lpstr>Thème Office</vt:lpstr>
      <vt:lpstr>HACKATHON Legal Tech - EQUIPE themITs -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124</cp:revision>
  <dcterms:created xsi:type="dcterms:W3CDTF">2018-07-18T21:36:41Z</dcterms:created>
  <dcterms:modified xsi:type="dcterms:W3CDTF">2018-07-19T12:14:34Z</dcterms:modified>
</cp:coreProperties>
</file>