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7" r:id="rId3"/>
    <p:sldId id="258" r:id="rId4"/>
    <p:sldId id="283" r:id="rId5"/>
    <p:sldId id="300" r:id="rId6"/>
    <p:sldId id="301" r:id="rId7"/>
    <p:sldId id="335" r:id="rId8"/>
    <p:sldId id="336" r:id="rId9"/>
    <p:sldId id="337" r:id="rId10"/>
    <p:sldId id="338" r:id="rId11"/>
    <p:sldId id="327" r:id="rId12"/>
    <p:sldId id="339" r:id="rId13"/>
    <p:sldId id="304" r:id="rId14"/>
    <p:sldId id="309" r:id="rId15"/>
    <p:sldId id="317" r:id="rId16"/>
    <p:sldId id="341" r:id="rId17"/>
    <p:sldId id="345" r:id="rId18"/>
    <p:sldId id="354" r:id="rId19"/>
    <p:sldId id="355" r:id="rId20"/>
    <p:sldId id="343" r:id="rId21"/>
    <p:sldId id="269" r:id="rId22"/>
    <p:sldId id="347" r:id="rId23"/>
    <p:sldId id="348" r:id="rId24"/>
    <p:sldId id="349" r:id="rId25"/>
    <p:sldId id="342" r:id="rId26"/>
    <p:sldId id="260" r:id="rId27"/>
    <p:sldId id="262" r:id="rId28"/>
    <p:sldId id="319" r:id="rId29"/>
    <p:sldId id="324" r:id="rId30"/>
    <p:sldId id="322" r:id="rId31"/>
    <p:sldId id="323" r:id="rId32"/>
    <p:sldId id="325" r:id="rId33"/>
    <p:sldId id="326" r:id="rId34"/>
    <p:sldId id="273" r:id="rId35"/>
    <p:sldId id="268" r:id="rId36"/>
    <p:sldId id="320" r:id="rId37"/>
    <p:sldId id="321" r:id="rId38"/>
    <p:sldId id="333" r:id="rId39"/>
    <p:sldId id="313" r:id="rId40"/>
    <p:sldId id="334" r:id="rId41"/>
    <p:sldId id="353" r:id="rId42"/>
    <p:sldId id="284" r:id="rId43"/>
    <p:sldId id="311" r:id="rId44"/>
    <p:sldId id="344" r:id="rId45"/>
    <p:sldId id="356" r:id="rId46"/>
    <p:sldId id="357" r:id="rId47"/>
    <p:sldId id="2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B9F"/>
    <a:srgbClr val="6A9839"/>
    <a:srgbClr val="7CB142"/>
    <a:srgbClr val="0097FF"/>
    <a:srgbClr val="0070C0"/>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BAFF2-D5F8-AE42-E98A-6728D2010199}" v="17" dt="2025-03-10T20:17:22.422"/>
    <p1510:client id="{12C1D31D-D603-D147-91ED-5A2B47F26F0E}" v="5515" dt="2025-03-11T00:32:06.650"/>
    <p1510:client id="{26C4B0E4-7835-89CE-CDD6-BF4447E374E3}" v="272" dt="2025-03-10T11:49:28.167"/>
    <p1510:client id="{5C8FA512-53A7-C106-3F79-8909BC2A980C}" v="56" dt="2025-03-10T23:35:03.277"/>
    <p1510:client id="{7492CD60-EB6D-00C3-D222-3E4F09C9A1A9}" v="69" dt="2025-03-10T23:45:57.718"/>
    <p1510:client id="{A29500EC-271D-26F2-7EEA-1D372A0A4EAE}" v="41" dt="2025-03-10T12:00:33.492"/>
    <p1510:client id="{B87C1593-39FA-AEC7-C9FE-5C53FC0D84E5}" v="4" dt="2025-03-11T00:39:39.557"/>
    <p1510:client id="{BF7AA3B8-F992-53DE-CE56-26F3010AE0F7}" v="46" dt="2025-03-10T12:32:19.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BBC1F-7B7D-410D-8E9C-35BCF0F3EB4E}" type="datetimeFigureOut">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A251D-EE36-40E1-A7D5-17AE410FD629}" type="slidenum">
              <a:t>‹#›</a:t>
            </a:fld>
            <a:endParaRPr lang="en-US"/>
          </a:p>
        </p:txBody>
      </p:sp>
    </p:spTree>
    <p:extLst>
      <p:ext uri="{BB962C8B-B14F-4D97-AF65-F5344CB8AC3E}">
        <p14:creationId xmlns:p14="http://schemas.microsoft.com/office/powerpoint/2010/main" val="3650424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heetlabs.com/DA/winequalit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2A251D-EE36-40E1-A7D5-17AE410FD629}" type="slidenum">
              <a:rPr lang="en-CA" smtClean="0"/>
              <a:t>1</a:t>
            </a:fld>
            <a:endParaRPr lang="en-CA"/>
          </a:p>
        </p:txBody>
      </p:sp>
    </p:spTree>
    <p:extLst>
      <p:ext uri="{BB962C8B-B14F-4D97-AF65-F5344CB8AC3E}">
        <p14:creationId xmlns:p14="http://schemas.microsoft.com/office/powerpoint/2010/main" val="391016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2A251D-EE36-40E1-A7D5-17AE410FD629}" type="slidenum">
              <a:rPr lang="en-CA" smtClean="0"/>
              <a:t>18</a:t>
            </a:fld>
            <a:endParaRPr lang="en-CA"/>
          </a:p>
        </p:txBody>
      </p:sp>
    </p:spTree>
    <p:extLst>
      <p:ext uri="{BB962C8B-B14F-4D97-AF65-F5344CB8AC3E}">
        <p14:creationId xmlns:p14="http://schemas.microsoft.com/office/powerpoint/2010/main" val="3947346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47E00-4B10-827F-8541-28CE6B666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5B0E35-127C-A2CB-33F1-5F0B5404CE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AE070-B938-9DF4-FBEE-28B81105FD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7F8E48-ED85-8150-57B9-4E76D75A99B9}"/>
              </a:ext>
            </a:extLst>
          </p:cNvPr>
          <p:cNvSpPr>
            <a:spLocks noGrp="1"/>
          </p:cNvSpPr>
          <p:nvPr>
            <p:ph type="sldNum" sz="quarter" idx="5"/>
          </p:nvPr>
        </p:nvSpPr>
        <p:spPr/>
        <p:txBody>
          <a:bodyPr/>
          <a:lstStyle/>
          <a:p>
            <a:fld id="{352A251D-EE36-40E1-A7D5-17AE410FD629}" type="slidenum">
              <a:rPr lang="en-CA" smtClean="0"/>
              <a:t>19</a:t>
            </a:fld>
            <a:endParaRPr lang="en-CA"/>
          </a:p>
        </p:txBody>
      </p:sp>
    </p:spTree>
    <p:extLst>
      <p:ext uri="{BB962C8B-B14F-4D97-AF65-F5344CB8AC3E}">
        <p14:creationId xmlns:p14="http://schemas.microsoft.com/office/powerpoint/2010/main" val="2742495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352A251D-EE36-40E1-A7D5-17AE410FD629}" type="slidenum">
              <a:rPr lang="en-US"/>
              <a:t>21</a:t>
            </a:fld>
            <a:endParaRPr lang="en-US"/>
          </a:p>
        </p:txBody>
      </p:sp>
    </p:spTree>
    <p:extLst>
      <p:ext uri="{BB962C8B-B14F-4D97-AF65-F5344CB8AC3E}">
        <p14:creationId xmlns:p14="http://schemas.microsoft.com/office/powerpoint/2010/main" val="245905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55CA4-2547-5C49-CB53-E58DE57AC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9E66B9-8485-9C7E-9DE6-838A6E4837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F9C5DC-AB3C-4387-C5E5-AAEC5040EAE9}"/>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AF98572D-3D75-5BE6-6ECB-10413B5A90B4}"/>
              </a:ext>
            </a:extLst>
          </p:cNvPr>
          <p:cNvSpPr>
            <a:spLocks noGrp="1"/>
          </p:cNvSpPr>
          <p:nvPr>
            <p:ph type="sldNum" sz="quarter" idx="5"/>
          </p:nvPr>
        </p:nvSpPr>
        <p:spPr/>
        <p:txBody>
          <a:bodyPr/>
          <a:lstStyle/>
          <a:p>
            <a:fld id="{352A251D-EE36-40E1-A7D5-17AE410FD629}" type="slidenum">
              <a:rPr lang="en-US"/>
              <a:t>22</a:t>
            </a:fld>
            <a:endParaRPr lang="en-US"/>
          </a:p>
        </p:txBody>
      </p:sp>
    </p:spTree>
    <p:extLst>
      <p:ext uri="{BB962C8B-B14F-4D97-AF65-F5344CB8AC3E}">
        <p14:creationId xmlns:p14="http://schemas.microsoft.com/office/powerpoint/2010/main" val="3947515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DC32C-C5CB-39A6-002F-C4D9E8FB12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874254-FDFF-DC63-E9EC-9A0855BCFF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A667C1-A4CA-CEBD-1967-D858D86ED5EA}"/>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0C1DF89E-05D6-B28C-5E40-A1EDA5090DA4}"/>
              </a:ext>
            </a:extLst>
          </p:cNvPr>
          <p:cNvSpPr>
            <a:spLocks noGrp="1"/>
          </p:cNvSpPr>
          <p:nvPr>
            <p:ph type="sldNum" sz="quarter" idx="5"/>
          </p:nvPr>
        </p:nvSpPr>
        <p:spPr/>
        <p:txBody>
          <a:bodyPr/>
          <a:lstStyle/>
          <a:p>
            <a:fld id="{352A251D-EE36-40E1-A7D5-17AE410FD629}" type="slidenum">
              <a:rPr lang="en-US"/>
              <a:t>23</a:t>
            </a:fld>
            <a:endParaRPr lang="en-US"/>
          </a:p>
        </p:txBody>
      </p:sp>
    </p:spTree>
    <p:extLst>
      <p:ext uri="{BB962C8B-B14F-4D97-AF65-F5344CB8AC3E}">
        <p14:creationId xmlns:p14="http://schemas.microsoft.com/office/powerpoint/2010/main" val="1500126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9F339-7106-D654-354F-46542A3EA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35337B-6C64-7628-E3F8-5FD1CEF60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DE3CDF-C676-5933-184A-3BD3EF79735D}"/>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BBD52280-B421-46FE-24C7-0B70AD3B87C0}"/>
              </a:ext>
            </a:extLst>
          </p:cNvPr>
          <p:cNvSpPr>
            <a:spLocks noGrp="1"/>
          </p:cNvSpPr>
          <p:nvPr>
            <p:ph type="sldNum" sz="quarter" idx="5"/>
          </p:nvPr>
        </p:nvSpPr>
        <p:spPr/>
        <p:txBody>
          <a:bodyPr/>
          <a:lstStyle/>
          <a:p>
            <a:fld id="{352A251D-EE36-40E1-A7D5-17AE410FD629}" type="slidenum">
              <a:rPr lang="en-US"/>
              <a:t>24</a:t>
            </a:fld>
            <a:endParaRPr lang="en-US"/>
          </a:p>
        </p:txBody>
      </p:sp>
    </p:spTree>
    <p:extLst>
      <p:ext uri="{BB962C8B-B14F-4D97-AF65-F5344CB8AC3E}">
        <p14:creationId xmlns:p14="http://schemas.microsoft.com/office/powerpoint/2010/main" val="210273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About data Extraction workflow:</a:t>
            </a:r>
          </a:p>
          <a:p>
            <a:pPr marL="228600" indent="-228600">
              <a:buAutoNum type="arabicPeriod"/>
            </a:pPr>
            <a:r>
              <a:rPr lang="en-US"/>
              <a:t>The technical data was collected using a computerized system (iLab) from May 2004 to February 2007.</a:t>
            </a:r>
            <a:endParaRPr lang="en-US">
              <a:ea typeface="Calibri"/>
              <a:cs typeface="Calibri"/>
            </a:endParaRPr>
          </a:p>
          <a:p>
            <a:pPr marL="228600" indent="-228600">
              <a:buAutoNum type="arabicPeriod"/>
            </a:pPr>
            <a:r>
              <a:rPr lang="en-US">
                <a:ea typeface="Calibri"/>
                <a:cs typeface="Calibri"/>
              </a:rPr>
              <a:t>Text input tool allows to enter text to create small data files.</a:t>
            </a:r>
            <a:endParaRPr lang="en-US"/>
          </a:p>
          <a:p>
            <a:pPr marL="228600" indent="-228600">
              <a:buAutoNum type="arabicPeriod"/>
            </a:pPr>
            <a:r>
              <a:rPr lang="en-CA"/>
              <a:t>Download tool was used to retrieve data from the URL (</a:t>
            </a:r>
            <a:r>
              <a:rPr lang="en-CA">
                <a:hlinkClick r:id="rId3"/>
              </a:rPr>
              <a:t>https://sheetlabs.com/DA/winequality</a:t>
            </a:r>
            <a:r>
              <a:rPr lang="en-CA"/>
              <a:t>.)</a:t>
            </a:r>
            <a:endParaRPr lang="en-CA">
              <a:ea typeface="Calibri" panose="020F0502020204030204"/>
              <a:cs typeface="Calibri" panose="020F0502020204030204"/>
            </a:endParaRPr>
          </a:p>
          <a:p>
            <a:pPr marL="228600" indent="-228600">
              <a:buAutoNum type="arabicPeriod"/>
            </a:pPr>
            <a:r>
              <a:rPr lang="en-CA">
                <a:ea typeface="Calibri" panose="020F0502020204030204"/>
                <a:cs typeface="Calibri" panose="020F0502020204030204"/>
              </a:rPr>
              <a:t>JSON Parse tool converts data into a table schema (Output value in string  fields)</a:t>
            </a:r>
          </a:p>
          <a:p>
            <a:pPr marL="228600" indent="-228600">
              <a:buAutoNum type="arabicPeriod"/>
            </a:pPr>
            <a:r>
              <a:rPr lang="en-CA">
                <a:ea typeface="Calibri" panose="020F0502020204030204"/>
                <a:cs typeface="Calibri" panose="020F0502020204030204"/>
              </a:rPr>
              <a:t>Text to Columns tool takes data in the text in 1 column and splits string value into multiple column based on delimiter.</a:t>
            </a:r>
          </a:p>
          <a:p>
            <a:pPr marL="228600" indent="-228600">
              <a:buAutoNum type="arabicPeriod"/>
            </a:pPr>
            <a:r>
              <a:rPr lang="en-CA">
                <a:ea typeface="Calibri" panose="020F0502020204030204"/>
                <a:cs typeface="Calibri" panose="020F0502020204030204"/>
              </a:rPr>
              <a:t>Cross tab tool changes the orientation of data from vertical data fields onto a horizontal axis and summarizing data where needed.</a:t>
            </a:r>
          </a:p>
          <a:p>
            <a:pPr marL="228600" indent="-228600">
              <a:buAutoNum type="arabicPeriod"/>
            </a:pPr>
            <a:endParaRPr lang="en-CA">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352A251D-EE36-40E1-A7D5-17AE410FD629}" type="slidenum">
              <a:t>26</a:t>
            </a:fld>
            <a:endParaRPr lang="en-US"/>
          </a:p>
        </p:txBody>
      </p:sp>
    </p:spTree>
    <p:extLst>
      <p:ext uri="{BB962C8B-B14F-4D97-AF65-F5344CB8AC3E}">
        <p14:creationId xmlns:p14="http://schemas.microsoft.com/office/powerpoint/2010/main" val="780057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After Data extraction, data cleaning and outliers detection was done (During EDA step by Yasmine) and cleaned data file was used in this workflow.</a:t>
            </a:r>
          </a:p>
          <a:p>
            <a:pPr marL="228600" indent="-228600">
              <a:buAutoNum type="arabicPeriod"/>
            </a:pPr>
            <a:r>
              <a:rPr lang="en-US">
                <a:ea typeface="Calibri"/>
                <a:cs typeface="Calibri"/>
              </a:rPr>
              <a:t>Data was categorized based on quality score, so the wines with a quality score below 6 was labelled as </a:t>
            </a:r>
            <a:r>
              <a:rPr lang="en-US" err="1">
                <a:ea typeface="Calibri"/>
                <a:cs typeface="Calibri"/>
              </a:rPr>
              <a:t>non_profitable</a:t>
            </a:r>
            <a:r>
              <a:rPr lang="en-US">
                <a:ea typeface="Calibri"/>
                <a:cs typeface="Calibri"/>
              </a:rPr>
              <a:t> and 6 and above was labelled as profitable.</a:t>
            </a:r>
          </a:p>
          <a:p>
            <a:pPr marL="228600" indent="-228600">
              <a:buAutoNum type="arabicPeriod"/>
            </a:pPr>
            <a:r>
              <a:rPr lang="en-US">
                <a:ea typeface="Calibri"/>
                <a:cs typeface="Calibri"/>
              </a:rPr>
              <a:t>However, data was unbalanced (Profitable: 3000 &amp; </a:t>
            </a:r>
            <a:r>
              <a:rPr lang="en-US" err="1">
                <a:ea typeface="Calibri"/>
                <a:cs typeface="Calibri"/>
              </a:rPr>
              <a:t>non_profitable</a:t>
            </a:r>
            <a:r>
              <a:rPr lang="en-US">
                <a:ea typeface="Calibri"/>
                <a:cs typeface="Calibri"/>
              </a:rPr>
              <a:t>: 1500 </a:t>
            </a:r>
            <a:r>
              <a:rPr lang="en-US" err="1">
                <a:ea typeface="Calibri"/>
                <a:cs typeface="Calibri"/>
              </a:rPr>
              <a:t>approx</a:t>
            </a:r>
            <a:r>
              <a:rPr lang="en-US">
                <a:ea typeface="Calibri"/>
                <a:cs typeface="Calibri"/>
              </a:rPr>
              <a:t>) , hence oversample tool was used with field set as Category, field value as </a:t>
            </a:r>
            <a:r>
              <a:rPr lang="en-US" err="1">
                <a:ea typeface="Calibri"/>
                <a:cs typeface="Calibri"/>
              </a:rPr>
              <a:t>Non_Profitable</a:t>
            </a:r>
            <a:r>
              <a:rPr lang="en-US">
                <a:ea typeface="Calibri"/>
                <a:cs typeface="Calibri"/>
              </a:rPr>
              <a:t> &amp; percentage as 50%)</a:t>
            </a:r>
          </a:p>
          <a:p>
            <a:pPr marL="228600" indent="-228600">
              <a:buAutoNum type="arabicPeriod"/>
            </a:pPr>
            <a:r>
              <a:rPr lang="en-US">
                <a:ea typeface="Calibri"/>
                <a:cs typeface="Calibri"/>
              </a:rPr>
              <a:t>Bar graphs were used to compare the fields (Profitable and </a:t>
            </a:r>
            <a:r>
              <a:rPr lang="en-US" err="1">
                <a:ea typeface="Calibri"/>
                <a:cs typeface="Calibri"/>
              </a:rPr>
              <a:t>Non_Profitable</a:t>
            </a:r>
            <a:r>
              <a:rPr lang="en-US">
                <a:ea typeface="Calibri"/>
                <a:cs typeface="Calibri"/>
              </a:rPr>
              <a:t>)</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352A251D-EE36-40E1-A7D5-17AE410FD629}" type="slidenum">
              <a:t>27</a:t>
            </a:fld>
            <a:endParaRPr lang="en-US"/>
          </a:p>
        </p:txBody>
      </p:sp>
    </p:spTree>
    <p:extLst>
      <p:ext uri="{BB962C8B-B14F-4D97-AF65-F5344CB8AC3E}">
        <p14:creationId xmlns:p14="http://schemas.microsoft.com/office/powerpoint/2010/main" val="1899321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31AFC-CBE2-1AAE-9389-EB7353ED0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702D6-FE59-5485-371C-0DB47E6998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CF55BB-074E-DB47-399A-0F3549830559}"/>
              </a:ext>
            </a:extLst>
          </p:cNvPr>
          <p:cNvSpPr>
            <a:spLocks noGrp="1"/>
          </p:cNvSpPr>
          <p:nvPr>
            <p:ph type="body" idx="1"/>
          </p:nvPr>
        </p:nvSpPr>
        <p:spPr/>
        <p:txBody>
          <a:bodyPr/>
          <a:lstStyle/>
          <a:p>
            <a:r>
              <a:rPr lang="en-US">
                <a:ea typeface="Calibri"/>
                <a:cs typeface="Calibri"/>
              </a:rPr>
              <a:t>In this slide it can be seen that unbalanced dataset shows profitable class to be almost double of </a:t>
            </a:r>
            <a:r>
              <a:rPr lang="en-US" err="1">
                <a:ea typeface="Calibri"/>
                <a:cs typeface="Calibri"/>
              </a:rPr>
              <a:t>Non_profitable</a:t>
            </a:r>
            <a:r>
              <a:rPr lang="en-US">
                <a:ea typeface="Calibri"/>
                <a:cs typeface="Calibri"/>
              </a:rPr>
              <a:t> </a:t>
            </a:r>
            <a:r>
              <a:rPr lang="en-US" err="1">
                <a:ea typeface="Calibri"/>
                <a:cs typeface="Calibri"/>
              </a:rPr>
              <a:t>classs</a:t>
            </a:r>
            <a:r>
              <a:rPr lang="en-US">
                <a:ea typeface="Calibri"/>
                <a:cs typeface="Calibri"/>
              </a:rPr>
              <a:t>. When a dataset is imbalanced, the model can although show a high accuracy but fails to correctly classify minority class (in this case </a:t>
            </a:r>
            <a:r>
              <a:rPr lang="en-US" u="sng" err="1">
                <a:ea typeface="Calibri"/>
                <a:cs typeface="Calibri"/>
              </a:rPr>
              <a:t>Non_Profitable</a:t>
            </a:r>
            <a:r>
              <a:rPr lang="en-US">
                <a:ea typeface="Calibri"/>
                <a:cs typeface="Calibri"/>
              </a:rPr>
              <a:t>). Model can become biased towards majority class (Profitable class).</a:t>
            </a:r>
            <a:endParaRPr lang="en-US"/>
          </a:p>
          <a:p>
            <a:r>
              <a:rPr lang="en-US">
                <a:ea typeface="Calibri"/>
                <a:cs typeface="Calibri"/>
              </a:rPr>
              <a:t>Hence dataset was balanced to reduce the chances of model overfitting and to build a optimized, unbiased model.</a:t>
            </a:r>
            <a:endParaRPr lang="en-US"/>
          </a:p>
          <a:p>
            <a:endParaRPr lang="en-US">
              <a:ea typeface="Calibri"/>
              <a:cs typeface="Calibri"/>
            </a:endParaRPr>
          </a:p>
        </p:txBody>
      </p:sp>
      <p:sp>
        <p:nvSpPr>
          <p:cNvPr id="4" name="Slide Number Placeholder 3">
            <a:extLst>
              <a:ext uri="{FF2B5EF4-FFF2-40B4-BE49-F238E27FC236}">
                <a16:creationId xmlns:a16="http://schemas.microsoft.com/office/drawing/2014/main" id="{055488D3-391B-3029-AE3F-3BFFB6A31F33}"/>
              </a:ext>
            </a:extLst>
          </p:cNvPr>
          <p:cNvSpPr>
            <a:spLocks noGrp="1"/>
          </p:cNvSpPr>
          <p:nvPr>
            <p:ph type="sldNum" sz="quarter" idx="5"/>
          </p:nvPr>
        </p:nvSpPr>
        <p:spPr/>
        <p:txBody>
          <a:bodyPr/>
          <a:lstStyle/>
          <a:p>
            <a:fld id="{352A251D-EE36-40E1-A7D5-17AE410FD629}" type="slidenum">
              <a:t>28</a:t>
            </a:fld>
            <a:endParaRPr lang="en-US"/>
          </a:p>
        </p:txBody>
      </p:sp>
    </p:spTree>
    <p:extLst>
      <p:ext uri="{BB962C8B-B14F-4D97-AF65-F5344CB8AC3E}">
        <p14:creationId xmlns:p14="http://schemas.microsoft.com/office/powerpoint/2010/main" val="21601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2BA89-9BD4-7470-CEF3-9159F6677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4F0338-02D9-12B7-5729-BF2DF0598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0A6BF8-46BB-1A43-DCB4-C567220BB5C3}"/>
              </a:ext>
            </a:extLst>
          </p:cNvPr>
          <p:cNvSpPr>
            <a:spLocks noGrp="1"/>
          </p:cNvSpPr>
          <p:nvPr>
            <p:ph type="body" idx="1"/>
          </p:nvPr>
        </p:nvSpPr>
        <p:spPr/>
        <p:txBody>
          <a:bodyPr/>
          <a:lstStyle/>
          <a:p>
            <a:pPr marL="228600" indent="-228600">
              <a:buAutoNum type="arabicPeriod"/>
            </a:pPr>
            <a:r>
              <a:rPr lang="en-US">
                <a:ea typeface="Calibri"/>
                <a:cs typeface="Calibri"/>
              </a:rPr>
              <a:t>Data was divided in 70% Estimation and 30% as validation</a:t>
            </a:r>
          </a:p>
          <a:p>
            <a:pPr marL="228600" indent="-228600">
              <a:buAutoNum type="arabicPeriod"/>
            </a:pPr>
            <a:r>
              <a:rPr lang="en-US">
                <a:ea typeface="Calibri"/>
                <a:cs typeface="Calibri"/>
              </a:rPr>
              <a:t>Estimation data was used to build logistic regression model with target variable as Category and all other variables as prediction variable except citric acid, chlorides (no statistical significance ) and quality (similar to category)</a:t>
            </a:r>
          </a:p>
          <a:p>
            <a:pPr marL="228600" indent="-228600">
              <a:buAutoNum type="arabicPeriod"/>
            </a:pPr>
            <a:r>
              <a:rPr lang="en-US">
                <a:ea typeface="Calibri"/>
                <a:cs typeface="Calibri"/>
              </a:rPr>
              <a:t>Model was checked on 2 other threshold values </a:t>
            </a:r>
            <a:r>
              <a:rPr lang="en-US" err="1">
                <a:ea typeface="Calibri"/>
                <a:cs typeface="Calibri"/>
              </a:rPr>
              <a:t>i.e</a:t>
            </a:r>
            <a:r>
              <a:rPr lang="en-US">
                <a:ea typeface="Calibri"/>
                <a:cs typeface="Calibri"/>
              </a:rPr>
              <a:t> 0.4 and 0.6 and parameters like Accuracy, precision, recall, specificity and F1 score was calculated.</a:t>
            </a:r>
          </a:p>
        </p:txBody>
      </p:sp>
      <p:sp>
        <p:nvSpPr>
          <p:cNvPr id="4" name="Slide Number Placeholder 3">
            <a:extLst>
              <a:ext uri="{FF2B5EF4-FFF2-40B4-BE49-F238E27FC236}">
                <a16:creationId xmlns:a16="http://schemas.microsoft.com/office/drawing/2014/main" id="{26207CF6-D2E9-DBB6-60EC-5B4C9DEF13EF}"/>
              </a:ext>
            </a:extLst>
          </p:cNvPr>
          <p:cNvSpPr>
            <a:spLocks noGrp="1"/>
          </p:cNvSpPr>
          <p:nvPr>
            <p:ph type="sldNum" sz="quarter" idx="5"/>
          </p:nvPr>
        </p:nvSpPr>
        <p:spPr/>
        <p:txBody>
          <a:bodyPr/>
          <a:lstStyle/>
          <a:p>
            <a:fld id="{352A251D-EE36-40E1-A7D5-17AE410FD629}" type="slidenum">
              <a:t>30</a:t>
            </a:fld>
            <a:endParaRPr lang="en-US"/>
          </a:p>
        </p:txBody>
      </p:sp>
    </p:spTree>
    <p:extLst>
      <p:ext uri="{BB962C8B-B14F-4D97-AF65-F5344CB8AC3E}">
        <p14:creationId xmlns:p14="http://schemas.microsoft.com/office/powerpoint/2010/main" val="3812686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2A251D-EE36-40E1-A7D5-17AE410FD629}" type="slidenum">
              <a:rPr lang="en-CA" smtClean="0"/>
              <a:t>5</a:t>
            </a:fld>
            <a:endParaRPr lang="en-CA"/>
          </a:p>
        </p:txBody>
      </p:sp>
    </p:spTree>
    <p:extLst>
      <p:ext uri="{BB962C8B-B14F-4D97-AF65-F5344CB8AC3E}">
        <p14:creationId xmlns:p14="http://schemas.microsoft.com/office/powerpoint/2010/main" val="434599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05EC-F607-7F0B-9338-B34A2C23DD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EF330-678F-31BD-4729-A86D42785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C970D-8438-934F-6885-3537D7027753}"/>
              </a:ext>
            </a:extLst>
          </p:cNvPr>
          <p:cNvSpPr>
            <a:spLocks noGrp="1"/>
          </p:cNvSpPr>
          <p:nvPr>
            <p:ph type="body" idx="1"/>
          </p:nvPr>
        </p:nvSpPr>
        <p:spPr/>
        <p:txBody>
          <a:bodyPr/>
          <a:lstStyle/>
          <a:p>
            <a:pPr marL="228600" indent="-228600">
              <a:buAutoNum type="arabicPeriod"/>
            </a:pPr>
            <a:r>
              <a:rPr lang="en-US">
                <a:ea typeface="Calibri"/>
                <a:cs typeface="Calibri"/>
              </a:rPr>
              <a:t>Accuracy is how well model is correctly classifying positive and negative class out of all instances classified.</a:t>
            </a:r>
          </a:p>
          <a:p>
            <a:pPr marL="228600" indent="-228600">
              <a:buAutoNum type="arabicPeriod"/>
            </a:pPr>
            <a:r>
              <a:rPr lang="en-US">
                <a:ea typeface="Calibri"/>
                <a:cs typeface="Calibri"/>
              </a:rPr>
              <a:t>Precision is the measure the accuracy of positive predictions (Out of all predicted positives, how many were actually positive)</a:t>
            </a:r>
          </a:p>
          <a:p>
            <a:pPr marL="228600" indent="-228600">
              <a:buAutoNum type="arabicPeriod"/>
            </a:pPr>
            <a:r>
              <a:rPr lang="en-US">
                <a:ea typeface="Calibri"/>
                <a:cs typeface="Calibri"/>
              </a:rPr>
              <a:t>Recall the ability to identify all actual positives</a:t>
            </a:r>
          </a:p>
          <a:p>
            <a:pPr marL="228600" indent="-228600">
              <a:buAutoNum type="arabicPeriod"/>
            </a:pPr>
            <a:r>
              <a:rPr lang="en-US">
                <a:ea typeface="Calibri"/>
                <a:cs typeface="Calibri"/>
              </a:rPr>
              <a:t>F1 score is the balance b/w Precision and recall</a:t>
            </a:r>
          </a:p>
          <a:p>
            <a:pPr marL="228600" indent="-228600">
              <a:buAutoNum type="arabicPeriod"/>
            </a:pPr>
            <a:r>
              <a:rPr lang="en-US">
                <a:ea typeface="Calibri"/>
                <a:cs typeface="Calibri"/>
              </a:rPr>
              <a:t>Specificity is the measure of correctly classifying negatives.</a:t>
            </a:r>
          </a:p>
        </p:txBody>
      </p:sp>
      <p:sp>
        <p:nvSpPr>
          <p:cNvPr id="4" name="Slide Number Placeholder 3">
            <a:extLst>
              <a:ext uri="{FF2B5EF4-FFF2-40B4-BE49-F238E27FC236}">
                <a16:creationId xmlns:a16="http://schemas.microsoft.com/office/drawing/2014/main" id="{40BF53C3-907E-6D70-952F-566121D0DC44}"/>
              </a:ext>
            </a:extLst>
          </p:cNvPr>
          <p:cNvSpPr>
            <a:spLocks noGrp="1"/>
          </p:cNvSpPr>
          <p:nvPr>
            <p:ph type="sldNum" sz="quarter" idx="5"/>
          </p:nvPr>
        </p:nvSpPr>
        <p:spPr/>
        <p:txBody>
          <a:bodyPr/>
          <a:lstStyle/>
          <a:p>
            <a:fld id="{352A251D-EE36-40E1-A7D5-17AE410FD629}" type="slidenum">
              <a:t>31</a:t>
            </a:fld>
            <a:endParaRPr lang="en-US"/>
          </a:p>
        </p:txBody>
      </p:sp>
    </p:spTree>
    <p:extLst>
      <p:ext uri="{BB962C8B-B14F-4D97-AF65-F5344CB8AC3E}">
        <p14:creationId xmlns:p14="http://schemas.microsoft.com/office/powerpoint/2010/main" val="3739201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067A4-648B-8968-CBF7-FD5EFE928E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F9F3A0-DECC-1AEE-A102-878182157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79AB6-789C-5C75-3963-D47CE3BA1DA3}"/>
              </a:ext>
            </a:extLst>
          </p:cNvPr>
          <p:cNvSpPr>
            <a:spLocks noGrp="1"/>
          </p:cNvSpPr>
          <p:nvPr>
            <p:ph type="body" idx="1"/>
          </p:nvPr>
        </p:nvSpPr>
        <p:spPr/>
        <p:txBody>
          <a:bodyPr/>
          <a:lstStyle/>
          <a:p>
            <a:r>
              <a:rPr lang="en-US">
                <a:ea typeface="Calibri"/>
                <a:cs typeface="Calibri"/>
              </a:rPr>
              <a:t>A tree plot shows how decision was made based on features and each node represents outcome of the decision.</a:t>
            </a:r>
          </a:p>
        </p:txBody>
      </p:sp>
      <p:sp>
        <p:nvSpPr>
          <p:cNvPr id="4" name="Slide Number Placeholder 3">
            <a:extLst>
              <a:ext uri="{FF2B5EF4-FFF2-40B4-BE49-F238E27FC236}">
                <a16:creationId xmlns:a16="http://schemas.microsoft.com/office/drawing/2014/main" id="{15BC0250-32ED-C371-EA54-567CDC684341}"/>
              </a:ext>
            </a:extLst>
          </p:cNvPr>
          <p:cNvSpPr>
            <a:spLocks noGrp="1"/>
          </p:cNvSpPr>
          <p:nvPr>
            <p:ph type="sldNum" sz="quarter" idx="5"/>
          </p:nvPr>
        </p:nvSpPr>
        <p:spPr/>
        <p:txBody>
          <a:bodyPr/>
          <a:lstStyle/>
          <a:p>
            <a:fld id="{352A251D-EE36-40E1-A7D5-17AE410FD629}" type="slidenum">
              <a:t>32</a:t>
            </a:fld>
            <a:endParaRPr lang="en-US"/>
          </a:p>
        </p:txBody>
      </p:sp>
    </p:spTree>
    <p:extLst>
      <p:ext uri="{BB962C8B-B14F-4D97-AF65-F5344CB8AC3E}">
        <p14:creationId xmlns:p14="http://schemas.microsoft.com/office/powerpoint/2010/main" val="532376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D68D1-782E-35D1-567E-402C334AA2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B2DDE6-9BF3-30B8-8EFA-8BD9957ED0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291C65-DA91-C127-1D5A-A86466CB8C87}"/>
              </a:ext>
            </a:extLst>
          </p:cNvPr>
          <p:cNvSpPr>
            <a:spLocks noGrp="1"/>
          </p:cNvSpPr>
          <p:nvPr>
            <p:ph type="body" idx="1"/>
          </p:nvPr>
        </p:nvSpPr>
        <p:spPr/>
        <p:txBody>
          <a:bodyPr/>
          <a:lstStyle/>
          <a:p>
            <a:r>
              <a:rPr lang="en-US">
                <a:ea typeface="Calibri"/>
                <a:cs typeface="Calibri"/>
              </a:rPr>
              <a:t>The Percentage error chart shows that after around 100 tree, error rate don't show a significant improvement, hence we kept number of trees as 100 and maximum dept of tree at 5 to reduce overfitting problem.</a:t>
            </a:r>
          </a:p>
          <a:p>
            <a:r>
              <a:rPr lang="en-US">
                <a:ea typeface="Calibri"/>
                <a:cs typeface="Calibri"/>
              </a:rPr>
              <a:t>Depth of tree means how many decision or splits a tree makes before arriving at a decision. (In case of overfitting the model tends to memorizer data including noise).</a:t>
            </a:r>
          </a:p>
          <a:p>
            <a:endParaRPr lang="en-US">
              <a:ea typeface="Calibri"/>
              <a:cs typeface="Calibri"/>
            </a:endParaRPr>
          </a:p>
          <a:p>
            <a:r>
              <a:rPr lang="en-US">
                <a:ea typeface="Calibri"/>
                <a:cs typeface="Calibri"/>
              </a:rPr>
              <a:t>Mean Decrease in GINI is how much each feature helps in reducing decision tree splits. feature that give better separation (reduces entropy or </a:t>
            </a:r>
            <a:r>
              <a:rPr lang="en-US" err="1">
                <a:ea typeface="Calibri"/>
                <a:cs typeface="Calibri"/>
              </a:rPr>
              <a:t>gini</a:t>
            </a:r>
            <a:r>
              <a:rPr lang="en-US">
                <a:ea typeface="Calibri"/>
                <a:cs typeface="Calibri"/>
              </a:rPr>
              <a:t>) have more importance.</a:t>
            </a:r>
          </a:p>
          <a:p>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3C429B7E-9379-20AF-AE5D-CF6A312BF143}"/>
              </a:ext>
            </a:extLst>
          </p:cNvPr>
          <p:cNvSpPr>
            <a:spLocks noGrp="1"/>
          </p:cNvSpPr>
          <p:nvPr>
            <p:ph type="sldNum" sz="quarter" idx="5"/>
          </p:nvPr>
        </p:nvSpPr>
        <p:spPr/>
        <p:txBody>
          <a:bodyPr/>
          <a:lstStyle/>
          <a:p>
            <a:fld id="{352A251D-EE36-40E1-A7D5-17AE410FD629}" type="slidenum">
              <a:t>33</a:t>
            </a:fld>
            <a:endParaRPr lang="en-US"/>
          </a:p>
        </p:txBody>
      </p:sp>
    </p:spTree>
    <p:extLst>
      <p:ext uri="{BB962C8B-B14F-4D97-AF65-F5344CB8AC3E}">
        <p14:creationId xmlns:p14="http://schemas.microsoft.com/office/powerpoint/2010/main" val="4102661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352A251D-EE36-40E1-A7D5-17AE410FD629}" type="slidenum">
              <a:t>35</a:t>
            </a:fld>
            <a:endParaRPr lang="en-US"/>
          </a:p>
        </p:txBody>
      </p:sp>
    </p:spTree>
    <p:extLst>
      <p:ext uri="{BB962C8B-B14F-4D97-AF65-F5344CB8AC3E}">
        <p14:creationId xmlns:p14="http://schemas.microsoft.com/office/powerpoint/2010/main" val="1169518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173F7-8DFC-E526-5B27-C0CCCACF27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28C17C-5D95-9739-543D-CEA5B202AB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EACE16-2BD6-C3AE-093D-B37ABC0D49F2}"/>
              </a:ext>
            </a:extLst>
          </p:cNvPr>
          <p:cNvSpPr>
            <a:spLocks noGrp="1"/>
          </p:cNvSpPr>
          <p:nvPr>
            <p:ph type="body" idx="1"/>
          </p:nvPr>
        </p:nvSpPr>
        <p:spPr/>
        <p:txBody>
          <a:bodyPr/>
          <a:lstStyle/>
          <a:p>
            <a:pPr marL="228600" indent="-228600">
              <a:buAutoNum type="arabicPeriod"/>
            </a:pPr>
            <a:r>
              <a:rPr lang="en-US">
                <a:ea typeface="Calibri"/>
                <a:cs typeface="Calibri"/>
              </a:rPr>
              <a:t>Lift curve shows how well model can predict positive class (Profitable) compared to random chances. (Lift &gt;1, the model is better than random guessing, Lift=1, no better than random. Lift&lt; 1, worse than random)</a:t>
            </a:r>
          </a:p>
          <a:p>
            <a:pPr marL="228600" indent="-228600">
              <a:buAutoNum type="arabicPeriod"/>
            </a:pPr>
            <a:r>
              <a:rPr lang="en-US">
                <a:ea typeface="Calibri"/>
                <a:cs typeface="Calibri"/>
              </a:rPr>
              <a:t>Gain Chart shows the True positive rate for different percentage of positive predictions.</a:t>
            </a:r>
          </a:p>
          <a:p>
            <a:pPr marL="228600" indent="-228600">
              <a:buAutoNum type="arabicPeriod"/>
            </a:pPr>
            <a:r>
              <a:rPr lang="en-US">
                <a:ea typeface="Calibri"/>
                <a:cs typeface="Calibri"/>
              </a:rPr>
              <a:t>The curve shows tradeoff between precision and recall for different thresholds for classification model.</a:t>
            </a:r>
          </a:p>
          <a:p>
            <a:pPr marL="228600" indent="-228600">
              <a:buAutoNum type="arabicPeriod"/>
            </a:pPr>
            <a:endParaRPr lang="en-US">
              <a:ea typeface="Calibri"/>
              <a:cs typeface="Calibri"/>
            </a:endParaRPr>
          </a:p>
        </p:txBody>
      </p:sp>
      <p:sp>
        <p:nvSpPr>
          <p:cNvPr id="4" name="Slide Number Placeholder 3">
            <a:extLst>
              <a:ext uri="{FF2B5EF4-FFF2-40B4-BE49-F238E27FC236}">
                <a16:creationId xmlns:a16="http://schemas.microsoft.com/office/drawing/2014/main" id="{EB59FEE7-7953-57FA-6EC7-F25BF1CB5F3D}"/>
              </a:ext>
            </a:extLst>
          </p:cNvPr>
          <p:cNvSpPr>
            <a:spLocks noGrp="1"/>
          </p:cNvSpPr>
          <p:nvPr>
            <p:ph type="sldNum" sz="quarter" idx="5"/>
          </p:nvPr>
        </p:nvSpPr>
        <p:spPr/>
        <p:txBody>
          <a:bodyPr/>
          <a:lstStyle/>
          <a:p>
            <a:fld id="{352A251D-EE36-40E1-A7D5-17AE410FD629}" type="slidenum">
              <a:t>36</a:t>
            </a:fld>
            <a:endParaRPr lang="en-US"/>
          </a:p>
        </p:txBody>
      </p:sp>
    </p:spTree>
    <p:extLst>
      <p:ext uri="{BB962C8B-B14F-4D97-AF65-F5344CB8AC3E}">
        <p14:creationId xmlns:p14="http://schemas.microsoft.com/office/powerpoint/2010/main" val="275689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38840-E413-ABF4-C3F5-BDDE8DE53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FD05FB-B980-5835-B996-316BB4703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7817D0-5946-D308-F6CA-7F54CEECBD78}"/>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55A3DBD-C5E6-4D95-2126-A1F761761F6E}"/>
              </a:ext>
            </a:extLst>
          </p:cNvPr>
          <p:cNvSpPr>
            <a:spLocks noGrp="1"/>
          </p:cNvSpPr>
          <p:nvPr>
            <p:ph type="sldNum" sz="quarter" idx="5"/>
          </p:nvPr>
        </p:nvSpPr>
        <p:spPr/>
        <p:txBody>
          <a:bodyPr/>
          <a:lstStyle/>
          <a:p>
            <a:fld id="{352A251D-EE36-40E1-A7D5-17AE410FD629}" type="slidenum">
              <a:t>37</a:t>
            </a:fld>
            <a:endParaRPr lang="en-US"/>
          </a:p>
        </p:txBody>
      </p:sp>
    </p:spTree>
    <p:extLst>
      <p:ext uri="{BB962C8B-B14F-4D97-AF65-F5344CB8AC3E}">
        <p14:creationId xmlns:p14="http://schemas.microsoft.com/office/powerpoint/2010/main" val="405999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93128-DC77-5131-E1DD-0C9F480499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A701C-7F5A-3EFE-6D3D-86A5BCC113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C91390-6A7C-5FD9-5B0D-2F4D6E72F8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465756-23BF-A9B8-7F68-AC3A619CBE8B}"/>
              </a:ext>
            </a:extLst>
          </p:cNvPr>
          <p:cNvSpPr>
            <a:spLocks noGrp="1"/>
          </p:cNvSpPr>
          <p:nvPr>
            <p:ph type="sldNum" sz="quarter" idx="5"/>
          </p:nvPr>
        </p:nvSpPr>
        <p:spPr/>
        <p:txBody>
          <a:bodyPr/>
          <a:lstStyle/>
          <a:p>
            <a:fld id="{352A251D-EE36-40E1-A7D5-17AE410FD629}" type="slidenum">
              <a:rPr lang="en-CA" smtClean="0"/>
              <a:t>6</a:t>
            </a:fld>
            <a:endParaRPr lang="en-CA"/>
          </a:p>
        </p:txBody>
      </p:sp>
    </p:spTree>
    <p:extLst>
      <p:ext uri="{BB962C8B-B14F-4D97-AF65-F5344CB8AC3E}">
        <p14:creationId xmlns:p14="http://schemas.microsoft.com/office/powerpoint/2010/main" val="368891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A301A-D864-01A8-4ECE-E80A87BD7F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4B91C-CF51-87B2-0130-480FEB2F50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C62448-DE58-2252-9F49-04AA4A9678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1D9A321-2ED8-B627-B8A1-E3E420394047}"/>
              </a:ext>
            </a:extLst>
          </p:cNvPr>
          <p:cNvSpPr>
            <a:spLocks noGrp="1"/>
          </p:cNvSpPr>
          <p:nvPr>
            <p:ph type="sldNum" sz="quarter" idx="5"/>
          </p:nvPr>
        </p:nvSpPr>
        <p:spPr/>
        <p:txBody>
          <a:bodyPr/>
          <a:lstStyle/>
          <a:p>
            <a:fld id="{352A251D-EE36-40E1-A7D5-17AE410FD629}" type="slidenum">
              <a:rPr lang="en-CA" smtClean="0"/>
              <a:t>7</a:t>
            </a:fld>
            <a:endParaRPr lang="en-CA"/>
          </a:p>
        </p:txBody>
      </p:sp>
    </p:spTree>
    <p:extLst>
      <p:ext uri="{BB962C8B-B14F-4D97-AF65-F5344CB8AC3E}">
        <p14:creationId xmlns:p14="http://schemas.microsoft.com/office/powerpoint/2010/main" val="171101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F8955-B9B1-0472-DE3F-2092D60D74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8B74C3-521F-EE8F-A9CA-DBD30E5921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0F30AC-E6B4-0C92-8FA2-F97E969E4F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31808A7-C393-896D-AB19-A086C93DFFD2}"/>
              </a:ext>
            </a:extLst>
          </p:cNvPr>
          <p:cNvSpPr>
            <a:spLocks noGrp="1"/>
          </p:cNvSpPr>
          <p:nvPr>
            <p:ph type="sldNum" sz="quarter" idx="5"/>
          </p:nvPr>
        </p:nvSpPr>
        <p:spPr/>
        <p:txBody>
          <a:bodyPr/>
          <a:lstStyle/>
          <a:p>
            <a:fld id="{352A251D-EE36-40E1-A7D5-17AE410FD629}" type="slidenum">
              <a:rPr lang="en-CA" smtClean="0"/>
              <a:t>8</a:t>
            </a:fld>
            <a:endParaRPr lang="en-CA"/>
          </a:p>
        </p:txBody>
      </p:sp>
    </p:spTree>
    <p:extLst>
      <p:ext uri="{BB962C8B-B14F-4D97-AF65-F5344CB8AC3E}">
        <p14:creationId xmlns:p14="http://schemas.microsoft.com/office/powerpoint/2010/main" val="1668596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4BD5E-268D-4BF0-1EB1-6FFCF2E2C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C3F922-1999-3C9D-EF71-FCBCB3261D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B2B31-8E2A-6272-D9BC-2949FD388D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855342-C9DF-4B9A-C9D1-140BE880360A}"/>
              </a:ext>
            </a:extLst>
          </p:cNvPr>
          <p:cNvSpPr>
            <a:spLocks noGrp="1"/>
          </p:cNvSpPr>
          <p:nvPr>
            <p:ph type="sldNum" sz="quarter" idx="5"/>
          </p:nvPr>
        </p:nvSpPr>
        <p:spPr/>
        <p:txBody>
          <a:bodyPr/>
          <a:lstStyle/>
          <a:p>
            <a:fld id="{352A251D-EE36-40E1-A7D5-17AE410FD629}" type="slidenum">
              <a:rPr lang="en-CA" smtClean="0"/>
              <a:t>9</a:t>
            </a:fld>
            <a:endParaRPr lang="en-CA"/>
          </a:p>
        </p:txBody>
      </p:sp>
    </p:spTree>
    <p:extLst>
      <p:ext uri="{BB962C8B-B14F-4D97-AF65-F5344CB8AC3E}">
        <p14:creationId xmlns:p14="http://schemas.microsoft.com/office/powerpoint/2010/main" val="3839704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3D78B-FDDD-D728-8DD6-0EC010CB95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4EEBD8-E842-BE43-44C8-7CF1687D5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69436F-5F95-6079-4785-06D4B6B2DC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F10DC23-3BA0-B28E-4891-3A5E70745B18}"/>
              </a:ext>
            </a:extLst>
          </p:cNvPr>
          <p:cNvSpPr>
            <a:spLocks noGrp="1"/>
          </p:cNvSpPr>
          <p:nvPr>
            <p:ph type="sldNum" sz="quarter" idx="5"/>
          </p:nvPr>
        </p:nvSpPr>
        <p:spPr/>
        <p:txBody>
          <a:bodyPr/>
          <a:lstStyle/>
          <a:p>
            <a:fld id="{352A251D-EE36-40E1-A7D5-17AE410FD629}" type="slidenum">
              <a:rPr lang="en-CA" smtClean="0"/>
              <a:t>10</a:t>
            </a:fld>
            <a:endParaRPr lang="en-CA"/>
          </a:p>
        </p:txBody>
      </p:sp>
    </p:spTree>
    <p:extLst>
      <p:ext uri="{BB962C8B-B14F-4D97-AF65-F5344CB8AC3E}">
        <p14:creationId xmlns:p14="http://schemas.microsoft.com/office/powerpoint/2010/main" val="548891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72E8C-07D4-B676-F670-5431EDF278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CFC451-679C-87A8-E1FF-E543890555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D2A62E-BAF7-5D13-2359-447D81F4156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1D9D46-78D4-8D1A-B677-793BD3E45D88}"/>
              </a:ext>
            </a:extLst>
          </p:cNvPr>
          <p:cNvSpPr>
            <a:spLocks noGrp="1"/>
          </p:cNvSpPr>
          <p:nvPr>
            <p:ph type="sldNum" sz="quarter" idx="5"/>
          </p:nvPr>
        </p:nvSpPr>
        <p:spPr/>
        <p:txBody>
          <a:bodyPr/>
          <a:lstStyle/>
          <a:p>
            <a:fld id="{352A251D-EE36-40E1-A7D5-17AE410FD629}" type="slidenum">
              <a:rPr lang="en-CA" smtClean="0"/>
              <a:t>13</a:t>
            </a:fld>
            <a:endParaRPr lang="en-CA"/>
          </a:p>
        </p:txBody>
      </p:sp>
    </p:spTree>
    <p:extLst>
      <p:ext uri="{BB962C8B-B14F-4D97-AF65-F5344CB8AC3E}">
        <p14:creationId xmlns:p14="http://schemas.microsoft.com/office/powerpoint/2010/main" val="1045671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F3791-6A7D-6EBF-2ECC-0292057A9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D8767C-3D6C-2F81-B008-9AC824D9E0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D02854-E212-6700-E324-2D3C08BD7BE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F47A33-9E08-9E5B-5460-FB238D331A42}"/>
              </a:ext>
            </a:extLst>
          </p:cNvPr>
          <p:cNvSpPr>
            <a:spLocks noGrp="1"/>
          </p:cNvSpPr>
          <p:nvPr>
            <p:ph type="sldNum" sz="quarter" idx="5"/>
          </p:nvPr>
        </p:nvSpPr>
        <p:spPr/>
        <p:txBody>
          <a:bodyPr/>
          <a:lstStyle/>
          <a:p>
            <a:fld id="{352A251D-EE36-40E1-A7D5-17AE410FD629}" type="slidenum">
              <a:rPr lang="en-CA" smtClean="0"/>
              <a:t>14</a:t>
            </a:fld>
            <a:endParaRPr lang="en-CA"/>
          </a:p>
        </p:txBody>
      </p:sp>
    </p:spTree>
    <p:extLst>
      <p:ext uri="{BB962C8B-B14F-4D97-AF65-F5344CB8AC3E}">
        <p14:creationId xmlns:p14="http://schemas.microsoft.com/office/powerpoint/2010/main" val="21153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731520"/>
            <a:ext cx="12192000" cy="2778443"/>
          </a:xfrm>
        </p:spPr>
        <p:txBody>
          <a:bodyPr anchor="b"/>
          <a:lstStyle>
            <a:lvl1pPr algn="ctr">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z="1100"/>
            </a:lvl1pPr>
          </a:lstStyle>
          <a:p>
            <a:r>
              <a:rPr lang="en-US">
                <a:ea typeface="Calibri"/>
                <a:cs typeface="Calibri"/>
              </a:rPr>
              <a:t>Improvement of Student Success Rates</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	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solidFill>
                  <a:schemeClr val="tx2"/>
                </a:solidFill>
              </a:defRPr>
            </a:lvl1pPr>
          </a:lstStyle>
          <a:p>
            <a:r>
              <a:rPr lang="en-US"/>
              <a:t>	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768350"/>
            <a:ext cx="12192000" cy="3794125"/>
          </a:xfrm>
        </p:spPr>
        <p:txBody>
          <a:bodyPr anchor="b"/>
          <a:lstStyle>
            <a:lvl1pPr>
              <a:defRPr sz="6000"/>
            </a:lvl1pPr>
          </a:lstStyle>
          <a:p>
            <a:r>
              <a:rPr lang="en-US"/>
              <a:t>	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	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65125"/>
            <a:ext cx="12192000" cy="963803"/>
          </a:xfrm>
        </p:spPr>
        <p:txBody>
          <a:bodyPr/>
          <a:lstStyle/>
          <a:p>
            <a:r>
              <a:rPr lang="en-US"/>
              <a:t>	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	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r>
              <a:rPr lang="en-US">
                <a:ea typeface="Calibri"/>
                <a:cs typeface="Calibri"/>
              </a:rPr>
              <a:t>Improvement of Student Success Rates</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731988-C014-EE12-5A8B-357F3F4E679C}"/>
              </a:ext>
            </a:extLst>
          </p:cNvPr>
          <p:cNvSpPr/>
          <p:nvPr userDrawn="1"/>
        </p:nvSpPr>
        <p:spPr>
          <a:xfrm>
            <a:off x="-12192" y="6633155"/>
            <a:ext cx="3194304" cy="224845"/>
          </a:xfrm>
          <a:prstGeom prst="rect">
            <a:avLst/>
          </a:prstGeom>
          <a:solidFill>
            <a:srgbClr val="002060">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a:solidFill>
                  <a:schemeClr val="tx1">
                    <a:lumMod val="50000"/>
                    <a:lumOff val="50000"/>
                  </a:schemeClr>
                </a:solidFill>
                <a:latin typeface="Aptos" panose="020B0004020202020204" pitchFamily="34" charset="0"/>
                <a:cs typeface="Calibri"/>
              </a:rPr>
              <a:t>YCBS 261 - Data Analytics Fundamentals (Winter 2025)</a:t>
            </a:r>
            <a:endParaRPr lang="en-US" sz="1000">
              <a:solidFill>
                <a:schemeClr val="tx1">
                  <a:lumMod val="50000"/>
                  <a:lumOff val="50000"/>
                </a:schemeClr>
              </a:solidFill>
            </a:endParaRPr>
          </a:p>
        </p:txBody>
      </p:sp>
      <p:sp>
        <p:nvSpPr>
          <p:cNvPr id="2" name="Title Placeholder 1"/>
          <p:cNvSpPr>
            <a:spLocks noGrp="1"/>
          </p:cNvSpPr>
          <p:nvPr>
            <p:ph type="title"/>
          </p:nvPr>
        </p:nvSpPr>
        <p:spPr>
          <a:xfrm>
            <a:off x="0" y="365125"/>
            <a:ext cx="12192000" cy="963803"/>
          </a:xfrm>
          <a:prstGeom prst="rect">
            <a:avLst/>
          </a:prstGeom>
          <a:solidFill>
            <a:schemeClr val="tx2">
              <a:alpha val="10000"/>
            </a:schemeClr>
          </a:solidFill>
        </p:spPr>
        <p:txBody>
          <a:bodyPr vert="horz" lIns="91440" tIns="45720" rIns="91440" bIns="45720" rtlCol="0" anchor="ctr">
            <a:normAutofit/>
          </a:bodyPr>
          <a:lstStyle/>
          <a:p>
            <a:r>
              <a:rPr lang="en-US"/>
              <a:t>	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latin typeface="Aptos" panose="020B0004020202020204" pitchFamily="34" charset="0"/>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
        <p:nvSpPr>
          <p:cNvPr id="23" name="Rectangle 22">
            <a:extLst>
              <a:ext uri="{FF2B5EF4-FFF2-40B4-BE49-F238E27FC236}">
                <a16:creationId xmlns:a16="http://schemas.microsoft.com/office/drawing/2014/main" id="{43A617B9-2C0C-2468-23DA-5552DA716733}"/>
              </a:ext>
            </a:extLst>
          </p:cNvPr>
          <p:cNvSpPr/>
          <p:nvPr userDrawn="1"/>
        </p:nvSpPr>
        <p:spPr>
          <a:xfrm>
            <a:off x="-12192" y="-46228"/>
            <a:ext cx="850392" cy="1375156"/>
          </a:xfrm>
          <a:prstGeom prst="rect">
            <a:avLst/>
          </a:prstGeom>
          <a:solidFill>
            <a:srgbClr val="0070C0">
              <a:alpha val="7882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4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90.png"/></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31520"/>
            <a:ext cx="12192000" cy="2778443"/>
          </a:xfrm>
        </p:spPr>
        <p:txBody>
          <a:bodyPr>
            <a:normAutofit/>
          </a:bodyPr>
          <a:lstStyle/>
          <a:p>
            <a:br>
              <a:rPr lang="en-US" sz="3600" b="1">
                <a:latin typeface="Aptos" panose="020B0004020202020204" pitchFamily="34" charset="0"/>
                <a:ea typeface="Calibri"/>
                <a:cs typeface="Calibri"/>
              </a:rPr>
            </a:br>
            <a:r>
              <a:rPr lang="en-US" sz="4000">
                <a:latin typeface="Aptos"/>
                <a:cs typeface="Calibri"/>
              </a:rPr>
              <a:t>Wine Selection for a Portuguese Restaurant</a:t>
            </a:r>
            <a:br>
              <a:rPr lang="en-US" sz="4000">
                <a:latin typeface="Aptos"/>
                <a:cs typeface="Calibri"/>
              </a:rPr>
            </a:br>
            <a:r>
              <a:rPr lang="en-US" sz="2000">
                <a:latin typeface="Aptos"/>
                <a:cs typeface="Calibri"/>
              </a:rPr>
              <a:t>Case 2: Presented to Restaurant Owner</a:t>
            </a:r>
          </a:p>
        </p:txBody>
      </p:sp>
      <p:sp>
        <p:nvSpPr>
          <p:cNvPr id="3" name="Subtitle 2"/>
          <p:cNvSpPr>
            <a:spLocks noGrp="1"/>
          </p:cNvSpPr>
          <p:nvPr>
            <p:ph type="subTitle" idx="1"/>
          </p:nvPr>
        </p:nvSpPr>
        <p:spPr>
          <a:xfrm>
            <a:off x="175054" y="3710075"/>
            <a:ext cx="4932407" cy="2815548"/>
          </a:xfrm>
        </p:spPr>
        <p:txBody>
          <a:bodyPr vert="horz" lIns="91440" tIns="45720" rIns="91440" bIns="45720" rtlCol="0" anchor="t">
            <a:noAutofit/>
          </a:bodyPr>
          <a:lstStyle/>
          <a:p>
            <a:pPr algn="l">
              <a:lnSpc>
                <a:spcPct val="150000"/>
              </a:lnSpc>
            </a:pPr>
            <a:r>
              <a:rPr lang="en-US" sz="2000" i="1">
                <a:latin typeface="Aptos"/>
              </a:rPr>
              <a:t>Presented by:                                                                 </a:t>
            </a:r>
            <a:endParaRPr lang="en-US" sz="1800">
              <a:latin typeface="Aptos"/>
            </a:endParaRPr>
          </a:p>
          <a:p>
            <a:pPr algn="l">
              <a:lnSpc>
                <a:spcPct val="150000"/>
              </a:lnSpc>
            </a:pPr>
            <a:r>
              <a:rPr lang="en-US" sz="1800">
                <a:latin typeface="Aptos"/>
              </a:rPr>
              <a:t>Madhur Kumar Garg</a:t>
            </a:r>
          </a:p>
          <a:p>
            <a:pPr algn="l">
              <a:lnSpc>
                <a:spcPct val="150000"/>
              </a:lnSpc>
            </a:pPr>
            <a:r>
              <a:rPr lang="en-US" sz="1800">
                <a:latin typeface="Aptos"/>
              </a:rPr>
              <a:t>Yasmine </a:t>
            </a:r>
            <a:r>
              <a:rPr lang="en-US" sz="1800" err="1">
                <a:latin typeface="Aptos"/>
              </a:rPr>
              <a:t>Benayad</a:t>
            </a:r>
            <a:endParaRPr lang="en-US" sz="1800">
              <a:latin typeface="Aptos"/>
              <a:cs typeface="Segoe UI"/>
            </a:endParaRPr>
          </a:p>
          <a:p>
            <a:pPr algn="l">
              <a:lnSpc>
                <a:spcPct val="150000"/>
              </a:lnSpc>
            </a:pPr>
            <a:r>
              <a:rPr lang="en-US" sz="1800">
                <a:latin typeface="Aptos"/>
                <a:cs typeface="Segoe UI"/>
              </a:rPr>
              <a:t>Ralph Bou-Fadel</a:t>
            </a:r>
          </a:p>
          <a:p>
            <a:pPr algn="l">
              <a:lnSpc>
                <a:spcPct val="150000"/>
              </a:lnSpc>
            </a:pPr>
            <a:r>
              <a:rPr lang="en-US" sz="1800">
                <a:latin typeface="Aptos"/>
                <a:cs typeface="Segoe UI"/>
              </a:rPr>
              <a:t>Pratiksha Sahu</a:t>
            </a:r>
            <a:endParaRPr lang="en-US">
              <a:latin typeface="Aptos"/>
              <a:cs typeface="Segoe UI"/>
            </a:endParaRPr>
          </a:p>
        </p:txBody>
      </p:sp>
      <p:pic>
        <p:nvPicPr>
          <p:cNvPr id="5" name="Picture 4" descr="A red and white logo&#10;&#10;Description automatically generated">
            <a:extLst>
              <a:ext uri="{FF2B5EF4-FFF2-40B4-BE49-F238E27FC236}">
                <a16:creationId xmlns:a16="http://schemas.microsoft.com/office/drawing/2014/main" id="{A0C1A083-EE76-4C35-60D9-73A0008508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048" y="332377"/>
            <a:ext cx="2229508" cy="1486339"/>
          </a:xfrm>
          <a:prstGeom prst="rect">
            <a:avLst/>
          </a:prstGeom>
        </p:spPr>
      </p:pic>
      <p:pic>
        <p:nvPicPr>
          <p:cNvPr id="4" name="Picture 3" descr="A shelf with wine bottles&#10;&#10;AI-generated content may be incorrect.">
            <a:extLst>
              <a:ext uri="{FF2B5EF4-FFF2-40B4-BE49-F238E27FC236}">
                <a16:creationId xmlns:a16="http://schemas.microsoft.com/office/drawing/2014/main" id="{76E37F1D-4EEB-DBEF-9081-E3EABA5C834D}"/>
              </a:ext>
            </a:extLst>
          </p:cNvPr>
          <p:cNvPicPr>
            <a:picLocks noChangeAspect="1"/>
          </p:cNvPicPr>
          <p:nvPr/>
        </p:nvPicPr>
        <p:blipFill>
          <a:blip r:embed="rId4"/>
          <a:stretch>
            <a:fillRect/>
          </a:stretch>
        </p:blipFill>
        <p:spPr>
          <a:xfrm>
            <a:off x="5989166" y="3524871"/>
            <a:ext cx="6205650" cy="333725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0A172-9875-3E22-7356-E2FB7B6FF0F5}"/>
            </a:ext>
          </a:extLst>
        </p:cNvPr>
        <p:cNvGrpSpPr/>
        <p:nvPr/>
      </p:nvGrpSpPr>
      <p:grpSpPr>
        <a:xfrm>
          <a:off x="0" y="0"/>
          <a:ext cx="0" cy="0"/>
          <a:chOff x="0" y="0"/>
          <a:chExt cx="0" cy="0"/>
        </a:xfrm>
      </p:grpSpPr>
      <p:sp>
        <p:nvSpPr>
          <p:cNvPr id="19" name="Content Placeholder 11">
            <a:extLst>
              <a:ext uri="{FF2B5EF4-FFF2-40B4-BE49-F238E27FC236}">
                <a16:creationId xmlns:a16="http://schemas.microsoft.com/office/drawing/2014/main" id="{BAAA1C88-0DE5-8754-C925-8E96441E451D}"/>
              </a:ext>
            </a:extLst>
          </p:cNvPr>
          <p:cNvSpPr>
            <a:spLocks noGrp="1"/>
          </p:cNvSpPr>
          <p:nvPr>
            <p:ph idx="1"/>
          </p:nvPr>
        </p:nvSpPr>
        <p:spPr>
          <a:xfrm>
            <a:off x="206582" y="4942265"/>
            <a:ext cx="5760000" cy="1566950"/>
          </a:xfrm>
          <a:solidFill>
            <a:schemeClr val="tx2">
              <a:alpha val="10000"/>
            </a:schemeClr>
          </a:solidFill>
          <a:ln w="12700">
            <a:noFill/>
          </a:ln>
        </p:spPr>
        <p:txBody>
          <a:bodyPr vert="horz" lIns="90000" tIns="45720" rIns="91440" bIns="45720" rtlCol="0" anchor="t" anchorCtr="0">
            <a:noAutofit/>
          </a:bodyPr>
          <a:lstStyle/>
          <a:p>
            <a:pPr marL="171450" indent="-171450">
              <a:spcBef>
                <a:spcPts val="0"/>
              </a:spcBef>
            </a:pPr>
            <a:r>
              <a:rPr lang="en-US" sz="1350">
                <a:ea typeface="+mn-lt"/>
                <a:cs typeface="+mn-lt"/>
              </a:rPr>
              <a:t>Each box represents the interquartile range (IQR) of alcohol content for a specific wine quality, with the line inside the box indicating the median.</a:t>
            </a:r>
            <a:endParaRPr lang="en-US" sz="1350">
              <a:latin typeface="Aptos"/>
            </a:endParaRPr>
          </a:p>
          <a:p>
            <a:pPr marL="171450" indent="-171450">
              <a:spcBef>
                <a:spcPts val="0"/>
              </a:spcBef>
            </a:pPr>
            <a:r>
              <a:rPr lang="en-US" sz="1350">
                <a:ea typeface="+mn-lt"/>
                <a:cs typeface="+mn-lt"/>
              </a:rPr>
              <a:t>The whiskers extend to show the range of the data, except for points considered outliers, which are plotted as individual dots.</a:t>
            </a:r>
            <a:endParaRPr lang="en-US" sz="1350"/>
          </a:p>
          <a:p>
            <a:pPr marL="171450" indent="-171450">
              <a:spcBef>
                <a:spcPts val="0"/>
              </a:spcBef>
            </a:pPr>
            <a:r>
              <a:rPr lang="en-US" sz="1350">
                <a:ea typeface="+mn-lt"/>
                <a:cs typeface="+mn-lt"/>
              </a:rPr>
              <a:t>Higher quality wines (like </a:t>
            </a:r>
            <a:r>
              <a:rPr lang="en-US" sz="1350">
                <a:latin typeface="Aptos"/>
              </a:rPr>
              <a:t>7</a:t>
            </a:r>
            <a:r>
              <a:rPr lang="en-US" sz="1350">
                <a:ea typeface="+mn-lt"/>
                <a:cs typeface="+mn-lt"/>
              </a:rPr>
              <a:t>, </a:t>
            </a:r>
            <a:r>
              <a:rPr lang="en-US" sz="1350">
                <a:latin typeface="Aptos"/>
              </a:rPr>
              <a:t>8</a:t>
            </a:r>
            <a:r>
              <a:rPr lang="en-US" sz="1350">
                <a:ea typeface="+mn-lt"/>
                <a:cs typeface="+mn-lt"/>
              </a:rPr>
              <a:t>, and </a:t>
            </a:r>
            <a:r>
              <a:rPr lang="en-US" sz="1350">
                <a:latin typeface="Aptos"/>
              </a:rPr>
              <a:t>9</a:t>
            </a:r>
            <a:r>
              <a:rPr lang="en-US" sz="1350">
                <a:ea typeface="+mn-lt"/>
                <a:cs typeface="+mn-lt"/>
              </a:rPr>
              <a:t>) seem to have a higher median alcohol content compared to lower quality wines (like </a:t>
            </a:r>
            <a:r>
              <a:rPr lang="en-US" sz="1350">
                <a:latin typeface="Aptos"/>
              </a:rPr>
              <a:t>3</a:t>
            </a:r>
            <a:r>
              <a:rPr lang="en-US" sz="1350">
                <a:ea typeface="+mn-lt"/>
                <a:cs typeface="+mn-lt"/>
              </a:rPr>
              <a:t> and </a:t>
            </a:r>
            <a:r>
              <a:rPr lang="en-US" sz="1350">
                <a:latin typeface="Aptos"/>
              </a:rPr>
              <a:t>4</a:t>
            </a:r>
            <a:r>
              <a:rPr lang="en-US" sz="1350">
                <a:ea typeface="+mn-lt"/>
                <a:cs typeface="+mn-lt"/>
              </a:rPr>
              <a:t>).</a:t>
            </a:r>
            <a:endParaRPr lang="en-US" sz="1350"/>
          </a:p>
          <a:p>
            <a:pPr marL="171450" indent="-171450">
              <a:spcBef>
                <a:spcPts val="0"/>
              </a:spcBef>
            </a:pPr>
            <a:r>
              <a:rPr lang="en-US" sz="1350">
                <a:ea typeface="+mn-lt"/>
                <a:cs typeface="+mn-lt"/>
              </a:rPr>
              <a:t>This visualization helps identify trends and variations in alcohol content based on wine quality ratings </a:t>
            </a:r>
          </a:p>
        </p:txBody>
      </p:sp>
      <p:sp>
        <p:nvSpPr>
          <p:cNvPr id="20" name="Content Placeholder 11">
            <a:extLst>
              <a:ext uri="{FF2B5EF4-FFF2-40B4-BE49-F238E27FC236}">
                <a16:creationId xmlns:a16="http://schemas.microsoft.com/office/drawing/2014/main" id="{2F4E55B5-CB36-4F7F-8406-0EF2EA43F866}"/>
              </a:ext>
            </a:extLst>
          </p:cNvPr>
          <p:cNvSpPr txBox="1">
            <a:spLocks/>
          </p:cNvSpPr>
          <p:nvPr/>
        </p:nvSpPr>
        <p:spPr>
          <a:xfrm>
            <a:off x="6225627" y="4942265"/>
            <a:ext cx="5760000" cy="1577993"/>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r>
              <a:rPr lang="en-US" sz="1400">
                <a:ea typeface="+mn-lt"/>
                <a:cs typeface="+mn-lt"/>
              </a:rPr>
              <a:t>This chart provides insights into how wine quality correlates with alcohol content, highlighting variations between different wine types and quality levels.</a:t>
            </a:r>
            <a:endParaRPr lang="en-US" sz="1400"/>
          </a:p>
          <a:p>
            <a:pPr>
              <a:spcBef>
                <a:spcPts val="0"/>
              </a:spcBef>
            </a:pPr>
            <a:r>
              <a:rPr lang="en-US" sz="1400">
                <a:ea typeface="+mn-lt"/>
                <a:cs typeface="+mn-lt"/>
              </a:rPr>
              <a:t>Each box plot shows the distribution of alcohol content for wines of a particular quality rating. The box plots include:</a:t>
            </a:r>
            <a:endParaRPr lang="en-US" sz="1400">
              <a:latin typeface="Aptos" panose="02110004020202020204"/>
            </a:endParaRPr>
          </a:p>
          <a:p>
            <a:pPr>
              <a:spcBef>
                <a:spcPts val="0"/>
              </a:spcBef>
            </a:pPr>
            <a:r>
              <a:rPr lang="en-US" sz="1400">
                <a:ea typeface="+mn-lt"/>
                <a:cs typeface="+mn-lt"/>
              </a:rPr>
              <a:t>The median (the horizontal line inside the box).</a:t>
            </a:r>
            <a:endParaRPr lang="en-US" sz="1400"/>
          </a:p>
          <a:p>
            <a:pPr>
              <a:spcBef>
                <a:spcPts val="0"/>
              </a:spcBef>
            </a:pPr>
            <a:r>
              <a:rPr lang="en-US" sz="1400">
                <a:ea typeface="+mn-lt"/>
                <a:cs typeface="+mn-lt"/>
              </a:rPr>
              <a:t>The quartiles (the box itself).</a:t>
            </a:r>
            <a:endParaRPr lang="en-US" sz="1400"/>
          </a:p>
          <a:p>
            <a:pPr>
              <a:spcBef>
                <a:spcPts val="0"/>
              </a:spcBef>
            </a:pPr>
            <a:r>
              <a:rPr lang="en-US" sz="1400">
                <a:ea typeface="+mn-lt"/>
                <a:cs typeface="+mn-lt"/>
              </a:rPr>
              <a:t>Any outliers (individual points outside the "whiskers").</a:t>
            </a:r>
            <a:endParaRPr lang="en-US" sz="1400"/>
          </a:p>
        </p:txBody>
      </p:sp>
      <p:sp>
        <p:nvSpPr>
          <p:cNvPr id="9" name="Title 8">
            <a:extLst>
              <a:ext uri="{FF2B5EF4-FFF2-40B4-BE49-F238E27FC236}">
                <a16:creationId xmlns:a16="http://schemas.microsoft.com/office/drawing/2014/main" id="{46ED52EB-1A11-12F9-5C94-20CD5FCA5323}"/>
              </a:ext>
            </a:extLst>
          </p:cNvPr>
          <p:cNvSpPr>
            <a:spLocks noGrp="1"/>
          </p:cNvSpPr>
          <p:nvPr>
            <p:ph type="title"/>
          </p:nvPr>
        </p:nvSpPr>
        <p:spPr/>
        <p:txBody>
          <a:bodyPr/>
          <a:lstStyle/>
          <a:p>
            <a:r>
              <a:rPr lang="en-US"/>
              <a:t>	Exploratory Data Analysis (5/8)</a:t>
            </a:r>
          </a:p>
        </p:txBody>
      </p:sp>
      <p:pic>
        <p:nvPicPr>
          <p:cNvPr id="3" name="Picture 2" descr="A chart of different colored squares&#10;&#10;AI-generated content may be incorrect.">
            <a:extLst>
              <a:ext uri="{FF2B5EF4-FFF2-40B4-BE49-F238E27FC236}">
                <a16:creationId xmlns:a16="http://schemas.microsoft.com/office/drawing/2014/main" id="{2A2D8A66-A2F2-B7E8-99B5-67C3DBCF9FC6}"/>
              </a:ext>
            </a:extLst>
          </p:cNvPr>
          <p:cNvPicPr>
            <a:picLocks noChangeAspect="1"/>
          </p:cNvPicPr>
          <p:nvPr/>
        </p:nvPicPr>
        <p:blipFill>
          <a:blip r:embed="rId3"/>
          <a:stretch>
            <a:fillRect/>
          </a:stretch>
        </p:blipFill>
        <p:spPr>
          <a:xfrm>
            <a:off x="206582" y="1375573"/>
            <a:ext cx="5760000" cy="3501226"/>
          </a:xfrm>
          <a:prstGeom prst="rect">
            <a:avLst/>
          </a:prstGeom>
        </p:spPr>
      </p:pic>
      <p:pic>
        <p:nvPicPr>
          <p:cNvPr id="4" name="Content Placeholder 5" descr="A diagram of different colored squares&#10;&#10;AI-generated content may be incorrect.">
            <a:extLst>
              <a:ext uri="{FF2B5EF4-FFF2-40B4-BE49-F238E27FC236}">
                <a16:creationId xmlns:a16="http://schemas.microsoft.com/office/drawing/2014/main" id="{784A2B15-3EAB-9BA2-24EE-D99DEAB393CB}"/>
              </a:ext>
            </a:extLst>
          </p:cNvPr>
          <p:cNvPicPr>
            <a:picLocks noChangeAspect="1"/>
          </p:cNvPicPr>
          <p:nvPr/>
        </p:nvPicPr>
        <p:blipFill>
          <a:blip r:embed="rId4"/>
          <a:stretch>
            <a:fillRect/>
          </a:stretch>
        </p:blipFill>
        <p:spPr>
          <a:xfrm>
            <a:off x="6225420" y="1374901"/>
            <a:ext cx="5759998" cy="3501226"/>
          </a:xfrm>
          <a:prstGeom prst="rect">
            <a:avLst/>
          </a:prstGeom>
        </p:spPr>
      </p:pic>
    </p:spTree>
    <p:extLst>
      <p:ext uri="{BB962C8B-B14F-4D97-AF65-F5344CB8AC3E}">
        <p14:creationId xmlns:p14="http://schemas.microsoft.com/office/powerpoint/2010/main" val="3599635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D95A60-88D2-FE6B-67B4-48FEDB50586A}"/>
              </a:ext>
            </a:extLst>
          </p:cNvPr>
          <p:cNvPicPr>
            <a:picLocks noGrp="1" noChangeAspect="1"/>
          </p:cNvPicPr>
          <p:nvPr>
            <p:ph idx="1"/>
          </p:nvPr>
        </p:nvPicPr>
        <p:blipFill>
          <a:blip r:embed="rId2"/>
          <a:srcRect l="-17" t="123" r="66" b="-4636"/>
          <a:stretch/>
        </p:blipFill>
        <p:spPr>
          <a:xfrm>
            <a:off x="131290" y="1375174"/>
            <a:ext cx="8862793" cy="5522400"/>
          </a:xfrm>
          <a:noFill/>
        </p:spPr>
      </p:pic>
      <p:sp>
        <p:nvSpPr>
          <p:cNvPr id="13" name="Content Placeholder 11">
            <a:extLst>
              <a:ext uri="{FF2B5EF4-FFF2-40B4-BE49-F238E27FC236}">
                <a16:creationId xmlns:a16="http://schemas.microsoft.com/office/drawing/2014/main" id="{5BB7FC0F-6503-55C6-2A21-A6552ED45C3D}"/>
              </a:ext>
            </a:extLst>
          </p:cNvPr>
          <p:cNvSpPr txBox="1">
            <a:spLocks/>
          </p:cNvSpPr>
          <p:nvPr/>
        </p:nvSpPr>
        <p:spPr>
          <a:xfrm>
            <a:off x="9125373" y="2883680"/>
            <a:ext cx="2935336" cy="2505389"/>
          </a:xfrm>
          <a:prstGeom prst="rect">
            <a:avLst/>
          </a:prstGeom>
          <a:solidFill>
            <a:schemeClr val="tx2">
              <a:alpha val="10000"/>
            </a:schemeClr>
          </a:solidFill>
          <a:ln w="12700">
            <a:noFill/>
          </a:ln>
        </p:spPr>
        <p:txBody>
          <a:bodyPr vert="horz" lIns="90000" tIns="45720" rIns="91440" bIns="45720" numCol="1" spcCol="720000" rtlCol="0" anchor="ctr" anchorCtr="0">
            <a:normAutofit/>
          </a:bodyPr>
          <a:lstStyle>
            <a:defPPr>
              <a:defRPr lang="en-US"/>
            </a:defPPr>
            <a:lvl1pPr marL="228600" indent="-228600">
              <a:lnSpc>
                <a:spcPct val="90000"/>
              </a:lnSpc>
              <a:spcBef>
                <a:spcPts val="1000"/>
              </a:spcBef>
              <a:buFont typeface="Arial" panose="020B0604020202020204" pitchFamily="34" charset="0"/>
              <a:buChar char="•"/>
              <a:defRPr sz="1200">
                <a:solidFill>
                  <a:srgbClr val="000000"/>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1800">
                <a:solidFill>
                  <a:schemeClr val="tx2"/>
                </a:solidFill>
              </a:rPr>
              <a:t>The </a:t>
            </a:r>
            <a:r>
              <a:rPr lang="en-US" sz="1800" b="1">
                <a:solidFill>
                  <a:schemeClr val="tx2"/>
                </a:solidFill>
              </a:rPr>
              <a:t>alcohol</a:t>
            </a:r>
            <a:r>
              <a:rPr lang="en-US" sz="1800">
                <a:solidFill>
                  <a:schemeClr val="tx2"/>
                </a:solidFill>
              </a:rPr>
              <a:t> and </a:t>
            </a:r>
            <a:r>
              <a:rPr lang="en-US" sz="1800" b="1">
                <a:solidFill>
                  <a:schemeClr val="tx2"/>
                </a:solidFill>
              </a:rPr>
              <a:t>density</a:t>
            </a:r>
            <a:r>
              <a:rPr lang="en-US" sz="1800">
                <a:solidFill>
                  <a:schemeClr val="tx2"/>
                </a:solidFill>
              </a:rPr>
              <a:t> features show a more apparent positive correlation with wine </a:t>
            </a:r>
            <a:r>
              <a:rPr lang="en-US" sz="1800" b="1">
                <a:solidFill>
                  <a:schemeClr val="tx2"/>
                </a:solidFill>
              </a:rPr>
              <a:t>quality</a:t>
            </a:r>
            <a:r>
              <a:rPr lang="en-US" sz="1800">
                <a:solidFill>
                  <a:schemeClr val="tx2"/>
                </a:solidFill>
              </a:rPr>
              <a:t>, whereas </a:t>
            </a:r>
            <a:r>
              <a:rPr lang="en-US" sz="1800" b="1">
                <a:solidFill>
                  <a:schemeClr val="tx2"/>
                </a:solidFill>
              </a:rPr>
              <a:t>residual sugar </a:t>
            </a:r>
            <a:r>
              <a:rPr lang="en-US" sz="1800">
                <a:solidFill>
                  <a:schemeClr val="tx2"/>
                </a:solidFill>
              </a:rPr>
              <a:t>and </a:t>
            </a:r>
            <a:r>
              <a:rPr lang="en-US" sz="1800" b="1">
                <a:solidFill>
                  <a:schemeClr val="tx2"/>
                </a:solidFill>
              </a:rPr>
              <a:t>pH</a:t>
            </a:r>
            <a:r>
              <a:rPr lang="en-US" sz="1800">
                <a:solidFill>
                  <a:schemeClr val="tx2"/>
                </a:solidFill>
              </a:rPr>
              <a:t> demonstrate more variation without strong trends.</a:t>
            </a:r>
          </a:p>
        </p:txBody>
      </p:sp>
      <p:sp>
        <p:nvSpPr>
          <p:cNvPr id="3" name="Title 2">
            <a:extLst>
              <a:ext uri="{FF2B5EF4-FFF2-40B4-BE49-F238E27FC236}">
                <a16:creationId xmlns:a16="http://schemas.microsoft.com/office/drawing/2014/main" id="{9578F614-1148-20F7-C124-96B69BE7DFFA}"/>
              </a:ext>
            </a:extLst>
          </p:cNvPr>
          <p:cNvSpPr>
            <a:spLocks noGrp="1"/>
          </p:cNvSpPr>
          <p:nvPr>
            <p:ph type="title"/>
          </p:nvPr>
        </p:nvSpPr>
        <p:spPr/>
        <p:txBody>
          <a:bodyPr/>
          <a:lstStyle/>
          <a:p>
            <a:r>
              <a:rPr lang="en-US"/>
              <a:t>	Exploratory Data Analysis (6/8)</a:t>
            </a:r>
          </a:p>
        </p:txBody>
      </p:sp>
    </p:spTree>
    <p:extLst>
      <p:ext uri="{BB962C8B-B14F-4D97-AF65-F5344CB8AC3E}">
        <p14:creationId xmlns:p14="http://schemas.microsoft.com/office/powerpoint/2010/main" val="286234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7E89A-B965-FE72-7AEA-95B96967C7B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312B3E4-0F84-5D93-3187-074C5A71CC14}"/>
              </a:ext>
            </a:extLst>
          </p:cNvPr>
          <p:cNvSpPr>
            <a:spLocks noGrp="1"/>
          </p:cNvSpPr>
          <p:nvPr>
            <p:ph type="title"/>
          </p:nvPr>
        </p:nvSpPr>
        <p:spPr/>
        <p:txBody>
          <a:bodyPr/>
          <a:lstStyle/>
          <a:p>
            <a:r>
              <a:rPr lang="en-US"/>
              <a:t>	Exploratory Data Analysis (7/8)</a:t>
            </a:r>
          </a:p>
        </p:txBody>
      </p:sp>
      <p:pic>
        <p:nvPicPr>
          <p:cNvPr id="10" name="Content Placeholder 6">
            <a:extLst>
              <a:ext uri="{FF2B5EF4-FFF2-40B4-BE49-F238E27FC236}">
                <a16:creationId xmlns:a16="http://schemas.microsoft.com/office/drawing/2014/main" id="{89601654-80FD-0C43-9098-46B7162470C4}"/>
              </a:ext>
            </a:extLst>
          </p:cNvPr>
          <p:cNvPicPr>
            <a:picLocks noChangeAspect="1"/>
          </p:cNvPicPr>
          <p:nvPr/>
        </p:nvPicPr>
        <p:blipFill>
          <a:blip r:embed="rId2"/>
          <a:stretch>
            <a:fillRect/>
          </a:stretch>
        </p:blipFill>
        <p:spPr>
          <a:xfrm>
            <a:off x="96884" y="1381936"/>
            <a:ext cx="5913222" cy="3508115"/>
          </a:xfrm>
          <a:prstGeom prst="rect">
            <a:avLst/>
          </a:prstGeom>
        </p:spPr>
      </p:pic>
      <p:pic>
        <p:nvPicPr>
          <p:cNvPr id="11" name="Picture 10">
            <a:extLst>
              <a:ext uri="{FF2B5EF4-FFF2-40B4-BE49-F238E27FC236}">
                <a16:creationId xmlns:a16="http://schemas.microsoft.com/office/drawing/2014/main" id="{2241ECFD-82B8-61C7-43E7-31A7A24E201A}"/>
              </a:ext>
            </a:extLst>
          </p:cNvPr>
          <p:cNvPicPr>
            <a:picLocks noChangeAspect="1"/>
          </p:cNvPicPr>
          <p:nvPr/>
        </p:nvPicPr>
        <p:blipFill>
          <a:blip r:embed="rId3"/>
          <a:stretch>
            <a:fillRect/>
          </a:stretch>
        </p:blipFill>
        <p:spPr>
          <a:xfrm>
            <a:off x="6145351" y="1392682"/>
            <a:ext cx="5913221" cy="3508116"/>
          </a:xfrm>
          <a:prstGeom prst="rect">
            <a:avLst/>
          </a:prstGeom>
        </p:spPr>
      </p:pic>
      <p:sp>
        <p:nvSpPr>
          <p:cNvPr id="5" name="Content Placeholder 11">
            <a:extLst>
              <a:ext uri="{FF2B5EF4-FFF2-40B4-BE49-F238E27FC236}">
                <a16:creationId xmlns:a16="http://schemas.microsoft.com/office/drawing/2014/main" id="{5D155E90-D46D-DC06-3CC4-C09965F0EF28}"/>
              </a:ext>
            </a:extLst>
          </p:cNvPr>
          <p:cNvSpPr txBox="1">
            <a:spLocks/>
          </p:cNvSpPr>
          <p:nvPr/>
        </p:nvSpPr>
        <p:spPr>
          <a:xfrm>
            <a:off x="206582" y="4942265"/>
            <a:ext cx="5760000" cy="1566950"/>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a:latin typeface="Aptos" panose="020B0004020202020204" pitchFamily="34" charset="0"/>
                <a:ea typeface="+mn-lt"/>
                <a:cs typeface="+mn-lt"/>
              </a:rPr>
              <a:t>The </a:t>
            </a:r>
            <a:r>
              <a:rPr lang="en-US" sz="1600" b="1">
                <a:latin typeface="Aptos" panose="020B0004020202020204" pitchFamily="34" charset="0"/>
                <a:ea typeface="+mn-lt"/>
                <a:cs typeface="+mn-lt"/>
              </a:rPr>
              <a:t>negative correlation </a:t>
            </a:r>
            <a:r>
              <a:rPr lang="en-US" sz="1600">
                <a:latin typeface="Aptos" panose="020B0004020202020204" pitchFamily="34" charset="0"/>
                <a:ea typeface="+mn-lt"/>
                <a:cs typeface="+mn-lt"/>
              </a:rPr>
              <a:t>suggests that as residual sugar increases, pH decreases, potentially affecting wine taste and freshness.</a:t>
            </a:r>
            <a:endParaRPr lang="en-US" sz="1600">
              <a:latin typeface="Aptos" panose="020B0004020202020204" pitchFamily="34" charset="0"/>
            </a:endParaRPr>
          </a:p>
          <a:p>
            <a:pPr>
              <a:spcBef>
                <a:spcPts val="0"/>
              </a:spcBef>
            </a:pPr>
            <a:r>
              <a:rPr lang="en-US" sz="1600" b="1">
                <a:latin typeface="Aptos" panose="020B0004020202020204" pitchFamily="34" charset="0"/>
                <a:ea typeface="+mn-lt"/>
                <a:cs typeface="+mn-lt"/>
              </a:rPr>
              <a:t>Quality scores </a:t>
            </a:r>
            <a:r>
              <a:rPr lang="en-US" sz="1600">
                <a:latin typeface="Aptos" panose="020B0004020202020204" pitchFamily="34" charset="0"/>
                <a:ea typeface="+mn-lt"/>
                <a:cs typeface="+mn-lt"/>
              </a:rPr>
              <a:t>appear to cluster more around lower residual sugar levels, suggesting that excessive sweetness may not always correlate with high-quality ratings.</a:t>
            </a:r>
            <a:endParaRPr lang="en-US" sz="1600">
              <a:latin typeface="Aptos" panose="020B0004020202020204" pitchFamily="34" charset="0"/>
            </a:endParaRPr>
          </a:p>
        </p:txBody>
      </p:sp>
      <p:sp>
        <p:nvSpPr>
          <p:cNvPr id="6" name="Content Placeholder 11">
            <a:extLst>
              <a:ext uri="{FF2B5EF4-FFF2-40B4-BE49-F238E27FC236}">
                <a16:creationId xmlns:a16="http://schemas.microsoft.com/office/drawing/2014/main" id="{C213BC22-4F19-F2A5-156D-6BC6B2E5FF8A}"/>
              </a:ext>
            </a:extLst>
          </p:cNvPr>
          <p:cNvSpPr txBox="1">
            <a:spLocks/>
          </p:cNvSpPr>
          <p:nvPr/>
        </p:nvSpPr>
        <p:spPr>
          <a:xfrm>
            <a:off x="6225627" y="4942265"/>
            <a:ext cx="5760000" cy="1577993"/>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r>
              <a:rPr lang="en-US" sz="1600">
                <a:latin typeface="Aptos" panose="020B0004020202020204" pitchFamily="34" charset="0"/>
                <a:ea typeface="+mn-lt"/>
                <a:cs typeface="+mn-lt"/>
              </a:rPr>
              <a:t>While there’s a </a:t>
            </a:r>
            <a:r>
              <a:rPr lang="en-US" sz="1600" b="1">
                <a:latin typeface="Aptos" panose="020B0004020202020204" pitchFamily="34" charset="0"/>
                <a:ea typeface="+mn-lt"/>
                <a:cs typeface="+mn-lt"/>
              </a:rPr>
              <a:t>slight correlation </a:t>
            </a:r>
            <a:r>
              <a:rPr lang="en-US" sz="1600">
                <a:latin typeface="Aptos" panose="020B0004020202020204" pitchFamily="34" charset="0"/>
                <a:ea typeface="+mn-lt"/>
                <a:cs typeface="+mn-lt"/>
              </a:rPr>
              <a:t>suggesting that </a:t>
            </a:r>
            <a:r>
              <a:rPr lang="en-US" sz="1600" b="1">
                <a:latin typeface="Aptos" panose="020B0004020202020204" pitchFamily="34" charset="0"/>
                <a:ea typeface="+mn-lt"/>
                <a:cs typeface="+mn-lt"/>
              </a:rPr>
              <a:t>higher alcohol content </a:t>
            </a:r>
            <a:r>
              <a:rPr lang="en-US" sz="1600">
                <a:latin typeface="Aptos" panose="020B0004020202020204" pitchFamily="34" charset="0"/>
                <a:ea typeface="+mn-lt"/>
                <a:cs typeface="+mn-lt"/>
              </a:rPr>
              <a:t>could be associated with </a:t>
            </a:r>
            <a:r>
              <a:rPr lang="en-US" sz="1600" b="1">
                <a:latin typeface="Aptos" panose="020B0004020202020204" pitchFamily="34" charset="0"/>
                <a:ea typeface="+mn-lt"/>
                <a:cs typeface="+mn-lt"/>
              </a:rPr>
              <a:t>higher pH</a:t>
            </a:r>
            <a:r>
              <a:rPr lang="en-US" sz="1600">
                <a:latin typeface="Aptos" panose="020B0004020202020204" pitchFamily="34" charset="0"/>
                <a:ea typeface="+mn-lt"/>
                <a:cs typeface="+mn-lt"/>
              </a:rPr>
              <a:t>, other factors may influence wine quality more directly, as there is considerable overlap among quality ratings.</a:t>
            </a:r>
            <a:endParaRPr lang="en-US" sz="1600">
              <a:latin typeface="Aptos" panose="020B0004020202020204" pitchFamily="34" charset="0"/>
            </a:endParaRPr>
          </a:p>
          <a:p>
            <a:pPr>
              <a:spcBef>
                <a:spcPts val="0"/>
              </a:spcBef>
            </a:pPr>
            <a:r>
              <a:rPr lang="en-US" sz="1600">
                <a:latin typeface="Aptos" panose="020B0004020202020204" pitchFamily="34" charset="0"/>
                <a:ea typeface="+mn-lt"/>
                <a:cs typeface="+mn-lt"/>
              </a:rPr>
              <a:t>This analysis can guide further investigations into how pH and alcohol content interact with other factors influencing wine quality</a:t>
            </a:r>
            <a:endParaRPr lang="en-US" sz="1600">
              <a:latin typeface="Aptos" panose="020B0004020202020204" pitchFamily="34" charset="0"/>
            </a:endParaRPr>
          </a:p>
        </p:txBody>
      </p:sp>
    </p:spTree>
    <p:extLst>
      <p:ext uri="{BB962C8B-B14F-4D97-AF65-F5344CB8AC3E}">
        <p14:creationId xmlns:p14="http://schemas.microsoft.com/office/powerpoint/2010/main" val="2858088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AE6BE-48B1-4A96-19ED-8D3C28700389}"/>
            </a:ext>
          </a:extLst>
        </p:cNvPr>
        <p:cNvGrpSpPr/>
        <p:nvPr/>
      </p:nvGrpSpPr>
      <p:grpSpPr>
        <a:xfrm>
          <a:off x="0" y="0"/>
          <a:ext cx="0" cy="0"/>
          <a:chOff x="0" y="0"/>
          <a:chExt cx="0" cy="0"/>
        </a:xfrm>
      </p:grpSpPr>
      <p:pic>
        <p:nvPicPr>
          <p:cNvPr id="4" name="Picture 3" descr="A screen shot of a graph&#10;&#10;AI-generated content may be incorrect.">
            <a:extLst>
              <a:ext uri="{FF2B5EF4-FFF2-40B4-BE49-F238E27FC236}">
                <a16:creationId xmlns:a16="http://schemas.microsoft.com/office/drawing/2014/main" id="{A996004E-CEB1-41C4-2028-BC87F8B1271C}"/>
              </a:ext>
            </a:extLst>
          </p:cNvPr>
          <p:cNvPicPr>
            <a:picLocks noChangeAspect="1"/>
          </p:cNvPicPr>
          <p:nvPr/>
        </p:nvPicPr>
        <p:blipFill>
          <a:blip r:embed="rId3"/>
          <a:stretch>
            <a:fillRect/>
          </a:stretch>
        </p:blipFill>
        <p:spPr>
          <a:xfrm>
            <a:off x="532604" y="1527452"/>
            <a:ext cx="5452361" cy="4980815"/>
          </a:xfrm>
          <a:prstGeom prst="rect">
            <a:avLst/>
          </a:prstGeom>
          <a:noFill/>
        </p:spPr>
      </p:pic>
      <p:sp>
        <p:nvSpPr>
          <p:cNvPr id="12" name="Content Placeholder 11">
            <a:extLst>
              <a:ext uri="{FF2B5EF4-FFF2-40B4-BE49-F238E27FC236}">
                <a16:creationId xmlns:a16="http://schemas.microsoft.com/office/drawing/2014/main" id="{3697E13B-1656-50AD-0151-1BD3FE9537DD}"/>
              </a:ext>
            </a:extLst>
          </p:cNvPr>
          <p:cNvSpPr txBox="1">
            <a:spLocks/>
          </p:cNvSpPr>
          <p:nvPr/>
        </p:nvSpPr>
        <p:spPr>
          <a:xfrm>
            <a:off x="6207036" y="1936233"/>
            <a:ext cx="5452361" cy="4163253"/>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defPPr>
              <a:defRPr lang="en-US"/>
            </a:defPPr>
            <a:lvl1pPr marL="228600" indent="-228600">
              <a:lnSpc>
                <a:spcPct val="90000"/>
              </a:lnSpc>
              <a:spcBef>
                <a:spcPts val="0"/>
              </a:spcBef>
              <a:buFont typeface="Arial" panose="020B0604020202020204" pitchFamily="34" charset="0"/>
              <a:buChar char="•"/>
              <a:defRPr sz="1500">
                <a:solidFill>
                  <a:srgbClr val="000000"/>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800" b="1">
                <a:solidFill>
                  <a:schemeClr val="tx2"/>
                </a:solidFill>
              </a:rPr>
              <a:t>Blue</a:t>
            </a:r>
            <a:r>
              <a:rPr lang="en-US" sz="1800">
                <a:solidFill>
                  <a:schemeClr val="tx2"/>
                </a:solidFill>
              </a:rPr>
              <a:t> indicates a negative correlation</a:t>
            </a:r>
          </a:p>
          <a:p>
            <a:r>
              <a:rPr lang="en-US" sz="1800" b="1">
                <a:solidFill>
                  <a:schemeClr val="tx2"/>
                </a:solidFill>
              </a:rPr>
              <a:t>Red</a:t>
            </a:r>
            <a:r>
              <a:rPr lang="en-US" sz="1800">
                <a:solidFill>
                  <a:schemeClr val="tx2"/>
                </a:solidFill>
              </a:rPr>
              <a:t> indicates a positive correlation</a:t>
            </a:r>
          </a:p>
          <a:p>
            <a:r>
              <a:rPr lang="en-US" sz="1800">
                <a:solidFill>
                  <a:schemeClr val="tx2"/>
                </a:solidFill>
              </a:rPr>
              <a:t>The intensity of the color represents the </a:t>
            </a:r>
            <a:r>
              <a:rPr lang="en-US" sz="1800" b="1">
                <a:solidFill>
                  <a:schemeClr val="tx2"/>
                </a:solidFill>
              </a:rPr>
              <a:t>strength</a:t>
            </a:r>
            <a:r>
              <a:rPr lang="en-US" sz="1800">
                <a:solidFill>
                  <a:schemeClr val="tx2"/>
                </a:solidFill>
              </a:rPr>
              <a:t> of the correlation</a:t>
            </a:r>
          </a:p>
          <a:p>
            <a:r>
              <a:rPr lang="en-US" sz="1800" b="1">
                <a:solidFill>
                  <a:schemeClr val="tx2"/>
                </a:solidFill>
              </a:rPr>
              <a:t>Perfect Correlation</a:t>
            </a:r>
            <a:r>
              <a:rPr lang="en-US" sz="1800">
                <a:solidFill>
                  <a:schemeClr val="tx2"/>
                </a:solidFill>
              </a:rPr>
              <a:t>: The diagonal from the top left to the bottom right is dark red, indicating a perfect correlation of 1.00 for each variable with itself.</a:t>
            </a:r>
          </a:p>
          <a:p>
            <a:r>
              <a:rPr lang="en-US" sz="1800" b="1">
                <a:solidFill>
                  <a:schemeClr val="tx2"/>
                </a:solidFill>
              </a:rPr>
              <a:t>Positive Correlations</a:t>
            </a:r>
            <a:r>
              <a:rPr lang="en-US" sz="1800">
                <a:solidFill>
                  <a:schemeClr val="tx2"/>
                </a:solidFill>
              </a:rPr>
              <a:t>: Variables that have strong positive correlations are shown in shades of red. For example, if </a:t>
            </a:r>
            <a:r>
              <a:rPr lang="en-US" sz="1800" b="1">
                <a:solidFill>
                  <a:schemeClr val="tx2"/>
                </a:solidFill>
              </a:rPr>
              <a:t>Alcohol</a:t>
            </a:r>
            <a:r>
              <a:rPr lang="en-US" sz="1800">
                <a:solidFill>
                  <a:schemeClr val="tx2"/>
                </a:solidFill>
              </a:rPr>
              <a:t> and </a:t>
            </a:r>
            <a:r>
              <a:rPr lang="en-US" sz="1800" b="1">
                <a:solidFill>
                  <a:schemeClr val="tx2"/>
                </a:solidFill>
              </a:rPr>
              <a:t>Quality</a:t>
            </a:r>
            <a:r>
              <a:rPr lang="en-US" sz="1800">
                <a:solidFill>
                  <a:schemeClr val="tx2"/>
                </a:solidFill>
              </a:rPr>
              <a:t> show a bright red color, it indicates a strong positive relationship.</a:t>
            </a:r>
          </a:p>
          <a:p>
            <a:r>
              <a:rPr lang="en-US" sz="1800" b="1">
                <a:solidFill>
                  <a:schemeClr val="tx2"/>
                </a:solidFill>
              </a:rPr>
              <a:t>Negative Correlations</a:t>
            </a:r>
            <a:r>
              <a:rPr lang="en-US" sz="1800">
                <a:solidFill>
                  <a:schemeClr val="tx2"/>
                </a:solidFill>
              </a:rPr>
              <a:t>: Variables that have strong negative correlations are shown in shades of blue. For instance, if </a:t>
            </a:r>
            <a:r>
              <a:rPr lang="en-US" sz="1800" b="1">
                <a:solidFill>
                  <a:schemeClr val="tx2"/>
                </a:solidFill>
              </a:rPr>
              <a:t>Density</a:t>
            </a:r>
            <a:r>
              <a:rPr lang="en-US" sz="1800">
                <a:solidFill>
                  <a:schemeClr val="tx2"/>
                </a:solidFill>
              </a:rPr>
              <a:t> and </a:t>
            </a:r>
            <a:r>
              <a:rPr lang="en-US" sz="1800" b="1">
                <a:solidFill>
                  <a:schemeClr val="tx2"/>
                </a:solidFill>
              </a:rPr>
              <a:t>Alcohol</a:t>
            </a:r>
            <a:r>
              <a:rPr lang="en-US" sz="1800">
                <a:solidFill>
                  <a:schemeClr val="tx2"/>
                </a:solidFill>
              </a:rPr>
              <a:t> appear blue, it suggests a negative relationship.</a:t>
            </a:r>
          </a:p>
        </p:txBody>
      </p:sp>
      <p:sp>
        <p:nvSpPr>
          <p:cNvPr id="6" name="Title 5">
            <a:extLst>
              <a:ext uri="{FF2B5EF4-FFF2-40B4-BE49-F238E27FC236}">
                <a16:creationId xmlns:a16="http://schemas.microsoft.com/office/drawing/2014/main" id="{0406BAFF-BA75-1A4D-FB90-0AC83C08FF9C}"/>
              </a:ext>
            </a:extLst>
          </p:cNvPr>
          <p:cNvSpPr>
            <a:spLocks noGrp="1"/>
          </p:cNvSpPr>
          <p:nvPr>
            <p:ph type="title"/>
          </p:nvPr>
        </p:nvSpPr>
        <p:spPr/>
        <p:txBody>
          <a:bodyPr>
            <a:normAutofit/>
          </a:bodyPr>
          <a:lstStyle/>
          <a:p>
            <a:r>
              <a:rPr lang="en-US" sz="4000"/>
              <a:t>	Exploratory Data Analysis (8/8)</a:t>
            </a:r>
          </a:p>
        </p:txBody>
      </p:sp>
    </p:spTree>
    <p:extLst>
      <p:ext uri="{BB962C8B-B14F-4D97-AF65-F5344CB8AC3E}">
        <p14:creationId xmlns:p14="http://schemas.microsoft.com/office/powerpoint/2010/main" val="366663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35C7F-5CE5-A20C-E26E-BE6DC189E6A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C4E81EA-7E7B-3798-F228-509D17F2DBE9}"/>
              </a:ext>
            </a:extLst>
          </p:cNvPr>
          <p:cNvSpPr txBox="1"/>
          <p:nvPr/>
        </p:nvSpPr>
        <p:spPr>
          <a:xfrm>
            <a:off x="215809" y="3562102"/>
            <a:ext cx="27782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2060"/>
                </a:solidFill>
                <a:ea typeface="+mn-lt"/>
                <a:cs typeface="+mn-lt"/>
              </a:rPr>
              <a:t>Identifying outliers is like spotting the unusual ones in a crowd</a:t>
            </a:r>
            <a:endParaRPr lang="en-US">
              <a:solidFill>
                <a:srgbClr val="002060"/>
              </a:solidFill>
              <a:latin typeface="Aptos"/>
            </a:endParaRPr>
          </a:p>
        </p:txBody>
      </p:sp>
      <p:pic>
        <p:nvPicPr>
          <p:cNvPr id="14" name="Picture 13" descr="A black background with a black square&#10;&#10;Description automatically generated with medium confidence">
            <a:extLst>
              <a:ext uri="{FF2B5EF4-FFF2-40B4-BE49-F238E27FC236}">
                <a16:creationId xmlns:a16="http://schemas.microsoft.com/office/drawing/2014/main" id="{C5EB0154-0AE5-D6A0-4C16-DFF7F9413582}"/>
              </a:ext>
            </a:extLst>
          </p:cNvPr>
          <p:cNvPicPr>
            <a:picLocks noChangeAspect="1"/>
          </p:cNvPicPr>
          <p:nvPr/>
        </p:nvPicPr>
        <p:blipFill>
          <a:blip r:embed="rId3" cstate="print">
            <a:extLst>
              <a:ext uri="{28A0092B-C50C-407E-A947-70E740481C1C}">
                <a14:useLocalDpi xmlns:a14="http://schemas.microsoft.com/office/drawing/2010/main" val="0"/>
              </a:ext>
            </a:extLst>
          </a:blip>
          <a:srcRect b="16381"/>
          <a:stretch/>
        </p:blipFill>
        <p:spPr>
          <a:xfrm>
            <a:off x="219638" y="2482101"/>
            <a:ext cx="1291572" cy="1080000"/>
          </a:xfrm>
          <a:prstGeom prst="rect">
            <a:avLst/>
          </a:prstGeom>
        </p:spPr>
      </p:pic>
      <p:grpSp>
        <p:nvGrpSpPr>
          <p:cNvPr id="56" name="Group 55">
            <a:extLst>
              <a:ext uri="{FF2B5EF4-FFF2-40B4-BE49-F238E27FC236}">
                <a16:creationId xmlns:a16="http://schemas.microsoft.com/office/drawing/2014/main" id="{57E7B28D-48E1-2C50-3EF1-C43569A1080D}"/>
              </a:ext>
            </a:extLst>
          </p:cNvPr>
          <p:cNvGrpSpPr/>
          <p:nvPr/>
        </p:nvGrpSpPr>
        <p:grpSpPr>
          <a:xfrm>
            <a:off x="3206027" y="2234154"/>
            <a:ext cx="2782069" cy="3579224"/>
            <a:chOff x="3206027" y="2234154"/>
            <a:chExt cx="2782069" cy="3579224"/>
          </a:xfrm>
        </p:grpSpPr>
        <p:sp>
          <p:nvSpPr>
            <p:cNvPr id="44" name="Rectangle 43">
              <a:extLst>
                <a:ext uri="{FF2B5EF4-FFF2-40B4-BE49-F238E27FC236}">
                  <a16:creationId xmlns:a16="http://schemas.microsoft.com/office/drawing/2014/main" id="{FBC967EC-06B1-1442-F927-A36023AC1DE1}"/>
                </a:ext>
              </a:extLst>
            </p:cNvPr>
            <p:cNvSpPr/>
            <p:nvPr/>
          </p:nvSpPr>
          <p:spPr>
            <a:xfrm>
              <a:off x="3206027" y="2234154"/>
              <a:ext cx="2778239" cy="1327947"/>
            </a:xfrm>
            <a:prstGeom prst="rect">
              <a:avLst/>
            </a:prstGeom>
            <a:solidFill>
              <a:srgbClr val="0070C0">
                <a:alpha val="5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0" name="TextBox 9">
              <a:extLst>
                <a:ext uri="{FF2B5EF4-FFF2-40B4-BE49-F238E27FC236}">
                  <a16:creationId xmlns:a16="http://schemas.microsoft.com/office/drawing/2014/main" id="{481BCFBB-AA42-E4FF-2D09-603ADC705A14}"/>
                </a:ext>
              </a:extLst>
            </p:cNvPr>
            <p:cNvSpPr txBox="1"/>
            <p:nvPr/>
          </p:nvSpPr>
          <p:spPr>
            <a:xfrm>
              <a:off x="3209857" y="3562102"/>
              <a:ext cx="277823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0" u="none" strike="noStrike">
                  <a:solidFill>
                    <a:srgbClr val="0070C0"/>
                  </a:solidFill>
                  <a:effectLst/>
                  <a:latin typeface="Aptos" panose="020B0004020202020204" pitchFamily="34" charset="0"/>
                </a:rPr>
                <a:t>Visualization Method</a:t>
              </a:r>
              <a:endParaRPr lang="en-US">
                <a:solidFill>
                  <a:srgbClr val="0070C0"/>
                </a:solidFill>
                <a:latin typeface="Aptos" panose="020B0004020202020204" pitchFamily="34" charset="0"/>
              </a:endParaRPr>
            </a:p>
            <a:p>
              <a:pPr algn="ctr"/>
              <a:endParaRPr lang="en-US">
                <a:solidFill>
                  <a:srgbClr val="002060"/>
                </a:solidFill>
                <a:ea typeface="+mn-lt"/>
                <a:cs typeface="+mn-lt"/>
              </a:endParaRPr>
            </a:p>
            <a:p>
              <a:pPr algn="ctr"/>
              <a:r>
                <a:rPr lang="en-US">
                  <a:solidFill>
                    <a:srgbClr val="002060"/>
                  </a:solidFill>
                  <a:ea typeface="+mn-lt"/>
                  <a:cs typeface="+mn-lt"/>
                </a:rPr>
                <a:t>Create charts like scatter plots and box plots to visually detect any points that are far removed from the majority</a:t>
              </a:r>
              <a:endParaRPr lang="en-US">
                <a:solidFill>
                  <a:srgbClr val="002060"/>
                </a:solidFill>
              </a:endParaRPr>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21BFD497-2C9B-B0EF-75A8-322156049095}"/>
                </a:ext>
              </a:extLst>
            </p:cNvPr>
            <p:cNvPicPr>
              <a:picLocks noChangeAspect="1"/>
            </p:cNvPicPr>
            <p:nvPr/>
          </p:nvPicPr>
          <p:blipFill>
            <a:blip r:embed="rId4" cstate="print">
              <a:extLst>
                <a:ext uri="{28A0092B-C50C-407E-A947-70E740481C1C}">
                  <a14:useLocalDpi xmlns:a14="http://schemas.microsoft.com/office/drawing/2010/main" val="0"/>
                </a:ext>
              </a:extLst>
            </a:blip>
            <a:srcRect b="14294"/>
            <a:stretch/>
          </p:blipFill>
          <p:spPr>
            <a:xfrm>
              <a:off x="3968916" y="2338409"/>
              <a:ext cx="1260120" cy="1080000"/>
            </a:xfrm>
            <a:prstGeom prst="rect">
              <a:avLst/>
            </a:prstGeom>
          </p:spPr>
        </p:pic>
        <p:sp>
          <p:nvSpPr>
            <p:cNvPr id="38" name="Content Placeholder 2">
              <a:extLst>
                <a:ext uri="{FF2B5EF4-FFF2-40B4-BE49-F238E27FC236}">
                  <a16:creationId xmlns:a16="http://schemas.microsoft.com/office/drawing/2014/main" id="{24947F42-25B2-B37A-2DE9-D87DEBA740CB}"/>
                </a:ext>
              </a:extLst>
            </p:cNvPr>
            <p:cNvSpPr txBox="1">
              <a:spLocks/>
            </p:cNvSpPr>
            <p:nvPr/>
          </p:nvSpPr>
          <p:spPr>
            <a:xfrm>
              <a:off x="3209857" y="2234155"/>
              <a:ext cx="2778239" cy="3579223"/>
            </a:xfrm>
            <a:prstGeom prst="rect">
              <a:avLst/>
            </a:prstGeom>
            <a:ln w="12700">
              <a:solidFill>
                <a:srgbClr val="002060"/>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grpSp>
      <p:grpSp>
        <p:nvGrpSpPr>
          <p:cNvPr id="55" name="Group 54">
            <a:extLst>
              <a:ext uri="{FF2B5EF4-FFF2-40B4-BE49-F238E27FC236}">
                <a16:creationId xmlns:a16="http://schemas.microsoft.com/office/drawing/2014/main" id="{91E1BE74-3AFE-1B57-7121-84E63F7B3328}"/>
              </a:ext>
            </a:extLst>
          </p:cNvPr>
          <p:cNvGrpSpPr/>
          <p:nvPr/>
        </p:nvGrpSpPr>
        <p:grpSpPr>
          <a:xfrm>
            <a:off x="6203905" y="2220684"/>
            <a:ext cx="2778239" cy="3579223"/>
            <a:chOff x="6203905" y="2220684"/>
            <a:chExt cx="2778239" cy="3579223"/>
          </a:xfrm>
        </p:grpSpPr>
        <p:sp>
          <p:nvSpPr>
            <p:cNvPr id="46" name="Rectangle 45">
              <a:extLst>
                <a:ext uri="{FF2B5EF4-FFF2-40B4-BE49-F238E27FC236}">
                  <a16:creationId xmlns:a16="http://schemas.microsoft.com/office/drawing/2014/main" id="{6DBD3506-1851-AB1E-CED3-6EC5E71ED0F9}"/>
                </a:ext>
              </a:extLst>
            </p:cNvPr>
            <p:cNvSpPr/>
            <p:nvPr/>
          </p:nvSpPr>
          <p:spPr>
            <a:xfrm>
              <a:off x="6203905" y="2227420"/>
              <a:ext cx="2778239" cy="1327947"/>
            </a:xfrm>
            <a:prstGeom prst="rect">
              <a:avLst/>
            </a:prstGeom>
            <a:solidFill>
              <a:srgbClr val="0070C0">
                <a:alpha val="5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1" name="TextBox 10">
              <a:extLst>
                <a:ext uri="{FF2B5EF4-FFF2-40B4-BE49-F238E27FC236}">
                  <a16:creationId xmlns:a16="http://schemas.microsoft.com/office/drawing/2014/main" id="{A206482E-BC86-AE87-1F3B-D030AF8D5D6F}"/>
                </a:ext>
              </a:extLst>
            </p:cNvPr>
            <p:cNvSpPr txBox="1"/>
            <p:nvPr/>
          </p:nvSpPr>
          <p:spPr>
            <a:xfrm>
              <a:off x="6203905" y="3562102"/>
              <a:ext cx="27782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ctr" rtl="0" fontAlgn="base">
                <a:buNone/>
              </a:pPr>
              <a:r>
                <a:rPr lang="en-US" b="1" i="0" u="none" strike="noStrike">
                  <a:solidFill>
                    <a:srgbClr val="0070C0"/>
                  </a:solidFill>
                  <a:effectLst/>
                  <a:latin typeface="Aptos"/>
                </a:rPr>
                <a:t>Tools</a:t>
              </a:r>
              <a:endParaRPr lang="en-US">
                <a:solidFill>
                  <a:srgbClr val="0070C0"/>
                </a:solidFill>
                <a:latin typeface="Aptos"/>
              </a:endParaRPr>
            </a:p>
            <a:p>
              <a:pPr algn="ctr"/>
              <a:endParaRPr lang="en-US">
                <a:solidFill>
                  <a:srgbClr val="002060"/>
                </a:solidFill>
                <a:ea typeface="+mn-lt"/>
                <a:cs typeface="+mn-lt"/>
              </a:endParaRPr>
            </a:p>
            <a:p>
              <a:pPr algn="ctr"/>
              <a:r>
                <a:rPr lang="en-US">
                  <a:solidFill>
                    <a:srgbClr val="002060"/>
                  </a:solidFill>
                  <a:ea typeface="+mn-lt"/>
                  <a:cs typeface="+mn-lt"/>
                </a:rPr>
                <a:t>Python and </a:t>
              </a:r>
              <a:r>
                <a:rPr lang="en-US" err="1">
                  <a:solidFill>
                    <a:srgbClr val="002060"/>
                  </a:solidFill>
                  <a:ea typeface="+mn-lt"/>
                  <a:cs typeface="+mn-lt"/>
                </a:rPr>
                <a:t>Jupyter</a:t>
              </a:r>
              <a:r>
                <a:rPr lang="en-US">
                  <a:solidFill>
                    <a:srgbClr val="002060"/>
                  </a:solidFill>
                  <a:ea typeface="+mn-lt"/>
                  <a:cs typeface="+mn-lt"/>
                </a:rPr>
                <a:t> Notebook were used for data visualization</a:t>
              </a:r>
              <a:endParaRPr lang="en-US">
                <a:solidFill>
                  <a:srgbClr val="002060"/>
                </a:solidFill>
              </a:endParaRPr>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C75ACC81-DF96-D633-9EE7-7F0A406B0F33}"/>
                </a:ext>
              </a:extLst>
            </p:cNvPr>
            <p:cNvPicPr>
              <a:picLocks noChangeAspect="1"/>
            </p:cNvPicPr>
            <p:nvPr/>
          </p:nvPicPr>
          <p:blipFill>
            <a:blip r:embed="rId5" cstate="print">
              <a:extLst>
                <a:ext uri="{28A0092B-C50C-407E-A947-70E740481C1C}">
                  <a14:useLocalDpi xmlns:a14="http://schemas.microsoft.com/office/drawing/2010/main" val="0"/>
                </a:ext>
              </a:extLst>
            </a:blip>
            <a:srcRect b="13770"/>
            <a:stretch/>
          </p:blipFill>
          <p:spPr>
            <a:xfrm>
              <a:off x="6966793" y="2338409"/>
              <a:ext cx="1252462" cy="1080000"/>
            </a:xfrm>
            <a:prstGeom prst="rect">
              <a:avLst/>
            </a:prstGeom>
          </p:spPr>
        </p:pic>
        <p:sp>
          <p:nvSpPr>
            <p:cNvPr id="39" name="Content Placeholder 2">
              <a:extLst>
                <a:ext uri="{FF2B5EF4-FFF2-40B4-BE49-F238E27FC236}">
                  <a16:creationId xmlns:a16="http://schemas.microsoft.com/office/drawing/2014/main" id="{8EC18DD4-0242-0875-80E4-91B83FDA194F}"/>
                </a:ext>
              </a:extLst>
            </p:cNvPr>
            <p:cNvSpPr txBox="1">
              <a:spLocks/>
            </p:cNvSpPr>
            <p:nvPr/>
          </p:nvSpPr>
          <p:spPr>
            <a:xfrm>
              <a:off x="6203905" y="2220684"/>
              <a:ext cx="2778239" cy="3579223"/>
            </a:xfrm>
            <a:prstGeom prst="rect">
              <a:avLst/>
            </a:prstGeom>
            <a:ln w="12700">
              <a:solidFill>
                <a:srgbClr val="002060"/>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grpSp>
      <p:grpSp>
        <p:nvGrpSpPr>
          <p:cNvPr id="54" name="Group 53">
            <a:extLst>
              <a:ext uri="{FF2B5EF4-FFF2-40B4-BE49-F238E27FC236}">
                <a16:creationId xmlns:a16="http://schemas.microsoft.com/office/drawing/2014/main" id="{C44861CC-AE2B-DF91-4EF1-63926E96B832}"/>
              </a:ext>
            </a:extLst>
          </p:cNvPr>
          <p:cNvGrpSpPr/>
          <p:nvPr/>
        </p:nvGrpSpPr>
        <p:grpSpPr>
          <a:xfrm>
            <a:off x="9194123" y="2220684"/>
            <a:ext cx="2782069" cy="3579224"/>
            <a:chOff x="9194123" y="2220684"/>
            <a:chExt cx="2782069" cy="3579224"/>
          </a:xfrm>
        </p:grpSpPr>
        <p:sp>
          <p:nvSpPr>
            <p:cNvPr id="48" name="Rectangle 47">
              <a:extLst>
                <a:ext uri="{FF2B5EF4-FFF2-40B4-BE49-F238E27FC236}">
                  <a16:creationId xmlns:a16="http://schemas.microsoft.com/office/drawing/2014/main" id="{B9FF0C60-2D04-7310-F701-E2B096D8A20F}"/>
                </a:ext>
              </a:extLst>
            </p:cNvPr>
            <p:cNvSpPr/>
            <p:nvPr/>
          </p:nvSpPr>
          <p:spPr>
            <a:xfrm>
              <a:off x="9194123" y="2220684"/>
              <a:ext cx="2778239" cy="1327947"/>
            </a:xfrm>
            <a:prstGeom prst="rect">
              <a:avLst/>
            </a:prstGeom>
            <a:solidFill>
              <a:srgbClr val="0070C0">
                <a:alpha val="5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12" name="TextBox 11">
              <a:extLst>
                <a:ext uri="{FF2B5EF4-FFF2-40B4-BE49-F238E27FC236}">
                  <a16:creationId xmlns:a16="http://schemas.microsoft.com/office/drawing/2014/main" id="{C056C0D6-FB78-9A45-C9A0-2452088D2DF2}"/>
                </a:ext>
              </a:extLst>
            </p:cNvPr>
            <p:cNvSpPr txBox="1"/>
            <p:nvPr/>
          </p:nvSpPr>
          <p:spPr>
            <a:xfrm>
              <a:off x="9197953" y="3562102"/>
              <a:ext cx="277823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i="0" u="none" strike="noStrike">
                  <a:solidFill>
                    <a:srgbClr val="0070C0"/>
                  </a:solidFill>
                  <a:effectLst/>
                  <a:latin typeface="Aptos"/>
                </a:rPr>
                <a:t>Libraries</a:t>
              </a:r>
              <a:endParaRPr lang="en-US" b="0" i="0" u="none" strike="noStrike">
                <a:solidFill>
                  <a:srgbClr val="0070C0"/>
                </a:solidFill>
                <a:effectLst/>
                <a:latin typeface="Aptos"/>
              </a:endParaRPr>
            </a:p>
            <a:p>
              <a:pPr algn="ctr"/>
              <a:endParaRPr lang="en-US">
                <a:solidFill>
                  <a:srgbClr val="002060"/>
                </a:solidFill>
                <a:ea typeface="+mn-lt"/>
                <a:cs typeface="+mn-lt"/>
              </a:endParaRPr>
            </a:p>
            <a:p>
              <a:pPr algn="ctr"/>
              <a:r>
                <a:rPr lang="en-US">
                  <a:solidFill>
                    <a:srgbClr val="002060"/>
                  </a:solidFill>
                  <a:ea typeface="+mn-lt"/>
                  <a:cs typeface="+mn-lt"/>
                </a:rPr>
                <a:t>Identify outliers using Python libraries like </a:t>
              </a:r>
              <a:r>
                <a:rPr lang="en-US">
                  <a:solidFill>
                    <a:srgbClr val="002060"/>
                  </a:solidFill>
                  <a:latin typeface="Aptos"/>
                </a:rPr>
                <a:t>matplotlib</a:t>
              </a:r>
              <a:r>
                <a:rPr lang="en-US">
                  <a:solidFill>
                    <a:srgbClr val="002060"/>
                  </a:solidFill>
                  <a:ea typeface="+mn-lt"/>
                  <a:cs typeface="+mn-lt"/>
                </a:rPr>
                <a:t> and </a:t>
              </a:r>
              <a:r>
                <a:rPr lang="en-US">
                  <a:solidFill>
                    <a:srgbClr val="002060"/>
                  </a:solidFill>
                  <a:latin typeface="Aptos"/>
                </a:rPr>
                <a:t>seaborn</a:t>
              </a:r>
            </a:p>
          </p:txBody>
        </p:sp>
        <p:pic>
          <p:nvPicPr>
            <p:cNvPr id="19" name="Picture 18" descr="A black background with a black square&#10;&#10;Description automatically generated with medium confidence">
              <a:extLst>
                <a:ext uri="{FF2B5EF4-FFF2-40B4-BE49-F238E27FC236}">
                  <a16:creationId xmlns:a16="http://schemas.microsoft.com/office/drawing/2014/main" id="{BD337643-B7C8-1CE0-6844-4A59F23E444C}"/>
                </a:ext>
              </a:extLst>
            </p:cNvPr>
            <p:cNvPicPr>
              <a:picLocks noChangeAspect="1"/>
            </p:cNvPicPr>
            <p:nvPr/>
          </p:nvPicPr>
          <p:blipFill>
            <a:blip r:embed="rId6" cstate="print">
              <a:extLst>
                <a:ext uri="{28A0092B-C50C-407E-A947-70E740481C1C}">
                  <a14:useLocalDpi xmlns:a14="http://schemas.microsoft.com/office/drawing/2010/main" val="0"/>
                </a:ext>
              </a:extLst>
            </a:blip>
            <a:srcRect b="13770"/>
            <a:stretch/>
          </p:blipFill>
          <p:spPr>
            <a:xfrm>
              <a:off x="9960841" y="2338409"/>
              <a:ext cx="1252462" cy="1080000"/>
            </a:xfrm>
            <a:prstGeom prst="rect">
              <a:avLst/>
            </a:prstGeom>
          </p:spPr>
        </p:pic>
        <p:sp>
          <p:nvSpPr>
            <p:cNvPr id="40" name="Content Placeholder 2">
              <a:extLst>
                <a:ext uri="{FF2B5EF4-FFF2-40B4-BE49-F238E27FC236}">
                  <a16:creationId xmlns:a16="http://schemas.microsoft.com/office/drawing/2014/main" id="{57752DB4-B92E-99C9-04BB-B4E754956BAB}"/>
                </a:ext>
              </a:extLst>
            </p:cNvPr>
            <p:cNvSpPr txBox="1">
              <a:spLocks/>
            </p:cNvSpPr>
            <p:nvPr/>
          </p:nvSpPr>
          <p:spPr>
            <a:xfrm>
              <a:off x="9197953" y="2220685"/>
              <a:ext cx="2778239" cy="3579223"/>
            </a:xfrm>
            <a:prstGeom prst="rect">
              <a:avLst/>
            </a:prstGeom>
            <a:ln w="12700">
              <a:solidFill>
                <a:srgbClr val="002060"/>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grpSp>
      <p:sp>
        <p:nvSpPr>
          <p:cNvPr id="4" name="Title 3">
            <a:extLst>
              <a:ext uri="{FF2B5EF4-FFF2-40B4-BE49-F238E27FC236}">
                <a16:creationId xmlns:a16="http://schemas.microsoft.com/office/drawing/2014/main" id="{B405641F-E972-1520-7576-FF820BFBF8B6}"/>
              </a:ext>
            </a:extLst>
          </p:cNvPr>
          <p:cNvSpPr>
            <a:spLocks noGrp="1"/>
          </p:cNvSpPr>
          <p:nvPr>
            <p:ph type="title"/>
          </p:nvPr>
        </p:nvSpPr>
        <p:spPr/>
        <p:txBody>
          <a:bodyPr/>
          <a:lstStyle/>
          <a:p>
            <a:r>
              <a:rPr lang="en-US"/>
              <a:t>	Exploratory Data Analysis: Identifying Outliers (1/2)</a:t>
            </a:r>
          </a:p>
        </p:txBody>
      </p:sp>
    </p:spTree>
    <p:extLst>
      <p:ext uri="{BB962C8B-B14F-4D97-AF65-F5344CB8AC3E}">
        <p14:creationId xmlns:p14="http://schemas.microsoft.com/office/powerpoint/2010/main" val="402832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descr="A collage of a chart&#10;&#10;AI-generated content may be incorrect.">
            <a:extLst>
              <a:ext uri="{FF2B5EF4-FFF2-40B4-BE49-F238E27FC236}">
                <a16:creationId xmlns:a16="http://schemas.microsoft.com/office/drawing/2014/main" id="{5B391162-A9ED-16F0-E298-582921719FC4}"/>
              </a:ext>
            </a:extLst>
          </p:cNvPr>
          <p:cNvPicPr>
            <a:picLocks noChangeAspect="1"/>
          </p:cNvPicPr>
          <p:nvPr/>
        </p:nvPicPr>
        <p:blipFill>
          <a:blip r:embed="rId2"/>
          <a:srcRect l="2331" r="18478" b="-3"/>
          <a:stretch/>
        </p:blipFill>
        <p:spPr>
          <a:xfrm>
            <a:off x="61476" y="1477581"/>
            <a:ext cx="7625137" cy="5064815"/>
          </a:xfrm>
          <a:prstGeom prst="rect">
            <a:avLst/>
          </a:prstGeom>
          <a:noFill/>
        </p:spPr>
      </p:pic>
      <p:sp>
        <p:nvSpPr>
          <p:cNvPr id="12" name="Content Placeholder 2">
            <a:extLst>
              <a:ext uri="{FF2B5EF4-FFF2-40B4-BE49-F238E27FC236}">
                <a16:creationId xmlns:a16="http://schemas.microsoft.com/office/drawing/2014/main" id="{4DE79056-A639-4CCF-FA71-57FA3081DE35}"/>
              </a:ext>
            </a:extLst>
          </p:cNvPr>
          <p:cNvSpPr>
            <a:spLocks noGrp="1"/>
          </p:cNvSpPr>
          <p:nvPr>
            <p:ph sz="half" idx="2"/>
          </p:nvPr>
        </p:nvSpPr>
        <p:spPr>
          <a:xfrm>
            <a:off x="7748089" y="1477581"/>
            <a:ext cx="4382434" cy="5064814"/>
          </a:xfrm>
          <a:solidFill>
            <a:schemeClr val="tx2">
              <a:alpha val="10000"/>
            </a:schemeClr>
          </a:solidFill>
          <a:ln w="12700">
            <a:noFill/>
          </a:ln>
        </p:spPr>
        <p:txBody>
          <a:bodyPr vert="horz" lIns="90000" tIns="45720" rIns="91440" bIns="45720" numCol="1" spcCol="720000" rtlCol="0" anchor="ctr" anchorCtr="0">
            <a:noAutofit/>
          </a:bodyPr>
          <a:lstStyle/>
          <a:p>
            <a:pPr>
              <a:spcBef>
                <a:spcPts val="0"/>
              </a:spcBef>
            </a:pPr>
            <a:r>
              <a:rPr lang="en-US" sz="1600">
                <a:ea typeface="+mn-lt"/>
                <a:cs typeface="+mn-lt"/>
              </a:rPr>
              <a:t>Some wines exhibit unusually high or low </a:t>
            </a:r>
            <a:r>
              <a:rPr lang="en-US" sz="1600" b="1">
                <a:ea typeface="+mn-lt"/>
                <a:cs typeface="+mn-lt"/>
              </a:rPr>
              <a:t>alcohol </a:t>
            </a:r>
            <a:r>
              <a:rPr lang="en-US" sz="1600">
                <a:ea typeface="+mn-lt"/>
                <a:cs typeface="+mn-lt"/>
              </a:rPr>
              <a:t>levels.</a:t>
            </a:r>
          </a:p>
          <a:p>
            <a:pPr>
              <a:spcBef>
                <a:spcPts val="0"/>
              </a:spcBef>
            </a:pPr>
            <a:r>
              <a:rPr lang="en-US" sz="1600">
                <a:ea typeface="+mn-lt"/>
                <a:cs typeface="+mn-lt"/>
              </a:rPr>
              <a:t>Elevated </a:t>
            </a:r>
            <a:r>
              <a:rPr lang="en-US" sz="1600" b="1">
                <a:ea typeface="+mn-lt"/>
                <a:cs typeface="+mn-lt"/>
              </a:rPr>
              <a:t>chlorides </a:t>
            </a:r>
            <a:r>
              <a:rPr lang="en-US" sz="1600">
                <a:ea typeface="+mn-lt"/>
                <a:cs typeface="+mn-lt"/>
              </a:rPr>
              <a:t>levels</a:t>
            </a:r>
            <a:r>
              <a:rPr lang="en-US" sz="1600" b="1">
                <a:ea typeface="+mn-lt"/>
                <a:cs typeface="+mn-lt"/>
              </a:rPr>
              <a:t> </a:t>
            </a:r>
            <a:r>
              <a:rPr lang="en-US" sz="1600">
                <a:ea typeface="+mn-lt"/>
                <a:cs typeface="+mn-lt"/>
              </a:rPr>
              <a:t>may impact taste.</a:t>
            </a:r>
          </a:p>
          <a:p>
            <a:pPr>
              <a:spcBef>
                <a:spcPts val="0"/>
              </a:spcBef>
            </a:pPr>
            <a:r>
              <a:rPr lang="en-US" sz="1600">
                <a:ea typeface="+mn-lt"/>
                <a:cs typeface="+mn-lt"/>
              </a:rPr>
              <a:t>Elevated </a:t>
            </a:r>
            <a:r>
              <a:rPr lang="en-US" sz="1600" b="1">
                <a:ea typeface="+mn-lt"/>
                <a:cs typeface="+mn-lt"/>
              </a:rPr>
              <a:t>citric acid</a:t>
            </a:r>
            <a:r>
              <a:rPr lang="en-US" sz="1600">
                <a:ea typeface="+mn-lt"/>
                <a:cs typeface="+mn-lt"/>
              </a:rPr>
              <a:t> levels may sharpen taste.</a:t>
            </a:r>
          </a:p>
          <a:p>
            <a:pPr>
              <a:spcBef>
                <a:spcPts val="0"/>
              </a:spcBef>
            </a:pPr>
            <a:r>
              <a:rPr lang="en-US" sz="1600">
                <a:ea typeface="+mn-lt"/>
                <a:cs typeface="+mn-lt"/>
              </a:rPr>
              <a:t>Higher </a:t>
            </a:r>
            <a:r>
              <a:rPr lang="en-US" sz="1600" b="1">
                <a:ea typeface="+mn-lt"/>
                <a:cs typeface="+mn-lt"/>
              </a:rPr>
              <a:t>fixed acidity</a:t>
            </a:r>
            <a:r>
              <a:rPr lang="en-US" sz="1600">
                <a:ea typeface="+mn-lt"/>
                <a:cs typeface="+mn-lt"/>
              </a:rPr>
              <a:t> levels may indicate stability, possibly impacting taste.</a:t>
            </a:r>
          </a:p>
          <a:p>
            <a:pPr>
              <a:spcBef>
                <a:spcPts val="0"/>
              </a:spcBef>
            </a:pPr>
            <a:r>
              <a:rPr lang="en-US" sz="1600">
                <a:ea typeface="+mn-lt"/>
                <a:cs typeface="+mn-lt"/>
              </a:rPr>
              <a:t>Variability in </a:t>
            </a:r>
            <a:r>
              <a:rPr lang="en-US" sz="1600" b="1">
                <a:ea typeface="+mn-lt"/>
                <a:cs typeface="+mn-lt"/>
              </a:rPr>
              <a:t>free SO</a:t>
            </a:r>
            <a:r>
              <a:rPr lang="en-US" sz="1600" b="1" baseline="-25000">
                <a:ea typeface="+mn-lt"/>
                <a:cs typeface="+mn-lt"/>
              </a:rPr>
              <a:t>2</a:t>
            </a:r>
            <a:r>
              <a:rPr lang="en-US" sz="1600" b="1">
                <a:ea typeface="+mn-lt"/>
                <a:cs typeface="+mn-lt"/>
              </a:rPr>
              <a:t> </a:t>
            </a:r>
            <a:r>
              <a:rPr lang="en-US" sz="1600">
                <a:ea typeface="+mn-lt"/>
                <a:cs typeface="+mn-lt"/>
              </a:rPr>
              <a:t>levels affects preservation.</a:t>
            </a:r>
          </a:p>
          <a:p>
            <a:pPr>
              <a:spcBef>
                <a:spcPts val="0"/>
              </a:spcBef>
            </a:pPr>
            <a:r>
              <a:rPr lang="en-US" sz="1600">
                <a:ea typeface="+mn-lt"/>
                <a:cs typeface="+mn-lt"/>
              </a:rPr>
              <a:t>A few wines have </a:t>
            </a:r>
            <a:r>
              <a:rPr lang="en-US" sz="1600" b="1">
                <a:ea typeface="+mn-lt"/>
                <a:cs typeface="+mn-lt"/>
              </a:rPr>
              <a:t>pH </a:t>
            </a:r>
            <a:r>
              <a:rPr lang="en-US" sz="1600">
                <a:ea typeface="+mn-lt"/>
                <a:cs typeface="+mn-lt"/>
              </a:rPr>
              <a:t>levels</a:t>
            </a:r>
            <a:r>
              <a:rPr lang="en-US" sz="1600" b="1">
                <a:ea typeface="+mn-lt"/>
                <a:cs typeface="+mn-lt"/>
              </a:rPr>
              <a:t> </a:t>
            </a:r>
            <a:r>
              <a:rPr lang="en-US" sz="1600">
                <a:ea typeface="+mn-lt"/>
                <a:cs typeface="+mn-lt"/>
              </a:rPr>
              <a:t>outside the range.</a:t>
            </a:r>
          </a:p>
          <a:p>
            <a:pPr>
              <a:spcBef>
                <a:spcPts val="0"/>
              </a:spcBef>
            </a:pPr>
            <a:r>
              <a:rPr lang="en-US" sz="1600">
                <a:ea typeface="+mn-lt"/>
                <a:cs typeface="+mn-lt"/>
              </a:rPr>
              <a:t>Presence of sweeter wines with higher </a:t>
            </a:r>
            <a:r>
              <a:rPr lang="en-US" sz="1600" b="1">
                <a:ea typeface="+mn-lt"/>
                <a:cs typeface="+mn-lt"/>
              </a:rPr>
              <a:t>residual sugar</a:t>
            </a:r>
            <a:r>
              <a:rPr lang="en-US" sz="1600">
                <a:ea typeface="+mn-lt"/>
                <a:cs typeface="+mn-lt"/>
              </a:rPr>
              <a:t>.</a:t>
            </a:r>
          </a:p>
          <a:p>
            <a:pPr>
              <a:spcBef>
                <a:spcPts val="0"/>
              </a:spcBef>
            </a:pPr>
            <a:r>
              <a:rPr lang="en-US" sz="1600">
                <a:ea typeface="+mn-lt"/>
                <a:cs typeface="+mn-lt"/>
              </a:rPr>
              <a:t>Higher </a:t>
            </a:r>
            <a:r>
              <a:rPr lang="en-US" sz="1600" b="1">
                <a:ea typeface="+mn-lt"/>
                <a:cs typeface="+mn-lt"/>
              </a:rPr>
              <a:t>sulphates </a:t>
            </a:r>
            <a:r>
              <a:rPr lang="en-US" sz="1600">
                <a:ea typeface="+mn-lt"/>
                <a:cs typeface="+mn-lt"/>
              </a:rPr>
              <a:t>levels</a:t>
            </a:r>
            <a:r>
              <a:rPr lang="en-US" sz="1600" b="1">
                <a:ea typeface="+mn-lt"/>
                <a:cs typeface="+mn-lt"/>
              </a:rPr>
              <a:t> </a:t>
            </a:r>
            <a:r>
              <a:rPr lang="en-US" sz="1600">
                <a:ea typeface="+mn-lt"/>
                <a:cs typeface="+mn-lt"/>
              </a:rPr>
              <a:t>can enhance flavor complexity.</a:t>
            </a:r>
          </a:p>
          <a:p>
            <a:pPr>
              <a:spcBef>
                <a:spcPts val="0"/>
              </a:spcBef>
            </a:pPr>
            <a:r>
              <a:rPr lang="en-US" sz="1600">
                <a:ea typeface="+mn-lt"/>
                <a:cs typeface="+mn-lt"/>
              </a:rPr>
              <a:t>Higher </a:t>
            </a:r>
            <a:r>
              <a:rPr lang="en-US" sz="1600" b="1">
                <a:ea typeface="+mn-lt"/>
                <a:cs typeface="+mn-lt"/>
              </a:rPr>
              <a:t>total SO</a:t>
            </a:r>
            <a:r>
              <a:rPr lang="en-US" sz="1600" b="1" baseline="-25000">
                <a:ea typeface="+mn-lt"/>
                <a:cs typeface="+mn-lt"/>
              </a:rPr>
              <a:t>2</a:t>
            </a:r>
            <a:r>
              <a:rPr lang="en-US" sz="1600" b="1">
                <a:ea typeface="+mn-lt"/>
                <a:cs typeface="+mn-lt"/>
              </a:rPr>
              <a:t> levels </a:t>
            </a:r>
            <a:r>
              <a:rPr lang="en-US" sz="1600">
                <a:ea typeface="+mn-lt"/>
                <a:cs typeface="+mn-lt"/>
              </a:rPr>
              <a:t>prevent oxidation.</a:t>
            </a:r>
          </a:p>
          <a:p>
            <a:pPr>
              <a:spcBef>
                <a:spcPts val="0"/>
              </a:spcBef>
            </a:pPr>
            <a:r>
              <a:rPr lang="en-US" sz="1600">
                <a:ea typeface="+mn-lt"/>
                <a:cs typeface="+mn-lt"/>
              </a:rPr>
              <a:t>Higher </a:t>
            </a:r>
            <a:r>
              <a:rPr lang="en-US" sz="1600" b="1">
                <a:ea typeface="+mn-lt"/>
                <a:cs typeface="+mn-lt"/>
              </a:rPr>
              <a:t>volatile acidity</a:t>
            </a:r>
            <a:r>
              <a:rPr lang="en-US" sz="1600">
                <a:ea typeface="+mn-lt"/>
                <a:cs typeface="+mn-lt"/>
              </a:rPr>
              <a:t> levels can negatively affect flavor, making it vinegary.</a:t>
            </a:r>
          </a:p>
          <a:p>
            <a:pPr>
              <a:spcBef>
                <a:spcPts val="0"/>
              </a:spcBef>
            </a:pPr>
            <a:r>
              <a:rPr lang="en-US" sz="1600">
                <a:ea typeface="+mn-lt"/>
                <a:cs typeface="+mn-lt"/>
              </a:rPr>
              <a:t>Some wines have elevated </a:t>
            </a:r>
            <a:r>
              <a:rPr lang="en-US" sz="1600" b="1">
                <a:ea typeface="+mn-lt"/>
                <a:cs typeface="+mn-lt"/>
              </a:rPr>
              <a:t>total acidity </a:t>
            </a:r>
            <a:r>
              <a:rPr lang="en-US" sz="1600">
                <a:ea typeface="+mn-lt"/>
                <a:cs typeface="+mn-lt"/>
              </a:rPr>
              <a:t>levels.</a:t>
            </a:r>
          </a:p>
          <a:p>
            <a:pPr>
              <a:spcBef>
                <a:spcPts val="0"/>
              </a:spcBef>
            </a:pPr>
            <a:r>
              <a:rPr lang="en-US" sz="1600">
                <a:ea typeface="+mn-lt"/>
                <a:cs typeface="+mn-lt"/>
              </a:rPr>
              <a:t>A few wines have exceptionally high- or low- </a:t>
            </a:r>
            <a:r>
              <a:rPr lang="en-US" sz="1600" b="1">
                <a:ea typeface="+mn-lt"/>
                <a:cs typeface="+mn-lt"/>
              </a:rPr>
              <a:t>quality ratings</a:t>
            </a:r>
            <a:r>
              <a:rPr lang="en-US" sz="1600">
                <a:ea typeface="+mn-lt"/>
                <a:cs typeface="+mn-lt"/>
              </a:rPr>
              <a:t>.</a:t>
            </a:r>
          </a:p>
          <a:p>
            <a:pPr>
              <a:spcBef>
                <a:spcPts val="0"/>
              </a:spcBef>
            </a:pPr>
            <a:r>
              <a:rPr lang="en-US" sz="1600">
                <a:ea typeface="+mn-lt"/>
                <a:cs typeface="+mn-lt"/>
              </a:rPr>
              <a:t>Higher </a:t>
            </a:r>
            <a:r>
              <a:rPr lang="en-US" sz="1600" b="1">
                <a:ea typeface="+mn-lt"/>
                <a:cs typeface="+mn-lt"/>
              </a:rPr>
              <a:t>density</a:t>
            </a:r>
            <a:r>
              <a:rPr lang="en-US" sz="1600">
                <a:ea typeface="+mn-lt"/>
                <a:cs typeface="+mn-lt"/>
              </a:rPr>
              <a:t> may indicate higher sugar content.</a:t>
            </a:r>
          </a:p>
        </p:txBody>
      </p:sp>
      <p:sp>
        <p:nvSpPr>
          <p:cNvPr id="3" name="Title 2">
            <a:extLst>
              <a:ext uri="{FF2B5EF4-FFF2-40B4-BE49-F238E27FC236}">
                <a16:creationId xmlns:a16="http://schemas.microsoft.com/office/drawing/2014/main" id="{2A924778-3E4C-F994-D1E6-FF964155D815}"/>
              </a:ext>
            </a:extLst>
          </p:cNvPr>
          <p:cNvSpPr>
            <a:spLocks noGrp="1"/>
          </p:cNvSpPr>
          <p:nvPr>
            <p:ph type="title"/>
          </p:nvPr>
        </p:nvSpPr>
        <p:spPr/>
        <p:txBody>
          <a:bodyPr>
            <a:normAutofit/>
          </a:bodyPr>
          <a:lstStyle/>
          <a:p>
            <a:r>
              <a:rPr lang="en-US" sz="4000"/>
              <a:t>	Exploratory Data Analysis: Identifying Outliers (2/2)</a:t>
            </a:r>
          </a:p>
        </p:txBody>
      </p:sp>
    </p:spTree>
    <p:extLst>
      <p:ext uri="{BB962C8B-B14F-4D97-AF65-F5344CB8AC3E}">
        <p14:creationId xmlns:p14="http://schemas.microsoft.com/office/powerpoint/2010/main" val="3952813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0B14B990-9606-56EB-7D20-04B8A03A793B}"/>
              </a:ext>
            </a:extLst>
          </p:cNvPr>
          <p:cNvSpPr txBox="1"/>
          <p:nvPr/>
        </p:nvSpPr>
        <p:spPr>
          <a:xfrm>
            <a:off x="2898575" y="4184550"/>
            <a:ext cx="4469633" cy="2308324"/>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en-US" sz="1800"/>
          </a:p>
        </p:txBody>
      </p:sp>
      <p:sp>
        <p:nvSpPr>
          <p:cNvPr id="37" name="TextBox 36">
            <a:extLst>
              <a:ext uri="{FF2B5EF4-FFF2-40B4-BE49-F238E27FC236}">
                <a16:creationId xmlns:a16="http://schemas.microsoft.com/office/drawing/2014/main" id="{AEE25E7B-0930-B516-3C8B-A096FAAB5036}"/>
              </a:ext>
            </a:extLst>
          </p:cNvPr>
          <p:cNvSpPr txBox="1"/>
          <p:nvPr/>
        </p:nvSpPr>
        <p:spPr>
          <a:xfrm>
            <a:off x="7368208" y="1873486"/>
            <a:ext cx="4631255" cy="2308324"/>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en-US" sz="1800"/>
          </a:p>
        </p:txBody>
      </p:sp>
      <p:sp>
        <p:nvSpPr>
          <p:cNvPr id="15" name="Rectangle 14">
            <a:extLst>
              <a:ext uri="{FF2B5EF4-FFF2-40B4-BE49-F238E27FC236}">
                <a16:creationId xmlns:a16="http://schemas.microsoft.com/office/drawing/2014/main" id="{0BC9245D-8D8F-4A55-13DC-8D536A5B57E9}"/>
              </a:ext>
            </a:extLst>
          </p:cNvPr>
          <p:cNvSpPr/>
          <p:nvPr/>
        </p:nvSpPr>
        <p:spPr>
          <a:xfrm>
            <a:off x="2902226" y="1510747"/>
            <a:ext cx="9100926" cy="360000"/>
          </a:xfrm>
          <a:prstGeom prst="rect">
            <a:avLst/>
          </a:prstGeom>
          <a:solidFill>
            <a:srgbClr val="0070C0">
              <a:alpha val="50000"/>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 name="Title 1">
            <a:extLst>
              <a:ext uri="{FF2B5EF4-FFF2-40B4-BE49-F238E27FC236}">
                <a16:creationId xmlns:a16="http://schemas.microsoft.com/office/drawing/2014/main" id="{520F9DD1-BF82-EAC7-F00E-EA8840A8F825}"/>
              </a:ext>
            </a:extLst>
          </p:cNvPr>
          <p:cNvSpPr>
            <a:spLocks noGrp="1"/>
          </p:cNvSpPr>
          <p:nvPr>
            <p:ph type="title"/>
          </p:nvPr>
        </p:nvSpPr>
        <p:spPr/>
        <p:txBody>
          <a:bodyPr>
            <a:normAutofit fontScale="90000"/>
          </a:bodyPr>
          <a:lstStyle/>
          <a:p>
            <a:r>
              <a:rPr lang="en-US" sz="4400"/>
              <a:t>	Outliers Removal Method: </a:t>
            </a:r>
            <a:r>
              <a:rPr lang="en-US" sz="4400">
                <a:latin typeface="Aptos Display"/>
              </a:rPr>
              <a:t>Interquartile Range (IQR)</a:t>
            </a:r>
            <a:endParaRPr lang="en-US"/>
          </a:p>
        </p:txBody>
      </p:sp>
      <p:pic>
        <p:nvPicPr>
          <p:cNvPr id="6" name="Picture 5" descr="A black background with a black square&#10;&#10;Description automatically generated with medium confidence">
            <a:extLst>
              <a:ext uri="{FF2B5EF4-FFF2-40B4-BE49-F238E27FC236}">
                <a16:creationId xmlns:a16="http://schemas.microsoft.com/office/drawing/2014/main" id="{A993357A-9028-F289-3442-88E0310DA52F}"/>
              </a:ext>
            </a:extLst>
          </p:cNvPr>
          <p:cNvPicPr>
            <a:picLocks noChangeAspect="1"/>
          </p:cNvPicPr>
          <p:nvPr/>
        </p:nvPicPr>
        <p:blipFill>
          <a:blip r:embed="rId2" cstate="print">
            <a:extLst>
              <a:ext uri="{28A0092B-C50C-407E-A947-70E740481C1C}">
                <a14:useLocalDpi xmlns:a14="http://schemas.microsoft.com/office/drawing/2010/main" val="0"/>
              </a:ext>
            </a:extLst>
          </a:blip>
          <a:srcRect b="13741"/>
          <a:stretch/>
        </p:blipFill>
        <p:spPr>
          <a:xfrm>
            <a:off x="2955236" y="2059158"/>
            <a:ext cx="1460709" cy="1260000"/>
          </a:xfrm>
          <a:prstGeom prst="rect">
            <a:avLst/>
          </a:prstGeom>
        </p:spPr>
      </p:pic>
      <p:sp>
        <p:nvSpPr>
          <p:cNvPr id="8" name="TextBox 7">
            <a:extLst>
              <a:ext uri="{FF2B5EF4-FFF2-40B4-BE49-F238E27FC236}">
                <a16:creationId xmlns:a16="http://schemas.microsoft.com/office/drawing/2014/main" id="{DD112735-B096-069D-6266-5A1936100BE5}"/>
              </a:ext>
            </a:extLst>
          </p:cNvPr>
          <p:cNvSpPr txBox="1"/>
          <p:nvPr/>
        </p:nvSpPr>
        <p:spPr>
          <a:xfrm>
            <a:off x="199145" y="2252153"/>
            <a:ext cx="2460442" cy="3631096"/>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sz="1800" b="1"/>
              <a:t>Interquartile Range</a:t>
            </a:r>
          </a:p>
          <a:p>
            <a:pPr marL="0" indent="0">
              <a:buNone/>
            </a:pPr>
            <a:r>
              <a:rPr lang="en-US" sz="1800"/>
              <a:t>The Interquartile Range (IQR) is a measure of statistical dispersion and is calculated as the difference between the third quartile (Q3) and the first quartile (Q1) in a dataset. It represents the range within which the middle 50% of values lie.</a:t>
            </a:r>
          </a:p>
        </p:txBody>
      </p:sp>
      <p:sp>
        <p:nvSpPr>
          <p:cNvPr id="9" name="Content Placeholder 2">
            <a:extLst>
              <a:ext uri="{FF2B5EF4-FFF2-40B4-BE49-F238E27FC236}">
                <a16:creationId xmlns:a16="http://schemas.microsoft.com/office/drawing/2014/main" id="{EE3D07FB-E55D-778A-2FC0-F6CD0D9570CF}"/>
              </a:ext>
            </a:extLst>
          </p:cNvPr>
          <p:cNvSpPr txBox="1">
            <a:spLocks/>
          </p:cNvSpPr>
          <p:nvPr/>
        </p:nvSpPr>
        <p:spPr>
          <a:xfrm>
            <a:off x="2902226" y="1510747"/>
            <a:ext cx="9100926" cy="4982127"/>
          </a:xfrm>
          <a:prstGeom prst="rect">
            <a:avLst/>
          </a:prstGeom>
          <a:ln w="12700">
            <a:solidFill>
              <a:srgbClr val="002060"/>
            </a:solidFill>
          </a:ln>
        </p:spPr>
        <p:txBody>
          <a:bodyPr vert="horz" lIns="9000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a:t>Steps in the IQR Method for Outlier Detection</a:t>
            </a:r>
          </a:p>
        </p:txBody>
      </p:sp>
      <p:sp>
        <p:nvSpPr>
          <p:cNvPr id="17" name="TextBox 16">
            <a:extLst>
              <a:ext uri="{FF2B5EF4-FFF2-40B4-BE49-F238E27FC236}">
                <a16:creationId xmlns:a16="http://schemas.microsoft.com/office/drawing/2014/main" id="{D79B0AB1-E9BC-35BD-1042-67B01CC4C027}"/>
              </a:ext>
            </a:extLst>
          </p:cNvPr>
          <p:cNvSpPr txBox="1"/>
          <p:nvPr/>
        </p:nvSpPr>
        <p:spPr>
          <a:xfrm>
            <a:off x="4411391" y="1886882"/>
            <a:ext cx="2956818" cy="2308324"/>
          </a:xfrm>
          <a:prstGeom prst="rect">
            <a:avLst/>
          </a:prstGeom>
          <a:noFill/>
        </p:spPr>
        <p:txBody>
          <a:bodyPr wrap="square">
            <a:spAutoFit/>
          </a:bodyPr>
          <a:lstStyle/>
          <a:p>
            <a:r>
              <a:rPr lang="en-US" sz="1600" b="1">
                <a:solidFill>
                  <a:srgbClr val="0070C0"/>
                </a:solidFill>
                <a:ea typeface="+mn-lt"/>
                <a:cs typeface="+mn-lt"/>
              </a:rPr>
              <a:t>Calculate Quartiles</a:t>
            </a:r>
            <a:endParaRPr lang="en-US" sz="1600">
              <a:solidFill>
                <a:srgbClr val="0070C0"/>
              </a:solidFill>
            </a:endParaRPr>
          </a:p>
          <a:p>
            <a:r>
              <a:rPr lang="en-US" sz="1600" b="1">
                <a:solidFill>
                  <a:schemeClr val="tx2"/>
                </a:solidFill>
                <a:ea typeface="+mn-lt"/>
                <a:cs typeface="+mn-lt"/>
              </a:rPr>
              <a:t>Q1 (First Quartile)</a:t>
            </a:r>
            <a:r>
              <a:rPr lang="en-US" sz="1600">
                <a:solidFill>
                  <a:schemeClr val="tx2"/>
                </a:solidFill>
                <a:ea typeface="+mn-lt"/>
                <a:cs typeface="+mn-lt"/>
              </a:rPr>
              <a:t>: This is the 25th percentile of the data. It marks the point below which 25% of the data falls.</a:t>
            </a:r>
            <a:endParaRPr lang="en-US" sz="1600">
              <a:solidFill>
                <a:schemeClr val="tx2"/>
              </a:solidFill>
            </a:endParaRPr>
          </a:p>
          <a:p>
            <a:r>
              <a:rPr lang="en-US" sz="1600" b="1">
                <a:solidFill>
                  <a:schemeClr val="tx2"/>
                </a:solidFill>
                <a:ea typeface="+mn-lt"/>
                <a:cs typeface="+mn-lt"/>
              </a:rPr>
              <a:t>Q3 (Third Quartile)</a:t>
            </a:r>
            <a:r>
              <a:rPr lang="en-US" sz="1600">
                <a:solidFill>
                  <a:schemeClr val="tx2"/>
                </a:solidFill>
                <a:ea typeface="+mn-lt"/>
                <a:cs typeface="+mn-lt"/>
              </a:rPr>
              <a:t>: This is the 75th percentile of the data. It marks the point below which 75% of the data falls.</a:t>
            </a:r>
            <a:endParaRPr lang="en-US" sz="1600">
              <a:solidFill>
                <a:schemeClr val="tx2"/>
              </a:solidFill>
            </a:endParaRPr>
          </a:p>
        </p:txBody>
      </p:sp>
      <p:sp>
        <p:nvSpPr>
          <p:cNvPr id="18" name="TextBox 17">
            <a:extLst>
              <a:ext uri="{FF2B5EF4-FFF2-40B4-BE49-F238E27FC236}">
                <a16:creationId xmlns:a16="http://schemas.microsoft.com/office/drawing/2014/main" id="{B7D9AD3C-CAED-6E8B-D37B-C5C116E82E5F}"/>
              </a:ext>
            </a:extLst>
          </p:cNvPr>
          <p:cNvSpPr txBox="1"/>
          <p:nvPr/>
        </p:nvSpPr>
        <p:spPr>
          <a:xfrm>
            <a:off x="2922030" y="1882062"/>
            <a:ext cx="366054" cy="377956"/>
          </a:xfrm>
          <a:prstGeom prst="rect">
            <a:avLst/>
          </a:prstGeom>
          <a:noFill/>
          <a:ln>
            <a:solidFill>
              <a:srgbClr val="0070C0"/>
            </a:solidFill>
          </a:ln>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1</a:t>
            </a:r>
          </a:p>
        </p:txBody>
      </p:sp>
      <p:sp>
        <p:nvSpPr>
          <p:cNvPr id="21" name="TextBox 20">
            <a:extLst>
              <a:ext uri="{FF2B5EF4-FFF2-40B4-BE49-F238E27FC236}">
                <a16:creationId xmlns:a16="http://schemas.microsoft.com/office/drawing/2014/main" id="{DE9BC3B9-BC17-68E6-1FED-8317F98ACE1D}"/>
              </a:ext>
            </a:extLst>
          </p:cNvPr>
          <p:cNvSpPr txBox="1"/>
          <p:nvPr/>
        </p:nvSpPr>
        <p:spPr>
          <a:xfrm>
            <a:off x="8991257" y="2150549"/>
            <a:ext cx="2956818" cy="1077218"/>
          </a:xfrm>
          <a:prstGeom prst="rect">
            <a:avLst/>
          </a:prstGeom>
          <a:noFill/>
        </p:spPr>
        <p:txBody>
          <a:bodyPr wrap="square">
            <a:spAutoFit/>
          </a:bodyPr>
          <a:lstStyle/>
          <a:p>
            <a:r>
              <a:rPr lang="en-US" sz="1600" b="1">
                <a:solidFill>
                  <a:srgbClr val="0070C0"/>
                </a:solidFill>
                <a:ea typeface="+mn-lt"/>
                <a:cs typeface="+mn-lt"/>
              </a:rPr>
              <a:t>Compute the IQR</a:t>
            </a:r>
            <a:endParaRPr lang="en-US" sz="1600">
              <a:solidFill>
                <a:srgbClr val="0070C0"/>
              </a:solidFill>
            </a:endParaRPr>
          </a:p>
          <a:p>
            <a:r>
              <a:rPr lang="en-US" sz="1600" b="1">
                <a:solidFill>
                  <a:schemeClr val="tx2"/>
                </a:solidFill>
                <a:ea typeface="+mn-lt"/>
                <a:cs typeface="+mn-lt"/>
              </a:rPr>
              <a:t>IQR = Q3 - Q1</a:t>
            </a:r>
          </a:p>
          <a:p>
            <a:r>
              <a:rPr lang="en-US" sz="1600">
                <a:solidFill>
                  <a:schemeClr val="tx2"/>
                </a:solidFill>
                <a:ea typeface="+mn-lt"/>
                <a:cs typeface="+mn-lt"/>
              </a:rPr>
              <a:t>This tells you the range of the middle 50% of the data</a:t>
            </a:r>
            <a:endParaRPr lang="en-US" sz="1600">
              <a:solidFill>
                <a:schemeClr val="tx2"/>
              </a:solidFill>
            </a:endParaRPr>
          </a:p>
        </p:txBody>
      </p:sp>
      <p:sp>
        <p:nvSpPr>
          <p:cNvPr id="22" name="TextBox 21">
            <a:extLst>
              <a:ext uri="{FF2B5EF4-FFF2-40B4-BE49-F238E27FC236}">
                <a16:creationId xmlns:a16="http://schemas.microsoft.com/office/drawing/2014/main" id="{847231F2-C63D-BCF1-8E22-57AE15DAE1FF}"/>
              </a:ext>
            </a:extLst>
          </p:cNvPr>
          <p:cNvSpPr txBox="1"/>
          <p:nvPr/>
        </p:nvSpPr>
        <p:spPr>
          <a:xfrm>
            <a:off x="7384415" y="1882062"/>
            <a:ext cx="366054" cy="377956"/>
          </a:xfrm>
          <a:prstGeom prst="rect">
            <a:avLst/>
          </a:prstGeom>
          <a:noFill/>
          <a:ln>
            <a:solidFill>
              <a:srgbClr val="0070C0"/>
            </a:solidFill>
          </a:ln>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2</a:t>
            </a:r>
          </a:p>
        </p:txBody>
      </p:sp>
      <p:pic>
        <p:nvPicPr>
          <p:cNvPr id="24" name="Picture 23" descr="A black background with a black square&#10;&#10;Description automatically generated with medium confidence">
            <a:extLst>
              <a:ext uri="{FF2B5EF4-FFF2-40B4-BE49-F238E27FC236}">
                <a16:creationId xmlns:a16="http://schemas.microsoft.com/office/drawing/2014/main" id="{40E005CD-FF16-A843-DF75-23AE175162E7}"/>
              </a:ext>
            </a:extLst>
          </p:cNvPr>
          <p:cNvPicPr>
            <a:picLocks noChangeAspect="1"/>
          </p:cNvPicPr>
          <p:nvPr/>
        </p:nvPicPr>
        <p:blipFill>
          <a:blip r:embed="rId3" cstate="print">
            <a:extLst>
              <a:ext uri="{28A0092B-C50C-407E-A947-70E740481C1C}">
                <a14:useLocalDpi xmlns:a14="http://schemas.microsoft.com/office/drawing/2010/main" val="0"/>
              </a:ext>
            </a:extLst>
          </a:blip>
          <a:srcRect b="14589"/>
          <a:stretch/>
        </p:blipFill>
        <p:spPr>
          <a:xfrm>
            <a:off x="7513076" y="2059158"/>
            <a:ext cx="1475226" cy="1260000"/>
          </a:xfrm>
          <a:prstGeom prst="rect">
            <a:avLst/>
          </a:prstGeom>
        </p:spPr>
      </p:pic>
      <p:sp>
        <p:nvSpPr>
          <p:cNvPr id="26" name="TextBox 25">
            <a:extLst>
              <a:ext uri="{FF2B5EF4-FFF2-40B4-BE49-F238E27FC236}">
                <a16:creationId xmlns:a16="http://schemas.microsoft.com/office/drawing/2014/main" id="{293BB5D9-BBDE-28E5-84DF-4234AFBDFA5C}"/>
              </a:ext>
            </a:extLst>
          </p:cNvPr>
          <p:cNvSpPr txBox="1"/>
          <p:nvPr/>
        </p:nvSpPr>
        <p:spPr>
          <a:xfrm>
            <a:off x="4411391" y="4307399"/>
            <a:ext cx="2956818" cy="2062103"/>
          </a:xfrm>
          <a:prstGeom prst="rect">
            <a:avLst/>
          </a:prstGeom>
          <a:noFill/>
        </p:spPr>
        <p:txBody>
          <a:bodyPr wrap="square">
            <a:spAutoFit/>
          </a:bodyPr>
          <a:lstStyle/>
          <a:p>
            <a:r>
              <a:rPr lang="en-US" sz="1600" b="1">
                <a:solidFill>
                  <a:srgbClr val="0070C0"/>
                </a:solidFill>
                <a:ea typeface="+mn-lt"/>
                <a:cs typeface="+mn-lt"/>
              </a:rPr>
              <a:t>Determine Outlier Boundaries</a:t>
            </a:r>
          </a:p>
          <a:p>
            <a:r>
              <a:rPr lang="en-US" sz="1600" b="1">
                <a:solidFill>
                  <a:schemeClr val="tx2"/>
                </a:solidFill>
                <a:ea typeface="+mn-lt"/>
                <a:cs typeface="+mn-lt"/>
              </a:rPr>
              <a:t>Lower Bound</a:t>
            </a:r>
            <a:r>
              <a:rPr lang="en-US" sz="1600">
                <a:solidFill>
                  <a:schemeClr val="tx2"/>
                </a:solidFill>
                <a:ea typeface="+mn-lt"/>
                <a:cs typeface="+mn-lt"/>
              </a:rPr>
              <a:t>: Calculated as</a:t>
            </a:r>
          </a:p>
          <a:p>
            <a:r>
              <a:rPr lang="en-US" sz="1600">
                <a:solidFill>
                  <a:schemeClr val="tx2"/>
                </a:solidFill>
                <a:ea typeface="+mn-lt"/>
                <a:cs typeface="+mn-lt"/>
              </a:rPr>
              <a:t>( Q1 - 1.5 \times \text{IQR} )</a:t>
            </a:r>
            <a:endParaRPr lang="en-US" sz="1600">
              <a:solidFill>
                <a:schemeClr val="tx2"/>
              </a:solidFill>
            </a:endParaRPr>
          </a:p>
          <a:p>
            <a:r>
              <a:rPr lang="en-US" sz="1600" b="1">
                <a:solidFill>
                  <a:schemeClr val="tx2"/>
                </a:solidFill>
                <a:ea typeface="+mn-lt"/>
                <a:cs typeface="+mn-lt"/>
              </a:rPr>
              <a:t>Upper Bound</a:t>
            </a:r>
            <a:r>
              <a:rPr lang="en-US" sz="1600">
                <a:solidFill>
                  <a:schemeClr val="tx2"/>
                </a:solidFill>
                <a:ea typeface="+mn-lt"/>
                <a:cs typeface="+mn-lt"/>
              </a:rPr>
              <a:t>: Calculated as</a:t>
            </a:r>
          </a:p>
          <a:p>
            <a:r>
              <a:rPr lang="en-US" sz="1600">
                <a:solidFill>
                  <a:schemeClr val="tx2"/>
                </a:solidFill>
                <a:ea typeface="+mn-lt"/>
                <a:cs typeface="+mn-lt"/>
              </a:rPr>
              <a:t>( Q3 + 1.5 \times \text{IQR} )</a:t>
            </a:r>
            <a:endParaRPr lang="en-US" sz="1600">
              <a:solidFill>
                <a:schemeClr val="tx2"/>
              </a:solidFill>
            </a:endParaRPr>
          </a:p>
          <a:p>
            <a:r>
              <a:rPr lang="en-US" sz="1600">
                <a:solidFill>
                  <a:schemeClr val="tx2"/>
                </a:solidFill>
                <a:ea typeface="+mn-lt"/>
                <a:cs typeface="+mn-lt"/>
              </a:rPr>
              <a:t>Values falling below the lower bound or above the upper bound are considered outliers.</a:t>
            </a:r>
            <a:endParaRPr lang="en-US" sz="1600">
              <a:solidFill>
                <a:schemeClr val="tx2"/>
              </a:solidFill>
            </a:endParaRPr>
          </a:p>
        </p:txBody>
      </p:sp>
      <p:sp>
        <p:nvSpPr>
          <p:cNvPr id="27" name="TextBox 26">
            <a:extLst>
              <a:ext uri="{FF2B5EF4-FFF2-40B4-BE49-F238E27FC236}">
                <a16:creationId xmlns:a16="http://schemas.microsoft.com/office/drawing/2014/main" id="{B4AC18D3-7560-30BC-FC5B-903FFCC000B8}"/>
              </a:ext>
            </a:extLst>
          </p:cNvPr>
          <p:cNvSpPr txBox="1"/>
          <p:nvPr/>
        </p:nvSpPr>
        <p:spPr>
          <a:xfrm>
            <a:off x="2923508" y="4200759"/>
            <a:ext cx="366054" cy="377956"/>
          </a:xfrm>
          <a:prstGeom prst="rect">
            <a:avLst/>
          </a:prstGeom>
          <a:noFill/>
          <a:ln>
            <a:solidFill>
              <a:srgbClr val="0070C0"/>
            </a:solidFill>
          </a:ln>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3</a:t>
            </a:r>
          </a:p>
        </p:txBody>
      </p:sp>
      <p:sp>
        <p:nvSpPr>
          <p:cNvPr id="28" name="TextBox 27">
            <a:extLst>
              <a:ext uri="{FF2B5EF4-FFF2-40B4-BE49-F238E27FC236}">
                <a16:creationId xmlns:a16="http://schemas.microsoft.com/office/drawing/2014/main" id="{CC7538B9-9586-5F3D-D357-CDA9F912CEB0}"/>
              </a:ext>
            </a:extLst>
          </p:cNvPr>
          <p:cNvSpPr txBox="1"/>
          <p:nvPr/>
        </p:nvSpPr>
        <p:spPr>
          <a:xfrm>
            <a:off x="8991257" y="4482026"/>
            <a:ext cx="2956818" cy="1077218"/>
          </a:xfrm>
          <a:prstGeom prst="rect">
            <a:avLst/>
          </a:prstGeom>
          <a:noFill/>
        </p:spPr>
        <p:txBody>
          <a:bodyPr wrap="square">
            <a:spAutoFit/>
          </a:bodyPr>
          <a:lstStyle/>
          <a:p>
            <a:r>
              <a:rPr lang="en-US" sz="1600" b="1">
                <a:solidFill>
                  <a:srgbClr val="0070C0"/>
                </a:solidFill>
                <a:ea typeface="+mn-lt"/>
                <a:cs typeface="+mn-lt"/>
              </a:rPr>
              <a:t>Filter Outliers</a:t>
            </a:r>
            <a:endParaRPr lang="en-US" sz="1600">
              <a:solidFill>
                <a:srgbClr val="0070C0"/>
              </a:solidFill>
            </a:endParaRPr>
          </a:p>
          <a:p>
            <a:r>
              <a:rPr lang="en-US" sz="1600">
                <a:solidFill>
                  <a:schemeClr val="tx2"/>
                </a:solidFill>
                <a:ea typeface="+mn-lt"/>
                <a:cs typeface="+mn-lt"/>
              </a:rPr>
              <a:t>Remove any data points that fall outside these bounds to get a cleaned dataset.</a:t>
            </a:r>
            <a:endParaRPr lang="en-US" sz="1600">
              <a:solidFill>
                <a:schemeClr val="tx2"/>
              </a:solidFill>
            </a:endParaRPr>
          </a:p>
        </p:txBody>
      </p:sp>
      <p:sp>
        <p:nvSpPr>
          <p:cNvPr id="29" name="TextBox 28">
            <a:extLst>
              <a:ext uri="{FF2B5EF4-FFF2-40B4-BE49-F238E27FC236}">
                <a16:creationId xmlns:a16="http://schemas.microsoft.com/office/drawing/2014/main" id="{0A33980A-988D-227B-913C-BA638748CA42}"/>
              </a:ext>
            </a:extLst>
          </p:cNvPr>
          <p:cNvSpPr txBox="1"/>
          <p:nvPr/>
        </p:nvSpPr>
        <p:spPr>
          <a:xfrm>
            <a:off x="7384415" y="4195062"/>
            <a:ext cx="366054" cy="377956"/>
          </a:xfrm>
          <a:prstGeom prst="rect">
            <a:avLst/>
          </a:prstGeom>
          <a:noFill/>
          <a:ln>
            <a:solidFill>
              <a:srgbClr val="0070C0"/>
            </a:solidFill>
          </a:ln>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4</a:t>
            </a:r>
          </a:p>
        </p:txBody>
      </p:sp>
      <p:pic>
        <p:nvPicPr>
          <p:cNvPr id="33" name="Picture 32" descr="A black background with a black square&#10;&#10;Description automatically generated with medium confidence">
            <a:extLst>
              <a:ext uri="{FF2B5EF4-FFF2-40B4-BE49-F238E27FC236}">
                <a16:creationId xmlns:a16="http://schemas.microsoft.com/office/drawing/2014/main" id="{8AF2117E-B82A-5FD0-F3D3-EF6C390E9C7F}"/>
              </a:ext>
            </a:extLst>
          </p:cNvPr>
          <p:cNvPicPr>
            <a:picLocks noChangeAspect="1"/>
          </p:cNvPicPr>
          <p:nvPr/>
        </p:nvPicPr>
        <p:blipFill>
          <a:blip r:embed="rId4" cstate="print">
            <a:extLst>
              <a:ext uri="{28A0092B-C50C-407E-A947-70E740481C1C}">
                <a14:useLocalDpi xmlns:a14="http://schemas.microsoft.com/office/drawing/2010/main" val="0"/>
              </a:ext>
            </a:extLst>
          </a:blip>
          <a:srcRect b="14203"/>
          <a:stretch/>
        </p:blipFill>
        <p:spPr>
          <a:xfrm>
            <a:off x="2970652" y="4390635"/>
            <a:ext cx="1468581" cy="1260000"/>
          </a:xfrm>
          <a:prstGeom prst="rect">
            <a:avLst/>
          </a:prstGeom>
        </p:spPr>
      </p:pic>
      <p:pic>
        <p:nvPicPr>
          <p:cNvPr id="35" name="Picture 34" descr="A black background with a black square&#10;&#10;Description automatically generated with medium confidence">
            <a:extLst>
              <a:ext uri="{FF2B5EF4-FFF2-40B4-BE49-F238E27FC236}">
                <a16:creationId xmlns:a16="http://schemas.microsoft.com/office/drawing/2014/main" id="{C750D40E-457A-8C41-837E-3FE879C9CE55}"/>
              </a:ext>
            </a:extLst>
          </p:cNvPr>
          <p:cNvPicPr>
            <a:picLocks noChangeAspect="1"/>
          </p:cNvPicPr>
          <p:nvPr/>
        </p:nvPicPr>
        <p:blipFill>
          <a:blip r:embed="rId5" cstate="print">
            <a:extLst>
              <a:ext uri="{28A0092B-C50C-407E-A947-70E740481C1C}">
                <a14:useLocalDpi xmlns:a14="http://schemas.microsoft.com/office/drawing/2010/main" val="0"/>
              </a:ext>
            </a:extLst>
          </a:blip>
          <a:srcRect b="13237"/>
          <a:stretch/>
        </p:blipFill>
        <p:spPr>
          <a:xfrm>
            <a:off x="7513076" y="4390635"/>
            <a:ext cx="1452227" cy="1260000"/>
          </a:xfrm>
          <a:prstGeom prst="rect">
            <a:avLst/>
          </a:prstGeom>
        </p:spPr>
      </p:pic>
    </p:spTree>
    <p:extLst>
      <p:ext uri="{BB962C8B-B14F-4D97-AF65-F5344CB8AC3E}">
        <p14:creationId xmlns:p14="http://schemas.microsoft.com/office/powerpoint/2010/main" val="338319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C87F-20CD-980F-7A8C-99BAE7D50734}"/>
              </a:ext>
            </a:extLst>
          </p:cNvPr>
          <p:cNvSpPr>
            <a:spLocks noGrp="1"/>
          </p:cNvSpPr>
          <p:nvPr>
            <p:ph type="title"/>
          </p:nvPr>
        </p:nvSpPr>
        <p:spPr/>
        <p:txBody>
          <a:bodyPr>
            <a:noAutofit/>
          </a:bodyPr>
          <a:lstStyle/>
          <a:p>
            <a:r>
              <a:rPr lang="en-US" sz="3600"/>
              <a:t>	Exploratory Data Analysis: After Removing Outliers (1/3)</a:t>
            </a:r>
            <a:endParaRPr lang="en-US" sz="3600">
              <a:solidFill>
                <a:srgbClr val="000000"/>
              </a:solidFill>
            </a:endParaRPr>
          </a:p>
        </p:txBody>
      </p:sp>
      <p:pic>
        <p:nvPicPr>
          <p:cNvPr id="6" name="Content Placeholder 4">
            <a:extLst>
              <a:ext uri="{FF2B5EF4-FFF2-40B4-BE49-F238E27FC236}">
                <a16:creationId xmlns:a16="http://schemas.microsoft.com/office/drawing/2014/main" id="{A62F0879-EA0F-FA6B-B166-B93E9C46C173}"/>
              </a:ext>
            </a:extLst>
          </p:cNvPr>
          <p:cNvPicPr>
            <a:picLocks noChangeAspect="1"/>
          </p:cNvPicPr>
          <p:nvPr/>
        </p:nvPicPr>
        <p:blipFill>
          <a:blip r:embed="rId2"/>
          <a:srcRect t="1610"/>
          <a:stretch/>
        </p:blipFill>
        <p:spPr>
          <a:xfrm>
            <a:off x="1394992" y="1368685"/>
            <a:ext cx="9402017" cy="5260136"/>
          </a:xfrm>
          <a:prstGeom prst="rect">
            <a:avLst/>
          </a:prstGeom>
          <a:noFill/>
        </p:spPr>
      </p:pic>
    </p:spTree>
    <p:extLst>
      <p:ext uri="{BB962C8B-B14F-4D97-AF65-F5344CB8AC3E}">
        <p14:creationId xmlns:p14="http://schemas.microsoft.com/office/powerpoint/2010/main" val="336923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C5B4-B626-5A35-2657-3497A39943BE}"/>
              </a:ext>
            </a:extLst>
          </p:cNvPr>
          <p:cNvSpPr>
            <a:spLocks noGrp="1"/>
          </p:cNvSpPr>
          <p:nvPr>
            <p:ph type="title"/>
          </p:nvPr>
        </p:nvSpPr>
        <p:spPr/>
        <p:txBody>
          <a:bodyPr>
            <a:noAutofit/>
          </a:bodyPr>
          <a:lstStyle/>
          <a:p>
            <a:r>
              <a:rPr lang="en-US" sz="3600"/>
              <a:t>	Exploratory Data Analysis: After Removing Outliers (2/3)</a:t>
            </a:r>
          </a:p>
        </p:txBody>
      </p:sp>
      <p:pic>
        <p:nvPicPr>
          <p:cNvPr id="5" name="Picture 4" descr="A bar graph showing the distribution of category&#10;&#10;AI-generated content may be incorrect.">
            <a:extLst>
              <a:ext uri="{FF2B5EF4-FFF2-40B4-BE49-F238E27FC236}">
                <a16:creationId xmlns:a16="http://schemas.microsoft.com/office/drawing/2014/main" id="{D19991DC-A3AF-CD39-1B3D-F0631299E7CF}"/>
              </a:ext>
            </a:extLst>
          </p:cNvPr>
          <p:cNvPicPr>
            <a:picLocks noChangeAspect="1"/>
          </p:cNvPicPr>
          <p:nvPr/>
        </p:nvPicPr>
        <p:blipFill>
          <a:blip r:embed="rId3"/>
          <a:stretch>
            <a:fillRect/>
          </a:stretch>
        </p:blipFill>
        <p:spPr>
          <a:xfrm>
            <a:off x="476350" y="1449658"/>
            <a:ext cx="5255300" cy="3522051"/>
          </a:xfrm>
          <a:prstGeom prst="rect">
            <a:avLst/>
          </a:prstGeom>
        </p:spPr>
      </p:pic>
      <p:pic>
        <p:nvPicPr>
          <p:cNvPr id="6" name="Content Placeholder 15" descr="A bar chart with different colored squares&#10;&#10;AI-generated content may be incorrect.">
            <a:extLst>
              <a:ext uri="{FF2B5EF4-FFF2-40B4-BE49-F238E27FC236}">
                <a16:creationId xmlns:a16="http://schemas.microsoft.com/office/drawing/2014/main" id="{191B422E-2BBF-BA52-CD59-7B4EB1E27542}"/>
              </a:ext>
            </a:extLst>
          </p:cNvPr>
          <p:cNvPicPr>
            <a:picLocks noGrp="1" noChangeAspect="1"/>
          </p:cNvPicPr>
          <p:nvPr>
            <p:ph sz="half" idx="1"/>
          </p:nvPr>
        </p:nvPicPr>
        <p:blipFill>
          <a:blip r:embed="rId4"/>
          <a:stretch>
            <a:fillRect/>
          </a:stretch>
        </p:blipFill>
        <p:spPr>
          <a:xfrm>
            <a:off x="6555637" y="1448214"/>
            <a:ext cx="5064726" cy="3525064"/>
          </a:xfrm>
        </p:spPr>
      </p:pic>
      <p:sp>
        <p:nvSpPr>
          <p:cNvPr id="7" name="Content Placeholder 11">
            <a:extLst>
              <a:ext uri="{FF2B5EF4-FFF2-40B4-BE49-F238E27FC236}">
                <a16:creationId xmlns:a16="http://schemas.microsoft.com/office/drawing/2014/main" id="{F7C3F07C-8191-655D-5BA6-2AE07BD52F9B}"/>
              </a:ext>
            </a:extLst>
          </p:cNvPr>
          <p:cNvSpPr txBox="1">
            <a:spLocks/>
          </p:cNvSpPr>
          <p:nvPr/>
        </p:nvSpPr>
        <p:spPr>
          <a:xfrm>
            <a:off x="224000" y="5042624"/>
            <a:ext cx="5760000" cy="1566950"/>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500">
                <a:latin typeface="Aptos" panose="020B0004020202020204" pitchFamily="34" charset="0"/>
                <a:ea typeface="+mn-lt"/>
                <a:cs typeface="+mn-lt"/>
              </a:rPr>
              <a:t>Approximately </a:t>
            </a:r>
            <a:r>
              <a:rPr lang="en-US" sz="1500" b="1">
                <a:latin typeface="Aptos" panose="020B0004020202020204" pitchFamily="34" charset="0"/>
                <a:ea typeface="+mn-lt"/>
                <a:cs typeface="+mn-lt"/>
              </a:rPr>
              <a:t>65.8%</a:t>
            </a:r>
            <a:r>
              <a:rPr lang="en-US" sz="1500">
                <a:latin typeface="Aptos" panose="020B0004020202020204" pitchFamily="34" charset="0"/>
                <a:ea typeface="+mn-lt"/>
                <a:cs typeface="+mn-lt"/>
              </a:rPr>
              <a:t> of the wines are categorized as </a:t>
            </a:r>
            <a:r>
              <a:rPr lang="en-US" sz="1500" b="1">
                <a:latin typeface="Aptos" panose="020B0004020202020204" pitchFamily="34" charset="0"/>
                <a:ea typeface="+mn-lt"/>
                <a:cs typeface="+mn-lt"/>
              </a:rPr>
              <a:t>Profitable</a:t>
            </a:r>
            <a:r>
              <a:rPr lang="en-US" sz="1500">
                <a:latin typeface="Aptos" panose="020B0004020202020204" pitchFamily="34" charset="0"/>
                <a:ea typeface="+mn-lt"/>
                <a:cs typeface="+mn-lt"/>
              </a:rPr>
              <a:t>.</a:t>
            </a:r>
          </a:p>
          <a:p>
            <a:pPr>
              <a:spcBef>
                <a:spcPts val="0"/>
              </a:spcBef>
            </a:pPr>
            <a:r>
              <a:rPr lang="en-US" sz="1500">
                <a:latin typeface="Aptos" panose="020B0004020202020204" pitchFamily="34" charset="0"/>
                <a:ea typeface="+mn-lt"/>
                <a:cs typeface="+mn-lt"/>
              </a:rPr>
              <a:t>About </a:t>
            </a:r>
            <a:r>
              <a:rPr lang="en-US" sz="1500" b="1">
                <a:latin typeface="Aptos" panose="020B0004020202020204" pitchFamily="34" charset="0"/>
                <a:ea typeface="+mn-lt"/>
                <a:cs typeface="+mn-lt"/>
              </a:rPr>
              <a:t>34.2%</a:t>
            </a:r>
            <a:r>
              <a:rPr lang="en-US" sz="1500">
                <a:latin typeface="Aptos" panose="020B0004020202020204" pitchFamily="34" charset="0"/>
                <a:ea typeface="+mn-lt"/>
                <a:cs typeface="+mn-lt"/>
              </a:rPr>
              <a:t> of the wines are labeled as </a:t>
            </a:r>
            <a:r>
              <a:rPr lang="en-US" sz="1500" b="1">
                <a:latin typeface="Aptos" panose="020B0004020202020204" pitchFamily="34" charset="0"/>
                <a:ea typeface="+mn-lt"/>
                <a:cs typeface="+mn-lt"/>
              </a:rPr>
              <a:t>Non-Profitable</a:t>
            </a:r>
            <a:r>
              <a:rPr lang="en-US" sz="1500">
                <a:latin typeface="Aptos" panose="020B0004020202020204" pitchFamily="34" charset="0"/>
                <a:ea typeface="+mn-lt"/>
                <a:cs typeface="+mn-lt"/>
              </a:rPr>
              <a:t>.</a:t>
            </a:r>
          </a:p>
        </p:txBody>
      </p:sp>
      <p:sp>
        <p:nvSpPr>
          <p:cNvPr id="8" name="Content Placeholder 11">
            <a:extLst>
              <a:ext uri="{FF2B5EF4-FFF2-40B4-BE49-F238E27FC236}">
                <a16:creationId xmlns:a16="http://schemas.microsoft.com/office/drawing/2014/main" id="{96E9C65C-FA3F-16E3-9FE9-76A9ABC0CEF0}"/>
              </a:ext>
            </a:extLst>
          </p:cNvPr>
          <p:cNvSpPr txBox="1">
            <a:spLocks/>
          </p:cNvSpPr>
          <p:nvPr/>
        </p:nvSpPr>
        <p:spPr>
          <a:xfrm>
            <a:off x="6208000" y="5042624"/>
            <a:ext cx="5760000" cy="1577993"/>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r>
              <a:rPr lang="en-US">
                <a:latin typeface="Aptos" panose="020B0004020202020204" pitchFamily="34" charset="0"/>
              </a:rPr>
              <a:t>The </a:t>
            </a:r>
            <a:r>
              <a:rPr lang="en-US" b="1">
                <a:latin typeface="Aptos" panose="020B0004020202020204" pitchFamily="34" charset="0"/>
              </a:rPr>
              <a:t>Profitable</a:t>
            </a:r>
            <a:r>
              <a:rPr lang="en-US">
                <a:latin typeface="Aptos" panose="020B0004020202020204" pitchFamily="34" charset="0"/>
              </a:rPr>
              <a:t> category shows a balanced distribution of quality ratings, particularly higher ratings (e.g., 6 and 7).</a:t>
            </a:r>
          </a:p>
          <a:p>
            <a:pPr>
              <a:spcBef>
                <a:spcPts val="0"/>
              </a:spcBef>
            </a:pPr>
            <a:r>
              <a:rPr lang="en-US">
                <a:latin typeface="Aptos" panose="020B0004020202020204" pitchFamily="34" charset="0"/>
              </a:rPr>
              <a:t>The </a:t>
            </a:r>
            <a:r>
              <a:rPr lang="en-US" b="1">
                <a:latin typeface="Aptos" panose="020B0004020202020204" pitchFamily="34" charset="0"/>
              </a:rPr>
              <a:t>Non-Profitable</a:t>
            </a:r>
            <a:r>
              <a:rPr lang="en-US">
                <a:latin typeface="Aptos" panose="020B0004020202020204" pitchFamily="34" charset="0"/>
              </a:rPr>
              <a:t> wines appear to have a more limited range of quality ratings, with lower counts focused on quality ratings 4 &amp; 5.</a:t>
            </a:r>
          </a:p>
          <a:p>
            <a:pPr>
              <a:spcBef>
                <a:spcPts val="0"/>
              </a:spcBef>
            </a:pPr>
            <a:r>
              <a:rPr lang="en-US">
                <a:latin typeface="Aptos" panose="020B0004020202020204" pitchFamily="34" charset="0"/>
              </a:rPr>
              <a:t>There appears to be a potential link between wine quality and profitability; higher quality ratings may lead to better sales and profitability.</a:t>
            </a:r>
          </a:p>
        </p:txBody>
      </p:sp>
    </p:spTree>
    <p:extLst>
      <p:ext uri="{BB962C8B-B14F-4D97-AF65-F5344CB8AC3E}">
        <p14:creationId xmlns:p14="http://schemas.microsoft.com/office/powerpoint/2010/main" val="225737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44940-F884-7432-B396-DC28C7EB3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641B5-B9BA-04F9-963C-06B57F4DE668}"/>
              </a:ext>
            </a:extLst>
          </p:cNvPr>
          <p:cNvSpPr>
            <a:spLocks noGrp="1"/>
          </p:cNvSpPr>
          <p:nvPr>
            <p:ph type="title"/>
          </p:nvPr>
        </p:nvSpPr>
        <p:spPr/>
        <p:txBody>
          <a:bodyPr>
            <a:noAutofit/>
          </a:bodyPr>
          <a:lstStyle/>
          <a:p>
            <a:r>
              <a:rPr lang="en-US" sz="3600"/>
              <a:t>	Exploratory Data Analysis: After Removing Outliers (3/3)</a:t>
            </a:r>
          </a:p>
        </p:txBody>
      </p:sp>
      <p:pic>
        <p:nvPicPr>
          <p:cNvPr id="9" name="Picture 8" descr="A graph with different colored bars&#10;&#10;AI-generated content may be incorrect.">
            <a:extLst>
              <a:ext uri="{FF2B5EF4-FFF2-40B4-BE49-F238E27FC236}">
                <a16:creationId xmlns:a16="http://schemas.microsoft.com/office/drawing/2014/main" id="{C20F70FA-03A8-D631-8D80-01EAD41499CA}"/>
              </a:ext>
            </a:extLst>
          </p:cNvPr>
          <p:cNvPicPr>
            <a:picLocks noChangeAspect="1"/>
          </p:cNvPicPr>
          <p:nvPr/>
        </p:nvPicPr>
        <p:blipFill>
          <a:blip r:embed="rId3"/>
          <a:stretch>
            <a:fillRect/>
          </a:stretch>
        </p:blipFill>
        <p:spPr>
          <a:xfrm>
            <a:off x="181855" y="1683198"/>
            <a:ext cx="5686827" cy="4752488"/>
          </a:xfrm>
          <a:prstGeom prst="rect">
            <a:avLst/>
          </a:prstGeom>
          <a:noFill/>
        </p:spPr>
      </p:pic>
      <p:sp>
        <p:nvSpPr>
          <p:cNvPr id="10" name="Content Placeholder 11">
            <a:extLst>
              <a:ext uri="{FF2B5EF4-FFF2-40B4-BE49-F238E27FC236}">
                <a16:creationId xmlns:a16="http://schemas.microsoft.com/office/drawing/2014/main" id="{CF04EE06-9FBB-0A57-7A1E-59C0BC5B9F5D}"/>
              </a:ext>
            </a:extLst>
          </p:cNvPr>
          <p:cNvSpPr txBox="1">
            <a:spLocks/>
          </p:cNvSpPr>
          <p:nvPr/>
        </p:nvSpPr>
        <p:spPr>
          <a:xfrm>
            <a:off x="6050537" y="1744030"/>
            <a:ext cx="5959609" cy="4630825"/>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500" b="1">
                <a:solidFill>
                  <a:srgbClr val="0070C0"/>
                </a:solidFill>
                <a:ea typeface="+mn-ea"/>
                <a:cs typeface="+mn-cs"/>
              </a:rPr>
              <a:t>Alcohol Content</a:t>
            </a:r>
            <a:endParaRPr lang="en-US" sz="1500">
              <a:solidFill>
                <a:srgbClr val="0070C0"/>
              </a:solidFill>
              <a:ea typeface="+mn-ea"/>
              <a:cs typeface="+mn-cs"/>
            </a:endParaRPr>
          </a:p>
          <a:p>
            <a:pPr marL="228600" lvl="1">
              <a:lnSpc>
                <a:spcPct val="100000"/>
              </a:lnSpc>
              <a:spcBef>
                <a:spcPts val="0"/>
              </a:spcBef>
            </a:pPr>
            <a:r>
              <a:rPr lang="en-US" sz="1500" b="1"/>
              <a:t>Profitable</a:t>
            </a:r>
            <a:r>
              <a:rPr lang="en-US" sz="1500"/>
              <a:t> wines tend to have a higher average alcohol content compared to </a:t>
            </a:r>
            <a:r>
              <a:rPr lang="en-US" sz="1500" b="1"/>
              <a:t>Non-Profitable</a:t>
            </a:r>
            <a:r>
              <a:rPr lang="en-US" sz="1500"/>
              <a:t> wines.</a:t>
            </a:r>
          </a:p>
          <a:p>
            <a:pPr marL="228600" lvl="1">
              <a:lnSpc>
                <a:spcPct val="100000"/>
              </a:lnSpc>
              <a:spcBef>
                <a:spcPts val="0"/>
              </a:spcBef>
            </a:pPr>
            <a:r>
              <a:rPr lang="en-US" sz="1500"/>
              <a:t>Alcohol levels could be a significant factor contributing to profitability.</a:t>
            </a:r>
          </a:p>
          <a:p>
            <a:pPr marL="0" lvl="1" indent="0">
              <a:lnSpc>
                <a:spcPct val="100000"/>
              </a:lnSpc>
              <a:spcBef>
                <a:spcPts val="0"/>
              </a:spcBef>
              <a:buNone/>
            </a:pPr>
            <a:endParaRPr lang="en-US" sz="1500"/>
          </a:p>
          <a:p>
            <a:pPr marL="0" indent="0">
              <a:lnSpc>
                <a:spcPct val="100000"/>
              </a:lnSpc>
              <a:spcBef>
                <a:spcPts val="0"/>
              </a:spcBef>
              <a:buNone/>
            </a:pPr>
            <a:r>
              <a:rPr lang="en-US" sz="1500" b="1">
                <a:solidFill>
                  <a:srgbClr val="0070C0"/>
                </a:solidFill>
                <a:ea typeface="+mn-ea"/>
                <a:cs typeface="+mn-cs"/>
              </a:rPr>
              <a:t>Sulphates and Acidity</a:t>
            </a:r>
            <a:endParaRPr lang="en-US" sz="1500">
              <a:solidFill>
                <a:srgbClr val="0070C0"/>
              </a:solidFill>
              <a:ea typeface="+mn-ea"/>
              <a:cs typeface="+mn-cs"/>
            </a:endParaRPr>
          </a:p>
          <a:p>
            <a:pPr marL="228600" lvl="1">
              <a:lnSpc>
                <a:spcPct val="100000"/>
              </a:lnSpc>
              <a:spcBef>
                <a:spcPts val="0"/>
              </a:spcBef>
            </a:pPr>
            <a:r>
              <a:rPr lang="en-US" sz="1500"/>
              <a:t>Features like sulphates and acidity levels differ between the categories, although these differences are subtler.</a:t>
            </a:r>
          </a:p>
          <a:p>
            <a:pPr marL="228600" lvl="1">
              <a:lnSpc>
                <a:spcPct val="100000"/>
              </a:lnSpc>
              <a:spcBef>
                <a:spcPts val="0"/>
              </a:spcBef>
            </a:pPr>
            <a:r>
              <a:rPr lang="en-US" sz="1500"/>
              <a:t>These components, influencing taste and preservation, might impact consumer preference and profitability.</a:t>
            </a:r>
          </a:p>
          <a:p>
            <a:pPr marL="0" lvl="1" indent="0">
              <a:lnSpc>
                <a:spcPct val="100000"/>
              </a:lnSpc>
              <a:spcBef>
                <a:spcPts val="0"/>
              </a:spcBef>
              <a:buNone/>
            </a:pPr>
            <a:endParaRPr lang="en-US" sz="1500"/>
          </a:p>
          <a:p>
            <a:pPr marL="0" indent="0">
              <a:lnSpc>
                <a:spcPct val="100000"/>
              </a:lnSpc>
              <a:spcBef>
                <a:spcPts val="0"/>
              </a:spcBef>
              <a:buNone/>
            </a:pPr>
            <a:r>
              <a:rPr lang="en-US" sz="1500" b="1">
                <a:solidFill>
                  <a:srgbClr val="0070C0"/>
                </a:solidFill>
                <a:ea typeface="+mn-ea"/>
                <a:cs typeface="+mn-cs"/>
              </a:rPr>
              <a:t>Residual Sugar and Density</a:t>
            </a:r>
            <a:endParaRPr lang="en-US" sz="1500">
              <a:solidFill>
                <a:srgbClr val="0070C0"/>
              </a:solidFill>
              <a:ea typeface="+mn-ea"/>
              <a:cs typeface="+mn-cs"/>
            </a:endParaRPr>
          </a:p>
          <a:p>
            <a:pPr marL="228600" lvl="1">
              <a:lnSpc>
                <a:spcPct val="100000"/>
              </a:lnSpc>
              <a:spcBef>
                <a:spcPts val="0"/>
              </a:spcBef>
            </a:pPr>
            <a:r>
              <a:rPr lang="en-US" sz="1500"/>
              <a:t>Variations in residual sugar and density can affect the sweetness and body of the wine, potentially influencing market demand.</a:t>
            </a:r>
          </a:p>
          <a:p>
            <a:pPr marL="0" lvl="1" indent="0">
              <a:lnSpc>
                <a:spcPct val="100000"/>
              </a:lnSpc>
              <a:spcBef>
                <a:spcPts val="0"/>
              </a:spcBef>
              <a:buNone/>
            </a:pPr>
            <a:endParaRPr lang="en-US" sz="1500"/>
          </a:p>
          <a:p>
            <a:pPr marL="0" indent="0">
              <a:lnSpc>
                <a:spcPct val="100000"/>
              </a:lnSpc>
              <a:spcBef>
                <a:spcPts val="0"/>
              </a:spcBef>
              <a:buNone/>
            </a:pPr>
            <a:r>
              <a:rPr lang="en-US" sz="1500" b="1">
                <a:solidFill>
                  <a:srgbClr val="0070C0"/>
                </a:solidFill>
                <a:ea typeface="+mn-ea"/>
                <a:cs typeface="+mn-cs"/>
              </a:rPr>
              <a:t>Total Sulfur Dioxide</a:t>
            </a:r>
            <a:endParaRPr lang="en-US" sz="1500">
              <a:solidFill>
                <a:srgbClr val="0070C0"/>
              </a:solidFill>
              <a:ea typeface="+mn-ea"/>
              <a:cs typeface="+mn-cs"/>
            </a:endParaRPr>
          </a:p>
          <a:p>
            <a:pPr marL="228600" lvl="1">
              <a:lnSpc>
                <a:spcPct val="100000"/>
              </a:lnSpc>
              <a:spcBef>
                <a:spcPts val="0"/>
              </a:spcBef>
            </a:pPr>
            <a:r>
              <a:rPr lang="en-US" sz="1500"/>
              <a:t>Differences in sulfur dioxide content suggest variations in wine preservation methods between profitable and less profitable wines.</a:t>
            </a:r>
          </a:p>
        </p:txBody>
      </p:sp>
    </p:spTree>
    <p:extLst>
      <p:ext uri="{BB962C8B-B14F-4D97-AF65-F5344CB8AC3E}">
        <p14:creationId xmlns:p14="http://schemas.microsoft.com/office/powerpoint/2010/main" val="56332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6F68-A9C4-5DD5-B404-19700E0C9359}"/>
              </a:ext>
            </a:extLst>
          </p:cNvPr>
          <p:cNvSpPr>
            <a:spLocks noGrp="1"/>
          </p:cNvSpPr>
          <p:nvPr>
            <p:ph type="title"/>
          </p:nvPr>
        </p:nvSpPr>
        <p:spPr/>
        <p:txBody>
          <a:bodyPr/>
          <a:lstStyle/>
          <a:p>
            <a:r>
              <a:rPr lang="en-US">
                <a:solidFill>
                  <a:schemeClr val="tx2"/>
                </a:solidFill>
              </a:rPr>
              <a:t>	Agenda</a:t>
            </a:r>
          </a:p>
        </p:txBody>
      </p:sp>
      <p:sp>
        <p:nvSpPr>
          <p:cNvPr id="3" name="Content Placeholder 2">
            <a:extLst>
              <a:ext uri="{FF2B5EF4-FFF2-40B4-BE49-F238E27FC236}">
                <a16:creationId xmlns:a16="http://schemas.microsoft.com/office/drawing/2014/main" id="{A56DEBAD-997E-DC9C-C62A-1587C041BDB7}"/>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sz="2400">
                <a:latin typeface="Aptos"/>
                <a:ea typeface="Calibri"/>
                <a:cs typeface="Calibri"/>
              </a:rPr>
              <a:t>Project Objective</a:t>
            </a:r>
            <a:endParaRPr lang="en-US" sz="2400"/>
          </a:p>
          <a:p>
            <a:pPr marL="457200" indent="-457200">
              <a:buAutoNum type="arabicPeriod"/>
            </a:pPr>
            <a:r>
              <a:rPr lang="en-US" sz="2400">
                <a:latin typeface="Aptos"/>
                <a:ea typeface="Calibri"/>
                <a:cs typeface="Calibri"/>
              </a:rPr>
              <a:t>Exploratory Data Analysis</a:t>
            </a:r>
          </a:p>
          <a:p>
            <a:pPr marL="457200" indent="-457200">
              <a:buAutoNum type="arabicPeriod"/>
            </a:pPr>
            <a:r>
              <a:rPr lang="en-US" sz="2400">
                <a:latin typeface="Aptos"/>
                <a:ea typeface="Calibri"/>
                <a:cs typeface="Calibri"/>
              </a:rPr>
              <a:t>Data Extraction &amp; Preparation</a:t>
            </a:r>
            <a:endParaRPr lang="en-US"/>
          </a:p>
          <a:p>
            <a:pPr marL="457200" indent="-457200">
              <a:buAutoNum type="arabicPeriod"/>
            </a:pPr>
            <a:r>
              <a:rPr lang="en-US" sz="2400">
                <a:latin typeface="Aptos"/>
                <a:ea typeface="Calibri"/>
                <a:cs typeface="Calibri"/>
              </a:rPr>
              <a:t>Model Prediction</a:t>
            </a:r>
          </a:p>
          <a:p>
            <a:pPr marL="457200" indent="-457200">
              <a:buAutoNum type="arabicPeriod"/>
            </a:pPr>
            <a:r>
              <a:rPr lang="en-US" sz="2400">
                <a:latin typeface="Aptos"/>
                <a:ea typeface="Calibri"/>
                <a:cs typeface="Calibri"/>
              </a:rPr>
              <a:t>Models Comparison</a:t>
            </a:r>
          </a:p>
          <a:p>
            <a:pPr marL="457200" indent="-457200">
              <a:buAutoNum type="arabicPeriod"/>
            </a:pPr>
            <a:r>
              <a:rPr lang="en-US" sz="2400">
                <a:latin typeface="Aptos"/>
                <a:ea typeface="Calibri"/>
                <a:cs typeface="Calibri"/>
              </a:rPr>
              <a:t>Recommendations</a:t>
            </a:r>
          </a:p>
          <a:p>
            <a:pPr marL="0" indent="0">
              <a:buNone/>
            </a:pPr>
            <a:endParaRPr lang="en-US" sz="2400"/>
          </a:p>
        </p:txBody>
      </p:sp>
    </p:spTree>
    <p:extLst>
      <p:ext uri="{BB962C8B-B14F-4D97-AF65-F5344CB8AC3E}">
        <p14:creationId xmlns:p14="http://schemas.microsoft.com/office/powerpoint/2010/main" val="401038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659D6341-0158-E222-8467-304DBBFA89D5}"/>
              </a:ext>
            </a:extLst>
          </p:cNvPr>
          <p:cNvSpPr txBox="1">
            <a:spLocks/>
          </p:cNvSpPr>
          <p:nvPr/>
        </p:nvSpPr>
        <p:spPr>
          <a:xfrm>
            <a:off x="2103231" y="1440628"/>
            <a:ext cx="9903477" cy="5114292"/>
          </a:xfrm>
          <a:prstGeom prst="rect">
            <a:avLst/>
          </a:prstGeom>
          <a:solidFill>
            <a:schemeClr val="tx2">
              <a:alpha val="10000"/>
            </a:schemeClr>
          </a:solidFill>
        </p:spPr>
        <p:txBody>
          <a:bodyPr vert="horz" lIns="9144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sz="1800" b="1" i="0" u="none" strike="noStrike">
                <a:solidFill>
                  <a:srgbClr val="0070C0"/>
                </a:solidFill>
                <a:effectLst/>
                <a:latin typeface="Aptos" panose="020B0004020202020204" pitchFamily="34" charset="0"/>
              </a:rPr>
              <a:t>Predictor Variables</a:t>
            </a:r>
            <a:endParaRPr lang="en-US" sz="1800">
              <a:solidFill>
                <a:srgbClr val="0070C0"/>
              </a:solidFill>
              <a:latin typeface="Aptos" panose="020B0004020202020204" pitchFamily="34" charset="0"/>
            </a:endParaRPr>
          </a:p>
        </p:txBody>
      </p:sp>
      <p:sp>
        <p:nvSpPr>
          <p:cNvPr id="2" name="Title 1">
            <a:extLst>
              <a:ext uri="{FF2B5EF4-FFF2-40B4-BE49-F238E27FC236}">
                <a16:creationId xmlns:a16="http://schemas.microsoft.com/office/drawing/2014/main" id="{AE78EB9F-FD15-0C7E-2127-87E90F326639}"/>
              </a:ext>
            </a:extLst>
          </p:cNvPr>
          <p:cNvSpPr>
            <a:spLocks noGrp="1"/>
          </p:cNvSpPr>
          <p:nvPr>
            <p:ph type="title"/>
          </p:nvPr>
        </p:nvSpPr>
        <p:spPr/>
        <p:txBody>
          <a:bodyPr/>
          <a:lstStyle/>
          <a:p>
            <a:r>
              <a:rPr lang="en-US">
                <a:solidFill>
                  <a:schemeClr val="tx2"/>
                </a:solidFill>
              </a:rPr>
              <a:t>	Dataset Summary</a:t>
            </a:r>
          </a:p>
        </p:txBody>
      </p:sp>
      <p:sp>
        <p:nvSpPr>
          <p:cNvPr id="7" name="TextBox 6">
            <a:extLst>
              <a:ext uri="{FF2B5EF4-FFF2-40B4-BE49-F238E27FC236}">
                <a16:creationId xmlns:a16="http://schemas.microsoft.com/office/drawing/2014/main" id="{B9882AD0-209B-2441-5189-29ABF21B837F}"/>
              </a:ext>
            </a:extLst>
          </p:cNvPr>
          <p:cNvSpPr txBox="1"/>
          <p:nvPr/>
        </p:nvSpPr>
        <p:spPr>
          <a:xfrm>
            <a:off x="181179" y="1442081"/>
            <a:ext cx="1750424" cy="1796513"/>
          </a:xfrm>
          <a:prstGeom prst="rect">
            <a:avLst/>
          </a:prstGeom>
          <a:solidFill>
            <a:srgbClr val="005B9F">
              <a:alpha val="10000"/>
            </a:srgbClr>
          </a:solidFill>
        </p:spPr>
        <p:txBody>
          <a:bodyPr vert="horz" lIns="91440" tIns="45720" rIns="91440" bIns="45720" rtlCol="0" anchor="t" anchorCtr="0">
            <a:normAutofit/>
          </a:bodyPr>
          <a:lstStyle>
            <a:defPPr>
              <a:defRPr lang="en-US"/>
            </a:defPPr>
            <a:lvl1pPr>
              <a:lnSpc>
                <a:spcPct val="90000"/>
              </a:lnSpc>
              <a:spcBef>
                <a:spcPct val="0"/>
              </a:spcBef>
              <a:buNone/>
              <a:defRPr b="1" i="0" u="none" strike="noStrike">
                <a:solidFill>
                  <a:srgbClr val="0070C0"/>
                </a:solidFill>
                <a:effectLst/>
                <a:latin typeface="Aptos" panose="020B0004020202020204" pitchFamily="34" charset="0"/>
                <a:ea typeface="+mj-ea"/>
                <a:cs typeface="+mj-cs"/>
              </a:defRPr>
            </a:lvl1pPr>
          </a:lstStyle>
          <a:p>
            <a:pPr algn="ctr"/>
            <a:r>
              <a:rPr lang="en-US"/>
              <a:t>Target Variable</a:t>
            </a:r>
          </a:p>
        </p:txBody>
      </p:sp>
      <p:sp>
        <p:nvSpPr>
          <p:cNvPr id="8" name="TextBox 7">
            <a:extLst>
              <a:ext uri="{FF2B5EF4-FFF2-40B4-BE49-F238E27FC236}">
                <a16:creationId xmlns:a16="http://schemas.microsoft.com/office/drawing/2014/main" id="{BA732AA3-1310-B555-42F5-7A3138A5E2A9}"/>
              </a:ext>
            </a:extLst>
          </p:cNvPr>
          <p:cNvSpPr txBox="1"/>
          <p:nvPr/>
        </p:nvSpPr>
        <p:spPr>
          <a:xfrm>
            <a:off x="181180" y="2469153"/>
            <a:ext cx="1750423"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rgbClr val="002060"/>
                </a:solidFill>
                <a:ea typeface="+mn-lt"/>
                <a:cs typeface="+mn-lt"/>
              </a:rPr>
              <a:t>Category</a:t>
            </a:r>
          </a:p>
          <a:p>
            <a:pPr algn="ctr"/>
            <a:r>
              <a:rPr lang="en-US" sz="1300">
                <a:solidFill>
                  <a:srgbClr val="002060"/>
                </a:solidFill>
                <a:ea typeface="+mn-lt"/>
                <a:cs typeface="+mn-lt"/>
              </a:rPr>
              <a:t>Used for building the models</a:t>
            </a:r>
            <a:endParaRPr lang="en-US" sz="1300">
              <a:solidFill>
                <a:srgbClr val="002060"/>
              </a:solidFill>
            </a:endParaRP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CB8347AF-0C9C-3074-070D-1E60C5CF4257}"/>
              </a:ext>
            </a:extLst>
          </p:cNvPr>
          <p:cNvPicPr>
            <a:picLocks noChangeAspect="1"/>
          </p:cNvPicPr>
          <p:nvPr/>
        </p:nvPicPr>
        <p:blipFill>
          <a:blip r:embed="rId2" cstate="print">
            <a:extLst>
              <a:ext uri="{28A0092B-C50C-407E-A947-70E740481C1C}">
                <a14:useLocalDpi xmlns:a14="http://schemas.microsoft.com/office/drawing/2010/main" val="0"/>
              </a:ext>
            </a:extLst>
          </a:blip>
          <a:srcRect b="13156"/>
          <a:stretch/>
        </p:blipFill>
        <p:spPr>
          <a:xfrm>
            <a:off x="683307" y="1821153"/>
            <a:ext cx="746167" cy="64800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0C4597D7-CF58-FD8C-10AE-F7F367ACDA6D}"/>
              </a:ext>
            </a:extLst>
          </p:cNvPr>
          <p:cNvPicPr>
            <a:picLocks noChangeAspect="1"/>
          </p:cNvPicPr>
          <p:nvPr/>
        </p:nvPicPr>
        <p:blipFill>
          <a:blip r:embed="rId3" cstate="print">
            <a:extLst>
              <a:ext uri="{28A0092B-C50C-407E-A947-70E740481C1C}">
                <a14:useLocalDpi xmlns:a14="http://schemas.microsoft.com/office/drawing/2010/main" val="0"/>
              </a:ext>
            </a:extLst>
          </a:blip>
          <a:srcRect b="13430"/>
          <a:stretch/>
        </p:blipFill>
        <p:spPr>
          <a:xfrm>
            <a:off x="2755387" y="1764447"/>
            <a:ext cx="748528" cy="648000"/>
          </a:xfrm>
          <a:prstGeom prst="rect">
            <a:avLst/>
          </a:prstGeom>
        </p:spPr>
      </p:pic>
      <p:sp>
        <p:nvSpPr>
          <p:cNvPr id="11" name="TextBox 10">
            <a:extLst>
              <a:ext uri="{FF2B5EF4-FFF2-40B4-BE49-F238E27FC236}">
                <a16:creationId xmlns:a16="http://schemas.microsoft.com/office/drawing/2014/main" id="{0FEF7311-DA3B-27E5-81E2-D6C3454743D8}"/>
              </a:ext>
            </a:extLst>
          </p:cNvPr>
          <p:cNvSpPr txBox="1"/>
          <p:nvPr/>
        </p:nvSpPr>
        <p:spPr>
          <a:xfrm>
            <a:off x="2120347" y="2395789"/>
            <a:ext cx="1983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ID</a:t>
            </a:r>
          </a:p>
          <a:p>
            <a:pPr algn="ctr"/>
            <a:r>
              <a:rPr lang="en-US" sz="1300">
                <a:solidFill>
                  <a:schemeClr val="tx2"/>
                </a:solidFill>
                <a:ea typeface="+mn-lt"/>
                <a:cs typeface="+mn-lt"/>
              </a:rPr>
              <a:t>Unique record identifier</a:t>
            </a:r>
            <a:endParaRPr lang="en-US" sz="1300">
              <a:solidFill>
                <a:schemeClr val="tx2"/>
              </a:solidFill>
            </a:endParaRPr>
          </a:p>
        </p:txBody>
      </p:sp>
      <p:sp>
        <p:nvSpPr>
          <p:cNvPr id="12" name="TextBox 11">
            <a:extLst>
              <a:ext uri="{FF2B5EF4-FFF2-40B4-BE49-F238E27FC236}">
                <a16:creationId xmlns:a16="http://schemas.microsoft.com/office/drawing/2014/main" id="{D363690C-F199-5FA8-3422-367BEE280056}"/>
              </a:ext>
            </a:extLst>
          </p:cNvPr>
          <p:cNvSpPr txBox="1"/>
          <p:nvPr/>
        </p:nvSpPr>
        <p:spPr>
          <a:xfrm>
            <a:off x="4096037" y="2395789"/>
            <a:ext cx="19836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Fixed Acidity </a:t>
            </a:r>
            <a:r>
              <a:rPr lang="en-US" sz="1300">
                <a:solidFill>
                  <a:schemeClr val="tx2"/>
                </a:solidFill>
                <a:ea typeface="+mn-lt"/>
                <a:cs typeface="+mn-lt"/>
              </a:rPr>
              <a:t>g/dm³</a:t>
            </a:r>
          </a:p>
          <a:p>
            <a:pPr algn="ctr"/>
            <a:r>
              <a:rPr lang="en-US" sz="1300">
                <a:solidFill>
                  <a:schemeClr val="tx2"/>
                </a:solidFill>
                <a:ea typeface="+mn-lt"/>
                <a:cs typeface="+mn-lt"/>
              </a:rPr>
              <a:t>Influences the wine's taste and stability</a:t>
            </a:r>
          </a:p>
        </p:txBody>
      </p:sp>
      <p:sp>
        <p:nvSpPr>
          <p:cNvPr id="15" name="TextBox 14">
            <a:extLst>
              <a:ext uri="{FF2B5EF4-FFF2-40B4-BE49-F238E27FC236}">
                <a16:creationId xmlns:a16="http://schemas.microsoft.com/office/drawing/2014/main" id="{C2DFEF84-F021-F011-1956-422B41375B6D}"/>
              </a:ext>
            </a:extLst>
          </p:cNvPr>
          <p:cNvSpPr txBox="1"/>
          <p:nvPr/>
        </p:nvSpPr>
        <p:spPr>
          <a:xfrm>
            <a:off x="6071727" y="2395789"/>
            <a:ext cx="1983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Volatile Acidity </a:t>
            </a:r>
            <a:r>
              <a:rPr lang="en-US" sz="1300">
                <a:solidFill>
                  <a:schemeClr val="tx2"/>
                </a:solidFill>
                <a:ea typeface="+mn-lt"/>
                <a:cs typeface="+mn-lt"/>
              </a:rPr>
              <a:t>g/dm³ </a:t>
            </a:r>
          </a:p>
          <a:p>
            <a:pPr algn="ctr"/>
            <a:r>
              <a:rPr lang="en-US" sz="1300">
                <a:solidFill>
                  <a:schemeClr val="tx2"/>
                </a:solidFill>
                <a:ea typeface="+mn-lt"/>
                <a:cs typeface="+mn-lt"/>
              </a:rPr>
              <a:t>Affects taste; high values can lead to vinegar-like flavors</a:t>
            </a:r>
          </a:p>
        </p:txBody>
      </p:sp>
      <p:sp>
        <p:nvSpPr>
          <p:cNvPr id="18" name="TextBox 17">
            <a:extLst>
              <a:ext uri="{FF2B5EF4-FFF2-40B4-BE49-F238E27FC236}">
                <a16:creationId xmlns:a16="http://schemas.microsoft.com/office/drawing/2014/main" id="{5E2E4406-42CF-9E60-C981-4B5EEE1E41B1}"/>
              </a:ext>
            </a:extLst>
          </p:cNvPr>
          <p:cNvSpPr txBox="1"/>
          <p:nvPr/>
        </p:nvSpPr>
        <p:spPr>
          <a:xfrm>
            <a:off x="8047417" y="2395789"/>
            <a:ext cx="1983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Citric Acid </a:t>
            </a:r>
            <a:r>
              <a:rPr lang="en-US" sz="1300">
                <a:solidFill>
                  <a:schemeClr val="tx2"/>
                </a:solidFill>
                <a:ea typeface="+mn-lt"/>
                <a:cs typeface="+mn-lt"/>
              </a:rPr>
              <a:t>g/dm³ </a:t>
            </a:r>
          </a:p>
          <a:p>
            <a:pPr algn="ctr"/>
            <a:r>
              <a:rPr lang="en-US" sz="1300">
                <a:solidFill>
                  <a:schemeClr val="tx2"/>
                </a:solidFill>
                <a:ea typeface="+mn-lt"/>
                <a:cs typeface="+mn-lt"/>
              </a:rPr>
              <a:t>Contributes to freshness and flavor in small quantities</a:t>
            </a:r>
          </a:p>
        </p:txBody>
      </p:sp>
      <p:sp>
        <p:nvSpPr>
          <p:cNvPr id="21" name="TextBox 20">
            <a:extLst>
              <a:ext uri="{FF2B5EF4-FFF2-40B4-BE49-F238E27FC236}">
                <a16:creationId xmlns:a16="http://schemas.microsoft.com/office/drawing/2014/main" id="{19C7EB84-9164-ABDC-5343-7DFCA5F7C43E}"/>
              </a:ext>
            </a:extLst>
          </p:cNvPr>
          <p:cNvSpPr txBox="1"/>
          <p:nvPr/>
        </p:nvSpPr>
        <p:spPr>
          <a:xfrm>
            <a:off x="10023108" y="2395789"/>
            <a:ext cx="19836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Residual Sugar </a:t>
            </a:r>
            <a:r>
              <a:rPr lang="en-US" sz="1300">
                <a:solidFill>
                  <a:schemeClr val="tx2"/>
                </a:solidFill>
                <a:ea typeface="+mn-lt"/>
                <a:cs typeface="+mn-lt"/>
              </a:rPr>
              <a:t>g/dm³ </a:t>
            </a:r>
          </a:p>
          <a:p>
            <a:pPr algn="ctr"/>
            <a:r>
              <a:rPr lang="en-US" sz="1300">
                <a:solidFill>
                  <a:schemeClr val="tx2"/>
                </a:solidFill>
                <a:ea typeface="+mn-lt"/>
                <a:cs typeface="+mn-lt"/>
              </a:rPr>
              <a:t>The amount of sugar left after fermentation</a:t>
            </a:r>
          </a:p>
        </p:txBody>
      </p:sp>
      <p:pic>
        <p:nvPicPr>
          <p:cNvPr id="20" name="Picture 19" descr="A black background with a black square&#10;&#10;Description automatically generated with medium confidence">
            <a:extLst>
              <a:ext uri="{FF2B5EF4-FFF2-40B4-BE49-F238E27FC236}">
                <a16:creationId xmlns:a16="http://schemas.microsoft.com/office/drawing/2014/main" id="{4AE4D7D3-DF0E-32DD-F8EE-E36C2C1082DC}"/>
              </a:ext>
            </a:extLst>
          </p:cNvPr>
          <p:cNvPicPr>
            <a:picLocks noChangeAspect="1"/>
          </p:cNvPicPr>
          <p:nvPr/>
        </p:nvPicPr>
        <p:blipFill>
          <a:blip r:embed="rId4" cstate="print">
            <a:extLst>
              <a:ext uri="{28A0092B-C50C-407E-A947-70E740481C1C}">
                <a14:useLocalDpi xmlns:a14="http://schemas.microsoft.com/office/drawing/2010/main" val="0"/>
              </a:ext>
            </a:extLst>
          </a:blip>
          <a:srcRect b="14203"/>
          <a:stretch/>
        </p:blipFill>
        <p:spPr>
          <a:xfrm>
            <a:off x="8661582" y="1764447"/>
            <a:ext cx="755270" cy="648000"/>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02059CAD-341C-D6A1-B8DC-4F70216B3C0E}"/>
              </a:ext>
            </a:extLst>
          </p:cNvPr>
          <p:cNvPicPr>
            <a:picLocks noChangeAspect="1"/>
          </p:cNvPicPr>
          <p:nvPr/>
        </p:nvPicPr>
        <p:blipFill>
          <a:blip r:embed="rId5" cstate="print">
            <a:extLst>
              <a:ext uri="{28A0092B-C50C-407E-A947-70E740481C1C}">
                <a14:useLocalDpi xmlns:a14="http://schemas.microsoft.com/office/drawing/2010/main" val="0"/>
              </a:ext>
            </a:extLst>
          </a:blip>
          <a:srcRect b="13237"/>
          <a:stretch/>
        </p:blipFill>
        <p:spPr>
          <a:xfrm>
            <a:off x="6690098" y="1764447"/>
            <a:ext cx="746859" cy="648000"/>
          </a:xfrm>
          <a:prstGeom prst="rect">
            <a:avLst/>
          </a:prstGeom>
        </p:spPr>
      </p:pic>
      <p:pic>
        <p:nvPicPr>
          <p:cNvPr id="25" name="Picture 24" descr="A black background with a black square&#10;&#10;Description automatically generated with medium confidence">
            <a:extLst>
              <a:ext uri="{FF2B5EF4-FFF2-40B4-BE49-F238E27FC236}">
                <a16:creationId xmlns:a16="http://schemas.microsoft.com/office/drawing/2014/main" id="{7D89BE87-87D4-FECD-623B-F062271BAF72}"/>
              </a:ext>
            </a:extLst>
          </p:cNvPr>
          <p:cNvPicPr>
            <a:picLocks noChangeAspect="1"/>
          </p:cNvPicPr>
          <p:nvPr/>
        </p:nvPicPr>
        <p:blipFill>
          <a:blip r:embed="rId6" cstate="print">
            <a:extLst>
              <a:ext uri="{28A0092B-C50C-407E-A947-70E740481C1C}">
                <a14:useLocalDpi xmlns:a14="http://schemas.microsoft.com/office/drawing/2010/main" val="0"/>
              </a:ext>
            </a:extLst>
          </a:blip>
          <a:srcRect b="14782"/>
          <a:stretch/>
        </p:blipFill>
        <p:spPr>
          <a:xfrm>
            <a:off x="4717400" y="1764447"/>
            <a:ext cx="760409" cy="648000"/>
          </a:xfrm>
          <a:prstGeom prst="rect">
            <a:avLst/>
          </a:prstGeom>
        </p:spPr>
      </p:pic>
      <p:pic>
        <p:nvPicPr>
          <p:cNvPr id="27" name="Picture 26" descr="A black background with a black square&#10;&#10;Description automatically generated with medium confidence">
            <a:extLst>
              <a:ext uri="{FF2B5EF4-FFF2-40B4-BE49-F238E27FC236}">
                <a16:creationId xmlns:a16="http://schemas.microsoft.com/office/drawing/2014/main" id="{0E86FD40-F42E-8E84-A483-EFF398941CE2}"/>
              </a:ext>
            </a:extLst>
          </p:cNvPr>
          <p:cNvPicPr>
            <a:picLocks noChangeAspect="1"/>
          </p:cNvPicPr>
          <p:nvPr/>
        </p:nvPicPr>
        <p:blipFill>
          <a:blip r:embed="rId7" cstate="print">
            <a:extLst>
              <a:ext uri="{28A0092B-C50C-407E-A947-70E740481C1C}">
                <a14:useLocalDpi xmlns:a14="http://schemas.microsoft.com/office/drawing/2010/main" val="0"/>
              </a:ext>
            </a:extLst>
          </a:blip>
          <a:srcRect b="14149"/>
          <a:stretch/>
        </p:blipFill>
        <p:spPr>
          <a:xfrm>
            <a:off x="10620394" y="1764447"/>
            <a:ext cx="754796" cy="648000"/>
          </a:xfrm>
          <a:prstGeom prst="rect">
            <a:avLst/>
          </a:prstGeom>
        </p:spPr>
      </p:pic>
      <p:sp>
        <p:nvSpPr>
          <p:cNvPr id="29" name="TextBox 28">
            <a:extLst>
              <a:ext uri="{FF2B5EF4-FFF2-40B4-BE49-F238E27FC236}">
                <a16:creationId xmlns:a16="http://schemas.microsoft.com/office/drawing/2014/main" id="{A8BBBB30-67A3-B157-5225-E23AD0077809}"/>
              </a:ext>
            </a:extLst>
          </p:cNvPr>
          <p:cNvSpPr txBox="1"/>
          <p:nvPr/>
        </p:nvSpPr>
        <p:spPr>
          <a:xfrm>
            <a:off x="2103231" y="4010740"/>
            <a:ext cx="19836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Chlorides </a:t>
            </a:r>
            <a:r>
              <a:rPr lang="en-US" sz="1300">
                <a:solidFill>
                  <a:schemeClr val="tx2"/>
                </a:solidFill>
                <a:ea typeface="+mn-lt"/>
                <a:cs typeface="+mn-lt"/>
              </a:rPr>
              <a:t>g/dm³ </a:t>
            </a:r>
          </a:p>
          <a:p>
            <a:pPr algn="ctr"/>
            <a:r>
              <a:rPr lang="en-US" sz="1300">
                <a:solidFill>
                  <a:schemeClr val="tx2"/>
                </a:solidFill>
                <a:ea typeface="+mn-lt"/>
                <a:cs typeface="+mn-lt"/>
              </a:rPr>
              <a:t>Indicates the salt content in the wine</a:t>
            </a:r>
          </a:p>
        </p:txBody>
      </p:sp>
      <p:sp>
        <p:nvSpPr>
          <p:cNvPr id="30" name="TextBox 29">
            <a:extLst>
              <a:ext uri="{FF2B5EF4-FFF2-40B4-BE49-F238E27FC236}">
                <a16:creationId xmlns:a16="http://schemas.microsoft.com/office/drawing/2014/main" id="{DACE4C7B-6BC4-0312-9397-1E213DDBDE83}"/>
              </a:ext>
            </a:extLst>
          </p:cNvPr>
          <p:cNvSpPr txBox="1"/>
          <p:nvPr/>
        </p:nvSpPr>
        <p:spPr>
          <a:xfrm>
            <a:off x="4078921" y="4010740"/>
            <a:ext cx="19836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Free Sulfur Dioxide</a:t>
            </a:r>
          </a:p>
          <a:p>
            <a:pPr algn="ctr"/>
            <a:r>
              <a:rPr lang="en-US" sz="1300">
                <a:solidFill>
                  <a:schemeClr val="tx2"/>
                </a:solidFill>
                <a:ea typeface="+mn-lt"/>
                <a:cs typeface="+mn-lt"/>
              </a:rPr>
              <a:t>Protects against microbial growth and oxidation</a:t>
            </a:r>
          </a:p>
        </p:txBody>
      </p:sp>
      <p:sp>
        <p:nvSpPr>
          <p:cNvPr id="31" name="TextBox 30">
            <a:extLst>
              <a:ext uri="{FF2B5EF4-FFF2-40B4-BE49-F238E27FC236}">
                <a16:creationId xmlns:a16="http://schemas.microsoft.com/office/drawing/2014/main" id="{7786BEDA-3A69-3400-7ED1-9CC2A8BAD558}"/>
              </a:ext>
            </a:extLst>
          </p:cNvPr>
          <p:cNvSpPr txBox="1"/>
          <p:nvPr/>
        </p:nvSpPr>
        <p:spPr>
          <a:xfrm>
            <a:off x="6054611" y="4010740"/>
            <a:ext cx="1983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Total sulfur dioxide </a:t>
            </a:r>
            <a:r>
              <a:rPr lang="en-US" sz="1300">
                <a:solidFill>
                  <a:schemeClr val="tx2"/>
                </a:solidFill>
                <a:ea typeface="+mn-lt"/>
                <a:cs typeface="+mn-lt"/>
              </a:rPr>
              <a:t>g/dm³</a:t>
            </a:r>
          </a:p>
          <a:p>
            <a:pPr algn="ctr"/>
            <a:r>
              <a:rPr lang="en-US" sz="1300">
                <a:solidFill>
                  <a:schemeClr val="tx2"/>
                </a:solidFill>
                <a:ea typeface="+mj-lt"/>
                <a:cs typeface="+mj-lt"/>
              </a:rPr>
              <a:t>Includes both free and bound forms</a:t>
            </a:r>
            <a:endParaRPr lang="en-US" sz="1300">
              <a:solidFill>
                <a:schemeClr val="tx2"/>
              </a:solidFill>
              <a:ea typeface="+mn-lt"/>
              <a:cs typeface="+mn-lt"/>
            </a:endParaRPr>
          </a:p>
        </p:txBody>
      </p:sp>
      <p:sp>
        <p:nvSpPr>
          <p:cNvPr id="32" name="TextBox 31">
            <a:extLst>
              <a:ext uri="{FF2B5EF4-FFF2-40B4-BE49-F238E27FC236}">
                <a16:creationId xmlns:a16="http://schemas.microsoft.com/office/drawing/2014/main" id="{10090E80-B046-5DC7-8404-0D3225A842BF}"/>
              </a:ext>
            </a:extLst>
          </p:cNvPr>
          <p:cNvSpPr txBox="1"/>
          <p:nvPr/>
        </p:nvSpPr>
        <p:spPr>
          <a:xfrm>
            <a:off x="8030301" y="4010740"/>
            <a:ext cx="19836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Density </a:t>
            </a:r>
            <a:r>
              <a:rPr lang="en-US" sz="1300">
                <a:solidFill>
                  <a:schemeClr val="tx2"/>
                </a:solidFill>
                <a:ea typeface="+mn-lt"/>
                <a:cs typeface="+mn-lt"/>
              </a:rPr>
              <a:t>g/cm³</a:t>
            </a:r>
          </a:p>
          <a:p>
            <a:pPr algn="ctr"/>
            <a:r>
              <a:rPr lang="en-US" sz="1300">
                <a:solidFill>
                  <a:schemeClr val="tx2"/>
                </a:solidFill>
                <a:ea typeface="+mn-lt"/>
                <a:cs typeface="+mn-lt"/>
              </a:rPr>
              <a:t>Related to alcohol and sugar content</a:t>
            </a:r>
          </a:p>
        </p:txBody>
      </p:sp>
      <p:sp>
        <p:nvSpPr>
          <p:cNvPr id="34" name="TextBox 33">
            <a:extLst>
              <a:ext uri="{FF2B5EF4-FFF2-40B4-BE49-F238E27FC236}">
                <a16:creationId xmlns:a16="http://schemas.microsoft.com/office/drawing/2014/main" id="{DF470439-217C-98A6-A116-8A6BEE4C162B}"/>
              </a:ext>
            </a:extLst>
          </p:cNvPr>
          <p:cNvSpPr txBox="1"/>
          <p:nvPr/>
        </p:nvSpPr>
        <p:spPr>
          <a:xfrm>
            <a:off x="10005992" y="4010740"/>
            <a:ext cx="1983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pH</a:t>
            </a:r>
          </a:p>
          <a:p>
            <a:pPr algn="ctr"/>
            <a:r>
              <a:rPr lang="en-US" sz="1300">
                <a:solidFill>
                  <a:schemeClr val="tx2"/>
                </a:solidFill>
                <a:ea typeface="+mn-lt"/>
                <a:cs typeface="+mn-lt"/>
              </a:rPr>
              <a:t>Scale from 0 to 14, indicating acidity or basicity</a:t>
            </a:r>
          </a:p>
        </p:txBody>
      </p:sp>
      <p:pic>
        <p:nvPicPr>
          <p:cNvPr id="40" name="Picture 39" descr="A black and white image of a salt shaker&#10;&#10;Description automatically generated">
            <a:extLst>
              <a:ext uri="{FF2B5EF4-FFF2-40B4-BE49-F238E27FC236}">
                <a16:creationId xmlns:a16="http://schemas.microsoft.com/office/drawing/2014/main" id="{0D2D0237-C87F-40F0-ACBE-8FE8975E3A3F}"/>
              </a:ext>
            </a:extLst>
          </p:cNvPr>
          <p:cNvPicPr>
            <a:picLocks noChangeAspect="1"/>
          </p:cNvPicPr>
          <p:nvPr/>
        </p:nvPicPr>
        <p:blipFill>
          <a:blip r:embed="rId8" cstate="print">
            <a:extLst>
              <a:ext uri="{28A0092B-C50C-407E-A947-70E740481C1C}">
                <a14:useLocalDpi xmlns:a14="http://schemas.microsoft.com/office/drawing/2010/main" val="0"/>
              </a:ext>
            </a:extLst>
          </a:blip>
          <a:srcRect b="14396"/>
          <a:stretch/>
        </p:blipFill>
        <p:spPr>
          <a:xfrm>
            <a:off x="2733659" y="3362740"/>
            <a:ext cx="756975" cy="648000"/>
          </a:xfrm>
          <a:prstGeom prst="rect">
            <a:avLst/>
          </a:prstGeom>
        </p:spPr>
      </p:pic>
      <p:pic>
        <p:nvPicPr>
          <p:cNvPr id="42" name="Picture 41" descr="A black background with a black square&#10;&#10;Description automatically generated with medium confidence">
            <a:extLst>
              <a:ext uri="{FF2B5EF4-FFF2-40B4-BE49-F238E27FC236}">
                <a16:creationId xmlns:a16="http://schemas.microsoft.com/office/drawing/2014/main" id="{3585AF71-61E9-2D7A-346C-79F06C339ADE}"/>
              </a:ext>
            </a:extLst>
          </p:cNvPr>
          <p:cNvPicPr>
            <a:picLocks noChangeAspect="1"/>
          </p:cNvPicPr>
          <p:nvPr/>
        </p:nvPicPr>
        <p:blipFill>
          <a:blip r:embed="rId9" cstate="print">
            <a:extLst>
              <a:ext uri="{28A0092B-C50C-407E-A947-70E740481C1C}">
                <a14:useLocalDpi xmlns:a14="http://schemas.microsoft.com/office/drawing/2010/main" val="0"/>
              </a:ext>
            </a:extLst>
          </a:blip>
          <a:srcRect b="13430"/>
          <a:stretch/>
        </p:blipFill>
        <p:spPr>
          <a:xfrm>
            <a:off x="4723340" y="3362740"/>
            <a:ext cx="748527" cy="648000"/>
          </a:xfrm>
          <a:prstGeom prst="rect">
            <a:avLst/>
          </a:prstGeom>
        </p:spPr>
      </p:pic>
      <p:pic>
        <p:nvPicPr>
          <p:cNvPr id="44" name="Picture 43" descr="A black background with a black square&#10;&#10;Description automatically generated with medium confidence">
            <a:extLst>
              <a:ext uri="{FF2B5EF4-FFF2-40B4-BE49-F238E27FC236}">
                <a16:creationId xmlns:a16="http://schemas.microsoft.com/office/drawing/2014/main" id="{BAEAAD3F-61F5-E902-8FB2-B4166D5573BE}"/>
              </a:ext>
            </a:extLst>
          </p:cNvPr>
          <p:cNvPicPr>
            <a:picLocks noChangeAspect="1"/>
          </p:cNvPicPr>
          <p:nvPr/>
        </p:nvPicPr>
        <p:blipFill>
          <a:blip r:embed="rId10" cstate="print">
            <a:extLst>
              <a:ext uri="{28A0092B-C50C-407E-A947-70E740481C1C}">
                <a14:useLocalDpi xmlns:a14="http://schemas.microsoft.com/office/drawing/2010/main" val="0"/>
              </a:ext>
            </a:extLst>
          </a:blip>
          <a:srcRect b="14203"/>
          <a:stretch/>
        </p:blipFill>
        <p:spPr>
          <a:xfrm>
            <a:off x="6668776" y="3362740"/>
            <a:ext cx="755270" cy="648000"/>
          </a:xfrm>
          <a:prstGeom prst="rect">
            <a:avLst/>
          </a:prstGeom>
        </p:spPr>
      </p:pic>
      <p:pic>
        <p:nvPicPr>
          <p:cNvPr id="46" name="Picture 45" descr="A black background with a black square&#10;&#10;Description automatically generated with medium confidence">
            <a:extLst>
              <a:ext uri="{FF2B5EF4-FFF2-40B4-BE49-F238E27FC236}">
                <a16:creationId xmlns:a16="http://schemas.microsoft.com/office/drawing/2014/main" id="{C52D8B9F-8E2A-4232-8C06-21ED0BCA5407}"/>
              </a:ext>
            </a:extLst>
          </p:cNvPr>
          <p:cNvPicPr>
            <a:picLocks noChangeAspect="1"/>
          </p:cNvPicPr>
          <p:nvPr/>
        </p:nvPicPr>
        <p:blipFill>
          <a:blip r:embed="rId11" cstate="print">
            <a:extLst>
              <a:ext uri="{28A0092B-C50C-407E-A947-70E740481C1C}">
                <a14:useLocalDpi xmlns:a14="http://schemas.microsoft.com/office/drawing/2010/main" val="0"/>
              </a:ext>
            </a:extLst>
          </a:blip>
          <a:srcRect b="13265"/>
          <a:stretch/>
        </p:blipFill>
        <p:spPr>
          <a:xfrm>
            <a:off x="8644466" y="3362740"/>
            <a:ext cx="747100" cy="648000"/>
          </a:xfrm>
          <a:prstGeom prst="rect">
            <a:avLst/>
          </a:prstGeom>
        </p:spPr>
      </p:pic>
      <p:pic>
        <p:nvPicPr>
          <p:cNvPr id="48" name="Picture 47" descr="A black background with a black square&#10;&#10;Description automatically generated with medium confidence">
            <a:extLst>
              <a:ext uri="{FF2B5EF4-FFF2-40B4-BE49-F238E27FC236}">
                <a16:creationId xmlns:a16="http://schemas.microsoft.com/office/drawing/2014/main" id="{173434AF-3C88-CF4D-7DFB-BCE626390A5A}"/>
              </a:ext>
            </a:extLst>
          </p:cNvPr>
          <p:cNvPicPr>
            <a:picLocks noChangeAspect="1"/>
          </p:cNvPicPr>
          <p:nvPr/>
        </p:nvPicPr>
        <p:blipFill>
          <a:blip r:embed="rId12" cstate="print">
            <a:extLst>
              <a:ext uri="{28A0092B-C50C-407E-A947-70E740481C1C}">
                <a14:useLocalDpi xmlns:a14="http://schemas.microsoft.com/office/drawing/2010/main" val="0"/>
              </a:ext>
            </a:extLst>
          </a:blip>
          <a:srcRect b="12851"/>
          <a:stretch/>
        </p:blipFill>
        <p:spPr>
          <a:xfrm>
            <a:off x="10645182" y="3362740"/>
            <a:ext cx="743548" cy="648000"/>
          </a:xfrm>
          <a:prstGeom prst="rect">
            <a:avLst/>
          </a:prstGeom>
        </p:spPr>
      </p:pic>
      <p:sp>
        <p:nvSpPr>
          <p:cNvPr id="49" name="TextBox 48">
            <a:extLst>
              <a:ext uri="{FF2B5EF4-FFF2-40B4-BE49-F238E27FC236}">
                <a16:creationId xmlns:a16="http://schemas.microsoft.com/office/drawing/2014/main" id="{6AE06DBB-2092-A145-D290-0326B2DED78E}"/>
              </a:ext>
            </a:extLst>
          </p:cNvPr>
          <p:cNvSpPr txBox="1"/>
          <p:nvPr/>
        </p:nvSpPr>
        <p:spPr>
          <a:xfrm>
            <a:off x="2103231" y="5631590"/>
            <a:ext cx="1983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Sulphates </a:t>
            </a:r>
            <a:r>
              <a:rPr lang="en-US" sz="1300">
                <a:solidFill>
                  <a:schemeClr val="tx2"/>
                </a:solidFill>
                <a:ea typeface="+mn-lt"/>
                <a:cs typeface="+mn-lt"/>
              </a:rPr>
              <a:t>g/dm³ </a:t>
            </a:r>
          </a:p>
          <a:p>
            <a:pPr algn="ctr"/>
            <a:r>
              <a:rPr lang="en-US" sz="1300">
                <a:solidFill>
                  <a:schemeClr val="tx2"/>
                </a:solidFill>
                <a:ea typeface="+mn-lt"/>
                <a:cs typeface="+mn-lt"/>
              </a:rPr>
              <a:t>Added for antimicrobial and antioxidant properties</a:t>
            </a:r>
          </a:p>
        </p:txBody>
      </p:sp>
      <p:sp>
        <p:nvSpPr>
          <p:cNvPr id="50" name="TextBox 49">
            <a:extLst>
              <a:ext uri="{FF2B5EF4-FFF2-40B4-BE49-F238E27FC236}">
                <a16:creationId xmlns:a16="http://schemas.microsoft.com/office/drawing/2014/main" id="{6837150B-A980-C0C8-C852-43905E3D5098}"/>
              </a:ext>
            </a:extLst>
          </p:cNvPr>
          <p:cNvSpPr txBox="1"/>
          <p:nvPr/>
        </p:nvSpPr>
        <p:spPr>
          <a:xfrm>
            <a:off x="4078921" y="5631590"/>
            <a:ext cx="198360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Alcohol</a:t>
            </a:r>
          </a:p>
          <a:p>
            <a:pPr algn="ctr"/>
            <a:r>
              <a:rPr lang="en-US" sz="1300">
                <a:solidFill>
                  <a:schemeClr val="tx2"/>
                </a:solidFill>
                <a:ea typeface="+mn-lt"/>
                <a:cs typeface="+mn-lt"/>
              </a:rPr>
              <a:t>Percentage of alcohol content</a:t>
            </a:r>
          </a:p>
        </p:txBody>
      </p:sp>
      <p:sp>
        <p:nvSpPr>
          <p:cNvPr id="51" name="TextBox 50">
            <a:extLst>
              <a:ext uri="{FF2B5EF4-FFF2-40B4-BE49-F238E27FC236}">
                <a16:creationId xmlns:a16="http://schemas.microsoft.com/office/drawing/2014/main" id="{CB8D3AB6-207C-6D4C-64D7-67B69379E4CF}"/>
              </a:ext>
            </a:extLst>
          </p:cNvPr>
          <p:cNvSpPr txBox="1"/>
          <p:nvPr/>
        </p:nvSpPr>
        <p:spPr>
          <a:xfrm>
            <a:off x="6054611" y="5631590"/>
            <a:ext cx="19836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Quality Score </a:t>
            </a:r>
            <a:r>
              <a:rPr lang="en-US" sz="1300">
                <a:solidFill>
                  <a:schemeClr val="tx2"/>
                </a:solidFill>
                <a:ea typeface="+mn-lt"/>
                <a:cs typeface="+mn-lt"/>
              </a:rPr>
              <a:t>(0-10)</a:t>
            </a:r>
          </a:p>
          <a:p>
            <a:pPr algn="ctr"/>
            <a:r>
              <a:rPr lang="en-US" sz="1300">
                <a:solidFill>
                  <a:schemeClr val="tx2"/>
                </a:solidFill>
                <a:ea typeface="+mj-lt"/>
                <a:cs typeface="+mj-lt"/>
              </a:rPr>
              <a:t>0 very bad; 10 excellent</a:t>
            </a:r>
          </a:p>
          <a:p>
            <a:pPr algn="ctr"/>
            <a:r>
              <a:rPr lang="en-US" sz="1300">
                <a:solidFill>
                  <a:schemeClr val="tx2"/>
                </a:solidFill>
                <a:ea typeface="+mj-lt"/>
                <a:cs typeface="+mj-lt"/>
              </a:rPr>
              <a:t>based on sensory evaluators assessment</a:t>
            </a:r>
            <a:endParaRPr lang="en-US" sz="1300">
              <a:solidFill>
                <a:schemeClr val="tx2"/>
              </a:solidFill>
              <a:ea typeface="+mn-lt"/>
              <a:cs typeface="+mn-lt"/>
            </a:endParaRPr>
          </a:p>
        </p:txBody>
      </p:sp>
      <p:sp>
        <p:nvSpPr>
          <p:cNvPr id="52" name="TextBox 51">
            <a:extLst>
              <a:ext uri="{FF2B5EF4-FFF2-40B4-BE49-F238E27FC236}">
                <a16:creationId xmlns:a16="http://schemas.microsoft.com/office/drawing/2014/main" id="{A8D4F58F-69AF-65C5-C72C-08746D386D11}"/>
              </a:ext>
            </a:extLst>
          </p:cNvPr>
          <p:cNvSpPr txBox="1"/>
          <p:nvPr/>
        </p:nvSpPr>
        <p:spPr>
          <a:xfrm>
            <a:off x="8030301" y="5631590"/>
            <a:ext cx="1983600"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500" b="1">
                <a:solidFill>
                  <a:schemeClr val="tx2"/>
                </a:solidFill>
                <a:ea typeface="+mn-lt"/>
                <a:cs typeface="+mn-lt"/>
              </a:rPr>
              <a:t>Profitability</a:t>
            </a:r>
          </a:p>
          <a:p>
            <a:pPr algn="ctr"/>
            <a:r>
              <a:rPr lang="en-US" sz="1300">
                <a:solidFill>
                  <a:schemeClr val="tx2"/>
                </a:solidFill>
                <a:ea typeface="+mn-lt"/>
                <a:cs typeface="+mn-lt"/>
              </a:rPr>
              <a:t>Quality Score &lt;6 </a:t>
            </a:r>
            <a:r>
              <a:rPr lang="en-US" sz="1300">
                <a:solidFill>
                  <a:schemeClr val="tx2"/>
                </a:solidFill>
                <a:ea typeface="+mn-lt"/>
                <a:cs typeface="+mn-lt"/>
                <a:sym typeface="Wingdings" pitchFamily="2" charset="2"/>
              </a:rPr>
              <a:t>deemed</a:t>
            </a:r>
            <a:r>
              <a:rPr lang="en-US" sz="1300">
                <a:solidFill>
                  <a:schemeClr val="tx2"/>
                </a:solidFill>
                <a:ea typeface="+mn-lt"/>
                <a:cs typeface="+mn-lt"/>
              </a:rPr>
              <a:t> unprofitable; based on owner’s experience</a:t>
            </a:r>
          </a:p>
          <a:p>
            <a:pPr algn="ctr"/>
            <a:endParaRPr lang="en-US" sz="1500" b="1">
              <a:solidFill>
                <a:schemeClr val="tx2"/>
              </a:solidFill>
              <a:ea typeface="+mn-lt"/>
              <a:cs typeface="+mn-lt"/>
            </a:endParaRPr>
          </a:p>
        </p:txBody>
      </p:sp>
      <p:pic>
        <p:nvPicPr>
          <p:cNvPr id="60" name="Picture 59" descr="A black background with a black square&#10;&#10;Description automatically generated with medium confidence">
            <a:extLst>
              <a:ext uri="{FF2B5EF4-FFF2-40B4-BE49-F238E27FC236}">
                <a16:creationId xmlns:a16="http://schemas.microsoft.com/office/drawing/2014/main" id="{D5AB3EFC-11DE-0E76-8CF7-59ADCBD30F03}"/>
              </a:ext>
            </a:extLst>
          </p:cNvPr>
          <p:cNvPicPr>
            <a:picLocks noChangeAspect="1"/>
          </p:cNvPicPr>
          <p:nvPr/>
        </p:nvPicPr>
        <p:blipFill>
          <a:blip r:embed="rId13" cstate="print">
            <a:extLst>
              <a:ext uri="{28A0092B-C50C-407E-A947-70E740481C1C}">
                <a14:useLocalDpi xmlns:a14="http://schemas.microsoft.com/office/drawing/2010/main" val="0"/>
              </a:ext>
            </a:extLst>
          </a:blip>
          <a:srcRect b="13611"/>
          <a:stretch/>
        </p:blipFill>
        <p:spPr>
          <a:xfrm>
            <a:off x="2755387" y="4980236"/>
            <a:ext cx="750095" cy="648000"/>
          </a:xfrm>
          <a:prstGeom prst="rect">
            <a:avLst/>
          </a:prstGeom>
        </p:spPr>
      </p:pic>
      <p:pic>
        <p:nvPicPr>
          <p:cNvPr id="62" name="Picture 61" descr="A black background with a black square&#10;&#10;Description automatically generated with medium confidence">
            <a:extLst>
              <a:ext uri="{FF2B5EF4-FFF2-40B4-BE49-F238E27FC236}">
                <a16:creationId xmlns:a16="http://schemas.microsoft.com/office/drawing/2014/main" id="{4CF27734-8F8B-2929-1B21-396D0FF7A3FF}"/>
              </a:ext>
            </a:extLst>
          </p:cNvPr>
          <p:cNvPicPr>
            <a:picLocks noChangeAspect="1"/>
          </p:cNvPicPr>
          <p:nvPr/>
        </p:nvPicPr>
        <p:blipFill>
          <a:blip r:embed="rId14" cstate="print">
            <a:extLst>
              <a:ext uri="{28A0092B-C50C-407E-A947-70E740481C1C}">
                <a14:useLocalDpi xmlns:a14="http://schemas.microsoft.com/office/drawing/2010/main" val="0"/>
              </a:ext>
            </a:extLst>
          </a:blip>
          <a:srcRect b="13265"/>
          <a:stretch/>
        </p:blipFill>
        <p:spPr>
          <a:xfrm>
            <a:off x="4693216" y="4980236"/>
            <a:ext cx="747100" cy="648000"/>
          </a:xfrm>
          <a:prstGeom prst="rect">
            <a:avLst/>
          </a:prstGeom>
        </p:spPr>
      </p:pic>
      <p:pic>
        <p:nvPicPr>
          <p:cNvPr id="64" name="Picture 63" descr="A black background with a black square&#10;&#10;Description automatically generated with medium confidence">
            <a:extLst>
              <a:ext uri="{FF2B5EF4-FFF2-40B4-BE49-F238E27FC236}">
                <a16:creationId xmlns:a16="http://schemas.microsoft.com/office/drawing/2014/main" id="{8EF46CAD-04B0-1235-EDAE-8239C40B4364}"/>
              </a:ext>
            </a:extLst>
          </p:cNvPr>
          <p:cNvPicPr>
            <a:picLocks noChangeAspect="1"/>
          </p:cNvPicPr>
          <p:nvPr/>
        </p:nvPicPr>
        <p:blipFill>
          <a:blip r:embed="rId15" cstate="print">
            <a:extLst>
              <a:ext uri="{28A0092B-C50C-407E-A947-70E740481C1C}">
                <a14:useLocalDpi xmlns:a14="http://schemas.microsoft.com/office/drawing/2010/main" val="0"/>
              </a:ext>
            </a:extLst>
          </a:blip>
          <a:srcRect b="13686"/>
          <a:stretch/>
        </p:blipFill>
        <p:spPr>
          <a:xfrm>
            <a:off x="6671036" y="4984537"/>
            <a:ext cx="750750" cy="648000"/>
          </a:xfrm>
          <a:prstGeom prst="rect">
            <a:avLst/>
          </a:prstGeom>
        </p:spPr>
      </p:pic>
      <p:pic>
        <p:nvPicPr>
          <p:cNvPr id="66" name="Picture 65" descr="A black background with a black square&#10;&#10;Description automatically generated with medium confidence">
            <a:extLst>
              <a:ext uri="{FF2B5EF4-FFF2-40B4-BE49-F238E27FC236}">
                <a16:creationId xmlns:a16="http://schemas.microsoft.com/office/drawing/2014/main" id="{F4C798E3-0987-3E04-E470-E4D8DAF39A5B}"/>
              </a:ext>
            </a:extLst>
          </p:cNvPr>
          <p:cNvPicPr>
            <a:picLocks noChangeAspect="1"/>
          </p:cNvPicPr>
          <p:nvPr/>
        </p:nvPicPr>
        <p:blipFill>
          <a:blip r:embed="rId16" cstate="print">
            <a:extLst>
              <a:ext uri="{28A0092B-C50C-407E-A947-70E740481C1C}">
                <a14:useLocalDpi xmlns:a14="http://schemas.microsoft.com/office/drawing/2010/main" val="0"/>
              </a:ext>
            </a:extLst>
          </a:blip>
          <a:srcRect b="13514"/>
          <a:stretch/>
        </p:blipFill>
        <p:spPr>
          <a:xfrm>
            <a:off x="8605870" y="4984537"/>
            <a:ext cx="749255" cy="648000"/>
          </a:xfrm>
          <a:prstGeom prst="rect">
            <a:avLst/>
          </a:prstGeom>
        </p:spPr>
      </p:pic>
    </p:spTree>
    <p:extLst>
      <p:ext uri="{BB962C8B-B14F-4D97-AF65-F5344CB8AC3E}">
        <p14:creationId xmlns:p14="http://schemas.microsoft.com/office/powerpoint/2010/main" val="4187823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BB8FA-1119-BBC2-9566-5B08A6706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F5913-434B-6467-FE4A-6E79E0BED095}"/>
              </a:ext>
            </a:extLst>
          </p:cNvPr>
          <p:cNvSpPr>
            <a:spLocks noGrp="1"/>
          </p:cNvSpPr>
          <p:nvPr>
            <p:ph type="title"/>
          </p:nvPr>
        </p:nvSpPr>
        <p:spPr/>
        <p:txBody>
          <a:bodyPr/>
          <a:lstStyle/>
          <a:p>
            <a:r>
              <a:rPr lang="en-US"/>
              <a:t>	Dataset Analysis (1/4)</a:t>
            </a:r>
          </a:p>
        </p:txBody>
      </p:sp>
      <p:grpSp>
        <p:nvGrpSpPr>
          <p:cNvPr id="13" name="Group 12">
            <a:extLst>
              <a:ext uri="{FF2B5EF4-FFF2-40B4-BE49-F238E27FC236}">
                <a16:creationId xmlns:a16="http://schemas.microsoft.com/office/drawing/2014/main" id="{AA926271-29E9-8582-6173-7AC96C3AE617}"/>
              </a:ext>
            </a:extLst>
          </p:cNvPr>
          <p:cNvGrpSpPr>
            <a:grpSpLocks noChangeAspect="1"/>
          </p:cNvGrpSpPr>
          <p:nvPr/>
        </p:nvGrpSpPr>
        <p:grpSpPr>
          <a:xfrm>
            <a:off x="547239" y="1568720"/>
            <a:ext cx="2832989" cy="5040000"/>
            <a:chOff x="100992" y="2017485"/>
            <a:chExt cx="2540608" cy="4519843"/>
          </a:xfrm>
        </p:grpSpPr>
        <p:pic>
          <p:nvPicPr>
            <p:cNvPr id="8" name="Picture 7" descr="A screenshot of a computer&#10;&#10;Description automatically generated">
              <a:extLst>
                <a:ext uri="{FF2B5EF4-FFF2-40B4-BE49-F238E27FC236}">
                  <a16:creationId xmlns:a16="http://schemas.microsoft.com/office/drawing/2014/main" id="{B8467E89-A862-82AF-88EF-03800472453C}"/>
                </a:ext>
              </a:extLst>
            </p:cNvPr>
            <p:cNvPicPr>
              <a:picLocks noChangeAspect="1"/>
            </p:cNvPicPr>
            <p:nvPr/>
          </p:nvPicPr>
          <p:blipFill>
            <a:blip r:embed="rId3">
              <a:extLst>
                <a:ext uri="{28A0092B-C50C-407E-A947-70E740481C1C}">
                  <a14:useLocalDpi xmlns:a14="http://schemas.microsoft.com/office/drawing/2010/main" val="0"/>
                </a:ext>
              </a:extLst>
            </a:blip>
            <a:srcRect t="2324" r="42736" b="76131"/>
            <a:stretch/>
          </p:blipFill>
          <p:spPr>
            <a:xfrm>
              <a:off x="100992" y="2017485"/>
              <a:ext cx="2540608" cy="4278087"/>
            </a:xfrm>
            <a:prstGeom prst="rect">
              <a:avLst/>
            </a:prstGeom>
            <a:ln>
              <a:noFill/>
            </a:ln>
          </p:spPr>
        </p:pic>
        <p:pic>
          <p:nvPicPr>
            <p:cNvPr id="11" name="Picture 10" descr="A screenshot of a computer&#10;&#10;Description automatically generated">
              <a:extLst>
                <a:ext uri="{FF2B5EF4-FFF2-40B4-BE49-F238E27FC236}">
                  <a16:creationId xmlns:a16="http://schemas.microsoft.com/office/drawing/2014/main" id="{49C6C5F2-8B27-4A64-9046-F32F6DFB6A59}"/>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1001486" y="6295573"/>
              <a:ext cx="1640113" cy="241755"/>
            </a:xfrm>
            <a:prstGeom prst="rect">
              <a:avLst/>
            </a:prstGeom>
            <a:ln>
              <a:noFill/>
            </a:ln>
          </p:spPr>
        </p:pic>
      </p:grpSp>
      <p:grpSp>
        <p:nvGrpSpPr>
          <p:cNvPr id="15" name="Group 14">
            <a:extLst>
              <a:ext uri="{FF2B5EF4-FFF2-40B4-BE49-F238E27FC236}">
                <a16:creationId xmlns:a16="http://schemas.microsoft.com/office/drawing/2014/main" id="{5DD08C58-459D-ED85-69A2-3BC7D37C2D82}"/>
              </a:ext>
            </a:extLst>
          </p:cNvPr>
          <p:cNvGrpSpPr>
            <a:grpSpLocks noChangeAspect="1"/>
          </p:cNvGrpSpPr>
          <p:nvPr/>
        </p:nvGrpSpPr>
        <p:grpSpPr>
          <a:xfrm>
            <a:off x="3927467" y="1568720"/>
            <a:ext cx="2842116" cy="5040000"/>
            <a:chOff x="4638651" y="2017485"/>
            <a:chExt cx="2540609" cy="4505329"/>
          </a:xfrm>
        </p:grpSpPr>
        <p:pic>
          <p:nvPicPr>
            <p:cNvPr id="5" name="Picture 4" descr="A screenshot of a graph&#10;&#10;Description automatically generated">
              <a:extLst>
                <a:ext uri="{FF2B5EF4-FFF2-40B4-BE49-F238E27FC236}">
                  <a16:creationId xmlns:a16="http://schemas.microsoft.com/office/drawing/2014/main" id="{D357DA56-2F38-D679-13BD-FA620A33E8D2}"/>
                </a:ext>
              </a:extLst>
            </p:cNvPr>
            <p:cNvPicPr>
              <a:picLocks noChangeAspect="1"/>
            </p:cNvPicPr>
            <p:nvPr/>
          </p:nvPicPr>
          <p:blipFill>
            <a:blip r:embed="rId4">
              <a:extLst>
                <a:ext uri="{28A0092B-C50C-407E-A947-70E740481C1C}">
                  <a14:useLocalDpi xmlns:a14="http://schemas.microsoft.com/office/drawing/2010/main" val="0"/>
                </a:ext>
              </a:extLst>
            </a:blip>
            <a:srcRect t="3717" r="41689" b="74738"/>
            <a:stretch/>
          </p:blipFill>
          <p:spPr>
            <a:xfrm>
              <a:off x="4638651" y="2017485"/>
              <a:ext cx="2540609" cy="4278088"/>
            </a:xfrm>
            <a:prstGeom prst="rect">
              <a:avLst/>
            </a:prstGeom>
            <a:ln>
              <a:noFill/>
            </a:ln>
          </p:spPr>
        </p:pic>
        <p:pic>
          <p:nvPicPr>
            <p:cNvPr id="14" name="Picture 13" descr="A screenshot of a computer&#10;&#10;Description automatically generated">
              <a:extLst>
                <a:ext uri="{FF2B5EF4-FFF2-40B4-BE49-F238E27FC236}">
                  <a16:creationId xmlns:a16="http://schemas.microsoft.com/office/drawing/2014/main" id="{50CB5C22-7B20-6EB9-6EC4-DFB99BEAA596}"/>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5508173" y="6281059"/>
              <a:ext cx="1640113" cy="241755"/>
            </a:xfrm>
            <a:prstGeom prst="rect">
              <a:avLst/>
            </a:prstGeom>
            <a:ln>
              <a:noFill/>
            </a:ln>
          </p:spPr>
        </p:pic>
      </p:grpSp>
      <p:grpSp>
        <p:nvGrpSpPr>
          <p:cNvPr id="18" name="Group 17">
            <a:extLst>
              <a:ext uri="{FF2B5EF4-FFF2-40B4-BE49-F238E27FC236}">
                <a16:creationId xmlns:a16="http://schemas.microsoft.com/office/drawing/2014/main" id="{C8736FC0-A35C-922C-6D48-7E7A9DEA7151}"/>
              </a:ext>
            </a:extLst>
          </p:cNvPr>
          <p:cNvGrpSpPr/>
          <p:nvPr/>
        </p:nvGrpSpPr>
        <p:grpSpPr>
          <a:xfrm>
            <a:off x="7316822" y="1955047"/>
            <a:ext cx="4327938" cy="4267347"/>
            <a:chOff x="7316822" y="1568720"/>
            <a:chExt cx="4327938" cy="4267347"/>
          </a:xfrm>
        </p:grpSpPr>
        <p:sp>
          <p:nvSpPr>
            <p:cNvPr id="16" name="TextBox 15">
              <a:extLst>
                <a:ext uri="{FF2B5EF4-FFF2-40B4-BE49-F238E27FC236}">
                  <a16:creationId xmlns:a16="http://schemas.microsoft.com/office/drawing/2014/main" id="{7027FADC-6B54-9818-C2FE-C6FBC2F7CCC7}"/>
                </a:ext>
              </a:extLst>
            </p:cNvPr>
            <p:cNvSpPr txBox="1"/>
            <p:nvPr/>
          </p:nvSpPr>
          <p:spPr>
            <a:xfrm>
              <a:off x="7316822" y="3055041"/>
              <a:ext cx="4327938" cy="2781026"/>
            </a:xfrm>
            <a:prstGeom prst="rect">
              <a:avLst/>
            </a:prstGeom>
            <a:solidFill>
              <a:schemeClr val="tx2">
                <a:alpha val="10000"/>
              </a:schemeClr>
            </a:solidFill>
          </p:spPr>
          <p:txBody>
            <a:bodyPr vert="horz" lIns="91440" tIns="45720" rIns="91440" bIns="45720" rtlCol="0" anchor="ctr" anchorCtr="0">
              <a:noAutofit/>
            </a:bodyPr>
            <a:lstStyle>
              <a:defPPr>
                <a:defRPr lang="en-US"/>
              </a:defPPr>
              <a:lvl1pPr algn="ctr">
                <a:lnSpc>
                  <a:spcPct val="90000"/>
                </a:lnSpc>
                <a:spcBef>
                  <a:spcPct val="0"/>
                </a:spcBef>
                <a:buNone/>
                <a:defRPr b="1" i="0" u="none" strike="noStrike">
                  <a:solidFill>
                    <a:srgbClr val="0070C0"/>
                  </a:solidFill>
                  <a:effectLst/>
                  <a:latin typeface="Aptos" panose="020B0004020202020204" pitchFamily="34" charset="0"/>
                  <a:ea typeface="+mj-ea"/>
                  <a:cs typeface="+mj-cs"/>
                </a:defRPr>
              </a:lvl1pPr>
            </a:lstStyle>
            <a:p>
              <a:pPr algn="l"/>
              <a:r>
                <a:rPr lang="en-US" sz="1600" b="0">
                  <a:solidFill>
                    <a:schemeClr val="tx2"/>
                  </a:solidFill>
                </a:rPr>
                <a:t>After removing all wines with quality score less than 6:</a:t>
              </a:r>
            </a:p>
            <a:p>
              <a:pPr algn="l"/>
              <a:endParaRPr lang="en-US" sz="1600" b="0">
                <a:solidFill>
                  <a:schemeClr val="tx2"/>
                </a:solidFill>
              </a:endParaRPr>
            </a:p>
            <a:p>
              <a:pPr marL="285750" indent="-285750" algn="l">
                <a:buFont typeface="Arial" panose="020B0604020202020204" pitchFamily="34" charset="0"/>
                <a:buChar char="•"/>
              </a:pPr>
              <a:r>
                <a:rPr lang="en-US" sz="1600">
                  <a:solidFill>
                    <a:schemeClr val="tx2"/>
                  </a:solidFill>
                </a:rPr>
                <a:t>Average fixed acidity </a:t>
              </a:r>
              <a:r>
                <a:rPr lang="en-US" sz="1600" b="0">
                  <a:solidFill>
                    <a:schemeClr val="tx2"/>
                  </a:solidFill>
                </a:rPr>
                <a:t>of red wines increases by 0.154 but decreases by 0.054 for white wines.</a:t>
              </a:r>
            </a:p>
            <a:p>
              <a:pPr marL="285750" indent="-285750" algn="l">
                <a:buFont typeface="Arial" panose="020B0604020202020204" pitchFamily="34" charset="0"/>
                <a:buChar char="•"/>
              </a:pPr>
              <a:r>
                <a:rPr lang="en-US" sz="1600">
                  <a:solidFill>
                    <a:schemeClr val="tx2"/>
                  </a:solidFill>
                </a:rPr>
                <a:t>Average volatile acidity </a:t>
              </a:r>
              <a:r>
                <a:rPr lang="en-US" sz="1600" b="0">
                  <a:solidFill>
                    <a:schemeClr val="tx2"/>
                  </a:solidFill>
                </a:rPr>
                <a:t>decreases by 0.0537 for red wines and by 0.0161 for white wines.</a:t>
              </a:r>
            </a:p>
            <a:p>
              <a:pPr marL="285750" indent="-285750" algn="l">
                <a:buFont typeface="Arial" panose="020B0604020202020204" pitchFamily="34" charset="0"/>
                <a:buChar char="•"/>
              </a:pPr>
              <a:r>
                <a:rPr lang="en-US" sz="1600">
                  <a:solidFill>
                    <a:schemeClr val="tx2"/>
                  </a:solidFill>
                </a:rPr>
                <a:t>Average citric acid </a:t>
              </a:r>
              <a:r>
                <a:rPr lang="en-US" sz="1600" b="0">
                  <a:solidFill>
                    <a:schemeClr val="tx2"/>
                  </a:solidFill>
                </a:rPr>
                <a:t>increases by 0.0289 for red wines and 0.00006 for white wines (remains stable).</a:t>
              </a:r>
            </a:p>
          </p:txBody>
        </p:sp>
        <p:sp>
          <p:nvSpPr>
            <p:cNvPr id="17" name="TextBox 16">
              <a:extLst>
                <a:ext uri="{FF2B5EF4-FFF2-40B4-BE49-F238E27FC236}">
                  <a16:creationId xmlns:a16="http://schemas.microsoft.com/office/drawing/2014/main" id="{7EB209F6-59ED-EFFF-9A2A-7B97BFBC12DB}"/>
                </a:ext>
              </a:extLst>
            </p:cNvPr>
            <p:cNvSpPr txBox="1"/>
            <p:nvPr/>
          </p:nvSpPr>
          <p:spPr>
            <a:xfrm>
              <a:off x="7316822" y="1568720"/>
              <a:ext cx="4327938" cy="1263690"/>
            </a:xfrm>
            <a:prstGeom prst="rect">
              <a:avLst/>
            </a:prstGeom>
            <a:solidFill>
              <a:schemeClr val="tx2">
                <a:alpha val="10000"/>
              </a:schemeClr>
            </a:solidFill>
          </p:spPr>
          <p:txBody>
            <a:bodyPr vert="horz" lIns="91440" tIns="45720" rIns="91440" bIns="45720" rtlCol="0" anchor="ctr" anchorCtr="0">
              <a:noAutofit/>
            </a:bodyPr>
            <a:lstStyle>
              <a:defPPr>
                <a:defRPr lang="en-US"/>
              </a:defPPr>
              <a:lvl1pPr algn="ctr">
                <a:lnSpc>
                  <a:spcPct val="90000"/>
                </a:lnSpc>
                <a:spcBef>
                  <a:spcPct val="0"/>
                </a:spcBef>
                <a:buNone/>
                <a:defRPr b="1" i="0" u="none" strike="noStrike">
                  <a:solidFill>
                    <a:srgbClr val="0070C0"/>
                  </a:solidFill>
                  <a:effectLst/>
                  <a:latin typeface="Aptos" panose="020B0004020202020204" pitchFamily="34" charset="0"/>
                  <a:ea typeface="+mj-ea"/>
                  <a:cs typeface="+mj-cs"/>
                </a:defRPr>
              </a:lvl1pPr>
            </a:lstStyle>
            <a:p>
              <a:pPr algn="l"/>
              <a:r>
                <a:rPr lang="en-US" sz="1600" b="0">
                  <a:solidFill>
                    <a:schemeClr val="tx2"/>
                  </a:solidFill>
                </a:rPr>
                <a:t>The dataset aims to develop a predictive model to assist in selecting wines that enhance customer satisfaction and profitability for the restaurant, based on the technical characteristics of the wines.</a:t>
              </a:r>
            </a:p>
          </p:txBody>
        </p:sp>
      </p:grpSp>
      <p:pic>
        <p:nvPicPr>
          <p:cNvPr id="20" name="Picture 19" descr="A screenshot of a computer&#10;&#10;Description automatically generated">
            <a:extLst>
              <a:ext uri="{FF2B5EF4-FFF2-40B4-BE49-F238E27FC236}">
                <a16:creationId xmlns:a16="http://schemas.microsoft.com/office/drawing/2014/main" id="{8F00FED8-DD3B-9BD2-7B91-571C093F6E81}"/>
              </a:ext>
            </a:extLst>
          </p:cNvPr>
          <p:cNvPicPr>
            <a:picLocks noChangeAspect="1"/>
          </p:cNvPicPr>
          <p:nvPr/>
        </p:nvPicPr>
        <p:blipFill>
          <a:blip r:embed="rId3">
            <a:extLst>
              <a:ext uri="{28A0092B-C50C-407E-A947-70E740481C1C}">
                <a14:useLocalDpi xmlns:a14="http://schemas.microsoft.com/office/drawing/2010/main" val="0"/>
              </a:ext>
            </a:extLst>
          </a:blip>
          <a:srcRect t="-4" r="42736" b="97738"/>
          <a:stretch/>
        </p:blipFill>
        <p:spPr>
          <a:xfrm>
            <a:off x="1033595" y="1403964"/>
            <a:ext cx="1860275" cy="329509"/>
          </a:xfrm>
          <a:prstGeom prst="rect">
            <a:avLst/>
          </a:prstGeom>
          <a:ln>
            <a:noFill/>
          </a:ln>
        </p:spPr>
      </p:pic>
      <p:pic>
        <p:nvPicPr>
          <p:cNvPr id="3" name="Picture 2" descr="A screenshot of a graph&#10;&#10;Description automatically generated">
            <a:extLst>
              <a:ext uri="{FF2B5EF4-FFF2-40B4-BE49-F238E27FC236}">
                <a16:creationId xmlns:a16="http://schemas.microsoft.com/office/drawing/2014/main" id="{DEF921A2-C86B-4CA1-78EB-2E80530DE15E}"/>
              </a:ext>
            </a:extLst>
          </p:cNvPr>
          <p:cNvPicPr>
            <a:picLocks noChangeAspect="1"/>
          </p:cNvPicPr>
          <p:nvPr/>
        </p:nvPicPr>
        <p:blipFill>
          <a:blip r:embed="rId4">
            <a:extLst>
              <a:ext uri="{28A0092B-C50C-407E-A947-70E740481C1C}">
                <a14:useLocalDpi xmlns:a14="http://schemas.microsoft.com/office/drawing/2010/main" val="0"/>
              </a:ext>
            </a:extLst>
          </a:blip>
          <a:srcRect t="827" r="41689" b="96914"/>
          <a:stretch/>
        </p:blipFill>
        <p:spPr>
          <a:xfrm>
            <a:off x="4415391" y="1403963"/>
            <a:ext cx="1866268" cy="329509"/>
          </a:xfrm>
          <a:prstGeom prst="rect">
            <a:avLst/>
          </a:prstGeom>
          <a:ln>
            <a:noFill/>
          </a:ln>
        </p:spPr>
      </p:pic>
    </p:spTree>
    <p:extLst>
      <p:ext uri="{BB962C8B-B14F-4D97-AF65-F5344CB8AC3E}">
        <p14:creationId xmlns:p14="http://schemas.microsoft.com/office/powerpoint/2010/main" val="73176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47477-1055-C22A-F189-9C4300277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A7EAF-94ED-10E3-E179-105AB7123CD1}"/>
              </a:ext>
            </a:extLst>
          </p:cNvPr>
          <p:cNvSpPr>
            <a:spLocks noGrp="1"/>
          </p:cNvSpPr>
          <p:nvPr>
            <p:ph type="title"/>
          </p:nvPr>
        </p:nvSpPr>
        <p:spPr/>
        <p:txBody>
          <a:bodyPr/>
          <a:lstStyle/>
          <a:p>
            <a:r>
              <a:rPr lang="en-US"/>
              <a:t>	Dataset Analysis (2/4)</a:t>
            </a:r>
          </a:p>
        </p:txBody>
      </p:sp>
      <p:sp>
        <p:nvSpPr>
          <p:cNvPr id="21" name="TextBox 20">
            <a:extLst>
              <a:ext uri="{FF2B5EF4-FFF2-40B4-BE49-F238E27FC236}">
                <a16:creationId xmlns:a16="http://schemas.microsoft.com/office/drawing/2014/main" id="{8CCBC09B-E1F7-36D6-AE0D-54F61A94A0AE}"/>
              </a:ext>
            </a:extLst>
          </p:cNvPr>
          <p:cNvSpPr txBox="1"/>
          <p:nvPr/>
        </p:nvSpPr>
        <p:spPr>
          <a:xfrm>
            <a:off x="7388099" y="2720208"/>
            <a:ext cx="4327938" cy="2781026"/>
          </a:xfrm>
          <a:prstGeom prst="rect">
            <a:avLst/>
          </a:prstGeom>
          <a:solidFill>
            <a:schemeClr val="tx2">
              <a:alpha val="10000"/>
            </a:schemeClr>
          </a:solidFill>
        </p:spPr>
        <p:txBody>
          <a:bodyPr vert="horz" lIns="91440" tIns="45720" rIns="91440" bIns="45720" rtlCol="0" anchor="ctr" anchorCtr="0">
            <a:noAutofit/>
          </a:bodyPr>
          <a:lstStyle>
            <a:defPPr>
              <a:defRPr lang="en-US"/>
            </a:defPPr>
            <a:lvl1pPr algn="ctr">
              <a:lnSpc>
                <a:spcPct val="90000"/>
              </a:lnSpc>
              <a:spcBef>
                <a:spcPct val="0"/>
              </a:spcBef>
              <a:buNone/>
              <a:defRPr b="1" i="0" u="none" strike="noStrike">
                <a:solidFill>
                  <a:srgbClr val="0070C0"/>
                </a:solidFill>
                <a:effectLst/>
                <a:latin typeface="Aptos" panose="020B0004020202020204" pitchFamily="34" charset="0"/>
                <a:ea typeface="+mj-ea"/>
                <a:cs typeface="+mj-cs"/>
              </a:defRPr>
            </a:lvl1pPr>
          </a:lstStyle>
          <a:p>
            <a:pPr algn="l"/>
            <a:r>
              <a:rPr lang="en-US" sz="1600" b="0">
                <a:solidFill>
                  <a:schemeClr val="tx2"/>
                </a:solidFill>
              </a:rPr>
              <a:t>After removing all wines with quality score less than 6:</a:t>
            </a:r>
          </a:p>
          <a:p>
            <a:pPr algn="l"/>
            <a:endParaRPr lang="en-US" sz="1600" b="0">
              <a:solidFill>
                <a:schemeClr val="tx2"/>
              </a:solidFill>
            </a:endParaRPr>
          </a:p>
          <a:p>
            <a:pPr marL="285750" indent="-285750" algn="l">
              <a:buFont typeface="Arial" panose="020B0604020202020204" pitchFamily="34" charset="0"/>
              <a:buChar char="•"/>
            </a:pPr>
            <a:r>
              <a:rPr lang="en-US" sz="1600">
                <a:solidFill>
                  <a:schemeClr val="tx2"/>
                </a:solidFill>
              </a:rPr>
              <a:t>Average residual sugar </a:t>
            </a:r>
            <a:r>
              <a:rPr lang="en-US" sz="1600" b="0">
                <a:solidFill>
                  <a:schemeClr val="tx2"/>
                </a:solidFill>
              </a:rPr>
              <a:t>of red wines decreases by 0.003 (almost stable) and 0.333 for white wines.</a:t>
            </a:r>
          </a:p>
          <a:p>
            <a:pPr marL="285750" indent="-285750" algn="l">
              <a:buFont typeface="Arial" panose="020B0604020202020204" pitchFamily="34" charset="0"/>
              <a:buChar char="•"/>
            </a:pPr>
            <a:r>
              <a:rPr lang="en-US" sz="1600">
                <a:solidFill>
                  <a:schemeClr val="tx2"/>
                </a:solidFill>
              </a:rPr>
              <a:t>Average chlorides </a:t>
            </a:r>
            <a:r>
              <a:rPr lang="en-US" sz="1600" b="0">
                <a:solidFill>
                  <a:schemeClr val="tx2"/>
                </a:solidFill>
              </a:rPr>
              <a:t>decrease by 0.00481 for red wines and by 0.00285 for white wines.</a:t>
            </a:r>
          </a:p>
          <a:p>
            <a:pPr marL="285750" indent="-285750" algn="l">
              <a:buFont typeface="Arial" panose="020B0604020202020204" pitchFamily="34" charset="0"/>
              <a:buChar char="•"/>
            </a:pPr>
            <a:r>
              <a:rPr lang="en-US" sz="1600">
                <a:solidFill>
                  <a:schemeClr val="tx2"/>
                </a:solidFill>
              </a:rPr>
              <a:t>Average free sulfur dioxide </a:t>
            </a:r>
            <a:r>
              <a:rPr lang="en-US" sz="1600" b="0">
                <a:solidFill>
                  <a:schemeClr val="tx2"/>
                </a:solidFill>
              </a:rPr>
              <a:t>decreases by 0.6 for red wines and by 0.02 for white wines.</a:t>
            </a:r>
          </a:p>
        </p:txBody>
      </p:sp>
      <p:grpSp>
        <p:nvGrpSpPr>
          <p:cNvPr id="24" name="Group 23">
            <a:extLst>
              <a:ext uri="{FF2B5EF4-FFF2-40B4-BE49-F238E27FC236}">
                <a16:creationId xmlns:a16="http://schemas.microsoft.com/office/drawing/2014/main" id="{E9FDE11E-81B3-A8DB-7C06-C343740EDF6A}"/>
              </a:ext>
            </a:extLst>
          </p:cNvPr>
          <p:cNvGrpSpPr>
            <a:grpSpLocks noChangeAspect="1"/>
          </p:cNvGrpSpPr>
          <p:nvPr/>
        </p:nvGrpSpPr>
        <p:grpSpPr>
          <a:xfrm>
            <a:off x="475965" y="1702231"/>
            <a:ext cx="2865475" cy="4860000"/>
            <a:chOff x="696471" y="1977165"/>
            <a:chExt cx="2540000" cy="4307976"/>
          </a:xfrm>
        </p:grpSpPr>
        <p:grpSp>
          <p:nvGrpSpPr>
            <p:cNvPr id="19" name="Group 18">
              <a:extLst>
                <a:ext uri="{FF2B5EF4-FFF2-40B4-BE49-F238E27FC236}">
                  <a16:creationId xmlns:a16="http://schemas.microsoft.com/office/drawing/2014/main" id="{73D5D251-D32D-5DF0-42DD-D25609188451}"/>
                </a:ext>
              </a:extLst>
            </p:cNvPr>
            <p:cNvGrpSpPr/>
            <p:nvPr/>
          </p:nvGrpSpPr>
          <p:grpSpPr>
            <a:xfrm>
              <a:off x="696471" y="2218920"/>
              <a:ext cx="2540000" cy="4066221"/>
              <a:chOff x="101599" y="2108250"/>
              <a:chExt cx="2540000" cy="4066221"/>
            </a:xfrm>
          </p:grpSpPr>
          <p:pic>
            <p:nvPicPr>
              <p:cNvPr id="11" name="Picture 10" descr="A screenshot of a computer&#10;&#10;Description automatically generated">
                <a:extLst>
                  <a:ext uri="{FF2B5EF4-FFF2-40B4-BE49-F238E27FC236}">
                    <a16:creationId xmlns:a16="http://schemas.microsoft.com/office/drawing/2014/main" id="{7424282E-CF0F-65F1-D590-D460652DAF6F}"/>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986972" y="5932716"/>
                <a:ext cx="1640113" cy="241755"/>
              </a:xfrm>
              <a:prstGeom prst="rect">
                <a:avLst/>
              </a:prstGeom>
              <a:ln>
                <a:noFill/>
              </a:ln>
            </p:spPr>
          </p:pic>
          <p:pic>
            <p:nvPicPr>
              <p:cNvPr id="7" name="Picture 6" descr="A screenshot of a computer&#10;&#10;Description automatically generated">
                <a:extLst>
                  <a:ext uri="{FF2B5EF4-FFF2-40B4-BE49-F238E27FC236}">
                    <a16:creationId xmlns:a16="http://schemas.microsoft.com/office/drawing/2014/main" id="{38E5A1B6-EDE0-9BC0-C04A-0197FDE80C8F}"/>
                  </a:ext>
                </a:extLst>
              </p:cNvPr>
              <p:cNvPicPr>
                <a:picLocks noChangeAspect="1"/>
              </p:cNvPicPr>
              <p:nvPr/>
            </p:nvPicPr>
            <p:blipFill>
              <a:blip r:embed="rId3">
                <a:extLst>
                  <a:ext uri="{28A0092B-C50C-407E-A947-70E740481C1C}">
                    <a14:useLocalDpi xmlns:a14="http://schemas.microsoft.com/office/drawing/2010/main" val="0"/>
                  </a:ext>
                </a:extLst>
              </a:blip>
              <a:srcRect t="23657" r="42231" b="56743"/>
              <a:stretch/>
            </p:blipFill>
            <p:spPr>
              <a:xfrm>
                <a:off x="101599" y="2108250"/>
                <a:ext cx="2540000" cy="3857124"/>
              </a:xfrm>
              <a:prstGeom prst="rect">
                <a:avLst/>
              </a:prstGeom>
            </p:spPr>
          </p:pic>
        </p:grpSp>
        <p:pic>
          <p:nvPicPr>
            <p:cNvPr id="22" name="Picture 21" descr="A screenshot of a computer&#10;&#10;Description automatically generated">
              <a:extLst>
                <a:ext uri="{FF2B5EF4-FFF2-40B4-BE49-F238E27FC236}">
                  <a16:creationId xmlns:a16="http://schemas.microsoft.com/office/drawing/2014/main" id="{44D8DCD6-DEF1-F9DC-2238-820635AC08A4}"/>
                </a:ext>
              </a:extLst>
            </p:cNvPr>
            <p:cNvPicPr>
              <a:picLocks noChangeAspect="1"/>
            </p:cNvPicPr>
            <p:nvPr/>
          </p:nvPicPr>
          <p:blipFill>
            <a:blip r:embed="rId3">
              <a:extLst>
                <a:ext uri="{28A0092B-C50C-407E-A947-70E740481C1C}">
                  <a14:useLocalDpi xmlns:a14="http://schemas.microsoft.com/office/drawing/2010/main" val="0"/>
                </a:ext>
              </a:extLst>
            </a:blip>
            <a:srcRect l="21472" t="2977" r="42736" b="95845"/>
            <a:stretch/>
          </p:blipFill>
          <p:spPr>
            <a:xfrm>
              <a:off x="1571955" y="1977165"/>
              <a:ext cx="1640113" cy="241756"/>
            </a:xfrm>
            <a:prstGeom prst="rect">
              <a:avLst/>
            </a:prstGeom>
            <a:ln>
              <a:noFill/>
            </a:ln>
          </p:spPr>
        </p:pic>
      </p:grpSp>
      <p:grpSp>
        <p:nvGrpSpPr>
          <p:cNvPr id="25" name="Group 24">
            <a:extLst>
              <a:ext uri="{FF2B5EF4-FFF2-40B4-BE49-F238E27FC236}">
                <a16:creationId xmlns:a16="http://schemas.microsoft.com/office/drawing/2014/main" id="{35FD808C-52BE-826F-4408-9B749D29D363}"/>
              </a:ext>
            </a:extLst>
          </p:cNvPr>
          <p:cNvGrpSpPr>
            <a:grpSpLocks noChangeAspect="1"/>
          </p:cNvGrpSpPr>
          <p:nvPr/>
        </p:nvGrpSpPr>
        <p:grpSpPr>
          <a:xfrm>
            <a:off x="3923532" y="1702231"/>
            <a:ext cx="2881867" cy="4860000"/>
            <a:chOff x="3932335" y="1959020"/>
            <a:chExt cx="2540000" cy="4283473"/>
          </a:xfrm>
        </p:grpSpPr>
        <p:grpSp>
          <p:nvGrpSpPr>
            <p:cNvPr id="20" name="Group 19">
              <a:extLst>
                <a:ext uri="{FF2B5EF4-FFF2-40B4-BE49-F238E27FC236}">
                  <a16:creationId xmlns:a16="http://schemas.microsoft.com/office/drawing/2014/main" id="{DEB15A5D-9E75-3F01-30C8-697A0C9C9935}"/>
                </a:ext>
              </a:extLst>
            </p:cNvPr>
            <p:cNvGrpSpPr/>
            <p:nvPr/>
          </p:nvGrpSpPr>
          <p:grpSpPr>
            <a:xfrm>
              <a:off x="3932335" y="2218920"/>
              <a:ext cx="2540000" cy="4023573"/>
              <a:chOff x="3039402" y="2169042"/>
              <a:chExt cx="2540000" cy="4023573"/>
            </a:xfrm>
          </p:grpSpPr>
          <p:pic>
            <p:nvPicPr>
              <p:cNvPr id="17" name="Picture 16" descr="A screenshot of a computer&#10;&#10;Description automatically generated">
                <a:extLst>
                  <a:ext uri="{FF2B5EF4-FFF2-40B4-BE49-F238E27FC236}">
                    <a16:creationId xmlns:a16="http://schemas.microsoft.com/office/drawing/2014/main" id="{20611D72-1FF2-502F-6CDE-07FC08ECA384}"/>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3896356" y="5950860"/>
                <a:ext cx="1640113" cy="241755"/>
              </a:xfrm>
              <a:prstGeom prst="rect">
                <a:avLst/>
              </a:prstGeom>
              <a:ln>
                <a:noFill/>
              </a:ln>
            </p:spPr>
          </p:pic>
          <p:pic>
            <p:nvPicPr>
              <p:cNvPr id="18" name="Picture 17" descr="A screenshot of a graph&#10;&#10;Description automatically generated">
                <a:extLst>
                  <a:ext uri="{FF2B5EF4-FFF2-40B4-BE49-F238E27FC236}">
                    <a16:creationId xmlns:a16="http://schemas.microsoft.com/office/drawing/2014/main" id="{7D171716-393D-056F-DF96-3AA7BBA1AC91}"/>
                  </a:ext>
                </a:extLst>
              </p:cNvPr>
              <p:cNvPicPr>
                <a:picLocks noChangeAspect="1"/>
              </p:cNvPicPr>
              <p:nvPr/>
            </p:nvPicPr>
            <p:blipFill>
              <a:blip r:embed="rId4">
                <a:extLst>
                  <a:ext uri="{28A0092B-C50C-407E-A947-70E740481C1C}">
                    <a14:useLocalDpi xmlns:a14="http://schemas.microsoft.com/office/drawing/2010/main" val="0"/>
                  </a:ext>
                </a:extLst>
              </a:blip>
              <a:srcRect t="25301" r="41591" b="55709"/>
              <a:stretch/>
            </p:blipFill>
            <p:spPr>
              <a:xfrm>
                <a:off x="3039402" y="2169042"/>
                <a:ext cx="2540000" cy="3763674"/>
              </a:xfrm>
              <a:prstGeom prst="rect">
                <a:avLst/>
              </a:prstGeom>
            </p:spPr>
          </p:pic>
        </p:grpSp>
        <p:pic>
          <p:nvPicPr>
            <p:cNvPr id="23" name="Picture 22" descr="A screenshot of a computer&#10;&#10;Description automatically generated">
              <a:extLst>
                <a:ext uri="{FF2B5EF4-FFF2-40B4-BE49-F238E27FC236}">
                  <a16:creationId xmlns:a16="http://schemas.microsoft.com/office/drawing/2014/main" id="{9ED201B9-CF55-589D-1A58-53A269B5518A}"/>
                </a:ext>
              </a:extLst>
            </p:cNvPr>
            <p:cNvPicPr>
              <a:picLocks noChangeAspect="1"/>
            </p:cNvPicPr>
            <p:nvPr/>
          </p:nvPicPr>
          <p:blipFill>
            <a:blip r:embed="rId3">
              <a:extLst>
                <a:ext uri="{28A0092B-C50C-407E-A947-70E740481C1C}">
                  <a14:useLocalDpi xmlns:a14="http://schemas.microsoft.com/office/drawing/2010/main" val="0"/>
                </a:ext>
              </a:extLst>
            </a:blip>
            <a:srcRect l="21472" t="2977" r="42736" b="95845"/>
            <a:stretch/>
          </p:blipFill>
          <p:spPr>
            <a:xfrm>
              <a:off x="4789288" y="1959020"/>
              <a:ext cx="1640113" cy="241756"/>
            </a:xfrm>
            <a:prstGeom prst="rect">
              <a:avLst/>
            </a:prstGeom>
            <a:ln>
              <a:noFill/>
            </a:ln>
          </p:spPr>
        </p:pic>
      </p:grpSp>
      <p:pic>
        <p:nvPicPr>
          <p:cNvPr id="3" name="Picture 2" descr="A screenshot of a computer&#10;&#10;Description automatically generated">
            <a:extLst>
              <a:ext uri="{FF2B5EF4-FFF2-40B4-BE49-F238E27FC236}">
                <a16:creationId xmlns:a16="http://schemas.microsoft.com/office/drawing/2014/main" id="{04AFDA59-6B63-3B95-7EC0-91E95E43652A}"/>
              </a:ext>
            </a:extLst>
          </p:cNvPr>
          <p:cNvPicPr>
            <a:picLocks noChangeAspect="1"/>
          </p:cNvPicPr>
          <p:nvPr/>
        </p:nvPicPr>
        <p:blipFill>
          <a:blip r:embed="rId3">
            <a:extLst>
              <a:ext uri="{28A0092B-C50C-407E-A947-70E740481C1C}">
                <a14:useLocalDpi xmlns:a14="http://schemas.microsoft.com/office/drawing/2010/main" val="0"/>
              </a:ext>
            </a:extLst>
          </a:blip>
          <a:srcRect t="-4" r="42736" b="97738"/>
          <a:stretch/>
        </p:blipFill>
        <p:spPr>
          <a:xfrm>
            <a:off x="978564" y="1322435"/>
            <a:ext cx="1860275" cy="329509"/>
          </a:xfrm>
          <a:prstGeom prst="rect">
            <a:avLst/>
          </a:prstGeom>
          <a:ln>
            <a:noFill/>
          </a:ln>
        </p:spPr>
      </p:pic>
      <p:pic>
        <p:nvPicPr>
          <p:cNvPr id="4" name="Picture 3" descr="A screenshot of a graph&#10;&#10;Description automatically generated">
            <a:extLst>
              <a:ext uri="{FF2B5EF4-FFF2-40B4-BE49-F238E27FC236}">
                <a16:creationId xmlns:a16="http://schemas.microsoft.com/office/drawing/2014/main" id="{7F6BB0F5-AE71-C5A6-E073-621F5636F5CD}"/>
              </a:ext>
            </a:extLst>
          </p:cNvPr>
          <p:cNvPicPr>
            <a:picLocks noChangeAspect="1"/>
          </p:cNvPicPr>
          <p:nvPr/>
        </p:nvPicPr>
        <p:blipFill>
          <a:blip r:embed="rId4">
            <a:extLst>
              <a:ext uri="{28A0092B-C50C-407E-A947-70E740481C1C}">
                <a14:useLocalDpi xmlns:a14="http://schemas.microsoft.com/office/drawing/2010/main" val="0"/>
              </a:ext>
            </a:extLst>
          </a:blip>
          <a:srcRect t="827" r="41689" b="96914"/>
          <a:stretch/>
        </p:blipFill>
        <p:spPr>
          <a:xfrm>
            <a:off x="4431331" y="1322436"/>
            <a:ext cx="1866268" cy="329509"/>
          </a:xfrm>
          <a:prstGeom prst="rect">
            <a:avLst/>
          </a:prstGeom>
          <a:ln>
            <a:noFill/>
          </a:ln>
        </p:spPr>
      </p:pic>
    </p:spTree>
    <p:extLst>
      <p:ext uri="{BB962C8B-B14F-4D97-AF65-F5344CB8AC3E}">
        <p14:creationId xmlns:p14="http://schemas.microsoft.com/office/powerpoint/2010/main" val="3109209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935B1-83CF-F83C-BC2B-CA0DA9FB2E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AE779-0DF8-A984-4459-12B96AFA444B}"/>
              </a:ext>
            </a:extLst>
          </p:cNvPr>
          <p:cNvSpPr>
            <a:spLocks noGrp="1"/>
          </p:cNvSpPr>
          <p:nvPr>
            <p:ph type="title"/>
          </p:nvPr>
        </p:nvSpPr>
        <p:spPr/>
        <p:txBody>
          <a:bodyPr/>
          <a:lstStyle/>
          <a:p>
            <a:r>
              <a:rPr lang="en-US"/>
              <a:t>	Dataset Analysis (3/4)</a:t>
            </a:r>
          </a:p>
        </p:txBody>
      </p:sp>
      <p:sp>
        <p:nvSpPr>
          <p:cNvPr id="21" name="TextBox 20">
            <a:extLst>
              <a:ext uri="{FF2B5EF4-FFF2-40B4-BE49-F238E27FC236}">
                <a16:creationId xmlns:a16="http://schemas.microsoft.com/office/drawing/2014/main" id="{86F75D14-D61D-CF29-A4E2-BE3120F1FE59}"/>
              </a:ext>
            </a:extLst>
          </p:cNvPr>
          <p:cNvSpPr txBox="1"/>
          <p:nvPr/>
        </p:nvSpPr>
        <p:spPr>
          <a:xfrm>
            <a:off x="7388099" y="2720208"/>
            <a:ext cx="4327938" cy="2781026"/>
          </a:xfrm>
          <a:prstGeom prst="rect">
            <a:avLst/>
          </a:prstGeom>
          <a:solidFill>
            <a:schemeClr val="tx2">
              <a:alpha val="10000"/>
            </a:schemeClr>
          </a:solidFill>
        </p:spPr>
        <p:txBody>
          <a:bodyPr vert="horz" lIns="91440" tIns="45720" rIns="91440" bIns="45720" rtlCol="0" anchor="ctr" anchorCtr="0">
            <a:noAutofit/>
          </a:bodyPr>
          <a:lstStyle>
            <a:defPPr>
              <a:defRPr lang="en-US"/>
            </a:defPPr>
            <a:lvl1pPr algn="ctr">
              <a:lnSpc>
                <a:spcPct val="90000"/>
              </a:lnSpc>
              <a:spcBef>
                <a:spcPct val="0"/>
              </a:spcBef>
              <a:buNone/>
              <a:defRPr b="1" i="0" u="none" strike="noStrike">
                <a:solidFill>
                  <a:srgbClr val="0070C0"/>
                </a:solidFill>
                <a:effectLst/>
                <a:latin typeface="Aptos" panose="020B0004020202020204" pitchFamily="34" charset="0"/>
                <a:ea typeface="+mj-ea"/>
                <a:cs typeface="+mj-cs"/>
              </a:defRPr>
            </a:lvl1pPr>
          </a:lstStyle>
          <a:p>
            <a:pPr algn="l"/>
            <a:r>
              <a:rPr lang="en-US" sz="1600" b="0">
                <a:solidFill>
                  <a:schemeClr val="tx2"/>
                </a:solidFill>
              </a:rPr>
              <a:t>After removing all wines with quality score less than 6:</a:t>
            </a:r>
          </a:p>
          <a:p>
            <a:pPr algn="l"/>
            <a:endParaRPr lang="en-US" sz="1600" b="0">
              <a:solidFill>
                <a:schemeClr val="tx2"/>
              </a:solidFill>
            </a:endParaRPr>
          </a:p>
          <a:p>
            <a:pPr marL="285750" indent="-285750" algn="l">
              <a:buFont typeface="Arial" panose="020B0604020202020204" pitchFamily="34" charset="0"/>
              <a:buChar char="•"/>
            </a:pPr>
            <a:r>
              <a:rPr lang="en-US" sz="1600">
                <a:solidFill>
                  <a:schemeClr val="tx2"/>
                </a:solidFill>
              </a:rPr>
              <a:t>Average total sulfur dioxide </a:t>
            </a:r>
            <a:r>
              <a:rPr lang="en-US" sz="1600" b="0">
                <a:solidFill>
                  <a:schemeClr val="tx2"/>
                </a:solidFill>
              </a:rPr>
              <a:t>of red wines decreases by 7.12 and 5.15 for white wines.</a:t>
            </a:r>
          </a:p>
          <a:p>
            <a:pPr marL="285750" indent="-285750" algn="l">
              <a:buFont typeface="Arial" panose="020B0604020202020204" pitchFamily="34" charset="0"/>
              <a:buChar char="•"/>
            </a:pPr>
            <a:r>
              <a:rPr lang="en-US" sz="1600">
                <a:solidFill>
                  <a:schemeClr val="tx2"/>
                </a:solidFill>
              </a:rPr>
              <a:t>Average density </a:t>
            </a:r>
            <a:r>
              <a:rPr lang="en-US" sz="1600" b="0">
                <a:solidFill>
                  <a:schemeClr val="tx2"/>
                </a:solidFill>
              </a:rPr>
              <a:t>decrease by 0.00028 for red wines and by 0.00057 for white wines, remaining stable for both wine types.</a:t>
            </a:r>
          </a:p>
          <a:p>
            <a:pPr marL="285750" indent="-285750" algn="l">
              <a:buFont typeface="Arial" panose="020B0604020202020204" pitchFamily="34" charset="0"/>
              <a:buChar char="•"/>
            </a:pPr>
            <a:r>
              <a:rPr lang="en-US" sz="1600">
                <a:solidFill>
                  <a:schemeClr val="tx2"/>
                </a:solidFill>
              </a:rPr>
              <a:t>Average pH </a:t>
            </a:r>
            <a:r>
              <a:rPr lang="en-US" sz="1600" b="0">
                <a:solidFill>
                  <a:schemeClr val="tx2"/>
                </a:solidFill>
              </a:rPr>
              <a:t>decreases by 0.0005 for red wines (becoming more acidic) but increases by 0.0089 for white wines (becoming less acidic).</a:t>
            </a:r>
          </a:p>
        </p:txBody>
      </p:sp>
      <p:grpSp>
        <p:nvGrpSpPr>
          <p:cNvPr id="5" name="Group 4">
            <a:extLst>
              <a:ext uri="{FF2B5EF4-FFF2-40B4-BE49-F238E27FC236}">
                <a16:creationId xmlns:a16="http://schemas.microsoft.com/office/drawing/2014/main" id="{80580344-10FB-93B6-A1FE-AC48CB24B962}"/>
              </a:ext>
            </a:extLst>
          </p:cNvPr>
          <p:cNvGrpSpPr/>
          <p:nvPr/>
        </p:nvGrpSpPr>
        <p:grpSpPr>
          <a:xfrm>
            <a:off x="3923531" y="1679929"/>
            <a:ext cx="2988604" cy="4860000"/>
            <a:chOff x="3923531" y="1590721"/>
            <a:chExt cx="2988604" cy="5040000"/>
          </a:xfrm>
        </p:grpSpPr>
        <p:grpSp>
          <p:nvGrpSpPr>
            <p:cNvPr id="25" name="Group 24">
              <a:extLst>
                <a:ext uri="{FF2B5EF4-FFF2-40B4-BE49-F238E27FC236}">
                  <a16:creationId xmlns:a16="http://schemas.microsoft.com/office/drawing/2014/main" id="{604DDC58-7681-0214-748E-EBA6BC55FE8B}"/>
                </a:ext>
              </a:extLst>
            </p:cNvPr>
            <p:cNvGrpSpPr>
              <a:grpSpLocks noChangeAspect="1"/>
            </p:cNvGrpSpPr>
            <p:nvPr/>
          </p:nvGrpSpPr>
          <p:grpSpPr>
            <a:xfrm>
              <a:off x="3923532" y="1590721"/>
              <a:ext cx="2988603" cy="5040000"/>
              <a:chOff x="3932335" y="1959020"/>
              <a:chExt cx="2540000" cy="4283473"/>
            </a:xfrm>
          </p:grpSpPr>
          <p:grpSp>
            <p:nvGrpSpPr>
              <p:cNvPr id="20" name="Group 19">
                <a:extLst>
                  <a:ext uri="{FF2B5EF4-FFF2-40B4-BE49-F238E27FC236}">
                    <a16:creationId xmlns:a16="http://schemas.microsoft.com/office/drawing/2014/main" id="{779584F3-0A17-6983-E158-3AF27AE2E43D}"/>
                  </a:ext>
                </a:extLst>
              </p:cNvPr>
              <p:cNvGrpSpPr/>
              <p:nvPr/>
            </p:nvGrpSpPr>
            <p:grpSpPr>
              <a:xfrm>
                <a:off x="3932335" y="2218920"/>
                <a:ext cx="2540000" cy="4023573"/>
                <a:chOff x="3039402" y="2169042"/>
                <a:chExt cx="2540000" cy="4023573"/>
              </a:xfrm>
            </p:grpSpPr>
            <p:pic>
              <p:nvPicPr>
                <p:cNvPr id="17" name="Picture 16" descr="A screenshot of a computer&#10;&#10;Description automatically generated">
                  <a:extLst>
                    <a:ext uri="{FF2B5EF4-FFF2-40B4-BE49-F238E27FC236}">
                      <a16:creationId xmlns:a16="http://schemas.microsoft.com/office/drawing/2014/main" id="{8513F80E-696C-A9C1-E5FB-4302498D4361}"/>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3896356" y="5950860"/>
                  <a:ext cx="1640113" cy="241755"/>
                </a:xfrm>
                <a:prstGeom prst="rect">
                  <a:avLst/>
                </a:prstGeom>
                <a:ln>
                  <a:noFill/>
                </a:ln>
              </p:spPr>
            </p:pic>
            <p:pic>
              <p:nvPicPr>
                <p:cNvPr id="18" name="Picture 17" descr="A screenshot of a graph&#10;&#10;Description automatically generated">
                  <a:extLst>
                    <a:ext uri="{FF2B5EF4-FFF2-40B4-BE49-F238E27FC236}">
                      <a16:creationId xmlns:a16="http://schemas.microsoft.com/office/drawing/2014/main" id="{9667686A-5601-82F8-B3D4-C2250EA98ECC}"/>
                    </a:ext>
                  </a:extLst>
                </p:cNvPr>
                <p:cNvPicPr>
                  <a:picLocks noChangeAspect="1"/>
                </p:cNvPicPr>
                <p:nvPr/>
              </p:nvPicPr>
              <p:blipFill>
                <a:blip r:embed="rId4">
                  <a:extLst>
                    <a:ext uri="{28A0092B-C50C-407E-A947-70E740481C1C}">
                      <a14:useLocalDpi xmlns:a14="http://schemas.microsoft.com/office/drawing/2010/main" val="0"/>
                    </a:ext>
                  </a:extLst>
                </a:blip>
                <a:srcRect t="25301" r="41591" b="55709"/>
                <a:stretch/>
              </p:blipFill>
              <p:spPr>
                <a:xfrm>
                  <a:off x="3039402" y="2169042"/>
                  <a:ext cx="2540000" cy="3763674"/>
                </a:xfrm>
                <a:prstGeom prst="rect">
                  <a:avLst/>
                </a:prstGeom>
              </p:spPr>
            </p:pic>
          </p:grpSp>
          <p:pic>
            <p:nvPicPr>
              <p:cNvPr id="23" name="Picture 22" descr="A screenshot of a computer&#10;&#10;Description automatically generated">
                <a:extLst>
                  <a:ext uri="{FF2B5EF4-FFF2-40B4-BE49-F238E27FC236}">
                    <a16:creationId xmlns:a16="http://schemas.microsoft.com/office/drawing/2014/main" id="{E175EB30-206C-4415-664C-5DC277D190DD}"/>
                  </a:ext>
                </a:extLst>
              </p:cNvPr>
              <p:cNvPicPr>
                <a:picLocks noChangeAspect="1"/>
              </p:cNvPicPr>
              <p:nvPr/>
            </p:nvPicPr>
            <p:blipFill>
              <a:blip r:embed="rId3">
                <a:extLst>
                  <a:ext uri="{28A0092B-C50C-407E-A947-70E740481C1C}">
                    <a14:useLocalDpi xmlns:a14="http://schemas.microsoft.com/office/drawing/2010/main" val="0"/>
                  </a:ext>
                </a:extLst>
              </a:blip>
              <a:srcRect l="21472" t="2977" r="42736" b="95845"/>
              <a:stretch/>
            </p:blipFill>
            <p:spPr>
              <a:xfrm>
                <a:off x="4789288" y="1959020"/>
                <a:ext cx="1640113" cy="241756"/>
              </a:xfrm>
              <a:prstGeom prst="rect">
                <a:avLst/>
              </a:prstGeom>
              <a:ln>
                <a:noFill/>
              </a:ln>
            </p:spPr>
          </p:pic>
        </p:grpSp>
        <p:pic>
          <p:nvPicPr>
            <p:cNvPr id="3" name="Picture 2" descr="A screenshot of a graph&#10;&#10;Description automatically generated">
              <a:extLst>
                <a:ext uri="{FF2B5EF4-FFF2-40B4-BE49-F238E27FC236}">
                  <a16:creationId xmlns:a16="http://schemas.microsoft.com/office/drawing/2014/main" id="{B58B62B8-6065-9DCC-71D4-3BEA319A76FA}"/>
                </a:ext>
              </a:extLst>
            </p:cNvPr>
            <p:cNvPicPr>
              <a:picLocks noChangeAspect="1"/>
            </p:cNvPicPr>
            <p:nvPr/>
          </p:nvPicPr>
          <p:blipFill>
            <a:blip r:embed="rId4">
              <a:extLst>
                <a:ext uri="{28A0092B-C50C-407E-A947-70E740481C1C}">
                  <a14:useLocalDpi xmlns:a14="http://schemas.microsoft.com/office/drawing/2010/main" val="0"/>
                </a:ext>
              </a:extLst>
            </a:blip>
            <a:srcRect t="44337" r="42050" b="36354"/>
            <a:stretch/>
          </p:blipFill>
          <p:spPr>
            <a:xfrm>
              <a:off x="3923531" y="1873555"/>
              <a:ext cx="2971605" cy="4512538"/>
            </a:xfrm>
            <a:prstGeom prst="rect">
              <a:avLst/>
            </a:prstGeom>
          </p:spPr>
        </p:pic>
      </p:grpSp>
      <p:grpSp>
        <p:nvGrpSpPr>
          <p:cNvPr id="6" name="Group 5">
            <a:extLst>
              <a:ext uri="{FF2B5EF4-FFF2-40B4-BE49-F238E27FC236}">
                <a16:creationId xmlns:a16="http://schemas.microsoft.com/office/drawing/2014/main" id="{19EE2A98-4EF5-705D-83B2-71F7442E79BE}"/>
              </a:ext>
            </a:extLst>
          </p:cNvPr>
          <p:cNvGrpSpPr/>
          <p:nvPr/>
        </p:nvGrpSpPr>
        <p:grpSpPr>
          <a:xfrm>
            <a:off x="475964" y="1679929"/>
            <a:ext cx="2971604" cy="4860000"/>
            <a:chOff x="475964" y="1590721"/>
            <a:chExt cx="2971604" cy="5040000"/>
          </a:xfrm>
        </p:grpSpPr>
        <p:grpSp>
          <p:nvGrpSpPr>
            <p:cNvPr id="24" name="Group 23">
              <a:extLst>
                <a:ext uri="{FF2B5EF4-FFF2-40B4-BE49-F238E27FC236}">
                  <a16:creationId xmlns:a16="http://schemas.microsoft.com/office/drawing/2014/main" id="{23D429C8-DBCE-A306-8C3B-CCC9E3EAF252}"/>
                </a:ext>
              </a:extLst>
            </p:cNvPr>
            <p:cNvGrpSpPr>
              <a:grpSpLocks noChangeAspect="1"/>
            </p:cNvGrpSpPr>
            <p:nvPr/>
          </p:nvGrpSpPr>
          <p:grpSpPr>
            <a:xfrm>
              <a:off x="475964" y="1590721"/>
              <a:ext cx="2971604" cy="5040000"/>
              <a:chOff x="696471" y="1977165"/>
              <a:chExt cx="2540000" cy="4307976"/>
            </a:xfrm>
          </p:grpSpPr>
          <p:grpSp>
            <p:nvGrpSpPr>
              <p:cNvPr id="19" name="Group 18">
                <a:extLst>
                  <a:ext uri="{FF2B5EF4-FFF2-40B4-BE49-F238E27FC236}">
                    <a16:creationId xmlns:a16="http://schemas.microsoft.com/office/drawing/2014/main" id="{01F353D3-49AE-E18D-6CD8-B7551A1DA3EA}"/>
                  </a:ext>
                </a:extLst>
              </p:cNvPr>
              <p:cNvGrpSpPr/>
              <p:nvPr/>
            </p:nvGrpSpPr>
            <p:grpSpPr>
              <a:xfrm>
                <a:off x="696471" y="2218920"/>
                <a:ext cx="2540000" cy="4066221"/>
                <a:chOff x="101599" y="2108250"/>
                <a:chExt cx="2540000" cy="4066221"/>
              </a:xfrm>
            </p:grpSpPr>
            <p:pic>
              <p:nvPicPr>
                <p:cNvPr id="11" name="Picture 10" descr="A screenshot of a computer&#10;&#10;Description automatically generated">
                  <a:extLst>
                    <a:ext uri="{FF2B5EF4-FFF2-40B4-BE49-F238E27FC236}">
                      <a16:creationId xmlns:a16="http://schemas.microsoft.com/office/drawing/2014/main" id="{CFB05995-680B-2ACE-1BCC-79C4FDEA7FDB}"/>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986972" y="5932716"/>
                  <a:ext cx="1640113" cy="241755"/>
                </a:xfrm>
                <a:prstGeom prst="rect">
                  <a:avLst/>
                </a:prstGeom>
                <a:ln>
                  <a:noFill/>
                </a:ln>
              </p:spPr>
            </p:pic>
            <p:pic>
              <p:nvPicPr>
                <p:cNvPr id="7" name="Picture 6" descr="A screenshot of a computer&#10;&#10;Description automatically generated">
                  <a:extLst>
                    <a:ext uri="{FF2B5EF4-FFF2-40B4-BE49-F238E27FC236}">
                      <a16:creationId xmlns:a16="http://schemas.microsoft.com/office/drawing/2014/main" id="{470DEFB3-ACB2-41D1-E7A5-3BD74245EA9A}"/>
                    </a:ext>
                  </a:extLst>
                </p:cNvPr>
                <p:cNvPicPr>
                  <a:picLocks noChangeAspect="1"/>
                </p:cNvPicPr>
                <p:nvPr/>
              </p:nvPicPr>
              <p:blipFill>
                <a:blip r:embed="rId3">
                  <a:extLst>
                    <a:ext uri="{28A0092B-C50C-407E-A947-70E740481C1C}">
                      <a14:useLocalDpi xmlns:a14="http://schemas.microsoft.com/office/drawing/2010/main" val="0"/>
                    </a:ext>
                  </a:extLst>
                </a:blip>
                <a:srcRect t="23657" r="42231" b="56743"/>
                <a:stretch/>
              </p:blipFill>
              <p:spPr>
                <a:xfrm>
                  <a:off x="101599" y="2108250"/>
                  <a:ext cx="2540000" cy="3857124"/>
                </a:xfrm>
                <a:prstGeom prst="rect">
                  <a:avLst/>
                </a:prstGeom>
              </p:spPr>
            </p:pic>
          </p:grpSp>
          <p:pic>
            <p:nvPicPr>
              <p:cNvPr id="22" name="Picture 21" descr="A screenshot of a computer&#10;&#10;Description automatically generated">
                <a:extLst>
                  <a:ext uri="{FF2B5EF4-FFF2-40B4-BE49-F238E27FC236}">
                    <a16:creationId xmlns:a16="http://schemas.microsoft.com/office/drawing/2014/main" id="{66F7A811-0F9E-EB5A-1E8B-9F20905AFB94}"/>
                  </a:ext>
                </a:extLst>
              </p:cNvPr>
              <p:cNvPicPr>
                <a:picLocks noChangeAspect="1"/>
              </p:cNvPicPr>
              <p:nvPr/>
            </p:nvPicPr>
            <p:blipFill>
              <a:blip r:embed="rId3">
                <a:extLst>
                  <a:ext uri="{28A0092B-C50C-407E-A947-70E740481C1C}">
                    <a14:useLocalDpi xmlns:a14="http://schemas.microsoft.com/office/drawing/2010/main" val="0"/>
                  </a:ext>
                </a:extLst>
              </a:blip>
              <a:srcRect l="21472" t="2977" r="42736" b="95845"/>
              <a:stretch/>
            </p:blipFill>
            <p:spPr>
              <a:xfrm>
                <a:off x="1571955" y="1977165"/>
                <a:ext cx="1640113" cy="241756"/>
              </a:xfrm>
              <a:prstGeom prst="rect">
                <a:avLst/>
              </a:prstGeom>
              <a:ln>
                <a:noFill/>
              </a:ln>
            </p:spPr>
          </p:pic>
        </p:grpSp>
        <p:pic>
          <p:nvPicPr>
            <p:cNvPr id="4" name="Picture 3" descr="A screenshot of a computer&#10;&#10;Description automatically generated">
              <a:extLst>
                <a:ext uri="{FF2B5EF4-FFF2-40B4-BE49-F238E27FC236}">
                  <a16:creationId xmlns:a16="http://schemas.microsoft.com/office/drawing/2014/main" id="{237B947E-5584-FB49-594C-35E6A4BB47C7}"/>
                </a:ext>
              </a:extLst>
            </p:cNvPr>
            <p:cNvPicPr>
              <a:picLocks noChangeAspect="1"/>
            </p:cNvPicPr>
            <p:nvPr/>
          </p:nvPicPr>
          <p:blipFill>
            <a:blip r:embed="rId3">
              <a:extLst>
                <a:ext uri="{28A0092B-C50C-407E-A947-70E740481C1C}">
                  <a14:useLocalDpi xmlns:a14="http://schemas.microsoft.com/office/drawing/2010/main" val="0"/>
                </a:ext>
              </a:extLst>
            </a:blip>
            <a:srcRect t="43311" r="42158" b="36971"/>
            <a:stretch/>
          </p:blipFill>
          <p:spPr>
            <a:xfrm>
              <a:off x="475964" y="1873555"/>
              <a:ext cx="2971604" cy="4533887"/>
            </a:xfrm>
            <a:prstGeom prst="rect">
              <a:avLst/>
            </a:prstGeom>
          </p:spPr>
        </p:pic>
      </p:grpSp>
      <p:pic>
        <p:nvPicPr>
          <p:cNvPr id="8" name="Picture 7" descr="A screenshot of a computer&#10;&#10;Description automatically generated">
            <a:extLst>
              <a:ext uri="{FF2B5EF4-FFF2-40B4-BE49-F238E27FC236}">
                <a16:creationId xmlns:a16="http://schemas.microsoft.com/office/drawing/2014/main" id="{AEC68A33-6588-AFEE-7D9B-82936D325FF3}"/>
              </a:ext>
            </a:extLst>
          </p:cNvPr>
          <p:cNvPicPr>
            <a:picLocks noChangeAspect="1"/>
          </p:cNvPicPr>
          <p:nvPr/>
        </p:nvPicPr>
        <p:blipFill>
          <a:blip r:embed="rId3">
            <a:extLst>
              <a:ext uri="{28A0092B-C50C-407E-A947-70E740481C1C}">
                <a14:useLocalDpi xmlns:a14="http://schemas.microsoft.com/office/drawing/2010/main" val="0"/>
              </a:ext>
            </a:extLst>
          </a:blip>
          <a:srcRect t="-4" r="42736" b="97738"/>
          <a:stretch/>
        </p:blipFill>
        <p:spPr>
          <a:xfrm>
            <a:off x="978564" y="1322435"/>
            <a:ext cx="1860275" cy="329509"/>
          </a:xfrm>
          <a:prstGeom prst="rect">
            <a:avLst/>
          </a:prstGeom>
          <a:ln>
            <a:noFill/>
          </a:ln>
        </p:spPr>
      </p:pic>
      <p:pic>
        <p:nvPicPr>
          <p:cNvPr id="9" name="Picture 8" descr="A screenshot of a graph&#10;&#10;Description automatically generated">
            <a:extLst>
              <a:ext uri="{FF2B5EF4-FFF2-40B4-BE49-F238E27FC236}">
                <a16:creationId xmlns:a16="http://schemas.microsoft.com/office/drawing/2014/main" id="{1ADCC794-3B99-0A12-64F1-C69AC5658C51}"/>
              </a:ext>
            </a:extLst>
          </p:cNvPr>
          <p:cNvPicPr>
            <a:picLocks noChangeAspect="1"/>
          </p:cNvPicPr>
          <p:nvPr/>
        </p:nvPicPr>
        <p:blipFill>
          <a:blip r:embed="rId4">
            <a:extLst>
              <a:ext uri="{28A0092B-C50C-407E-A947-70E740481C1C}">
                <a14:useLocalDpi xmlns:a14="http://schemas.microsoft.com/office/drawing/2010/main" val="0"/>
              </a:ext>
            </a:extLst>
          </a:blip>
          <a:srcRect t="827" r="41689" b="96914"/>
          <a:stretch/>
        </p:blipFill>
        <p:spPr>
          <a:xfrm>
            <a:off x="4431331" y="1322436"/>
            <a:ext cx="1866268" cy="329509"/>
          </a:xfrm>
          <a:prstGeom prst="rect">
            <a:avLst/>
          </a:prstGeom>
          <a:ln>
            <a:noFill/>
          </a:ln>
        </p:spPr>
      </p:pic>
    </p:spTree>
    <p:extLst>
      <p:ext uri="{BB962C8B-B14F-4D97-AF65-F5344CB8AC3E}">
        <p14:creationId xmlns:p14="http://schemas.microsoft.com/office/powerpoint/2010/main" val="2406273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0C00C-3D1C-C52B-070D-FA5419058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6C08A-99EB-2711-34F3-C5553E59DA97}"/>
              </a:ext>
            </a:extLst>
          </p:cNvPr>
          <p:cNvSpPr>
            <a:spLocks noGrp="1"/>
          </p:cNvSpPr>
          <p:nvPr>
            <p:ph type="title"/>
          </p:nvPr>
        </p:nvSpPr>
        <p:spPr/>
        <p:txBody>
          <a:bodyPr/>
          <a:lstStyle/>
          <a:p>
            <a:r>
              <a:rPr lang="en-US"/>
              <a:t>	Dataset Analysis (4/4)</a:t>
            </a:r>
          </a:p>
        </p:txBody>
      </p:sp>
      <p:sp>
        <p:nvSpPr>
          <p:cNvPr id="21" name="TextBox 20">
            <a:extLst>
              <a:ext uri="{FF2B5EF4-FFF2-40B4-BE49-F238E27FC236}">
                <a16:creationId xmlns:a16="http://schemas.microsoft.com/office/drawing/2014/main" id="{92871CAE-2C8D-63B1-70EE-F2934D6D6887}"/>
              </a:ext>
            </a:extLst>
          </p:cNvPr>
          <p:cNvSpPr txBox="1"/>
          <p:nvPr/>
        </p:nvSpPr>
        <p:spPr>
          <a:xfrm>
            <a:off x="7388099" y="2720208"/>
            <a:ext cx="4327938" cy="2781026"/>
          </a:xfrm>
          <a:prstGeom prst="rect">
            <a:avLst/>
          </a:prstGeom>
          <a:solidFill>
            <a:schemeClr val="tx2">
              <a:alpha val="10000"/>
            </a:schemeClr>
          </a:solidFill>
        </p:spPr>
        <p:txBody>
          <a:bodyPr vert="horz" lIns="91440" tIns="45720" rIns="91440" bIns="45720" rtlCol="0" anchor="ctr" anchorCtr="0">
            <a:noAutofit/>
          </a:bodyPr>
          <a:lstStyle>
            <a:defPPr>
              <a:defRPr lang="en-US"/>
            </a:defPPr>
            <a:lvl1pPr algn="ctr">
              <a:lnSpc>
                <a:spcPct val="90000"/>
              </a:lnSpc>
              <a:spcBef>
                <a:spcPct val="0"/>
              </a:spcBef>
              <a:buNone/>
              <a:defRPr b="1" i="0" u="none" strike="noStrike">
                <a:solidFill>
                  <a:srgbClr val="0070C0"/>
                </a:solidFill>
                <a:effectLst/>
                <a:latin typeface="Aptos" panose="020B0004020202020204" pitchFamily="34" charset="0"/>
                <a:ea typeface="+mj-ea"/>
                <a:cs typeface="+mj-cs"/>
              </a:defRPr>
            </a:lvl1pPr>
          </a:lstStyle>
          <a:p>
            <a:pPr algn="l"/>
            <a:r>
              <a:rPr lang="en-US" sz="1600" b="0">
                <a:solidFill>
                  <a:schemeClr val="tx2"/>
                </a:solidFill>
              </a:rPr>
              <a:t>After removing all wines with quality score less than 6:</a:t>
            </a:r>
          </a:p>
          <a:p>
            <a:pPr algn="l"/>
            <a:endParaRPr lang="en-US" sz="1600" b="0">
              <a:solidFill>
                <a:schemeClr val="tx2"/>
              </a:solidFill>
            </a:endParaRPr>
          </a:p>
          <a:p>
            <a:pPr marL="285750" indent="-285750" algn="l">
              <a:buFont typeface="Arial" panose="020B0604020202020204" pitchFamily="34" charset="0"/>
              <a:buChar char="•"/>
            </a:pPr>
            <a:r>
              <a:rPr lang="en-US" sz="1600">
                <a:solidFill>
                  <a:schemeClr val="tx2"/>
                </a:solidFill>
              </a:rPr>
              <a:t>Average sulphates </a:t>
            </a:r>
            <a:r>
              <a:rPr lang="en-US" sz="1600" b="0">
                <a:solidFill>
                  <a:schemeClr val="tx2"/>
                </a:solidFill>
              </a:rPr>
              <a:t>of red wines increases by 0.0345 and by 0.0042 for white wines.</a:t>
            </a:r>
          </a:p>
          <a:p>
            <a:pPr marL="285750" indent="-285750" algn="l">
              <a:buFont typeface="Arial" panose="020B0604020202020204" pitchFamily="34" charset="0"/>
              <a:buChar char="•"/>
            </a:pPr>
            <a:r>
              <a:rPr lang="en-US" sz="1600">
                <a:solidFill>
                  <a:schemeClr val="tx2"/>
                </a:solidFill>
              </a:rPr>
              <a:t>Average alcohol </a:t>
            </a:r>
            <a:r>
              <a:rPr lang="en-US" sz="1600" b="0">
                <a:solidFill>
                  <a:schemeClr val="tx2"/>
                </a:solidFill>
              </a:rPr>
              <a:t>increases by 0.432049 for red wines and by 0.33461 for white wines, remaining stable for both wine types.</a:t>
            </a:r>
          </a:p>
          <a:p>
            <a:pPr marL="285750" indent="-285750" algn="l">
              <a:buFont typeface="Arial" panose="020B0604020202020204" pitchFamily="34" charset="0"/>
              <a:buChar char="•"/>
            </a:pPr>
            <a:r>
              <a:rPr lang="en-US" sz="1600">
                <a:solidFill>
                  <a:schemeClr val="tx2"/>
                </a:solidFill>
              </a:rPr>
              <a:t>Average Quality </a:t>
            </a:r>
            <a:r>
              <a:rPr lang="en-US" sz="1600" b="0">
                <a:solidFill>
                  <a:schemeClr val="tx2"/>
                </a:solidFill>
              </a:rPr>
              <a:t>increases by 0.6389 for red wines and 0.5042 for white wines.</a:t>
            </a:r>
          </a:p>
        </p:txBody>
      </p:sp>
      <p:grpSp>
        <p:nvGrpSpPr>
          <p:cNvPr id="9" name="Group 8">
            <a:extLst>
              <a:ext uri="{FF2B5EF4-FFF2-40B4-BE49-F238E27FC236}">
                <a16:creationId xmlns:a16="http://schemas.microsoft.com/office/drawing/2014/main" id="{4C2E3058-69FA-FF8E-53B9-B885137B3438}"/>
              </a:ext>
            </a:extLst>
          </p:cNvPr>
          <p:cNvGrpSpPr/>
          <p:nvPr/>
        </p:nvGrpSpPr>
        <p:grpSpPr>
          <a:xfrm>
            <a:off x="475963" y="1679930"/>
            <a:ext cx="2971605" cy="4860000"/>
            <a:chOff x="475963" y="1590721"/>
            <a:chExt cx="2971605" cy="5040000"/>
          </a:xfrm>
        </p:grpSpPr>
        <p:grpSp>
          <p:nvGrpSpPr>
            <p:cNvPr id="6" name="Group 5">
              <a:extLst>
                <a:ext uri="{FF2B5EF4-FFF2-40B4-BE49-F238E27FC236}">
                  <a16:creationId xmlns:a16="http://schemas.microsoft.com/office/drawing/2014/main" id="{9C46E26E-8BCF-D68A-4FED-B042908405AC}"/>
                </a:ext>
              </a:extLst>
            </p:cNvPr>
            <p:cNvGrpSpPr/>
            <p:nvPr/>
          </p:nvGrpSpPr>
          <p:grpSpPr>
            <a:xfrm>
              <a:off x="475964" y="1590721"/>
              <a:ext cx="2971604" cy="5040000"/>
              <a:chOff x="475964" y="1590721"/>
              <a:chExt cx="2971604" cy="5040000"/>
            </a:xfrm>
          </p:grpSpPr>
          <p:grpSp>
            <p:nvGrpSpPr>
              <p:cNvPr id="24" name="Group 23">
                <a:extLst>
                  <a:ext uri="{FF2B5EF4-FFF2-40B4-BE49-F238E27FC236}">
                    <a16:creationId xmlns:a16="http://schemas.microsoft.com/office/drawing/2014/main" id="{7148AC48-B867-28C1-D0FF-067119EDA15E}"/>
                  </a:ext>
                </a:extLst>
              </p:cNvPr>
              <p:cNvGrpSpPr>
                <a:grpSpLocks noChangeAspect="1"/>
              </p:cNvGrpSpPr>
              <p:nvPr/>
            </p:nvGrpSpPr>
            <p:grpSpPr>
              <a:xfrm>
                <a:off x="475964" y="1590721"/>
                <a:ext cx="2971604" cy="5040000"/>
                <a:chOff x="696471" y="1977165"/>
                <a:chExt cx="2540000" cy="4307976"/>
              </a:xfrm>
            </p:grpSpPr>
            <p:grpSp>
              <p:nvGrpSpPr>
                <p:cNvPr id="19" name="Group 18">
                  <a:extLst>
                    <a:ext uri="{FF2B5EF4-FFF2-40B4-BE49-F238E27FC236}">
                      <a16:creationId xmlns:a16="http://schemas.microsoft.com/office/drawing/2014/main" id="{38A7B4E2-CCD6-67D6-ADBC-0C140556C386}"/>
                    </a:ext>
                  </a:extLst>
                </p:cNvPr>
                <p:cNvGrpSpPr/>
                <p:nvPr/>
              </p:nvGrpSpPr>
              <p:grpSpPr>
                <a:xfrm>
                  <a:off x="696471" y="2218920"/>
                  <a:ext cx="2540000" cy="4066221"/>
                  <a:chOff x="101599" y="2108250"/>
                  <a:chExt cx="2540000" cy="4066221"/>
                </a:xfrm>
              </p:grpSpPr>
              <p:pic>
                <p:nvPicPr>
                  <p:cNvPr id="11" name="Picture 10" descr="A screenshot of a computer&#10;&#10;Description automatically generated">
                    <a:extLst>
                      <a:ext uri="{FF2B5EF4-FFF2-40B4-BE49-F238E27FC236}">
                        <a16:creationId xmlns:a16="http://schemas.microsoft.com/office/drawing/2014/main" id="{2AB2B040-DBCE-055C-D04F-566C733F63FE}"/>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986972" y="5932716"/>
                    <a:ext cx="1640113" cy="241755"/>
                  </a:xfrm>
                  <a:prstGeom prst="rect">
                    <a:avLst/>
                  </a:prstGeom>
                  <a:ln>
                    <a:noFill/>
                  </a:ln>
                </p:spPr>
              </p:pic>
              <p:pic>
                <p:nvPicPr>
                  <p:cNvPr id="7" name="Picture 6" descr="A screenshot of a computer&#10;&#10;Description automatically generated">
                    <a:extLst>
                      <a:ext uri="{FF2B5EF4-FFF2-40B4-BE49-F238E27FC236}">
                        <a16:creationId xmlns:a16="http://schemas.microsoft.com/office/drawing/2014/main" id="{0EE7985A-4621-C95F-42AE-58198EF5700F}"/>
                      </a:ext>
                    </a:extLst>
                  </p:cNvPr>
                  <p:cNvPicPr>
                    <a:picLocks noChangeAspect="1"/>
                  </p:cNvPicPr>
                  <p:nvPr/>
                </p:nvPicPr>
                <p:blipFill>
                  <a:blip r:embed="rId3">
                    <a:extLst>
                      <a:ext uri="{28A0092B-C50C-407E-A947-70E740481C1C}">
                        <a14:useLocalDpi xmlns:a14="http://schemas.microsoft.com/office/drawing/2010/main" val="0"/>
                      </a:ext>
                    </a:extLst>
                  </a:blip>
                  <a:srcRect t="23657" r="42231" b="56743"/>
                  <a:stretch/>
                </p:blipFill>
                <p:spPr>
                  <a:xfrm>
                    <a:off x="101599" y="2108250"/>
                    <a:ext cx="2540000" cy="3857124"/>
                  </a:xfrm>
                  <a:prstGeom prst="rect">
                    <a:avLst/>
                  </a:prstGeom>
                </p:spPr>
              </p:pic>
            </p:grpSp>
            <p:pic>
              <p:nvPicPr>
                <p:cNvPr id="22" name="Picture 21" descr="A screenshot of a computer&#10;&#10;Description automatically generated">
                  <a:extLst>
                    <a:ext uri="{FF2B5EF4-FFF2-40B4-BE49-F238E27FC236}">
                      <a16:creationId xmlns:a16="http://schemas.microsoft.com/office/drawing/2014/main" id="{6ADD9837-17DD-E2B5-E4B4-E74DDF1CB357}"/>
                    </a:ext>
                  </a:extLst>
                </p:cNvPr>
                <p:cNvPicPr>
                  <a:picLocks noChangeAspect="1"/>
                </p:cNvPicPr>
                <p:nvPr/>
              </p:nvPicPr>
              <p:blipFill>
                <a:blip r:embed="rId3">
                  <a:extLst>
                    <a:ext uri="{28A0092B-C50C-407E-A947-70E740481C1C}">
                      <a14:useLocalDpi xmlns:a14="http://schemas.microsoft.com/office/drawing/2010/main" val="0"/>
                    </a:ext>
                  </a:extLst>
                </a:blip>
                <a:srcRect l="21472" t="2977" r="42736" b="95845"/>
                <a:stretch/>
              </p:blipFill>
              <p:spPr>
                <a:xfrm>
                  <a:off x="1571955" y="1977165"/>
                  <a:ext cx="1640113" cy="241756"/>
                </a:xfrm>
                <a:prstGeom prst="rect">
                  <a:avLst/>
                </a:prstGeom>
                <a:ln>
                  <a:noFill/>
                </a:ln>
              </p:spPr>
            </p:pic>
          </p:grpSp>
          <p:pic>
            <p:nvPicPr>
              <p:cNvPr id="4" name="Picture 3" descr="A screenshot of a computer&#10;&#10;Description automatically generated">
                <a:extLst>
                  <a:ext uri="{FF2B5EF4-FFF2-40B4-BE49-F238E27FC236}">
                    <a16:creationId xmlns:a16="http://schemas.microsoft.com/office/drawing/2014/main" id="{49D450AC-B926-A8E6-1269-BDA8BC95C9BC}"/>
                  </a:ext>
                </a:extLst>
              </p:cNvPr>
              <p:cNvPicPr>
                <a:picLocks noChangeAspect="1"/>
              </p:cNvPicPr>
              <p:nvPr/>
            </p:nvPicPr>
            <p:blipFill>
              <a:blip r:embed="rId3">
                <a:extLst>
                  <a:ext uri="{28A0092B-C50C-407E-A947-70E740481C1C}">
                    <a14:useLocalDpi xmlns:a14="http://schemas.microsoft.com/office/drawing/2010/main" val="0"/>
                  </a:ext>
                </a:extLst>
              </a:blip>
              <a:srcRect t="43311" r="42158" b="36971"/>
              <a:stretch/>
            </p:blipFill>
            <p:spPr>
              <a:xfrm>
                <a:off x="475964" y="1873555"/>
                <a:ext cx="2971604" cy="4533887"/>
              </a:xfrm>
              <a:prstGeom prst="rect">
                <a:avLst/>
              </a:prstGeom>
            </p:spPr>
          </p:pic>
        </p:grpSp>
        <p:pic>
          <p:nvPicPr>
            <p:cNvPr id="8" name="Picture 7" descr="A screenshot of a computer&#10;&#10;Description automatically generated">
              <a:extLst>
                <a:ext uri="{FF2B5EF4-FFF2-40B4-BE49-F238E27FC236}">
                  <a16:creationId xmlns:a16="http://schemas.microsoft.com/office/drawing/2014/main" id="{0AEC79BC-3682-9FE5-4EA5-3B5E1516D2E0}"/>
                </a:ext>
              </a:extLst>
            </p:cNvPr>
            <p:cNvPicPr>
              <a:picLocks noChangeAspect="1"/>
            </p:cNvPicPr>
            <p:nvPr/>
          </p:nvPicPr>
          <p:blipFill>
            <a:blip r:embed="rId3">
              <a:extLst>
                <a:ext uri="{28A0092B-C50C-407E-A947-70E740481C1C}">
                  <a14:useLocalDpi xmlns:a14="http://schemas.microsoft.com/office/drawing/2010/main" val="0"/>
                </a:ext>
              </a:extLst>
            </a:blip>
            <a:srcRect t="62993" r="42484" b="16433"/>
            <a:stretch/>
          </p:blipFill>
          <p:spPr>
            <a:xfrm>
              <a:off x="475963" y="1873554"/>
              <a:ext cx="2971604" cy="4757167"/>
            </a:xfrm>
            <a:prstGeom prst="rect">
              <a:avLst/>
            </a:prstGeom>
          </p:spPr>
        </p:pic>
      </p:grpSp>
      <p:grpSp>
        <p:nvGrpSpPr>
          <p:cNvPr id="12" name="Group 11">
            <a:extLst>
              <a:ext uri="{FF2B5EF4-FFF2-40B4-BE49-F238E27FC236}">
                <a16:creationId xmlns:a16="http://schemas.microsoft.com/office/drawing/2014/main" id="{758E4AAE-FE9C-5447-47C2-3419184A1A10}"/>
              </a:ext>
            </a:extLst>
          </p:cNvPr>
          <p:cNvGrpSpPr/>
          <p:nvPr/>
        </p:nvGrpSpPr>
        <p:grpSpPr>
          <a:xfrm>
            <a:off x="3923530" y="1679930"/>
            <a:ext cx="2988605" cy="4860000"/>
            <a:chOff x="3923530" y="1590721"/>
            <a:chExt cx="2988605" cy="5180466"/>
          </a:xfrm>
        </p:grpSpPr>
        <p:grpSp>
          <p:nvGrpSpPr>
            <p:cNvPr id="5" name="Group 4">
              <a:extLst>
                <a:ext uri="{FF2B5EF4-FFF2-40B4-BE49-F238E27FC236}">
                  <a16:creationId xmlns:a16="http://schemas.microsoft.com/office/drawing/2014/main" id="{512A494E-C2AD-7BA5-B6FE-A131433B5DBD}"/>
                </a:ext>
              </a:extLst>
            </p:cNvPr>
            <p:cNvGrpSpPr/>
            <p:nvPr/>
          </p:nvGrpSpPr>
          <p:grpSpPr>
            <a:xfrm>
              <a:off x="3923531" y="1590721"/>
              <a:ext cx="2988604" cy="5040000"/>
              <a:chOff x="3923531" y="1590721"/>
              <a:chExt cx="2988604" cy="5040000"/>
            </a:xfrm>
          </p:grpSpPr>
          <p:grpSp>
            <p:nvGrpSpPr>
              <p:cNvPr id="25" name="Group 24">
                <a:extLst>
                  <a:ext uri="{FF2B5EF4-FFF2-40B4-BE49-F238E27FC236}">
                    <a16:creationId xmlns:a16="http://schemas.microsoft.com/office/drawing/2014/main" id="{5E493F82-1E43-91FC-048B-A461F0C0461E}"/>
                  </a:ext>
                </a:extLst>
              </p:cNvPr>
              <p:cNvGrpSpPr>
                <a:grpSpLocks noChangeAspect="1"/>
              </p:cNvGrpSpPr>
              <p:nvPr/>
            </p:nvGrpSpPr>
            <p:grpSpPr>
              <a:xfrm>
                <a:off x="3923532" y="1590721"/>
                <a:ext cx="2988603" cy="5040000"/>
                <a:chOff x="3932335" y="1959020"/>
                <a:chExt cx="2540000" cy="4283473"/>
              </a:xfrm>
            </p:grpSpPr>
            <p:grpSp>
              <p:nvGrpSpPr>
                <p:cNvPr id="20" name="Group 19">
                  <a:extLst>
                    <a:ext uri="{FF2B5EF4-FFF2-40B4-BE49-F238E27FC236}">
                      <a16:creationId xmlns:a16="http://schemas.microsoft.com/office/drawing/2014/main" id="{1FA94F70-FA6B-F6C6-BAFA-AA6AE47CE679}"/>
                    </a:ext>
                  </a:extLst>
                </p:cNvPr>
                <p:cNvGrpSpPr/>
                <p:nvPr/>
              </p:nvGrpSpPr>
              <p:grpSpPr>
                <a:xfrm>
                  <a:off x="3932335" y="2218920"/>
                  <a:ext cx="2540000" cy="4023573"/>
                  <a:chOff x="3039402" y="2169042"/>
                  <a:chExt cx="2540000" cy="4023573"/>
                </a:xfrm>
              </p:grpSpPr>
              <p:pic>
                <p:nvPicPr>
                  <p:cNvPr id="17" name="Picture 16" descr="A screenshot of a computer&#10;&#10;Description automatically generated">
                    <a:extLst>
                      <a:ext uri="{FF2B5EF4-FFF2-40B4-BE49-F238E27FC236}">
                        <a16:creationId xmlns:a16="http://schemas.microsoft.com/office/drawing/2014/main" id="{381412E8-EF50-EA8F-398B-8C2E260883DD}"/>
                      </a:ext>
                    </a:extLst>
                  </p:cNvPr>
                  <p:cNvPicPr>
                    <a:picLocks noChangeAspect="1"/>
                  </p:cNvPicPr>
                  <p:nvPr/>
                </p:nvPicPr>
                <p:blipFill>
                  <a:blip r:embed="rId3">
                    <a:extLst>
                      <a:ext uri="{28A0092B-C50C-407E-A947-70E740481C1C}">
                        <a14:useLocalDpi xmlns:a14="http://schemas.microsoft.com/office/drawing/2010/main" val="0"/>
                      </a:ext>
                    </a:extLst>
                  </a:blip>
                  <a:srcRect l="21362" t="82615" r="42609" b="16198"/>
                  <a:stretch/>
                </p:blipFill>
                <p:spPr>
                  <a:xfrm>
                    <a:off x="3896356" y="5950860"/>
                    <a:ext cx="1640113" cy="241755"/>
                  </a:xfrm>
                  <a:prstGeom prst="rect">
                    <a:avLst/>
                  </a:prstGeom>
                  <a:ln>
                    <a:noFill/>
                  </a:ln>
                </p:spPr>
              </p:pic>
              <p:pic>
                <p:nvPicPr>
                  <p:cNvPr id="18" name="Picture 17" descr="A screenshot of a graph&#10;&#10;Description automatically generated">
                    <a:extLst>
                      <a:ext uri="{FF2B5EF4-FFF2-40B4-BE49-F238E27FC236}">
                        <a16:creationId xmlns:a16="http://schemas.microsoft.com/office/drawing/2014/main" id="{9439A3D0-831C-F423-3F9E-0C454D554EF2}"/>
                      </a:ext>
                    </a:extLst>
                  </p:cNvPr>
                  <p:cNvPicPr>
                    <a:picLocks noChangeAspect="1"/>
                  </p:cNvPicPr>
                  <p:nvPr/>
                </p:nvPicPr>
                <p:blipFill>
                  <a:blip r:embed="rId4">
                    <a:extLst>
                      <a:ext uri="{28A0092B-C50C-407E-A947-70E740481C1C}">
                        <a14:useLocalDpi xmlns:a14="http://schemas.microsoft.com/office/drawing/2010/main" val="0"/>
                      </a:ext>
                    </a:extLst>
                  </a:blip>
                  <a:srcRect t="25301" r="41591" b="55709"/>
                  <a:stretch/>
                </p:blipFill>
                <p:spPr>
                  <a:xfrm>
                    <a:off x="3039402" y="2169042"/>
                    <a:ext cx="2540000" cy="3763674"/>
                  </a:xfrm>
                  <a:prstGeom prst="rect">
                    <a:avLst/>
                  </a:prstGeom>
                </p:spPr>
              </p:pic>
            </p:grpSp>
            <p:pic>
              <p:nvPicPr>
                <p:cNvPr id="23" name="Picture 22" descr="A screenshot of a computer&#10;&#10;Description automatically generated">
                  <a:extLst>
                    <a:ext uri="{FF2B5EF4-FFF2-40B4-BE49-F238E27FC236}">
                      <a16:creationId xmlns:a16="http://schemas.microsoft.com/office/drawing/2014/main" id="{943AE81B-DA3A-E51E-98F1-A72AA3B58FEE}"/>
                    </a:ext>
                  </a:extLst>
                </p:cNvPr>
                <p:cNvPicPr>
                  <a:picLocks noChangeAspect="1"/>
                </p:cNvPicPr>
                <p:nvPr/>
              </p:nvPicPr>
              <p:blipFill>
                <a:blip r:embed="rId3">
                  <a:extLst>
                    <a:ext uri="{28A0092B-C50C-407E-A947-70E740481C1C}">
                      <a14:useLocalDpi xmlns:a14="http://schemas.microsoft.com/office/drawing/2010/main" val="0"/>
                    </a:ext>
                  </a:extLst>
                </a:blip>
                <a:srcRect l="21472" t="2977" r="42736" b="95845"/>
                <a:stretch/>
              </p:blipFill>
              <p:spPr>
                <a:xfrm>
                  <a:off x="4789288" y="1959020"/>
                  <a:ext cx="1640113" cy="241756"/>
                </a:xfrm>
                <a:prstGeom prst="rect">
                  <a:avLst/>
                </a:prstGeom>
                <a:ln>
                  <a:noFill/>
                </a:ln>
              </p:spPr>
            </p:pic>
          </p:grpSp>
          <p:pic>
            <p:nvPicPr>
              <p:cNvPr id="3" name="Picture 2" descr="A screenshot of a graph&#10;&#10;Description automatically generated">
                <a:extLst>
                  <a:ext uri="{FF2B5EF4-FFF2-40B4-BE49-F238E27FC236}">
                    <a16:creationId xmlns:a16="http://schemas.microsoft.com/office/drawing/2014/main" id="{92CF700C-C751-68E1-13E7-73F19FC53E1C}"/>
                  </a:ext>
                </a:extLst>
              </p:cNvPr>
              <p:cNvPicPr>
                <a:picLocks noChangeAspect="1"/>
              </p:cNvPicPr>
              <p:nvPr/>
            </p:nvPicPr>
            <p:blipFill>
              <a:blip r:embed="rId4">
                <a:extLst>
                  <a:ext uri="{28A0092B-C50C-407E-A947-70E740481C1C}">
                    <a14:useLocalDpi xmlns:a14="http://schemas.microsoft.com/office/drawing/2010/main" val="0"/>
                  </a:ext>
                </a:extLst>
              </a:blip>
              <a:srcRect t="44337" r="42050" b="36354"/>
              <a:stretch/>
            </p:blipFill>
            <p:spPr>
              <a:xfrm>
                <a:off x="3923531" y="1873555"/>
                <a:ext cx="2971605" cy="4512538"/>
              </a:xfrm>
              <a:prstGeom prst="rect">
                <a:avLst/>
              </a:prstGeom>
            </p:spPr>
          </p:pic>
        </p:grpSp>
        <p:pic>
          <p:nvPicPr>
            <p:cNvPr id="10" name="Picture 9" descr="A screenshot of a graph&#10;&#10;Description automatically generated">
              <a:extLst>
                <a:ext uri="{FF2B5EF4-FFF2-40B4-BE49-F238E27FC236}">
                  <a16:creationId xmlns:a16="http://schemas.microsoft.com/office/drawing/2014/main" id="{3DE3B8AE-9434-425F-6D30-00AC1E3571BB}"/>
                </a:ext>
              </a:extLst>
            </p:cNvPr>
            <p:cNvPicPr>
              <a:picLocks noChangeAspect="1"/>
            </p:cNvPicPr>
            <p:nvPr/>
          </p:nvPicPr>
          <p:blipFill>
            <a:blip r:embed="rId4">
              <a:extLst>
                <a:ext uri="{28A0092B-C50C-407E-A947-70E740481C1C}">
                  <a14:useLocalDpi xmlns:a14="http://schemas.microsoft.com/office/drawing/2010/main" val="0"/>
                </a:ext>
              </a:extLst>
            </a:blip>
            <a:srcRect t="63608" r="41616" b="15398"/>
            <a:stretch/>
          </p:blipFill>
          <p:spPr>
            <a:xfrm>
              <a:off x="3923530" y="1873554"/>
              <a:ext cx="2988605" cy="4897633"/>
            </a:xfrm>
            <a:prstGeom prst="rect">
              <a:avLst/>
            </a:prstGeom>
          </p:spPr>
        </p:pic>
      </p:grpSp>
      <p:pic>
        <p:nvPicPr>
          <p:cNvPr id="13" name="Picture 12" descr="A screenshot of a computer&#10;&#10;Description automatically generated">
            <a:extLst>
              <a:ext uri="{FF2B5EF4-FFF2-40B4-BE49-F238E27FC236}">
                <a16:creationId xmlns:a16="http://schemas.microsoft.com/office/drawing/2014/main" id="{A16B4828-26D3-C4EA-7984-E71A15F20EEE}"/>
              </a:ext>
            </a:extLst>
          </p:cNvPr>
          <p:cNvPicPr>
            <a:picLocks noChangeAspect="1"/>
          </p:cNvPicPr>
          <p:nvPr/>
        </p:nvPicPr>
        <p:blipFill>
          <a:blip r:embed="rId3">
            <a:extLst>
              <a:ext uri="{28A0092B-C50C-407E-A947-70E740481C1C}">
                <a14:useLocalDpi xmlns:a14="http://schemas.microsoft.com/office/drawing/2010/main" val="0"/>
              </a:ext>
            </a:extLst>
          </a:blip>
          <a:srcRect t="-4" r="42736" b="97738"/>
          <a:stretch/>
        </p:blipFill>
        <p:spPr>
          <a:xfrm>
            <a:off x="978564" y="1322435"/>
            <a:ext cx="1860275" cy="329509"/>
          </a:xfrm>
          <a:prstGeom prst="rect">
            <a:avLst/>
          </a:prstGeom>
          <a:ln>
            <a:noFill/>
          </a:ln>
        </p:spPr>
      </p:pic>
      <p:pic>
        <p:nvPicPr>
          <p:cNvPr id="14" name="Picture 13" descr="A screenshot of a graph&#10;&#10;Description automatically generated">
            <a:extLst>
              <a:ext uri="{FF2B5EF4-FFF2-40B4-BE49-F238E27FC236}">
                <a16:creationId xmlns:a16="http://schemas.microsoft.com/office/drawing/2014/main" id="{DFA80BBB-F534-BA52-C98C-DC7A6C521E5D}"/>
              </a:ext>
            </a:extLst>
          </p:cNvPr>
          <p:cNvPicPr>
            <a:picLocks noChangeAspect="1"/>
          </p:cNvPicPr>
          <p:nvPr/>
        </p:nvPicPr>
        <p:blipFill>
          <a:blip r:embed="rId4">
            <a:extLst>
              <a:ext uri="{28A0092B-C50C-407E-A947-70E740481C1C}">
                <a14:useLocalDpi xmlns:a14="http://schemas.microsoft.com/office/drawing/2010/main" val="0"/>
              </a:ext>
            </a:extLst>
          </a:blip>
          <a:srcRect t="827" r="41689" b="96914"/>
          <a:stretch/>
        </p:blipFill>
        <p:spPr>
          <a:xfrm>
            <a:off x="4431331" y="1322436"/>
            <a:ext cx="1866268" cy="329509"/>
          </a:xfrm>
          <a:prstGeom prst="rect">
            <a:avLst/>
          </a:prstGeom>
          <a:ln>
            <a:noFill/>
          </a:ln>
        </p:spPr>
      </p:pic>
    </p:spTree>
    <p:extLst>
      <p:ext uri="{BB962C8B-B14F-4D97-AF65-F5344CB8AC3E}">
        <p14:creationId xmlns:p14="http://schemas.microsoft.com/office/powerpoint/2010/main" val="3799370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96DD-3E26-CCB4-0A75-A99875CFCA84}"/>
              </a:ext>
            </a:extLst>
          </p:cNvPr>
          <p:cNvSpPr>
            <a:spLocks noGrp="1"/>
          </p:cNvSpPr>
          <p:nvPr>
            <p:ph type="title"/>
          </p:nvPr>
        </p:nvSpPr>
        <p:spPr/>
        <p:txBody>
          <a:bodyPr/>
          <a:lstStyle/>
          <a:p>
            <a:r>
              <a:rPr lang="en-US"/>
              <a:t>	Data Extraction &amp; Preparation</a:t>
            </a:r>
          </a:p>
        </p:txBody>
      </p:sp>
    </p:spTree>
    <p:extLst>
      <p:ext uri="{BB962C8B-B14F-4D97-AF65-F5344CB8AC3E}">
        <p14:creationId xmlns:p14="http://schemas.microsoft.com/office/powerpoint/2010/main" val="134564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471C-D194-9096-F66A-44EFA8C55D39}"/>
              </a:ext>
            </a:extLst>
          </p:cNvPr>
          <p:cNvSpPr>
            <a:spLocks noGrp="1"/>
          </p:cNvSpPr>
          <p:nvPr>
            <p:ph type="title"/>
          </p:nvPr>
        </p:nvSpPr>
        <p:spPr/>
        <p:txBody>
          <a:bodyPr/>
          <a:lstStyle/>
          <a:p>
            <a:r>
              <a:rPr lang="en-US"/>
              <a:t>	Data Extraction</a:t>
            </a:r>
          </a:p>
        </p:txBody>
      </p:sp>
      <p:pic>
        <p:nvPicPr>
          <p:cNvPr id="3" name="Content Placeholder 2">
            <a:extLst>
              <a:ext uri="{FF2B5EF4-FFF2-40B4-BE49-F238E27FC236}">
                <a16:creationId xmlns:a16="http://schemas.microsoft.com/office/drawing/2014/main" id="{36865FDA-DA65-FD2C-7688-F0486B75CEBF}"/>
              </a:ext>
            </a:extLst>
          </p:cNvPr>
          <p:cNvPicPr>
            <a:picLocks noGrp="1" noChangeAspect="1"/>
          </p:cNvPicPr>
          <p:nvPr>
            <p:ph idx="1"/>
          </p:nvPr>
        </p:nvPicPr>
        <p:blipFill>
          <a:blip r:embed="rId3"/>
          <a:stretch>
            <a:fillRect/>
          </a:stretch>
        </p:blipFill>
        <p:spPr>
          <a:xfrm>
            <a:off x="467015" y="1900837"/>
            <a:ext cx="11257970" cy="3056326"/>
          </a:xfrm>
          <a:ln w="6350">
            <a:solidFill>
              <a:schemeClr val="tx1"/>
            </a:solidFill>
          </a:ln>
        </p:spPr>
      </p:pic>
    </p:spTree>
    <p:extLst>
      <p:ext uri="{BB962C8B-B14F-4D97-AF65-F5344CB8AC3E}">
        <p14:creationId xmlns:p14="http://schemas.microsoft.com/office/powerpoint/2010/main" val="1272302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BA220-D0FB-AD82-0022-98BC709B3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431B9-FD3E-1C25-EEBA-FE42036165A3}"/>
              </a:ext>
            </a:extLst>
          </p:cNvPr>
          <p:cNvSpPr>
            <a:spLocks noGrp="1"/>
          </p:cNvSpPr>
          <p:nvPr>
            <p:ph type="title"/>
          </p:nvPr>
        </p:nvSpPr>
        <p:spPr/>
        <p:txBody>
          <a:bodyPr/>
          <a:lstStyle/>
          <a:p>
            <a:r>
              <a:rPr lang="en-US"/>
              <a:t>	Data Preparation and Balancing Workflow</a:t>
            </a:r>
          </a:p>
        </p:txBody>
      </p:sp>
      <p:pic>
        <p:nvPicPr>
          <p:cNvPr id="4" name="Picture 3">
            <a:extLst>
              <a:ext uri="{FF2B5EF4-FFF2-40B4-BE49-F238E27FC236}">
                <a16:creationId xmlns:a16="http://schemas.microsoft.com/office/drawing/2014/main" id="{1FD9A80E-7525-C393-8FAF-00DCD286E124}"/>
              </a:ext>
            </a:extLst>
          </p:cNvPr>
          <p:cNvPicPr>
            <a:picLocks noChangeAspect="1"/>
          </p:cNvPicPr>
          <p:nvPr/>
        </p:nvPicPr>
        <p:blipFill>
          <a:blip r:embed="rId3"/>
          <a:stretch>
            <a:fillRect/>
          </a:stretch>
        </p:blipFill>
        <p:spPr>
          <a:xfrm>
            <a:off x="1329060" y="1585888"/>
            <a:ext cx="9533881" cy="4693391"/>
          </a:xfrm>
          <a:prstGeom prst="rect">
            <a:avLst/>
          </a:prstGeom>
          <a:ln w="6350">
            <a:solidFill>
              <a:schemeClr val="tx1"/>
            </a:solidFill>
          </a:ln>
        </p:spPr>
      </p:pic>
    </p:spTree>
    <p:extLst>
      <p:ext uri="{BB962C8B-B14F-4D97-AF65-F5344CB8AC3E}">
        <p14:creationId xmlns:p14="http://schemas.microsoft.com/office/powerpoint/2010/main" val="345094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156F-D3E0-8EC2-1A59-EA131FCB2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E1048-4E23-8145-F49C-FA688C3E4706}"/>
              </a:ext>
            </a:extLst>
          </p:cNvPr>
          <p:cNvSpPr>
            <a:spLocks noGrp="1"/>
          </p:cNvSpPr>
          <p:nvPr>
            <p:ph type="title"/>
          </p:nvPr>
        </p:nvSpPr>
        <p:spPr>
          <a:xfrm>
            <a:off x="0" y="365125"/>
            <a:ext cx="12192000" cy="963803"/>
          </a:xfrm>
        </p:spPr>
        <p:txBody>
          <a:bodyPr anchor="ctr">
            <a:normAutofit/>
          </a:bodyPr>
          <a:lstStyle/>
          <a:p>
            <a:r>
              <a:rPr lang="en-US" sz="4000"/>
              <a:t>	Data Balancing </a:t>
            </a:r>
          </a:p>
        </p:txBody>
      </p:sp>
      <p:sp>
        <p:nvSpPr>
          <p:cNvPr id="6" name="TextBox 5">
            <a:extLst>
              <a:ext uri="{FF2B5EF4-FFF2-40B4-BE49-F238E27FC236}">
                <a16:creationId xmlns:a16="http://schemas.microsoft.com/office/drawing/2014/main" id="{64D2953F-F1EF-8588-E97D-3E46B2831998}"/>
              </a:ext>
            </a:extLst>
          </p:cNvPr>
          <p:cNvSpPr txBox="1"/>
          <p:nvPr/>
        </p:nvSpPr>
        <p:spPr>
          <a:xfrm>
            <a:off x="1921284" y="5543695"/>
            <a:ext cx="2428240" cy="369332"/>
          </a:xfrm>
          <a:prstGeom prst="rect">
            <a:avLst/>
          </a:prstGeom>
          <a:noFill/>
          <a:ln w="63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Unbalanced Dataset</a:t>
            </a:r>
          </a:p>
        </p:txBody>
      </p:sp>
      <p:sp>
        <p:nvSpPr>
          <p:cNvPr id="9" name="TextBox 8">
            <a:extLst>
              <a:ext uri="{FF2B5EF4-FFF2-40B4-BE49-F238E27FC236}">
                <a16:creationId xmlns:a16="http://schemas.microsoft.com/office/drawing/2014/main" id="{AA8DD91C-93E3-0849-65E7-4FE2B61DA750}"/>
              </a:ext>
            </a:extLst>
          </p:cNvPr>
          <p:cNvSpPr txBox="1"/>
          <p:nvPr/>
        </p:nvSpPr>
        <p:spPr>
          <a:xfrm>
            <a:off x="8008537" y="5543695"/>
            <a:ext cx="1981200" cy="369332"/>
          </a:xfrm>
          <a:prstGeom prst="rect">
            <a:avLst/>
          </a:prstGeom>
          <a:noFill/>
          <a:ln w="6350">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Balanced Dataset</a:t>
            </a:r>
          </a:p>
        </p:txBody>
      </p:sp>
      <p:pic>
        <p:nvPicPr>
          <p:cNvPr id="4" name="Picture 3">
            <a:extLst>
              <a:ext uri="{FF2B5EF4-FFF2-40B4-BE49-F238E27FC236}">
                <a16:creationId xmlns:a16="http://schemas.microsoft.com/office/drawing/2014/main" id="{DDC921CB-A4E9-378B-5B2D-9194541112B7}"/>
              </a:ext>
            </a:extLst>
          </p:cNvPr>
          <p:cNvPicPr>
            <a:picLocks noChangeAspect="1"/>
          </p:cNvPicPr>
          <p:nvPr/>
        </p:nvPicPr>
        <p:blipFill>
          <a:blip r:embed="rId3"/>
          <a:stretch>
            <a:fillRect/>
          </a:stretch>
        </p:blipFill>
        <p:spPr>
          <a:xfrm>
            <a:off x="6270809" y="1899129"/>
            <a:ext cx="5456657" cy="3575180"/>
          </a:xfrm>
          <a:prstGeom prst="rect">
            <a:avLst/>
          </a:prstGeom>
          <a:ln>
            <a:solidFill>
              <a:srgbClr val="4472C4"/>
            </a:solidFill>
          </a:ln>
        </p:spPr>
      </p:pic>
      <p:pic>
        <p:nvPicPr>
          <p:cNvPr id="7" name="Picture 6">
            <a:extLst>
              <a:ext uri="{FF2B5EF4-FFF2-40B4-BE49-F238E27FC236}">
                <a16:creationId xmlns:a16="http://schemas.microsoft.com/office/drawing/2014/main" id="{441E5DB2-208A-5048-A73B-937C0B355E19}"/>
              </a:ext>
            </a:extLst>
          </p:cNvPr>
          <p:cNvPicPr>
            <a:picLocks noChangeAspect="1"/>
          </p:cNvPicPr>
          <p:nvPr/>
        </p:nvPicPr>
        <p:blipFill>
          <a:blip r:embed="rId4"/>
          <a:stretch>
            <a:fillRect/>
          </a:stretch>
        </p:blipFill>
        <p:spPr>
          <a:xfrm>
            <a:off x="464533" y="1912266"/>
            <a:ext cx="5341743" cy="3547055"/>
          </a:xfrm>
          <a:prstGeom prst="rect">
            <a:avLst/>
          </a:prstGeom>
          <a:ln>
            <a:solidFill>
              <a:srgbClr val="4472C4"/>
            </a:solidFill>
          </a:ln>
        </p:spPr>
      </p:pic>
    </p:spTree>
    <p:extLst>
      <p:ext uri="{BB962C8B-B14F-4D97-AF65-F5344CB8AC3E}">
        <p14:creationId xmlns:p14="http://schemas.microsoft.com/office/powerpoint/2010/main" val="1865346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7D393-2A2F-2DA9-EF55-9500E38BA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FB14C-FB7F-1603-3F5C-E69CFAAFF693}"/>
              </a:ext>
            </a:extLst>
          </p:cNvPr>
          <p:cNvSpPr>
            <a:spLocks noGrp="1"/>
          </p:cNvSpPr>
          <p:nvPr>
            <p:ph type="title"/>
          </p:nvPr>
        </p:nvSpPr>
        <p:spPr>
          <a:xfrm>
            <a:off x="0" y="768350"/>
            <a:ext cx="12192000" cy="3794125"/>
          </a:xfrm>
        </p:spPr>
        <p:txBody>
          <a:bodyPr/>
          <a:lstStyle/>
          <a:p>
            <a:r>
              <a:rPr lang="en-US"/>
              <a:t>	Models Prediction</a:t>
            </a:r>
          </a:p>
        </p:txBody>
      </p:sp>
    </p:spTree>
    <p:extLst>
      <p:ext uri="{BB962C8B-B14F-4D97-AF65-F5344CB8AC3E}">
        <p14:creationId xmlns:p14="http://schemas.microsoft.com/office/powerpoint/2010/main" val="315065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3085CB3B-FD57-AA09-B28D-31A4E7E182B5}"/>
              </a:ext>
            </a:extLst>
          </p:cNvPr>
          <p:cNvSpPr txBox="1">
            <a:spLocks/>
          </p:cNvSpPr>
          <p:nvPr/>
        </p:nvSpPr>
        <p:spPr>
          <a:xfrm>
            <a:off x="5971905" y="1775292"/>
            <a:ext cx="5693228" cy="3985428"/>
          </a:xfrm>
          <a:prstGeom prst="rect">
            <a:avLst/>
          </a:prstGeom>
          <a:ln w="12700">
            <a:solidFill>
              <a:srgbClr val="002060"/>
            </a:solidFill>
          </a:ln>
        </p:spPr>
        <p:txBody>
          <a:bodyPr vert="horz" lIns="9000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b="1">
              <a:solidFill>
                <a:srgbClr val="0070C0"/>
              </a:solidFill>
            </a:endParaRPr>
          </a:p>
          <a:p>
            <a:pPr marL="0" indent="0" algn="ctr">
              <a:buFont typeface="Arial" panose="020B0604020202020204" pitchFamily="34" charset="0"/>
              <a:buNone/>
            </a:pPr>
            <a:endParaRPr lang="en-US" sz="2000" b="1">
              <a:solidFill>
                <a:srgbClr val="0070C0"/>
              </a:solidFill>
            </a:endParaRPr>
          </a:p>
          <a:p>
            <a:pPr marL="0" indent="0" algn="ctr">
              <a:buFont typeface="Arial" panose="020B0604020202020204" pitchFamily="34" charset="0"/>
              <a:buNone/>
            </a:pPr>
            <a:endParaRPr lang="en-US" sz="2000" b="1">
              <a:solidFill>
                <a:srgbClr val="0070C0"/>
              </a:solidFill>
            </a:endParaRPr>
          </a:p>
          <a:p>
            <a:pPr marL="0" indent="0" algn="ctr">
              <a:buFont typeface="Arial" panose="020B0604020202020204" pitchFamily="34" charset="0"/>
              <a:buNone/>
            </a:pPr>
            <a:r>
              <a:rPr lang="en-US" sz="2000" b="1">
                <a:solidFill>
                  <a:srgbClr val="0070C0"/>
                </a:solidFill>
              </a:rPr>
              <a:t>Objectives</a:t>
            </a:r>
            <a:endParaRPr lang="en-US">
              <a:solidFill>
                <a:srgbClr val="0070C0"/>
              </a:solidFill>
            </a:endParaRPr>
          </a:p>
        </p:txBody>
      </p:sp>
      <p:sp>
        <p:nvSpPr>
          <p:cNvPr id="13" name="Rectangle 12">
            <a:extLst>
              <a:ext uri="{FF2B5EF4-FFF2-40B4-BE49-F238E27FC236}">
                <a16:creationId xmlns:a16="http://schemas.microsoft.com/office/drawing/2014/main" id="{F6005323-8AB7-7575-6104-C73F765193E3}"/>
              </a:ext>
            </a:extLst>
          </p:cNvPr>
          <p:cNvSpPr/>
          <p:nvPr/>
        </p:nvSpPr>
        <p:spPr>
          <a:xfrm>
            <a:off x="5971905" y="1775290"/>
            <a:ext cx="5693228" cy="1176915"/>
          </a:xfrm>
          <a:prstGeom prst="rect">
            <a:avLst/>
          </a:prstGeom>
          <a:solidFill>
            <a:srgbClr val="0070C0">
              <a:alpha val="50196"/>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2" name="Title 1">
            <a:extLst>
              <a:ext uri="{FF2B5EF4-FFF2-40B4-BE49-F238E27FC236}">
                <a16:creationId xmlns:a16="http://schemas.microsoft.com/office/drawing/2014/main" id="{EBF14D9B-68E6-18B1-564D-2DCC23C2AB94}"/>
              </a:ext>
            </a:extLst>
          </p:cNvPr>
          <p:cNvSpPr>
            <a:spLocks noGrp="1"/>
          </p:cNvSpPr>
          <p:nvPr>
            <p:ph type="title"/>
          </p:nvPr>
        </p:nvSpPr>
        <p:spPr/>
        <p:txBody>
          <a:bodyPr/>
          <a:lstStyle/>
          <a:p>
            <a:r>
              <a:rPr lang="en-US">
                <a:solidFill>
                  <a:schemeClr val="tx2"/>
                </a:solidFill>
              </a:rPr>
              <a:t>	Project Objective</a:t>
            </a:r>
          </a:p>
        </p:txBody>
      </p:sp>
      <p:sp>
        <p:nvSpPr>
          <p:cNvPr id="3" name="Content Placeholder 2">
            <a:extLst>
              <a:ext uri="{FF2B5EF4-FFF2-40B4-BE49-F238E27FC236}">
                <a16:creationId xmlns:a16="http://schemas.microsoft.com/office/drawing/2014/main" id="{8F29D455-C2BA-6BE8-18AE-10C518051A64}"/>
              </a:ext>
            </a:extLst>
          </p:cNvPr>
          <p:cNvSpPr>
            <a:spLocks noGrp="1"/>
          </p:cNvSpPr>
          <p:nvPr>
            <p:ph idx="1"/>
          </p:nvPr>
        </p:nvSpPr>
        <p:spPr>
          <a:xfrm>
            <a:off x="5971905" y="3278776"/>
            <a:ext cx="5693228" cy="2481943"/>
          </a:xfrm>
          <a:noFill/>
          <a:ln w="12700">
            <a:noFill/>
          </a:ln>
        </p:spPr>
        <p:txBody>
          <a:bodyPr vert="horz" lIns="90000" tIns="45720" rIns="91440" bIns="45720" rtlCol="0" anchor="t" anchorCtr="0">
            <a:normAutofit/>
          </a:bodyPr>
          <a:lstStyle/>
          <a:p>
            <a:r>
              <a:rPr lang="en-US" sz="2000"/>
              <a:t>Provide data-based recommendations to increase business revenue by maximizing profitable wine purchase.</a:t>
            </a:r>
          </a:p>
          <a:p>
            <a:r>
              <a:rPr lang="en-US" sz="2000">
                <a:ea typeface="+mn-lt"/>
                <a:cs typeface="+mn-lt"/>
              </a:rPr>
              <a:t>Compare the model performance and accuracy for selecting high-value wines.</a:t>
            </a:r>
            <a:endParaRPr lang="en-US" sz="2000"/>
          </a:p>
          <a:p>
            <a:endParaRPr lang="en-US" sz="200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4F64FE38-49E8-B5CF-A686-DE3BB5F67554}"/>
              </a:ext>
            </a:extLst>
          </p:cNvPr>
          <p:cNvPicPr>
            <a:picLocks noChangeAspect="1"/>
          </p:cNvPicPr>
          <p:nvPr/>
        </p:nvPicPr>
        <p:blipFill>
          <a:blip r:embed="rId2" cstate="print">
            <a:extLst>
              <a:ext uri="{28A0092B-C50C-407E-A947-70E740481C1C}">
                <a14:useLocalDpi xmlns:a14="http://schemas.microsoft.com/office/drawing/2010/main" val="0"/>
              </a:ext>
            </a:extLst>
          </a:blip>
          <a:srcRect b="16057"/>
          <a:stretch/>
        </p:blipFill>
        <p:spPr>
          <a:xfrm>
            <a:off x="8308566" y="1885950"/>
            <a:ext cx="1072158" cy="900000"/>
          </a:xfrm>
          <a:prstGeom prst="rect">
            <a:avLst/>
          </a:prstGeom>
        </p:spPr>
      </p:pic>
      <p:sp>
        <p:nvSpPr>
          <p:cNvPr id="4" name="Rectangle 3">
            <a:extLst>
              <a:ext uri="{FF2B5EF4-FFF2-40B4-BE49-F238E27FC236}">
                <a16:creationId xmlns:a16="http://schemas.microsoft.com/office/drawing/2014/main" id="{DB4818C6-819E-5BE0-71C1-E1ED15C384E6}"/>
              </a:ext>
            </a:extLst>
          </p:cNvPr>
          <p:cNvSpPr/>
          <p:nvPr/>
        </p:nvSpPr>
        <p:spPr>
          <a:xfrm>
            <a:off x="838200" y="1763486"/>
            <a:ext cx="938349" cy="1188720"/>
          </a:xfrm>
          <a:prstGeom prst="rect">
            <a:avLst/>
          </a:prstGeom>
          <a:solidFill>
            <a:srgbClr val="0070C0">
              <a:alpha val="50196"/>
            </a:srgb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8" name="Content Placeholder 2">
            <a:extLst>
              <a:ext uri="{FF2B5EF4-FFF2-40B4-BE49-F238E27FC236}">
                <a16:creationId xmlns:a16="http://schemas.microsoft.com/office/drawing/2014/main" id="{4C04A719-9229-EADE-F249-840AAE3743F7}"/>
              </a:ext>
            </a:extLst>
          </p:cNvPr>
          <p:cNvSpPr txBox="1">
            <a:spLocks/>
          </p:cNvSpPr>
          <p:nvPr/>
        </p:nvSpPr>
        <p:spPr>
          <a:xfrm>
            <a:off x="838201" y="1763486"/>
            <a:ext cx="4530634" cy="1188719"/>
          </a:xfrm>
          <a:prstGeom prst="rect">
            <a:avLst/>
          </a:prstGeom>
          <a:ln w="12700">
            <a:solidFill>
              <a:srgbClr val="002060"/>
            </a:solidFill>
          </a:ln>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a:solidFill>
                  <a:srgbClr val="0E2841"/>
                </a:solidFill>
              </a:rPr>
              <a:t>   	 </a:t>
            </a:r>
            <a:r>
              <a:rPr lang="en-US" sz="2000" b="1">
                <a:solidFill>
                  <a:srgbClr val="0070C0"/>
                </a:solidFill>
              </a:rPr>
              <a:t>Stakeholder</a:t>
            </a:r>
            <a:endParaRPr lang="en-US" sz="2000">
              <a:solidFill>
                <a:srgbClr val="0070C0"/>
              </a:solidFill>
            </a:endParaRPr>
          </a:p>
          <a:p>
            <a:pPr marL="0" indent="0">
              <a:buNone/>
            </a:pPr>
            <a:r>
              <a:rPr lang="en-US" sz="2000"/>
              <a:t> 	 Restaurant Owner</a:t>
            </a:r>
            <a:endParaRPr lang="en-US"/>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35E44A5E-06C7-EEAA-392D-7414AC3F7124}"/>
              </a:ext>
            </a:extLst>
          </p:cNvPr>
          <p:cNvPicPr>
            <a:picLocks noChangeAspect="1"/>
          </p:cNvPicPr>
          <p:nvPr/>
        </p:nvPicPr>
        <p:blipFill>
          <a:blip r:embed="rId3" cstate="print">
            <a:extLst>
              <a:ext uri="{28A0092B-C50C-407E-A947-70E740481C1C}">
                <a14:useLocalDpi xmlns:a14="http://schemas.microsoft.com/office/drawing/2010/main" val="0"/>
              </a:ext>
            </a:extLst>
          </a:blip>
          <a:srcRect b="14149"/>
          <a:stretch/>
        </p:blipFill>
        <p:spPr>
          <a:xfrm>
            <a:off x="798443" y="1913400"/>
            <a:ext cx="1048329" cy="900000"/>
          </a:xfrm>
          <a:prstGeom prst="rect">
            <a:avLst/>
          </a:prstGeom>
        </p:spPr>
      </p:pic>
    </p:spTree>
    <p:extLst>
      <p:ext uri="{BB962C8B-B14F-4D97-AF65-F5344CB8AC3E}">
        <p14:creationId xmlns:p14="http://schemas.microsoft.com/office/powerpoint/2010/main" val="367275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26D41-67C4-E4B2-2743-224E1674B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EBF92-4FF0-1838-6608-10F48585368B}"/>
              </a:ext>
            </a:extLst>
          </p:cNvPr>
          <p:cNvSpPr>
            <a:spLocks noGrp="1"/>
          </p:cNvSpPr>
          <p:nvPr>
            <p:ph type="title"/>
          </p:nvPr>
        </p:nvSpPr>
        <p:spPr/>
        <p:txBody>
          <a:bodyPr>
            <a:normAutofit/>
          </a:bodyPr>
          <a:lstStyle/>
          <a:p>
            <a:r>
              <a:rPr lang="en-US" sz="4000"/>
              <a:t>	Models </a:t>
            </a:r>
            <a:r>
              <a:rPr lang="en-US"/>
              <a:t>Prediction: Logistic Regression Model (1/2)</a:t>
            </a:r>
          </a:p>
        </p:txBody>
      </p:sp>
      <p:pic>
        <p:nvPicPr>
          <p:cNvPr id="4" name="Picture 3" descr="A diagram of a logistic&#10;&#10;AI-generated content may be incorrect.">
            <a:extLst>
              <a:ext uri="{FF2B5EF4-FFF2-40B4-BE49-F238E27FC236}">
                <a16:creationId xmlns:a16="http://schemas.microsoft.com/office/drawing/2014/main" id="{3AD7596F-323E-2C1F-2854-D3154603232A}"/>
              </a:ext>
            </a:extLst>
          </p:cNvPr>
          <p:cNvPicPr>
            <a:picLocks noChangeAspect="1"/>
          </p:cNvPicPr>
          <p:nvPr/>
        </p:nvPicPr>
        <p:blipFill>
          <a:blip r:embed="rId3"/>
          <a:stretch>
            <a:fillRect/>
          </a:stretch>
        </p:blipFill>
        <p:spPr>
          <a:xfrm>
            <a:off x="728165" y="1717349"/>
            <a:ext cx="10724297" cy="4565317"/>
          </a:xfrm>
          <a:prstGeom prst="rect">
            <a:avLst/>
          </a:prstGeom>
          <a:ln>
            <a:solidFill>
              <a:srgbClr val="4472C4"/>
            </a:solidFill>
          </a:ln>
        </p:spPr>
      </p:pic>
    </p:spTree>
    <p:extLst>
      <p:ext uri="{BB962C8B-B14F-4D97-AF65-F5344CB8AC3E}">
        <p14:creationId xmlns:p14="http://schemas.microsoft.com/office/powerpoint/2010/main" val="503032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21979-0C63-A5F0-7F23-26823BEF41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E3E43-FE58-B817-E76B-CF39F67EEF12}"/>
              </a:ext>
            </a:extLst>
          </p:cNvPr>
          <p:cNvSpPr>
            <a:spLocks noGrp="1"/>
          </p:cNvSpPr>
          <p:nvPr>
            <p:ph type="title"/>
          </p:nvPr>
        </p:nvSpPr>
        <p:spPr/>
        <p:txBody>
          <a:bodyPr/>
          <a:lstStyle/>
          <a:p>
            <a:r>
              <a:rPr lang="en-US" sz="4000"/>
              <a:t>	Models </a:t>
            </a:r>
            <a:r>
              <a:rPr lang="en-US"/>
              <a:t>Prediction: Logistic Regression Model (2/2)</a:t>
            </a:r>
          </a:p>
        </p:txBody>
      </p:sp>
      <p:pic>
        <p:nvPicPr>
          <p:cNvPr id="3" name="Picture 2" descr="A screenshot of a survey&#10;&#10;AI-generated content may be incorrect.">
            <a:extLst>
              <a:ext uri="{FF2B5EF4-FFF2-40B4-BE49-F238E27FC236}">
                <a16:creationId xmlns:a16="http://schemas.microsoft.com/office/drawing/2014/main" id="{1CCDBC1E-0973-4E70-3360-EBA971CA8B7E}"/>
              </a:ext>
            </a:extLst>
          </p:cNvPr>
          <p:cNvPicPr>
            <a:picLocks noChangeAspect="1"/>
          </p:cNvPicPr>
          <p:nvPr/>
        </p:nvPicPr>
        <p:blipFill>
          <a:blip r:embed="rId3"/>
          <a:stretch>
            <a:fillRect/>
          </a:stretch>
        </p:blipFill>
        <p:spPr>
          <a:xfrm>
            <a:off x="138461" y="1422012"/>
            <a:ext cx="3746811" cy="5073341"/>
          </a:xfrm>
          <a:prstGeom prst="rect">
            <a:avLst/>
          </a:prstGeom>
          <a:ln>
            <a:solidFill>
              <a:srgbClr val="4472C4"/>
            </a:solidFill>
          </a:ln>
        </p:spPr>
      </p:pic>
      <p:pic>
        <p:nvPicPr>
          <p:cNvPr id="5" name="Picture 4" descr="A screenshot of a computer&#10;&#10;AI-generated content may be incorrect.">
            <a:extLst>
              <a:ext uri="{FF2B5EF4-FFF2-40B4-BE49-F238E27FC236}">
                <a16:creationId xmlns:a16="http://schemas.microsoft.com/office/drawing/2014/main" id="{CB310518-AB56-ED0D-2F0A-E262E2B9CA7E}"/>
              </a:ext>
            </a:extLst>
          </p:cNvPr>
          <p:cNvPicPr>
            <a:picLocks noChangeAspect="1"/>
          </p:cNvPicPr>
          <p:nvPr/>
        </p:nvPicPr>
        <p:blipFill>
          <a:blip r:embed="rId4"/>
          <a:stretch>
            <a:fillRect/>
          </a:stretch>
        </p:blipFill>
        <p:spPr>
          <a:xfrm>
            <a:off x="4001081" y="1423289"/>
            <a:ext cx="3994694" cy="5070787"/>
          </a:xfrm>
          <a:prstGeom prst="rect">
            <a:avLst/>
          </a:prstGeom>
          <a:ln>
            <a:solidFill>
              <a:srgbClr val="4472C4"/>
            </a:solidFill>
          </a:ln>
        </p:spPr>
      </p:pic>
      <p:graphicFrame>
        <p:nvGraphicFramePr>
          <p:cNvPr id="8" name="Table 7">
            <a:extLst>
              <a:ext uri="{FF2B5EF4-FFF2-40B4-BE49-F238E27FC236}">
                <a16:creationId xmlns:a16="http://schemas.microsoft.com/office/drawing/2014/main" id="{C05992F7-E6A8-0C5A-EC1A-0D2C1CE6B205}"/>
              </a:ext>
            </a:extLst>
          </p:cNvPr>
          <p:cNvGraphicFramePr>
            <a:graphicFrameLocks noGrp="1"/>
          </p:cNvGraphicFramePr>
          <p:nvPr>
            <p:extLst>
              <p:ext uri="{D42A27DB-BD31-4B8C-83A1-F6EECF244321}">
                <p14:modId xmlns:p14="http://schemas.microsoft.com/office/powerpoint/2010/main" val="1583996410"/>
              </p:ext>
            </p:extLst>
          </p:nvPr>
        </p:nvGraphicFramePr>
        <p:xfrm>
          <a:off x="8107680" y="1432560"/>
          <a:ext cx="3914905" cy="5069690"/>
        </p:xfrm>
        <a:graphic>
          <a:graphicData uri="http://schemas.openxmlformats.org/drawingml/2006/table">
            <a:tbl>
              <a:tblPr firstRow="1" bandRow="1">
                <a:tableStyleId>{5C22544A-7EE6-4342-B048-85BDC9FD1C3A}</a:tableStyleId>
              </a:tblPr>
              <a:tblGrid>
                <a:gridCol w="1755440">
                  <a:extLst>
                    <a:ext uri="{9D8B030D-6E8A-4147-A177-3AD203B41FA5}">
                      <a16:colId xmlns:a16="http://schemas.microsoft.com/office/drawing/2014/main" val="3043048288"/>
                    </a:ext>
                  </a:extLst>
                </a:gridCol>
                <a:gridCol w="1128498">
                  <a:extLst>
                    <a:ext uri="{9D8B030D-6E8A-4147-A177-3AD203B41FA5}">
                      <a16:colId xmlns:a16="http://schemas.microsoft.com/office/drawing/2014/main" val="2154226105"/>
                    </a:ext>
                  </a:extLst>
                </a:gridCol>
                <a:gridCol w="1030967">
                  <a:extLst>
                    <a:ext uri="{9D8B030D-6E8A-4147-A177-3AD203B41FA5}">
                      <a16:colId xmlns:a16="http://schemas.microsoft.com/office/drawing/2014/main" val="148992437"/>
                    </a:ext>
                  </a:extLst>
                </a:gridCol>
              </a:tblGrid>
              <a:tr h="741416">
                <a:tc>
                  <a:txBody>
                    <a:bodyPr/>
                    <a:lstStyle/>
                    <a:p>
                      <a:pPr lvl="0">
                        <a:buNone/>
                      </a:pPr>
                      <a:r>
                        <a:rPr lang="en-US" sz="1600"/>
                        <a:t>Threshold Value</a:t>
                      </a:r>
                    </a:p>
                  </a:txBody>
                  <a:tcPr/>
                </a:tc>
                <a:tc>
                  <a:txBody>
                    <a:bodyPr/>
                    <a:lstStyle/>
                    <a:p>
                      <a:r>
                        <a:rPr lang="en-US" sz="1600"/>
                        <a:t>0.6</a:t>
                      </a:r>
                    </a:p>
                  </a:txBody>
                  <a:tcPr/>
                </a:tc>
                <a:tc>
                  <a:txBody>
                    <a:bodyPr/>
                    <a:lstStyle/>
                    <a:p>
                      <a:r>
                        <a:rPr lang="en-US" sz="1600"/>
                        <a:t>0.4</a:t>
                      </a:r>
                    </a:p>
                  </a:txBody>
                  <a:tcPr/>
                </a:tc>
                <a:extLst>
                  <a:ext uri="{0D108BD9-81ED-4DB2-BD59-A6C34878D82A}">
                    <a16:rowId xmlns:a16="http://schemas.microsoft.com/office/drawing/2014/main" val="2339395921"/>
                  </a:ext>
                </a:extLst>
              </a:tr>
              <a:tr h="721379">
                <a:tc>
                  <a:txBody>
                    <a:bodyPr/>
                    <a:lstStyle/>
                    <a:p>
                      <a:pPr lvl="0">
                        <a:buNone/>
                      </a:pPr>
                      <a:r>
                        <a:rPr lang="en-US" sz="1600" b="0" i="0" u="none" strike="noStrike" noProof="0">
                          <a:solidFill>
                            <a:srgbClr val="000000"/>
                          </a:solidFill>
                          <a:latin typeface="Aptos"/>
                        </a:rPr>
                        <a:t>Accuracy</a:t>
                      </a:r>
                      <a:endParaRPr lang="en-US" sz="1600"/>
                    </a:p>
                  </a:txBody>
                  <a:tcPr/>
                </a:tc>
                <a:tc>
                  <a:txBody>
                    <a:bodyPr/>
                    <a:lstStyle/>
                    <a:p>
                      <a:r>
                        <a:rPr lang="en-US" sz="1600"/>
                        <a:t>0.71</a:t>
                      </a:r>
                    </a:p>
                    <a:p>
                      <a:pPr lvl="0">
                        <a:buNone/>
                      </a:pPr>
                      <a:endParaRPr lang="en-US" sz="1600"/>
                    </a:p>
                  </a:txBody>
                  <a:tcPr/>
                </a:tc>
                <a:tc>
                  <a:txBody>
                    <a:bodyPr/>
                    <a:lstStyle/>
                    <a:p>
                      <a:r>
                        <a:rPr lang="en-US" sz="1600"/>
                        <a:t>0.72</a:t>
                      </a:r>
                    </a:p>
                  </a:txBody>
                  <a:tcPr/>
                </a:tc>
                <a:extLst>
                  <a:ext uri="{0D108BD9-81ED-4DB2-BD59-A6C34878D82A}">
                    <a16:rowId xmlns:a16="http://schemas.microsoft.com/office/drawing/2014/main" val="2399092020"/>
                  </a:ext>
                </a:extLst>
              </a:tr>
              <a:tr h="721379">
                <a:tc>
                  <a:txBody>
                    <a:bodyPr/>
                    <a:lstStyle/>
                    <a:p>
                      <a:pPr lvl="0">
                        <a:buNone/>
                      </a:pPr>
                      <a:r>
                        <a:rPr lang="en-US" sz="1600"/>
                        <a:t>Precision</a:t>
                      </a:r>
                    </a:p>
                  </a:txBody>
                  <a:tcPr/>
                </a:tc>
                <a:tc>
                  <a:txBody>
                    <a:bodyPr/>
                    <a:lstStyle/>
                    <a:p>
                      <a:r>
                        <a:rPr lang="en-US" sz="1600"/>
                        <a:t>0.59</a:t>
                      </a:r>
                    </a:p>
                  </a:txBody>
                  <a:tcPr/>
                </a:tc>
                <a:tc>
                  <a:txBody>
                    <a:bodyPr/>
                    <a:lstStyle/>
                    <a:p>
                      <a:r>
                        <a:rPr lang="en-US" sz="1600"/>
                        <a:t>0.82</a:t>
                      </a:r>
                    </a:p>
                  </a:txBody>
                  <a:tcPr/>
                </a:tc>
                <a:extLst>
                  <a:ext uri="{0D108BD9-81ED-4DB2-BD59-A6C34878D82A}">
                    <a16:rowId xmlns:a16="http://schemas.microsoft.com/office/drawing/2014/main" val="3415453084"/>
                  </a:ext>
                </a:extLst>
              </a:tr>
              <a:tr h="721379">
                <a:tc>
                  <a:txBody>
                    <a:bodyPr/>
                    <a:lstStyle/>
                    <a:p>
                      <a:pPr lvl="0">
                        <a:buNone/>
                      </a:pPr>
                      <a:r>
                        <a:rPr lang="en-US" sz="1600"/>
                        <a:t>Recall</a:t>
                      </a:r>
                    </a:p>
                  </a:txBody>
                  <a:tcPr/>
                </a:tc>
                <a:tc>
                  <a:txBody>
                    <a:bodyPr/>
                    <a:lstStyle/>
                    <a:p>
                      <a:r>
                        <a:rPr lang="en-US" sz="1600"/>
                        <a:t>0.77</a:t>
                      </a:r>
                    </a:p>
                  </a:txBody>
                  <a:tcPr/>
                </a:tc>
                <a:tc>
                  <a:txBody>
                    <a:bodyPr/>
                    <a:lstStyle/>
                    <a:p>
                      <a:r>
                        <a:rPr lang="en-US" sz="1600"/>
                        <a:t>0.68</a:t>
                      </a:r>
                    </a:p>
                  </a:txBody>
                  <a:tcPr/>
                </a:tc>
                <a:extLst>
                  <a:ext uri="{0D108BD9-81ED-4DB2-BD59-A6C34878D82A}">
                    <a16:rowId xmlns:a16="http://schemas.microsoft.com/office/drawing/2014/main" val="2397669453"/>
                  </a:ext>
                </a:extLst>
              </a:tr>
              <a:tr h="721379">
                <a:tc>
                  <a:txBody>
                    <a:bodyPr/>
                    <a:lstStyle/>
                    <a:p>
                      <a:pPr lvl="0">
                        <a:buNone/>
                      </a:pPr>
                      <a:r>
                        <a:rPr lang="en-US" sz="1600"/>
                        <a:t>F1 score</a:t>
                      </a:r>
                    </a:p>
                  </a:txBody>
                  <a:tcPr/>
                </a:tc>
                <a:tc>
                  <a:txBody>
                    <a:bodyPr/>
                    <a:lstStyle/>
                    <a:p>
                      <a:r>
                        <a:rPr lang="en-US" sz="1600"/>
                        <a:t>0.67</a:t>
                      </a:r>
                    </a:p>
                  </a:txBody>
                  <a:tcPr/>
                </a:tc>
                <a:tc>
                  <a:txBody>
                    <a:bodyPr/>
                    <a:lstStyle/>
                    <a:p>
                      <a:r>
                        <a:rPr lang="en-US" sz="1600"/>
                        <a:t>0.74</a:t>
                      </a:r>
                    </a:p>
                  </a:txBody>
                  <a:tcPr/>
                </a:tc>
                <a:extLst>
                  <a:ext uri="{0D108BD9-81ED-4DB2-BD59-A6C34878D82A}">
                    <a16:rowId xmlns:a16="http://schemas.microsoft.com/office/drawing/2014/main" val="4158854162"/>
                  </a:ext>
                </a:extLst>
              </a:tr>
              <a:tr h="721379">
                <a:tc>
                  <a:txBody>
                    <a:bodyPr/>
                    <a:lstStyle/>
                    <a:p>
                      <a:pPr lvl="0">
                        <a:buNone/>
                      </a:pPr>
                      <a:r>
                        <a:rPr lang="en-US" sz="1600"/>
                        <a:t>Specificity</a:t>
                      </a:r>
                    </a:p>
                  </a:txBody>
                  <a:tcPr/>
                </a:tc>
                <a:tc>
                  <a:txBody>
                    <a:bodyPr/>
                    <a:lstStyle/>
                    <a:p>
                      <a:r>
                        <a:rPr lang="en-US" sz="1600"/>
                        <a:t>0.68</a:t>
                      </a:r>
                    </a:p>
                  </a:txBody>
                  <a:tcPr/>
                </a:tc>
                <a:tc>
                  <a:txBody>
                    <a:bodyPr/>
                    <a:lstStyle/>
                    <a:p>
                      <a:r>
                        <a:rPr lang="en-US" sz="1600"/>
                        <a:t>0.78</a:t>
                      </a:r>
                    </a:p>
                  </a:txBody>
                  <a:tcPr/>
                </a:tc>
                <a:extLst>
                  <a:ext uri="{0D108BD9-81ED-4DB2-BD59-A6C34878D82A}">
                    <a16:rowId xmlns:a16="http://schemas.microsoft.com/office/drawing/2014/main" val="3221871486"/>
                  </a:ext>
                </a:extLst>
              </a:tr>
              <a:tr h="721379">
                <a:tc>
                  <a:txBody>
                    <a:bodyPr/>
                    <a:lstStyle/>
                    <a:p>
                      <a:r>
                        <a:rPr lang="en-US" sz="1600"/>
                        <a:t>1-Specificity</a:t>
                      </a:r>
                    </a:p>
                  </a:txBody>
                  <a:tcPr/>
                </a:tc>
                <a:tc>
                  <a:txBody>
                    <a:bodyPr/>
                    <a:lstStyle/>
                    <a:p>
                      <a:r>
                        <a:rPr lang="en-US" sz="1600"/>
                        <a:t>0.32</a:t>
                      </a:r>
                    </a:p>
                  </a:txBody>
                  <a:tcPr/>
                </a:tc>
                <a:tc>
                  <a:txBody>
                    <a:bodyPr/>
                    <a:lstStyle/>
                    <a:p>
                      <a:r>
                        <a:rPr lang="en-US" sz="1600"/>
                        <a:t>0.21</a:t>
                      </a:r>
                    </a:p>
                  </a:txBody>
                  <a:tcPr/>
                </a:tc>
                <a:extLst>
                  <a:ext uri="{0D108BD9-81ED-4DB2-BD59-A6C34878D82A}">
                    <a16:rowId xmlns:a16="http://schemas.microsoft.com/office/drawing/2014/main" val="4174930638"/>
                  </a:ext>
                </a:extLst>
              </a:tr>
            </a:tbl>
          </a:graphicData>
        </a:graphic>
      </p:graphicFrame>
    </p:spTree>
    <p:extLst>
      <p:ext uri="{BB962C8B-B14F-4D97-AF65-F5344CB8AC3E}">
        <p14:creationId xmlns:p14="http://schemas.microsoft.com/office/powerpoint/2010/main" val="417684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7B801-D733-0401-892A-4670AD5BA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1C5B81-C75B-4B45-FEB9-B043ACFCFEA1}"/>
              </a:ext>
            </a:extLst>
          </p:cNvPr>
          <p:cNvSpPr>
            <a:spLocks noGrp="1"/>
          </p:cNvSpPr>
          <p:nvPr>
            <p:ph type="title"/>
          </p:nvPr>
        </p:nvSpPr>
        <p:spPr/>
        <p:txBody>
          <a:bodyPr/>
          <a:lstStyle/>
          <a:p>
            <a:r>
              <a:rPr lang="en-US" sz="4000"/>
              <a:t>	Models </a:t>
            </a:r>
            <a:r>
              <a:rPr lang="en-US"/>
              <a:t>Prediction: Decision Tree Model</a:t>
            </a:r>
          </a:p>
        </p:txBody>
      </p:sp>
      <p:pic>
        <p:nvPicPr>
          <p:cNvPr id="4" name="Picture 3" descr="A screenshot of a computer&#10;&#10;AI-generated content may be incorrect.">
            <a:extLst>
              <a:ext uri="{FF2B5EF4-FFF2-40B4-BE49-F238E27FC236}">
                <a16:creationId xmlns:a16="http://schemas.microsoft.com/office/drawing/2014/main" id="{306400F2-19EA-216E-B8A0-5AF3CE4EC995}"/>
              </a:ext>
            </a:extLst>
          </p:cNvPr>
          <p:cNvPicPr>
            <a:picLocks noChangeAspect="1"/>
          </p:cNvPicPr>
          <p:nvPr/>
        </p:nvPicPr>
        <p:blipFill>
          <a:blip r:embed="rId3"/>
          <a:srcRect l="1803"/>
          <a:stretch/>
        </p:blipFill>
        <p:spPr>
          <a:xfrm>
            <a:off x="74065" y="1723115"/>
            <a:ext cx="3896689" cy="4142683"/>
          </a:xfrm>
          <a:prstGeom prst="rect">
            <a:avLst/>
          </a:prstGeom>
          <a:ln>
            <a:solidFill>
              <a:srgbClr val="4472C4"/>
            </a:solidFill>
          </a:ln>
        </p:spPr>
      </p:pic>
      <p:pic>
        <p:nvPicPr>
          <p:cNvPr id="6" name="Picture 5" descr="A screenshot of a report&#10;&#10;AI-generated content may be incorrect.">
            <a:extLst>
              <a:ext uri="{FF2B5EF4-FFF2-40B4-BE49-F238E27FC236}">
                <a16:creationId xmlns:a16="http://schemas.microsoft.com/office/drawing/2014/main" id="{8C2BA574-C396-ADF5-7BD6-7C8C1A27CBBE}"/>
              </a:ext>
            </a:extLst>
          </p:cNvPr>
          <p:cNvPicPr>
            <a:picLocks noChangeAspect="1"/>
          </p:cNvPicPr>
          <p:nvPr/>
        </p:nvPicPr>
        <p:blipFill>
          <a:blip r:embed="rId4"/>
          <a:stretch>
            <a:fillRect/>
          </a:stretch>
        </p:blipFill>
        <p:spPr>
          <a:xfrm>
            <a:off x="4111388" y="1720897"/>
            <a:ext cx="3957852" cy="4144086"/>
          </a:xfrm>
          <a:prstGeom prst="rect">
            <a:avLst/>
          </a:prstGeom>
          <a:ln>
            <a:solidFill>
              <a:srgbClr val="4472C4"/>
            </a:solidFill>
          </a:ln>
        </p:spPr>
      </p:pic>
      <p:pic>
        <p:nvPicPr>
          <p:cNvPr id="7" name="Picture 6" descr="A diagram of a tree plot&#10;&#10;AI-generated content may be incorrect.">
            <a:extLst>
              <a:ext uri="{FF2B5EF4-FFF2-40B4-BE49-F238E27FC236}">
                <a16:creationId xmlns:a16="http://schemas.microsoft.com/office/drawing/2014/main" id="{49E5739F-7D5A-B541-6BCC-5E02A7ACC792}"/>
              </a:ext>
            </a:extLst>
          </p:cNvPr>
          <p:cNvPicPr>
            <a:picLocks noChangeAspect="1"/>
          </p:cNvPicPr>
          <p:nvPr/>
        </p:nvPicPr>
        <p:blipFill>
          <a:blip r:embed="rId5"/>
          <a:stretch>
            <a:fillRect/>
          </a:stretch>
        </p:blipFill>
        <p:spPr>
          <a:xfrm>
            <a:off x="8217233" y="1720116"/>
            <a:ext cx="3900701" cy="4134277"/>
          </a:xfrm>
          <a:prstGeom prst="rect">
            <a:avLst/>
          </a:prstGeom>
          <a:ln>
            <a:solidFill>
              <a:srgbClr val="4472C4"/>
            </a:solidFill>
          </a:ln>
        </p:spPr>
      </p:pic>
    </p:spTree>
    <p:extLst>
      <p:ext uri="{BB962C8B-B14F-4D97-AF65-F5344CB8AC3E}">
        <p14:creationId xmlns:p14="http://schemas.microsoft.com/office/powerpoint/2010/main" val="45321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CEAAA-7A22-9D08-9B00-B7873857F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23E483-060C-7AAC-2A33-A9D940708C5F}"/>
              </a:ext>
            </a:extLst>
          </p:cNvPr>
          <p:cNvSpPr>
            <a:spLocks noGrp="1"/>
          </p:cNvSpPr>
          <p:nvPr>
            <p:ph type="title"/>
          </p:nvPr>
        </p:nvSpPr>
        <p:spPr/>
        <p:txBody>
          <a:bodyPr/>
          <a:lstStyle/>
          <a:p>
            <a:r>
              <a:rPr lang="en-US" sz="4000"/>
              <a:t>	Models </a:t>
            </a:r>
            <a:r>
              <a:rPr lang="en-US"/>
              <a:t>Prediction: Random Forest Model</a:t>
            </a:r>
          </a:p>
        </p:txBody>
      </p:sp>
      <p:pic>
        <p:nvPicPr>
          <p:cNvPr id="3" name="Picture 2" descr="A screenshot of a computer&#10;&#10;AI-generated content may be incorrect.">
            <a:extLst>
              <a:ext uri="{FF2B5EF4-FFF2-40B4-BE49-F238E27FC236}">
                <a16:creationId xmlns:a16="http://schemas.microsoft.com/office/drawing/2014/main" id="{1193672F-73AE-ACCB-6B6C-878985E0F497}"/>
              </a:ext>
            </a:extLst>
          </p:cNvPr>
          <p:cNvPicPr>
            <a:picLocks noChangeAspect="1"/>
          </p:cNvPicPr>
          <p:nvPr/>
        </p:nvPicPr>
        <p:blipFill>
          <a:blip r:embed="rId3"/>
          <a:stretch>
            <a:fillRect/>
          </a:stretch>
        </p:blipFill>
        <p:spPr>
          <a:xfrm>
            <a:off x="92146" y="1804264"/>
            <a:ext cx="4198535" cy="3726550"/>
          </a:xfrm>
          <a:prstGeom prst="rect">
            <a:avLst/>
          </a:prstGeom>
          <a:ln>
            <a:solidFill>
              <a:srgbClr val="4472C4"/>
            </a:solidFill>
          </a:ln>
        </p:spPr>
      </p:pic>
      <p:pic>
        <p:nvPicPr>
          <p:cNvPr id="5" name="Picture 4" descr="A graph of different numbers of trees&#10;&#10;AI-generated content may be incorrect.">
            <a:extLst>
              <a:ext uri="{FF2B5EF4-FFF2-40B4-BE49-F238E27FC236}">
                <a16:creationId xmlns:a16="http://schemas.microsoft.com/office/drawing/2014/main" id="{0DC83CA0-7D15-804E-781A-F51E64EBFF79}"/>
              </a:ext>
            </a:extLst>
          </p:cNvPr>
          <p:cNvPicPr>
            <a:picLocks noChangeAspect="1"/>
          </p:cNvPicPr>
          <p:nvPr/>
        </p:nvPicPr>
        <p:blipFill>
          <a:blip r:embed="rId4"/>
          <a:stretch>
            <a:fillRect/>
          </a:stretch>
        </p:blipFill>
        <p:spPr>
          <a:xfrm>
            <a:off x="4368575" y="1797653"/>
            <a:ext cx="3821800" cy="3739772"/>
          </a:xfrm>
          <a:prstGeom prst="rect">
            <a:avLst/>
          </a:prstGeom>
          <a:ln>
            <a:solidFill>
              <a:srgbClr val="4472C4"/>
            </a:solidFill>
          </a:ln>
        </p:spPr>
      </p:pic>
      <p:pic>
        <p:nvPicPr>
          <p:cNvPr id="8" name="Picture 7">
            <a:extLst>
              <a:ext uri="{FF2B5EF4-FFF2-40B4-BE49-F238E27FC236}">
                <a16:creationId xmlns:a16="http://schemas.microsoft.com/office/drawing/2014/main" id="{A4FA92B8-0810-D01A-B4F3-E8BB351D491C}"/>
              </a:ext>
            </a:extLst>
          </p:cNvPr>
          <p:cNvPicPr>
            <a:picLocks noChangeAspect="1"/>
          </p:cNvPicPr>
          <p:nvPr/>
        </p:nvPicPr>
        <p:blipFill>
          <a:blip r:embed="rId5"/>
          <a:stretch>
            <a:fillRect/>
          </a:stretch>
        </p:blipFill>
        <p:spPr>
          <a:xfrm>
            <a:off x="8268269" y="1805899"/>
            <a:ext cx="3832746" cy="3723280"/>
          </a:xfrm>
          <a:prstGeom prst="rect">
            <a:avLst/>
          </a:prstGeom>
          <a:ln>
            <a:solidFill>
              <a:srgbClr val="4472C4"/>
            </a:solidFill>
          </a:ln>
        </p:spPr>
      </p:pic>
    </p:spTree>
    <p:extLst>
      <p:ext uri="{BB962C8B-B14F-4D97-AF65-F5344CB8AC3E}">
        <p14:creationId xmlns:p14="http://schemas.microsoft.com/office/powerpoint/2010/main" val="694095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BC647-6545-4F85-E239-361781BF77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5ED3D-8CAA-03AE-2F7E-547A917A19FE}"/>
              </a:ext>
            </a:extLst>
          </p:cNvPr>
          <p:cNvSpPr>
            <a:spLocks noGrp="1"/>
          </p:cNvSpPr>
          <p:nvPr>
            <p:ph type="title"/>
          </p:nvPr>
        </p:nvSpPr>
        <p:spPr/>
        <p:txBody>
          <a:bodyPr/>
          <a:lstStyle/>
          <a:p>
            <a:r>
              <a:rPr lang="en-US"/>
              <a:t>	Models Comparison</a:t>
            </a:r>
          </a:p>
        </p:txBody>
      </p:sp>
    </p:spTree>
    <p:extLst>
      <p:ext uri="{BB962C8B-B14F-4D97-AF65-F5344CB8AC3E}">
        <p14:creationId xmlns:p14="http://schemas.microsoft.com/office/powerpoint/2010/main" val="3370875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5D82-AF57-E518-B7DC-214F97B9FE13}"/>
              </a:ext>
            </a:extLst>
          </p:cNvPr>
          <p:cNvSpPr>
            <a:spLocks noGrp="1"/>
          </p:cNvSpPr>
          <p:nvPr>
            <p:ph type="title"/>
          </p:nvPr>
        </p:nvSpPr>
        <p:spPr/>
        <p:txBody>
          <a:bodyPr/>
          <a:lstStyle/>
          <a:p>
            <a:r>
              <a:rPr lang="en-US" sz="4000"/>
              <a:t>	Models Comparison</a:t>
            </a:r>
            <a:r>
              <a:rPr lang="en-US"/>
              <a:t>: Workflow</a:t>
            </a:r>
          </a:p>
        </p:txBody>
      </p:sp>
      <p:pic>
        <p:nvPicPr>
          <p:cNvPr id="3" name="Picture 2" descr="A diagram of a logistic tree&#10;&#10;AI-generated content may be incorrect.">
            <a:extLst>
              <a:ext uri="{FF2B5EF4-FFF2-40B4-BE49-F238E27FC236}">
                <a16:creationId xmlns:a16="http://schemas.microsoft.com/office/drawing/2014/main" id="{D8BE449E-A8F1-1CA9-C9C1-A05BAA7A0913}"/>
              </a:ext>
            </a:extLst>
          </p:cNvPr>
          <p:cNvPicPr>
            <a:picLocks noChangeAspect="1"/>
          </p:cNvPicPr>
          <p:nvPr/>
        </p:nvPicPr>
        <p:blipFill>
          <a:blip r:embed="rId3"/>
          <a:stretch>
            <a:fillRect/>
          </a:stretch>
        </p:blipFill>
        <p:spPr>
          <a:xfrm>
            <a:off x="448281" y="1638815"/>
            <a:ext cx="11295439" cy="4667038"/>
          </a:xfrm>
          <a:prstGeom prst="rect">
            <a:avLst/>
          </a:prstGeom>
          <a:ln w="6350">
            <a:solidFill>
              <a:schemeClr val="tx1"/>
            </a:solidFill>
          </a:ln>
        </p:spPr>
      </p:pic>
    </p:spTree>
    <p:extLst>
      <p:ext uri="{BB962C8B-B14F-4D97-AF65-F5344CB8AC3E}">
        <p14:creationId xmlns:p14="http://schemas.microsoft.com/office/powerpoint/2010/main" val="3891467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22BFA-E025-59E6-C2EF-CE8F7C6D1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34717-5656-4FB2-281F-EDEF5ED4EAB2}"/>
              </a:ext>
            </a:extLst>
          </p:cNvPr>
          <p:cNvSpPr>
            <a:spLocks noGrp="1"/>
          </p:cNvSpPr>
          <p:nvPr>
            <p:ph type="title"/>
          </p:nvPr>
        </p:nvSpPr>
        <p:spPr/>
        <p:txBody>
          <a:bodyPr/>
          <a:lstStyle/>
          <a:p>
            <a:r>
              <a:rPr lang="en-US" sz="4000"/>
              <a:t>	Models Comparison</a:t>
            </a:r>
            <a:r>
              <a:rPr lang="en-US"/>
              <a:t>: Diagnostic Plots</a:t>
            </a:r>
          </a:p>
        </p:txBody>
      </p:sp>
      <p:pic>
        <p:nvPicPr>
          <p:cNvPr id="4" name="Picture 3" descr="A graph of a graph&#10;&#10;AI-generated content may be incorrect.">
            <a:extLst>
              <a:ext uri="{FF2B5EF4-FFF2-40B4-BE49-F238E27FC236}">
                <a16:creationId xmlns:a16="http://schemas.microsoft.com/office/drawing/2014/main" id="{9791ECB8-35AE-32D5-C9D0-DEE94FC28A4C}"/>
              </a:ext>
            </a:extLst>
          </p:cNvPr>
          <p:cNvPicPr>
            <a:picLocks noChangeAspect="1"/>
          </p:cNvPicPr>
          <p:nvPr/>
        </p:nvPicPr>
        <p:blipFill>
          <a:blip r:embed="rId3"/>
          <a:stretch>
            <a:fillRect/>
          </a:stretch>
        </p:blipFill>
        <p:spPr>
          <a:xfrm>
            <a:off x="277576" y="1881472"/>
            <a:ext cx="3857626" cy="3231535"/>
          </a:xfrm>
          <a:prstGeom prst="rect">
            <a:avLst/>
          </a:prstGeom>
          <a:ln w="6350">
            <a:solidFill>
              <a:srgbClr val="4472C4"/>
            </a:solidFill>
          </a:ln>
        </p:spPr>
      </p:pic>
      <p:pic>
        <p:nvPicPr>
          <p:cNvPr id="5" name="Picture 4" descr="A graph of a positive rate&#10;&#10;AI-generated content may be incorrect.">
            <a:extLst>
              <a:ext uri="{FF2B5EF4-FFF2-40B4-BE49-F238E27FC236}">
                <a16:creationId xmlns:a16="http://schemas.microsoft.com/office/drawing/2014/main" id="{71F3E5EC-5ECE-3155-6A28-DA6D232AB9AF}"/>
              </a:ext>
            </a:extLst>
          </p:cNvPr>
          <p:cNvPicPr>
            <a:picLocks noChangeAspect="1"/>
          </p:cNvPicPr>
          <p:nvPr/>
        </p:nvPicPr>
        <p:blipFill>
          <a:blip r:embed="rId4"/>
          <a:stretch>
            <a:fillRect/>
          </a:stretch>
        </p:blipFill>
        <p:spPr>
          <a:xfrm>
            <a:off x="4277506" y="1879624"/>
            <a:ext cx="3705227" cy="3235231"/>
          </a:xfrm>
          <a:prstGeom prst="rect">
            <a:avLst/>
          </a:prstGeom>
          <a:ln>
            <a:solidFill>
              <a:srgbClr val="4472C4"/>
            </a:solidFill>
          </a:ln>
        </p:spPr>
      </p:pic>
      <p:pic>
        <p:nvPicPr>
          <p:cNvPr id="6" name="Picture 5" descr="A graph of a line graph&#10;&#10;AI-generated content may be incorrect.">
            <a:extLst>
              <a:ext uri="{FF2B5EF4-FFF2-40B4-BE49-F238E27FC236}">
                <a16:creationId xmlns:a16="http://schemas.microsoft.com/office/drawing/2014/main" id="{A31276EC-6124-2436-B49D-2D7F96CFBF83}"/>
              </a:ext>
            </a:extLst>
          </p:cNvPr>
          <p:cNvPicPr>
            <a:picLocks noChangeAspect="1"/>
          </p:cNvPicPr>
          <p:nvPr/>
        </p:nvPicPr>
        <p:blipFill>
          <a:blip r:embed="rId5"/>
          <a:stretch>
            <a:fillRect/>
          </a:stretch>
        </p:blipFill>
        <p:spPr>
          <a:xfrm>
            <a:off x="8114802" y="1876708"/>
            <a:ext cx="3809859" cy="3241061"/>
          </a:xfrm>
          <a:prstGeom prst="rect">
            <a:avLst/>
          </a:prstGeom>
          <a:ln w="6350">
            <a:solidFill>
              <a:srgbClr val="4472C4"/>
            </a:solidFill>
          </a:ln>
        </p:spPr>
      </p:pic>
    </p:spTree>
    <p:extLst>
      <p:ext uri="{BB962C8B-B14F-4D97-AF65-F5344CB8AC3E}">
        <p14:creationId xmlns:p14="http://schemas.microsoft.com/office/powerpoint/2010/main" val="1088880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989C5-6185-28C2-F099-DD4192DD9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D078CE-18D0-4FB5-4734-7C29F2B8BFC4}"/>
              </a:ext>
            </a:extLst>
          </p:cNvPr>
          <p:cNvSpPr>
            <a:spLocks noGrp="1"/>
          </p:cNvSpPr>
          <p:nvPr>
            <p:ph type="title"/>
          </p:nvPr>
        </p:nvSpPr>
        <p:spPr/>
        <p:txBody>
          <a:bodyPr/>
          <a:lstStyle/>
          <a:p>
            <a:r>
              <a:rPr lang="en-US" sz="4000"/>
              <a:t>	Models Comparison:</a:t>
            </a:r>
            <a:r>
              <a:rPr lang="en-US"/>
              <a:t> Report</a:t>
            </a:r>
          </a:p>
        </p:txBody>
      </p:sp>
      <p:pic>
        <p:nvPicPr>
          <p:cNvPr id="3" name="Picture 2" descr="A screenshot of a computer&#10;&#10;AI-generated content may be incorrect.">
            <a:extLst>
              <a:ext uri="{FF2B5EF4-FFF2-40B4-BE49-F238E27FC236}">
                <a16:creationId xmlns:a16="http://schemas.microsoft.com/office/drawing/2014/main" id="{4D30829B-8BC8-F0BE-0EF8-4968E0E30573}"/>
              </a:ext>
            </a:extLst>
          </p:cNvPr>
          <p:cNvPicPr>
            <a:picLocks noChangeAspect="1"/>
          </p:cNvPicPr>
          <p:nvPr/>
        </p:nvPicPr>
        <p:blipFill>
          <a:blip r:embed="rId3"/>
          <a:stretch>
            <a:fillRect/>
          </a:stretch>
        </p:blipFill>
        <p:spPr>
          <a:xfrm>
            <a:off x="234287" y="1560038"/>
            <a:ext cx="5388592" cy="3555953"/>
          </a:xfrm>
          <a:prstGeom prst="rect">
            <a:avLst/>
          </a:prstGeom>
          <a:ln>
            <a:solidFill>
              <a:srgbClr val="4472C4"/>
            </a:solidFill>
          </a:ln>
        </p:spPr>
      </p:pic>
      <p:pic>
        <p:nvPicPr>
          <p:cNvPr id="7" name="Picture 6" descr="A screenshot of a computer&#10;&#10;AI-generated content may be incorrect.">
            <a:extLst>
              <a:ext uri="{FF2B5EF4-FFF2-40B4-BE49-F238E27FC236}">
                <a16:creationId xmlns:a16="http://schemas.microsoft.com/office/drawing/2014/main" id="{8CB1C4FA-7F38-72E6-59B7-15825CEB8ED3}"/>
              </a:ext>
            </a:extLst>
          </p:cNvPr>
          <p:cNvPicPr>
            <a:picLocks noChangeAspect="1"/>
          </p:cNvPicPr>
          <p:nvPr/>
        </p:nvPicPr>
        <p:blipFill>
          <a:blip r:embed="rId4"/>
          <a:stretch>
            <a:fillRect/>
          </a:stretch>
        </p:blipFill>
        <p:spPr>
          <a:xfrm>
            <a:off x="5709243" y="1556910"/>
            <a:ext cx="6403216" cy="3562208"/>
          </a:xfrm>
          <a:prstGeom prst="rect">
            <a:avLst/>
          </a:prstGeom>
          <a:ln>
            <a:solidFill>
              <a:srgbClr val="4472C4"/>
            </a:solidFill>
          </a:ln>
        </p:spPr>
      </p:pic>
    </p:spTree>
    <p:extLst>
      <p:ext uri="{BB962C8B-B14F-4D97-AF65-F5344CB8AC3E}">
        <p14:creationId xmlns:p14="http://schemas.microsoft.com/office/powerpoint/2010/main" val="887725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90993C5B-74E3-44AD-6062-046D54A0CD0B}"/>
              </a:ext>
            </a:extLst>
          </p:cNvPr>
          <p:cNvGraphicFramePr>
            <a:graphicFrameLocks noGrp="1"/>
          </p:cNvGraphicFramePr>
          <p:nvPr>
            <p:extLst>
              <p:ext uri="{D42A27DB-BD31-4B8C-83A1-F6EECF244321}">
                <p14:modId xmlns:p14="http://schemas.microsoft.com/office/powerpoint/2010/main" val="2174105091"/>
              </p:ext>
            </p:extLst>
          </p:nvPr>
        </p:nvGraphicFramePr>
        <p:xfrm>
          <a:off x="463020" y="2090697"/>
          <a:ext cx="4858774" cy="3736776"/>
        </p:xfrm>
        <a:graphic>
          <a:graphicData uri="http://schemas.openxmlformats.org/drawingml/2006/table">
            <a:tbl>
              <a:tblPr firstRow="1" bandRow="1">
                <a:tableStyleId>{5C22544A-7EE6-4342-B048-85BDC9FD1C3A}</a:tableStyleId>
              </a:tblPr>
              <a:tblGrid>
                <a:gridCol w="1366630">
                  <a:extLst>
                    <a:ext uri="{9D8B030D-6E8A-4147-A177-3AD203B41FA5}">
                      <a16:colId xmlns:a16="http://schemas.microsoft.com/office/drawing/2014/main" val="1774834597"/>
                    </a:ext>
                  </a:extLst>
                </a:gridCol>
                <a:gridCol w="1283438">
                  <a:extLst>
                    <a:ext uri="{9D8B030D-6E8A-4147-A177-3AD203B41FA5}">
                      <a16:colId xmlns:a16="http://schemas.microsoft.com/office/drawing/2014/main" val="1757759413"/>
                    </a:ext>
                  </a:extLst>
                </a:gridCol>
                <a:gridCol w="1044661">
                  <a:extLst>
                    <a:ext uri="{9D8B030D-6E8A-4147-A177-3AD203B41FA5}">
                      <a16:colId xmlns:a16="http://schemas.microsoft.com/office/drawing/2014/main" val="99020341"/>
                    </a:ext>
                  </a:extLst>
                </a:gridCol>
                <a:gridCol w="1164045">
                  <a:extLst>
                    <a:ext uri="{9D8B030D-6E8A-4147-A177-3AD203B41FA5}">
                      <a16:colId xmlns:a16="http://schemas.microsoft.com/office/drawing/2014/main" val="4194996909"/>
                    </a:ext>
                  </a:extLst>
                </a:gridCol>
              </a:tblGrid>
              <a:tr h="767255">
                <a:tc>
                  <a:txBody>
                    <a:bodyPr/>
                    <a:lstStyle/>
                    <a:p>
                      <a:pPr lvl="0">
                        <a:buNone/>
                      </a:pPr>
                      <a:r>
                        <a:rPr lang="en-US" sz="1600"/>
                        <a:t>Parameters</a:t>
                      </a:r>
                    </a:p>
                  </a:txBody>
                  <a:tcPr anchor="ctr"/>
                </a:tc>
                <a:tc>
                  <a:txBody>
                    <a:bodyPr/>
                    <a:lstStyle/>
                    <a:p>
                      <a:r>
                        <a:rPr lang="en-US" sz="1600"/>
                        <a:t>Logistic Regression</a:t>
                      </a:r>
                    </a:p>
                  </a:txBody>
                  <a:tcPr anchor="ctr"/>
                </a:tc>
                <a:tc>
                  <a:txBody>
                    <a:bodyPr/>
                    <a:lstStyle/>
                    <a:p>
                      <a:r>
                        <a:rPr lang="en-US" sz="1600"/>
                        <a:t>Decision Tree</a:t>
                      </a:r>
                    </a:p>
                  </a:txBody>
                  <a:tcPr anchor="ctr"/>
                </a:tc>
                <a:tc>
                  <a:txBody>
                    <a:bodyPr/>
                    <a:lstStyle/>
                    <a:p>
                      <a:r>
                        <a:rPr lang="en-US" sz="1600">
                          <a:solidFill>
                            <a:srgbClr val="92D050"/>
                          </a:solidFill>
                        </a:rPr>
                        <a:t>Random Forest</a:t>
                      </a:r>
                    </a:p>
                  </a:txBody>
                  <a:tcPr anchor="ctr"/>
                </a:tc>
                <a:extLst>
                  <a:ext uri="{0D108BD9-81ED-4DB2-BD59-A6C34878D82A}">
                    <a16:rowId xmlns:a16="http://schemas.microsoft.com/office/drawing/2014/main" val="3450043539"/>
                  </a:ext>
                </a:extLst>
              </a:tr>
              <a:tr h="637277">
                <a:tc>
                  <a:txBody>
                    <a:bodyPr/>
                    <a:lstStyle/>
                    <a:p>
                      <a:pPr lvl="0">
                        <a:buNone/>
                      </a:pPr>
                      <a:r>
                        <a:rPr lang="en-US" sz="1600">
                          <a:solidFill>
                            <a:schemeClr val="tx2"/>
                          </a:solidFill>
                        </a:rPr>
                        <a:t>Accuracy</a:t>
                      </a:r>
                    </a:p>
                  </a:txBody>
                  <a:tcPr anchor="ctr"/>
                </a:tc>
                <a:tc>
                  <a:txBody>
                    <a:bodyPr/>
                    <a:lstStyle/>
                    <a:p>
                      <a:r>
                        <a:rPr lang="en-US" sz="1600">
                          <a:solidFill>
                            <a:schemeClr val="tx2"/>
                          </a:solidFill>
                        </a:rPr>
                        <a:t>0.73</a:t>
                      </a:r>
                    </a:p>
                  </a:txBody>
                  <a:tcPr anchor="ctr"/>
                </a:tc>
                <a:tc>
                  <a:txBody>
                    <a:bodyPr/>
                    <a:lstStyle/>
                    <a:p>
                      <a:r>
                        <a:rPr lang="en-US" sz="1600">
                          <a:solidFill>
                            <a:schemeClr val="tx2"/>
                          </a:solidFill>
                        </a:rPr>
                        <a:t>0.75</a:t>
                      </a:r>
                    </a:p>
                  </a:txBody>
                  <a:tcPr anchor="ctr"/>
                </a:tc>
                <a:tc>
                  <a:txBody>
                    <a:bodyPr/>
                    <a:lstStyle/>
                    <a:p>
                      <a:r>
                        <a:rPr lang="en-US" sz="1600">
                          <a:solidFill>
                            <a:schemeClr val="tx2"/>
                          </a:solidFill>
                        </a:rPr>
                        <a:t>0.85</a:t>
                      </a:r>
                    </a:p>
                  </a:txBody>
                  <a:tcPr anchor="ctr"/>
                </a:tc>
                <a:extLst>
                  <a:ext uri="{0D108BD9-81ED-4DB2-BD59-A6C34878D82A}">
                    <a16:rowId xmlns:a16="http://schemas.microsoft.com/office/drawing/2014/main" val="2787263529"/>
                  </a:ext>
                </a:extLst>
              </a:tr>
              <a:tr h="637277">
                <a:tc>
                  <a:txBody>
                    <a:bodyPr/>
                    <a:lstStyle/>
                    <a:p>
                      <a:pPr lvl="0">
                        <a:buNone/>
                      </a:pPr>
                      <a:r>
                        <a:rPr lang="en-US" sz="1600">
                          <a:solidFill>
                            <a:schemeClr val="tx2"/>
                          </a:solidFill>
                        </a:rPr>
                        <a:t>Precision</a:t>
                      </a:r>
                    </a:p>
                  </a:txBody>
                  <a:tcPr anchor="ctr"/>
                </a:tc>
                <a:tc>
                  <a:txBody>
                    <a:bodyPr/>
                    <a:lstStyle/>
                    <a:p>
                      <a:r>
                        <a:rPr lang="en-US" sz="1600">
                          <a:solidFill>
                            <a:schemeClr val="tx2"/>
                          </a:solidFill>
                        </a:rPr>
                        <a:t>0.73</a:t>
                      </a:r>
                    </a:p>
                  </a:txBody>
                  <a:tcPr anchor="ctr"/>
                </a:tc>
                <a:tc>
                  <a:txBody>
                    <a:bodyPr/>
                    <a:lstStyle/>
                    <a:p>
                      <a:r>
                        <a:rPr lang="en-US" sz="1600">
                          <a:solidFill>
                            <a:schemeClr val="tx2"/>
                          </a:solidFill>
                        </a:rPr>
                        <a:t>0.77</a:t>
                      </a:r>
                    </a:p>
                  </a:txBody>
                  <a:tcPr anchor="ctr"/>
                </a:tc>
                <a:tc>
                  <a:txBody>
                    <a:bodyPr/>
                    <a:lstStyle/>
                    <a:p>
                      <a:r>
                        <a:rPr lang="en-US" sz="1600">
                          <a:solidFill>
                            <a:schemeClr val="tx2"/>
                          </a:solidFill>
                        </a:rPr>
                        <a:t>0.87</a:t>
                      </a:r>
                    </a:p>
                  </a:txBody>
                  <a:tcPr anchor="ctr"/>
                </a:tc>
                <a:extLst>
                  <a:ext uri="{0D108BD9-81ED-4DB2-BD59-A6C34878D82A}">
                    <a16:rowId xmlns:a16="http://schemas.microsoft.com/office/drawing/2014/main" val="3185157486"/>
                  </a:ext>
                </a:extLst>
              </a:tr>
              <a:tr h="637277">
                <a:tc>
                  <a:txBody>
                    <a:bodyPr/>
                    <a:lstStyle/>
                    <a:p>
                      <a:pPr lvl="0">
                        <a:buNone/>
                      </a:pPr>
                      <a:r>
                        <a:rPr lang="en-US" sz="1600">
                          <a:solidFill>
                            <a:schemeClr val="tx2"/>
                          </a:solidFill>
                        </a:rPr>
                        <a:t>Recall</a:t>
                      </a:r>
                    </a:p>
                  </a:txBody>
                  <a:tcPr anchor="ctr"/>
                </a:tc>
                <a:tc>
                  <a:txBody>
                    <a:bodyPr/>
                    <a:lstStyle/>
                    <a:p>
                      <a:r>
                        <a:rPr lang="en-US" sz="1600">
                          <a:solidFill>
                            <a:schemeClr val="tx2"/>
                          </a:solidFill>
                        </a:rPr>
                        <a:t>0.72</a:t>
                      </a:r>
                    </a:p>
                  </a:txBody>
                  <a:tcPr anchor="ctr"/>
                </a:tc>
                <a:tc>
                  <a:txBody>
                    <a:bodyPr/>
                    <a:lstStyle/>
                    <a:p>
                      <a:r>
                        <a:rPr lang="en-US" sz="1600">
                          <a:solidFill>
                            <a:schemeClr val="tx2"/>
                          </a:solidFill>
                        </a:rPr>
                        <a:t>0.72</a:t>
                      </a:r>
                    </a:p>
                  </a:txBody>
                  <a:tcPr anchor="ctr"/>
                </a:tc>
                <a:tc>
                  <a:txBody>
                    <a:bodyPr/>
                    <a:lstStyle/>
                    <a:p>
                      <a:r>
                        <a:rPr lang="en-US" sz="1600">
                          <a:solidFill>
                            <a:schemeClr val="tx2"/>
                          </a:solidFill>
                        </a:rPr>
                        <a:t>0.82</a:t>
                      </a:r>
                    </a:p>
                  </a:txBody>
                  <a:tcPr anchor="ctr"/>
                </a:tc>
                <a:extLst>
                  <a:ext uri="{0D108BD9-81ED-4DB2-BD59-A6C34878D82A}">
                    <a16:rowId xmlns:a16="http://schemas.microsoft.com/office/drawing/2014/main" val="4028770783"/>
                  </a:ext>
                </a:extLst>
              </a:tr>
              <a:tr h="637277">
                <a:tc>
                  <a:txBody>
                    <a:bodyPr/>
                    <a:lstStyle/>
                    <a:p>
                      <a:pPr lvl="0">
                        <a:buNone/>
                      </a:pPr>
                      <a:r>
                        <a:rPr lang="en-US" sz="1600">
                          <a:solidFill>
                            <a:schemeClr val="tx2"/>
                          </a:solidFill>
                        </a:rPr>
                        <a:t>Specificity</a:t>
                      </a:r>
                    </a:p>
                  </a:txBody>
                  <a:tcPr anchor="ctr"/>
                </a:tc>
                <a:tc>
                  <a:txBody>
                    <a:bodyPr/>
                    <a:lstStyle/>
                    <a:p>
                      <a:r>
                        <a:rPr lang="en-US" sz="1600">
                          <a:solidFill>
                            <a:schemeClr val="tx2"/>
                          </a:solidFill>
                        </a:rPr>
                        <a:t>0.73</a:t>
                      </a:r>
                    </a:p>
                  </a:txBody>
                  <a:tcPr anchor="ctr"/>
                </a:tc>
                <a:tc>
                  <a:txBody>
                    <a:bodyPr/>
                    <a:lstStyle/>
                    <a:p>
                      <a:r>
                        <a:rPr lang="en-US" sz="1600">
                          <a:solidFill>
                            <a:schemeClr val="tx2"/>
                          </a:solidFill>
                        </a:rPr>
                        <a:t>0.78</a:t>
                      </a:r>
                    </a:p>
                  </a:txBody>
                  <a:tcPr anchor="ctr"/>
                </a:tc>
                <a:tc>
                  <a:txBody>
                    <a:bodyPr/>
                    <a:lstStyle/>
                    <a:p>
                      <a:r>
                        <a:rPr lang="en-US" sz="1600">
                          <a:solidFill>
                            <a:schemeClr val="tx2"/>
                          </a:solidFill>
                        </a:rPr>
                        <a:t>0.88</a:t>
                      </a:r>
                    </a:p>
                  </a:txBody>
                  <a:tcPr anchor="ctr"/>
                </a:tc>
                <a:extLst>
                  <a:ext uri="{0D108BD9-81ED-4DB2-BD59-A6C34878D82A}">
                    <a16:rowId xmlns:a16="http://schemas.microsoft.com/office/drawing/2014/main" val="3843053961"/>
                  </a:ext>
                </a:extLst>
              </a:tr>
              <a:tr h="420413">
                <a:tc>
                  <a:txBody>
                    <a:bodyPr/>
                    <a:lstStyle/>
                    <a:p>
                      <a:pPr lvl="0">
                        <a:buNone/>
                      </a:pPr>
                      <a:r>
                        <a:rPr lang="en-US" sz="1600">
                          <a:solidFill>
                            <a:schemeClr val="tx2"/>
                          </a:solidFill>
                        </a:rPr>
                        <a:t>F1 Score</a:t>
                      </a:r>
                    </a:p>
                  </a:txBody>
                  <a:tcPr anchor="ctr"/>
                </a:tc>
                <a:tc>
                  <a:txBody>
                    <a:bodyPr/>
                    <a:lstStyle/>
                    <a:p>
                      <a:r>
                        <a:rPr lang="en-US" sz="1600">
                          <a:solidFill>
                            <a:schemeClr val="tx2"/>
                          </a:solidFill>
                        </a:rPr>
                        <a:t>0.72</a:t>
                      </a:r>
                    </a:p>
                  </a:txBody>
                  <a:tcPr anchor="ctr"/>
                </a:tc>
                <a:tc>
                  <a:txBody>
                    <a:bodyPr/>
                    <a:lstStyle/>
                    <a:p>
                      <a:r>
                        <a:rPr lang="en-US" sz="1600">
                          <a:solidFill>
                            <a:schemeClr val="tx2"/>
                          </a:solidFill>
                        </a:rPr>
                        <a:t>0.75</a:t>
                      </a:r>
                    </a:p>
                  </a:txBody>
                  <a:tcPr anchor="ctr"/>
                </a:tc>
                <a:tc>
                  <a:txBody>
                    <a:bodyPr/>
                    <a:lstStyle/>
                    <a:p>
                      <a:r>
                        <a:rPr lang="en-US" sz="1600">
                          <a:solidFill>
                            <a:schemeClr val="tx2"/>
                          </a:solidFill>
                        </a:rPr>
                        <a:t>0.86</a:t>
                      </a:r>
                    </a:p>
                  </a:txBody>
                  <a:tcPr anchor="ctr"/>
                </a:tc>
                <a:extLst>
                  <a:ext uri="{0D108BD9-81ED-4DB2-BD59-A6C34878D82A}">
                    <a16:rowId xmlns:a16="http://schemas.microsoft.com/office/drawing/2014/main" val="2866882879"/>
                  </a:ext>
                </a:extLst>
              </a:tr>
            </a:tbl>
          </a:graphicData>
        </a:graphic>
      </p:graphicFrame>
      <p:sp>
        <p:nvSpPr>
          <p:cNvPr id="3" name="Content Placeholder 11">
            <a:extLst>
              <a:ext uri="{FF2B5EF4-FFF2-40B4-BE49-F238E27FC236}">
                <a16:creationId xmlns:a16="http://schemas.microsoft.com/office/drawing/2014/main" id="{1B9A526B-2DA3-135F-06B8-F9EB43D27AE6}"/>
              </a:ext>
            </a:extLst>
          </p:cNvPr>
          <p:cNvSpPr txBox="1">
            <a:spLocks/>
          </p:cNvSpPr>
          <p:nvPr/>
        </p:nvSpPr>
        <p:spPr>
          <a:xfrm>
            <a:off x="5648185" y="1963123"/>
            <a:ext cx="6080795" cy="3991925"/>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defPPr>
              <a:defRPr lang="en-US"/>
            </a:defPPr>
            <a:lvl1pPr marL="228600" indent="-228600">
              <a:lnSpc>
                <a:spcPct val="90000"/>
              </a:lnSpc>
              <a:spcBef>
                <a:spcPts val="0"/>
              </a:spcBef>
              <a:buFont typeface="Arial" panose="020B0604020202020204" pitchFamily="34" charset="0"/>
              <a:buChar char="•"/>
              <a:defRPr sz="1500">
                <a:solidFill>
                  <a:srgbClr val="000000"/>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Arial"/>
              <a:buChar char="•"/>
            </a:pPr>
            <a:r>
              <a:rPr lang="en-US" sz="1600" b="1">
                <a:solidFill>
                  <a:schemeClr val="tx2"/>
                </a:solidFill>
                <a:ea typeface="+mn-lt"/>
                <a:cs typeface="+mn-lt"/>
              </a:rPr>
              <a:t>Accuracy</a:t>
            </a:r>
            <a:r>
              <a:rPr lang="en-US" sz="1600">
                <a:solidFill>
                  <a:schemeClr val="tx2"/>
                </a:solidFill>
                <a:ea typeface="+mn-lt"/>
                <a:cs typeface="+mn-lt"/>
              </a:rPr>
              <a:t>: Random Forest achieved the highest accuracy (0.85), indicating it performed best overall in correctly classifying wines.</a:t>
            </a:r>
          </a:p>
          <a:p>
            <a:pPr>
              <a:buFont typeface="Arial"/>
              <a:buChar char="•"/>
            </a:pPr>
            <a:r>
              <a:rPr lang="en-US" sz="1600" b="1">
                <a:solidFill>
                  <a:schemeClr val="tx2"/>
                </a:solidFill>
                <a:ea typeface="+mn-lt"/>
                <a:cs typeface="+mn-lt"/>
              </a:rPr>
              <a:t>Precision</a:t>
            </a:r>
            <a:r>
              <a:rPr lang="en-US" sz="1600">
                <a:solidFill>
                  <a:schemeClr val="tx2"/>
                </a:solidFill>
                <a:ea typeface="+mn-lt"/>
                <a:cs typeface="+mn-lt"/>
              </a:rPr>
              <a:t>: Random Forest also excelled in precision (0.87), meaning that when it predicts a wine type, it is most likely correct.</a:t>
            </a:r>
          </a:p>
          <a:p>
            <a:pPr>
              <a:buFont typeface="Arial"/>
              <a:buChar char="•"/>
            </a:pPr>
            <a:r>
              <a:rPr lang="en-US" sz="1600" b="1">
                <a:solidFill>
                  <a:schemeClr val="tx2"/>
                </a:solidFill>
                <a:ea typeface="+mn-lt"/>
                <a:cs typeface="+mn-lt"/>
              </a:rPr>
              <a:t>Recall</a:t>
            </a:r>
            <a:r>
              <a:rPr lang="en-US" sz="1600">
                <a:solidFill>
                  <a:schemeClr val="tx2"/>
                </a:solidFill>
                <a:ea typeface="+mn-lt"/>
                <a:cs typeface="+mn-lt"/>
              </a:rPr>
              <a:t>: The Random Forest model has the highest recall (0.82), showing it effectively captures a higher proportion of actual positive cases.</a:t>
            </a:r>
          </a:p>
          <a:p>
            <a:pPr>
              <a:buFont typeface="Arial"/>
              <a:buChar char="•"/>
            </a:pPr>
            <a:r>
              <a:rPr lang="en-US" sz="1600" b="1">
                <a:solidFill>
                  <a:schemeClr val="tx2"/>
                </a:solidFill>
                <a:ea typeface="+mn-lt"/>
                <a:cs typeface="+mn-lt"/>
              </a:rPr>
              <a:t>Specificity</a:t>
            </a:r>
            <a:r>
              <a:rPr lang="en-US" sz="1600">
                <a:solidFill>
                  <a:schemeClr val="tx2"/>
                </a:solidFill>
                <a:ea typeface="+mn-lt"/>
                <a:cs typeface="+mn-lt"/>
              </a:rPr>
              <a:t>: This model also leads in specificity (0.88), indicating it has the best ability to identify true negatives.</a:t>
            </a:r>
          </a:p>
          <a:p>
            <a:pPr>
              <a:buFont typeface="Arial"/>
              <a:buChar char="•"/>
            </a:pPr>
            <a:r>
              <a:rPr lang="en-US" sz="1600" b="1">
                <a:solidFill>
                  <a:schemeClr val="tx2"/>
                </a:solidFill>
                <a:ea typeface="+mn-lt"/>
                <a:cs typeface="+mn-lt"/>
              </a:rPr>
              <a:t>F1 Score</a:t>
            </a:r>
            <a:r>
              <a:rPr lang="en-US" sz="1600">
                <a:solidFill>
                  <a:schemeClr val="tx2"/>
                </a:solidFill>
                <a:ea typeface="+mn-lt"/>
                <a:cs typeface="+mn-lt"/>
              </a:rPr>
              <a:t>: The F1 score (0.86) for Random Forest is significantly better, reflecting a good balance between precision and recall.</a:t>
            </a:r>
          </a:p>
          <a:p>
            <a:pPr>
              <a:buFont typeface="Arial"/>
              <a:buChar char="•"/>
            </a:pPr>
            <a:r>
              <a:rPr lang="en-US" sz="1600">
                <a:solidFill>
                  <a:schemeClr val="tx2"/>
                </a:solidFill>
                <a:ea typeface="+mn-lt"/>
                <a:cs typeface="+mn-lt"/>
              </a:rPr>
              <a:t>Overall, the Random Forest model outperforms the other two models across all metrics, suggesting it is the most suitable choice for predicting wine quality.</a:t>
            </a:r>
            <a:endParaRPr lang="en-US" sz="1600">
              <a:solidFill>
                <a:schemeClr val="tx2"/>
              </a:solidFill>
            </a:endParaRPr>
          </a:p>
          <a:p>
            <a:r>
              <a:rPr lang="en-US" sz="1600" b="1">
                <a:solidFill>
                  <a:schemeClr val="tx2"/>
                </a:solidFill>
              </a:rPr>
              <a:t>Conclusion</a:t>
            </a:r>
            <a:r>
              <a:rPr lang="en-US" sz="1600">
                <a:solidFill>
                  <a:schemeClr val="tx2"/>
                </a:solidFill>
              </a:rPr>
              <a:t>: Based on all parameters </a:t>
            </a:r>
            <a:r>
              <a:rPr lang="en-US" sz="1600" b="1">
                <a:solidFill>
                  <a:srgbClr val="6A9839"/>
                </a:solidFill>
              </a:rPr>
              <a:t>Random Forest </a:t>
            </a:r>
            <a:r>
              <a:rPr lang="en-US" sz="1600">
                <a:solidFill>
                  <a:schemeClr val="tx2"/>
                </a:solidFill>
              </a:rPr>
              <a:t>is the best model for profitable wines selection to maximize revenue.</a:t>
            </a:r>
          </a:p>
        </p:txBody>
      </p:sp>
      <p:sp>
        <p:nvSpPr>
          <p:cNvPr id="5" name="Title 4">
            <a:extLst>
              <a:ext uri="{FF2B5EF4-FFF2-40B4-BE49-F238E27FC236}">
                <a16:creationId xmlns:a16="http://schemas.microsoft.com/office/drawing/2014/main" id="{C43B7E59-323D-CC4C-2901-61105BD63350}"/>
              </a:ext>
            </a:extLst>
          </p:cNvPr>
          <p:cNvSpPr>
            <a:spLocks noGrp="1"/>
          </p:cNvSpPr>
          <p:nvPr>
            <p:ph type="title"/>
          </p:nvPr>
        </p:nvSpPr>
        <p:spPr/>
        <p:txBody>
          <a:bodyPr/>
          <a:lstStyle/>
          <a:p>
            <a:r>
              <a:rPr lang="en-US"/>
              <a:t>	Best Performance Model</a:t>
            </a:r>
          </a:p>
        </p:txBody>
      </p:sp>
    </p:spTree>
    <p:extLst>
      <p:ext uri="{BB962C8B-B14F-4D97-AF65-F5344CB8AC3E}">
        <p14:creationId xmlns:p14="http://schemas.microsoft.com/office/powerpoint/2010/main" val="3392032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E3111-83B0-E116-3E35-3E24A74911C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1F40DF-8DCB-9B58-9B7A-321BF95F9381}"/>
              </a:ext>
            </a:extLst>
          </p:cNvPr>
          <p:cNvSpPr>
            <a:spLocks noGrp="1"/>
          </p:cNvSpPr>
          <p:nvPr>
            <p:ph type="title"/>
          </p:nvPr>
        </p:nvSpPr>
        <p:spPr/>
        <p:txBody>
          <a:bodyPr/>
          <a:lstStyle/>
          <a:p>
            <a:r>
              <a:rPr lang="en-US"/>
              <a:t>	ROC Curve (Random Forest) </a:t>
            </a:r>
          </a:p>
        </p:txBody>
      </p:sp>
      <p:pic>
        <p:nvPicPr>
          <p:cNvPr id="3" name="Picture 2" descr="A graph of a curve&#10;&#10;AI-generated content may be incorrect.">
            <a:extLst>
              <a:ext uri="{FF2B5EF4-FFF2-40B4-BE49-F238E27FC236}">
                <a16:creationId xmlns:a16="http://schemas.microsoft.com/office/drawing/2014/main" id="{0ADBDF61-B067-BF1F-FD8C-B9CE7F1F2BF1}"/>
              </a:ext>
            </a:extLst>
          </p:cNvPr>
          <p:cNvPicPr>
            <a:picLocks noChangeAspect="1"/>
          </p:cNvPicPr>
          <p:nvPr/>
        </p:nvPicPr>
        <p:blipFill>
          <a:blip r:embed="rId2"/>
          <a:stretch>
            <a:fillRect/>
          </a:stretch>
        </p:blipFill>
        <p:spPr>
          <a:xfrm>
            <a:off x="205421" y="1700846"/>
            <a:ext cx="6870752" cy="4225747"/>
          </a:xfrm>
          <a:prstGeom prst="rect">
            <a:avLst/>
          </a:prstGeom>
        </p:spPr>
      </p:pic>
      <p:sp>
        <p:nvSpPr>
          <p:cNvPr id="2" name="Content Placeholder 11">
            <a:extLst>
              <a:ext uri="{FF2B5EF4-FFF2-40B4-BE49-F238E27FC236}">
                <a16:creationId xmlns:a16="http://schemas.microsoft.com/office/drawing/2014/main" id="{C97B5E47-2026-3FCD-3C9E-4511D727F64A}"/>
              </a:ext>
            </a:extLst>
          </p:cNvPr>
          <p:cNvSpPr txBox="1">
            <a:spLocks/>
          </p:cNvSpPr>
          <p:nvPr/>
        </p:nvSpPr>
        <p:spPr>
          <a:xfrm>
            <a:off x="7281594" y="1449661"/>
            <a:ext cx="4704986" cy="4728116"/>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defPPr>
              <a:defRPr lang="en-US"/>
            </a:defPPr>
            <a:lvl1pPr marL="228600" indent="-228600">
              <a:lnSpc>
                <a:spcPct val="90000"/>
              </a:lnSpc>
              <a:spcBef>
                <a:spcPts val="0"/>
              </a:spcBef>
              <a:buFont typeface="Arial" panose="020B0604020202020204" pitchFamily="34" charset="0"/>
              <a:buChar char="•"/>
              <a:defRPr sz="1500">
                <a:solidFill>
                  <a:srgbClr val="000000"/>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b="1">
              <a:latin typeface="Aptos" panose="020B0004020202020204" pitchFamily="34" charset="0"/>
            </a:endParaRPr>
          </a:p>
          <a:p>
            <a:pPr marL="0" indent="0">
              <a:buNone/>
            </a:pPr>
            <a:r>
              <a:rPr lang="en-US" b="1">
                <a:solidFill>
                  <a:srgbClr val="0070C0"/>
                </a:solidFill>
                <a:latin typeface="Aptos" panose="020B0004020202020204" pitchFamily="34" charset="0"/>
                <a:ea typeface="+mj-ea"/>
                <a:cs typeface="+mj-cs"/>
              </a:rPr>
              <a:t>Curve Shape</a:t>
            </a:r>
          </a:p>
          <a:p>
            <a:r>
              <a:rPr lang="en-US">
                <a:solidFill>
                  <a:schemeClr val="tx2"/>
                </a:solidFill>
                <a:latin typeface="Aptos" panose="020B0004020202020204" pitchFamily="34" charset="0"/>
              </a:rPr>
              <a:t>The curve itself shows the performance of the model at various threshold settings.</a:t>
            </a:r>
          </a:p>
          <a:p>
            <a:r>
              <a:rPr lang="en-US">
                <a:solidFill>
                  <a:schemeClr val="tx2"/>
                </a:solidFill>
                <a:latin typeface="Aptos" panose="020B0004020202020204" pitchFamily="34" charset="0"/>
              </a:rPr>
              <a:t>A curve closer to the top-left corner indicates better performance, meaning the model has a high true positive rate while maintaining a low false positive rate.</a:t>
            </a:r>
          </a:p>
          <a:p>
            <a:endParaRPr lang="en-US" b="1">
              <a:solidFill>
                <a:schemeClr val="tx2"/>
              </a:solidFill>
              <a:latin typeface="Aptos" panose="020B0004020202020204" pitchFamily="34" charset="0"/>
            </a:endParaRPr>
          </a:p>
          <a:p>
            <a:pPr marL="0" indent="0">
              <a:buNone/>
            </a:pPr>
            <a:r>
              <a:rPr lang="en-US" b="1">
                <a:solidFill>
                  <a:srgbClr val="0070C0"/>
                </a:solidFill>
                <a:latin typeface="Aptos" panose="020B0004020202020204" pitchFamily="34" charset="0"/>
                <a:ea typeface="+mj-ea"/>
                <a:cs typeface="+mj-cs"/>
              </a:rPr>
              <a:t>Area Under the Curve (AUC)</a:t>
            </a:r>
          </a:p>
          <a:p>
            <a:r>
              <a:rPr lang="en-US">
                <a:solidFill>
                  <a:schemeClr val="tx2"/>
                </a:solidFill>
                <a:latin typeface="Aptos" panose="020B0004020202020204" pitchFamily="34" charset="0"/>
              </a:rPr>
              <a:t>The area under the ROC curve (AUC) is a single scalar value that summarizes the performance of the model.</a:t>
            </a:r>
            <a:endParaRPr lang="en-US">
              <a:solidFill>
                <a:schemeClr val="tx2"/>
              </a:solidFill>
              <a:latin typeface="Aptos" panose="020B0004020202020204" pitchFamily="34" charset="0"/>
              <a:ea typeface="+mn-ea"/>
              <a:cs typeface="+mn-cs"/>
            </a:endParaRPr>
          </a:p>
          <a:p>
            <a:r>
              <a:rPr lang="en-US">
                <a:solidFill>
                  <a:schemeClr val="tx2"/>
                </a:solidFill>
                <a:latin typeface="Aptos" panose="020B0004020202020204" pitchFamily="34" charset="0"/>
              </a:rPr>
              <a:t>An AUC of </a:t>
            </a:r>
            <a:r>
              <a:rPr lang="en-US" b="1">
                <a:solidFill>
                  <a:schemeClr val="tx2"/>
                </a:solidFill>
                <a:latin typeface="Aptos" panose="020B0004020202020204" pitchFamily="34" charset="0"/>
              </a:rPr>
              <a:t>0.90</a:t>
            </a:r>
            <a:r>
              <a:rPr lang="en-US">
                <a:solidFill>
                  <a:schemeClr val="tx2"/>
                </a:solidFill>
                <a:latin typeface="Aptos" panose="020B0004020202020204" pitchFamily="34" charset="0"/>
              </a:rPr>
              <a:t> suggests that the model is excellent at distinguishing between the two classes (Profitable vs. Non-Profitable).</a:t>
            </a:r>
            <a:endParaRPr lang="en-US">
              <a:solidFill>
                <a:schemeClr val="tx2"/>
              </a:solidFill>
              <a:latin typeface="Aptos" panose="020B0004020202020204" pitchFamily="34" charset="0"/>
              <a:ea typeface="+mn-ea"/>
              <a:cs typeface="+mn-cs"/>
            </a:endParaRPr>
          </a:p>
          <a:p>
            <a:endParaRPr lang="en-US" b="1">
              <a:solidFill>
                <a:schemeClr val="tx2"/>
              </a:solidFill>
              <a:latin typeface="Aptos" panose="020B0004020202020204" pitchFamily="34" charset="0"/>
              <a:ea typeface="+mn-ea"/>
              <a:cs typeface="+mn-cs"/>
            </a:endParaRPr>
          </a:p>
          <a:p>
            <a:pPr marL="0" indent="0">
              <a:buNone/>
            </a:pPr>
            <a:r>
              <a:rPr lang="en-US" b="1">
                <a:solidFill>
                  <a:srgbClr val="0070C0"/>
                </a:solidFill>
                <a:latin typeface="Aptos" panose="020B0004020202020204" pitchFamily="34" charset="0"/>
                <a:ea typeface="+mj-ea"/>
                <a:cs typeface="+mj-cs"/>
              </a:rPr>
              <a:t>Diagonal Line (Red Dashed Line)</a:t>
            </a:r>
          </a:p>
          <a:p>
            <a:r>
              <a:rPr lang="en-US">
                <a:solidFill>
                  <a:schemeClr val="tx2"/>
                </a:solidFill>
                <a:latin typeface="Aptos" panose="020B0004020202020204" pitchFamily="34" charset="0"/>
              </a:rPr>
              <a:t>The red dashed line represents the "no discrimination" line, which would indicate that the model has no ability to distinguish between the positive and negative classes. Essentially, it reflects random guessing.</a:t>
            </a:r>
            <a:endParaRPr lang="en-US">
              <a:latin typeface="Aptos" panose="020B0004020202020204" pitchFamily="34" charset="0"/>
            </a:endParaRPr>
          </a:p>
          <a:p>
            <a:endParaRPr lang="en-US" b="1">
              <a:latin typeface="Aptos" panose="020B0004020202020204" pitchFamily="34" charset="0"/>
            </a:endParaRPr>
          </a:p>
        </p:txBody>
      </p:sp>
    </p:spTree>
    <p:extLst>
      <p:ext uri="{BB962C8B-B14F-4D97-AF65-F5344CB8AC3E}">
        <p14:creationId xmlns:p14="http://schemas.microsoft.com/office/powerpoint/2010/main" val="205990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9BAF5-1B61-7B36-5D52-140E9462B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CFFB31-92F9-D03A-ABBA-ABC6FF8B98D6}"/>
              </a:ext>
            </a:extLst>
          </p:cNvPr>
          <p:cNvSpPr>
            <a:spLocks noGrp="1"/>
          </p:cNvSpPr>
          <p:nvPr>
            <p:ph type="title"/>
          </p:nvPr>
        </p:nvSpPr>
        <p:spPr>
          <a:xfrm>
            <a:off x="0" y="768350"/>
            <a:ext cx="12192000" cy="3794125"/>
          </a:xfrm>
        </p:spPr>
        <p:txBody>
          <a:bodyPr/>
          <a:lstStyle/>
          <a:p>
            <a:r>
              <a:rPr lang="en-US"/>
              <a:t>	Exploratory Data Analysis</a:t>
            </a:r>
          </a:p>
        </p:txBody>
      </p:sp>
    </p:spTree>
    <p:extLst>
      <p:ext uri="{BB962C8B-B14F-4D97-AF65-F5344CB8AC3E}">
        <p14:creationId xmlns:p14="http://schemas.microsoft.com/office/powerpoint/2010/main" val="39947870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106014-2048-1C51-8388-00EC1EC8B623}"/>
              </a:ext>
            </a:extLst>
          </p:cNvPr>
          <p:cNvSpPr>
            <a:spLocks noGrp="1"/>
          </p:cNvSpPr>
          <p:nvPr>
            <p:ph type="title"/>
          </p:nvPr>
        </p:nvSpPr>
        <p:spPr>
          <a:xfrm>
            <a:off x="0" y="365125"/>
            <a:ext cx="12192000" cy="963803"/>
          </a:xfrm>
        </p:spPr>
        <p:txBody>
          <a:bodyPr vert="horz" lIns="91440" tIns="45720" rIns="91440" bIns="45720" rtlCol="0" anchor="ctr">
            <a:normAutofit fontScale="90000"/>
          </a:bodyPr>
          <a:lstStyle/>
          <a:p>
            <a:r>
              <a:rPr lang="en-US" kern="1200">
                <a:latin typeface="+mj-lt"/>
                <a:ea typeface="+mj-ea"/>
                <a:cs typeface="+mj-cs"/>
              </a:rPr>
              <a:t>	Random Forest Model: Features Importances (1/2)</a:t>
            </a:r>
          </a:p>
        </p:txBody>
      </p:sp>
      <p:pic>
        <p:nvPicPr>
          <p:cNvPr id="10" name="Content Placeholder 9" descr="A comparison of different colored bars&#10;&#10;AI-generated content may be incorrect.">
            <a:extLst>
              <a:ext uri="{FF2B5EF4-FFF2-40B4-BE49-F238E27FC236}">
                <a16:creationId xmlns:a16="http://schemas.microsoft.com/office/drawing/2014/main" id="{10334B3D-1F34-E633-25BB-030F0B4A80C9}"/>
              </a:ext>
            </a:extLst>
          </p:cNvPr>
          <p:cNvPicPr>
            <a:picLocks noGrp="1" noChangeAspect="1"/>
          </p:cNvPicPr>
          <p:nvPr>
            <p:ph sz="half" idx="2"/>
          </p:nvPr>
        </p:nvPicPr>
        <p:blipFill>
          <a:blip r:embed="rId2"/>
          <a:srcRect r="50066"/>
          <a:stretch/>
        </p:blipFill>
        <p:spPr>
          <a:xfrm>
            <a:off x="637881" y="1550597"/>
            <a:ext cx="4878358" cy="4852218"/>
          </a:xfrm>
        </p:spPr>
      </p:pic>
      <p:sp>
        <p:nvSpPr>
          <p:cNvPr id="2" name="Content Placeholder 11">
            <a:extLst>
              <a:ext uri="{FF2B5EF4-FFF2-40B4-BE49-F238E27FC236}">
                <a16:creationId xmlns:a16="http://schemas.microsoft.com/office/drawing/2014/main" id="{D6024F1B-901C-82D8-6BA9-A56140530589}"/>
              </a:ext>
            </a:extLst>
          </p:cNvPr>
          <p:cNvSpPr txBox="1">
            <a:spLocks/>
          </p:cNvSpPr>
          <p:nvPr/>
        </p:nvSpPr>
        <p:spPr>
          <a:xfrm>
            <a:off x="6154120" y="1816706"/>
            <a:ext cx="5400000" cy="4320000"/>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defPPr>
              <a:defRPr lang="en-US"/>
            </a:defPPr>
            <a:lvl1pPr marL="228600" indent="-228600">
              <a:lnSpc>
                <a:spcPct val="90000"/>
              </a:lnSpc>
              <a:spcBef>
                <a:spcPts val="0"/>
              </a:spcBef>
              <a:buFont typeface="Arial" panose="020B0604020202020204" pitchFamily="34" charset="0"/>
              <a:buChar char="•"/>
              <a:defRPr sz="1500">
                <a:solidFill>
                  <a:srgbClr val="000000"/>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sz="1600" b="1">
                <a:solidFill>
                  <a:srgbClr val="0070C0"/>
                </a:solidFill>
                <a:latin typeface="Aptos" panose="020B0004020202020204" pitchFamily="34" charset="0"/>
              </a:rPr>
              <a:t>Importance for Wine Quality</a:t>
            </a:r>
            <a:endParaRPr lang="en-US" sz="1600" b="1">
              <a:ea typeface="+mn-ea"/>
              <a:cs typeface="+mn-cs"/>
            </a:endParaRPr>
          </a:p>
          <a:p>
            <a:pPr marL="0" indent="0">
              <a:buNone/>
            </a:pPr>
            <a:endParaRPr lang="en-US" sz="1600">
              <a:solidFill>
                <a:schemeClr val="tx2"/>
              </a:solidFill>
              <a:ea typeface="+mn-ea"/>
              <a:cs typeface="+mn-cs"/>
            </a:endParaRPr>
          </a:p>
          <a:p>
            <a:r>
              <a:rPr lang="en-US" sz="1600" b="1"/>
              <a:t>Alcohol:</a:t>
            </a:r>
            <a:r>
              <a:rPr lang="en-US" sz="1600"/>
              <a:t> With the highest importance score (0.1245), alcohol content is likely a significant predictor of wine quality. Higher alcohol levels often indicate better fermentation processes and may correlate with overall quality.</a:t>
            </a:r>
            <a:endParaRPr lang="en-US" sz="1600">
              <a:ea typeface="+mn-ea"/>
              <a:cs typeface="+mn-cs"/>
            </a:endParaRPr>
          </a:p>
          <a:p>
            <a:r>
              <a:rPr lang="en-US" sz="1600" b="1"/>
              <a:t>Volatile Acidity:</a:t>
            </a:r>
            <a:r>
              <a:rPr lang="en-US" sz="1600"/>
              <a:t> The second most important feature (0.0968), volatile acidity indicates the level of acetic acid in wine. Lower levels are generally preferred for higher quality.</a:t>
            </a:r>
            <a:endParaRPr lang="en-US" sz="1600">
              <a:ea typeface="+mn-ea"/>
              <a:cs typeface="+mn-cs"/>
            </a:endParaRPr>
          </a:p>
          <a:p>
            <a:r>
              <a:rPr lang="en-US" sz="1600" b="1"/>
              <a:t>Total Sulfur Dioxide:</a:t>
            </a:r>
            <a:r>
              <a:rPr lang="en-US" sz="1600"/>
              <a:t> Plays a role in preservation; too much sulfur can affect taste, making it a relevant factor for quality (0.0837).</a:t>
            </a:r>
            <a:endParaRPr lang="en-US" sz="1600">
              <a:ea typeface="+mn-ea"/>
              <a:cs typeface="+mn-cs"/>
            </a:endParaRPr>
          </a:p>
          <a:p>
            <a:r>
              <a:rPr lang="en-US" sz="1600" b="1"/>
              <a:t>Residual Sugar and pH:</a:t>
            </a:r>
            <a:r>
              <a:rPr lang="en-US" sz="1600"/>
              <a:t> These features are also quite significant (0.0790 and 0.0754, respectively), where balanced sugar and pH levels contribute to a more pleasant tasting experience.</a:t>
            </a:r>
            <a:endParaRPr lang="en-US" sz="1600">
              <a:ea typeface="+mn-ea"/>
              <a:cs typeface="+mn-cs"/>
            </a:endParaRPr>
          </a:p>
        </p:txBody>
      </p:sp>
    </p:spTree>
    <p:extLst>
      <p:ext uri="{BB962C8B-B14F-4D97-AF65-F5344CB8AC3E}">
        <p14:creationId xmlns:p14="http://schemas.microsoft.com/office/powerpoint/2010/main" val="712488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A9676-FE30-4F94-F542-12219E87D16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DAF3903-06C0-C2AC-DE34-C107539F9854}"/>
              </a:ext>
            </a:extLst>
          </p:cNvPr>
          <p:cNvSpPr>
            <a:spLocks noGrp="1"/>
          </p:cNvSpPr>
          <p:nvPr>
            <p:ph type="title"/>
          </p:nvPr>
        </p:nvSpPr>
        <p:spPr>
          <a:xfrm>
            <a:off x="0" y="365125"/>
            <a:ext cx="12192000" cy="963803"/>
          </a:xfrm>
        </p:spPr>
        <p:txBody>
          <a:bodyPr vert="horz" lIns="91440" tIns="45720" rIns="91440" bIns="45720" rtlCol="0" anchor="ctr">
            <a:normAutofit fontScale="90000"/>
          </a:bodyPr>
          <a:lstStyle/>
          <a:p>
            <a:r>
              <a:rPr lang="en-US" kern="1200">
                <a:latin typeface="+mj-lt"/>
                <a:ea typeface="+mj-ea"/>
                <a:cs typeface="+mj-cs"/>
              </a:rPr>
              <a:t>	Random Forest Model: Features Importances (2/2)</a:t>
            </a:r>
          </a:p>
        </p:txBody>
      </p:sp>
      <p:pic>
        <p:nvPicPr>
          <p:cNvPr id="10" name="Content Placeholder 9" descr="A comparison of different colored bars&#10;&#10;AI-generated content may be incorrect.">
            <a:extLst>
              <a:ext uri="{FF2B5EF4-FFF2-40B4-BE49-F238E27FC236}">
                <a16:creationId xmlns:a16="http://schemas.microsoft.com/office/drawing/2014/main" id="{60918CCE-6227-5646-DCC8-F3BEFC2F0611}"/>
              </a:ext>
            </a:extLst>
          </p:cNvPr>
          <p:cNvPicPr>
            <a:picLocks noGrp="1" noChangeAspect="1"/>
          </p:cNvPicPr>
          <p:nvPr>
            <p:ph sz="half" idx="2"/>
          </p:nvPr>
        </p:nvPicPr>
        <p:blipFill>
          <a:blip r:embed="rId2"/>
          <a:srcRect l="50086"/>
          <a:stretch/>
        </p:blipFill>
        <p:spPr>
          <a:xfrm>
            <a:off x="567257" y="1550597"/>
            <a:ext cx="5090230" cy="4723510"/>
          </a:xfrm>
        </p:spPr>
      </p:pic>
      <p:sp>
        <p:nvSpPr>
          <p:cNvPr id="2" name="Content Placeholder 11">
            <a:extLst>
              <a:ext uri="{FF2B5EF4-FFF2-40B4-BE49-F238E27FC236}">
                <a16:creationId xmlns:a16="http://schemas.microsoft.com/office/drawing/2014/main" id="{896C28B7-E578-E95F-ADCF-D495E45EAF57}"/>
              </a:ext>
            </a:extLst>
          </p:cNvPr>
          <p:cNvSpPr txBox="1">
            <a:spLocks/>
          </p:cNvSpPr>
          <p:nvPr/>
        </p:nvSpPr>
        <p:spPr>
          <a:xfrm>
            <a:off x="6224744" y="2292352"/>
            <a:ext cx="5400000" cy="3240000"/>
          </a:xfrm>
          <a:prstGeom prst="rect">
            <a:avLst/>
          </a:prstGeom>
          <a:solidFill>
            <a:schemeClr val="tx2">
              <a:alpha val="10000"/>
            </a:schemeClr>
          </a:solidFill>
          <a:ln w="12700">
            <a:noFill/>
          </a:ln>
        </p:spPr>
        <p:txBody>
          <a:bodyPr vert="horz" lIns="90000" tIns="45720" rIns="91440" bIns="45720" numCol="1" spcCol="720000" rtlCol="0" anchor="ctr" anchorCtr="0">
            <a:noAutofit/>
          </a:bodyPr>
          <a:lstStyle>
            <a:defPPr>
              <a:defRPr lang="en-US"/>
            </a:defPPr>
            <a:lvl1pPr marL="228600" indent="-228600">
              <a:lnSpc>
                <a:spcPct val="90000"/>
              </a:lnSpc>
              <a:spcBef>
                <a:spcPts val="0"/>
              </a:spcBef>
              <a:buFont typeface="Arial" panose="020B0604020202020204" pitchFamily="34" charset="0"/>
              <a:buChar char="•"/>
              <a:defRPr sz="1500">
                <a:solidFill>
                  <a:srgbClr val="000000"/>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ctr">
              <a:buNone/>
            </a:pPr>
            <a:r>
              <a:rPr lang="en-US" sz="1600" b="1">
                <a:solidFill>
                  <a:srgbClr val="0070C0"/>
                </a:solidFill>
                <a:latin typeface="Aptos" panose="020B0004020202020204" pitchFamily="34" charset="0"/>
              </a:rPr>
              <a:t>Importance for Category (Profitable vs. Non-Profitable)</a:t>
            </a:r>
          </a:p>
          <a:p>
            <a:pPr marL="0" indent="0" algn="ctr">
              <a:buNone/>
            </a:pPr>
            <a:endParaRPr lang="en-US" sz="1600" b="1">
              <a:solidFill>
                <a:srgbClr val="0070C0"/>
              </a:solidFill>
              <a:latin typeface="Aptos" panose="020B0004020202020204" pitchFamily="34" charset="0"/>
            </a:endParaRPr>
          </a:p>
          <a:p>
            <a:r>
              <a:rPr lang="en-US" sz="1600" b="1"/>
              <a:t>Volatile Acidity:</a:t>
            </a:r>
            <a:r>
              <a:rPr lang="en-US" sz="1600"/>
              <a:t> The most important feature for category classification (0.1082) suggests that this factor might differentiate between profitable and non-profitable wines effectively.</a:t>
            </a:r>
            <a:endParaRPr lang="en-US" sz="1600">
              <a:ea typeface="+mn-ea"/>
              <a:cs typeface="+mn-cs"/>
            </a:endParaRPr>
          </a:p>
          <a:p>
            <a:r>
              <a:rPr lang="en-US" sz="1600" b="1"/>
              <a:t>Wine Type:</a:t>
            </a:r>
            <a:r>
              <a:rPr lang="en-US" sz="1600"/>
              <a:t> With a score of 0.0033, it suggests that the type of wine (e.g., red or white) might have less influence than other chemical attributes.</a:t>
            </a:r>
            <a:endParaRPr lang="en-US" sz="1600">
              <a:ea typeface="+mn-ea"/>
              <a:cs typeface="+mn-cs"/>
            </a:endParaRPr>
          </a:p>
          <a:p>
            <a:r>
              <a:rPr lang="en-US" sz="1600" b="1"/>
              <a:t>Other Chemical Features:</a:t>
            </a:r>
            <a:r>
              <a:rPr lang="en-US" sz="1600"/>
              <a:t> Features like sulphates (0.0822) and residual sugar (0.0842) also play significant roles, indicating that certain chemical compositions can affect profitability.</a:t>
            </a:r>
            <a:endParaRPr lang="en-US" sz="1600">
              <a:ea typeface="+mn-ea"/>
              <a:cs typeface="+mn-cs"/>
            </a:endParaRPr>
          </a:p>
        </p:txBody>
      </p:sp>
    </p:spTree>
    <p:extLst>
      <p:ext uri="{BB962C8B-B14F-4D97-AF65-F5344CB8AC3E}">
        <p14:creationId xmlns:p14="http://schemas.microsoft.com/office/powerpoint/2010/main" val="966593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FA57A-A9CC-F761-A0A3-21C3C14678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2806D-2366-13EC-8953-F3A3B206710D}"/>
              </a:ext>
            </a:extLst>
          </p:cNvPr>
          <p:cNvSpPr>
            <a:spLocks noGrp="1"/>
          </p:cNvSpPr>
          <p:nvPr>
            <p:ph type="title"/>
          </p:nvPr>
        </p:nvSpPr>
        <p:spPr/>
        <p:txBody>
          <a:bodyPr/>
          <a:lstStyle/>
          <a:p>
            <a:r>
              <a:rPr lang="en-US"/>
              <a:t>	Recommendations</a:t>
            </a:r>
          </a:p>
        </p:txBody>
      </p:sp>
    </p:spTree>
    <p:extLst>
      <p:ext uri="{BB962C8B-B14F-4D97-AF65-F5344CB8AC3E}">
        <p14:creationId xmlns:p14="http://schemas.microsoft.com/office/powerpoint/2010/main" val="37505607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44DE-246C-9EF4-8DE2-43AEB349D267}"/>
              </a:ext>
            </a:extLst>
          </p:cNvPr>
          <p:cNvSpPr>
            <a:spLocks noGrp="1"/>
          </p:cNvSpPr>
          <p:nvPr>
            <p:ph type="title"/>
          </p:nvPr>
        </p:nvSpPr>
        <p:spPr/>
        <p:txBody>
          <a:bodyPr/>
          <a:lstStyle/>
          <a:p>
            <a:r>
              <a:rPr lang="en-US"/>
              <a:t>	Recommendations (1/4)</a:t>
            </a:r>
          </a:p>
        </p:txBody>
      </p:sp>
      <p:sp>
        <p:nvSpPr>
          <p:cNvPr id="4" name="Title 1">
            <a:extLst>
              <a:ext uri="{FF2B5EF4-FFF2-40B4-BE49-F238E27FC236}">
                <a16:creationId xmlns:a16="http://schemas.microsoft.com/office/drawing/2014/main" id="{47014BFD-AE53-6191-80C1-EEBBCD84DD20}"/>
              </a:ext>
            </a:extLst>
          </p:cNvPr>
          <p:cNvSpPr txBox="1">
            <a:spLocks/>
          </p:cNvSpPr>
          <p:nvPr/>
        </p:nvSpPr>
        <p:spPr>
          <a:xfrm>
            <a:off x="224000" y="1562552"/>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panose="020B0004020202020204" pitchFamily="34" charset="0"/>
              </a:rPr>
              <a:t>Focus on High Impact Features</a:t>
            </a:r>
            <a:endParaRPr lang="en-US" sz="1800" b="1" i="0" u="none" strike="noStrike">
              <a:solidFill>
                <a:srgbClr val="0070C0"/>
              </a:solidFill>
              <a:effectLst/>
              <a:latin typeface="Aptos" panose="020B0004020202020204" pitchFamily="34" charset="0"/>
              <a:ea typeface="+mn-ea"/>
              <a:cs typeface="+mn-cs"/>
            </a:endParaRPr>
          </a:p>
          <a:p>
            <a:pPr marL="0" indent="0" rtl="0" fontAlgn="base">
              <a:buNone/>
            </a:pPr>
            <a:endParaRPr lang="en-US" sz="1800" b="1">
              <a:solidFill>
                <a:srgbClr val="0070C0"/>
              </a:solidFill>
              <a:latin typeface="Aptos" panose="020B0004020202020204" pitchFamily="34" charset="0"/>
              <a:ea typeface="+mn-ea"/>
              <a:cs typeface="+mn-cs"/>
            </a:endParaRPr>
          </a:p>
          <a:p>
            <a:pPr marL="0" indent="0" rtl="0" fontAlgn="base">
              <a:buNone/>
            </a:pPr>
            <a:r>
              <a:rPr lang="en-US" sz="1800">
                <a:latin typeface="Aptos" panose="020B0004020202020204" pitchFamily="34" charset="0"/>
                <a:ea typeface="+mn-lt"/>
                <a:cs typeface="+mn-lt"/>
              </a:rPr>
              <a:t>Prioritize wines with higher levels of </a:t>
            </a:r>
            <a:r>
              <a:rPr lang="en-US" sz="1800" b="1">
                <a:latin typeface="Aptos" panose="020B0004020202020204" pitchFamily="34" charset="0"/>
                <a:ea typeface="+mn-lt"/>
                <a:cs typeface="+mn-lt"/>
              </a:rPr>
              <a:t>Total Sulfur Dioxide</a:t>
            </a:r>
            <a:r>
              <a:rPr lang="en-US" sz="1800">
                <a:latin typeface="Aptos" panose="020B0004020202020204" pitchFamily="34" charset="0"/>
                <a:ea typeface="+mn-lt"/>
                <a:cs typeface="+mn-lt"/>
              </a:rPr>
              <a:t> and </a:t>
            </a:r>
            <a:r>
              <a:rPr lang="en-US" sz="1800" b="1">
                <a:latin typeface="Aptos" panose="020B0004020202020204" pitchFamily="34" charset="0"/>
                <a:ea typeface="+mn-lt"/>
                <a:cs typeface="+mn-lt"/>
              </a:rPr>
              <a:t>Residual Sugar</a:t>
            </a:r>
            <a:r>
              <a:rPr lang="en-US" sz="1800">
                <a:latin typeface="Aptos" panose="020B0004020202020204" pitchFamily="34" charset="0"/>
                <a:ea typeface="+mn-lt"/>
                <a:cs typeface="+mn-lt"/>
              </a:rPr>
              <a:t>, as these factors significantly contribute to higher quality ratings.</a:t>
            </a:r>
            <a:endParaRPr lang="en-US" sz="1800">
              <a:latin typeface="Aptos" panose="020B0004020202020204" pitchFamily="34" charset="0"/>
            </a:endParaRPr>
          </a:p>
        </p:txBody>
      </p:sp>
      <p:sp>
        <p:nvSpPr>
          <p:cNvPr id="5" name="Title 1">
            <a:extLst>
              <a:ext uri="{FF2B5EF4-FFF2-40B4-BE49-F238E27FC236}">
                <a16:creationId xmlns:a16="http://schemas.microsoft.com/office/drawing/2014/main" id="{82A81231-2161-8731-27C4-EE02047B51C8}"/>
              </a:ext>
            </a:extLst>
          </p:cNvPr>
          <p:cNvSpPr txBox="1">
            <a:spLocks/>
          </p:cNvSpPr>
          <p:nvPr/>
        </p:nvSpPr>
        <p:spPr>
          <a:xfrm>
            <a:off x="6208000" y="1562553"/>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panose="020B0004020202020204" pitchFamily="34" charset="0"/>
              </a:rPr>
              <a:t>Select Quality Wines</a:t>
            </a:r>
            <a:endParaRPr lang="en-US" sz="1800" b="1">
              <a:solidFill>
                <a:srgbClr val="0070C0"/>
              </a:solidFill>
              <a:latin typeface="Aptos" panose="020B0004020202020204" pitchFamily="34" charset="0"/>
              <a:ea typeface="+mn-ea"/>
              <a:cs typeface="+mn-cs"/>
            </a:endParaRPr>
          </a:p>
          <a:p>
            <a:pPr marL="0" indent="0" rtl="0" fontAlgn="base">
              <a:buNone/>
            </a:pPr>
            <a:endParaRPr lang="en-US" sz="1800" b="1">
              <a:solidFill>
                <a:srgbClr val="0070C0"/>
              </a:solidFill>
              <a:latin typeface="Aptos" panose="020B0004020202020204" pitchFamily="34" charset="0"/>
              <a:ea typeface="+mn-ea"/>
              <a:cs typeface="+mn-cs"/>
            </a:endParaRPr>
          </a:p>
          <a:p>
            <a:pPr marL="0" indent="0" rtl="0" fontAlgn="base">
              <a:buNone/>
            </a:pPr>
            <a:r>
              <a:rPr lang="en-US" sz="1800">
                <a:latin typeface="Aptos" panose="020B0004020202020204" pitchFamily="34" charset="0"/>
                <a:ea typeface="+mn-lt"/>
                <a:cs typeface="+mn-lt"/>
              </a:rPr>
              <a:t>Recommend stocking more wines that scored </a:t>
            </a:r>
            <a:r>
              <a:rPr lang="en-US" sz="1800" b="1">
                <a:latin typeface="Aptos" panose="020B0004020202020204" pitchFamily="34" charset="0"/>
                <a:ea typeface="+mn-lt"/>
                <a:cs typeface="+mn-lt"/>
              </a:rPr>
              <a:t>6 or above</a:t>
            </a:r>
            <a:r>
              <a:rPr lang="en-US" sz="1800">
                <a:latin typeface="Aptos" panose="020B0004020202020204" pitchFamily="34" charset="0"/>
                <a:ea typeface="+mn-lt"/>
                <a:cs typeface="+mn-lt"/>
              </a:rPr>
              <a:t> on the quality scale, as these are more profitable and align with the owner's experience regarding storage requirements.</a:t>
            </a:r>
            <a:endParaRPr lang="en-US" sz="1800">
              <a:latin typeface="Aptos" panose="020B0004020202020204" pitchFamily="34" charset="0"/>
            </a:endParaRPr>
          </a:p>
        </p:txBody>
      </p:sp>
      <p:sp>
        <p:nvSpPr>
          <p:cNvPr id="6" name="Title 1">
            <a:extLst>
              <a:ext uri="{FF2B5EF4-FFF2-40B4-BE49-F238E27FC236}">
                <a16:creationId xmlns:a16="http://schemas.microsoft.com/office/drawing/2014/main" id="{C5340B83-E924-705D-FCF3-1331CEA86393}"/>
              </a:ext>
            </a:extLst>
          </p:cNvPr>
          <p:cNvSpPr txBox="1">
            <a:spLocks/>
          </p:cNvSpPr>
          <p:nvPr/>
        </p:nvSpPr>
        <p:spPr>
          <a:xfrm>
            <a:off x="224000" y="4144646"/>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a:rPr>
              <a:t>Diverse Offerings</a:t>
            </a:r>
          </a:p>
          <a:p>
            <a:pPr marL="0" indent="0" rtl="0" fontAlgn="base">
              <a:buNone/>
            </a:pPr>
            <a:endParaRPr lang="en-US" sz="1800" b="1">
              <a:solidFill>
                <a:srgbClr val="0070C0"/>
              </a:solidFill>
              <a:latin typeface="Aptos" panose="020B0004020202020204" pitchFamily="34" charset="0"/>
              <a:ea typeface="+mn-lt"/>
              <a:cs typeface="+mn-lt"/>
            </a:endParaRPr>
          </a:p>
          <a:p>
            <a:pPr marL="0" indent="0" rtl="0" fontAlgn="base">
              <a:buNone/>
            </a:pPr>
            <a:r>
              <a:rPr lang="en-US" sz="1800">
                <a:latin typeface="Aptos"/>
                <a:ea typeface="+mn-lt"/>
                <a:cs typeface="+mn-lt"/>
              </a:rPr>
              <a:t>Create a balanced selection of both red and white wines, focusing on those with quality scores of </a:t>
            </a:r>
            <a:r>
              <a:rPr lang="en-US" sz="1800" b="1">
                <a:latin typeface="Aptos"/>
                <a:ea typeface="+mn-lt"/>
                <a:cs typeface="+mn-lt"/>
              </a:rPr>
              <a:t>6-10</a:t>
            </a:r>
            <a:r>
              <a:rPr lang="en-US" sz="1800">
                <a:latin typeface="Aptos"/>
                <a:ea typeface="+mn-lt"/>
                <a:cs typeface="+mn-lt"/>
              </a:rPr>
              <a:t> to cater to a variety of customer preferences.</a:t>
            </a:r>
            <a:endParaRPr lang="en-US" sz="1800">
              <a:latin typeface="Aptos"/>
            </a:endParaRPr>
          </a:p>
        </p:txBody>
      </p:sp>
      <p:sp>
        <p:nvSpPr>
          <p:cNvPr id="7" name="Title 1">
            <a:extLst>
              <a:ext uri="{FF2B5EF4-FFF2-40B4-BE49-F238E27FC236}">
                <a16:creationId xmlns:a16="http://schemas.microsoft.com/office/drawing/2014/main" id="{32BAF044-300A-9129-5059-DC044F4CC229}"/>
              </a:ext>
            </a:extLst>
          </p:cNvPr>
          <p:cNvSpPr txBox="1">
            <a:spLocks/>
          </p:cNvSpPr>
          <p:nvPr/>
        </p:nvSpPr>
        <p:spPr>
          <a:xfrm>
            <a:off x="6208000" y="4144647"/>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panose="020B0004020202020204" pitchFamily="34" charset="0"/>
              </a:rPr>
              <a:t>Quality Testing</a:t>
            </a:r>
          </a:p>
          <a:p>
            <a:pPr marL="0" indent="0" rtl="0" fontAlgn="base">
              <a:buNone/>
            </a:pPr>
            <a:endParaRPr lang="en-US" sz="1800" b="1">
              <a:solidFill>
                <a:srgbClr val="0070C0"/>
              </a:solidFill>
              <a:latin typeface="Aptos" panose="020B0004020202020204" pitchFamily="34" charset="0"/>
              <a:ea typeface="+mn-lt"/>
              <a:cs typeface="+mn-lt"/>
            </a:endParaRPr>
          </a:p>
          <a:p>
            <a:pPr marL="0" indent="0" rtl="0" fontAlgn="base">
              <a:buNone/>
            </a:pPr>
            <a:r>
              <a:rPr lang="en-US" sz="1800">
                <a:latin typeface="Aptos" panose="020B0004020202020204" pitchFamily="34" charset="0"/>
                <a:ea typeface="+mn-lt"/>
                <a:cs typeface="+mn-lt"/>
              </a:rPr>
              <a:t>Implement regular quality testing and evaluations of new wines to ensure they meet the desired standards for total sulfur dioxide and residual sugar levels.</a:t>
            </a:r>
            <a:endParaRPr lang="en-US" sz="1800">
              <a:latin typeface="Aptos" panose="020B000402020202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AD74F1-38C2-311F-9055-5D6A04135EA3}"/>
              </a:ext>
            </a:extLst>
          </p:cNvPr>
          <p:cNvPicPr>
            <a:picLocks noChangeAspect="1"/>
          </p:cNvPicPr>
          <p:nvPr/>
        </p:nvPicPr>
        <p:blipFill>
          <a:blip r:embed="rId2" cstate="print">
            <a:extLst>
              <a:ext uri="{28A0092B-C50C-407E-A947-70E740481C1C}">
                <a14:useLocalDpi xmlns:a14="http://schemas.microsoft.com/office/drawing/2010/main" val="0"/>
              </a:ext>
            </a:extLst>
          </a:blip>
          <a:srcRect b="13255"/>
          <a:stretch/>
        </p:blipFill>
        <p:spPr>
          <a:xfrm>
            <a:off x="224000" y="1562552"/>
            <a:ext cx="913018" cy="79200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B10994D3-4286-A336-557B-C79A18AF08AA}"/>
              </a:ext>
            </a:extLst>
          </p:cNvPr>
          <p:cNvPicPr>
            <a:picLocks noChangeAspect="1"/>
          </p:cNvPicPr>
          <p:nvPr/>
        </p:nvPicPr>
        <p:blipFill>
          <a:blip r:embed="rId3" cstate="print">
            <a:extLst>
              <a:ext uri="{28A0092B-C50C-407E-A947-70E740481C1C}">
                <a14:useLocalDpi xmlns:a14="http://schemas.microsoft.com/office/drawing/2010/main" val="0"/>
              </a:ext>
            </a:extLst>
          </a:blip>
          <a:srcRect b="12957"/>
          <a:stretch/>
        </p:blipFill>
        <p:spPr>
          <a:xfrm>
            <a:off x="6208000" y="1562552"/>
            <a:ext cx="909890" cy="792000"/>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90547132-98BD-7D51-76ED-9EAE529B504D}"/>
              </a:ext>
            </a:extLst>
          </p:cNvPr>
          <p:cNvPicPr>
            <a:picLocks noChangeAspect="1"/>
          </p:cNvPicPr>
          <p:nvPr/>
        </p:nvPicPr>
        <p:blipFill>
          <a:blip r:embed="rId4" cstate="print">
            <a:extLst>
              <a:ext uri="{28A0092B-C50C-407E-A947-70E740481C1C}">
                <a14:useLocalDpi xmlns:a14="http://schemas.microsoft.com/office/drawing/2010/main" val="0"/>
              </a:ext>
            </a:extLst>
          </a:blip>
          <a:srcRect b="13623"/>
          <a:stretch/>
        </p:blipFill>
        <p:spPr>
          <a:xfrm>
            <a:off x="220105" y="4138469"/>
            <a:ext cx="916913" cy="792000"/>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531F1585-4697-FAD4-DA5C-D27CA6EFB668}"/>
              </a:ext>
            </a:extLst>
          </p:cNvPr>
          <p:cNvPicPr>
            <a:picLocks noChangeAspect="1"/>
          </p:cNvPicPr>
          <p:nvPr/>
        </p:nvPicPr>
        <p:blipFill>
          <a:blip r:embed="rId5" cstate="print">
            <a:extLst>
              <a:ext uri="{28A0092B-C50C-407E-A947-70E740481C1C}">
                <a14:useLocalDpi xmlns:a14="http://schemas.microsoft.com/office/drawing/2010/main" val="0"/>
              </a:ext>
            </a:extLst>
          </a:blip>
          <a:srcRect b="14010"/>
          <a:stretch/>
        </p:blipFill>
        <p:spPr>
          <a:xfrm>
            <a:off x="6208000" y="4138469"/>
            <a:ext cx="921034" cy="792000"/>
          </a:xfrm>
          <a:prstGeom prst="rect">
            <a:avLst/>
          </a:prstGeom>
        </p:spPr>
      </p:pic>
    </p:spTree>
    <p:extLst>
      <p:ext uri="{BB962C8B-B14F-4D97-AF65-F5344CB8AC3E}">
        <p14:creationId xmlns:p14="http://schemas.microsoft.com/office/powerpoint/2010/main" val="70301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15C02-4823-2144-2850-6CC1B11D2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84BAF-7AA6-F621-D32B-C9E2F73A1267}"/>
              </a:ext>
            </a:extLst>
          </p:cNvPr>
          <p:cNvSpPr>
            <a:spLocks noGrp="1"/>
          </p:cNvSpPr>
          <p:nvPr>
            <p:ph type="title"/>
          </p:nvPr>
        </p:nvSpPr>
        <p:spPr/>
        <p:txBody>
          <a:bodyPr/>
          <a:lstStyle/>
          <a:p>
            <a:r>
              <a:rPr lang="en-US"/>
              <a:t>	Recommendations (2/4)</a:t>
            </a:r>
          </a:p>
        </p:txBody>
      </p:sp>
      <p:sp>
        <p:nvSpPr>
          <p:cNvPr id="4" name="Title 1">
            <a:extLst>
              <a:ext uri="{FF2B5EF4-FFF2-40B4-BE49-F238E27FC236}">
                <a16:creationId xmlns:a16="http://schemas.microsoft.com/office/drawing/2014/main" id="{2C5C7CC3-4CDB-BF44-F693-7C2120A0AF3B}"/>
              </a:ext>
            </a:extLst>
          </p:cNvPr>
          <p:cNvSpPr txBox="1">
            <a:spLocks/>
          </p:cNvSpPr>
          <p:nvPr/>
        </p:nvSpPr>
        <p:spPr>
          <a:xfrm>
            <a:off x="224000" y="1562552"/>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panose="020B0004020202020204" pitchFamily="34" charset="0"/>
              </a:rPr>
              <a:t>Educate Staff</a:t>
            </a:r>
            <a:endParaRPr lang="en-US" sz="1800" b="1">
              <a:solidFill>
                <a:srgbClr val="0070C0"/>
              </a:solidFill>
              <a:latin typeface="Aptos" panose="020B0004020202020204" pitchFamily="34" charset="0"/>
              <a:ea typeface="+mn-ea"/>
              <a:cs typeface="+mn-cs"/>
            </a:endParaRPr>
          </a:p>
          <a:p>
            <a:pPr marL="0" indent="0" rtl="0" fontAlgn="base">
              <a:buNone/>
            </a:pPr>
            <a:endParaRPr lang="en-US" sz="1800" b="1">
              <a:solidFill>
                <a:srgbClr val="0070C0"/>
              </a:solidFill>
              <a:latin typeface="Aptos" panose="020B0004020202020204" pitchFamily="34" charset="0"/>
              <a:ea typeface="+mn-ea"/>
              <a:cs typeface="+mn-cs"/>
            </a:endParaRPr>
          </a:p>
          <a:p>
            <a:r>
              <a:rPr lang="en-US" sz="1800">
                <a:solidFill>
                  <a:srgbClr val="000000"/>
                </a:solidFill>
                <a:latin typeface="Aptos" panose="020B0004020202020204" pitchFamily="34" charset="0"/>
                <a:ea typeface="+mn-lt"/>
                <a:cs typeface="+mn-lt"/>
              </a:rPr>
              <a:t>Invest in staff training to ensure that they can confidently discuss wine options. Knowledgeable staff can greatly influence customers' selections and enhance their dining experience</a:t>
            </a:r>
            <a:endParaRPr lang="en-US" sz="1800">
              <a:latin typeface="Aptos" panose="020B0004020202020204" pitchFamily="34" charset="0"/>
            </a:endParaRPr>
          </a:p>
        </p:txBody>
      </p:sp>
      <p:sp>
        <p:nvSpPr>
          <p:cNvPr id="5" name="Title 1">
            <a:extLst>
              <a:ext uri="{FF2B5EF4-FFF2-40B4-BE49-F238E27FC236}">
                <a16:creationId xmlns:a16="http://schemas.microsoft.com/office/drawing/2014/main" id="{5288DB62-2281-8A55-A40B-69E246DB42F3}"/>
              </a:ext>
            </a:extLst>
          </p:cNvPr>
          <p:cNvSpPr txBox="1">
            <a:spLocks/>
          </p:cNvSpPr>
          <p:nvPr/>
        </p:nvSpPr>
        <p:spPr>
          <a:xfrm>
            <a:off x="6208000" y="1562553"/>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panose="020B0004020202020204" pitchFamily="34" charset="0"/>
              </a:rPr>
              <a:t>Market Positioning</a:t>
            </a:r>
            <a:endParaRPr lang="en-US" sz="1800" b="1" i="0" u="none" strike="noStrike">
              <a:solidFill>
                <a:srgbClr val="0070C0"/>
              </a:solidFill>
              <a:effectLst/>
              <a:latin typeface="Aptos" panose="020B0004020202020204" pitchFamily="34" charset="0"/>
              <a:ea typeface="+mn-ea"/>
              <a:cs typeface="+mn-cs"/>
            </a:endParaRPr>
          </a:p>
          <a:p>
            <a:pPr marL="0" indent="0" rtl="0" fontAlgn="base">
              <a:buNone/>
            </a:pPr>
            <a:endParaRPr lang="en-US" sz="1800" b="1">
              <a:solidFill>
                <a:srgbClr val="0070C0"/>
              </a:solidFill>
              <a:latin typeface="Aptos" panose="020B0004020202020204" pitchFamily="34" charset="0"/>
              <a:ea typeface="+mn-ea"/>
              <a:cs typeface="+mn-cs"/>
            </a:endParaRPr>
          </a:p>
          <a:p>
            <a:pPr marL="0" indent="0" rtl="0" fontAlgn="base">
              <a:buNone/>
            </a:pPr>
            <a:r>
              <a:rPr lang="en-US" sz="1800">
                <a:latin typeface="Aptos" panose="020B0004020202020204" pitchFamily="34" charset="0"/>
                <a:ea typeface="+mn-lt"/>
                <a:cs typeface="+mn-lt"/>
              </a:rPr>
              <a:t>Highlight wines with exemplary quality scores in the menu, perhaps through a “Featured Wine of the Month” section, to draw attention to high-quality offerings.</a:t>
            </a:r>
            <a:endParaRPr lang="en-US" sz="1800">
              <a:latin typeface="Aptos" panose="020B0004020202020204" pitchFamily="34" charset="0"/>
            </a:endParaRPr>
          </a:p>
        </p:txBody>
      </p:sp>
      <p:sp>
        <p:nvSpPr>
          <p:cNvPr id="6" name="Title 1">
            <a:extLst>
              <a:ext uri="{FF2B5EF4-FFF2-40B4-BE49-F238E27FC236}">
                <a16:creationId xmlns:a16="http://schemas.microsoft.com/office/drawing/2014/main" id="{E77AD764-A27C-8E6A-864C-CAE46C7E0E86}"/>
              </a:ext>
            </a:extLst>
          </p:cNvPr>
          <p:cNvSpPr txBox="1">
            <a:spLocks/>
          </p:cNvSpPr>
          <p:nvPr/>
        </p:nvSpPr>
        <p:spPr>
          <a:xfrm>
            <a:off x="224000" y="4144646"/>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panose="020B0004020202020204" pitchFamily="34" charset="0"/>
              </a:rPr>
              <a:t>Feedback Loop</a:t>
            </a:r>
          </a:p>
          <a:p>
            <a:pPr marL="0" indent="0" rtl="0" fontAlgn="base">
              <a:buNone/>
            </a:pPr>
            <a:endParaRPr lang="en-US" sz="1800" b="1">
              <a:solidFill>
                <a:srgbClr val="0070C0"/>
              </a:solidFill>
              <a:latin typeface="Aptos" panose="020B0004020202020204" pitchFamily="34" charset="0"/>
              <a:ea typeface="+mn-lt"/>
              <a:cs typeface="+mn-lt"/>
            </a:endParaRPr>
          </a:p>
          <a:p>
            <a:r>
              <a:rPr lang="en-US" sz="1800">
                <a:solidFill>
                  <a:srgbClr val="000000"/>
                </a:solidFill>
                <a:latin typeface="Aptos" panose="020B0004020202020204" pitchFamily="34" charset="0"/>
                <a:ea typeface="+mn-lt"/>
                <a:cs typeface="+mn-lt"/>
              </a:rPr>
              <a:t>Utilize customer feedback to adjust wine offerings. Identify which wines are popular and correlate them with their characteristics. This feedback can inform future selections and training for staff.</a:t>
            </a:r>
            <a:endParaRPr lang="en-US" sz="1800">
              <a:solidFill>
                <a:srgbClr val="000000"/>
              </a:solidFill>
              <a:latin typeface="Aptos" panose="020B0004020202020204" pitchFamily="34" charset="0"/>
            </a:endParaRPr>
          </a:p>
        </p:txBody>
      </p:sp>
      <p:sp>
        <p:nvSpPr>
          <p:cNvPr id="7" name="Title 1">
            <a:extLst>
              <a:ext uri="{FF2B5EF4-FFF2-40B4-BE49-F238E27FC236}">
                <a16:creationId xmlns:a16="http://schemas.microsoft.com/office/drawing/2014/main" id="{6EAEC4E7-965E-8DBD-AC79-F4B70CA2283C}"/>
              </a:ext>
            </a:extLst>
          </p:cNvPr>
          <p:cNvSpPr txBox="1">
            <a:spLocks/>
          </p:cNvSpPr>
          <p:nvPr/>
        </p:nvSpPr>
        <p:spPr>
          <a:xfrm>
            <a:off x="6208000" y="4144647"/>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i="0" u="none" strike="noStrike">
                <a:solidFill>
                  <a:srgbClr val="0070C0"/>
                </a:solidFill>
                <a:effectLst/>
                <a:latin typeface="Aptos" panose="020B0004020202020204" pitchFamily="34" charset="0"/>
              </a:rPr>
              <a:t>Data-driven Decisions</a:t>
            </a:r>
          </a:p>
          <a:p>
            <a:pPr marL="0" indent="0" rtl="0" fontAlgn="base">
              <a:buNone/>
            </a:pPr>
            <a:endParaRPr lang="en-US" sz="1800" b="1">
              <a:solidFill>
                <a:srgbClr val="0070C0"/>
              </a:solidFill>
              <a:latin typeface="Aptos" panose="020B0004020202020204" pitchFamily="34" charset="0"/>
              <a:ea typeface="+mn-lt"/>
              <a:cs typeface="+mn-lt"/>
            </a:endParaRPr>
          </a:p>
          <a:p>
            <a:pPr marL="0" indent="0" rtl="0" fontAlgn="base">
              <a:buNone/>
            </a:pPr>
            <a:r>
              <a:rPr lang="en-US" sz="1800">
                <a:latin typeface="Aptos" panose="020B0004020202020204" pitchFamily="34" charset="0"/>
                <a:ea typeface="+mn-lt"/>
                <a:cs typeface="+mn-lt"/>
              </a:rPr>
              <a:t>Continuously monitor sales data and customer feedback to assess which wines perform best and adjust stock levels accordingly.</a:t>
            </a:r>
            <a:endParaRPr lang="en-US" sz="1800">
              <a:latin typeface="Aptos" panose="020B000402020202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55393261-3DE6-C2F1-9D6C-C2E8215C430F}"/>
              </a:ext>
            </a:extLst>
          </p:cNvPr>
          <p:cNvPicPr>
            <a:picLocks noChangeAspect="1"/>
          </p:cNvPicPr>
          <p:nvPr/>
        </p:nvPicPr>
        <p:blipFill>
          <a:blip r:embed="rId2" cstate="print">
            <a:extLst>
              <a:ext uri="{28A0092B-C50C-407E-A947-70E740481C1C}">
                <a14:useLocalDpi xmlns:a14="http://schemas.microsoft.com/office/drawing/2010/main" val="0"/>
              </a:ext>
            </a:extLst>
          </a:blip>
          <a:srcRect b="12851"/>
          <a:stretch/>
        </p:blipFill>
        <p:spPr>
          <a:xfrm>
            <a:off x="224000" y="1562552"/>
            <a:ext cx="908781" cy="792000"/>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AF7A9119-21A6-B024-72DC-68C57F58FAB8}"/>
              </a:ext>
            </a:extLst>
          </p:cNvPr>
          <p:cNvPicPr>
            <a:picLocks noChangeAspect="1"/>
          </p:cNvPicPr>
          <p:nvPr/>
        </p:nvPicPr>
        <p:blipFill>
          <a:blip r:embed="rId3" cstate="print">
            <a:extLst>
              <a:ext uri="{28A0092B-C50C-407E-A947-70E740481C1C}">
                <a14:useLocalDpi xmlns:a14="http://schemas.microsoft.com/office/drawing/2010/main" val="0"/>
              </a:ext>
            </a:extLst>
          </a:blip>
          <a:srcRect b="14511"/>
          <a:stretch/>
        </p:blipFill>
        <p:spPr>
          <a:xfrm>
            <a:off x="6208000" y="1562552"/>
            <a:ext cx="926434" cy="792000"/>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34CDF34E-0B4E-D96B-266D-F876644DDEC6}"/>
              </a:ext>
            </a:extLst>
          </p:cNvPr>
          <p:cNvPicPr>
            <a:picLocks noChangeAspect="1"/>
          </p:cNvPicPr>
          <p:nvPr/>
        </p:nvPicPr>
        <p:blipFill>
          <a:blip r:embed="rId4" cstate="print">
            <a:extLst>
              <a:ext uri="{28A0092B-C50C-407E-A947-70E740481C1C}">
                <a14:useLocalDpi xmlns:a14="http://schemas.microsoft.com/office/drawing/2010/main" val="0"/>
              </a:ext>
            </a:extLst>
          </a:blip>
          <a:srcRect b="13255"/>
          <a:stretch/>
        </p:blipFill>
        <p:spPr>
          <a:xfrm>
            <a:off x="219764" y="4144405"/>
            <a:ext cx="913017" cy="792000"/>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9059DC84-C91E-84CE-7E78-2D68C16AE3A6}"/>
              </a:ext>
            </a:extLst>
          </p:cNvPr>
          <p:cNvPicPr>
            <a:picLocks noChangeAspect="1"/>
          </p:cNvPicPr>
          <p:nvPr/>
        </p:nvPicPr>
        <p:blipFill>
          <a:blip r:embed="rId5" cstate="print">
            <a:extLst>
              <a:ext uri="{28A0092B-C50C-407E-A947-70E740481C1C}">
                <a14:useLocalDpi xmlns:a14="http://schemas.microsoft.com/office/drawing/2010/main" val="0"/>
              </a:ext>
            </a:extLst>
          </a:blip>
          <a:srcRect b="13255"/>
          <a:stretch/>
        </p:blipFill>
        <p:spPr>
          <a:xfrm>
            <a:off x="6208000" y="4144405"/>
            <a:ext cx="913017" cy="792000"/>
          </a:xfrm>
          <a:prstGeom prst="rect">
            <a:avLst/>
          </a:prstGeom>
        </p:spPr>
      </p:pic>
    </p:spTree>
    <p:extLst>
      <p:ext uri="{BB962C8B-B14F-4D97-AF65-F5344CB8AC3E}">
        <p14:creationId xmlns:p14="http://schemas.microsoft.com/office/powerpoint/2010/main" val="4036428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B31A8-1397-945F-EA0E-763B1E6C7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B8F88C-E38B-CEB1-A9D1-271A53623053}"/>
              </a:ext>
            </a:extLst>
          </p:cNvPr>
          <p:cNvSpPr>
            <a:spLocks noGrp="1"/>
          </p:cNvSpPr>
          <p:nvPr>
            <p:ph type="title"/>
          </p:nvPr>
        </p:nvSpPr>
        <p:spPr/>
        <p:txBody>
          <a:bodyPr/>
          <a:lstStyle/>
          <a:p>
            <a:r>
              <a:rPr lang="en-US"/>
              <a:t>	Recommendations (3/4)</a:t>
            </a:r>
          </a:p>
        </p:txBody>
      </p:sp>
      <p:sp>
        <p:nvSpPr>
          <p:cNvPr id="4" name="Title 1">
            <a:extLst>
              <a:ext uri="{FF2B5EF4-FFF2-40B4-BE49-F238E27FC236}">
                <a16:creationId xmlns:a16="http://schemas.microsoft.com/office/drawing/2014/main" id="{485A358D-6206-B761-16DC-E0B47CE6AC26}"/>
              </a:ext>
            </a:extLst>
          </p:cNvPr>
          <p:cNvSpPr txBox="1">
            <a:spLocks/>
          </p:cNvSpPr>
          <p:nvPr/>
        </p:nvSpPr>
        <p:spPr>
          <a:xfrm>
            <a:off x="224000" y="1562552"/>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effectLst/>
              <a:latin typeface="Aptos" panose="020B0004020202020204" pitchFamily="34" charset="0"/>
            </a:endParaRPr>
          </a:p>
          <a:p>
            <a:pPr marL="0" indent="0" rtl="0" fontAlgn="base">
              <a:buNone/>
            </a:pPr>
            <a:r>
              <a:rPr lang="en-US" sz="1800" b="1">
                <a:solidFill>
                  <a:srgbClr val="0070C0"/>
                </a:solidFill>
                <a:latin typeface="Aptos" panose="020B0004020202020204" pitchFamily="34" charset="0"/>
              </a:rPr>
              <a:t>Focus on Quality</a:t>
            </a:r>
          </a:p>
          <a:p>
            <a:pPr marL="0" indent="0" rtl="0" fontAlgn="base">
              <a:buNone/>
            </a:pPr>
            <a:endParaRPr lang="en-US" sz="1800" b="1">
              <a:latin typeface="Aptos" panose="020B0004020202020204" pitchFamily="34" charset="0"/>
              <a:ea typeface="+mn-lt"/>
              <a:cs typeface="+mn-lt"/>
            </a:endParaRPr>
          </a:p>
          <a:p>
            <a:pPr marL="0" indent="0" rtl="0" fontAlgn="base">
              <a:buNone/>
            </a:pPr>
            <a:r>
              <a:rPr lang="en-US" sz="1800">
                <a:latin typeface="Aptos" panose="020B0004020202020204" pitchFamily="34" charset="0"/>
                <a:ea typeface="+mn-lt"/>
                <a:cs typeface="+mn-lt"/>
              </a:rPr>
              <a:t>Prioritize wines with higher </a:t>
            </a:r>
            <a:r>
              <a:rPr lang="en-US" sz="1800" b="1">
                <a:latin typeface="Aptos" panose="020B0004020202020204" pitchFamily="34" charset="0"/>
                <a:ea typeface="+mn-lt"/>
                <a:cs typeface="+mn-lt"/>
              </a:rPr>
              <a:t>alcohol content </a:t>
            </a:r>
            <a:r>
              <a:rPr lang="en-US" sz="1800">
                <a:latin typeface="Aptos" panose="020B0004020202020204" pitchFamily="34" charset="0"/>
                <a:ea typeface="+mn-lt"/>
                <a:cs typeface="+mn-lt"/>
              </a:rPr>
              <a:t>and lower </a:t>
            </a:r>
            <a:r>
              <a:rPr lang="en-US" sz="1800" b="1">
                <a:latin typeface="Aptos" panose="020B0004020202020204" pitchFamily="34" charset="0"/>
                <a:ea typeface="+mn-lt"/>
                <a:cs typeface="+mn-lt"/>
              </a:rPr>
              <a:t>volatile acidity</a:t>
            </a:r>
            <a:r>
              <a:rPr lang="en-US" sz="1800">
                <a:latin typeface="Aptos" panose="020B0004020202020204" pitchFamily="34" charset="0"/>
                <a:ea typeface="+mn-lt"/>
                <a:cs typeface="+mn-lt"/>
              </a:rPr>
              <a:t>, as these attributes are linked with higher quality ratings. Quality wines can enhance the dining experience and encourage repeat customers.</a:t>
            </a:r>
          </a:p>
        </p:txBody>
      </p:sp>
      <p:sp>
        <p:nvSpPr>
          <p:cNvPr id="5" name="Title 1">
            <a:extLst>
              <a:ext uri="{FF2B5EF4-FFF2-40B4-BE49-F238E27FC236}">
                <a16:creationId xmlns:a16="http://schemas.microsoft.com/office/drawing/2014/main" id="{FDF91888-717E-3C9F-B87E-AAE3DB2ED51B}"/>
              </a:ext>
            </a:extLst>
          </p:cNvPr>
          <p:cNvSpPr txBox="1">
            <a:spLocks/>
          </p:cNvSpPr>
          <p:nvPr/>
        </p:nvSpPr>
        <p:spPr>
          <a:xfrm>
            <a:off x="6208000" y="1562553"/>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fontAlgn="base"/>
            <a:r>
              <a:rPr lang="en-US" sz="1800" b="1">
                <a:solidFill>
                  <a:srgbClr val="0070C0"/>
                </a:solidFill>
                <a:latin typeface="Aptos" panose="020B0004020202020204" pitchFamily="34" charset="0"/>
              </a:rPr>
              <a:t>Variety of Options</a:t>
            </a:r>
          </a:p>
          <a:p>
            <a:pPr fontAlgn="base"/>
            <a:endParaRPr lang="en-US" sz="1800" b="1">
              <a:solidFill>
                <a:srgbClr val="0070C0"/>
              </a:solidFill>
              <a:latin typeface="Aptos" panose="020B0004020202020204" pitchFamily="34" charset="0"/>
              <a:ea typeface="+mn-lt"/>
              <a:cs typeface="+mn-lt"/>
            </a:endParaRPr>
          </a:p>
          <a:p>
            <a:pPr fontAlgn="base"/>
            <a:r>
              <a:rPr lang="en-US" sz="1800">
                <a:latin typeface="Aptos" panose="020B0004020202020204" pitchFamily="34" charset="0"/>
                <a:ea typeface="+mn-lt"/>
                <a:cs typeface="+mn-lt"/>
              </a:rPr>
              <a:t>Offer a mix of profitable and high-quality wines. While quality is crucial, it’s also important to provide options that appeal to different customer preferences and budgets. This can include both high-quality wines and those that are well-priced.</a:t>
            </a:r>
          </a:p>
        </p:txBody>
      </p:sp>
      <p:sp>
        <p:nvSpPr>
          <p:cNvPr id="6" name="Title 1">
            <a:extLst>
              <a:ext uri="{FF2B5EF4-FFF2-40B4-BE49-F238E27FC236}">
                <a16:creationId xmlns:a16="http://schemas.microsoft.com/office/drawing/2014/main" id="{9D53FC73-8CE7-C771-E275-184FC9AC3951}"/>
              </a:ext>
            </a:extLst>
          </p:cNvPr>
          <p:cNvSpPr txBox="1">
            <a:spLocks/>
          </p:cNvSpPr>
          <p:nvPr/>
        </p:nvSpPr>
        <p:spPr>
          <a:xfrm>
            <a:off x="224000" y="4144646"/>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effectLst/>
              <a:latin typeface="Aptos" panose="020B0004020202020204" pitchFamily="34" charset="0"/>
            </a:endParaRPr>
          </a:p>
          <a:p>
            <a:r>
              <a:rPr lang="en-US" sz="1800" b="1">
                <a:solidFill>
                  <a:srgbClr val="0070C0"/>
                </a:solidFill>
                <a:latin typeface="Aptos" panose="020B0004020202020204" pitchFamily="34" charset="0"/>
              </a:rPr>
              <a:t>Highlight Signature Wines</a:t>
            </a:r>
          </a:p>
          <a:p>
            <a:endParaRPr lang="en-US" sz="1800" b="1">
              <a:latin typeface="Aptos" panose="020B0004020202020204" pitchFamily="34" charset="0"/>
              <a:ea typeface="+mn-lt"/>
              <a:cs typeface="+mn-lt"/>
            </a:endParaRPr>
          </a:p>
          <a:p>
            <a:r>
              <a:rPr lang="en-US" sz="1800">
                <a:latin typeface="Aptos" panose="020B0004020202020204" pitchFamily="34" charset="0"/>
                <a:ea typeface="+mn-lt"/>
                <a:cs typeface="+mn-lt"/>
              </a:rPr>
              <a:t>Identify and promote wines with high importance scores that reflect the restaurant's character, such as locally produced wines or those with unique flavor profiles. This can create a distinct style for the restaurant's wine offerings.</a:t>
            </a:r>
            <a:endParaRPr lang="en-US" sz="1800">
              <a:latin typeface="Aptos" panose="020B0004020202020204" pitchFamily="34" charset="0"/>
            </a:endParaRPr>
          </a:p>
        </p:txBody>
      </p:sp>
      <p:sp>
        <p:nvSpPr>
          <p:cNvPr id="7" name="Title 1">
            <a:extLst>
              <a:ext uri="{FF2B5EF4-FFF2-40B4-BE49-F238E27FC236}">
                <a16:creationId xmlns:a16="http://schemas.microsoft.com/office/drawing/2014/main" id="{8317BEA6-18ED-23D1-1C5C-431F3C80C842}"/>
              </a:ext>
            </a:extLst>
          </p:cNvPr>
          <p:cNvSpPr txBox="1">
            <a:spLocks/>
          </p:cNvSpPr>
          <p:nvPr/>
        </p:nvSpPr>
        <p:spPr>
          <a:xfrm>
            <a:off x="6208000" y="4144647"/>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effectLst/>
              <a:latin typeface="Aptos" panose="020B0004020202020204" pitchFamily="34" charset="0"/>
            </a:endParaRPr>
          </a:p>
          <a:p>
            <a:pPr indent="0" fontAlgn="base"/>
            <a:r>
              <a:rPr lang="en-US" sz="1800" b="1">
                <a:solidFill>
                  <a:srgbClr val="0070C0"/>
                </a:solidFill>
                <a:latin typeface="Aptos" panose="020B0004020202020204" pitchFamily="34" charset="0"/>
              </a:rPr>
              <a:t>Pairing Suggestions</a:t>
            </a:r>
          </a:p>
          <a:p>
            <a:pPr marL="0" indent="0" rtl="0" fontAlgn="base">
              <a:buNone/>
            </a:pPr>
            <a:endParaRPr lang="en-US" sz="1800" b="1">
              <a:latin typeface="Aptos" panose="020B0004020202020204" pitchFamily="34" charset="0"/>
              <a:ea typeface="+mn-lt"/>
              <a:cs typeface="+mn-lt"/>
            </a:endParaRPr>
          </a:p>
          <a:p>
            <a:pPr marL="0" indent="0" rtl="0" fontAlgn="base">
              <a:buNone/>
            </a:pPr>
            <a:r>
              <a:rPr lang="en-US" sz="1800">
                <a:latin typeface="Aptos" panose="020B0004020202020204" pitchFamily="34" charset="0"/>
                <a:ea typeface="+mn-lt"/>
                <a:cs typeface="+mn-lt"/>
              </a:rPr>
              <a:t>Train staff to make wine recommendations based on menu items. Understanding how different wines complement various dishes can enhance customer satisfaction and increase sales.</a:t>
            </a:r>
            <a:endParaRPr lang="en-US" sz="1800">
              <a:latin typeface="Aptos" panose="020B0004020202020204" pitchFamily="34" charset="0"/>
            </a:endParaRPr>
          </a:p>
        </p:txBody>
      </p:sp>
      <p:pic>
        <p:nvPicPr>
          <p:cNvPr id="9" name="Picture 8" descr="A black background with a black square&#10;&#10;Description automatically generated with medium confidence">
            <a:extLst>
              <a:ext uri="{FF2B5EF4-FFF2-40B4-BE49-F238E27FC236}">
                <a16:creationId xmlns:a16="http://schemas.microsoft.com/office/drawing/2014/main" id="{27A7FF4F-D15C-29CC-511B-5744C7054050}"/>
              </a:ext>
            </a:extLst>
          </p:cNvPr>
          <p:cNvPicPr>
            <a:picLocks noChangeAspect="1"/>
          </p:cNvPicPr>
          <p:nvPr/>
        </p:nvPicPr>
        <p:blipFill>
          <a:blip r:embed="rId2" cstate="print">
            <a:extLst>
              <a:ext uri="{28A0092B-C50C-407E-A947-70E740481C1C}">
                <a14:useLocalDpi xmlns:a14="http://schemas.microsoft.com/office/drawing/2010/main" val="0"/>
              </a:ext>
            </a:extLst>
          </a:blip>
          <a:srcRect b="13496"/>
          <a:stretch/>
        </p:blipFill>
        <p:spPr>
          <a:xfrm>
            <a:off x="217217" y="1562552"/>
            <a:ext cx="915564" cy="792000"/>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622367FE-5602-040A-68F9-2BFCA120862A}"/>
              </a:ext>
            </a:extLst>
          </p:cNvPr>
          <p:cNvPicPr>
            <a:picLocks noChangeAspect="1"/>
          </p:cNvPicPr>
          <p:nvPr/>
        </p:nvPicPr>
        <p:blipFill>
          <a:blip r:embed="rId3" cstate="print">
            <a:extLst>
              <a:ext uri="{28A0092B-C50C-407E-A947-70E740481C1C}">
                <a14:useLocalDpi xmlns:a14="http://schemas.microsoft.com/office/drawing/2010/main" val="0"/>
              </a:ext>
            </a:extLst>
          </a:blip>
          <a:srcRect b="13498"/>
          <a:stretch/>
        </p:blipFill>
        <p:spPr>
          <a:xfrm>
            <a:off x="6208000" y="1562552"/>
            <a:ext cx="915589" cy="7920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09467287-24DD-9A1A-E3B5-7C086A892E2D}"/>
              </a:ext>
            </a:extLst>
          </p:cNvPr>
          <p:cNvPicPr>
            <a:picLocks noChangeAspect="1"/>
          </p:cNvPicPr>
          <p:nvPr/>
        </p:nvPicPr>
        <p:blipFill>
          <a:blip r:embed="rId4" cstate="print">
            <a:extLst>
              <a:ext uri="{28A0092B-C50C-407E-A947-70E740481C1C}">
                <a14:useLocalDpi xmlns:a14="http://schemas.microsoft.com/office/drawing/2010/main" val="0"/>
              </a:ext>
            </a:extLst>
          </a:blip>
          <a:srcRect b="12857"/>
          <a:stretch/>
        </p:blipFill>
        <p:spPr>
          <a:xfrm>
            <a:off x="224000" y="4144405"/>
            <a:ext cx="908852" cy="792000"/>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3D58C6D0-9964-00E0-0980-C5ECEDF98948}"/>
              </a:ext>
            </a:extLst>
          </p:cNvPr>
          <p:cNvPicPr>
            <a:picLocks noChangeAspect="1"/>
          </p:cNvPicPr>
          <p:nvPr/>
        </p:nvPicPr>
        <p:blipFill>
          <a:blip r:embed="rId5" cstate="print">
            <a:extLst>
              <a:ext uri="{28A0092B-C50C-407E-A947-70E740481C1C}">
                <a14:useLocalDpi xmlns:a14="http://schemas.microsoft.com/office/drawing/2010/main" val="0"/>
              </a:ext>
            </a:extLst>
          </a:blip>
          <a:srcRect b="13095"/>
          <a:stretch/>
        </p:blipFill>
        <p:spPr>
          <a:xfrm>
            <a:off x="6212247" y="4144405"/>
            <a:ext cx="911342" cy="792000"/>
          </a:xfrm>
          <a:prstGeom prst="rect">
            <a:avLst/>
          </a:prstGeom>
        </p:spPr>
      </p:pic>
    </p:spTree>
    <p:extLst>
      <p:ext uri="{BB962C8B-B14F-4D97-AF65-F5344CB8AC3E}">
        <p14:creationId xmlns:p14="http://schemas.microsoft.com/office/powerpoint/2010/main" val="2538825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EE84E-3DBD-D2EF-5CCA-B46623D66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86B26A-0250-627A-3247-D79897C70ECD}"/>
              </a:ext>
            </a:extLst>
          </p:cNvPr>
          <p:cNvSpPr>
            <a:spLocks noGrp="1"/>
          </p:cNvSpPr>
          <p:nvPr>
            <p:ph type="title"/>
          </p:nvPr>
        </p:nvSpPr>
        <p:spPr/>
        <p:txBody>
          <a:bodyPr/>
          <a:lstStyle/>
          <a:p>
            <a:r>
              <a:rPr lang="en-US"/>
              <a:t>	Recommendations (4/4)</a:t>
            </a:r>
          </a:p>
        </p:txBody>
      </p:sp>
      <p:sp>
        <p:nvSpPr>
          <p:cNvPr id="4" name="Title 1">
            <a:extLst>
              <a:ext uri="{FF2B5EF4-FFF2-40B4-BE49-F238E27FC236}">
                <a16:creationId xmlns:a16="http://schemas.microsoft.com/office/drawing/2014/main" id="{3266DABB-9CFD-B70D-9388-22B3A1ADACE0}"/>
              </a:ext>
            </a:extLst>
          </p:cNvPr>
          <p:cNvSpPr txBox="1">
            <a:spLocks/>
          </p:cNvSpPr>
          <p:nvPr/>
        </p:nvSpPr>
        <p:spPr>
          <a:xfrm>
            <a:off x="224000" y="1562552"/>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effectLst/>
              <a:latin typeface="Aptos" panose="020B0004020202020204" pitchFamily="34" charset="0"/>
            </a:endParaRPr>
          </a:p>
          <a:p>
            <a:pPr marL="0" indent="0" rtl="0" fontAlgn="base">
              <a:buNone/>
            </a:pPr>
            <a:r>
              <a:rPr lang="en-US" sz="1800" b="1">
                <a:solidFill>
                  <a:srgbClr val="0070C0"/>
                </a:solidFill>
                <a:latin typeface="Aptos" panose="020B0004020202020204" pitchFamily="34" charset="0"/>
              </a:rPr>
              <a:t>Pricing Strategy</a:t>
            </a:r>
          </a:p>
          <a:p>
            <a:pPr marL="0" indent="0" rtl="0" fontAlgn="base">
              <a:buNone/>
            </a:pPr>
            <a:endParaRPr lang="en-US" sz="1800" b="1">
              <a:solidFill>
                <a:srgbClr val="0070C0"/>
              </a:solidFill>
              <a:latin typeface="Aptos" panose="020B0004020202020204" pitchFamily="34" charset="0"/>
              <a:ea typeface="+mn-lt"/>
              <a:cs typeface="+mn-lt"/>
            </a:endParaRPr>
          </a:p>
          <a:p>
            <a:pPr marL="0" indent="0" rtl="0" fontAlgn="base">
              <a:buNone/>
            </a:pPr>
            <a:r>
              <a:rPr lang="en-US" sz="1800">
                <a:solidFill>
                  <a:schemeClr val="tx2"/>
                </a:solidFill>
                <a:latin typeface="Aptos" panose="020B0004020202020204" pitchFamily="34" charset="0"/>
                <a:ea typeface="+mn-lt"/>
                <a:cs typeface="+mn-lt"/>
              </a:rPr>
              <a:t>Consider pricing wines competitively while maintaining quality. Customers are often willing to pay more for higher quality. However, we need to ensure that profit margins remain healthy.</a:t>
            </a:r>
            <a:endParaRPr lang="en-US" sz="1800">
              <a:solidFill>
                <a:schemeClr val="tx2"/>
              </a:solidFill>
              <a:latin typeface="Aptos" panose="020B0004020202020204" pitchFamily="34" charset="0"/>
            </a:endParaRPr>
          </a:p>
        </p:txBody>
      </p:sp>
      <p:sp>
        <p:nvSpPr>
          <p:cNvPr id="5" name="Title 1">
            <a:extLst>
              <a:ext uri="{FF2B5EF4-FFF2-40B4-BE49-F238E27FC236}">
                <a16:creationId xmlns:a16="http://schemas.microsoft.com/office/drawing/2014/main" id="{69DF9F42-7C7F-6A1F-3E18-8313AB319B13}"/>
              </a:ext>
            </a:extLst>
          </p:cNvPr>
          <p:cNvSpPr txBox="1">
            <a:spLocks/>
          </p:cNvSpPr>
          <p:nvPr/>
        </p:nvSpPr>
        <p:spPr>
          <a:xfrm>
            <a:off x="6208000" y="1562553"/>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effectLst/>
              <a:latin typeface="Aptos" panose="020B0004020202020204" pitchFamily="34" charset="0"/>
            </a:endParaRPr>
          </a:p>
          <a:p>
            <a:pPr marL="0" indent="0" rtl="0" fontAlgn="base">
              <a:buNone/>
            </a:pPr>
            <a:r>
              <a:rPr lang="en-US" sz="1800" b="1">
                <a:solidFill>
                  <a:srgbClr val="0070C0"/>
                </a:solidFill>
                <a:latin typeface="Aptos" panose="020B0004020202020204" pitchFamily="34" charset="0"/>
              </a:rPr>
              <a:t>Seasonal Selection</a:t>
            </a:r>
          </a:p>
          <a:p>
            <a:pPr marL="0" indent="0" rtl="0" fontAlgn="base">
              <a:buNone/>
            </a:pPr>
            <a:endParaRPr lang="en-US" sz="1800" b="1">
              <a:solidFill>
                <a:srgbClr val="0070C0"/>
              </a:solidFill>
              <a:latin typeface="Aptos" panose="020B0004020202020204" pitchFamily="34" charset="0"/>
              <a:ea typeface="+mn-lt"/>
              <a:cs typeface="+mn-lt"/>
            </a:endParaRPr>
          </a:p>
          <a:p>
            <a:pPr marL="0" indent="0" rtl="0" fontAlgn="base">
              <a:buNone/>
            </a:pPr>
            <a:r>
              <a:rPr lang="en-US" sz="1800">
                <a:latin typeface="Aptos" panose="020B0004020202020204" pitchFamily="34" charset="0"/>
                <a:ea typeface="+mn-lt"/>
                <a:cs typeface="+mn-lt"/>
              </a:rPr>
              <a:t>Adjust the wine list seasonally to reflect changing customer preferences. For example, lighter wines in summer and fuller-bodied reds in winter could improve sales during different times of the year.</a:t>
            </a:r>
            <a:endParaRPr lang="en-US" sz="1800">
              <a:latin typeface="Aptos" panose="020B0004020202020204" pitchFamily="34" charset="0"/>
            </a:endParaRPr>
          </a:p>
        </p:txBody>
      </p:sp>
      <p:sp>
        <p:nvSpPr>
          <p:cNvPr id="6" name="Title 1">
            <a:extLst>
              <a:ext uri="{FF2B5EF4-FFF2-40B4-BE49-F238E27FC236}">
                <a16:creationId xmlns:a16="http://schemas.microsoft.com/office/drawing/2014/main" id="{8FEFA589-ADAF-E23A-7350-45D4BC062E1F}"/>
              </a:ext>
            </a:extLst>
          </p:cNvPr>
          <p:cNvSpPr txBox="1">
            <a:spLocks/>
          </p:cNvSpPr>
          <p:nvPr/>
        </p:nvSpPr>
        <p:spPr>
          <a:xfrm>
            <a:off x="224000" y="4144646"/>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panose="020B0004020202020204" pitchFamily="34" charset="0"/>
            </a:endParaRPr>
          </a:p>
          <a:p>
            <a:pPr marL="0" indent="0" rtl="0" fontAlgn="base">
              <a:buNone/>
            </a:pPr>
            <a:r>
              <a:rPr lang="en-US" sz="1800" b="1">
                <a:solidFill>
                  <a:srgbClr val="0070C0"/>
                </a:solidFill>
                <a:latin typeface="Aptos" panose="020B0004020202020204" pitchFamily="34" charset="0"/>
              </a:rPr>
              <a:t>Monitor Inventory for Promotions</a:t>
            </a:r>
          </a:p>
          <a:p>
            <a:pPr marL="0" indent="0" rtl="0" fontAlgn="base">
              <a:buNone/>
            </a:pPr>
            <a:endParaRPr lang="en-US" sz="1800" b="1">
              <a:solidFill>
                <a:srgbClr val="0070C0"/>
              </a:solidFill>
              <a:latin typeface="Aptos" panose="020B0004020202020204" pitchFamily="34" charset="0"/>
              <a:ea typeface="+mn-lt"/>
              <a:cs typeface="+mn-lt"/>
            </a:endParaRPr>
          </a:p>
          <a:p>
            <a:pPr marL="0" indent="0" rtl="0" fontAlgn="base">
              <a:buNone/>
            </a:pPr>
            <a:r>
              <a:rPr lang="en-US" sz="1800">
                <a:latin typeface="Aptos" panose="020B0004020202020204" pitchFamily="34" charset="0"/>
                <a:ea typeface="+mn-lt"/>
                <a:cs typeface="+mn-lt"/>
              </a:rPr>
              <a:t>Keep an eye on inventory turnover for each wine. If certain high-quality or profitable wines are not selling, consider reasonable discounts or promotions to clear stock.</a:t>
            </a:r>
            <a:endParaRPr lang="en-US" sz="1800">
              <a:latin typeface="Aptos" panose="020B0004020202020204" pitchFamily="34" charset="0"/>
            </a:endParaRPr>
          </a:p>
        </p:txBody>
      </p:sp>
      <p:sp>
        <p:nvSpPr>
          <p:cNvPr id="7" name="Title 1">
            <a:extLst>
              <a:ext uri="{FF2B5EF4-FFF2-40B4-BE49-F238E27FC236}">
                <a16:creationId xmlns:a16="http://schemas.microsoft.com/office/drawing/2014/main" id="{E07751FD-E522-63AA-9B4C-4482C1AA48E5}"/>
              </a:ext>
            </a:extLst>
          </p:cNvPr>
          <p:cNvSpPr txBox="1">
            <a:spLocks/>
          </p:cNvSpPr>
          <p:nvPr/>
        </p:nvSpPr>
        <p:spPr>
          <a:xfrm>
            <a:off x="6208000" y="4144647"/>
            <a:ext cx="5760000" cy="2348229"/>
          </a:xfrm>
          <a:prstGeom prst="rect">
            <a:avLst/>
          </a:prstGeom>
          <a:solidFill>
            <a:schemeClr val="tx2">
              <a:alpha val="10000"/>
            </a:schemeClr>
          </a:solidFill>
        </p:spPr>
        <p:txBody>
          <a:bodyPr vert="horz" lIns="972000" tIns="45720" rIns="91440" bIns="45720" rtlCol="0" anchor="t" anchorCtr="0">
            <a:norm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marL="0" indent="0" rtl="0" fontAlgn="base">
              <a:buNone/>
            </a:pPr>
            <a:endParaRPr lang="en-US" sz="1800" b="1" i="0" u="none" strike="noStrike">
              <a:solidFill>
                <a:srgbClr val="0070C0"/>
              </a:solidFill>
              <a:effectLst/>
              <a:latin typeface="Aptos Display" panose="020B0004020202020204" pitchFamily="34" charset="0"/>
            </a:endParaRPr>
          </a:p>
          <a:p>
            <a:pPr marL="0" indent="0" rtl="0" fontAlgn="base">
              <a:buNone/>
            </a:pPr>
            <a:r>
              <a:rPr lang="en-US" sz="1800" b="1">
                <a:solidFill>
                  <a:srgbClr val="0070C0"/>
                </a:solidFill>
                <a:latin typeface="Aptos" panose="020B0004020202020204" pitchFamily="34" charset="0"/>
              </a:rPr>
              <a:t>Wine Events</a:t>
            </a:r>
          </a:p>
          <a:p>
            <a:pPr marL="0" indent="0" rtl="0" fontAlgn="base">
              <a:buNone/>
            </a:pPr>
            <a:endParaRPr lang="en-US" sz="1800" b="1">
              <a:solidFill>
                <a:srgbClr val="0070C0"/>
              </a:solidFill>
              <a:latin typeface="Aptos Display" panose="020B0004020202020204" pitchFamily="34" charset="0"/>
              <a:ea typeface="+mn-lt"/>
              <a:cs typeface="+mn-lt"/>
            </a:endParaRPr>
          </a:p>
          <a:p>
            <a:pPr marL="0" indent="0">
              <a:buNone/>
            </a:pPr>
            <a:r>
              <a:rPr lang="en-US" sz="1800">
                <a:latin typeface="Aptos" panose="020B0004020202020204" pitchFamily="34" charset="0"/>
                <a:ea typeface="+mn-lt"/>
                <a:cs typeface="+mn-lt"/>
              </a:rPr>
              <a:t>Host wine tasting events to introduce customers to high-quality and unique wine selections. This not only promotes specific wines but also creates a social experience      that can attract more patrons.</a:t>
            </a:r>
          </a:p>
        </p:txBody>
      </p:sp>
      <p:pic>
        <p:nvPicPr>
          <p:cNvPr id="9" name="Picture 8" descr="A black background with a black square&#10;&#10;Description automatically generated with medium confidence">
            <a:extLst>
              <a:ext uri="{FF2B5EF4-FFF2-40B4-BE49-F238E27FC236}">
                <a16:creationId xmlns:a16="http://schemas.microsoft.com/office/drawing/2014/main" id="{2A5BFFAC-4DE4-1548-E84C-394C7BDEEAF9}"/>
              </a:ext>
            </a:extLst>
          </p:cNvPr>
          <p:cNvPicPr>
            <a:picLocks noChangeAspect="1"/>
          </p:cNvPicPr>
          <p:nvPr/>
        </p:nvPicPr>
        <p:blipFill>
          <a:blip r:embed="rId2" cstate="print">
            <a:extLst>
              <a:ext uri="{28A0092B-C50C-407E-A947-70E740481C1C}">
                <a14:useLocalDpi xmlns:a14="http://schemas.microsoft.com/office/drawing/2010/main" val="0"/>
              </a:ext>
            </a:extLst>
          </a:blip>
          <a:srcRect b="13265"/>
          <a:stretch/>
        </p:blipFill>
        <p:spPr>
          <a:xfrm>
            <a:off x="224000" y="1562552"/>
            <a:ext cx="913129" cy="792000"/>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5A2BA1F0-BFC0-695C-42D1-F71A06703938}"/>
              </a:ext>
            </a:extLst>
          </p:cNvPr>
          <p:cNvPicPr>
            <a:picLocks noChangeAspect="1"/>
          </p:cNvPicPr>
          <p:nvPr/>
        </p:nvPicPr>
        <p:blipFill>
          <a:blip r:embed="rId3" cstate="print">
            <a:extLst>
              <a:ext uri="{28A0092B-C50C-407E-A947-70E740481C1C}">
                <a14:useLocalDpi xmlns:a14="http://schemas.microsoft.com/office/drawing/2010/main" val="0"/>
              </a:ext>
            </a:extLst>
          </a:blip>
          <a:srcRect b="12531"/>
          <a:stretch/>
        </p:blipFill>
        <p:spPr>
          <a:xfrm>
            <a:off x="6208000" y="1562552"/>
            <a:ext cx="905460" cy="7920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18256A81-06F4-68E4-2A70-D8282FF6CC1D}"/>
              </a:ext>
            </a:extLst>
          </p:cNvPr>
          <p:cNvPicPr>
            <a:picLocks noChangeAspect="1"/>
          </p:cNvPicPr>
          <p:nvPr/>
        </p:nvPicPr>
        <p:blipFill>
          <a:blip r:embed="rId4" cstate="print">
            <a:extLst>
              <a:ext uri="{28A0092B-C50C-407E-A947-70E740481C1C}">
                <a14:useLocalDpi xmlns:a14="http://schemas.microsoft.com/office/drawing/2010/main" val="0"/>
              </a:ext>
            </a:extLst>
          </a:blip>
          <a:srcRect b="12857"/>
          <a:stretch/>
        </p:blipFill>
        <p:spPr>
          <a:xfrm>
            <a:off x="224000" y="4150301"/>
            <a:ext cx="908852" cy="792000"/>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0C66AD47-875F-5E54-BC04-28C8037AE912}"/>
              </a:ext>
            </a:extLst>
          </p:cNvPr>
          <p:cNvPicPr>
            <a:picLocks noChangeAspect="1"/>
          </p:cNvPicPr>
          <p:nvPr/>
        </p:nvPicPr>
        <p:blipFill>
          <a:blip r:embed="rId5" cstate="print">
            <a:extLst>
              <a:ext uri="{28A0092B-C50C-407E-A947-70E740481C1C}">
                <a14:useLocalDpi xmlns:a14="http://schemas.microsoft.com/office/drawing/2010/main" val="0"/>
              </a:ext>
            </a:extLst>
          </a:blip>
          <a:srcRect b="15955"/>
          <a:stretch/>
        </p:blipFill>
        <p:spPr>
          <a:xfrm>
            <a:off x="6208000" y="4150301"/>
            <a:ext cx="942352" cy="792000"/>
          </a:xfrm>
          <a:prstGeom prst="rect">
            <a:avLst/>
          </a:prstGeom>
        </p:spPr>
      </p:pic>
    </p:spTree>
    <p:extLst>
      <p:ext uri="{BB962C8B-B14F-4D97-AF65-F5344CB8AC3E}">
        <p14:creationId xmlns:p14="http://schemas.microsoft.com/office/powerpoint/2010/main" val="1226816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8CEE-43F6-7A32-15A0-C6856E868D9D}"/>
              </a:ext>
            </a:extLst>
          </p:cNvPr>
          <p:cNvSpPr>
            <a:spLocks noGrp="1"/>
          </p:cNvSpPr>
          <p:nvPr>
            <p:ph type="title"/>
          </p:nvPr>
        </p:nvSpPr>
        <p:spPr/>
        <p:txBody>
          <a:bodyPr/>
          <a:lstStyle/>
          <a:p>
            <a:r>
              <a:rPr lang="en-US"/>
              <a:t>	Thank You</a:t>
            </a:r>
          </a:p>
        </p:txBody>
      </p:sp>
    </p:spTree>
    <p:extLst>
      <p:ext uri="{BB962C8B-B14F-4D97-AF65-F5344CB8AC3E}">
        <p14:creationId xmlns:p14="http://schemas.microsoft.com/office/powerpoint/2010/main" val="356789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7C5945-5281-03E5-8A75-A894F885F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75004-FBE6-5337-70FA-1F20A2CFB504}"/>
              </a:ext>
            </a:extLst>
          </p:cNvPr>
          <p:cNvSpPr>
            <a:spLocks noGrp="1"/>
          </p:cNvSpPr>
          <p:nvPr>
            <p:ph type="title"/>
          </p:nvPr>
        </p:nvSpPr>
        <p:spPr/>
        <p:txBody>
          <a:bodyPr anchor="ctr">
            <a:normAutofit/>
          </a:bodyPr>
          <a:lstStyle/>
          <a:p>
            <a:r>
              <a:rPr lang="en-US" sz="4000" b="0" i="0" u="none" strike="noStrike">
                <a:effectLst/>
                <a:latin typeface="Aptos Display" panose="020B0004020202020204" pitchFamily="34" charset="0"/>
              </a:rPr>
              <a:t>	Steps in Exploratory Data Analysis </a:t>
            </a:r>
            <a:r>
              <a:rPr lang="en-US" sz="4000" b="0" i="0">
                <a:effectLst/>
                <a:latin typeface="Aptos Display" panose="020B0004020202020204" pitchFamily="34" charset="0"/>
              </a:rPr>
              <a:t>​</a:t>
            </a:r>
            <a:endParaRPr lang="en-CA" sz="4000"/>
          </a:p>
        </p:txBody>
      </p:sp>
      <p:pic>
        <p:nvPicPr>
          <p:cNvPr id="4" name="Picture 3">
            <a:extLst>
              <a:ext uri="{FF2B5EF4-FFF2-40B4-BE49-F238E27FC236}">
                <a16:creationId xmlns:a16="http://schemas.microsoft.com/office/drawing/2014/main" id="{56CB0341-7BB0-9E73-9BAE-6F002DF6E856}"/>
              </a:ext>
            </a:extLst>
          </p:cNvPr>
          <p:cNvPicPr>
            <a:picLocks noChangeAspect="1"/>
          </p:cNvPicPr>
          <p:nvPr/>
        </p:nvPicPr>
        <p:blipFill>
          <a:blip r:embed="rId3"/>
          <a:srcRect r="187" b="12923"/>
          <a:stretch/>
        </p:blipFill>
        <p:spPr>
          <a:xfrm>
            <a:off x="763998" y="1543584"/>
            <a:ext cx="1023203" cy="900000"/>
          </a:xfrm>
          <a:prstGeom prst="rect">
            <a:avLst/>
          </a:prstGeom>
        </p:spPr>
      </p:pic>
      <p:sp>
        <p:nvSpPr>
          <p:cNvPr id="9" name="TextBox 8">
            <a:extLst>
              <a:ext uri="{FF2B5EF4-FFF2-40B4-BE49-F238E27FC236}">
                <a16:creationId xmlns:a16="http://schemas.microsoft.com/office/drawing/2014/main" id="{448FE0B4-DD63-6970-ED9E-50DE806E8FA7}"/>
              </a:ext>
            </a:extLst>
          </p:cNvPr>
          <p:cNvSpPr txBox="1"/>
          <p:nvPr/>
        </p:nvSpPr>
        <p:spPr>
          <a:xfrm>
            <a:off x="140998" y="2451759"/>
            <a:ext cx="226920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rgbClr val="0070C0"/>
                </a:solidFill>
              </a:rPr>
              <a:t>Data Collection</a:t>
            </a:r>
            <a:endParaRPr lang="en-US" sz="1400">
              <a:solidFill>
                <a:srgbClr val="0070C0"/>
              </a:solidFill>
            </a:endParaRPr>
          </a:p>
          <a:p>
            <a:pPr algn="ctr"/>
            <a:r>
              <a:rPr lang="en-US" sz="1400">
                <a:solidFill>
                  <a:schemeClr val="tx2"/>
                </a:solidFill>
              </a:rPr>
              <a:t>Gathering data from MySQL Workbench​</a:t>
            </a:r>
          </a:p>
        </p:txBody>
      </p:sp>
      <p:pic>
        <p:nvPicPr>
          <p:cNvPr id="5" name="Picture 4">
            <a:extLst>
              <a:ext uri="{FF2B5EF4-FFF2-40B4-BE49-F238E27FC236}">
                <a16:creationId xmlns:a16="http://schemas.microsoft.com/office/drawing/2014/main" id="{9A905AC2-5E5F-FFF5-CEB2-DBD5BB237C4E}"/>
              </a:ext>
            </a:extLst>
          </p:cNvPr>
          <p:cNvPicPr>
            <a:picLocks noChangeAspect="1"/>
          </p:cNvPicPr>
          <p:nvPr/>
        </p:nvPicPr>
        <p:blipFill>
          <a:blip r:embed="rId4"/>
          <a:srcRect l="817" t="87" b="13757"/>
          <a:stretch/>
        </p:blipFill>
        <p:spPr>
          <a:xfrm>
            <a:off x="3169166" y="1543584"/>
            <a:ext cx="1033268" cy="900000"/>
          </a:xfrm>
          <a:prstGeom prst="rect">
            <a:avLst/>
          </a:prstGeom>
        </p:spPr>
      </p:pic>
      <p:sp>
        <p:nvSpPr>
          <p:cNvPr id="10" name="TextBox 9">
            <a:extLst>
              <a:ext uri="{FF2B5EF4-FFF2-40B4-BE49-F238E27FC236}">
                <a16:creationId xmlns:a16="http://schemas.microsoft.com/office/drawing/2014/main" id="{3A10F83B-01CD-078C-BF53-B98CFD69A59F}"/>
              </a:ext>
            </a:extLst>
          </p:cNvPr>
          <p:cNvSpPr txBox="1"/>
          <p:nvPr/>
        </p:nvSpPr>
        <p:spPr>
          <a:xfrm>
            <a:off x="2551199" y="2451759"/>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0" u="none" strike="noStrike">
                <a:solidFill>
                  <a:srgbClr val="0070C0"/>
                </a:solidFill>
                <a:effectLst/>
                <a:latin typeface="Aptos" panose="020B0004020202020204" pitchFamily="34" charset="0"/>
              </a:rPr>
              <a:t>Data Cleaning</a:t>
            </a:r>
            <a:endParaRPr lang="en-US" sz="1400">
              <a:solidFill>
                <a:srgbClr val="0070C0"/>
              </a:solidFill>
              <a:latin typeface="Aptos" panose="020B0004020202020204" pitchFamily="34" charset="0"/>
            </a:endParaRPr>
          </a:p>
          <a:p>
            <a:pPr algn="ctr"/>
            <a:r>
              <a:rPr lang="en-US" sz="1400" b="0" i="0" u="none" strike="noStrike">
                <a:solidFill>
                  <a:schemeClr val="tx2"/>
                </a:solidFill>
                <a:effectLst/>
                <a:latin typeface="Aptos" panose="020B0004020202020204" pitchFamily="34" charset="0"/>
              </a:rPr>
              <a:t>Handling missing values, outliers, and inconsistencies</a:t>
            </a:r>
            <a:endParaRPr lang="en-US" sz="1400">
              <a:solidFill>
                <a:schemeClr val="tx2"/>
              </a:solidFill>
            </a:endParaRPr>
          </a:p>
        </p:txBody>
      </p:sp>
      <p:pic>
        <p:nvPicPr>
          <p:cNvPr id="6" name="Picture 5">
            <a:extLst>
              <a:ext uri="{FF2B5EF4-FFF2-40B4-BE49-F238E27FC236}">
                <a16:creationId xmlns:a16="http://schemas.microsoft.com/office/drawing/2014/main" id="{8B518C7B-A65E-2559-B7D8-598F56D20EB6}"/>
              </a:ext>
            </a:extLst>
          </p:cNvPr>
          <p:cNvPicPr>
            <a:picLocks noChangeAspect="1"/>
          </p:cNvPicPr>
          <p:nvPr/>
        </p:nvPicPr>
        <p:blipFill>
          <a:blip r:embed="rId5"/>
          <a:srcRect b="14087"/>
          <a:stretch/>
        </p:blipFill>
        <p:spPr>
          <a:xfrm>
            <a:off x="5572214" y="1543584"/>
            <a:ext cx="1047574" cy="900000"/>
          </a:xfrm>
          <a:prstGeom prst="rect">
            <a:avLst/>
          </a:prstGeom>
        </p:spPr>
      </p:pic>
      <p:sp>
        <p:nvSpPr>
          <p:cNvPr id="11" name="TextBox 10">
            <a:extLst>
              <a:ext uri="{FF2B5EF4-FFF2-40B4-BE49-F238E27FC236}">
                <a16:creationId xmlns:a16="http://schemas.microsoft.com/office/drawing/2014/main" id="{AAD38B98-471E-31C8-172D-33414A0CFA92}"/>
              </a:ext>
            </a:extLst>
          </p:cNvPr>
          <p:cNvSpPr txBox="1"/>
          <p:nvPr/>
        </p:nvSpPr>
        <p:spPr>
          <a:xfrm>
            <a:off x="4961400" y="2451759"/>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indent="0" algn="ctr" rtl="0" fontAlgn="base">
              <a:buNone/>
            </a:pPr>
            <a:r>
              <a:rPr lang="en-US" sz="1400" b="1" i="0" u="none" strike="noStrike">
                <a:solidFill>
                  <a:srgbClr val="0070C0"/>
                </a:solidFill>
                <a:effectLst/>
                <a:latin typeface="Aptos" panose="020B0004020202020204" pitchFamily="34" charset="0"/>
              </a:rPr>
              <a:t>Data Profiling</a:t>
            </a:r>
            <a:endParaRPr lang="en-US" sz="1400">
              <a:solidFill>
                <a:srgbClr val="0070C0"/>
              </a:solidFill>
              <a:latin typeface="Aptos" panose="020B0004020202020204" pitchFamily="34" charset="0"/>
            </a:endParaRPr>
          </a:p>
          <a:p>
            <a:pPr marL="0" indent="0" algn="ctr" rtl="0" fontAlgn="base">
              <a:buNone/>
            </a:pPr>
            <a:r>
              <a:rPr lang="en-US" sz="1400" b="0" i="0" u="none" strike="noStrike">
                <a:solidFill>
                  <a:schemeClr val="tx2"/>
                </a:solidFill>
                <a:effectLst/>
                <a:latin typeface="Aptos" panose="020B0004020202020204" pitchFamily="34" charset="0"/>
              </a:rPr>
              <a:t>Summarizing the data to understand structure and basic statistics</a:t>
            </a:r>
            <a:endParaRPr lang="en-US" sz="1400" b="0" i="0">
              <a:solidFill>
                <a:schemeClr val="tx2"/>
              </a:solidFill>
              <a:effectLst/>
              <a:latin typeface="Arial" panose="020B0604020202020204" pitchFamily="34" charset="0"/>
            </a:endParaRPr>
          </a:p>
        </p:txBody>
      </p:sp>
      <p:pic>
        <p:nvPicPr>
          <p:cNvPr id="7" name="Picture 6">
            <a:extLst>
              <a:ext uri="{FF2B5EF4-FFF2-40B4-BE49-F238E27FC236}">
                <a16:creationId xmlns:a16="http://schemas.microsoft.com/office/drawing/2014/main" id="{04261C27-8974-5D96-4BA2-6E411F829BF9}"/>
              </a:ext>
            </a:extLst>
          </p:cNvPr>
          <p:cNvPicPr>
            <a:picLocks noChangeAspect="1"/>
          </p:cNvPicPr>
          <p:nvPr/>
        </p:nvPicPr>
        <p:blipFill>
          <a:blip r:embed="rId6"/>
          <a:srcRect l="647" t="740" r="-132" b="14021"/>
          <a:stretch/>
        </p:blipFill>
        <p:spPr>
          <a:xfrm>
            <a:off x="7981961" y="1543584"/>
            <a:ext cx="1048483" cy="900000"/>
          </a:xfrm>
          <a:prstGeom prst="rect">
            <a:avLst/>
          </a:prstGeom>
        </p:spPr>
      </p:pic>
      <p:sp>
        <p:nvSpPr>
          <p:cNvPr id="12" name="TextBox 11">
            <a:extLst>
              <a:ext uri="{FF2B5EF4-FFF2-40B4-BE49-F238E27FC236}">
                <a16:creationId xmlns:a16="http://schemas.microsoft.com/office/drawing/2014/main" id="{83ACE261-A17D-0C3C-9F0F-9CF54BE7477F}"/>
              </a:ext>
            </a:extLst>
          </p:cNvPr>
          <p:cNvSpPr txBox="1"/>
          <p:nvPr/>
        </p:nvSpPr>
        <p:spPr>
          <a:xfrm>
            <a:off x="7371601" y="2451759"/>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0" u="none" strike="noStrike">
                <a:solidFill>
                  <a:srgbClr val="0070C0"/>
                </a:solidFill>
                <a:effectLst/>
                <a:latin typeface="Aptos" panose="020B0004020202020204" pitchFamily="34" charset="0"/>
              </a:rPr>
              <a:t>Univariate Analysis</a:t>
            </a:r>
            <a:r>
              <a:rPr lang="en-US" sz="1400" b="0" i="0" u="none" strike="noStrike">
                <a:solidFill>
                  <a:srgbClr val="0070C0"/>
                </a:solidFill>
                <a:effectLst/>
                <a:latin typeface="Aptos" panose="020B0004020202020204" pitchFamily="34" charset="0"/>
              </a:rPr>
              <a:t> </a:t>
            </a:r>
          </a:p>
          <a:p>
            <a:pPr algn="ctr"/>
            <a:r>
              <a:rPr lang="en-US" sz="1400" b="0" i="0" u="none" strike="noStrike">
                <a:solidFill>
                  <a:schemeClr val="tx2"/>
                </a:solidFill>
                <a:effectLst/>
                <a:latin typeface="Aptos" panose="020B0004020202020204" pitchFamily="34" charset="0"/>
              </a:rPr>
              <a:t>Analyzing individual variables using histograms, box plots</a:t>
            </a:r>
            <a:endParaRPr lang="en-US" sz="1400">
              <a:solidFill>
                <a:schemeClr val="tx2"/>
              </a:solidFill>
            </a:endParaRPr>
          </a:p>
        </p:txBody>
      </p:sp>
      <p:pic>
        <p:nvPicPr>
          <p:cNvPr id="8" name="Picture 7">
            <a:extLst>
              <a:ext uri="{FF2B5EF4-FFF2-40B4-BE49-F238E27FC236}">
                <a16:creationId xmlns:a16="http://schemas.microsoft.com/office/drawing/2014/main" id="{028D5B90-4AE6-91BF-5DE7-B6C0CFC188A1}"/>
              </a:ext>
            </a:extLst>
          </p:cNvPr>
          <p:cNvPicPr>
            <a:picLocks noChangeAspect="1"/>
          </p:cNvPicPr>
          <p:nvPr/>
        </p:nvPicPr>
        <p:blipFill>
          <a:blip r:embed="rId7"/>
          <a:srcRect b="14550"/>
          <a:stretch/>
        </p:blipFill>
        <p:spPr>
          <a:xfrm>
            <a:off x="10388963" y="1543584"/>
            <a:ext cx="1054880" cy="900000"/>
          </a:xfrm>
          <a:prstGeom prst="rect">
            <a:avLst/>
          </a:prstGeom>
        </p:spPr>
      </p:pic>
      <p:sp>
        <p:nvSpPr>
          <p:cNvPr id="13" name="TextBox 12">
            <a:extLst>
              <a:ext uri="{FF2B5EF4-FFF2-40B4-BE49-F238E27FC236}">
                <a16:creationId xmlns:a16="http://schemas.microsoft.com/office/drawing/2014/main" id="{71038E94-550D-D512-5D9B-A6EA06DF29CD}"/>
              </a:ext>
            </a:extLst>
          </p:cNvPr>
          <p:cNvSpPr txBox="1"/>
          <p:nvPr/>
        </p:nvSpPr>
        <p:spPr>
          <a:xfrm>
            <a:off x="9781802" y="2451759"/>
            <a:ext cx="226920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fontAlgn="base"/>
            <a:r>
              <a:rPr lang="en-US" sz="1400" b="1" i="0" u="none" strike="noStrike">
                <a:solidFill>
                  <a:srgbClr val="0070C0"/>
                </a:solidFill>
                <a:effectLst/>
                <a:latin typeface="Aptos" panose="020B0004020202020204" pitchFamily="34" charset="0"/>
              </a:rPr>
              <a:t>Bivariate Analysis</a:t>
            </a:r>
            <a:r>
              <a:rPr lang="en-US" sz="1400" b="0" i="0" u="none" strike="noStrike">
                <a:solidFill>
                  <a:srgbClr val="0070C0"/>
                </a:solidFill>
                <a:effectLst/>
                <a:latin typeface="Aptos" panose="020B0004020202020204" pitchFamily="34" charset="0"/>
              </a:rPr>
              <a:t> </a:t>
            </a:r>
          </a:p>
          <a:p>
            <a:pPr algn="ctr" rtl="0" fontAlgn="base"/>
            <a:r>
              <a:rPr lang="en-US" sz="1400" b="0" i="0" u="none" strike="noStrike">
                <a:solidFill>
                  <a:schemeClr val="tx2"/>
                </a:solidFill>
                <a:effectLst/>
                <a:latin typeface="Aptos" panose="020B0004020202020204" pitchFamily="34" charset="0"/>
              </a:rPr>
              <a:t>Examining relationships between pairs of variables with scatter plots, correlation matrices</a:t>
            </a:r>
            <a:r>
              <a:rPr lang="en-US" sz="1400" b="0" i="0">
                <a:solidFill>
                  <a:schemeClr val="tx2"/>
                </a:solidFill>
                <a:effectLst/>
                <a:latin typeface="Aptos" panose="020B0004020202020204" pitchFamily="34" charset="0"/>
              </a:rPr>
              <a:t>​</a:t>
            </a:r>
            <a:endParaRPr lang="en-US" sz="1400" b="0" i="0">
              <a:solidFill>
                <a:schemeClr val="tx2"/>
              </a:solidFill>
              <a:effectLst/>
              <a:latin typeface="Arial" panose="020B0604020202020204" pitchFamily="34" charset="0"/>
            </a:endParaRPr>
          </a:p>
        </p:txBody>
      </p:sp>
      <p:pic>
        <p:nvPicPr>
          <p:cNvPr id="21" name="Graphic 20" descr="Play outline">
            <a:extLst>
              <a:ext uri="{FF2B5EF4-FFF2-40B4-BE49-F238E27FC236}">
                <a16:creationId xmlns:a16="http://schemas.microsoft.com/office/drawing/2014/main" id="{2F9F7C05-BD04-98A1-2CED-3AB91F2B83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86693" y="1633584"/>
            <a:ext cx="720000" cy="720000"/>
          </a:xfrm>
          <a:prstGeom prst="rect">
            <a:avLst/>
          </a:prstGeom>
        </p:spPr>
      </p:pic>
      <p:pic>
        <p:nvPicPr>
          <p:cNvPr id="22" name="Graphic 21" descr="Play outline">
            <a:extLst>
              <a:ext uri="{FF2B5EF4-FFF2-40B4-BE49-F238E27FC236}">
                <a16:creationId xmlns:a16="http://schemas.microsoft.com/office/drawing/2014/main" id="{0DF28AE8-D766-082D-2E4B-66678425AF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53753" y="1633584"/>
            <a:ext cx="720000" cy="720000"/>
          </a:xfrm>
          <a:prstGeom prst="rect">
            <a:avLst/>
          </a:prstGeom>
        </p:spPr>
      </p:pic>
      <p:pic>
        <p:nvPicPr>
          <p:cNvPr id="23" name="Graphic 22" descr="Play outline">
            <a:extLst>
              <a:ext uri="{FF2B5EF4-FFF2-40B4-BE49-F238E27FC236}">
                <a16:creationId xmlns:a16="http://schemas.microsoft.com/office/drawing/2014/main" id="{8B79B9E3-E966-772C-ACD8-DE394B119B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21716" y="1633584"/>
            <a:ext cx="720000" cy="720000"/>
          </a:xfrm>
          <a:prstGeom prst="rect">
            <a:avLst/>
          </a:prstGeom>
        </p:spPr>
      </p:pic>
      <p:pic>
        <p:nvPicPr>
          <p:cNvPr id="24" name="Graphic 23" descr="Play outline">
            <a:extLst>
              <a:ext uri="{FF2B5EF4-FFF2-40B4-BE49-F238E27FC236}">
                <a16:creationId xmlns:a16="http://schemas.microsoft.com/office/drawing/2014/main" id="{80474A69-0EF9-5039-B2E2-4B0CC54C95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32547" y="1633584"/>
            <a:ext cx="720000" cy="720000"/>
          </a:xfrm>
          <a:prstGeom prst="rect">
            <a:avLst/>
          </a:prstGeom>
        </p:spPr>
      </p:pic>
      <p:pic>
        <p:nvPicPr>
          <p:cNvPr id="26" name="Graphic 25" descr="Play outline">
            <a:extLst>
              <a:ext uri="{FF2B5EF4-FFF2-40B4-BE49-F238E27FC236}">
                <a16:creationId xmlns:a16="http://schemas.microsoft.com/office/drawing/2014/main" id="{E1C28488-F90A-69CE-E6EC-973690E8B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10666974" y="3549624"/>
            <a:ext cx="720000" cy="720000"/>
          </a:xfrm>
          <a:prstGeom prst="rect">
            <a:avLst/>
          </a:prstGeom>
        </p:spPr>
      </p:pic>
      <p:pic>
        <p:nvPicPr>
          <p:cNvPr id="28" name="Picture 27" descr="A black background with a black square&#10;&#10;Description automatically generated with medium confidence">
            <a:extLst>
              <a:ext uri="{FF2B5EF4-FFF2-40B4-BE49-F238E27FC236}">
                <a16:creationId xmlns:a16="http://schemas.microsoft.com/office/drawing/2014/main" id="{756B5C31-300C-E835-B40F-4E3F640525A9}"/>
              </a:ext>
            </a:extLst>
          </p:cNvPr>
          <p:cNvPicPr>
            <a:picLocks noChangeAspect="1"/>
          </p:cNvPicPr>
          <p:nvPr/>
        </p:nvPicPr>
        <p:blipFill>
          <a:blip r:embed="rId10" cstate="print">
            <a:extLst>
              <a:ext uri="{28A0092B-C50C-407E-A947-70E740481C1C}">
                <a14:useLocalDpi xmlns:a14="http://schemas.microsoft.com/office/drawing/2010/main" val="0"/>
              </a:ext>
            </a:extLst>
          </a:blip>
          <a:srcRect b="15370"/>
          <a:stretch/>
        </p:blipFill>
        <p:spPr>
          <a:xfrm>
            <a:off x="10495245" y="4327718"/>
            <a:ext cx="1063458" cy="900000"/>
          </a:xfrm>
          <a:prstGeom prst="rect">
            <a:avLst/>
          </a:prstGeom>
        </p:spPr>
      </p:pic>
      <p:sp>
        <p:nvSpPr>
          <p:cNvPr id="29" name="TextBox 28">
            <a:extLst>
              <a:ext uri="{FF2B5EF4-FFF2-40B4-BE49-F238E27FC236}">
                <a16:creationId xmlns:a16="http://schemas.microsoft.com/office/drawing/2014/main" id="{74B9F7EE-F67D-E3A0-3B0E-46D62EB64EB9}"/>
              </a:ext>
            </a:extLst>
          </p:cNvPr>
          <p:cNvSpPr txBox="1"/>
          <p:nvPr/>
        </p:nvSpPr>
        <p:spPr>
          <a:xfrm>
            <a:off x="9892372" y="5254652"/>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fontAlgn="base"/>
            <a:r>
              <a:rPr lang="en-US" sz="1400" b="1" i="0" u="none" strike="noStrike">
                <a:solidFill>
                  <a:srgbClr val="0070C0"/>
                </a:solidFill>
                <a:effectLst/>
                <a:latin typeface="Aptos" panose="020B0004020202020204" pitchFamily="34" charset="0"/>
              </a:rPr>
              <a:t>Multivariate</a:t>
            </a:r>
            <a:r>
              <a:rPr lang="en-US" sz="1400" b="1" i="0" u="none" strike="noStrike">
                <a:effectLst/>
                <a:latin typeface="Aptos" panose="020B0004020202020204" pitchFamily="34" charset="0"/>
              </a:rPr>
              <a:t> </a:t>
            </a:r>
            <a:r>
              <a:rPr lang="en-US" sz="1400" b="1" i="0" u="none" strike="noStrike">
                <a:solidFill>
                  <a:srgbClr val="0070C0"/>
                </a:solidFill>
                <a:effectLst/>
                <a:latin typeface="Aptos" panose="020B0004020202020204" pitchFamily="34" charset="0"/>
              </a:rPr>
              <a:t>Analysis</a:t>
            </a:r>
            <a:r>
              <a:rPr lang="en-US" sz="1400" b="0" i="0" u="none" strike="noStrike">
                <a:solidFill>
                  <a:srgbClr val="0070C0"/>
                </a:solidFill>
                <a:effectLst/>
                <a:latin typeface="Aptos" panose="020B0004020202020204" pitchFamily="34" charset="0"/>
              </a:rPr>
              <a:t> </a:t>
            </a:r>
          </a:p>
          <a:p>
            <a:pPr algn="ctr" rtl="0" fontAlgn="base"/>
            <a:r>
              <a:rPr lang="en-US" sz="1400" b="0" i="0" u="none" strike="noStrike">
                <a:solidFill>
                  <a:schemeClr val="tx2"/>
                </a:solidFill>
                <a:effectLst/>
                <a:latin typeface="Aptos" panose="020B0004020202020204" pitchFamily="34" charset="0"/>
              </a:rPr>
              <a:t>Exploring relationships among multiple variables using techniques like PCA</a:t>
            </a:r>
            <a:endParaRPr lang="en-US" sz="1400" b="0" i="0">
              <a:solidFill>
                <a:schemeClr val="tx2"/>
              </a:solidFill>
              <a:effectLst/>
              <a:latin typeface="Arial" panose="020B0604020202020204" pitchFamily="34" charset="0"/>
            </a:endParaRPr>
          </a:p>
        </p:txBody>
      </p:sp>
      <p:pic>
        <p:nvPicPr>
          <p:cNvPr id="30" name="Graphic 29" descr="Play outline">
            <a:extLst>
              <a:ext uri="{FF2B5EF4-FFF2-40B4-BE49-F238E27FC236}">
                <a16:creationId xmlns:a16="http://schemas.microsoft.com/office/drawing/2014/main" id="{AD7DD0CF-DC12-C757-D392-CF3E7F9458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9332547" y="4425229"/>
            <a:ext cx="720000" cy="720000"/>
          </a:xfrm>
          <a:prstGeom prst="rect">
            <a:avLst/>
          </a:prstGeom>
        </p:spPr>
      </p:pic>
      <p:sp>
        <p:nvSpPr>
          <p:cNvPr id="31" name="TextBox 30">
            <a:extLst>
              <a:ext uri="{FF2B5EF4-FFF2-40B4-BE49-F238E27FC236}">
                <a16:creationId xmlns:a16="http://schemas.microsoft.com/office/drawing/2014/main" id="{1AB8B3BE-A50E-6E36-B220-3F36EFC4198D}"/>
              </a:ext>
            </a:extLst>
          </p:cNvPr>
          <p:cNvSpPr txBox="1"/>
          <p:nvPr/>
        </p:nvSpPr>
        <p:spPr>
          <a:xfrm>
            <a:off x="140998" y="5254652"/>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fontAlgn="base"/>
            <a:r>
              <a:rPr lang="en-US" sz="1400" b="1" i="0" u="none" strike="noStrike">
                <a:solidFill>
                  <a:srgbClr val="0070C0"/>
                </a:solidFill>
                <a:effectLst/>
                <a:latin typeface="Aptos" panose="020B0004020202020204" pitchFamily="34" charset="0"/>
              </a:rPr>
              <a:t>Insight Extraction</a:t>
            </a:r>
            <a:endParaRPr lang="en-US" sz="1400">
              <a:solidFill>
                <a:srgbClr val="0070C0"/>
              </a:solidFill>
              <a:latin typeface="Aptos" panose="020B0004020202020204" pitchFamily="34" charset="0"/>
            </a:endParaRPr>
          </a:p>
          <a:p>
            <a:pPr algn="ctr" rtl="0" fontAlgn="base"/>
            <a:r>
              <a:rPr lang="en-US" sz="1400" b="0" i="0" u="none" strike="noStrike">
                <a:solidFill>
                  <a:schemeClr val="tx2"/>
                </a:solidFill>
                <a:effectLst/>
                <a:latin typeface="Aptos" panose="020B0004020202020204" pitchFamily="34" charset="0"/>
              </a:rPr>
              <a:t>Drawing meaningful conclusions and insights from the data</a:t>
            </a:r>
            <a:endParaRPr lang="en-US" sz="1400" b="0" i="0">
              <a:solidFill>
                <a:schemeClr val="tx2"/>
              </a:solidFill>
              <a:effectLst/>
              <a:latin typeface="Arial" panose="020B0604020202020204" pitchFamily="34" charset="0"/>
            </a:endParaRPr>
          </a:p>
        </p:txBody>
      </p:sp>
      <p:sp>
        <p:nvSpPr>
          <p:cNvPr id="32" name="TextBox 31">
            <a:extLst>
              <a:ext uri="{FF2B5EF4-FFF2-40B4-BE49-F238E27FC236}">
                <a16:creationId xmlns:a16="http://schemas.microsoft.com/office/drawing/2014/main" id="{08BCBA37-C39E-7BF0-50C7-BAF9DB7AB602}"/>
              </a:ext>
            </a:extLst>
          </p:cNvPr>
          <p:cNvSpPr txBox="1"/>
          <p:nvPr/>
        </p:nvSpPr>
        <p:spPr>
          <a:xfrm>
            <a:off x="2551199" y="5254652"/>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fontAlgn="base"/>
            <a:r>
              <a:rPr lang="en-US" sz="1400" b="1" i="0" u="none" strike="noStrike">
                <a:solidFill>
                  <a:srgbClr val="0070C0"/>
                </a:solidFill>
                <a:effectLst/>
                <a:latin typeface="Aptos" panose="020B0004020202020204" pitchFamily="34" charset="0"/>
              </a:rPr>
              <a:t>Summary Statistics</a:t>
            </a:r>
            <a:endParaRPr lang="en-US" sz="1400">
              <a:solidFill>
                <a:srgbClr val="0070C0"/>
              </a:solidFill>
              <a:latin typeface="Aptos" panose="020B0004020202020204" pitchFamily="34" charset="0"/>
            </a:endParaRPr>
          </a:p>
          <a:p>
            <a:pPr algn="ctr" rtl="0" fontAlgn="base"/>
            <a:r>
              <a:rPr lang="en-US" sz="1400" b="0" i="0" u="none" strike="noStrike">
                <a:solidFill>
                  <a:schemeClr val="tx2"/>
                </a:solidFill>
                <a:effectLst/>
                <a:latin typeface="Aptos" panose="020B0004020202020204" pitchFamily="34" charset="0"/>
              </a:rPr>
              <a:t>Computing mean, median, mode, variance, standard deviation</a:t>
            </a:r>
            <a:endParaRPr lang="en-US" sz="1400" b="0" i="0">
              <a:solidFill>
                <a:schemeClr val="tx2"/>
              </a:solidFill>
              <a:effectLst/>
              <a:latin typeface="Arial" panose="020B0604020202020204" pitchFamily="34" charset="0"/>
            </a:endParaRPr>
          </a:p>
        </p:txBody>
      </p:sp>
      <p:sp>
        <p:nvSpPr>
          <p:cNvPr id="33" name="TextBox 32">
            <a:extLst>
              <a:ext uri="{FF2B5EF4-FFF2-40B4-BE49-F238E27FC236}">
                <a16:creationId xmlns:a16="http://schemas.microsoft.com/office/drawing/2014/main" id="{DF457123-F2C5-4E58-273C-81B3BF2A853B}"/>
              </a:ext>
            </a:extLst>
          </p:cNvPr>
          <p:cNvSpPr txBox="1"/>
          <p:nvPr/>
        </p:nvSpPr>
        <p:spPr>
          <a:xfrm>
            <a:off x="4961400" y="5254652"/>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fontAlgn="base"/>
            <a:r>
              <a:rPr lang="en-US" sz="1400" b="1" i="0" u="none" strike="noStrike">
                <a:solidFill>
                  <a:srgbClr val="0070C0"/>
                </a:solidFill>
                <a:effectLst/>
                <a:latin typeface="Aptos" panose="020B0004020202020204" pitchFamily="34" charset="0"/>
              </a:rPr>
              <a:t>Data Visualization</a:t>
            </a:r>
            <a:endParaRPr lang="en-US" sz="1400">
              <a:solidFill>
                <a:srgbClr val="0070C0"/>
              </a:solidFill>
              <a:latin typeface="Aptos" panose="020B0004020202020204" pitchFamily="34" charset="0"/>
            </a:endParaRPr>
          </a:p>
          <a:p>
            <a:pPr algn="ctr" rtl="0" fontAlgn="base"/>
            <a:r>
              <a:rPr lang="en-US" sz="1400" b="0" i="0" u="none" strike="noStrike">
                <a:solidFill>
                  <a:schemeClr val="tx2"/>
                </a:solidFill>
                <a:effectLst/>
                <a:latin typeface="Aptos" panose="020B0004020202020204" pitchFamily="34" charset="0"/>
              </a:rPr>
              <a:t>Using visual tools like bar charts, heatmaps to gain insights</a:t>
            </a:r>
            <a:r>
              <a:rPr lang="en-US" sz="1400" b="0" i="0">
                <a:solidFill>
                  <a:schemeClr val="tx2"/>
                </a:solidFill>
                <a:effectLst/>
                <a:latin typeface="Aptos" panose="020B0004020202020204" pitchFamily="34" charset="0"/>
              </a:rPr>
              <a:t>​</a:t>
            </a:r>
            <a:endParaRPr lang="en-US" sz="1400" b="0" i="0">
              <a:solidFill>
                <a:schemeClr val="tx2"/>
              </a:solidFill>
              <a:effectLst/>
              <a:latin typeface="Arial" panose="020B0604020202020204" pitchFamily="34" charset="0"/>
            </a:endParaRPr>
          </a:p>
        </p:txBody>
      </p:sp>
      <p:sp>
        <p:nvSpPr>
          <p:cNvPr id="34" name="TextBox 33">
            <a:extLst>
              <a:ext uri="{FF2B5EF4-FFF2-40B4-BE49-F238E27FC236}">
                <a16:creationId xmlns:a16="http://schemas.microsoft.com/office/drawing/2014/main" id="{07FFEA64-26D2-84C2-BED6-07A5F455E526}"/>
              </a:ext>
            </a:extLst>
          </p:cNvPr>
          <p:cNvSpPr txBox="1"/>
          <p:nvPr/>
        </p:nvSpPr>
        <p:spPr>
          <a:xfrm>
            <a:off x="7371601" y="5254652"/>
            <a:ext cx="226920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i="0" u="none" strike="noStrike">
                <a:solidFill>
                  <a:srgbClr val="0070C0"/>
                </a:solidFill>
                <a:effectLst/>
                <a:latin typeface="Aptos" panose="020B0004020202020204" pitchFamily="34" charset="0"/>
              </a:rPr>
              <a:t>Feature Engineering</a:t>
            </a:r>
            <a:r>
              <a:rPr lang="en-US" sz="1400" b="0" i="0" u="none" strike="noStrike">
                <a:solidFill>
                  <a:srgbClr val="0070C0"/>
                </a:solidFill>
                <a:effectLst/>
                <a:latin typeface="Aptos" panose="020B0004020202020204" pitchFamily="34" charset="0"/>
              </a:rPr>
              <a:t> </a:t>
            </a:r>
            <a:r>
              <a:rPr lang="en-US" sz="1400" b="0" i="0" u="none" strike="noStrike">
                <a:solidFill>
                  <a:schemeClr val="tx2"/>
                </a:solidFill>
                <a:effectLst/>
                <a:latin typeface="Aptos" panose="020B0004020202020204" pitchFamily="34" charset="0"/>
              </a:rPr>
              <a:t>Creating or transforming features to improve the dataset</a:t>
            </a:r>
            <a:r>
              <a:rPr lang="en-US" sz="1400" b="0" i="0">
                <a:solidFill>
                  <a:schemeClr val="tx2"/>
                </a:solidFill>
                <a:effectLst/>
                <a:latin typeface="Aptos" panose="020B0004020202020204" pitchFamily="34" charset="0"/>
              </a:rPr>
              <a:t>​</a:t>
            </a:r>
            <a:endParaRPr lang="en-US" sz="1400">
              <a:solidFill>
                <a:schemeClr val="tx2"/>
              </a:solidFill>
            </a:endParaRPr>
          </a:p>
        </p:txBody>
      </p:sp>
      <p:pic>
        <p:nvPicPr>
          <p:cNvPr id="35" name="Graphic 34" descr="Play outline">
            <a:extLst>
              <a:ext uri="{FF2B5EF4-FFF2-40B4-BE49-F238E27FC236}">
                <a16:creationId xmlns:a16="http://schemas.microsoft.com/office/drawing/2014/main" id="{6174A1CC-F9E1-FEAC-6A66-1BC2AE82546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6921716" y="4415452"/>
            <a:ext cx="720000" cy="720000"/>
          </a:xfrm>
          <a:prstGeom prst="rect">
            <a:avLst/>
          </a:prstGeom>
        </p:spPr>
      </p:pic>
      <p:pic>
        <p:nvPicPr>
          <p:cNvPr id="36" name="Graphic 35" descr="Play outline">
            <a:extLst>
              <a:ext uri="{FF2B5EF4-FFF2-40B4-BE49-F238E27FC236}">
                <a16:creationId xmlns:a16="http://schemas.microsoft.com/office/drawing/2014/main" id="{02005A69-5F6D-DF30-48C3-86431E04BE6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4553753" y="4417718"/>
            <a:ext cx="720000" cy="720000"/>
          </a:xfrm>
          <a:prstGeom prst="rect">
            <a:avLst/>
          </a:prstGeom>
        </p:spPr>
      </p:pic>
      <p:pic>
        <p:nvPicPr>
          <p:cNvPr id="37" name="Graphic 36" descr="Play outline">
            <a:extLst>
              <a:ext uri="{FF2B5EF4-FFF2-40B4-BE49-F238E27FC236}">
                <a16:creationId xmlns:a16="http://schemas.microsoft.com/office/drawing/2014/main" id="{C2DA8F33-01E1-ED4A-0C11-04268AC01F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2086693" y="4417718"/>
            <a:ext cx="720000" cy="720000"/>
          </a:xfrm>
          <a:prstGeom prst="rect">
            <a:avLst/>
          </a:prstGeom>
        </p:spPr>
      </p:pic>
      <p:pic>
        <p:nvPicPr>
          <p:cNvPr id="41" name="Picture 40" descr="A black background with a black square&#10;&#10;Description automatically generated with medium confidence">
            <a:extLst>
              <a:ext uri="{FF2B5EF4-FFF2-40B4-BE49-F238E27FC236}">
                <a16:creationId xmlns:a16="http://schemas.microsoft.com/office/drawing/2014/main" id="{2CBAFFE9-F8B2-1720-99B3-76F77EB23AC8}"/>
              </a:ext>
            </a:extLst>
          </p:cNvPr>
          <p:cNvPicPr>
            <a:picLocks noChangeAspect="1"/>
          </p:cNvPicPr>
          <p:nvPr/>
        </p:nvPicPr>
        <p:blipFill>
          <a:blip r:embed="rId11" cstate="print">
            <a:extLst>
              <a:ext uri="{28A0092B-C50C-407E-A947-70E740481C1C}">
                <a14:useLocalDpi xmlns:a14="http://schemas.microsoft.com/office/drawing/2010/main" val="0"/>
              </a:ext>
            </a:extLst>
          </a:blip>
          <a:srcRect b="14286"/>
          <a:stretch/>
        </p:blipFill>
        <p:spPr>
          <a:xfrm>
            <a:off x="763577" y="4327718"/>
            <a:ext cx="1050000" cy="900000"/>
          </a:xfrm>
          <a:prstGeom prst="rect">
            <a:avLst/>
          </a:prstGeom>
        </p:spPr>
      </p:pic>
      <p:pic>
        <p:nvPicPr>
          <p:cNvPr id="43" name="Picture 42" descr="A black background with a black square&#10;&#10;Description automatically generated with medium confidence">
            <a:extLst>
              <a:ext uri="{FF2B5EF4-FFF2-40B4-BE49-F238E27FC236}">
                <a16:creationId xmlns:a16="http://schemas.microsoft.com/office/drawing/2014/main" id="{861FE911-AB38-4333-EA67-828B5E86DF86}"/>
              </a:ext>
            </a:extLst>
          </p:cNvPr>
          <p:cNvPicPr>
            <a:picLocks noChangeAspect="1"/>
          </p:cNvPicPr>
          <p:nvPr/>
        </p:nvPicPr>
        <p:blipFill>
          <a:blip r:embed="rId12" cstate="print">
            <a:extLst>
              <a:ext uri="{28A0092B-C50C-407E-A947-70E740481C1C}">
                <a14:useLocalDpi xmlns:a14="http://schemas.microsoft.com/office/drawing/2010/main" val="0"/>
              </a:ext>
            </a:extLst>
          </a:blip>
          <a:srcRect b="13143"/>
          <a:stretch/>
        </p:blipFill>
        <p:spPr>
          <a:xfrm>
            <a:off x="3166250" y="4327718"/>
            <a:ext cx="1036184" cy="900000"/>
          </a:xfrm>
          <a:prstGeom prst="rect">
            <a:avLst/>
          </a:prstGeom>
        </p:spPr>
      </p:pic>
      <p:pic>
        <p:nvPicPr>
          <p:cNvPr id="45" name="Picture 44" descr="A black background with a black square&#10;&#10;Description automatically generated with medium confidence">
            <a:extLst>
              <a:ext uri="{FF2B5EF4-FFF2-40B4-BE49-F238E27FC236}">
                <a16:creationId xmlns:a16="http://schemas.microsoft.com/office/drawing/2014/main" id="{AA419D49-59FC-C224-59D5-31F79CED6E22}"/>
              </a:ext>
            </a:extLst>
          </p:cNvPr>
          <p:cNvPicPr>
            <a:picLocks noChangeAspect="1"/>
          </p:cNvPicPr>
          <p:nvPr/>
        </p:nvPicPr>
        <p:blipFill>
          <a:blip r:embed="rId13" cstate="print">
            <a:extLst>
              <a:ext uri="{28A0092B-C50C-407E-A947-70E740481C1C}">
                <a14:useLocalDpi xmlns:a14="http://schemas.microsoft.com/office/drawing/2010/main" val="0"/>
              </a:ext>
            </a:extLst>
          </a:blip>
          <a:srcRect b="14294"/>
          <a:stretch/>
        </p:blipFill>
        <p:spPr>
          <a:xfrm>
            <a:off x="5572214" y="4327718"/>
            <a:ext cx="1050100" cy="900000"/>
          </a:xfrm>
          <a:prstGeom prst="rect">
            <a:avLst/>
          </a:prstGeom>
        </p:spPr>
      </p:pic>
      <p:pic>
        <p:nvPicPr>
          <p:cNvPr id="47" name="Picture 46" descr="A black background with a black square&#10;&#10;Description automatically generated with medium confidence">
            <a:extLst>
              <a:ext uri="{FF2B5EF4-FFF2-40B4-BE49-F238E27FC236}">
                <a16:creationId xmlns:a16="http://schemas.microsoft.com/office/drawing/2014/main" id="{3C6A9A2D-D693-A3E1-195E-16D9B938D979}"/>
              </a:ext>
            </a:extLst>
          </p:cNvPr>
          <p:cNvPicPr>
            <a:picLocks noChangeAspect="1"/>
          </p:cNvPicPr>
          <p:nvPr/>
        </p:nvPicPr>
        <p:blipFill>
          <a:blip r:embed="rId14" cstate="print">
            <a:extLst>
              <a:ext uri="{28A0092B-C50C-407E-A947-70E740481C1C}">
                <a14:useLocalDpi xmlns:a14="http://schemas.microsoft.com/office/drawing/2010/main" val="0"/>
              </a:ext>
            </a:extLst>
          </a:blip>
          <a:srcRect b="15764"/>
          <a:stretch/>
        </p:blipFill>
        <p:spPr>
          <a:xfrm>
            <a:off x="7971993" y="4327718"/>
            <a:ext cx="1068417" cy="900000"/>
          </a:xfrm>
          <a:prstGeom prst="rect">
            <a:avLst/>
          </a:prstGeom>
        </p:spPr>
      </p:pic>
      <p:sp>
        <p:nvSpPr>
          <p:cNvPr id="3" name="TextBox 2">
            <a:extLst>
              <a:ext uri="{FF2B5EF4-FFF2-40B4-BE49-F238E27FC236}">
                <a16:creationId xmlns:a16="http://schemas.microsoft.com/office/drawing/2014/main" id="{325C84C5-2C7A-BA96-976D-C56B3BEEDB6B}"/>
              </a:ext>
            </a:extLst>
          </p:cNvPr>
          <p:cNvSpPr txBox="1"/>
          <p:nvPr/>
        </p:nvSpPr>
        <p:spPr>
          <a:xfrm>
            <a:off x="442445" y="1535409"/>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1</a:t>
            </a:r>
          </a:p>
        </p:txBody>
      </p:sp>
      <p:sp>
        <p:nvSpPr>
          <p:cNvPr id="14" name="TextBox 13">
            <a:extLst>
              <a:ext uri="{FF2B5EF4-FFF2-40B4-BE49-F238E27FC236}">
                <a16:creationId xmlns:a16="http://schemas.microsoft.com/office/drawing/2014/main" id="{AA335B51-9A64-DE69-5DFD-9E2E5C53EC2B}"/>
              </a:ext>
            </a:extLst>
          </p:cNvPr>
          <p:cNvSpPr txBox="1"/>
          <p:nvPr/>
        </p:nvSpPr>
        <p:spPr>
          <a:xfrm>
            <a:off x="2800648" y="1543584"/>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2</a:t>
            </a:r>
          </a:p>
        </p:txBody>
      </p:sp>
      <p:sp>
        <p:nvSpPr>
          <p:cNvPr id="15" name="TextBox 14">
            <a:extLst>
              <a:ext uri="{FF2B5EF4-FFF2-40B4-BE49-F238E27FC236}">
                <a16:creationId xmlns:a16="http://schemas.microsoft.com/office/drawing/2014/main" id="{F5FE9028-6190-ECC3-8663-0DC7FBBC3461}"/>
              </a:ext>
            </a:extLst>
          </p:cNvPr>
          <p:cNvSpPr txBox="1"/>
          <p:nvPr/>
        </p:nvSpPr>
        <p:spPr>
          <a:xfrm>
            <a:off x="5258184" y="1535409"/>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3</a:t>
            </a:r>
          </a:p>
        </p:txBody>
      </p:sp>
      <p:sp>
        <p:nvSpPr>
          <p:cNvPr id="16" name="TextBox 15">
            <a:extLst>
              <a:ext uri="{FF2B5EF4-FFF2-40B4-BE49-F238E27FC236}">
                <a16:creationId xmlns:a16="http://schemas.microsoft.com/office/drawing/2014/main" id="{960BC360-C2C1-70BD-3EE1-F957FD6BF8DB}"/>
              </a:ext>
            </a:extLst>
          </p:cNvPr>
          <p:cNvSpPr txBox="1"/>
          <p:nvPr/>
        </p:nvSpPr>
        <p:spPr>
          <a:xfrm>
            <a:off x="7615907" y="1543584"/>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4</a:t>
            </a:r>
          </a:p>
        </p:txBody>
      </p:sp>
      <p:sp>
        <p:nvSpPr>
          <p:cNvPr id="17" name="TextBox 16">
            <a:extLst>
              <a:ext uri="{FF2B5EF4-FFF2-40B4-BE49-F238E27FC236}">
                <a16:creationId xmlns:a16="http://schemas.microsoft.com/office/drawing/2014/main" id="{F8012BB3-219B-B180-9F08-B6D32708044A}"/>
              </a:ext>
            </a:extLst>
          </p:cNvPr>
          <p:cNvSpPr txBox="1"/>
          <p:nvPr/>
        </p:nvSpPr>
        <p:spPr>
          <a:xfrm>
            <a:off x="10022909" y="1541909"/>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5</a:t>
            </a:r>
          </a:p>
        </p:txBody>
      </p:sp>
      <p:sp>
        <p:nvSpPr>
          <p:cNvPr id="18" name="TextBox 17">
            <a:extLst>
              <a:ext uri="{FF2B5EF4-FFF2-40B4-BE49-F238E27FC236}">
                <a16:creationId xmlns:a16="http://schemas.microsoft.com/office/drawing/2014/main" id="{E3A79A47-E9A6-4791-CFB7-A2F24D245C52}"/>
              </a:ext>
            </a:extLst>
          </p:cNvPr>
          <p:cNvSpPr txBox="1"/>
          <p:nvPr/>
        </p:nvSpPr>
        <p:spPr>
          <a:xfrm>
            <a:off x="10017350" y="4328960"/>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6</a:t>
            </a:r>
          </a:p>
        </p:txBody>
      </p:sp>
      <p:sp>
        <p:nvSpPr>
          <p:cNvPr id="38" name="TextBox 37">
            <a:extLst>
              <a:ext uri="{FF2B5EF4-FFF2-40B4-BE49-F238E27FC236}">
                <a16:creationId xmlns:a16="http://schemas.microsoft.com/office/drawing/2014/main" id="{FA535C45-EF57-6FF9-C99D-13D8F2062339}"/>
              </a:ext>
            </a:extLst>
          </p:cNvPr>
          <p:cNvSpPr txBox="1"/>
          <p:nvPr/>
        </p:nvSpPr>
        <p:spPr>
          <a:xfrm>
            <a:off x="320879" y="4331544"/>
            <a:ext cx="487620"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10</a:t>
            </a:r>
          </a:p>
        </p:txBody>
      </p:sp>
      <p:sp>
        <p:nvSpPr>
          <p:cNvPr id="39" name="TextBox 38">
            <a:extLst>
              <a:ext uri="{FF2B5EF4-FFF2-40B4-BE49-F238E27FC236}">
                <a16:creationId xmlns:a16="http://schemas.microsoft.com/office/drawing/2014/main" id="{3E11E20D-AEE8-5D4C-5B51-2E6B60BEDE80}"/>
              </a:ext>
            </a:extLst>
          </p:cNvPr>
          <p:cNvSpPr txBox="1"/>
          <p:nvPr/>
        </p:nvSpPr>
        <p:spPr>
          <a:xfrm>
            <a:off x="2800648" y="4339719"/>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9</a:t>
            </a:r>
          </a:p>
        </p:txBody>
      </p:sp>
      <p:sp>
        <p:nvSpPr>
          <p:cNvPr id="40" name="TextBox 39">
            <a:extLst>
              <a:ext uri="{FF2B5EF4-FFF2-40B4-BE49-F238E27FC236}">
                <a16:creationId xmlns:a16="http://schemas.microsoft.com/office/drawing/2014/main" id="{D1BCEF2D-2A46-72EB-19DE-22520B68A537}"/>
              </a:ext>
            </a:extLst>
          </p:cNvPr>
          <p:cNvSpPr txBox="1"/>
          <p:nvPr/>
        </p:nvSpPr>
        <p:spPr>
          <a:xfrm>
            <a:off x="5258184" y="4331544"/>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8</a:t>
            </a:r>
          </a:p>
        </p:txBody>
      </p:sp>
      <p:sp>
        <p:nvSpPr>
          <p:cNvPr id="42" name="TextBox 41">
            <a:extLst>
              <a:ext uri="{FF2B5EF4-FFF2-40B4-BE49-F238E27FC236}">
                <a16:creationId xmlns:a16="http://schemas.microsoft.com/office/drawing/2014/main" id="{3DAE79BD-2B63-AC4D-2E41-CB0C50216C25}"/>
              </a:ext>
            </a:extLst>
          </p:cNvPr>
          <p:cNvSpPr txBox="1"/>
          <p:nvPr/>
        </p:nvSpPr>
        <p:spPr>
          <a:xfrm>
            <a:off x="7615907" y="4339719"/>
            <a:ext cx="366054" cy="377956"/>
          </a:xfrm>
          <a:prstGeom prst="rect">
            <a:avLst/>
          </a:prstGeom>
          <a:solidFill>
            <a:schemeClr val="tx2">
              <a:alpha val="10000"/>
            </a:schemeClr>
          </a:solidFill>
        </p:spPr>
        <p:txBody>
          <a:bodyPr vert="horz" lIns="91440" tIns="45720" rIns="91440" bIns="45720" rtlCol="0" anchor="ctr" anchorCtr="0">
            <a:noAutofit/>
          </a:bodyPr>
          <a:lstStyle>
            <a:lvl1pPr>
              <a:lnSpc>
                <a:spcPct val="90000"/>
              </a:lnSpc>
              <a:spcBef>
                <a:spcPct val="0"/>
              </a:spcBef>
              <a:buNone/>
              <a:defRPr sz="4000" b="0" i="0" u="none" strike="noStrike">
                <a:solidFill>
                  <a:schemeClr val="tx2"/>
                </a:solidFill>
                <a:effectLst/>
                <a:latin typeface="Aptos Display" panose="020B0004020202020204" pitchFamily="34" charset="0"/>
                <a:ea typeface="+mj-ea"/>
                <a:cs typeface="+mj-cs"/>
              </a:defRPr>
            </a:lvl1pPr>
          </a:lstStyle>
          <a:p>
            <a:pPr algn="ctr"/>
            <a:r>
              <a:rPr lang="en-US" sz="2000">
                <a:solidFill>
                  <a:srgbClr val="0070C0"/>
                </a:solidFill>
              </a:rPr>
              <a:t>7</a:t>
            </a:r>
          </a:p>
        </p:txBody>
      </p:sp>
    </p:spTree>
    <p:extLst>
      <p:ext uri="{BB962C8B-B14F-4D97-AF65-F5344CB8AC3E}">
        <p14:creationId xmlns:p14="http://schemas.microsoft.com/office/powerpoint/2010/main" val="421645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A44183-1E51-ED23-F7CC-67EC8BCBD6A1}"/>
            </a:ext>
          </a:extLst>
        </p:cNvPr>
        <p:cNvGrpSpPr/>
        <p:nvPr/>
      </p:nvGrpSpPr>
      <p:grpSpPr>
        <a:xfrm>
          <a:off x="0" y="0"/>
          <a:ext cx="0" cy="0"/>
          <a:chOff x="0" y="0"/>
          <a:chExt cx="0" cy="0"/>
        </a:xfrm>
      </p:grpSpPr>
      <p:sp>
        <p:nvSpPr>
          <p:cNvPr id="19" name="Content Placeholder 11">
            <a:extLst>
              <a:ext uri="{FF2B5EF4-FFF2-40B4-BE49-F238E27FC236}">
                <a16:creationId xmlns:a16="http://schemas.microsoft.com/office/drawing/2014/main" id="{53EF8E0E-13E6-8A1B-20C5-64429DEA07CE}"/>
              </a:ext>
            </a:extLst>
          </p:cNvPr>
          <p:cNvSpPr>
            <a:spLocks noGrp="1"/>
          </p:cNvSpPr>
          <p:nvPr>
            <p:ph idx="1"/>
          </p:nvPr>
        </p:nvSpPr>
        <p:spPr>
          <a:xfrm>
            <a:off x="206582" y="4947786"/>
            <a:ext cx="5760000" cy="1566950"/>
          </a:xfrm>
          <a:solidFill>
            <a:schemeClr val="tx2">
              <a:alpha val="10000"/>
            </a:schemeClr>
          </a:solidFill>
          <a:ln w="12700">
            <a:noFill/>
          </a:ln>
        </p:spPr>
        <p:txBody>
          <a:bodyPr vert="horz" lIns="90000" tIns="45720" rIns="91440" bIns="45720" rtlCol="0" anchor="t" anchorCtr="0">
            <a:noAutofit/>
          </a:bodyPr>
          <a:lstStyle/>
          <a:p>
            <a:pPr>
              <a:spcBef>
                <a:spcPts val="0"/>
              </a:spcBef>
            </a:pPr>
            <a:r>
              <a:rPr lang="en-US" sz="1500">
                <a:ea typeface="+mn-lt"/>
                <a:cs typeface="+mn-lt"/>
              </a:rPr>
              <a:t>The histogram shows a bell-shaped (normal) distribution for the alcohol content of the wines, indicating most wines have alcohol content around the central value, with fewer wines having very high or very low alcohol content.</a:t>
            </a:r>
          </a:p>
          <a:p>
            <a:pPr>
              <a:spcBef>
                <a:spcPts val="0"/>
              </a:spcBef>
            </a:pPr>
            <a:r>
              <a:rPr lang="en-US" sz="1500">
                <a:ea typeface="+mn-lt"/>
                <a:cs typeface="+mn-lt"/>
              </a:rPr>
              <a:t>Peaks (Mode): The highest peaks in the histogram suggest that most wines have alcohol content in the range of approximately 9-11%.</a:t>
            </a:r>
            <a:endParaRPr lang="en-US" sz="1500"/>
          </a:p>
        </p:txBody>
      </p:sp>
      <p:pic>
        <p:nvPicPr>
          <p:cNvPr id="4" name="Picture 3" descr="A graph of alcohol content&#10;&#10;AI-generated content may be incorrect.">
            <a:extLst>
              <a:ext uri="{FF2B5EF4-FFF2-40B4-BE49-F238E27FC236}">
                <a16:creationId xmlns:a16="http://schemas.microsoft.com/office/drawing/2014/main" id="{C272A2CC-ECB5-6F34-BDB9-58291045AB41}"/>
              </a:ext>
            </a:extLst>
          </p:cNvPr>
          <p:cNvPicPr>
            <a:picLocks noChangeAspect="1"/>
          </p:cNvPicPr>
          <p:nvPr/>
        </p:nvPicPr>
        <p:blipFill>
          <a:blip r:embed="rId3"/>
          <a:stretch>
            <a:fillRect/>
          </a:stretch>
        </p:blipFill>
        <p:spPr>
          <a:xfrm>
            <a:off x="206582" y="1377948"/>
            <a:ext cx="5759792" cy="3512103"/>
          </a:xfrm>
          <a:prstGeom prst="rect">
            <a:avLst/>
          </a:prstGeom>
        </p:spPr>
      </p:pic>
      <p:sp>
        <p:nvSpPr>
          <p:cNvPr id="20" name="Content Placeholder 11">
            <a:extLst>
              <a:ext uri="{FF2B5EF4-FFF2-40B4-BE49-F238E27FC236}">
                <a16:creationId xmlns:a16="http://schemas.microsoft.com/office/drawing/2014/main" id="{7A2985F1-C56A-30A4-A502-EE363D6480D7}"/>
              </a:ext>
            </a:extLst>
          </p:cNvPr>
          <p:cNvSpPr txBox="1">
            <a:spLocks/>
          </p:cNvSpPr>
          <p:nvPr/>
        </p:nvSpPr>
        <p:spPr>
          <a:xfrm>
            <a:off x="6225627" y="4942265"/>
            <a:ext cx="5760000" cy="1577993"/>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White Wine typically has lower alcohol content, clustered around 9-11%.</a:t>
            </a:r>
          </a:p>
          <a:p>
            <a:r>
              <a:rPr lang="en-US"/>
              <a:t>Red Wine, while less frequent, has a more even distribution of alcohol content ranging from 9-13%.</a:t>
            </a:r>
          </a:p>
          <a:p>
            <a:r>
              <a:rPr lang="en-US"/>
              <a:t>This suggests that White Wines tend to have lower alcohol content compared to Red Wines, which might influence the choice based on preference for lighter or fuller-bodied wines.</a:t>
            </a:r>
          </a:p>
        </p:txBody>
      </p:sp>
      <p:pic>
        <p:nvPicPr>
          <p:cNvPr id="3" name="Picture 2" descr="A graph of alcohol content&#10;&#10;AI-generated content may be incorrect.">
            <a:extLst>
              <a:ext uri="{FF2B5EF4-FFF2-40B4-BE49-F238E27FC236}">
                <a16:creationId xmlns:a16="http://schemas.microsoft.com/office/drawing/2014/main" id="{DE772CE0-F564-8E89-249F-A38C200A5173}"/>
              </a:ext>
            </a:extLst>
          </p:cNvPr>
          <p:cNvPicPr>
            <a:picLocks noChangeAspect="1"/>
          </p:cNvPicPr>
          <p:nvPr/>
        </p:nvPicPr>
        <p:blipFill>
          <a:blip r:embed="rId4"/>
          <a:srcRect r="2233"/>
          <a:stretch/>
        </p:blipFill>
        <p:spPr>
          <a:xfrm>
            <a:off x="6225627" y="1377948"/>
            <a:ext cx="5759791" cy="3505084"/>
          </a:xfrm>
          <a:prstGeom prst="rect">
            <a:avLst/>
          </a:prstGeom>
        </p:spPr>
      </p:pic>
      <p:sp>
        <p:nvSpPr>
          <p:cNvPr id="9" name="Title 8">
            <a:extLst>
              <a:ext uri="{FF2B5EF4-FFF2-40B4-BE49-F238E27FC236}">
                <a16:creationId xmlns:a16="http://schemas.microsoft.com/office/drawing/2014/main" id="{4A6673BF-61A1-EBB8-1B1A-E0595BD6D525}"/>
              </a:ext>
            </a:extLst>
          </p:cNvPr>
          <p:cNvSpPr>
            <a:spLocks noGrp="1"/>
          </p:cNvSpPr>
          <p:nvPr>
            <p:ph type="title"/>
          </p:nvPr>
        </p:nvSpPr>
        <p:spPr/>
        <p:txBody>
          <a:bodyPr/>
          <a:lstStyle/>
          <a:p>
            <a:r>
              <a:rPr lang="en-US"/>
              <a:t>	Exploratory Data Analysis (1/8)</a:t>
            </a:r>
          </a:p>
        </p:txBody>
      </p:sp>
    </p:spTree>
    <p:extLst>
      <p:ext uri="{BB962C8B-B14F-4D97-AF65-F5344CB8AC3E}">
        <p14:creationId xmlns:p14="http://schemas.microsoft.com/office/powerpoint/2010/main" val="414044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46098-0196-FD2D-0C50-8B989555AB58}"/>
            </a:ext>
          </a:extLst>
        </p:cNvPr>
        <p:cNvGrpSpPr/>
        <p:nvPr/>
      </p:nvGrpSpPr>
      <p:grpSpPr>
        <a:xfrm>
          <a:off x="0" y="0"/>
          <a:ext cx="0" cy="0"/>
          <a:chOff x="0" y="0"/>
          <a:chExt cx="0" cy="0"/>
        </a:xfrm>
      </p:grpSpPr>
      <p:sp>
        <p:nvSpPr>
          <p:cNvPr id="19" name="Content Placeholder 11">
            <a:extLst>
              <a:ext uri="{FF2B5EF4-FFF2-40B4-BE49-F238E27FC236}">
                <a16:creationId xmlns:a16="http://schemas.microsoft.com/office/drawing/2014/main" id="{F81005A3-C1A7-FE17-921B-74F62ACA9F18}"/>
              </a:ext>
            </a:extLst>
          </p:cNvPr>
          <p:cNvSpPr>
            <a:spLocks noGrp="1"/>
          </p:cNvSpPr>
          <p:nvPr>
            <p:ph idx="1"/>
          </p:nvPr>
        </p:nvSpPr>
        <p:spPr>
          <a:xfrm>
            <a:off x="206582" y="4942265"/>
            <a:ext cx="5760000" cy="1566950"/>
          </a:xfrm>
          <a:solidFill>
            <a:schemeClr val="tx2">
              <a:alpha val="10000"/>
            </a:schemeClr>
          </a:solidFill>
          <a:ln w="12700">
            <a:noFill/>
          </a:ln>
        </p:spPr>
        <p:txBody>
          <a:bodyPr vert="horz" lIns="90000" tIns="45720" rIns="91440" bIns="45720" rtlCol="0" anchor="t" anchorCtr="0">
            <a:noAutofit/>
          </a:bodyPr>
          <a:lstStyle/>
          <a:p>
            <a:pPr>
              <a:spcBef>
                <a:spcPts val="0"/>
              </a:spcBef>
            </a:pPr>
            <a:r>
              <a:rPr lang="en-US" sz="1500">
                <a:ea typeface="+mn-lt"/>
                <a:cs typeface="+mn-lt"/>
              </a:rPr>
              <a:t>The count plot visualizes the distribution of wine quality. </a:t>
            </a:r>
          </a:p>
          <a:p>
            <a:pPr>
              <a:spcBef>
                <a:spcPts val="0"/>
              </a:spcBef>
            </a:pPr>
            <a:r>
              <a:rPr lang="en-US" sz="1500">
                <a:ea typeface="+mn-lt"/>
                <a:cs typeface="+mn-lt"/>
              </a:rPr>
              <a:t>Quality 6 is the most frequent, accounting for 43.7% of the distribution.</a:t>
            </a:r>
          </a:p>
          <a:p>
            <a:pPr>
              <a:spcBef>
                <a:spcPts val="0"/>
              </a:spcBef>
            </a:pPr>
            <a:r>
              <a:rPr lang="en-US" sz="1500">
                <a:ea typeface="+mn-lt"/>
                <a:cs typeface="+mn-lt"/>
              </a:rPr>
              <a:t>Quality 5 follows, with 32.9%.</a:t>
            </a:r>
          </a:p>
          <a:p>
            <a:pPr>
              <a:spcBef>
                <a:spcPts val="0"/>
              </a:spcBef>
            </a:pPr>
            <a:r>
              <a:rPr lang="en-US" sz="1500">
                <a:ea typeface="+mn-lt"/>
                <a:cs typeface="+mn-lt"/>
              </a:rPr>
              <a:t>Quality 7 makes up 16.6%.</a:t>
            </a:r>
          </a:p>
          <a:p>
            <a:pPr>
              <a:spcBef>
                <a:spcPts val="0"/>
              </a:spcBef>
            </a:pPr>
            <a:r>
              <a:rPr lang="en-US" sz="1500">
                <a:ea typeface="+mn-lt"/>
                <a:cs typeface="+mn-lt"/>
              </a:rPr>
              <a:t>Other qualities like 4, 8, 3, and 9 are much less frequent.</a:t>
            </a:r>
          </a:p>
        </p:txBody>
      </p:sp>
      <p:sp>
        <p:nvSpPr>
          <p:cNvPr id="20" name="Content Placeholder 11">
            <a:extLst>
              <a:ext uri="{FF2B5EF4-FFF2-40B4-BE49-F238E27FC236}">
                <a16:creationId xmlns:a16="http://schemas.microsoft.com/office/drawing/2014/main" id="{6FE1EE3B-EC1C-CF2D-B0A6-394941A7352D}"/>
              </a:ext>
            </a:extLst>
          </p:cNvPr>
          <p:cNvSpPr txBox="1">
            <a:spLocks/>
          </p:cNvSpPr>
          <p:nvPr/>
        </p:nvSpPr>
        <p:spPr>
          <a:xfrm>
            <a:off x="6225627" y="4942265"/>
            <a:ext cx="5760000" cy="1577993"/>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The boxplot shows that the alcohol content for both red and white wine types is similar, slightly above 10%</a:t>
            </a:r>
          </a:p>
          <a:p>
            <a:r>
              <a:rPr lang="en-US"/>
              <a:t>Both wine types have a similar spread, as indicated by the blue and orange boxes</a:t>
            </a:r>
          </a:p>
          <a:p>
            <a:r>
              <a:rPr lang="en-US"/>
              <a:t>The whiskers for both wines is similar, extending from around 8 to 13.5% for red wines and slight above 14% for white wines</a:t>
            </a:r>
          </a:p>
          <a:p>
            <a:r>
              <a:rPr lang="en-US"/>
              <a:t>Red wine has some outliers above 13%. White wine has none.</a:t>
            </a:r>
          </a:p>
        </p:txBody>
      </p:sp>
      <p:sp>
        <p:nvSpPr>
          <p:cNvPr id="9" name="Title 8">
            <a:extLst>
              <a:ext uri="{FF2B5EF4-FFF2-40B4-BE49-F238E27FC236}">
                <a16:creationId xmlns:a16="http://schemas.microsoft.com/office/drawing/2014/main" id="{0B20D40E-99CF-27A9-A765-1EF28F768B49}"/>
              </a:ext>
            </a:extLst>
          </p:cNvPr>
          <p:cNvSpPr>
            <a:spLocks noGrp="1"/>
          </p:cNvSpPr>
          <p:nvPr>
            <p:ph type="title"/>
          </p:nvPr>
        </p:nvSpPr>
        <p:spPr/>
        <p:txBody>
          <a:bodyPr/>
          <a:lstStyle/>
          <a:p>
            <a:r>
              <a:rPr lang="en-US"/>
              <a:t>	Exploratory Data Analysis (2/8)</a:t>
            </a:r>
          </a:p>
        </p:txBody>
      </p:sp>
      <p:pic>
        <p:nvPicPr>
          <p:cNvPr id="2" name="Picture 1" descr="A bar graph with different colored bars&#10;&#10;AI-generated content may be incorrect.">
            <a:extLst>
              <a:ext uri="{FF2B5EF4-FFF2-40B4-BE49-F238E27FC236}">
                <a16:creationId xmlns:a16="http://schemas.microsoft.com/office/drawing/2014/main" id="{2233C01A-1EC7-8962-3C03-AC2576AFEF6D}"/>
              </a:ext>
            </a:extLst>
          </p:cNvPr>
          <p:cNvPicPr>
            <a:picLocks noChangeAspect="1"/>
          </p:cNvPicPr>
          <p:nvPr/>
        </p:nvPicPr>
        <p:blipFill>
          <a:blip r:embed="rId3"/>
          <a:stretch>
            <a:fillRect/>
          </a:stretch>
        </p:blipFill>
        <p:spPr>
          <a:xfrm>
            <a:off x="206374" y="1400131"/>
            <a:ext cx="5760208" cy="3489920"/>
          </a:xfrm>
          <a:prstGeom prst="rect">
            <a:avLst/>
          </a:prstGeom>
        </p:spPr>
      </p:pic>
      <p:pic>
        <p:nvPicPr>
          <p:cNvPr id="5" name="Content Placeholder 3" descr="A chart of alcohol content by wine type&#10;&#10;AI-generated content may be incorrect.">
            <a:extLst>
              <a:ext uri="{FF2B5EF4-FFF2-40B4-BE49-F238E27FC236}">
                <a16:creationId xmlns:a16="http://schemas.microsoft.com/office/drawing/2014/main" id="{0D04D860-A2C6-7CF5-4318-51953F9A2154}"/>
              </a:ext>
            </a:extLst>
          </p:cNvPr>
          <p:cNvPicPr>
            <a:picLocks noChangeAspect="1"/>
          </p:cNvPicPr>
          <p:nvPr/>
        </p:nvPicPr>
        <p:blipFill>
          <a:blip r:embed="rId4"/>
          <a:stretch>
            <a:fillRect/>
          </a:stretch>
        </p:blipFill>
        <p:spPr>
          <a:xfrm>
            <a:off x="6225419" y="1391881"/>
            <a:ext cx="5760207" cy="3486982"/>
          </a:xfrm>
          <a:prstGeom prst="rect">
            <a:avLst/>
          </a:prstGeom>
        </p:spPr>
      </p:pic>
    </p:spTree>
    <p:extLst>
      <p:ext uri="{BB962C8B-B14F-4D97-AF65-F5344CB8AC3E}">
        <p14:creationId xmlns:p14="http://schemas.microsoft.com/office/powerpoint/2010/main" val="159810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6793E-6635-583D-0710-64671FE6E9D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4F98249-9FCC-484C-913E-BC1D0B8C8C83}"/>
              </a:ext>
            </a:extLst>
          </p:cNvPr>
          <p:cNvSpPr>
            <a:spLocks noGrp="1"/>
          </p:cNvSpPr>
          <p:nvPr>
            <p:ph type="title"/>
          </p:nvPr>
        </p:nvSpPr>
        <p:spPr/>
        <p:txBody>
          <a:bodyPr/>
          <a:lstStyle/>
          <a:p>
            <a:r>
              <a:rPr lang="en-US"/>
              <a:t>	Exploratory Data Analysis (3/8)</a:t>
            </a:r>
          </a:p>
        </p:txBody>
      </p:sp>
      <p:pic>
        <p:nvPicPr>
          <p:cNvPr id="3" name="Content Placeholder 3" descr="A diagram of different colored shapes&#10;&#10;AI-generated content may be incorrect.">
            <a:extLst>
              <a:ext uri="{FF2B5EF4-FFF2-40B4-BE49-F238E27FC236}">
                <a16:creationId xmlns:a16="http://schemas.microsoft.com/office/drawing/2014/main" id="{B5219940-925D-E90C-585C-41D354E6E11F}"/>
              </a:ext>
            </a:extLst>
          </p:cNvPr>
          <p:cNvPicPr>
            <a:picLocks noChangeAspect="1"/>
          </p:cNvPicPr>
          <p:nvPr/>
        </p:nvPicPr>
        <p:blipFill>
          <a:blip r:embed="rId3"/>
          <a:stretch>
            <a:fillRect/>
          </a:stretch>
        </p:blipFill>
        <p:spPr>
          <a:xfrm>
            <a:off x="132425" y="1482360"/>
            <a:ext cx="5897365" cy="3580292"/>
          </a:xfrm>
          <a:prstGeom prst="rect">
            <a:avLst/>
          </a:prstGeom>
        </p:spPr>
      </p:pic>
      <p:pic>
        <p:nvPicPr>
          <p:cNvPr id="4" name="Picture 3" descr="A diagram of a violin plot&#10;&#10;AI-generated content may be incorrect.">
            <a:extLst>
              <a:ext uri="{FF2B5EF4-FFF2-40B4-BE49-F238E27FC236}">
                <a16:creationId xmlns:a16="http://schemas.microsoft.com/office/drawing/2014/main" id="{1A421C19-E493-AE8D-BDB9-05AA8E3D0668}"/>
              </a:ext>
            </a:extLst>
          </p:cNvPr>
          <p:cNvPicPr>
            <a:picLocks noChangeAspect="1"/>
          </p:cNvPicPr>
          <p:nvPr/>
        </p:nvPicPr>
        <p:blipFill>
          <a:blip r:embed="rId4"/>
          <a:stretch>
            <a:fillRect/>
          </a:stretch>
        </p:blipFill>
        <p:spPr>
          <a:xfrm>
            <a:off x="6162215" y="1484986"/>
            <a:ext cx="5897361" cy="3576781"/>
          </a:xfrm>
          <a:prstGeom prst="rect">
            <a:avLst/>
          </a:prstGeom>
        </p:spPr>
      </p:pic>
      <p:sp>
        <p:nvSpPr>
          <p:cNvPr id="6" name="Content Placeholder 11">
            <a:extLst>
              <a:ext uri="{FF2B5EF4-FFF2-40B4-BE49-F238E27FC236}">
                <a16:creationId xmlns:a16="http://schemas.microsoft.com/office/drawing/2014/main" id="{0DA122EA-74D4-55E7-68CE-411470B2C5A5}"/>
              </a:ext>
            </a:extLst>
          </p:cNvPr>
          <p:cNvSpPr>
            <a:spLocks noGrp="1"/>
          </p:cNvSpPr>
          <p:nvPr>
            <p:ph idx="1"/>
          </p:nvPr>
        </p:nvSpPr>
        <p:spPr>
          <a:xfrm>
            <a:off x="206582" y="5229924"/>
            <a:ext cx="11778836" cy="1178932"/>
          </a:xfrm>
          <a:solidFill>
            <a:schemeClr val="tx2">
              <a:alpha val="10000"/>
            </a:schemeClr>
          </a:solidFill>
          <a:ln w="12700">
            <a:noFill/>
          </a:ln>
        </p:spPr>
        <p:txBody>
          <a:bodyPr vert="horz" lIns="90000" tIns="45720" rIns="91440" bIns="45720" numCol="2" spcCol="360000" rtlCol="0" anchor="t" anchorCtr="0">
            <a:noAutofit/>
          </a:bodyPr>
          <a:lstStyle/>
          <a:p>
            <a:pPr>
              <a:spcBef>
                <a:spcPts val="0"/>
              </a:spcBef>
            </a:pPr>
            <a:r>
              <a:rPr lang="en-US" sz="1800">
                <a:ea typeface="+mn-lt"/>
                <a:cs typeface="+mn-lt"/>
              </a:rPr>
              <a:t>Higher wine quality ratings (particularly 6, 7, 8, and 9) generally show higher median alcohol content compared to lower ratings (like 3, 4, and 5).</a:t>
            </a:r>
          </a:p>
          <a:p>
            <a:pPr>
              <a:spcBef>
                <a:spcPts val="0"/>
              </a:spcBef>
            </a:pPr>
            <a:endParaRPr lang="en-US" sz="1800">
              <a:ea typeface="+mn-lt"/>
              <a:cs typeface="+mn-lt"/>
            </a:endParaRPr>
          </a:p>
          <a:p>
            <a:pPr>
              <a:spcBef>
                <a:spcPts val="0"/>
              </a:spcBef>
            </a:pPr>
            <a:r>
              <a:rPr lang="en-US" sz="1800">
                <a:ea typeface="+mn-lt"/>
                <a:cs typeface="+mn-lt"/>
              </a:rPr>
              <a:t>This visualization can be particularly useful for identifying not just the differences in median alcohol content among quality ratings, but also the spread and density of values.</a:t>
            </a:r>
          </a:p>
        </p:txBody>
      </p:sp>
    </p:spTree>
    <p:extLst>
      <p:ext uri="{BB962C8B-B14F-4D97-AF65-F5344CB8AC3E}">
        <p14:creationId xmlns:p14="http://schemas.microsoft.com/office/powerpoint/2010/main" val="110955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F9093-3869-E471-7EED-D28480D52B3D}"/>
            </a:ext>
          </a:extLst>
        </p:cNvPr>
        <p:cNvGrpSpPr/>
        <p:nvPr/>
      </p:nvGrpSpPr>
      <p:grpSpPr>
        <a:xfrm>
          <a:off x="0" y="0"/>
          <a:ext cx="0" cy="0"/>
          <a:chOff x="0" y="0"/>
          <a:chExt cx="0" cy="0"/>
        </a:xfrm>
      </p:grpSpPr>
      <p:sp>
        <p:nvSpPr>
          <p:cNvPr id="19" name="Content Placeholder 11">
            <a:extLst>
              <a:ext uri="{FF2B5EF4-FFF2-40B4-BE49-F238E27FC236}">
                <a16:creationId xmlns:a16="http://schemas.microsoft.com/office/drawing/2014/main" id="{CCABC947-4932-3484-90D4-FBBB44028895}"/>
              </a:ext>
            </a:extLst>
          </p:cNvPr>
          <p:cNvSpPr>
            <a:spLocks noGrp="1"/>
          </p:cNvSpPr>
          <p:nvPr>
            <p:ph idx="1"/>
          </p:nvPr>
        </p:nvSpPr>
        <p:spPr>
          <a:xfrm>
            <a:off x="274251" y="5009063"/>
            <a:ext cx="3423578" cy="1346626"/>
          </a:xfrm>
          <a:solidFill>
            <a:schemeClr val="tx2">
              <a:alpha val="10000"/>
            </a:schemeClr>
          </a:solidFill>
          <a:ln w="12700">
            <a:noFill/>
          </a:ln>
        </p:spPr>
        <p:txBody>
          <a:bodyPr vert="horz" lIns="90000" tIns="45720" rIns="91440" bIns="45720" rtlCol="0" anchor="t" anchorCtr="0">
            <a:noAutofit/>
          </a:bodyPr>
          <a:lstStyle/>
          <a:p>
            <a:pPr marL="0" indent="0">
              <a:spcBef>
                <a:spcPts val="0"/>
              </a:spcBef>
              <a:buNone/>
            </a:pPr>
            <a:r>
              <a:rPr lang="en-US" sz="1600">
                <a:latin typeface="Aptos" panose="020B0004020202020204" pitchFamily="34" charset="0"/>
                <a:ea typeface="+mn-lt"/>
                <a:cs typeface="+mn-lt"/>
              </a:rPr>
              <a:t>The count plot shows the distribution of wine types:</a:t>
            </a:r>
            <a:endParaRPr lang="en-US" sz="1600">
              <a:latin typeface="Aptos" panose="020B0004020202020204" pitchFamily="34" charset="0"/>
            </a:endParaRPr>
          </a:p>
          <a:p>
            <a:pPr>
              <a:spcBef>
                <a:spcPts val="0"/>
              </a:spcBef>
            </a:pPr>
            <a:r>
              <a:rPr lang="en-US" sz="1600" b="1">
                <a:latin typeface="Aptos" panose="020B0004020202020204" pitchFamily="34" charset="0"/>
                <a:ea typeface="+mn-lt"/>
                <a:cs typeface="+mn-lt"/>
              </a:rPr>
              <a:t>White wine</a:t>
            </a:r>
            <a:r>
              <a:rPr lang="en-US" sz="1600">
                <a:latin typeface="Aptos" panose="020B0004020202020204" pitchFamily="34" charset="0"/>
                <a:ea typeface="+mn-lt"/>
                <a:cs typeface="+mn-lt"/>
              </a:rPr>
              <a:t> accounts for </a:t>
            </a:r>
            <a:r>
              <a:rPr lang="en-US" sz="1600">
                <a:latin typeface="Aptos" panose="020B0004020202020204" pitchFamily="34" charset="0"/>
              </a:rPr>
              <a:t>75.4%</a:t>
            </a:r>
            <a:r>
              <a:rPr lang="en-US" sz="1600">
                <a:latin typeface="Aptos" panose="020B0004020202020204" pitchFamily="34" charset="0"/>
                <a:ea typeface="+mn-lt"/>
                <a:cs typeface="+mn-lt"/>
              </a:rPr>
              <a:t> of the dataset.</a:t>
            </a:r>
          </a:p>
          <a:p>
            <a:pPr>
              <a:spcBef>
                <a:spcPts val="0"/>
              </a:spcBef>
            </a:pPr>
            <a:r>
              <a:rPr lang="en-US" sz="1600" b="1">
                <a:latin typeface="Aptos" panose="020B0004020202020204" pitchFamily="34" charset="0"/>
                <a:ea typeface="+mn-lt"/>
                <a:cs typeface="+mn-lt"/>
              </a:rPr>
              <a:t>Red wine</a:t>
            </a:r>
            <a:r>
              <a:rPr lang="en-US" sz="1600">
                <a:latin typeface="Aptos" panose="020B0004020202020204" pitchFamily="34" charset="0"/>
                <a:ea typeface="+mn-lt"/>
                <a:cs typeface="+mn-lt"/>
              </a:rPr>
              <a:t> makes up </a:t>
            </a:r>
            <a:r>
              <a:rPr lang="en-US" sz="1600">
                <a:latin typeface="Aptos" panose="020B0004020202020204" pitchFamily="34" charset="0"/>
              </a:rPr>
              <a:t>24.6%</a:t>
            </a:r>
            <a:r>
              <a:rPr lang="en-US" sz="1600">
                <a:latin typeface="Aptos" panose="020B0004020202020204" pitchFamily="34" charset="0"/>
                <a:ea typeface="+mn-lt"/>
                <a:cs typeface="+mn-lt"/>
              </a:rPr>
              <a:t>.</a:t>
            </a:r>
            <a:endParaRPr lang="en-US" sz="1600">
              <a:latin typeface="Aptos" panose="020B0004020202020204" pitchFamily="34" charset="0"/>
            </a:endParaRPr>
          </a:p>
        </p:txBody>
      </p:sp>
      <p:sp>
        <p:nvSpPr>
          <p:cNvPr id="20" name="Content Placeholder 11">
            <a:extLst>
              <a:ext uri="{FF2B5EF4-FFF2-40B4-BE49-F238E27FC236}">
                <a16:creationId xmlns:a16="http://schemas.microsoft.com/office/drawing/2014/main" id="{40EAE56B-0C7E-3B97-088D-6B9C27C4EF03}"/>
              </a:ext>
            </a:extLst>
          </p:cNvPr>
          <p:cNvSpPr txBox="1">
            <a:spLocks/>
          </p:cNvSpPr>
          <p:nvPr/>
        </p:nvSpPr>
        <p:spPr>
          <a:xfrm>
            <a:off x="4078652" y="5011231"/>
            <a:ext cx="3780000" cy="1356116"/>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600">
                <a:latin typeface="Aptos" panose="020B0004020202020204" pitchFamily="34" charset="0"/>
              </a:rPr>
              <a:t>The pie chart visualizes the distribution of wine types:</a:t>
            </a:r>
          </a:p>
          <a:p>
            <a:pPr marL="285750" indent="-285750">
              <a:buFont typeface="Arial" panose="020B0604020202020204" pitchFamily="34" charset="0"/>
              <a:buChar char="•"/>
            </a:pPr>
            <a:r>
              <a:rPr lang="en-US" sz="1600" b="1">
                <a:latin typeface="Aptos" panose="020B0004020202020204" pitchFamily="34" charset="0"/>
              </a:rPr>
              <a:t>White Wine: </a:t>
            </a:r>
            <a:r>
              <a:rPr lang="en-US" sz="1600">
                <a:latin typeface="Aptos" panose="020B0004020202020204" pitchFamily="34" charset="0"/>
              </a:rPr>
              <a:t>4,898</a:t>
            </a:r>
          </a:p>
          <a:p>
            <a:pPr marL="285750" indent="-285750">
              <a:buFont typeface="Arial" panose="020B0604020202020204" pitchFamily="34" charset="0"/>
              <a:buChar char="•"/>
            </a:pPr>
            <a:r>
              <a:rPr lang="en-US" sz="1600" b="1">
                <a:latin typeface="Aptos" panose="020B0004020202020204" pitchFamily="34" charset="0"/>
              </a:rPr>
              <a:t>Red Wine: </a:t>
            </a:r>
            <a:r>
              <a:rPr lang="en-US" sz="1600">
                <a:latin typeface="Aptos" panose="020B0004020202020204" pitchFamily="34" charset="0"/>
              </a:rPr>
              <a:t>1,599</a:t>
            </a:r>
          </a:p>
        </p:txBody>
      </p:sp>
      <p:sp>
        <p:nvSpPr>
          <p:cNvPr id="9" name="Title 8">
            <a:extLst>
              <a:ext uri="{FF2B5EF4-FFF2-40B4-BE49-F238E27FC236}">
                <a16:creationId xmlns:a16="http://schemas.microsoft.com/office/drawing/2014/main" id="{AB5C8D21-CF63-B318-6995-B3457D75D02E}"/>
              </a:ext>
            </a:extLst>
          </p:cNvPr>
          <p:cNvSpPr>
            <a:spLocks noGrp="1"/>
          </p:cNvSpPr>
          <p:nvPr>
            <p:ph type="title"/>
          </p:nvPr>
        </p:nvSpPr>
        <p:spPr/>
        <p:txBody>
          <a:bodyPr/>
          <a:lstStyle/>
          <a:p>
            <a:r>
              <a:rPr lang="en-US"/>
              <a:t>	Exploratory Data Analysis (4/8)</a:t>
            </a:r>
          </a:p>
        </p:txBody>
      </p:sp>
      <p:pic>
        <p:nvPicPr>
          <p:cNvPr id="2" name="Picture 1" descr="A graph of different colored squares&#10;&#10;AI-generated content may be incorrect.">
            <a:extLst>
              <a:ext uri="{FF2B5EF4-FFF2-40B4-BE49-F238E27FC236}">
                <a16:creationId xmlns:a16="http://schemas.microsoft.com/office/drawing/2014/main" id="{D1C9DF6E-D2E6-8B8B-0D9C-1B4133F001F8}"/>
              </a:ext>
            </a:extLst>
          </p:cNvPr>
          <p:cNvPicPr>
            <a:picLocks noChangeAspect="1"/>
          </p:cNvPicPr>
          <p:nvPr/>
        </p:nvPicPr>
        <p:blipFill>
          <a:blip r:embed="rId3"/>
          <a:stretch>
            <a:fillRect/>
          </a:stretch>
        </p:blipFill>
        <p:spPr>
          <a:xfrm>
            <a:off x="274251" y="1448571"/>
            <a:ext cx="3423578" cy="3469118"/>
          </a:xfrm>
          <a:prstGeom prst="rect">
            <a:avLst/>
          </a:prstGeom>
          <a:ln>
            <a:solidFill>
              <a:schemeClr val="tx1">
                <a:lumMod val="50000"/>
                <a:lumOff val="50000"/>
              </a:schemeClr>
            </a:solidFill>
          </a:ln>
        </p:spPr>
      </p:pic>
      <p:pic>
        <p:nvPicPr>
          <p:cNvPr id="3" name="Picture 2" descr="A diagram of a number of different types of wine type&#10;&#10;Description automatically generated">
            <a:extLst>
              <a:ext uri="{FF2B5EF4-FFF2-40B4-BE49-F238E27FC236}">
                <a16:creationId xmlns:a16="http://schemas.microsoft.com/office/drawing/2014/main" id="{68E15A38-2D1B-157A-4168-6E5119DCB94F}"/>
              </a:ext>
            </a:extLst>
          </p:cNvPr>
          <p:cNvPicPr>
            <a:picLocks noChangeAspect="1"/>
          </p:cNvPicPr>
          <p:nvPr/>
        </p:nvPicPr>
        <p:blipFill>
          <a:blip r:embed="rId4">
            <a:extLst>
              <a:ext uri="{28A0092B-C50C-407E-A947-70E740481C1C}">
                <a14:useLocalDpi xmlns:a14="http://schemas.microsoft.com/office/drawing/2010/main" val="0"/>
              </a:ext>
            </a:extLst>
          </a:blip>
          <a:srcRect b="14940"/>
          <a:stretch/>
        </p:blipFill>
        <p:spPr>
          <a:xfrm>
            <a:off x="4078652" y="1914304"/>
            <a:ext cx="3780000" cy="2537653"/>
          </a:xfrm>
          <a:prstGeom prst="rect">
            <a:avLst/>
          </a:prstGeom>
          <a:ln>
            <a:solidFill>
              <a:schemeClr val="tx1">
                <a:lumMod val="50000"/>
                <a:lumOff val="50000"/>
              </a:schemeClr>
            </a:solidFill>
          </a:ln>
        </p:spPr>
      </p:pic>
      <p:pic>
        <p:nvPicPr>
          <p:cNvPr id="4" name="Picture 3" descr="A screenshot of a chart&#10;&#10;Description automatically generated">
            <a:extLst>
              <a:ext uri="{FF2B5EF4-FFF2-40B4-BE49-F238E27FC236}">
                <a16:creationId xmlns:a16="http://schemas.microsoft.com/office/drawing/2014/main" id="{98646E2B-42F1-724C-4ACD-E834D53C6BCF}"/>
              </a:ext>
            </a:extLst>
          </p:cNvPr>
          <p:cNvPicPr>
            <a:picLocks noChangeAspect="1"/>
          </p:cNvPicPr>
          <p:nvPr/>
        </p:nvPicPr>
        <p:blipFill>
          <a:blip r:embed="rId5">
            <a:extLst>
              <a:ext uri="{28A0092B-C50C-407E-A947-70E740481C1C}">
                <a14:useLocalDpi xmlns:a14="http://schemas.microsoft.com/office/drawing/2010/main" val="0"/>
              </a:ext>
            </a:extLst>
          </a:blip>
          <a:srcRect b="20699"/>
          <a:stretch/>
        </p:blipFill>
        <p:spPr>
          <a:xfrm>
            <a:off x="8239476" y="1565075"/>
            <a:ext cx="3780000" cy="3236111"/>
          </a:xfrm>
          <a:prstGeom prst="rect">
            <a:avLst/>
          </a:prstGeom>
          <a:ln>
            <a:solidFill>
              <a:schemeClr val="tx1">
                <a:lumMod val="50000"/>
                <a:lumOff val="50000"/>
              </a:schemeClr>
            </a:solidFill>
          </a:ln>
        </p:spPr>
      </p:pic>
      <p:sp>
        <p:nvSpPr>
          <p:cNvPr id="6" name="Content Placeholder 11">
            <a:extLst>
              <a:ext uri="{FF2B5EF4-FFF2-40B4-BE49-F238E27FC236}">
                <a16:creationId xmlns:a16="http://schemas.microsoft.com/office/drawing/2014/main" id="{ED6E7DF5-A6F1-3113-AA44-71A5B5D3CD93}"/>
              </a:ext>
            </a:extLst>
          </p:cNvPr>
          <p:cNvSpPr txBox="1">
            <a:spLocks/>
          </p:cNvSpPr>
          <p:nvPr/>
        </p:nvSpPr>
        <p:spPr>
          <a:xfrm>
            <a:off x="8239476" y="5009064"/>
            <a:ext cx="3779999" cy="1356116"/>
          </a:xfrm>
          <a:prstGeom prst="rect">
            <a:avLst/>
          </a:prstGeom>
          <a:solidFill>
            <a:schemeClr val="tx2">
              <a:alpha val="10000"/>
            </a:schemeClr>
          </a:solidFill>
          <a:ln w="12700">
            <a:noFill/>
          </a:ln>
        </p:spPr>
        <p:txBody>
          <a:bodyPr vert="horz" lIns="90000" tIns="45720" rIns="91440" bIns="45720" rtlCol="0" anchor="t" anchorCtr="0">
            <a:noAutofit/>
          </a:bodyPr>
          <a:lstStyle>
            <a:lvl1pPr marL="228600" indent="-228600">
              <a:lnSpc>
                <a:spcPct val="90000"/>
              </a:lnSpc>
              <a:spcBef>
                <a:spcPts val="0"/>
              </a:spcBef>
              <a:buFont typeface="Arial" panose="020B0604020202020204" pitchFamily="34" charset="0"/>
              <a:buChar char="•"/>
              <a:defRPr sz="1500">
                <a:solidFill>
                  <a:schemeClr val="tx2"/>
                </a:solidFill>
                <a:ea typeface="+mn-lt"/>
                <a:cs typeface="+mn-lt"/>
              </a:defRPr>
            </a:lvl1pPr>
            <a:lvl2pPr marL="685800" indent="-228600">
              <a:lnSpc>
                <a:spcPct val="90000"/>
              </a:lnSpc>
              <a:spcBef>
                <a:spcPts val="500"/>
              </a:spcBef>
              <a:buFont typeface="Arial" panose="020B0604020202020204" pitchFamily="34" charset="0"/>
              <a:buChar char="•"/>
              <a:defRPr sz="2400">
                <a:solidFill>
                  <a:schemeClr val="tx2"/>
                </a:solidFill>
              </a:defRPr>
            </a:lvl2pPr>
            <a:lvl3pPr marL="1143000" indent="-228600">
              <a:lnSpc>
                <a:spcPct val="90000"/>
              </a:lnSpc>
              <a:spcBef>
                <a:spcPts val="500"/>
              </a:spcBef>
              <a:buFont typeface="Arial" panose="020B0604020202020204" pitchFamily="34" charset="0"/>
              <a:buChar char="•"/>
              <a:defRPr sz="2000">
                <a:solidFill>
                  <a:schemeClr val="tx2"/>
                </a:solidFill>
              </a:defRPr>
            </a:lvl3pPr>
            <a:lvl4pPr marL="1600200" indent="-228600">
              <a:lnSpc>
                <a:spcPct val="90000"/>
              </a:lnSpc>
              <a:spcBef>
                <a:spcPts val="500"/>
              </a:spcBef>
              <a:buFont typeface="Arial" panose="020B0604020202020204" pitchFamily="34" charset="0"/>
              <a:buChar char="•"/>
              <a:defRPr>
                <a:solidFill>
                  <a:schemeClr val="tx2"/>
                </a:solidFill>
              </a:defRPr>
            </a:lvl4pPr>
            <a:lvl5pPr marL="2057400" indent="-228600">
              <a:lnSpc>
                <a:spcPct val="90000"/>
              </a:lnSpc>
              <a:spcBef>
                <a:spcPts val="500"/>
              </a:spcBef>
              <a:buFont typeface="Arial" panose="020B0604020202020204" pitchFamily="34" charset="0"/>
              <a:buChar char="•"/>
              <a:defRPr>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600">
                <a:latin typeface="Aptos" panose="020B0004020202020204" pitchFamily="34" charset="0"/>
              </a:rPr>
              <a:t>The pie chart visualizes the distribution of wine types of quality higher than 6:</a:t>
            </a:r>
          </a:p>
          <a:p>
            <a:pPr marL="285750" indent="-285750">
              <a:buFont typeface="Arial" panose="020B0604020202020204" pitchFamily="34" charset="0"/>
              <a:buChar char="•"/>
            </a:pPr>
            <a:r>
              <a:rPr lang="en-US" sz="1600" b="1">
                <a:latin typeface="Aptos" panose="020B0004020202020204" pitchFamily="34" charset="0"/>
              </a:rPr>
              <a:t>White Wine: </a:t>
            </a:r>
            <a:r>
              <a:rPr lang="en-US" sz="1600">
                <a:latin typeface="Aptos" panose="020B0004020202020204" pitchFamily="34" charset="0"/>
              </a:rPr>
              <a:t>3,258</a:t>
            </a:r>
          </a:p>
          <a:p>
            <a:pPr marL="285750" indent="-285750">
              <a:buFont typeface="Arial" panose="020B0604020202020204" pitchFamily="34" charset="0"/>
              <a:buChar char="•"/>
            </a:pPr>
            <a:r>
              <a:rPr lang="en-US" sz="1600" b="1">
                <a:latin typeface="Aptos" panose="020B0004020202020204" pitchFamily="34" charset="0"/>
              </a:rPr>
              <a:t>Red Wine: </a:t>
            </a:r>
            <a:r>
              <a:rPr lang="en-US" sz="1600">
                <a:latin typeface="Aptos" panose="020B0004020202020204" pitchFamily="34" charset="0"/>
              </a:rPr>
              <a:t>855</a:t>
            </a:r>
          </a:p>
        </p:txBody>
      </p:sp>
    </p:spTree>
    <p:extLst>
      <p:ext uri="{BB962C8B-B14F-4D97-AF65-F5344CB8AC3E}">
        <p14:creationId xmlns:p14="http://schemas.microsoft.com/office/powerpoint/2010/main" val="49533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4118</Words>
  <Application>Microsoft Office PowerPoint</Application>
  <PresentationFormat>Widescreen</PresentationFormat>
  <Paragraphs>453</Paragraphs>
  <Slides>47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Aptos</vt:lpstr>
      <vt:lpstr>Aptos Display</vt:lpstr>
      <vt:lpstr>Arial</vt:lpstr>
      <vt:lpstr>Calibri</vt:lpstr>
      <vt:lpstr>office theme</vt:lpstr>
      <vt:lpstr> Wine Selection for a Portuguese Restaurant Case 2: Presented to Restaurant Owner</vt:lpstr>
      <vt:lpstr> Agenda</vt:lpstr>
      <vt:lpstr> Project Objective</vt:lpstr>
      <vt:lpstr> Exploratory Data Analysis</vt:lpstr>
      <vt:lpstr> Steps in Exploratory Data Analysis ​</vt:lpstr>
      <vt:lpstr> Exploratory Data Analysis (1/8)</vt:lpstr>
      <vt:lpstr> Exploratory Data Analysis (2/8)</vt:lpstr>
      <vt:lpstr> Exploratory Data Analysis (3/8)</vt:lpstr>
      <vt:lpstr> Exploratory Data Analysis (4/8)</vt:lpstr>
      <vt:lpstr> Exploratory Data Analysis (5/8)</vt:lpstr>
      <vt:lpstr> Exploratory Data Analysis (6/8)</vt:lpstr>
      <vt:lpstr> Exploratory Data Analysis (7/8)</vt:lpstr>
      <vt:lpstr> Exploratory Data Analysis (8/8)</vt:lpstr>
      <vt:lpstr> Exploratory Data Analysis: Identifying Outliers (1/2)</vt:lpstr>
      <vt:lpstr> Exploratory Data Analysis: Identifying Outliers (2/2)</vt:lpstr>
      <vt:lpstr> Outliers Removal Method: Interquartile Range (IQR)</vt:lpstr>
      <vt:lpstr> Exploratory Data Analysis: After Removing Outliers (1/3)</vt:lpstr>
      <vt:lpstr> Exploratory Data Analysis: After Removing Outliers (2/3)</vt:lpstr>
      <vt:lpstr> Exploratory Data Analysis: After Removing Outliers (3/3)</vt:lpstr>
      <vt:lpstr> Dataset Summary</vt:lpstr>
      <vt:lpstr> Dataset Analysis (1/4)</vt:lpstr>
      <vt:lpstr> Dataset Analysis (2/4)</vt:lpstr>
      <vt:lpstr> Dataset Analysis (3/4)</vt:lpstr>
      <vt:lpstr> Dataset Analysis (4/4)</vt:lpstr>
      <vt:lpstr> Data Extraction &amp; Preparation</vt:lpstr>
      <vt:lpstr> Data Extraction</vt:lpstr>
      <vt:lpstr> Data Preparation and Balancing Workflow</vt:lpstr>
      <vt:lpstr> Data Balancing </vt:lpstr>
      <vt:lpstr> Models Prediction</vt:lpstr>
      <vt:lpstr> Models Prediction: Logistic Regression Model (1/2)</vt:lpstr>
      <vt:lpstr> Models Prediction: Logistic Regression Model (2/2)</vt:lpstr>
      <vt:lpstr> Models Prediction: Decision Tree Model</vt:lpstr>
      <vt:lpstr> Models Prediction: Random Forest Model</vt:lpstr>
      <vt:lpstr> Models Comparison</vt:lpstr>
      <vt:lpstr> Models Comparison: Workflow</vt:lpstr>
      <vt:lpstr> Models Comparison: Diagnostic Plots</vt:lpstr>
      <vt:lpstr> Models Comparison: Report</vt:lpstr>
      <vt:lpstr> Best Performance Model</vt:lpstr>
      <vt:lpstr> ROC Curve (Random Forest) </vt:lpstr>
      <vt:lpstr> Random Forest Model: Features Importances (1/2)</vt:lpstr>
      <vt:lpstr> Random Forest Model: Features Importances (2/2)</vt:lpstr>
      <vt:lpstr> Recommendations</vt:lpstr>
      <vt:lpstr> Recommendations (1/4)</vt:lpstr>
      <vt:lpstr> Recommendations (2/4)</vt:lpstr>
      <vt:lpstr> Recommendations (3/4)</vt:lpstr>
      <vt:lpstr> Recommendations (4/4)</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yasmine benayad</dc:creator>
  <cp:lastModifiedBy>Yasmine Benayad</cp:lastModifiedBy>
  <cp:revision>1</cp:revision>
  <dcterms:created xsi:type="dcterms:W3CDTF">2025-02-06T22:45:30Z</dcterms:created>
  <dcterms:modified xsi:type="dcterms:W3CDTF">2025-03-11T06:01:04Z</dcterms:modified>
</cp:coreProperties>
</file>