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4"/>
  </p:notesMasterIdLst>
  <p:sldIdLst>
    <p:sldId id="439" r:id="rId2"/>
    <p:sldId id="260" r:id="rId3"/>
    <p:sldId id="263" r:id="rId4"/>
    <p:sldId id="660" r:id="rId5"/>
    <p:sldId id="662" r:id="rId6"/>
    <p:sldId id="720" r:id="rId7"/>
    <p:sldId id="663" r:id="rId8"/>
    <p:sldId id="664" r:id="rId9"/>
    <p:sldId id="665" r:id="rId10"/>
    <p:sldId id="666" r:id="rId11"/>
    <p:sldId id="667" r:id="rId12"/>
    <p:sldId id="668" r:id="rId13"/>
    <p:sldId id="669" r:id="rId14"/>
    <p:sldId id="670" r:id="rId15"/>
    <p:sldId id="671" r:id="rId16"/>
    <p:sldId id="711" r:id="rId17"/>
    <p:sldId id="673" r:id="rId18"/>
    <p:sldId id="672" r:id="rId19"/>
    <p:sldId id="674" r:id="rId20"/>
    <p:sldId id="675" r:id="rId21"/>
    <p:sldId id="676" r:id="rId22"/>
    <p:sldId id="677" r:id="rId23"/>
    <p:sldId id="678" r:id="rId24"/>
    <p:sldId id="679" r:id="rId25"/>
    <p:sldId id="680" r:id="rId26"/>
    <p:sldId id="681" r:id="rId27"/>
    <p:sldId id="661" r:id="rId28"/>
    <p:sldId id="682" r:id="rId29"/>
    <p:sldId id="683" r:id="rId30"/>
    <p:sldId id="684" r:id="rId31"/>
    <p:sldId id="685" r:id="rId32"/>
    <p:sldId id="686" r:id="rId33"/>
    <p:sldId id="687" r:id="rId34"/>
    <p:sldId id="688" r:id="rId35"/>
    <p:sldId id="689" r:id="rId36"/>
    <p:sldId id="690" r:id="rId37"/>
    <p:sldId id="691" r:id="rId38"/>
    <p:sldId id="692" r:id="rId39"/>
    <p:sldId id="693" r:id="rId40"/>
    <p:sldId id="694" r:id="rId41"/>
    <p:sldId id="695" r:id="rId42"/>
    <p:sldId id="696" r:id="rId43"/>
    <p:sldId id="697" r:id="rId44"/>
    <p:sldId id="698" r:id="rId45"/>
    <p:sldId id="699" r:id="rId46"/>
    <p:sldId id="700" r:id="rId47"/>
    <p:sldId id="701" r:id="rId48"/>
    <p:sldId id="702" r:id="rId49"/>
    <p:sldId id="703" r:id="rId50"/>
    <p:sldId id="704" r:id="rId51"/>
    <p:sldId id="705" r:id="rId52"/>
    <p:sldId id="706" r:id="rId53"/>
    <p:sldId id="707" r:id="rId54"/>
    <p:sldId id="708" r:id="rId55"/>
    <p:sldId id="709" r:id="rId56"/>
    <p:sldId id="710" r:id="rId57"/>
    <p:sldId id="658" r:id="rId58"/>
    <p:sldId id="376" r:id="rId59"/>
    <p:sldId id="548" r:id="rId60"/>
    <p:sldId id="549" r:id="rId61"/>
    <p:sldId id="611" r:id="rId62"/>
    <p:sldId id="441" r:id="rId63"/>
    <p:sldId id="442" r:id="rId64"/>
    <p:sldId id="721" r:id="rId65"/>
    <p:sldId id="712" r:id="rId66"/>
    <p:sldId id="713" r:id="rId67"/>
    <p:sldId id="716" r:id="rId68"/>
    <p:sldId id="718" r:id="rId69"/>
    <p:sldId id="505" r:id="rId70"/>
    <p:sldId id="714" r:id="rId71"/>
    <p:sldId id="719" r:id="rId72"/>
    <p:sldId id="276" r:id="rId73"/>
    <p:sldId id="373" r:id="rId74"/>
    <p:sldId id="444" r:id="rId75"/>
    <p:sldId id="445" r:id="rId76"/>
    <p:sldId id="456" r:id="rId77"/>
    <p:sldId id="446" r:id="rId78"/>
    <p:sldId id="447" r:id="rId79"/>
    <p:sldId id="449" r:id="rId80"/>
    <p:sldId id="448" r:id="rId81"/>
    <p:sldId id="450" r:id="rId82"/>
    <p:sldId id="451" r:id="rId83"/>
    <p:sldId id="452" r:id="rId84"/>
    <p:sldId id="453" r:id="rId85"/>
    <p:sldId id="613" r:id="rId86"/>
    <p:sldId id="455" r:id="rId87"/>
    <p:sldId id="454" r:id="rId88"/>
    <p:sldId id="457" r:id="rId89"/>
    <p:sldId id="459" r:id="rId90"/>
    <p:sldId id="458" r:id="rId91"/>
    <p:sldId id="462" r:id="rId92"/>
    <p:sldId id="614" r:id="rId93"/>
    <p:sldId id="470" r:id="rId94"/>
    <p:sldId id="471" r:id="rId95"/>
    <p:sldId id="472" r:id="rId96"/>
    <p:sldId id="478" r:id="rId97"/>
    <p:sldId id="474" r:id="rId98"/>
    <p:sldId id="475" r:id="rId99"/>
    <p:sldId id="476" r:id="rId100"/>
    <p:sldId id="497" r:id="rId101"/>
    <p:sldId id="477" r:id="rId102"/>
    <p:sldId id="480" r:id="rId103"/>
    <p:sldId id="481" r:id="rId104"/>
    <p:sldId id="615" r:id="rId105"/>
    <p:sldId id="482" r:id="rId106"/>
    <p:sldId id="483" r:id="rId107"/>
    <p:sldId id="484" r:id="rId108"/>
    <p:sldId id="486" r:id="rId109"/>
    <p:sldId id="715" r:id="rId110"/>
    <p:sldId id="502" r:id="rId111"/>
    <p:sldId id="503" r:id="rId112"/>
    <p:sldId id="499" r:id="rId113"/>
    <p:sldId id="504" r:id="rId114"/>
    <p:sldId id="612" r:id="rId115"/>
    <p:sldId id="506" r:id="rId116"/>
    <p:sldId id="509" r:id="rId117"/>
    <p:sldId id="510" r:id="rId118"/>
    <p:sldId id="508" r:id="rId119"/>
    <p:sldId id="511" r:id="rId120"/>
    <p:sldId id="513" r:id="rId121"/>
    <p:sldId id="512" r:id="rId122"/>
    <p:sldId id="616" r:id="rId123"/>
    <p:sldId id="600" r:id="rId124"/>
    <p:sldId id="599" r:id="rId125"/>
    <p:sldId id="618" r:id="rId126"/>
    <p:sldId id="617" r:id="rId127"/>
    <p:sldId id="619" r:id="rId128"/>
    <p:sldId id="620" r:id="rId129"/>
    <p:sldId id="602" r:id="rId130"/>
    <p:sldId id="514" r:id="rId131"/>
    <p:sldId id="515" r:id="rId132"/>
    <p:sldId id="516" r:id="rId133"/>
    <p:sldId id="529" r:id="rId134"/>
    <p:sldId id="517" r:id="rId135"/>
    <p:sldId id="519" r:id="rId136"/>
    <p:sldId id="531" r:id="rId137"/>
    <p:sldId id="532" r:id="rId138"/>
    <p:sldId id="518" r:id="rId139"/>
    <p:sldId id="533" r:id="rId140"/>
    <p:sldId id="534" r:id="rId141"/>
    <p:sldId id="535" r:id="rId142"/>
    <p:sldId id="536" r:id="rId143"/>
    <p:sldId id="537" r:id="rId144"/>
    <p:sldId id="538" r:id="rId145"/>
    <p:sldId id="543" r:id="rId146"/>
    <p:sldId id="544" r:id="rId147"/>
    <p:sldId id="545" r:id="rId148"/>
    <p:sldId id="546" r:id="rId149"/>
    <p:sldId id="603" r:id="rId150"/>
    <p:sldId id="604" r:id="rId151"/>
    <p:sldId id="605" r:id="rId152"/>
    <p:sldId id="606" r:id="rId153"/>
    <p:sldId id="541" r:id="rId154"/>
    <p:sldId id="607" r:id="rId155"/>
    <p:sldId id="608" r:id="rId156"/>
    <p:sldId id="609" r:id="rId157"/>
    <p:sldId id="610" r:id="rId158"/>
    <p:sldId id="621" r:id="rId159"/>
    <p:sldId id="622" r:id="rId160"/>
    <p:sldId id="550" r:id="rId161"/>
    <p:sldId id="551" r:id="rId162"/>
    <p:sldId id="552" r:id="rId163"/>
    <p:sldId id="574" r:id="rId164"/>
    <p:sldId id="572" r:id="rId165"/>
    <p:sldId id="570" r:id="rId166"/>
    <p:sldId id="571" r:id="rId167"/>
    <p:sldId id="559" r:id="rId168"/>
    <p:sldId id="573" r:id="rId169"/>
    <p:sldId id="575" r:id="rId170"/>
    <p:sldId id="576" r:id="rId171"/>
    <p:sldId id="577" r:id="rId172"/>
    <p:sldId id="578" r:id="rId173"/>
    <p:sldId id="579" r:id="rId174"/>
    <p:sldId id="582" r:id="rId175"/>
    <p:sldId id="581" r:id="rId176"/>
    <p:sldId id="583" r:id="rId177"/>
    <p:sldId id="584" r:id="rId178"/>
    <p:sldId id="585" r:id="rId179"/>
    <p:sldId id="587" r:id="rId180"/>
    <p:sldId id="592" r:id="rId181"/>
    <p:sldId id="594" r:id="rId182"/>
    <p:sldId id="595" r:id="rId183"/>
    <p:sldId id="593" r:id="rId184"/>
    <p:sldId id="588" r:id="rId185"/>
    <p:sldId id="589" r:id="rId186"/>
    <p:sldId id="596" r:id="rId187"/>
    <p:sldId id="597" r:id="rId188"/>
    <p:sldId id="623" r:id="rId189"/>
    <p:sldId id="624" r:id="rId190"/>
    <p:sldId id="625" r:id="rId191"/>
    <p:sldId id="626" r:id="rId192"/>
    <p:sldId id="627" r:id="rId193"/>
    <p:sldId id="628" r:id="rId194"/>
    <p:sldId id="629" r:id="rId195"/>
    <p:sldId id="630" r:id="rId196"/>
    <p:sldId id="631" r:id="rId197"/>
    <p:sldId id="632" r:id="rId198"/>
    <p:sldId id="633" r:id="rId199"/>
    <p:sldId id="634" r:id="rId200"/>
    <p:sldId id="635" r:id="rId201"/>
    <p:sldId id="636" r:id="rId202"/>
    <p:sldId id="637" r:id="rId203"/>
    <p:sldId id="638" r:id="rId204"/>
    <p:sldId id="639" r:id="rId205"/>
    <p:sldId id="640" r:id="rId206"/>
    <p:sldId id="641" r:id="rId207"/>
    <p:sldId id="642" r:id="rId208"/>
    <p:sldId id="643" r:id="rId209"/>
    <p:sldId id="644" r:id="rId210"/>
    <p:sldId id="645" r:id="rId211"/>
    <p:sldId id="646" r:id="rId212"/>
    <p:sldId id="647" r:id="rId213"/>
    <p:sldId id="648" r:id="rId214"/>
    <p:sldId id="649" r:id="rId215"/>
    <p:sldId id="650" r:id="rId216"/>
    <p:sldId id="651" r:id="rId217"/>
    <p:sldId id="652" r:id="rId218"/>
    <p:sldId id="653" r:id="rId219"/>
    <p:sldId id="654" r:id="rId220"/>
    <p:sldId id="655" r:id="rId221"/>
    <p:sldId id="656" r:id="rId222"/>
    <p:sldId id="368" r:id="rId223"/>
  </p:sldIdLst>
  <p:sldSz cx="9144000" cy="6858000" type="screen4x3"/>
  <p:notesSz cx="7315200" cy="9601200"/>
  <p:defaultTextStyle>
    <a:defPPr>
      <a:defRPr lang="en-US"/>
    </a:defPPr>
    <a:lvl1pPr algn="r" rtl="1" fontAlgn="base">
      <a:spcBef>
        <a:spcPct val="0"/>
      </a:spcBef>
      <a:spcAft>
        <a:spcPct val="0"/>
      </a:spcAft>
      <a:defRPr sz="2000" kern="1200">
        <a:solidFill>
          <a:schemeClr val="tx1"/>
        </a:solidFill>
        <a:latin typeface="Arial" pitchFamily="34" charset="0"/>
        <a:ea typeface="+mn-ea"/>
        <a:cs typeface="Arial" pitchFamily="34" charset="0"/>
      </a:defRPr>
    </a:lvl1pPr>
    <a:lvl2pPr marL="457200" algn="r" rtl="1" fontAlgn="base">
      <a:spcBef>
        <a:spcPct val="0"/>
      </a:spcBef>
      <a:spcAft>
        <a:spcPct val="0"/>
      </a:spcAft>
      <a:defRPr sz="2000" kern="1200">
        <a:solidFill>
          <a:schemeClr val="tx1"/>
        </a:solidFill>
        <a:latin typeface="Arial" pitchFamily="34" charset="0"/>
        <a:ea typeface="+mn-ea"/>
        <a:cs typeface="Arial" pitchFamily="34" charset="0"/>
      </a:defRPr>
    </a:lvl2pPr>
    <a:lvl3pPr marL="914400" algn="r" rtl="1" fontAlgn="base">
      <a:spcBef>
        <a:spcPct val="0"/>
      </a:spcBef>
      <a:spcAft>
        <a:spcPct val="0"/>
      </a:spcAft>
      <a:defRPr sz="2000"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sz="2000"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sz="2000" kern="1200">
        <a:solidFill>
          <a:schemeClr val="tx1"/>
        </a:solidFill>
        <a:latin typeface="Arial" pitchFamily="34" charset="0"/>
        <a:ea typeface="+mn-ea"/>
        <a:cs typeface="Arial" pitchFamily="34" charset="0"/>
      </a:defRPr>
    </a:lvl5pPr>
    <a:lvl6pPr marL="2286000" algn="r" defTabSz="914400" rtl="1" eaLnBrk="1" latinLnBrk="0" hangingPunct="1">
      <a:defRPr sz="2000" kern="1200">
        <a:solidFill>
          <a:schemeClr val="tx1"/>
        </a:solidFill>
        <a:latin typeface="Arial" pitchFamily="34" charset="0"/>
        <a:ea typeface="+mn-ea"/>
        <a:cs typeface="Arial" pitchFamily="34" charset="0"/>
      </a:defRPr>
    </a:lvl6pPr>
    <a:lvl7pPr marL="2743200" algn="r" defTabSz="914400" rtl="1" eaLnBrk="1" latinLnBrk="0" hangingPunct="1">
      <a:defRPr sz="2000" kern="1200">
        <a:solidFill>
          <a:schemeClr val="tx1"/>
        </a:solidFill>
        <a:latin typeface="Arial" pitchFamily="34" charset="0"/>
        <a:ea typeface="+mn-ea"/>
        <a:cs typeface="Arial" pitchFamily="34" charset="0"/>
      </a:defRPr>
    </a:lvl7pPr>
    <a:lvl8pPr marL="3200400" algn="r" defTabSz="914400" rtl="1" eaLnBrk="1" latinLnBrk="0" hangingPunct="1">
      <a:defRPr sz="2000" kern="1200">
        <a:solidFill>
          <a:schemeClr val="tx1"/>
        </a:solidFill>
        <a:latin typeface="Arial" pitchFamily="34" charset="0"/>
        <a:ea typeface="+mn-ea"/>
        <a:cs typeface="Arial" pitchFamily="34" charset="0"/>
      </a:defRPr>
    </a:lvl8pPr>
    <a:lvl9pPr marL="3657600" algn="r" defTabSz="914400" rtl="1" eaLnBrk="1" latinLnBrk="0" hangingPunct="1">
      <a:defRPr sz="2000"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D757"/>
    <a:srgbClr val="FF9933"/>
    <a:srgbClr val="CC3300"/>
    <a:srgbClr val="0066FF"/>
    <a:srgbClr val="990000"/>
    <a:srgbClr val="FF5050"/>
    <a:srgbClr val="326C72"/>
    <a:srgbClr val="FF7C8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71" autoAdjust="0"/>
    <p:restoredTop sz="89418" autoAdjust="0"/>
  </p:normalViewPr>
  <p:slideViewPr>
    <p:cSldViewPr>
      <p:cViewPr varScale="1">
        <p:scale>
          <a:sx n="61" d="100"/>
          <a:sy n="61" d="100"/>
        </p:scale>
        <p:origin x="68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tableStyles" Target="tableStyle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notesMaster" Target="notesMasters/notesMaster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67EAF3-2E94-47AF-80E3-F9B634DCEC83}"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16398D0F-3E3B-45C0-8507-14D8681DC323}">
      <dgm:prSet phldrT="[Text]"/>
      <dgm:spPr/>
      <dgm:t>
        <a:bodyPr lIns="0" tIns="0" rIns="0" bIns="0"/>
        <a:lstStyle/>
        <a:p>
          <a:r>
            <a:rPr lang="en-US" b="0" i="0" dirty="0" smtClean="0"/>
            <a:t>Creational</a:t>
          </a:r>
          <a:endParaRPr lang="en-US" dirty="0"/>
        </a:p>
      </dgm:t>
    </dgm:pt>
    <dgm:pt modelId="{FDA4D913-21B4-4ABE-8E33-5A05B841FE76}" type="parTrans" cxnId="{2D833A3A-1F6B-410E-AF5F-FF082DD9C77F}">
      <dgm:prSet/>
      <dgm:spPr/>
      <dgm:t>
        <a:bodyPr/>
        <a:lstStyle/>
        <a:p>
          <a:endParaRPr lang="en-US"/>
        </a:p>
      </dgm:t>
    </dgm:pt>
    <dgm:pt modelId="{1CE55C6E-0405-44EC-8E10-A77D1F068B1F}" type="sibTrans" cxnId="{2D833A3A-1F6B-410E-AF5F-FF082DD9C77F}">
      <dgm:prSet/>
      <dgm:spPr/>
      <dgm:t>
        <a:bodyPr/>
        <a:lstStyle/>
        <a:p>
          <a:endParaRPr lang="en-US"/>
        </a:p>
      </dgm:t>
    </dgm:pt>
    <dgm:pt modelId="{64E1C0F0-09A9-4896-96B3-0B0354290926}">
      <dgm:prSet phldrT="[Text]" custT="1"/>
      <dgm:spPr/>
      <dgm:t>
        <a:bodyPr lIns="0" tIns="0" rIns="0" bIns="0"/>
        <a:lstStyle/>
        <a:p>
          <a:r>
            <a:rPr lang="en-US" sz="1600" b="0" i="0" dirty="0" smtClean="0"/>
            <a:t>Decorator </a:t>
          </a:r>
          <a:endParaRPr lang="en-US" sz="1600" dirty="0"/>
        </a:p>
      </dgm:t>
    </dgm:pt>
    <dgm:pt modelId="{753BF108-7814-4C26-99BC-DEAAFE72C662}" type="parTrans" cxnId="{DFBABFC6-C0E6-4648-B504-2E0B1ABDEA27}">
      <dgm:prSet/>
      <dgm:spPr/>
      <dgm:t>
        <a:bodyPr lIns="0" tIns="0" rIns="0" bIns="0"/>
        <a:lstStyle/>
        <a:p>
          <a:endParaRPr lang="en-US"/>
        </a:p>
      </dgm:t>
    </dgm:pt>
    <dgm:pt modelId="{DFC70852-F144-4E98-BE2D-2DBB890B87EB}" type="sibTrans" cxnId="{DFBABFC6-C0E6-4648-B504-2E0B1ABDEA27}">
      <dgm:prSet/>
      <dgm:spPr/>
      <dgm:t>
        <a:bodyPr/>
        <a:lstStyle/>
        <a:p>
          <a:endParaRPr lang="en-US"/>
        </a:p>
      </dgm:t>
    </dgm:pt>
    <dgm:pt modelId="{EF57EAED-563F-43EA-B092-7BAB01FEC90F}">
      <dgm:prSet phldrT="[Text]"/>
      <dgm:spPr/>
      <dgm:t>
        <a:bodyPr lIns="0" tIns="0" rIns="0" bIns="0"/>
        <a:lstStyle/>
        <a:p>
          <a:r>
            <a:rPr lang="en-US" b="0" i="0" dirty="0" smtClean="0"/>
            <a:t>Structural</a:t>
          </a:r>
          <a:endParaRPr lang="en-US" dirty="0"/>
        </a:p>
      </dgm:t>
    </dgm:pt>
    <dgm:pt modelId="{C2AE8D4D-DD19-4192-9219-50286D155CA0}" type="parTrans" cxnId="{6F581AC6-B124-4E96-A3F1-99FBB5C4BE88}">
      <dgm:prSet/>
      <dgm:spPr/>
      <dgm:t>
        <a:bodyPr/>
        <a:lstStyle/>
        <a:p>
          <a:endParaRPr lang="en-US"/>
        </a:p>
      </dgm:t>
    </dgm:pt>
    <dgm:pt modelId="{51AAB3DD-ED0E-4F40-B87C-444BD2C3A943}" type="sibTrans" cxnId="{6F581AC6-B124-4E96-A3F1-99FBB5C4BE88}">
      <dgm:prSet/>
      <dgm:spPr/>
      <dgm:t>
        <a:bodyPr/>
        <a:lstStyle/>
        <a:p>
          <a:endParaRPr lang="en-US"/>
        </a:p>
      </dgm:t>
    </dgm:pt>
    <dgm:pt modelId="{D3706727-A581-4CD8-B771-0FF1915E171C}">
      <dgm:prSet phldrT="[Text]" custT="1"/>
      <dgm:spPr/>
      <dgm:t>
        <a:bodyPr lIns="0" tIns="0" rIns="0" bIns="0"/>
        <a:lstStyle/>
        <a:p>
          <a:r>
            <a:rPr lang="en-US" sz="1600" b="0" i="0" dirty="0" smtClean="0"/>
            <a:t>MVC </a:t>
          </a:r>
          <a:endParaRPr lang="en-US" sz="1600" dirty="0"/>
        </a:p>
      </dgm:t>
    </dgm:pt>
    <dgm:pt modelId="{13216CD5-DE91-4AC3-965D-84A6FF77C6E3}" type="parTrans" cxnId="{7E364309-FC32-4136-894B-EFD3EB40258F}">
      <dgm:prSet/>
      <dgm:spPr/>
      <dgm:t>
        <a:bodyPr lIns="0" tIns="0" rIns="0" bIns="0"/>
        <a:lstStyle/>
        <a:p>
          <a:endParaRPr lang="en-US"/>
        </a:p>
      </dgm:t>
    </dgm:pt>
    <dgm:pt modelId="{9FB1813F-939E-4574-9819-9CD3F5E8CF08}" type="sibTrans" cxnId="{7E364309-FC32-4136-894B-EFD3EB40258F}">
      <dgm:prSet/>
      <dgm:spPr/>
      <dgm:t>
        <a:bodyPr/>
        <a:lstStyle/>
        <a:p>
          <a:endParaRPr lang="en-US"/>
        </a:p>
      </dgm:t>
    </dgm:pt>
    <dgm:pt modelId="{C50388BF-990E-4061-9B5A-CF38110F8792}">
      <dgm:prSet phldrT="[Text]" custT="1"/>
      <dgm:spPr/>
      <dgm:t>
        <a:bodyPr lIns="0" tIns="0" rIns="0" bIns="0"/>
        <a:lstStyle/>
        <a:p>
          <a:r>
            <a:rPr lang="en-US" sz="1600" b="0" i="0" dirty="0" smtClean="0"/>
            <a:t>Composite </a:t>
          </a:r>
          <a:endParaRPr lang="en-US" sz="1600" dirty="0"/>
        </a:p>
      </dgm:t>
    </dgm:pt>
    <dgm:pt modelId="{FC83068B-E541-4517-8EA2-1CE53AD32D81}" type="parTrans" cxnId="{29C71E82-DD9E-49AB-B0DA-D36C29E2A59C}">
      <dgm:prSet/>
      <dgm:spPr/>
      <dgm:t>
        <a:bodyPr lIns="0" tIns="0" rIns="0" bIns="0"/>
        <a:lstStyle/>
        <a:p>
          <a:endParaRPr lang="en-US"/>
        </a:p>
      </dgm:t>
    </dgm:pt>
    <dgm:pt modelId="{C4BA7019-04A8-4ADE-9F87-B7B97DF57AA1}" type="sibTrans" cxnId="{29C71E82-DD9E-49AB-B0DA-D36C29E2A59C}">
      <dgm:prSet/>
      <dgm:spPr/>
      <dgm:t>
        <a:bodyPr/>
        <a:lstStyle/>
        <a:p>
          <a:endParaRPr lang="en-US"/>
        </a:p>
      </dgm:t>
    </dgm:pt>
    <dgm:pt modelId="{30A524BA-95C9-48CA-B11C-077DCE178E0E}">
      <dgm:prSet phldrT="[Text]" custT="1"/>
      <dgm:spPr/>
      <dgm:t>
        <a:bodyPr lIns="0" tIns="0" rIns="0" bIns="0"/>
        <a:lstStyle/>
        <a:p>
          <a:r>
            <a:rPr lang="en-US" sz="1600" b="0" i="0" dirty="0" smtClean="0"/>
            <a:t>Object Pool</a:t>
          </a:r>
          <a:endParaRPr lang="en-US" sz="1600" dirty="0"/>
        </a:p>
      </dgm:t>
    </dgm:pt>
    <dgm:pt modelId="{6601CAF6-3061-412A-85A9-598BC5D7AFBD}" type="parTrans" cxnId="{C6AEAA20-4088-4552-8DBC-05152FB1ECD6}">
      <dgm:prSet/>
      <dgm:spPr/>
      <dgm:t>
        <a:bodyPr lIns="0" tIns="0" rIns="0" bIns="0"/>
        <a:lstStyle/>
        <a:p>
          <a:endParaRPr lang="en-US"/>
        </a:p>
      </dgm:t>
    </dgm:pt>
    <dgm:pt modelId="{2A5C47AB-57CA-434A-AE10-2568813D59B7}" type="sibTrans" cxnId="{C6AEAA20-4088-4552-8DBC-05152FB1ECD6}">
      <dgm:prSet/>
      <dgm:spPr/>
      <dgm:t>
        <a:bodyPr/>
        <a:lstStyle/>
        <a:p>
          <a:endParaRPr lang="en-US"/>
        </a:p>
      </dgm:t>
    </dgm:pt>
    <dgm:pt modelId="{43294231-0E91-4532-94B4-3B7F2877FDB6}">
      <dgm:prSet phldrT="[Text]" custT="1"/>
      <dgm:spPr/>
      <dgm:t>
        <a:bodyPr lIns="0" tIns="0" rIns="0" bIns="0"/>
        <a:lstStyle/>
        <a:p>
          <a:r>
            <a:rPr lang="en-US" sz="1600" b="0" i="0" dirty="0" smtClean="0"/>
            <a:t>Factory &amp; Abstract Factory</a:t>
          </a:r>
          <a:endParaRPr lang="en-US" sz="1600" dirty="0"/>
        </a:p>
      </dgm:t>
    </dgm:pt>
    <dgm:pt modelId="{1599A54F-207D-450D-B50D-60D494095E1F}" type="parTrans" cxnId="{24A6C3B4-605A-4BC9-97B8-1EC9C05E62D6}">
      <dgm:prSet/>
      <dgm:spPr/>
      <dgm:t>
        <a:bodyPr lIns="0" tIns="0" rIns="0" bIns="0"/>
        <a:lstStyle/>
        <a:p>
          <a:endParaRPr lang="en-US"/>
        </a:p>
      </dgm:t>
    </dgm:pt>
    <dgm:pt modelId="{334E24B9-064F-410E-BF6F-89606ACF6485}" type="sibTrans" cxnId="{24A6C3B4-605A-4BC9-97B8-1EC9C05E62D6}">
      <dgm:prSet/>
      <dgm:spPr/>
      <dgm:t>
        <a:bodyPr/>
        <a:lstStyle/>
        <a:p>
          <a:endParaRPr lang="en-US"/>
        </a:p>
      </dgm:t>
    </dgm:pt>
    <dgm:pt modelId="{E3974273-D841-439D-945D-85F1DB0A023E}">
      <dgm:prSet phldrT="[Text]" custT="1"/>
      <dgm:spPr/>
      <dgm:t>
        <a:bodyPr lIns="0" tIns="0" rIns="0" bIns="0"/>
        <a:lstStyle/>
        <a:p>
          <a:r>
            <a:rPr lang="en-US" sz="1600" b="0" i="0" dirty="0" smtClean="0"/>
            <a:t>Singleton (</a:t>
          </a:r>
          <a:r>
            <a:rPr lang="en-US" sz="1600" b="0" i="0" dirty="0" err="1" smtClean="0"/>
            <a:t>Singlton</a:t>
          </a:r>
          <a:r>
            <a:rPr lang="en-US" sz="1600" b="0" i="0" dirty="0" smtClean="0"/>
            <a:t>)</a:t>
          </a:r>
          <a:endParaRPr lang="en-US" sz="1600" dirty="0"/>
        </a:p>
      </dgm:t>
    </dgm:pt>
    <dgm:pt modelId="{38199A54-69A4-45C0-A3BB-F40B9BD65571}" type="parTrans" cxnId="{3D5A3CC5-89A4-4943-99D5-A0653B2593E3}">
      <dgm:prSet/>
      <dgm:spPr/>
      <dgm:t>
        <a:bodyPr lIns="0" tIns="0" rIns="0" bIns="0"/>
        <a:lstStyle/>
        <a:p>
          <a:endParaRPr lang="en-US"/>
        </a:p>
      </dgm:t>
    </dgm:pt>
    <dgm:pt modelId="{8A1E7E99-BC7A-460A-B87A-9F461F238687}" type="sibTrans" cxnId="{3D5A3CC5-89A4-4943-99D5-A0653B2593E3}">
      <dgm:prSet/>
      <dgm:spPr/>
      <dgm:t>
        <a:bodyPr/>
        <a:lstStyle/>
        <a:p>
          <a:endParaRPr lang="en-US"/>
        </a:p>
      </dgm:t>
    </dgm:pt>
    <dgm:pt modelId="{0C917FD6-B8F2-4302-8E8D-C7539AE04815}">
      <dgm:prSet phldrT="[Text]" custT="1"/>
      <dgm:spPr/>
      <dgm:t>
        <a:bodyPr lIns="0" tIns="0" rIns="0" bIns="0"/>
        <a:lstStyle/>
        <a:p>
          <a:r>
            <a:rPr lang="en-US" sz="1600" b="0" i="0" dirty="0" smtClean="0"/>
            <a:t>Builder</a:t>
          </a:r>
          <a:endParaRPr lang="en-US" sz="1600" dirty="0"/>
        </a:p>
      </dgm:t>
    </dgm:pt>
    <dgm:pt modelId="{D104ABC5-A8EC-4B4B-9FB7-66E64875C440}" type="parTrans" cxnId="{B10C82E3-926C-413D-834C-9E4E55522EB7}">
      <dgm:prSet/>
      <dgm:spPr/>
      <dgm:t>
        <a:bodyPr lIns="0" tIns="0" rIns="0" bIns="0"/>
        <a:lstStyle/>
        <a:p>
          <a:endParaRPr lang="en-US"/>
        </a:p>
      </dgm:t>
    </dgm:pt>
    <dgm:pt modelId="{3241B635-4CB6-4AD1-8F5C-7CE366CAEE6F}" type="sibTrans" cxnId="{B10C82E3-926C-413D-834C-9E4E55522EB7}">
      <dgm:prSet/>
      <dgm:spPr/>
      <dgm:t>
        <a:bodyPr/>
        <a:lstStyle/>
        <a:p>
          <a:endParaRPr lang="en-US"/>
        </a:p>
      </dgm:t>
    </dgm:pt>
    <dgm:pt modelId="{4DD3F9A0-F914-4F77-8067-808A3D0559BF}">
      <dgm:prSet phldrT="[Text]" custT="1"/>
      <dgm:spPr/>
      <dgm:t>
        <a:bodyPr lIns="0" tIns="0" rIns="0" bIns="0"/>
        <a:lstStyle/>
        <a:p>
          <a:r>
            <a:rPr lang="en-US" sz="1600" b="0" i="0" dirty="0" smtClean="0"/>
            <a:t>Prototype</a:t>
          </a:r>
          <a:endParaRPr lang="en-US" sz="1600" dirty="0"/>
        </a:p>
      </dgm:t>
    </dgm:pt>
    <dgm:pt modelId="{A9E603FE-F0AC-481F-92FD-B4D4466FB498}" type="parTrans" cxnId="{EE468B41-A62C-40FF-ADBC-8805000F1D1F}">
      <dgm:prSet/>
      <dgm:spPr/>
      <dgm:t>
        <a:bodyPr lIns="0" tIns="0" rIns="0" bIns="0"/>
        <a:lstStyle/>
        <a:p>
          <a:endParaRPr lang="en-US"/>
        </a:p>
      </dgm:t>
    </dgm:pt>
    <dgm:pt modelId="{178C0225-4E60-4E71-A756-7686AA19190A}" type="sibTrans" cxnId="{EE468B41-A62C-40FF-ADBC-8805000F1D1F}">
      <dgm:prSet/>
      <dgm:spPr/>
      <dgm:t>
        <a:bodyPr/>
        <a:lstStyle/>
        <a:p>
          <a:endParaRPr lang="en-US"/>
        </a:p>
      </dgm:t>
    </dgm:pt>
    <dgm:pt modelId="{1AAF8442-6507-4D0B-B92F-4557D595DAD8}">
      <dgm:prSet phldrT="[Text]" custT="1"/>
      <dgm:spPr/>
      <dgm:t>
        <a:bodyPr lIns="0" tIns="0" rIns="0" bIns="0"/>
        <a:lstStyle/>
        <a:p>
          <a:r>
            <a:rPr lang="en-US" sz="1600" b="0" i="0" dirty="0" smtClean="0"/>
            <a:t>Adapter</a:t>
          </a:r>
          <a:endParaRPr lang="en-US" sz="1600" dirty="0"/>
        </a:p>
      </dgm:t>
    </dgm:pt>
    <dgm:pt modelId="{4036619B-FF4B-4A8C-B2C5-4D922404E424}" type="parTrans" cxnId="{36F9FA00-2C52-43CB-B1D3-6C479CC95678}">
      <dgm:prSet/>
      <dgm:spPr/>
      <dgm:t>
        <a:bodyPr lIns="0" tIns="0" rIns="0" bIns="0"/>
        <a:lstStyle/>
        <a:p>
          <a:endParaRPr lang="en-US"/>
        </a:p>
      </dgm:t>
    </dgm:pt>
    <dgm:pt modelId="{1DFE4C0E-8991-4BB5-8B72-B2D630F0AE80}" type="sibTrans" cxnId="{36F9FA00-2C52-43CB-B1D3-6C479CC95678}">
      <dgm:prSet/>
      <dgm:spPr/>
      <dgm:t>
        <a:bodyPr/>
        <a:lstStyle/>
        <a:p>
          <a:endParaRPr lang="en-US"/>
        </a:p>
      </dgm:t>
    </dgm:pt>
    <dgm:pt modelId="{C25E3B83-7B17-4688-A764-7D6F7FDF27C5}">
      <dgm:prSet phldrT="[Text]" custT="1"/>
      <dgm:spPr/>
      <dgm:t>
        <a:bodyPr lIns="0" tIns="0" rIns="0" bIns="0"/>
        <a:lstStyle/>
        <a:p>
          <a:r>
            <a:rPr lang="en-US" sz="1600" b="0" i="0" dirty="0" smtClean="0"/>
            <a:t>Bridge </a:t>
          </a:r>
          <a:endParaRPr lang="en-US" sz="1600" dirty="0"/>
        </a:p>
      </dgm:t>
    </dgm:pt>
    <dgm:pt modelId="{808E0F6B-DACE-44A6-8BD4-6F79AC4DCB89}" type="parTrans" cxnId="{0233A3E7-C4D0-4EC6-8CFC-120D55769173}">
      <dgm:prSet/>
      <dgm:spPr/>
      <dgm:t>
        <a:bodyPr lIns="0" tIns="0" rIns="0" bIns="0"/>
        <a:lstStyle/>
        <a:p>
          <a:endParaRPr lang="en-US"/>
        </a:p>
      </dgm:t>
    </dgm:pt>
    <dgm:pt modelId="{98D1F418-9ACF-4EB4-9C71-FF87253E6EC8}" type="sibTrans" cxnId="{0233A3E7-C4D0-4EC6-8CFC-120D55769173}">
      <dgm:prSet/>
      <dgm:spPr/>
      <dgm:t>
        <a:bodyPr/>
        <a:lstStyle/>
        <a:p>
          <a:endParaRPr lang="en-US"/>
        </a:p>
      </dgm:t>
    </dgm:pt>
    <dgm:pt modelId="{0FB09380-36C6-4F58-822A-488634283C74}">
      <dgm:prSet phldrT="[Text]" custT="1"/>
      <dgm:spPr/>
      <dgm:t>
        <a:bodyPr lIns="0" tIns="0" rIns="0" bIns="0"/>
        <a:lstStyle/>
        <a:p>
          <a:r>
            <a:rPr lang="en-US" sz="1600" b="0" i="0" dirty="0" smtClean="0"/>
            <a:t>Façade</a:t>
          </a:r>
          <a:endParaRPr lang="en-US" sz="1600" dirty="0"/>
        </a:p>
      </dgm:t>
    </dgm:pt>
    <dgm:pt modelId="{3BF390C5-7D88-4445-A45A-4462D00EE52C}" type="parTrans" cxnId="{BA561D18-245C-4C59-B710-A671A87F5F20}">
      <dgm:prSet/>
      <dgm:spPr/>
      <dgm:t>
        <a:bodyPr lIns="0" tIns="0" rIns="0" bIns="0"/>
        <a:lstStyle/>
        <a:p>
          <a:endParaRPr lang="en-US"/>
        </a:p>
      </dgm:t>
    </dgm:pt>
    <dgm:pt modelId="{DB9F428B-026D-4EFE-BE84-8CE1F1ACD85C}" type="sibTrans" cxnId="{BA561D18-245C-4C59-B710-A671A87F5F20}">
      <dgm:prSet/>
      <dgm:spPr/>
      <dgm:t>
        <a:bodyPr/>
        <a:lstStyle/>
        <a:p>
          <a:endParaRPr lang="en-US"/>
        </a:p>
      </dgm:t>
    </dgm:pt>
    <dgm:pt modelId="{BE58E4A7-5B8A-4672-89DC-2F413F6C179D}">
      <dgm:prSet phldrT="[Text]" custT="1"/>
      <dgm:spPr/>
      <dgm:t>
        <a:bodyPr lIns="0" tIns="0" rIns="0" bIns="0"/>
        <a:lstStyle/>
        <a:p>
          <a:r>
            <a:rPr lang="en-US" sz="1600" b="0" i="0" dirty="0" smtClean="0"/>
            <a:t>Flyweight </a:t>
          </a:r>
          <a:endParaRPr lang="en-US" sz="1600" dirty="0"/>
        </a:p>
      </dgm:t>
    </dgm:pt>
    <dgm:pt modelId="{6EC7904C-99F4-49DB-9F34-96A78844CD13}" type="parTrans" cxnId="{376A2A59-1D01-4F26-9091-B2FCD503EC6D}">
      <dgm:prSet/>
      <dgm:spPr/>
      <dgm:t>
        <a:bodyPr lIns="0" tIns="0" rIns="0" bIns="0"/>
        <a:lstStyle/>
        <a:p>
          <a:endParaRPr lang="en-US"/>
        </a:p>
      </dgm:t>
    </dgm:pt>
    <dgm:pt modelId="{796C473F-7C74-43F5-AAE2-82742BDA0283}" type="sibTrans" cxnId="{376A2A59-1D01-4F26-9091-B2FCD503EC6D}">
      <dgm:prSet/>
      <dgm:spPr/>
      <dgm:t>
        <a:bodyPr/>
        <a:lstStyle/>
        <a:p>
          <a:endParaRPr lang="en-US"/>
        </a:p>
      </dgm:t>
    </dgm:pt>
    <dgm:pt modelId="{20A9A6CD-2F57-423E-8167-86F6F17370E2}">
      <dgm:prSet phldrT="[Text]" custT="1"/>
      <dgm:spPr/>
      <dgm:t>
        <a:bodyPr lIns="0" tIns="0" rIns="0" bIns="0"/>
        <a:lstStyle/>
        <a:p>
          <a:r>
            <a:rPr lang="en-US" sz="1600" b="0" i="0" dirty="0" smtClean="0"/>
            <a:t>Proxy</a:t>
          </a:r>
          <a:endParaRPr lang="en-US" sz="1600" dirty="0"/>
        </a:p>
      </dgm:t>
    </dgm:pt>
    <dgm:pt modelId="{E524D48B-0F3C-4217-983B-A01C68F5FA46}" type="parTrans" cxnId="{956074C1-C03F-4EDC-B867-835DD53093E8}">
      <dgm:prSet/>
      <dgm:spPr/>
      <dgm:t>
        <a:bodyPr lIns="0" tIns="0" rIns="0" bIns="0"/>
        <a:lstStyle/>
        <a:p>
          <a:endParaRPr lang="en-US"/>
        </a:p>
      </dgm:t>
    </dgm:pt>
    <dgm:pt modelId="{010BB373-09E2-4B67-BC2F-0D55E74036C2}" type="sibTrans" cxnId="{956074C1-C03F-4EDC-B867-835DD53093E8}">
      <dgm:prSet/>
      <dgm:spPr/>
      <dgm:t>
        <a:bodyPr/>
        <a:lstStyle/>
        <a:p>
          <a:endParaRPr lang="en-US"/>
        </a:p>
      </dgm:t>
    </dgm:pt>
    <dgm:pt modelId="{0DF89228-74BA-4485-9E95-33A5A03BC6DD}">
      <dgm:prSet phldrT="[Text]" custT="1"/>
      <dgm:spPr/>
      <dgm:t>
        <a:bodyPr lIns="0" tIns="0" rIns="0" bIns="0"/>
        <a:lstStyle/>
        <a:p>
          <a:r>
            <a:rPr lang="en-US" sz="1600" b="0" i="0" dirty="0" smtClean="0"/>
            <a:t>Delegate </a:t>
          </a:r>
          <a:endParaRPr lang="en-US" sz="1600" dirty="0"/>
        </a:p>
      </dgm:t>
    </dgm:pt>
    <dgm:pt modelId="{B14E5735-57B0-427D-A99C-EE8121740293}" type="parTrans" cxnId="{AE583B1A-25F0-4A8E-9A35-A1BAA3FB8586}">
      <dgm:prSet/>
      <dgm:spPr/>
      <dgm:t>
        <a:bodyPr lIns="0" tIns="0" rIns="0" bIns="0"/>
        <a:lstStyle/>
        <a:p>
          <a:endParaRPr lang="en-US"/>
        </a:p>
      </dgm:t>
    </dgm:pt>
    <dgm:pt modelId="{23016233-3EBB-4EC6-A592-8C499D90E4F3}" type="sibTrans" cxnId="{AE583B1A-25F0-4A8E-9A35-A1BAA3FB8586}">
      <dgm:prSet/>
      <dgm:spPr/>
      <dgm:t>
        <a:bodyPr/>
        <a:lstStyle/>
        <a:p>
          <a:endParaRPr lang="en-US"/>
        </a:p>
      </dgm:t>
    </dgm:pt>
    <dgm:pt modelId="{FFFBDC0F-6AD9-4A04-BD57-29B03F62D0C8}">
      <dgm:prSet phldrT="[Text]"/>
      <dgm:spPr/>
      <dgm:t>
        <a:bodyPr lIns="0" tIns="0" rIns="0" bIns="0"/>
        <a:lstStyle/>
        <a:p>
          <a:r>
            <a:rPr lang="en-US" b="0" i="0" dirty="0" smtClean="0"/>
            <a:t>Behavioral</a:t>
          </a:r>
          <a:endParaRPr lang="en-US" dirty="0"/>
        </a:p>
      </dgm:t>
    </dgm:pt>
    <dgm:pt modelId="{EBDE9935-D36D-484E-B3DE-17A1E60B6945}" type="parTrans" cxnId="{B6910786-B484-4E33-B70F-E5208C0723FD}">
      <dgm:prSet/>
      <dgm:spPr/>
      <dgm:t>
        <a:bodyPr/>
        <a:lstStyle/>
        <a:p>
          <a:endParaRPr lang="en-US"/>
        </a:p>
      </dgm:t>
    </dgm:pt>
    <dgm:pt modelId="{A89B2D1C-B392-49FD-B7B1-F63E11EEB5A2}" type="sibTrans" cxnId="{B6910786-B484-4E33-B70F-E5208C0723FD}">
      <dgm:prSet/>
      <dgm:spPr/>
      <dgm:t>
        <a:bodyPr/>
        <a:lstStyle/>
        <a:p>
          <a:endParaRPr lang="en-US"/>
        </a:p>
      </dgm:t>
    </dgm:pt>
    <dgm:pt modelId="{FC594367-600B-4F0A-92B2-8B7C269E9AD7}">
      <dgm:prSet phldrT="[Text]" custT="1"/>
      <dgm:spPr/>
      <dgm:t>
        <a:bodyPr lIns="0" tIns="0" rIns="0" bIns="0"/>
        <a:lstStyle/>
        <a:p>
          <a:r>
            <a:rPr lang="en-US" sz="1600" b="0" i="0" dirty="0" smtClean="0"/>
            <a:t>Command</a:t>
          </a:r>
          <a:endParaRPr lang="en-US" sz="1600" dirty="0"/>
        </a:p>
      </dgm:t>
    </dgm:pt>
    <dgm:pt modelId="{87252DBE-D4F7-4ACA-B26B-29473D8FC5FC}" type="parTrans" cxnId="{36EA448E-A7E5-420C-BC01-FED6CA3D27F8}">
      <dgm:prSet/>
      <dgm:spPr/>
      <dgm:t>
        <a:bodyPr lIns="0" tIns="0" rIns="0" bIns="0"/>
        <a:lstStyle/>
        <a:p>
          <a:endParaRPr lang="en-US"/>
        </a:p>
      </dgm:t>
    </dgm:pt>
    <dgm:pt modelId="{6560684A-8882-4FD1-BDF0-508F4F3CA2B4}" type="sibTrans" cxnId="{36EA448E-A7E5-420C-BC01-FED6CA3D27F8}">
      <dgm:prSet/>
      <dgm:spPr/>
      <dgm:t>
        <a:bodyPr/>
        <a:lstStyle/>
        <a:p>
          <a:endParaRPr lang="en-US"/>
        </a:p>
      </dgm:t>
    </dgm:pt>
    <dgm:pt modelId="{5A1E56C8-70F3-4434-B05B-FB499BAAB3A2}">
      <dgm:prSet phldrT="[Text]" custT="1"/>
      <dgm:spPr/>
      <dgm:t>
        <a:bodyPr lIns="0" tIns="0" rIns="0" bIns="0"/>
        <a:lstStyle/>
        <a:p>
          <a:r>
            <a:rPr lang="en-US" sz="1600" b="0" i="0" dirty="0" smtClean="0"/>
            <a:t>Interpreter </a:t>
          </a:r>
          <a:endParaRPr lang="en-US" sz="1600" dirty="0"/>
        </a:p>
      </dgm:t>
    </dgm:pt>
    <dgm:pt modelId="{B991A2DF-F567-4711-8E61-356A858EB30A}" type="parTrans" cxnId="{6F485121-2DA8-4823-8F7F-13B5E6DF918D}">
      <dgm:prSet/>
      <dgm:spPr/>
      <dgm:t>
        <a:bodyPr lIns="0" tIns="0" rIns="0" bIns="0"/>
        <a:lstStyle/>
        <a:p>
          <a:endParaRPr lang="en-US"/>
        </a:p>
      </dgm:t>
    </dgm:pt>
    <dgm:pt modelId="{79357674-D535-490C-85CE-A1CA402820BB}" type="sibTrans" cxnId="{6F485121-2DA8-4823-8F7F-13B5E6DF918D}">
      <dgm:prSet/>
      <dgm:spPr/>
      <dgm:t>
        <a:bodyPr/>
        <a:lstStyle/>
        <a:p>
          <a:endParaRPr lang="en-US"/>
        </a:p>
      </dgm:t>
    </dgm:pt>
    <dgm:pt modelId="{554117F4-700F-4A46-83BB-45AE0A43B247}">
      <dgm:prSet phldrT="[Text]" custT="1"/>
      <dgm:spPr/>
      <dgm:t>
        <a:bodyPr lIns="0" tIns="0" rIns="0" bIns="0"/>
        <a:lstStyle/>
        <a:p>
          <a:r>
            <a:rPr lang="en-US" sz="1600" b="0" i="0" smtClean="0"/>
            <a:t>Iterator </a:t>
          </a:r>
          <a:endParaRPr lang="en-US" sz="1600" dirty="0"/>
        </a:p>
      </dgm:t>
    </dgm:pt>
    <dgm:pt modelId="{64E0D8D2-8751-4F86-B325-BA7C224549B4}" type="parTrans" cxnId="{EDD6AC26-6F3D-4F41-ABC6-E3BD9A83BF5D}">
      <dgm:prSet/>
      <dgm:spPr/>
      <dgm:t>
        <a:bodyPr lIns="0" tIns="0" rIns="0" bIns="0"/>
        <a:lstStyle/>
        <a:p>
          <a:endParaRPr lang="en-US"/>
        </a:p>
      </dgm:t>
    </dgm:pt>
    <dgm:pt modelId="{2F635D75-3788-4DE7-BA30-545FABA7A61B}" type="sibTrans" cxnId="{EDD6AC26-6F3D-4F41-ABC6-E3BD9A83BF5D}">
      <dgm:prSet/>
      <dgm:spPr/>
      <dgm:t>
        <a:bodyPr/>
        <a:lstStyle/>
        <a:p>
          <a:endParaRPr lang="en-US"/>
        </a:p>
      </dgm:t>
    </dgm:pt>
    <dgm:pt modelId="{E1562EFB-57FE-41AE-A29E-8F920790025E}">
      <dgm:prSet phldrT="[Text]" custT="1"/>
      <dgm:spPr/>
      <dgm:t>
        <a:bodyPr lIns="0" tIns="0" rIns="0" bIns="0"/>
        <a:lstStyle/>
        <a:p>
          <a:r>
            <a:rPr lang="en-US" sz="1600" b="0" i="0" smtClean="0"/>
            <a:t>Mediator </a:t>
          </a:r>
          <a:endParaRPr lang="en-US" sz="1600" dirty="0"/>
        </a:p>
      </dgm:t>
    </dgm:pt>
    <dgm:pt modelId="{45ECEE9B-EF73-4D2F-A5B9-80AEBFBCF2B0}" type="parTrans" cxnId="{0931C764-0805-4235-A750-B5CD838B71AA}">
      <dgm:prSet/>
      <dgm:spPr/>
      <dgm:t>
        <a:bodyPr lIns="0" tIns="0" rIns="0" bIns="0"/>
        <a:lstStyle/>
        <a:p>
          <a:endParaRPr lang="en-US"/>
        </a:p>
      </dgm:t>
    </dgm:pt>
    <dgm:pt modelId="{8A2C6B08-4A42-4915-AF3A-391D9CBCF387}" type="sibTrans" cxnId="{0931C764-0805-4235-A750-B5CD838B71AA}">
      <dgm:prSet/>
      <dgm:spPr/>
      <dgm:t>
        <a:bodyPr/>
        <a:lstStyle/>
        <a:p>
          <a:endParaRPr lang="en-US"/>
        </a:p>
      </dgm:t>
    </dgm:pt>
    <dgm:pt modelId="{227311CA-B07B-4B27-B78F-B4052B4ABE2E}">
      <dgm:prSet phldrT="[Text]" custT="1"/>
      <dgm:spPr/>
      <dgm:t>
        <a:bodyPr lIns="0" tIns="0" rIns="0" bIns="0"/>
        <a:lstStyle/>
        <a:p>
          <a:r>
            <a:rPr lang="en-US" sz="1600" b="0" i="0" smtClean="0"/>
            <a:t>Memento </a:t>
          </a:r>
          <a:endParaRPr lang="en-US" sz="1600" dirty="0"/>
        </a:p>
      </dgm:t>
    </dgm:pt>
    <dgm:pt modelId="{3F3F75AE-147D-439B-8EA1-EDBC34213081}" type="parTrans" cxnId="{39F3272B-E600-4D0D-BC8B-8BC837219AEE}">
      <dgm:prSet/>
      <dgm:spPr/>
      <dgm:t>
        <a:bodyPr lIns="0" tIns="0" rIns="0" bIns="0"/>
        <a:lstStyle/>
        <a:p>
          <a:endParaRPr lang="en-US"/>
        </a:p>
      </dgm:t>
    </dgm:pt>
    <dgm:pt modelId="{06C2CF0B-7AAE-43B7-9995-2E6A51CAC569}" type="sibTrans" cxnId="{39F3272B-E600-4D0D-BC8B-8BC837219AEE}">
      <dgm:prSet/>
      <dgm:spPr/>
      <dgm:t>
        <a:bodyPr/>
        <a:lstStyle/>
        <a:p>
          <a:endParaRPr lang="en-US"/>
        </a:p>
      </dgm:t>
    </dgm:pt>
    <dgm:pt modelId="{0DD48FED-29A4-45F8-9B51-16195561A0C6}">
      <dgm:prSet phldrT="[Text]" custT="1"/>
      <dgm:spPr/>
      <dgm:t>
        <a:bodyPr lIns="0" tIns="0" rIns="0" bIns="0"/>
        <a:lstStyle/>
        <a:p>
          <a:r>
            <a:rPr lang="en-US" sz="1600" b="0" i="0" smtClean="0"/>
            <a:t>Listener</a:t>
          </a:r>
          <a:endParaRPr lang="en-US" sz="1600" dirty="0"/>
        </a:p>
      </dgm:t>
    </dgm:pt>
    <dgm:pt modelId="{71E4311F-04A4-4CAE-96BE-96B2611142C9}" type="parTrans" cxnId="{BECB859D-9E4B-41B2-8E7D-4BCA1B7FEF5E}">
      <dgm:prSet/>
      <dgm:spPr/>
      <dgm:t>
        <a:bodyPr lIns="0" tIns="0" rIns="0" bIns="0"/>
        <a:lstStyle/>
        <a:p>
          <a:endParaRPr lang="en-US"/>
        </a:p>
      </dgm:t>
    </dgm:pt>
    <dgm:pt modelId="{A67BCFE1-C1DC-4689-8A7B-99533691C37F}" type="sibTrans" cxnId="{BECB859D-9E4B-41B2-8E7D-4BCA1B7FEF5E}">
      <dgm:prSet/>
      <dgm:spPr/>
      <dgm:t>
        <a:bodyPr/>
        <a:lstStyle/>
        <a:p>
          <a:endParaRPr lang="en-US"/>
        </a:p>
      </dgm:t>
    </dgm:pt>
    <dgm:pt modelId="{F9ED75FD-F5D3-4C3B-B7A0-032E9E15C0FF}">
      <dgm:prSet phldrT="[Text]" custT="1"/>
      <dgm:spPr/>
      <dgm:t>
        <a:bodyPr lIns="0" tIns="0" rIns="0" bIns="0"/>
        <a:lstStyle/>
        <a:p>
          <a:r>
            <a:rPr lang="en-US" sz="1600" b="0" i="0" dirty="0" smtClean="0"/>
            <a:t>Observer </a:t>
          </a:r>
          <a:endParaRPr lang="en-US" sz="1600" dirty="0"/>
        </a:p>
      </dgm:t>
    </dgm:pt>
    <dgm:pt modelId="{7667DC9D-4D11-4A76-BE8B-8FBEC55B5C49}" type="parTrans" cxnId="{158A425C-BCEB-40E3-96E9-5C213C62E955}">
      <dgm:prSet/>
      <dgm:spPr/>
      <dgm:t>
        <a:bodyPr lIns="0" tIns="0" rIns="0" bIns="0"/>
        <a:lstStyle/>
        <a:p>
          <a:endParaRPr lang="en-US"/>
        </a:p>
      </dgm:t>
    </dgm:pt>
    <dgm:pt modelId="{D574C703-7EC9-4358-B102-EA2C4DA71C55}" type="sibTrans" cxnId="{158A425C-BCEB-40E3-96E9-5C213C62E955}">
      <dgm:prSet/>
      <dgm:spPr/>
      <dgm:t>
        <a:bodyPr/>
        <a:lstStyle/>
        <a:p>
          <a:endParaRPr lang="en-US"/>
        </a:p>
      </dgm:t>
    </dgm:pt>
    <dgm:pt modelId="{157AA039-9DA2-4E1F-8F76-FFE8B4E8549A}">
      <dgm:prSet phldrT="[Text]" custT="1"/>
      <dgm:spPr/>
      <dgm:t>
        <a:bodyPr lIns="0" tIns="0" rIns="0" bIns="0"/>
        <a:lstStyle/>
        <a:p>
          <a:r>
            <a:rPr lang="en-US" sz="1600" b="0" i="0" smtClean="0"/>
            <a:t>Service Locator </a:t>
          </a:r>
          <a:endParaRPr lang="en-US" sz="1600" dirty="0"/>
        </a:p>
      </dgm:t>
    </dgm:pt>
    <dgm:pt modelId="{B4A850F3-7392-4F55-AD09-06597CBC4E5C}" type="parTrans" cxnId="{BE82FE42-68F8-422D-9546-FA8826FC9730}">
      <dgm:prSet/>
      <dgm:spPr/>
      <dgm:t>
        <a:bodyPr lIns="0" tIns="0" rIns="0" bIns="0"/>
        <a:lstStyle/>
        <a:p>
          <a:endParaRPr lang="en-US"/>
        </a:p>
      </dgm:t>
    </dgm:pt>
    <dgm:pt modelId="{4A73DAC4-2BB1-4C5F-8660-5AD204626895}" type="sibTrans" cxnId="{BE82FE42-68F8-422D-9546-FA8826FC9730}">
      <dgm:prSet/>
      <dgm:spPr/>
      <dgm:t>
        <a:bodyPr/>
        <a:lstStyle/>
        <a:p>
          <a:endParaRPr lang="en-US"/>
        </a:p>
      </dgm:t>
    </dgm:pt>
    <dgm:pt modelId="{1C5DBC01-A219-4C66-B8B5-70F28660B06F}">
      <dgm:prSet phldrT="[Text]" custT="1"/>
      <dgm:spPr/>
      <dgm:t>
        <a:bodyPr lIns="0" tIns="0" rIns="0" bIns="0"/>
        <a:lstStyle/>
        <a:p>
          <a:r>
            <a:rPr lang="en-US" sz="1600" b="0" i="0" smtClean="0"/>
            <a:t>State </a:t>
          </a:r>
          <a:endParaRPr lang="en-US" sz="1600" dirty="0"/>
        </a:p>
      </dgm:t>
    </dgm:pt>
    <dgm:pt modelId="{EB3944A3-E2B2-4EEB-80C9-816BE6E28E5E}" type="parTrans" cxnId="{6C93199D-92F1-4E63-9622-B041D6840E74}">
      <dgm:prSet/>
      <dgm:spPr/>
      <dgm:t>
        <a:bodyPr lIns="0" tIns="0" rIns="0" bIns="0"/>
        <a:lstStyle/>
        <a:p>
          <a:endParaRPr lang="en-US"/>
        </a:p>
      </dgm:t>
    </dgm:pt>
    <dgm:pt modelId="{9F115D30-7A50-4F6E-AFF5-EB077641145E}" type="sibTrans" cxnId="{6C93199D-92F1-4E63-9622-B041D6840E74}">
      <dgm:prSet/>
      <dgm:spPr/>
      <dgm:t>
        <a:bodyPr/>
        <a:lstStyle/>
        <a:p>
          <a:endParaRPr lang="en-US"/>
        </a:p>
      </dgm:t>
    </dgm:pt>
    <dgm:pt modelId="{FC7C0F7E-B2F7-4244-86B1-EE373C858976}">
      <dgm:prSet phldrT="[Text]" custT="1"/>
      <dgm:spPr/>
      <dgm:t>
        <a:bodyPr lIns="0" tIns="0" rIns="0" bIns="0"/>
        <a:lstStyle/>
        <a:p>
          <a:r>
            <a:rPr lang="en-US" sz="1600" b="0" i="0" smtClean="0"/>
            <a:t>Strategy </a:t>
          </a:r>
          <a:endParaRPr lang="en-US" sz="1600" dirty="0"/>
        </a:p>
      </dgm:t>
    </dgm:pt>
    <dgm:pt modelId="{CD0CD33A-FB06-4D10-8B6A-972F01C88C9C}" type="parTrans" cxnId="{59EA4EB8-C35F-42DD-B1B9-57E30C28562B}">
      <dgm:prSet/>
      <dgm:spPr/>
      <dgm:t>
        <a:bodyPr lIns="0" tIns="0" rIns="0" bIns="0"/>
        <a:lstStyle/>
        <a:p>
          <a:endParaRPr lang="en-US"/>
        </a:p>
      </dgm:t>
    </dgm:pt>
    <dgm:pt modelId="{727412F6-9827-478E-9F80-40213E057912}" type="sibTrans" cxnId="{59EA4EB8-C35F-42DD-B1B9-57E30C28562B}">
      <dgm:prSet/>
      <dgm:spPr/>
      <dgm:t>
        <a:bodyPr/>
        <a:lstStyle/>
        <a:p>
          <a:endParaRPr lang="en-US"/>
        </a:p>
      </dgm:t>
    </dgm:pt>
    <dgm:pt modelId="{B593A3C9-3D5C-4EE4-A701-0BFCF23233FE}">
      <dgm:prSet phldrT="[Text]" custT="1"/>
      <dgm:spPr/>
      <dgm:t>
        <a:bodyPr lIns="0" tIns="0" rIns="0" bIns="0"/>
        <a:lstStyle/>
        <a:p>
          <a:r>
            <a:rPr lang="en-US" sz="1600" b="0" i="0" smtClean="0"/>
            <a:t>Template</a:t>
          </a:r>
          <a:endParaRPr lang="en-US" sz="1600" dirty="0"/>
        </a:p>
      </dgm:t>
    </dgm:pt>
    <dgm:pt modelId="{E14E9161-47B2-4B6E-BF49-345FC9556212}" type="parTrans" cxnId="{D4EFB0C5-BDAA-4728-B62F-469FBBA68266}">
      <dgm:prSet/>
      <dgm:spPr/>
      <dgm:t>
        <a:bodyPr lIns="0" tIns="0" rIns="0" bIns="0"/>
        <a:lstStyle/>
        <a:p>
          <a:endParaRPr lang="en-US"/>
        </a:p>
      </dgm:t>
    </dgm:pt>
    <dgm:pt modelId="{FE1F62DA-8686-461B-8219-51FAB88F31AD}" type="sibTrans" cxnId="{D4EFB0C5-BDAA-4728-B62F-469FBBA68266}">
      <dgm:prSet/>
      <dgm:spPr/>
      <dgm:t>
        <a:bodyPr/>
        <a:lstStyle/>
        <a:p>
          <a:endParaRPr lang="en-US"/>
        </a:p>
      </dgm:t>
    </dgm:pt>
    <dgm:pt modelId="{6F3F3954-6840-442B-9CDC-9B6E66E6C57B}">
      <dgm:prSet phldrT="[Text]" custT="1"/>
      <dgm:spPr/>
      <dgm:t>
        <a:bodyPr lIns="0" tIns="0" rIns="0" bIns="0"/>
        <a:lstStyle/>
        <a:p>
          <a:r>
            <a:rPr lang="en-US" sz="1600" b="0" i="0" dirty="0" smtClean="0"/>
            <a:t>Visitor</a:t>
          </a:r>
          <a:endParaRPr lang="en-US" sz="1600" dirty="0"/>
        </a:p>
      </dgm:t>
    </dgm:pt>
    <dgm:pt modelId="{EADDC8BA-26A1-4C9E-89C9-B8F72216602B}" type="parTrans" cxnId="{A7B3BC54-B849-4530-8B1F-F46F39C8C445}">
      <dgm:prSet/>
      <dgm:spPr/>
      <dgm:t>
        <a:bodyPr lIns="0" tIns="0" rIns="0" bIns="0"/>
        <a:lstStyle/>
        <a:p>
          <a:endParaRPr lang="en-US"/>
        </a:p>
      </dgm:t>
    </dgm:pt>
    <dgm:pt modelId="{14B16461-C13E-47B5-94DA-349105E05797}" type="sibTrans" cxnId="{A7B3BC54-B849-4530-8B1F-F46F39C8C445}">
      <dgm:prSet/>
      <dgm:spPr/>
      <dgm:t>
        <a:bodyPr/>
        <a:lstStyle/>
        <a:p>
          <a:endParaRPr lang="en-US"/>
        </a:p>
      </dgm:t>
    </dgm:pt>
    <dgm:pt modelId="{9692FADC-8A04-427B-B866-9E46B0C707A1}">
      <dgm:prSet phldrT="[Text]" custT="1"/>
      <dgm:spPr/>
      <dgm:t>
        <a:bodyPr lIns="0" tIns="0" rIns="0" bIns="0"/>
        <a:lstStyle/>
        <a:p>
          <a:r>
            <a:rPr lang="en-US" sz="1600" b="0" i="0" dirty="0" smtClean="0"/>
            <a:t>Chain of responsibility </a:t>
          </a:r>
          <a:endParaRPr lang="en-US" sz="1600" dirty="0"/>
        </a:p>
      </dgm:t>
    </dgm:pt>
    <dgm:pt modelId="{D261ACA6-97F1-48A0-B6AE-6A45A7727B8F}" type="parTrans" cxnId="{5E2324C6-8715-4AC6-8B21-A165DBA00361}">
      <dgm:prSet/>
      <dgm:spPr/>
      <dgm:t>
        <a:bodyPr lIns="0" tIns="0" rIns="0" bIns="0"/>
        <a:lstStyle/>
        <a:p>
          <a:endParaRPr lang="en-US"/>
        </a:p>
      </dgm:t>
    </dgm:pt>
    <dgm:pt modelId="{0B5D7B7B-209B-4AAD-8C74-F92EB4649BE0}" type="sibTrans" cxnId="{5E2324C6-8715-4AC6-8B21-A165DBA00361}">
      <dgm:prSet/>
      <dgm:spPr/>
      <dgm:t>
        <a:bodyPr/>
        <a:lstStyle/>
        <a:p>
          <a:endParaRPr lang="en-US"/>
        </a:p>
      </dgm:t>
    </dgm:pt>
    <dgm:pt modelId="{B157ED2B-E9EE-473A-B1E2-1DCDEAE35151}">
      <dgm:prSet phldrT="[Text]"/>
      <dgm:spPr/>
      <dgm:t>
        <a:bodyPr lIns="0" tIns="0" rIns="0" bIns="0"/>
        <a:lstStyle/>
        <a:p>
          <a:r>
            <a:rPr lang="en-US" b="0" i="0" dirty="0" smtClean="0"/>
            <a:t>Other</a:t>
          </a:r>
          <a:endParaRPr lang="en-US" dirty="0"/>
        </a:p>
      </dgm:t>
    </dgm:pt>
    <dgm:pt modelId="{49081865-7F8A-4EE4-8BA5-553359818995}" type="parTrans" cxnId="{8EFDF519-48A7-446B-932C-0D637472A30A}">
      <dgm:prSet/>
      <dgm:spPr/>
      <dgm:t>
        <a:bodyPr/>
        <a:lstStyle/>
        <a:p>
          <a:endParaRPr lang="en-US"/>
        </a:p>
      </dgm:t>
    </dgm:pt>
    <dgm:pt modelId="{F8864384-94F5-4DB8-8DC0-D92F38F558A3}" type="sibTrans" cxnId="{8EFDF519-48A7-446B-932C-0D637472A30A}">
      <dgm:prSet/>
      <dgm:spPr/>
      <dgm:t>
        <a:bodyPr/>
        <a:lstStyle/>
        <a:p>
          <a:endParaRPr lang="en-US"/>
        </a:p>
      </dgm:t>
    </dgm:pt>
    <dgm:pt modelId="{1EC507F7-98B9-4663-8D9F-659EDB042AEE}">
      <dgm:prSet phldrT="[Text]" custT="1"/>
      <dgm:spPr/>
      <dgm:t>
        <a:bodyPr lIns="0" tIns="0" rIns="0" bIns="0"/>
        <a:lstStyle/>
        <a:p>
          <a:r>
            <a:rPr lang="en-US" sz="1600" b="0" i="0" dirty="0" smtClean="0"/>
            <a:t>Composite Entity</a:t>
          </a:r>
          <a:endParaRPr lang="en-US" sz="1600" dirty="0"/>
        </a:p>
      </dgm:t>
    </dgm:pt>
    <dgm:pt modelId="{6CE25287-7B3C-4BF4-AF5B-B64156267FDC}" type="parTrans" cxnId="{9D7DD040-0E1C-4E04-8B24-27558615F92F}">
      <dgm:prSet/>
      <dgm:spPr/>
      <dgm:t>
        <a:bodyPr lIns="0" tIns="0" rIns="0" bIns="0"/>
        <a:lstStyle/>
        <a:p>
          <a:endParaRPr lang="en-US"/>
        </a:p>
      </dgm:t>
    </dgm:pt>
    <dgm:pt modelId="{24882A37-F120-4C93-8E8F-0EBBC2604403}" type="sibTrans" cxnId="{9D7DD040-0E1C-4E04-8B24-27558615F92F}">
      <dgm:prSet/>
      <dgm:spPr/>
      <dgm:t>
        <a:bodyPr/>
        <a:lstStyle/>
        <a:p>
          <a:endParaRPr lang="en-US"/>
        </a:p>
      </dgm:t>
    </dgm:pt>
    <dgm:pt modelId="{771BF606-8B9A-44EC-90C2-A5CD8EE619D6}">
      <dgm:prSet phldrT="[Text]" custT="1"/>
      <dgm:spPr/>
      <dgm:t>
        <a:bodyPr lIns="0" tIns="0" rIns="0" bIns="0"/>
        <a:lstStyle/>
        <a:p>
          <a:r>
            <a:rPr lang="en-US" sz="1600" b="0" i="0" dirty="0" smtClean="0"/>
            <a:t>Data Access Object</a:t>
          </a:r>
          <a:endParaRPr lang="en-US" sz="1600" dirty="0"/>
        </a:p>
      </dgm:t>
    </dgm:pt>
    <dgm:pt modelId="{05D3FF7D-35FF-4121-B2F3-018AE0C21314}" type="parTrans" cxnId="{3042B6F5-FBBE-43C4-96B9-A04FCF5815AF}">
      <dgm:prSet/>
      <dgm:spPr/>
      <dgm:t>
        <a:bodyPr lIns="0" tIns="0" rIns="0" bIns="0"/>
        <a:lstStyle/>
        <a:p>
          <a:endParaRPr lang="en-US"/>
        </a:p>
      </dgm:t>
    </dgm:pt>
    <dgm:pt modelId="{3C29C6E3-1BF0-4D39-80F8-547AB399A316}" type="sibTrans" cxnId="{3042B6F5-FBBE-43C4-96B9-A04FCF5815AF}">
      <dgm:prSet/>
      <dgm:spPr/>
      <dgm:t>
        <a:bodyPr/>
        <a:lstStyle/>
        <a:p>
          <a:endParaRPr lang="en-US"/>
        </a:p>
      </dgm:t>
    </dgm:pt>
    <dgm:pt modelId="{3DC47177-3535-4674-94FC-92C7BBCDA5E6}">
      <dgm:prSet phldrT="[Text]" custT="1"/>
      <dgm:spPr/>
      <dgm:t>
        <a:bodyPr lIns="0" tIns="0" rIns="0" bIns="0"/>
        <a:lstStyle/>
        <a:p>
          <a:r>
            <a:rPr lang="en-US" sz="1600" b="0" i="0" dirty="0" smtClean="0"/>
            <a:t>Filter </a:t>
          </a:r>
          <a:endParaRPr lang="en-US" sz="1600" dirty="0"/>
        </a:p>
      </dgm:t>
    </dgm:pt>
    <dgm:pt modelId="{55D8D5F5-D040-474D-A3A4-FA6D949A5C04}" type="parTrans" cxnId="{014A75C2-3810-4E79-96CF-088D54117C79}">
      <dgm:prSet/>
      <dgm:spPr/>
      <dgm:t>
        <a:bodyPr lIns="0" tIns="0" rIns="0" bIns="0"/>
        <a:lstStyle/>
        <a:p>
          <a:endParaRPr lang="en-US"/>
        </a:p>
      </dgm:t>
    </dgm:pt>
    <dgm:pt modelId="{BCF7149A-95EA-432C-9DC1-9BD57F95D639}" type="sibTrans" cxnId="{014A75C2-3810-4E79-96CF-088D54117C79}">
      <dgm:prSet/>
      <dgm:spPr/>
      <dgm:t>
        <a:bodyPr/>
        <a:lstStyle/>
        <a:p>
          <a:endParaRPr lang="en-US"/>
        </a:p>
      </dgm:t>
    </dgm:pt>
    <dgm:pt modelId="{67D0B88E-EAB2-44D3-8AC0-9C9D09A94954}">
      <dgm:prSet phldrT="[Text]" custT="1"/>
      <dgm:spPr/>
      <dgm:t>
        <a:bodyPr lIns="0" tIns="0" rIns="0" bIns="0"/>
        <a:lstStyle/>
        <a:p>
          <a:r>
            <a:rPr lang="en-US" sz="1600" b="0" i="0" dirty="0" smtClean="0"/>
            <a:t>Null Object</a:t>
          </a:r>
          <a:endParaRPr lang="en-US" sz="1600" dirty="0"/>
        </a:p>
      </dgm:t>
    </dgm:pt>
    <dgm:pt modelId="{2CB5190F-E8DB-4B22-ACD5-64EA6FC60977}" type="parTrans" cxnId="{620067E4-D453-4BB5-929E-C08727036FD4}">
      <dgm:prSet/>
      <dgm:spPr/>
      <dgm:t>
        <a:bodyPr lIns="0" tIns="0" rIns="0" bIns="0"/>
        <a:lstStyle/>
        <a:p>
          <a:endParaRPr lang="en-US"/>
        </a:p>
      </dgm:t>
    </dgm:pt>
    <dgm:pt modelId="{E7C86C36-D061-41B4-9CCD-FC2AFC13AE11}" type="sibTrans" cxnId="{620067E4-D453-4BB5-929E-C08727036FD4}">
      <dgm:prSet/>
      <dgm:spPr/>
      <dgm:t>
        <a:bodyPr/>
        <a:lstStyle/>
        <a:p>
          <a:endParaRPr lang="en-US"/>
        </a:p>
      </dgm:t>
    </dgm:pt>
    <dgm:pt modelId="{CF878DA0-7A32-4E7B-A4BD-B061427ABF0B}">
      <dgm:prSet phldrT="[Text]" custT="1"/>
      <dgm:spPr/>
      <dgm:t>
        <a:bodyPr lIns="0" tIns="0" rIns="0" bIns="0"/>
        <a:lstStyle/>
        <a:p>
          <a:r>
            <a:rPr lang="en-US" sz="1600" b="0" i="0" dirty="0" smtClean="0"/>
            <a:t>Transfer Object </a:t>
          </a:r>
          <a:endParaRPr lang="en-US" sz="1600" dirty="0"/>
        </a:p>
      </dgm:t>
    </dgm:pt>
    <dgm:pt modelId="{668E1C1F-908D-46CB-892F-A9C6D2B3D39B}" type="parTrans" cxnId="{0166BCDC-D7FA-493B-9F2B-DC66EB38AD82}">
      <dgm:prSet/>
      <dgm:spPr/>
      <dgm:t>
        <a:bodyPr lIns="0" tIns="0" rIns="0" bIns="0"/>
        <a:lstStyle/>
        <a:p>
          <a:endParaRPr lang="en-US"/>
        </a:p>
      </dgm:t>
    </dgm:pt>
    <dgm:pt modelId="{6C9AADAA-1829-4EE9-BD7D-1EA221393CC2}" type="sibTrans" cxnId="{0166BCDC-D7FA-493B-9F2B-DC66EB38AD82}">
      <dgm:prSet/>
      <dgm:spPr/>
      <dgm:t>
        <a:bodyPr/>
        <a:lstStyle/>
        <a:p>
          <a:endParaRPr lang="en-US"/>
        </a:p>
      </dgm:t>
    </dgm:pt>
    <dgm:pt modelId="{50ACFF95-B5DB-4CB2-B50F-724EAF1BFA17}">
      <dgm:prSet phldrT="[Text]" custT="1"/>
      <dgm:spPr/>
      <dgm:t>
        <a:bodyPr lIns="0" tIns="0" rIns="0" bIns="0"/>
        <a:lstStyle/>
        <a:p>
          <a:r>
            <a:rPr lang="en-US" sz="1600" b="0" i="0" dirty="0" smtClean="0"/>
            <a:t>Dependency injection</a:t>
          </a:r>
          <a:endParaRPr lang="en-US" sz="1600" dirty="0"/>
        </a:p>
      </dgm:t>
    </dgm:pt>
    <dgm:pt modelId="{0C3A7B17-4908-47E5-8FBA-75AEE1E00580}" type="parTrans" cxnId="{FA147205-83BB-4294-BFE2-6C877D938917}">
      <dgm:prSet/>
      <dgm:spPr/>
      <dgm:t>
        <a:bodyPr lIns="0" tIns="0" rIns="0" bIns="0"/>
        <a:lstStyle/>
        <a:p>
          <a:endParaRPr lang="en-US"/>
        </a:p>
      </dgm:t>
    </dgm:pt>
    <dgm:pt modelId="{4C935A26-7BBF-4924-915A-319EB9FC1A2E}" type="sibTrans" cxnId="{FA147205-83BB-4294-BFE2-6C877D938917}">
      <dgm:prSet/>
      <dgm:spPr/>
      <dgm:t>
        <a:bodyPr/>
        <a:lstStyle/>
        <a:p>
          <a:endParaRPr lang="en-US"/>
        </a:p>
      </dgm:t>
    </dgm:pt>
    <dgm:pt modelId="{D92167BD-819C-4800-A364-F77F9D2A60A7}" type="pres">
      <dgm:prSet presAssocID="{3667EAF3-2E94-47AF-80E3-F9B634DCEC83}" presName="diagram" presStyleCnt="0">
        <dgm:presLayoutVars>
          <dgm:chPref val="1"/>
          <dgm:dir/>
          <dgm:animOne val="branch"/>
          <dgm:animLvl val="lvl"/>
          <dgm:resizeHandles/>
        </dgm:presLayoutVars>
      </dgm:prSet>
      <dgm:spPr/>
      <dgm:t>
        <a:bodyPr/>
        <a:lstStyle/>
        <a:p>
          <a:endParaRPr lang="en-US"/>
        </a:p>
      </dgm:t>
    </dgm:pt>
    <dgm:pt modelId="{CFAA83ED-4199-4C5D-AFD3-7A860E3C7EDB}" type="pres">
      <dgm:prSet presAssocID="{16398D0F-3E3B-45C0-8507-14D8681DC323}" presName="root" presStyleCnt="0"/>
      <dgm:spPr/>
    </dgm:pt>
    <dgm:pt modelId="{D5D656CB-23DD-45E7-B69B-223EA1B0B684}" type="pres">
      <dgm:prSet presAssocID="{16398D0F-3E3B-45C0-8507-14D8681DC323}" presName="rootComposite" presStyleCnt="0"/>
      <dgm:spPr/>
    </dgm:pt>
    <dgm:pt modelId="{5E18AEDE-5C33-4B25-B6ED-D3111BA53D89}" type="pres">
      <dgm:prSet presAssocID="{16398D0F-3E3B-45C0-8507-14D8681DC323}" presName="rootText" presStyleLbl="node1" presStyleIdx="0" presStyleCnt="4" custScaleX="1380210" custScaleY="452624"/>
      <dgm:spPr/>
      <dgm:t>
        <a:bodyPr/>
        <a:lstStyle/>
        <a:p>
          <a:endParaRPr lang="en-US"/>
        </a:p>
      </dgm:t>
    </dgm:pt>
    <dgm:pt modelId="{6D736882-B562-480C-B1A9-E22A48161D97}" type="pres">
      <dgm:prSet presAssocID="{16398D0F-3E3B-45C0-8507-14D8681DC323}" presName="rootConnector" presStyleLbl="node1" presStyleIdx="0" presStyleCnt="4"/>
      <dgm:spPr/>
      <dgm:t>
        <a:bodyPr/>
        <a:lstStyle/>
        <a:p>
          <a:endParaRPr lang="en-US"/>
        </a:p>
      </dgm:t>
    </dgm:pt>
    <dgm:pt modelId="{85C8DAA7-7608-47C7-9937-E85F471879E0}" type="pres">
      <dgm:prSet presAssocID="{16398D0F-3E3B-45C0-8507-14D8681DC323}" presName="childShape" presStyleCnt="0"/>
      <dgm:spPr/>
    </dgm:pt>
    <dgm:pt modelId="{38554D52-7A70-42DA-A277-EFCC2BC79F7F}" type="pres">
      <dgm:prSet presAssocID="{1599A54F-207D-450D-B50D-60D494095E1F}" presName="Name13" presStyleLbl="parChTrans1D2" presStyleIdx="0" presStyleCnt="33" custSzX="6400809" custSzY="274320"/>
      <dgm:spPr/>
      <dgm:t>
        <a:bodyPr/>
        <a:lstStyle/>
        <a:p>
          <a:endParaRPr lang="en-US"/>
        </a:p>
      </dgm:t>
    </dgm:pt>
    <dgm:pt modelId="{2BDE5070-22FB-4AB5-A5EC-2AB8FB0DBB4A}" type="pres">
      <dgm:prSet presAssocID="{43294231-0E91-4532-94B4-3B7F2877FDB6}" presName="childText" presStyleLbl="bgAcc1" presStyleIdx="0" presStyleCnt="33" custScaleX="1297067" custScaleY="708231" custLinFactY="100000" custLinFactNeighborY="129516">
        <dgm:presLayoutVars>
          <dgm:bulletEnabled val="1"/>
        </dgm:presLayoutVars>
      </dgm:prSet>
      <dgm:spPr/>
      <dgm:t>
        <a:bodyPr/>
        <a:lstStyle/>
        <a:p>
          <a:endParaRPr lang="en-US"/>
        </a:p>
      </dgm:t>
    </dgm:pt>
    <dgm:pt modelId="{7DCA9232-7665-4EC4-A8EF-B25CEA17AA75}" type="pres">
      <dgm:prSet presAssocID="{38199A54-69A4-45C0-A3BB-F40B9BD65571}" presName="Name13" presStyleLbl="parChTrans1D2" presStyleIdx="1" presStyleCnt="33" custSzX="6400809" custSzY="274320"/>
      <dgm:spPr/>
      <dgm:t>
        <a:bodyPr/>
        <a:lstStyle/>
        <a:p>
          <a:endParaRPr lang="en-US"/>
        </a:p>
      </dgm:t>
    </dgm:pt>
    <dgm:pt modelId="{2E512447-6CE0-4ED3-918B-A5783CCF17C9}" type="pres">
      <dgm:prSet presAssocID="{E3974273-D841-439D-945D-85F1DB0A023E}" presName="childText" presStyleLbl="bgAcc1" presStyleIdx="1" presStyleCnt="33" custScaleX="1297067" custScaleY="708231" custLinFactY="200000" custLinFactNeighborY="240594">
        <dgm:presLayoutVars>
          <dgm:bulletEnabled val="1"/>
        </dgm:presLayoutVars>
      </dgm:prSet>
      <dgm:spPr/>
      <dgm:t>
        <a:bodyPr/>
        <a:lstStyle/>
        <a:p>
          <a:endParaRPr lang="en-US"/>
        </a:p>
      </dgm:t>
    </dgm:pt>
    <dgm:pt modelId="{6A64B309-AC97-445C-90BA-E99D6BCEBF1D}" type="pres">
      <dgm:prSet presAssocID="{D104ABC5-A8EC-4B4B-9FB7-66E64875C440}" presName="Name13" presStyleLbl="parChTrans1D2" presStyleIdx="2" presStyleCnt="33" custSzX="6400809" custSzY="274320"/>
      <dgm:spPr/>
      <dgm:t>
        <a:bodyPr/>
        <a:lstStyle/>
        <a:p>
          <a:endParaRPr lang="en-US"/>
        </a:p>
      </dgm:t>
    </dgm:pt>
    <dgm:pt modelId="{615FE938-B5A1-40E3-964E-6FFC1D4CF49C}" type="pres">
      <dgm:prSet presAssocID="{0C917FD6-B8F2-4302-8E8D-C7539AE04815}" presName="childText" presStyleLbl="bgAcc1" presStyleIdx="2" presStyleCnt="33" custScaleX="1297067" custScaleY="469675" custLinFactY="300000" custLinFactNeighborY="351672">
        <dgm:presLayoutVars>
          <dgm:bulletEnabled val="1"/>
        </dgm:presLayoutVars>
      </dgm:prSet>
      <dgm:spPr/>
      <dgm:t>
        <a:bodyPr/>
        <a:lstStyle/>
        <a:p>
          <a:endParaRPr lang="en-US"/>
        </a:p>
      </dgm:t>
    </dgm:pt>
    <dgm:pt modelId="{CEA61A73-D875-4890-87CE-00B85EC8872D}" type="pres">
      <dgm:prSet presAssocID="{A9E603FE-F0AC-481F-92FD-B4D4466FB498}" presName="Name13" presStyleLbl="parChTrans1D2" presStyleIdx="3" presStyleCnt="33" custSzX="6400809" custSzY="274320"/>
      <dgm:spPr/>
      <dgm:t>
        <a:bodyPr/>
        <a:lstStyle/>
        <a:p>
          <a:endParaRPr lang="en-US"/>
        </a:p>
      </dgm:t>
    </dgm:pt>
    <dgm:pt modelId="{D9685E23-7D2C-4B5C-9B3C-7CC43114DB31}" type="pres">
      <dgm:prSet presAssocID="{4DD3F9A0-F914-4F77-8067-808A3D0559BF}" presName="childText" presStyleLbl="bgAcc1" presStyleIdx="3" presStyleCnt="33" custScaleX="1297067" custScaleY="469675" custLinFactY="400000" custLinFactNeighborY="465228">
        <dgm:presLayoutVars>
          <dgm:bulletEnabled val="1"/>
        </dgm:presLayoutVars>
      </dgm:prSet>
      <dgm:spPr/>
      <dgm:t>
        <a:bodyPr/>
        <a:lstStyle/>
        <a:p>
          <a:endParaRPr lang="en-US"/>
        </a:p>
      </dgm:t>
    </dgm:pt>
    <dgm:pt modelId="{0D0217F5-9553-4A33-9418-DC118DF5582E}" type="pres">
      <dgm:prSet presAssocID="{6601CAF6-3061-412A-85A9-598BC5D7AFBD}" presName="Name13" presStyleLbl="parChTrans1D2" presStyleIdx="4" presStyleCnt="33" custSzX="6400809" custSzY="274320"/>
      <dgm:spPr/>
      <dgm:t>
        <a:bodyPr/>
        <a:lstStyle/>
        <a:p>
          <a:endParaRPr lang="en-US"/>
        </a:p>
      </dgm:t>
    </dgm:pt>
    <dgm:pt modelId="{E5EE8A35-7298-4E02-9E4D-4825F87DB62B}" type="pres">
      <dgm:prSet presAssocID="{30A524BA-95C9-48CA-B11C-077DCE178E0E}" presName="childText" presStyleLbl="bgAcc1" presStyleIdx="4" presStyleCnt="33" custScaleX="1297067" custScaleY="469675" custLinFactY="500000" custLinFactNeighborY="578783">
        <dgm:presLayoutVars>
          <dgm:bulletEnabled val="1"/>
        </dgm:presLayoutVars>
      </dgm:prSet>
      <dgm:spPr/>
      <dgm:t>
        <a:bodyPr/>
        <a:lstStyle/>
        <a:p>
          <a:endParaRPr lang="en-US"/>
        </a:p>
      </dgm:t>
    </dgm:pt>
    <dgm:pt modelId="{2E9EA5C5-6856-4BAB-80EC-19FC3DD36694}" type="pres">
      <dgm:prSet presAssocID="{EF57EAED-563F-43EA-B092-7BAB01FEC90F}" presName="root" presStyleCnt="0"/>
      <dgm:spPr/>
    </dgm:pt>
    <dgm:pt modelId="{78A0D6BB-0A55-4FC4-8D0F-EB0EF50D34F6}" type="pres">
      <dgm:prSet presAssocID="{EF57EAED-563F-43EA-B092-7BAB01FEC90F}" presName="rootComposite" presStyleCnt="0"/>
      <dgm:spPr/>
    </dgm:pt>
    <dgm:pt modelId="{E2C2D3DB-02D4-4FC0-975E-F3885CE5F5FC}" type="pres">
      <dgm:prSet presAssocID="{EF57EAED-563F-43EA-B092-7BAB01FEC90F}" presName="rootText" presStyleLbl="node1" presStyleIdx="1" presStyleCnt="4" custScaleX="1380210" custScaleY="452624"/>
      <dgm:spPr/>
      <dgm:t>
        <a:bodyPr/>
        <a:lstStyle/>
        <a:p>
          <a:endParaRPr lang="en-US"/>
        </a:p>
      </dgm:t>
    </dgm:pt>
    <dgm:pt modelId="{48FE37C4-E2DD-4E9C-BD21-C1882C98A879}" type="pres">
      <dgm:prSet presAssocID="{EF57EAED-563F-43EA-B092-7BAB01FEC90F}" presName="rootConnector" presStyleLbl="node1" presStyleIdx="1" presStyleCnt="4"/>
      <dgm:spPr/>
      <dgm:t>
        <a:bodyPr/>
        <a:lstStyle/>
        <a:p>
          <a:endParaRPr lang="en-US"/>
        </a:p>
      </dgm:t>
    </dgm:pt>
    <dgm:pt modelId="{651BA838-7ED9-4033-806D-B26B9204E29E}" type="pres">
      <dgm:prSet presAssocID="{EF57EAED-563F-43EA-B092-7BAB01FEC90F}" presName="childShape" presStyleCnt="0"/>
      <dgm:spPr/>
    </dgm:pt>
    <dgm:pt modelId="{33BC142D-81FE-4E45-9E06-FFD5004499EA}" type="pres">
      <dgm:prSet presAssocID="{13216CD5-DE91-4AC3-965D-84A6FF77C6E3}" presName="Name13" presStyleLbl="parChTrans1D2" presStyleIdx="5" presStyleCnt="33" custSzX="6400809" custSzY="274320"/>
      <dgm:spPr/>
      <dgm:t>
        <a:bodyPr/>
        <a:lstStyle/>
        <a:p>
          <a:endParaRPr lang="en-US"/>
        </a:p>
      </dgm:t>
    </dgm:pt>
    <dgm:pt modelId="{FF79358F-7E21-482A-9E3E-D0602645A290}" type="pres">
      <dgm:prSet presAssocID="{D3706727-A581-4CD8-B771-0FF1915E171C}" presName="childText" presStyleLbl="bgAcc1" presStyleIdx="5" presStyleCnt="33" custScaleX="1297067" custScaleY="469675" custLinFactY="100000" custLinFactNeighborY="129516">
        <dgm:presLayoutVars>
          <dgm:bulletEnabled val="1"/>
        </dgm:presLayoutVars>
      </dgm:prSet>
      <dgm:spPr/>
      <dgm:t>
        <a:bodyPr/>
        <a:lstStyle/>
        <a:p>
          <a:endParaRPr lang="en-US"/>
        </a:p>
      </dgm:t>
    </dgm:pt>
    <dgm:pt modelId="{76F26756-3645-47CC-9B67-AF15675C19AE}" type="pres">
      <dgm:prSet presAssocID="{4036619B-FF4B-4A8C-B2C5-4D922404E424}" presName="Name13" presStyleLbl="parChTrans1D2" presStyleIdx="6" presStyleCnt="33" custSzX="6400809" custSzY="274320"/>
      <dgm:spPr/>
      <dgm:t>
        <a:bodyPr/>
        <a:lstStyle/>
        <a:p>
          <a:endParaRPr lang="en-US"/>
        </a:p>
      </dgm:t>
    </dgm:pt>
    <dgm:pt modelId="{6B5DD5DF-9E1D-4D8C-8EE5-3AA424CF63AD}" type="pres">
      <dgm:prSet presAssocID="{1AAF8442-6507-4D0B-B92F-4557D595DAD8}" presName="childText" presStyleLbl="bgAcc1" presStyleIdx="6" presStyleCnt="33" custScaleX="1297067" custScaleY="469675" custLinFactY="125034" custLinFactNeighborY="200000">
        <dgm:presLayoutVars>
          <dgm:bulletEnabled val="1"/>
        </dgm:presLayoutVars>
      </dgm:prSet>
      <dgm:spPr/>
      <dgm:t>
        <a:bodyPr/>
        <a:lstStyle/>
        <a:p>
          <a:endParaRPr lang="en-US"/>
        </a:p>
      </dgm:t>
    </dgm:pt>
    <dgm:pt modelId="{9A01DF47-8B20-4C08-8B87-DB672551632F}" type="pres">
      <dgm:prSet presAssocID="{808E0F6B-DACE-44A6-8BD4-6F79AC4DCB89}" presName="Name13" presStyleLbl="parChTrans1D2" presStyleIdx="7" presStyleCnt="33" custSzX="6400809" custSzY="274320"/>
      <dgm:spPr/>
      <dgm:t>
        <a:bodyPr/>
        <a:lstStyle/>
        <a:p>
          <a:endParaRPr lang="en-US"/>
        </a:p>
      </dgm:t>
    </dgm:pt>
    <dgm:pt modelId="{258E4EA0-AA2D-4A73-8773-533F5AB5ADEF}" type="pres">
      <dgm:prSet presAssocID="{C25E3B83-7B17-4688-A764-7D6F7FDF27C5}" presName="childText" presStyleLbl="bgAcc1" presStyleIdx="7" presStyleCnt="33" custScaleX="1297067" custScaleY="469675" custLinFactY="200000" custLinFactNeighborY="220552">
        <dgm:presLayoutVars>
          <dgm:bulletEnabled val="1"/>
        </dgm:presLayoutVars>
      </dgm:prSet>
      <dgm:spPr/>
      <dgm:t>
        <a:bodyPr/>
        <a:lstStyle/>
        <a:p>
          <a:endParaRPr lang="en-US"/>
        </a:p>
      </dgm:t>
    </dgm:pt>
    <dgm:pt modelId="{D210F190-C887-47E3-ABD8-C785FFD8695E}" type="pres">
      <dgm:prSet presAssocID="{FC83068B-E541-4517-8EA2-1CE53AD32D81}" presName="Name13" presStyleLbl="parChTrans1D2" presStyleIdx="8" presStyleCnt="33" custSzX="6400809" custSzY="274320"/>
      <dgm:spPr/>
      <dgm:t>
        <a:bodyPr/>
        <a:lstStyle/>
        <a:p>
          <a:endParaRPr lang="en-US"/>
        </a:p>
      </dgm:t>
    </dgm:pt>
    <dgm:pt modelId="{9639DF44-2303-4FC5-B3A1-B5D48DF8F935}" type="pres">
      <dgm:prSet presAssocID="{C50388BF-990E-4061-9B5A-CF38110F8792}" presName="childText" presStyleLbl="bgAcc1" presStyleIdx="8" presStyleCnt="33" custScaleX="1297067" custScaleY="469675" custLinFactY="216070" custLinFactNeighborY="300000">
        <dgm:presLayoutVars>
          <dgm:bulletEnabled val="1"/>
        </dgm:presLayoutVars>
      </dgm:prSet>
      <dgm:spPr/>
      <dgm:t>
        <a:bodyPr/>
        <a:lstStyle/>
        <a:p>
          <a:endParaRPr lang="en-US"/>
        </a:p>
      </dgm:t>
    </dgm:pt>
    <dgm:pt modelId="{0541A289-10F8-40A7-9B38-4CE3D7AA2AC4}" type="pres">
      <dgm:prSet presAssocID="{753BF108-7814-4C26-99BC-DEAAFE72C662}" presName="Name13" presStyleLbl="parChTrans1D2" presStyleIdx="9" presStyleCnt="33" custSzX="6400809" custSzY="274320"/>
      <dgm:spPr/>
      <dgm:t>
        <a:bodyPr/>
        <a:lstStyle/>
        <a:p>
          <a:endParaRPr lang="en-US"/>
        </a:p>
      </dgm:t>
    </dgm:pt>
    <dgm:pt modelId="{F817EA0C-BA1C-4C9F-BBCF-E486B6052B82}" type="pres">
      <dgm:prSet presAssocID="{64E1C0F0-09A9-4896-96B3-0B0354290926}" presName="childText" presStyleLbl="bgAcc1" presStyleIdx="9" presStyleCnt="33" custScaleX="1297067" custScaleY="469675" custLinFactY="300000" custLinFactNeighborY="311588">
        <dgm:presLayoutVars>
          <dgm:bulletEnabled val="1"/>
        </dgm:presLayoutVars>
      </dgm:prSet>
      <dgm:spPr/>
      <dgm:t>
        <a:bodyPr/>
        <a:lstStyle/>
        <a:p>
          <a:endParaRPr lang="en-US"/>
        </a:p>
      </dgm:t>
    </dgm:pt>
    <dgm:pt modelId="{0B9E71D6-2777-4DAF-B887-2457E1051B35}" type="pres">
      <dgm:prSet presAssocID="{3BF390C5-7D88-4445-A45A-4462D00EE52C}" presName="Name13" presStyleLbl="parChTrans1D2" presStyleIdx="10" presStyleCnt="33" custSzX="6400809" custSzY="274320"/>
      <dgm:spPr/>
      <dgm:t>
        <a:bodyPr/>
        <a:lstStyle/>
        <a:p>
          <a:endParaRPr lang="en-US"/>
        </a:p>
      </dgm:t>
    </dgm:pt>
    <dgm:pt modelId="{20F12D77-0200-4239-BAF6-F4E938FB6D5C}" type="pres">
      <dgm:prSet presAssocID="{0FB09380-36C6-4F58-822A-488634283C74}" presName="childText" presStyleLbl="bgAcc1" presStyleIdx="10" presStyleCnt="33" custScaleX="1297067" custScaleY="469675" custLinFactY="307105" custLinFactNeighborY="400000">
        <dgm:presLayoutVars>
          <dgm:bulletEnabled val="1"/>
        </dgm:presLayoutVars>
      </dgm:prSet>
      <dgm:spPr/>
      <dgm:t>
        <a:bodyPr/>
        <a:lstStyle/>
        <a:p>
          <a:endParaRPr lang="en-US"/>
        </a:p>
      </dgm:t>
    </dgm:pt>
    <dgm:pt modelId="{DA6D1375-8A96-4016-A8BF-E3514EE310AC}" type="pres">
      <dgm:prSet presAssocID="{6EC7904C-99F4-49DB-9F34-96A78844CD13}" presName="Name13" presStyleLbl="parChTrans1D2" presStyleIdx="11" presStyleCnt="33" custSzX="6400809" custSzY="274320"/>
      <dgm:spPr/>
      <dgm:t>
        <a:bodyPr/>
        <a:lstStyle/>
        <a:p>
          <a:endParaRPr lang="en-US"/>
        </a:p>
      </dgm:t>
    </dgm:pt>
    <dgm:pt modelId="{D7AE6CAD-DC00-41BF-BF80-E52E4482BA7A}" type="pres">
      <dgm:prSet presAssocID="{BE58E4A7-5B8A-4672-89DC-2F413F6C179D}" presName="childText" presStyleLbl="bgAcc1" presStyleIdx="11" presStyleCnt="33" custScaleX="1297067" custScaleY="469675" custLinFactY="400000" custLinFactNeighborY="402624">
        <dgm:presLayoutVars>
          <dgm:bulletEnabled val="1"/>
        </dgm:presLayoutVars>
      </dgm:prSet>
      <dgm:spPr/>
      <dgm:t>
        <a:bodyPr/>
        <a:lstStyle/>
        <a:p>
          <a:endParaRPr lang="en-US"/>
        </a:p>
      </dgm:t>
    </dgm:pt>
    <dgm:pt modelId="{5A54CB63-3EE5-4BC4-A8AD-333547BADB3B}" type="pres">
      <dgm:prSet presAssocID="{E524D48B-0F3C-4217-983B-A01C68F5FA46}" presName="Name13" presStyleLbl="parChTrans1D2" presStyleIdx="12" presStyleCnt="33" custSzX="6400809" custSzY="274320"/>
      <dgm:spPr/>
      <dgm:t>
        <a:bodyPr/>
        <a:lstStyle/>
        <a:p>
          <a:endParaRPr lang="en-US"/>
        </a:p>
      </dgm:t>
    </dgm:pt>
    <dgm:pt modelId="{D17D0F67-E50E-479F-BB7A-6CE3EFF2EBA1}" type="pres">
      <dgm:prSet presAssocID="{20A9A6CD-2F57-423E-8167-86F6F17370E2}" presName="childText" presStyleLbl="bgAcc1" presStyleIdx="12" presStyleCnt="33" custScaleX="1297067" custScaleY="469675" custLinFactY="400000" custLinFactNeighborY="498142">
        <dgm:presLayoutVars>
          <dgm:bulletEnabled val="1"/>
        </dgm:presLayoutVars>
      </dgm:prSet>
      <dgm:spPr/>
      <dgm:t>
        <a:bodyPr/>
        <a:lstStyle/>
        <a:p>
          <a:endParaRPr lang="en-US"/>
        </a:p>
      </dgm:t>
    </dgm:pt>
    <dgm:pt modelId="{403EB654-B38C-4E41-BF44-B749A65861C9}" type="pres">
      <dgm:prSet presAssocID="{B14E5735-57B0-427D-A99C-EE8121740293}" presName="Name13" presStyleLbl="parChTrans1D2" presStyleIdx="13" presStyleCnt="33" custSzX="6400809" custSzY="274320"/>
      <dgm:spPr/>
      <dgm:t>
        <a:bodyPr/>
        <a:lstStyle/>
        <a:p>
          <a:endParaRPr lang="en-US"/>
        </a:p>
      </dgm:t>
    </dgm:pt>
    <dgm:pt modelId="{18D45408-862E-4D45-90A2-E6B8659625FA}" type="pres">
      <dgm:prSet presAssocID="{0DF89228-74BA-4485-9E95-33A5A03BC6DD}" presName="childText" presStyleLbl="bgAcc1" presStyleIdx="13" presStyleCnt="33" custScaleX="1297067" custScaleY="469675" custLinFactY="493658" custLinFactNeighborY="500000">
        <dgm:presLayoutVars>
          <dgm:bulletEnabled val="1"/>
        </dgm:presLayoutVars>
      </dgm:prSet>
      <dgm:spPr/>
      <dgm:t>
        <a:bodyPr/>
        <a:lstStyle/>
        <a:p>
          <a:endParaRPr lang="en-US"/>
        </a:p>
      </dgm:t>
    </dgm:pt>
    <dgm:pt modelId="{48E086B1-4505-4E84-8BA0-961F83BC265A}" type="pres">
      <dgm:prSet presAssocID="{FFFBDC0F-6AD9-4A04-BD57-29B03F62D0C8}" presName="root" presStyleCnt="0"/>
      <dgm:spPr/>
    </dgm:pt>
    <dgm:pt modelId="{2A5A8B31-3AE5-45E5-B523-173D8C3B1639}" type="pres">
      <dgm:prSet presAssocID="{FFFBDC0F-6AD9-4A04-BD57-29B03F62D0C8}" presName="rootComposite" presStyleCnt="0"/>
      <dgm:spPr/>
    </dgm:pt>
    <dgm:pt modelId="{AA504443-EA56-4DFD-8058-EE0B8E57CB4A}" type="pres">
      <dgm:prSet presAssocID="{FFFBDC0F-6AD9-4A04-BD57-29B03F62D0C8}" presName="rootText" presStyleLbl="node1" presStyleIdx="2" presStyleCnt="4" custScaleX="1380210" custScaleY="452624" custLinFactY="-19131" custLinFactNeighborY="-100000"/>
      <dgm:spPr/>
      <dgm:t>
        <a:bodyPr/>
        <a:lstStyle/>
        <a:p>
          <a:endParaRPr lang="en-US"/>
        </a:p>
      </dgm:t>
    </dgm:pt>
    <dgm:pt modelId="{775042E1-4DED-4D7D-8E39-488597B02038}" type="pres">
      <dgm:prSet presAssocID="{FFFBDC0F-6AD9-4A04-BD57-29B03F62D0C8}" presName="rootConnector" presStyleLbl="node1" presStyleIdx="2" presStyleCnt="4"/>
      <dgm:spPr/>
      <dgm:t>
        <a:bodyPr/>
        <a:lstStyle/>
        <a:p>
          <a:endParaRPr lang="en-US"/>
        </a:p>
      </dgm:t>
    </dgm:pt>
    <dgm:pt modelId="{8CE09107-154D-4458-96F9-3DDF7B2CAFA5}" type="pres">
      <dgm:prSet presAssocID="{FFFBDC0F-6AD9-4A04-BD57-29B03F62D0C8}" presName="childShape" presStyleCnt="0"/>
      <dgm:spPr/>
    </dgm:pt>
    <dgm:pt modelId="{2C229705-D5DE-46D3-B1ED-EDC99846A823}" type="pres">
      <dgm:prSet presAssocID="{87252DBE-D4F7-4ACA-B26B-29473D8FC5FC}" presName="Name13" presStyleLbl="parChTrans1D2" presStyleIdx="14" presStyleCnt="33" custSzX="6400809" custSzY="274320"/>
      <dgm:spPr/>
      <dgm:t>
        <a:bodyPr/>
        <a:lstStyle/>
        <a:p>
          <a:endParaRPr lang="en-US"/>
        </a:p>
      </dgm:t>
    </dgm:pt>
    <dgm:pt modelId="{6CDC12D5-C808-46F5-8B43-DC9173DF4C67}" type="pres">
      <dgm:prSet presAssocID="{FC594367-600B-4F0A-92B2-8B7C269E9AD7}" presName="childText" presStyleLbl="bgAcc1" presStyleIdx="14" presStyleCnt="33" custScaleX="1696805" custScaleY="469675" custLinFactNeighborX="-71729">
        <dgm:presLayoutVars>
          <dgm:bulletEnabled val="1"/>
        </dgm:presLayoutVars>
      </dgm:prSet>
      <dgm:spPr/>
      <dgm:t>
        <a:bodyPr/>
        <a:lstStyle/>
        <a:p>
          <a:endParaRPr lang="en-US"/>
        </a:p>
      </dgm:t>
    </dgm:pt>
    <dgm:pt modelId="{50DEC312-7E3E-4749-B2F2-697D2A105582}" type="pres">
      <dgm:prSet presAssocID="{D261ACA6-97F1-48A0-B6AE-6A45A7727B8F}" presName="Name13" presStyleLbl="parChTrans1D2" presStyleIdx="15" presStyleCnt="33" custSzX="6400809" custSzY="274320"/>
      <dgm:spPr/>
      <dgm:t>
        <a:bodyPr/>
        <a:lstStyle/>
        <a:p>
          <a:endParaRPr lang="en-US"/>
        </a:p>
      </dgm:t>
    </dgm:pt>
    <dgm:pt modelId="{62AB9A5B-540D-43F4-836A-5ADE7AF84B09}" type="pres">
      <dgm:prSet presAssocID="{9692FADC-8A04-427B-B866-9E46B0C707A1}" presName="childText" presStyleLbl="bgAcc1" presStyleIdx="15" presStyleCnt="33" custScaleX="1696805" custScaleY="469675" custLinFactNeighborX="-71729">
        <dgm:presLayoutVars>
          <dgm:bulletEnabled val="1"/>
        </dgm:presLayoutVars>
      </dgm:prSet>
      <dgm:spPr/>
      <dgm:t>
        <a:bodyPr/>
        <a:lstStyle/>
        <a:p>
          <a:endParaRPr lang="en-US"/>
        </a:p>
      </dgm:t>
    </dgm:pt>
    <dgm:pt modelId="{8BB13A47-5B64-4CCD-A00F-F17604004AA3}" type="pres">
      <dgm:prSet presAssocID="{B991A2DF-F567-4711-8E61-356A858EB30A}" presName="Name13" presStyleLbl="parChTrans1D2" presStyleIdx="16" presStyleCnt="33" custSzX="6400809" custSzY="274320"/>
      <dgm:spPr/>
      <dgm:t>
        <a:bodyPr/>
        <a:lstStyle/>
        <a:p>
          <a:endParaRPr lang="en-US"/>
        </a:p>
      </dgm:t>
    </dgm:pt>
    <dgm:pt modelId="{17DF7DD3-D59D-499A-99C6-582269FC794B}" type="pres">
      <dgm:prSet presAssocID="{5A1E56C8-70F3-4434-B05B-FB499BAAB3A2}" presName="childText" presStyleLbl="bgAcc1" presStyleIdx="16" presStyleCnt="33" custScaleX="1696805" custScaleY="469675" custLinFactNeighborX="-71729">
        <dgm:presLayoutVars>
          <dgm:bulletEnabled val="1"/>
        </dgm:presLayoutVars>
      </dgm:prSet>
      <dgm:spPr/>
      <dgm:t>
        <a:bodyPr/>
        <a:lstStyle/>
        <a:p>
          <a:endParaRPr lang="en-US"/>
        </a:p>
      </dgm:t>
    </dgm:pt>
    <dgm:pt modelId="{7A919FF1-D173-42D5-B476-204CFD4E9923}" type="pres">
      <dgm:prSet presAssocID="{64E0D8D2-8751-4F86-B325-BA7C224549B4}" presName="Name13" presStyleLbl="parChTrans1D2" presStyleIdx="17" presStyleCnt="33" custSzX="6400809" custSzY="274320"/>
      <dgm:spPr/>
      <dgm:t>
        <a:bodyPr/>
        <a:lstStyle/>
        <a:p>
          <a:endParaRPr lang="en-US"/>
        </a:p>
      </dgm:t>
    </dgm:pt>
    <dgm:pt modelId="{4F009D7F-980A-448B-A56C-A50BDD5A113F}" type="pres">
      <dgm:prSet presAssocID="{554117F4-700F-4A46-83BB-45AE0A43B247}" presName="childText" presStyleLbl="bgAcc1" presStyleIdx="17" presStyleCnt="33" custScaleX="1696805" custScaleY="469675" custLinFactNeighborX="-71729">
        <dgm:presLayoutVars>
          <dgm:bulletEnabled val="1"/>
        </dgm:presLayoutVars>
      </dgm:prSet>
      <dgm:spPr/>
      <dgm:t>
        <a:bodyPr/>
        <a:lstStyle/>
        <a:p>
          <a:endParaRPr lang="en-US"/>
        </a:p>
      </dgm:t>
    </dgm:pt>
    <dgm:pt modelId="{5B909E66-3E85-4775-B57D-E287C19271EC}" type="pres">
      <dgm:prSet presAssocID="{45ECEE9B-EF73-4D2F-A5B9-80AEBFBCF2B0}" presName="Name13" presStyleLbl="parChTrans1D2" presStyleIdx="18" presStyleCnt="33" custSzX="6400809" custSzY="274320"/>
      <dgm:spPr/>
      <dgm:t>
        <a:bodyPr/>
        <a:lstStyle/>
        <a:p>
          <a:endParaRPr lang="en-US"/>
        </a:p>
      </dgm:t>
    </dgm:pt>
    <dgm:pt modelId="{16F1E48C-91C5-419E-864B-03AC2A38DD45}" type="pres">
      <dgm:prSet presAssocID="{E1562EFB-57FE-41AE-A29E-8F920790025E}" presName="childText" presStyleLbl="bgAcc1" presStyleIdx="18" presStyleCnt="33" custScaleX="1696805" custScaleY="469675" custLinFactNeighborX="-71729">
        <dgm:presLayoutVars>
          <dgm:bulletEnabled val="1"/>
        </dgm:presLayoutVars>
      </dgm:prSet>
      <dgm:spPr/>
      <dgm:t>
        <a:bodyPr/>
        <a:lstStyle/>
        <a:p>
          <a:endParaRPr lang="en-US"/>
        </a:p>
      </dgm:t>
    </dgm:pt>
    <dgm:pt modelId="{02F95D4D-62A7-4808-B66A-563290A1CC2B}" type="pres">
      <dgm:prSet presAssocID="{3F3F75AE-147D-439B-8EA1-EDBC34213081}" presName="Name13" presStyleLbl="parChTrans1D2" presStyleIdx="19" presStyleCnt="33" custSzX="6400809" custSzY="274320"/>
      <dgm:spPr/>
      <dgm:t>
        <a:bodyPr/>
        <a:lstStyle/>
        <a:p>
          <a:endParaRPr lang="en-US"/>
        </a:p>
      </dgm:t>
    </dgm:pt>
    <dgm:pt modelId="{AD614D03-2282-4C71-A07E-F6D6304F58F3}" type="pres">
      <dgm:prSet presAssocID="{227311CA-B07B-4B27-B78F-B4052B4ABE2E}" presName="childText" presStyleLbl="bgAcc1" presStyleIdx="19" presStyleCnt="33" custScaleX="1696805" custScaleY="469675" custLinFactNeighborX="-71729">
        <dgm:presLayoutVars>
          <dgm:bulletEnabled val="1"/>
        </dgm:presLayoutVars>
      </dgm:prSet>
      <dgm:spPr/>
      <dgm:t>
        <a:bodyPr/>
        <a:lstStyle/>
        <a:p>
          <a:endParaRPr lang="en-US"/>
        </a:p>
      </dgm:t>
    </dgm:pt>
    <dgm:pt modelId="{F3AFF777-99DE-4F05-9105-F47FCAEE0F66}" type="pres">
      <dgm:prSet presAssocID="{71E4311F-04A4-4CAE-96BE-96B2611142C9}" presName="Name13" presStyleLbl="parChTrans1D2" presStyleIdx="20" presStyleCnt="33" custSzX="6400809" custSzY="274320"/>
      <dgm:spPr/>
      <dgm:t>
        <a:bodyPr/>
        <a:lstStyle/>
        <a:p>
          <a:endParaRPr lang="en-US"/>
        </a:p>
      </dgm:t>
    </dgm:pt>
    <dgm:pt modelId="{85107B29-453F-4C11-A7F8-85908968F115}" type="pres">
      <dgm:prSet presAssocID="{0DD48FED-29A4-45F8-9B51-16195561A0C6}" presName="childText" presStyleLbl="bgAcc1" presStyleIdx="20" presStyleCnt="33" custScaleX="1696805" custScaleY="469675" custLinFactNeighborX="-71729">
        <dgm:presLayoutVars>
          <dgm:bulletEnabled val="1"/>
        </dgm:presLayoutVars>
      </dgm:prSet>
      <dgm:spPr/>
      <dgm:t>
        <a:bodyPr/>
        <a:lstStyle/>
        <a:p>
          <a:endParaRPr lang="en-US"/>
        </a:p>
      </dgm:t>
    </dgm:pt>
    <dgm:pt modelId="{5538D186-80A7-4F1E-8C33-0D465D774FCC}" type="pres">
      <dgm:prSet presAssocID="{7667DC9D-4D11-4A76-BE8B-8FBEC55B5C49}" presName="Name13" presStyleLbl="parChTrans1D2" presStyleIdx="21" presStyleCnt="33" custSzX="6400809" custSzY="274320"/>
      <dgm:spPr/>
      <dgm:t>
        <a:bodyPr/>
        <a:lstStyle/>
        <a:p>
          <a:endParaRPr lang="en-US"/>
        </a:p>
      </dgm:t>
    </dgm:pt>
    <dgm:pt modelId="{CBF4CD09-9426-43FC-AFA1-55999364DAC6}" type="pres">
      <dgm:prSet presAssocID="{F9ED75FD-F5D3-4C3B-B7A0-032E9E15C0FF}" presName="childText" presStyleLbl="bgAcc1" presStyleIdx="21" presStyleCnt="33" custScaleX="1696805" custScaleY="469675" custLinFactNeighborX="-71729">
        <dgm:presLayoutVars>
          <dgm:bulletEnabled val="1"/>
        </dgm:presLayoutVars>
      </dgm:prSet>
      <dgm:spPr/>
      <dgm:t>
        <a:bodyPr/>
        <a:lstStyle/>
        <a:p>
          <a:endParaRPr lang="en-US"/>
        </a:p>
      </dgm:t>
    </dgm:pt>
    <dgm:pt modelId="{F702AA8D-E0BE-423F-9F9D-BB30A76B88E4}" type="pres">
      <dgm:prSet presAssocID="{B4A850F3-7392-4F55-AD09-06597CBC4E5C}" presName="Name13" presStyleLbl="parChTrans1D2" presStyleIdx="22" presStyleCnt="33" custSzX="6400809" custSzY="274320"/>
      <dgm:spPr/>
      <dgm:t>
        <a:bodyPr/>
        <a:lstStyle/>
        <a:p>
          <a:endParaRPr lang="en-US"/>
        </a:p>
      </dgm:t>
    </dgm:pt>
    <dgm:pt modelId="{1168279B-A8F6-4521-9AFA-26AF76696190}" type="pres">
      <dgm:prSet presAssocID="{157AA039-9DA2-4E1F-8F76-FFE8B4E8549A}" presName="childText" presStyleLbl="bgAcc1" presStyleIdx="22" presStyleCnt="33" custScaleX="1696805" custScaleY="469675" custLinFactNeighborX="-71729">
        <dgm:presLayoutVars>
          <dgm:bulletEnabled val="1"/>
        </dgm:presLayoutVars>
      </dgm:prSet>
      <dgm:spPr/>
      <dgm:t>
        <a:bodyPr/>
        <a:lstStyle/>
        <a:p>
          <a:endParaRPr lang="en-US"/>
        </a:p>
      </dgm:t>
    </dgm:pt>
    <dgm:pt modelId="{7C6D2E37-8617-4E88-8F2A-EBFB68C6567E}" type="pres">
      <dgm:prSet presAssocID="{EB3944A3-E2B2-4EEB-80C9-816BE6E28E5E}" presName="Name13" presStyleLbl="parChTrans1D2" presStyleIdx="23" presStyleCnt="33" custSzX="6400809" custSzY="274320"/>
      <dgm:spPr/>
      <dgm:t>
        <a:bodyPr/>
        <a:lstStyle/>
        <a:p>
          <a:endParaRPr lang="en-US"/>
        </a:p>
      </dgm:t>
    </dgm:pt>
    <dgm:pt modelId="{BBDD9A59-2FDC-4333-AB25-2604457A967A}" type="pres">
      <dgm:prSet presAssocID="{1C5DBC01-A219-4C66-B8B5-70F28660B06F}" presName="childText" presStyleLbl="bgAcc1" presStyleIdx="23" presStyleCnt="33" custScaleX="1696805" custScaleY="469675" custLinFactNeighborX="-71729">
        <dgm:presLayoutVars>
          <dgm:bulletEnabled val="1"/>
        </dgm:presLayoutVars>
      </dgm:prSet>
      <dgm:spPr/>
      <dgm:t>
        <a:bodyPr/>
        <a:lstStyle/>
        <a:p>
          <a:endParaRPr lang="en-US"/>
        </a:p>
      </dgm:t>
    </dgm:pt>
    <dgm:pt modelId="{EE62A568-AA3C-4EEF-B8A6-2B5BC03A0723}" type="pres">
      <dgm:prSet presAssocID="{CD0CD33A-FB06-4D10-8B6A-972F01C88C9C}" presName="Name13" presStyleLbl="parChTrans1D2" presStyleIdx="24" presStyleCnt="33" custSzX="6400809" custSzY="274320"/>
      <dgm:spPr/>
      <dgm:t>
        <a:bodyPr/>
        <a:lstStyle/>
        <a:p>
          <a:endParaRPr lang="en-US"/>
        </a:p>
      </dgm:t>
    </dgm:pt>
    <dgm:pt modelId="{8D21761A-1017-4181-9F86-F688843B0816}" type="pres">
      <dgm:prSet presAssocID="{FC7C0F7E-B2F7-4244-86B1-EE373C858976}" presName="childText" presStyleLbl="bgAcc1" presStyleIdx="24" presStyleCnt="33" custScaleX="1696805" custScaleY="469675" custLinFactNeighborX="-71729">
        <dgm:presLayoutVars>
          <dgm:bulletEnabled val="1"/>
        </dgm:presLayoutVars>
      </dgm:prSet>
      <dgm:spPr/>
      <dgm:t>
        <a:bodyPr/>
        <a:lstStyle/>
        <a:p>
          <a:endParaRPr lang="en-US"/>
        </a:p>
      </dgm:t>
    </dgm:pt>
    <dgm:pt modelId="{E37638A6-9796-438A-AE4E-D80CC3B800E3}" type="pres">
      <dgm:prSet presAssocID="{E14E9161-47B2-4B6E-BF49-345FC9556212}" presName="Name13" presStyleLbl="parChTrans1D2" presStyleIdx="25" presStyleCnt="33" custSzX="6400809" custSzY="274320"/>
      <dgm:spPr/>
      <dgm:t>
        <a:bodyPr/>
        <a:lstStyle/>
        <a:p>
          <a:endParaRPr lang="en-US"/>
        </a:p>
      </dgm:t>
    </dgm:pt>
    <dgm:pt modelId="{DAA595A7-7957-43DD-BD69-27064A3D6996}" type="pres">
      <dgm:prSet presAssocID="{B593A3C9-3D5C-4EE4-A701-0BFCF23233FE}" presName="childText" presStyleLbl="bgAcc1" presStyleIdx="25" presStyleCnt="33" custScaleX="1696805" custScaleY="469675" custLinFactNeighborX="-71729">
        <dgm:presLayoutVars>
          <dgm:bulletEnabled val="1"/>
        </dgm:presLayoutVars>
      </dgm:prSet>
      <dgm:spPr/>
      <dgm:t>
        <a:bodyPr/>
        <a:lstStyle/>
        <a:p>
          <a:endParaRPr lang="en-US"/>
        </a:p>
      </dgm:t>
    </dgm:pt>
    <dgm:pt modelId="{8312D0EF-052B-4DC4-B4F0-1A70126666D9}" type="pres">
      <dgm:prSet presAssocID="{EADDC8BA-26A1-4C9E-89C9-B8F72216602B}" presName="Name13" presStyleLbl="parChTrans1D2" presStyleIdx="26" presStyleCnt="33" custSzX="6400809" custSzY="274320"/>
      <dgm:spPr/>
      <dgm:t>
        <a:bodyPr/>
        <a:lstStyle/>
        <a:p>
          <a:endParaRPr lang="en-US"/>
        </a:p>
      </dgm:t>
    </dgm:pt>
    <dgm:pt modelId="{5593FB44-1B5A-4E8F-80D4-64CA8027EA0D}" type="pres">
      <dgm:prSet presAssocID="{6F3F3954-6840-442B-9CDC-9B6E66E6C57B}" presName="childText" presStyleLbl="bgAcc1" presStyleIdx="26" presStyleCnt="33" custScaleX="1696805" custScaleY="469675" custLinFactNeighborX="-71729">
        <dgm:presLayoutVars>
          <dgm:bulletEnabled val="1"/>
        </dgm:presLayoutVars>
      </dgm:prSet>
      <dgm:spPr/>
      <dgm:t>
        <a:bodyPr/>
        <a:lstStyle/>
        <a:p>
          <a:endParaRPr lang="en-US"/>
        </a:p>
      </dgm:t>
    </dgm:pt>
    <dgm:pt modelId="{8E9A14CD-6EF3-41D8-953B-8E0C4F40A4C9}" type="pres">
      <dgm:prSet presAssocID="{B157ED2B-E9EE-473A-B1E2-1DCDEAE35151}" presName="root" presStyleCnt="0"/>
      <dgm:spPr/>
    </dgm:pt>
    <dgm:pt modelId="{CC5BE13F-6BAE-40A2-A5A7-89B7F071EFCF}" type="pres">
      <dgm:prSet presAssocID="{B157ED2B-E9EE-473A-B1E2-1DCDEAE35151}" presName="rootComposite" presStyleCnt="0"/>
      <dgm:spPr/>
    </dgm:pt>
    <dgm:pt modelId="{7EB98AE0-2CA2-4689-8C9F-21053D792DD7}" type="pres">
      <dgm:prSet presAssocID="{B157ED2B-E9EE-473A-B1E2-1DCDEAE35151}" presName="rootText" presStyleLbl="node1" presStyleIdx="3" presStyleCnt="4" custScaleX="1380210" custScaleY="452624" custLinFactX="11873" custLinFactNeighborX="100000"/>
      <dgm:spPr/>
      <dgm:t>
        <a:bodyPr/>
        <a:lstStyle/>
        <a:p>
          <a:endParaRPr lang="en-US"/>
        </a:p>
      </dgm:t>
    </dgm:pt>
    <dgm:pt modelId="{D7D5F772-87BD-42D6-A7FE-C31F30B4F241}" type="pres">
      <dgm:prSet presAssocID="{B157ED2B-E9EE-473A-B1E2-1DCDEAE35151}" presName="rootConnector" presStyleLbl="node1" presStyleIdx="3" presStyleCnt="4"/>
      <dgm:spPr/>
      <dgm:t>
        <a:bodyPr/>
        <a:lstStyle/>
        <a:p>
          <a:endParaRPr lang="en-US"/>
        </a:p>
      </dgm:t>
    </dgm:pt>
    <dgm:pt modelId="{686A9C7A-5B48-4A76-8CFA-33F0A8D9EB1F}" type="pres">
      <dgm:prSet presAssocID="{B157ED2B-E9EE-473A-B1E2-1DCDEAE35151}" presName="childShape" presStyleCnt="0"/>
      <dgm:spPr/>
    </dgm:pt>
    <dgm:pt modelId="{C850EF0A-0AF7-4772-9C0C-68C8D35BE9C6}" type="pres">
      <dgm:prSet presAssocID="{6CE25287-7B3C-4BF4-AF5B-B64156267FDC}" presName="Name13" presStyleLbl="parChTrans1D2" presStyleIdx="27" presStyleCnt="33" custSzX="6400809" custSzY="274320"/>
      <dgm:spPr/>
      <dgm:t>
        <a:bodyPr/>
        <a:lstStyle/>
        <a:p>
          <a:endParaRPr lang="en-US"/>
        </a:p>
      </dgm:t>
    </dgm:pt>
    <dgm:pt modelId="{B29F81BB-C1CF-4990-9280-4C5214FB3DA8}" type="pres">
      <dgm:prSet presAssocID="{1EC507F7-98B9-4663-8D9F-659EDB042AEE}" presName="childText" presStyleLbl="bgAcc1" presStyleIdx="27" presStyleCnt="33" custScaleX="1297067" custScaleY="469675" custLinFactY="100000" custLinFactNeighborX="89886" custLinFactNeighborY="129516">
        <dgm:presLayoutVars>
          <dgm:bulletEnabled val="1"/>
        </dgm:presLayoutVars>
      </dgm:prSet>
      <dgm:spPr/>
      <dgm:t>
        <a:bodyPr/>
        <a:lstStyle/>
        <a:p>
          <a:endParaRPr lang="en-US"/>
        </a:p>
      </dgm:t>
    </dgm:pt>
    <dgm:pt modelId="{B6E53629-04CE-451E-BC01-0F5661D88417}" type="pres">
      <dgm:prSet presAssocID="{05D3FF7D-35FF-4121-B2F3-018AE0C21314}" presName="Name13" presStyleLbl="parChTrans1D2" presStyleIdx="28" presStyleCnt="33" custSzX="6400809" custSzY="274320"/>
      <dgm:spPr/>
      <dgm:t>
        <a:bodyPr/>
        <a:lstStyle/>
        <a:p>
          <a:endParaRPr lang="en-US"/>
        </a:p>
      </dgm:t>
    </dgm:pt>
    <dgm:pt modelId="{514B1C90-78E5-4144-8196-BC98D628F47E}" type="pres">
      <dgm:prSet presAssocID="{771BF606-8B9A-44EC-90C2-A5CD8EE619D6}" presName="childText" presStyleLbl="bgAcc1" presStyleIdx="28" presStyleCnt="33" custScaleX="1297067" custScaleY="708231" custLinFactY="200000" custLinFactNeighborX="89886" custLinFactNeighborY="243073">
        <dgm:presLayoutVars>
          <dgm:bulletEnabled val="1"/>
        </dgm:presLayoutVars>
      </dgm:prSet>
      <dgm:spPr/>
      <dgm:t>
        <a:bodyPr/>
        <a:lstStyle/>
        <a:p>
          <a:endParaRPr lang="en-US"/>
        </a:p>
      </dgm:t>
    </dgm:pt>
    <dgm:pt modelId="{093CD4E0-9C20-472B-8D20-6709FC1F56D5}" type="pres">
      <dgm:prSet presAssocID="{55D8D5F5-D040-474D-A3A4-FA6D949A5C04}" presName="Name13" presStyleLbl="parChTrans1D2" presStyleIdx="29" presStyleCnt="33" custSzX="6400809" custSzY="274320"/>
      <dgm:spPr/>
      <dgm:t>
        <a:bodyPr/>
        <a:lstStyle/>
        <a:p>
          <a:endParaRPr lang="en-US"/>
        </a:p>
      </dgm:t>
    </dgm:pt>
    <dgm:pt modelId="{135A5B17-2D6F-40F5-BCCC-CCD682245DFC}" type="pres">
      <dgm:prSet presAssocID="{3DC47177-3535-4674-94FC-92C7BBCDA5E6}" presName="childText" presStyleLbl="bgAcc1" presStyleIdx="29" presStyleCnt="33" custScaleX="1297067" custScaleY="469675" custLinFactY="300000" custLinFactNeighborX="89886" custLinFactNeighborY="354149">
        <dgm:presLayoutVars>
          <dgm:bulletEnabled val="1"/>
        </dgm:presLayoutVars>
      </dgm:prSet>
      <dgm:spPr/>
      <dgm:t>
        <a:bodyPr/>
        <a:lstStyle/>
        <a:p>
          <a:endParaRPr lang="en-US"/>
        </a:p>
      </dgm:t>
    </dgm:pt>
    <dgm:pt modelId="{890CF4E5-1DB7-4ADE-B3A7-A6699B30E551}" type="pres">
      <dgm:prSet presAssocID="{2CB5190F-E8DB-4B22-ACD5-64EA6FC60977}" presName="Name13" presStyleLbl="parChTrans1D2" presStyleIdx="30" presStyleCnt="33" custSzX="6400809" custSzY="274320"/>
      <dgm:spPr/>
      <dgm:t>
        <a:bodyPr/>
        <a:lstStyle/>
        <a:p>
          <a:endParaRPr lang="en-US"/>
        </a:p>
      </dgm:t>
    </dgm:pt>
    <dgm:pt modelId="{F9CC96FD-E12C-4D40-90B6-37965C069E36}" type="pres">
      <dgm:prSet presAssocID="{67D0B88E-EAB2-44D3-8AC0-9C9D09A94954}" presName="childText" presStyleLbl="bgAcc1" presStyleIdx="30" presStyleCnt="33" custScaleX="1297067" custScaleY="469675" custLinFactY="400000" custLinFactNeighborX="89886" custLinFactNeighborY="467707">
        <dgm:presLayoutVars>
          <dgm:bulletEnabled val="1"/>
        </dgm:presLayoutVars>
      </dgm:prSet>
      <dgm:spPr/>
      <dgm:t>
        <a:bodyPr/>
        <a:lstStyle/>
        <a:p>
          <a:endParaRPr lang="en-US"/>
        </a:p>
      </dgm:t>
    </dgm:pt>
    <dgm:pt modelId="{ED63EEEB-5F90-43B1-AF5F-480F51E73686}" type="pres">
      <dgm:prSet presAssocID="{668E1C1F-908D-46CB-892F-A9C6D2B3D39B}" presName="Name13" presStyleLbl="parChTrans1D2" presStyleIdx="31" presStyleCnt="33" custSzX="6400809" custSzY="274320"/>
      <dgm:spPr/>
      <dgm:t>
        <a:bodyPr/>
        <a:lstStyle/>
        <a:p>
          <a:endParaRPr lang="en-US"/>
        </a:p>
      </dgm:t>
    </dgm:pt>
    <dgm:pt modelId="{D09F8213-CD50-458A-B828-711B159DD949}" type="pres">
      <dgm:prSet presAssocID="{CF878DA0-7A32-4E7B-A4BD-B061427ABF0B}" presName="childText" presStyleLbl="bgAcc1" presStyleIdx="31" presStyleCnt="33" custScaleX="1297067" custScaleY="469675" custLinFactY="500000" custLinFactNeighborX="89886" custLinFactNeighborY="581262">
        <dgm:presLayoutVars>
          <dgm:bulletEnabled val="1"/>
        </dgm:presLayoutVars>
      </dgm:prSet>
      <dgm:spPr/>
      <dgm:t>
        <a:bodyPr/>
        <a:lstStyle/>
        <a:p>
          <a:endParaRPr lang="en-US"/>
        </a:p>
      </dgm:t>
    </dgm:pt>
    <dgm:pt modelId="{FDEAC1FD-6F27-459C-BA8E-060BBA3A1B6D}" type="pres">
      <dgm:prSet presAssocID="{0C3A7B17-4908-47E5-8FBA-75AEE1E00580}" presName="Name13" presStyleLbl="parChTrans1D2" presStyleIdx="32" presStyleCnt="33" custSzX="6400809" custSzY="274320"/>
      <dgm:spPr/>
      <dgm:t>
        <a:bodyPr/>
        <a:lstStyle/>
        <a:p>
          <a:endParaRPr lang="en-US"/>
        </a:p>
      </dgm:t>
    </dgm:pt>
    <dgm:pt modelId="{C6525596-2714-49A0-9902-D5AA741C2502}" type="pres">
      <dgm:prSet presAssocID="{50ACFF95-B5DB-4CB2-B50F-724EAF1BFA17}" presName="childText" presStyleLbl="bgAcc1" presStyleIdx="32" presStyleCnt="33" custScaleX="1297067" custScaleY="708231" custLinFactY="600000" custLinFactNeighborX="89886" custLinFactNeighborY="694820">
        <dgm:presLayoutVars>
          <dgm:bulletEnabled val="1"/>
        </dgm:presLayoutVars>
      </dgm:prSet>
      <dgm:spPr/>
      <dgm:t>
        <a:bodyPr/>
        <a:lstStyle/>
        <a:p>
          <a:endParaRPr lang="en-US"/>
        </a:p>
      </dgm:t>
    </dgm:pt>
  </dgm:ptLst>
  <dgm:cxnLst>
    <dgm:cxn modelId="{A7416B6F-2FCD-4E10-AEA0-7E04FBE88E88}" type="presOf" srcId="{43294231-0E91-4532-94B4-3B7F2877FDB6}" destId="{2BDE5070-22FB-4AB5-A5EC-2AB8FB0DBB4A}" srcOrd="0" destOrd="0" presId="urn:microsoft.com/office/officeart/2005/8/layout/hierarchy3"/>
    <dgm:cxn modelId="{5E2324C6-8715-4AC6-8B21-A165DBA00361}" srcId="{FFFBDC0F-6AD9-4A04-BD57-29B03F62D0C8}" destId="{9692FADC-8A04-427B-B866-9E46B0C707A1}" srcOrd="1" destOrd="0" parTransId="{D261ACA6-97F1-48A0-B6AE-6A45A7727B8F}" sibTransId="{0B5D7B7B-209B-4AAD-8C74-F92EB4649BE0}"/>
    <dgm:cxn modelId="{B10C82E3-926C-413D-834C-9E4E55522EB7}" srcId="{16398D0F-3E3B-45C0-8507-14D8681DC323}" destId="{0C917FD6-B8F2-4302-8E8D-C7539AE04815}" srcOrd="2" destOrd="0" parTransId="{D104ABC5-A8EC-4B4B-9FB7-66E64875C440}" sibTransId="{3241B635-4CB6-4AD1-8F5C-7CE366CAEE6F}"/>
    <dgm:cxn modelId="{DCFA08B7-FB93-467E-BBC2-C0D7EBECAE78}" type="presOf" srcId="{64E0D8D2-8751-4F86-B325-BA7C224549B4}" destId="{7A919FF1-D173-42D5-B476-204CFD4E9923}" srcOrd="0" destOrd="0" presId="urn:microsoft.com/office/officeart/2005/8/layout/hierarchy3"/>
    <dgm:cxn modelId="{3BB1F827-820C-42D3-ACBC-0DAAD68ECBDA}" type="presOf" srcId="{668E1C1F-908D-46CB-892F-A9C6D2B3D39B}" destId="{ED63EEEB-5F90-43B1-AF5F-480F51E73686}" srcOrd="0" destOrd="0" presId="urn:microsoft.com/office/officeart/2005/8/layout/hierarchy3"/>
    <dgm:cxn modelId="{F7F8CC57-57A8-40EA-8D90-0553654A5107}" type="presOf" srcId="{55D8D5F5-D040-474D-A3A4-FA6D949A5C04}" destId="{093CD4E0-9C20-472B-8D20-6709FC1F56D5}" srcOrd="0" destOrd="0" presId="urn:microsoft.com/office/officeart/2005/8/layout/hierarchy3"/>
    <dgm:cxn modelId="{F86CE525-5E5F-47E7-AD7E-EFC4292A6F83}" type="presOf" srcId="{CF878DA0-7A32-4E7B-A4BD-B061427ABF0B}" destId="{D09F8213-CD50-458A-B828-711B159DD949}" srcOrd="0" destOrd="0" presId="urn:microsoft.com/office/officeart/2005/8/layout/hierarchy3"/>
    <dgm:cxn modelId="{54A477E5-1D9D-43C9-A641-09653EFB0980}" type="presOf" srcId="{05D3FF7D-35FF-4121-B2F3-018AE0C21314}" destId="{B6E53629-04CE-451E-BC01-0F5661D88417}" srcOrd="0" destOrd="0" presId="urn:microsoft.com/office/officeart/2005/8/layout/hierarchy3"/>
    <dgm:cxn modelId="{EE468B41-A62C-40FF-ADBC-8805000F1D1F}" srcId="{16398D0F-3E3B-45C0-8507-14D8681DC323}" destId="{4DD3F9A0-F914-4F77-8067-808A3D0559BF}" srcOrd="3" destOrd="0" parTransId="{A9E603FE-F0AC-481F-92FD-B4D4466FB498}" sibTransId="{178C0225-4E60-4E71-A756-7686AA19190A}"/>
    <dgm:cxn modelId="{A92E614D-3351-4012-990E-54B91FCF1268}" type="presOf" srcId="{64E1C0F0-09A9-4896-96B3-0B0354290926}" destId="{F817EA0C-BA1C-4C9F-BBCF-E486B6052B82}" srcOrd="0" destOrd="0" presId="urn:microsoft.com/office/officeart/2005/8/layout/hierarchy3"/>
    <dgm:cxn modelId="{56B41E9C-5A96-482B-9868-910FD7C44A58}" type="presOf" srcId="{0DD48FED-29A4-45F8-9B51-16195561A0C6}" destId="{85107B29-453F-4C11-A7F8-85908968F115}" srcOrd="0" destOrd="0" presId="urn:microsoft.com/office/officeart/2005/8/layout/hierarchy3"/>
    <dgm:cxn modelId="{C1E834A2-12AD-44BB-9FA4-0FF501D1F38F}" type="presOf" srcId="{B157ED2B-E9EE-473A-B1E2-1DCDEAE35151}" destId="{D7D5F772-87BD-42D6-A7FE-C31F30B4F241}" srcOrd="1" destOrd="0" presId="urn:microsoft.com/office/officeart/2005/8/layout/hierarchy3"/>
    <dgm:cxn modelId="{FA147205-83BB-4294-BFE2-6C877D938917}" srcId="{B157ED2B-E9EE-473A-B1E2-1DCDEAE35151}" destId="{50ACFF95-B5DB-4CB2-B50F-724EAF1BFA17}" srcOrd="5" destOrd="0" parTransId="{0C3A7B17-4908-47E5-8FBA-75AEE1E00580}" sibTransId="{4C935A26-7BBF-4924-915A-319EB9FC1A2E}"/>
    <dgm:cxn modelId="{376A2A59-1D01-4F26-9091-B2FCD503EC6D}" srcId="{EF57EAED-563F-43EA-B092-7BAB01FEC90F}" destId="{BE58E4A7-5B8A-4672-89DC-2F413F6C179D}" srcOrd="6" destOrd="0" parTransId="{6EC7904C-99F4-49DB-9F34-96A78844CD13}" sibTransId="{796C473F-7C74-43F5-AAE2-82742BDA0283}"/>
    <dgm:cxn modelId="{AC7A9E5E-7450-4069-A6DD-870E2DDFD41C}" type="presOf" srcId="{9692FADC-8A04-427B-B866-9E46B0C707A1}" destId="{62AB9A5B-540D-43F4-836A-5ADE7AF84B09}" srcOrd="0" destOrd="0" presId="urn:microsoft.com/office/officeart/2005/8/layout/hierarchy3"/>
    <dgm:cxn modelId="{014A75C2-3810-4E79-96CF-088D54117C79}" srcId="{B157ED2B-E9EE-473A-B1E2-1DCDEAE35151}" destId="{3DC47177-3535-4674-94FC-92C7BBCDA5E6}" srcOrd="2" destOrd="0" parTransId="{55D8D5F5-D040-474D-A3A4-FA6D949A5C04}" sibTransId="{BCF7149A-95EA-432C-9DC1-9BD57F95D639}"/>
    <dgm:cxn modelId="{EAF1BA40-A8AE-401E-AD63-F74B44D9877C}" type="presOf" srcId="{1599A54F-207D-450D-B50D-60D494095E1F}" destId="{38554D52-7A70-42DA-A277-EFCC2BC79F7F}" srcOrd="0" destOrd="0" presId="urn:microsoft.com/office/officeart/2005/8/layout/hierarchy3"/>
    <dgm:cxn modelId="{9D7DD040-0E1C-4E04-8B24-27558615F92F}" srcId="{B157ED2B-E9EE-473A-B1E2-1DCDEAE35151}" destId="{1EC507F7-98B9-4663-8D9F-659EDB042AEE}" srcOrd="0" destOrd="0" parTransId="{6CE25287-7B3C-4BF4-AF5B-B64156267FDC}" sibTransId="{24882A37-F120-4C93-8E8F-0EBBC2604403}"/>
    <dgm:cxn modelId="{D9AA06A7-5E3F-4AA0-AE5A-A9E29B1F755D}" type="presOf" srcId="{67D0B88E-EAB2-44D3-8AC0-9C9D09A94954}" destId="{F9CC96FD-E12C-4D40-90B6-37965C069E36}" srcOrd="0" destOrd="0" presId="urn:microsoft.com/office/officeart/2005/8/layout/hierarchy3"/>
    <dgm:cxn modelId="{824CDC83-931B-498F-8857-BD23C6E467E8}" type="presOf" srcId="{1C5DBC01-A219-4C66-B8B5-70F28660B06F}" destId="{BBDD9A59-2FDC-4333-AB25-2604457A967A}" srcOrd="0" destOrd="0" presId="urn:microsoft.com/office/officeart/2005/8/layout/hierarchy3"/>
    <dgm:cxn modelId="{0E8FBC70-B7E3-4D4B-A19A-4FA6A4072316}" type="presOf" srcId="{3BF390C5-7D88-4445-A45A-4462D00EE52C}" destId="{0B9E71D6-2777-4DAF-B887-2457E1051B35}" srcOrd="0" destOrd="0" presId="urn:microsoft.com/office/officeart/2005/8/layout/hierarchy3"/>
    <dgm:cxn modelId="{B6910786-B484-4E33-B70F-E5208C0723FD}" srcId="{3667EAF3-2E94-47AF-80E3-F9B634DCEC83}" destId="{FFFBDC0F-6AD9-4A04-BD57-29B03F62D0C8}" srcOrd="2" destOrd="0" parTransId="{EBDE9935-D36D-484E-B3DE-17A1E60B6945}" sibTransId="{A89B2D1C-B392-49FD-B7B1-F63E11EEB5A2}"/>
    <dgm:cxn modelId="{D4EFB0C5-BDAA-4728-B62F-469FBBA68266}" srcId="{FFFBDC0F-6AD9-4A04-BD57-29B03F62D0C8}" destId="{B593A3C9-3D5C-4EE4-A701-0BFCF23233FE}" srcOrd="11" destOrd="0" parTransId="{E14E9161-47B2-4B6E-BF49-345FC9556212}" sibTransId="{FE1F62DA-8686-461B-8219-51FAB88F31AD}"/>
    <dgm:cxn modelId="{B119E9A4-024E-4B8A-9B2F-E3D5B9FCC95E}" type="presOf" srcId="{2CB5190F-E8DB-4B22-ACD5-64EA6FC60977}" destId="{890CF4E5-1DB7-4ADE-B3A7-A6699B30E551}" srcOrd="0" destOrd="0" presId="urn:microsoft.com/office/officeart/2005/8/layout/hierarchy3"/>
    <dgm:cxn modelId="{CADB64F0-6B33-4B0C-B005-491DF093351A}" type="presOf" srcId="{38199A54-69A4-45C0-A3BB-F40B9BD65571}" destId="{7DCA9232-7665-4EC4-A8EF-B25CEA17AA75}" srcOrd="0" destOrd="0" presId="urn:microsoft.com/office/officeart/2005/8/layout/hierarchy3"/>
    <dgm:cxn modelId="{EDD6AC26-6F3D-4F41-ABC6-E3BD9A83BF5D}" srcId="{FFFBDC0F-6AD9-4A04-BD57-29B03F62D0C8}" destId="{554117F4-700F-4A46-83BB-45AE0A43B247}" srcOrd="3" destOrd="0" parTransId="{64E0D8D2-8751-4F86-B325-BA7C224549B4}" sibTransId="{2F635D75-3788-4DE7-BA30-545FABA7A61B}"/>
    <dgm:cxn modelId="{72F4FE16-D193-41C6-87A8-B497C625678C}" type="presOf" srcId="{D261ACA6-97F1-48A0-B6AE-6A45A7727B8F}" destId="{50DEC312-7E3E-4749-B2F2-697D2A105582}" srcOrd="0" destOrd="0" presId="urn:microsoft.com/office/officeart/2005/8/layout/hierarchy3"/>
    <dgm:cxn modelId="{33465C13-55C5-4E4B-9138-79B874083AA2}" type="presOf" srcId="{FC83068B-E541-4517-8EA2-1CE53AD32D81}" destId="{D210F190-C887-47E3-ABD8-C785FFD8695E}" srcOrd="0" destOrd="0" presId="urn:microsoft.com/office/officeart/2005/8/layout/hierarchy3"/>
    <dgm:cxn modelId="{553538F7-480A-4138-B1D8-525A2291A831}" type="presOf" srcId="{EF57EAED-563F-43EA-B092-7BAB01FEC90F}" destId="{E2C2D3DB-02D4-4FC0-975E-F3885CE5F5FC}" srcOrd="0" destOrd="0" presId="urn:microsoft.com/office/officeart/2005/8/layout/hierarchy3"/>
    <dgm:cxn modelId="{3042B6F5-FBBE-43C4-96B9-A04FCF5815AF}" srcId="{B157ED2B-E9EE-473A-B1E2-1DCDEAE35151}" destId="{771BF606-8B9A-44EC-90C2-A5CD8EE619D6}" srcOrd="1" destOrd="0" parTransId="{05D3FF7D-35FF-4121-B2F3-018AE0C21314}" sibTransId="{3C29C6E3-1BF0-4D39-80F8-547AB399A316}"/>
    <dgm:cxn modelId="{70F1A5F1-31D9-45EA-87B1-8A78FFB70695}" type="presOf" srcId="{FC594367-600B-4F0A-92B2-8B7C269E9AD7}" destId="{6CDC12D5-C808-46F5-8B43-DC9173DF4C67}" srcOrd="0" destOrd="0" presId="urn:microsoft.com/office/officeart/2005/8/layout/hierarchy3"/>
    <dgm:cxn modelId="{A7B3BC54-B849-4530-8B1F-F46F39C8C445}" srcId="{FFFBDC0F-6AD9-4A04-BD57-29B03F62D0C8}" destId="{6F3F3954-6840-442B-9CDC-9B6E66E6C57B}" srcOrd="12" destOrd="0" parTransId="{EADDC8BA-26A1-4C9E-89C9-B8F72216602B}" sibTransId="{14B16461-C13E-47B5-94DA-349105E05797}"/>
    <dgm:cxn modelId="{0AFAD14D-128C-4FA2-9821-FB3AE938D90F}" type="presOf" srcId="{4DD3F9A0-F914-4F77-8067-808A3D0559BF}" destId="{D9685E23-7D2C-4B5C-9B3C-7CC43114DB31}" srcOrd="0" destOrd="0" presId="urn:microsoft.com/office/officeart/2005/8/layout/hierarchy3"/>
    <dgm:cxn modelId="{BA561D18-245C-4C59-B710-A671A87F5F20}" srcId="{EF57EAED-563F-43EA-B092-7BAB01FEC90F}" destId="{0FB09380-36C6-4F58-822A-488634283C74}" srcOrd="5" destOrd="0" parTransId="{3BF390C5-7D88-4445-A45A-4462D00EE52C}" sibTransId="{DB9F428B-026D-4EFE-BE84-8CE1F1ACD85C}"/>
    <dgm:cxn modelId="{7A6F7C39-ACAC-42FB-9B51-1A9C96A908A2}" type="presOf" srcId="{1AAF8442-6507-4D0B-B92F-4557D595DAD8}" destId="{6B5DD5DF-9E1D-4D8C-8EE5-3AA424CF63AD}" srcOrd="0" destOrd="0" presId="urn:microsoft.com/office/officeart/2005/8/layout/hierarchy3"/>
    <dgm:cxn modelId="{E4E1550B-5A46-4B29-9ED5-CC0B94CCCDBC}" type="presOf" srcId="{4036619B-FF4B-4A8C-B2C5-4D922404E424}" destId="{76F26756-3645-47CC-9B67-AF15675C19AE}" srcOrd="0" destOrd="0" presId="urn:microsoft.com/office/officeart/2005/8/layout/hierarchy3"/>
    <dgm:cxn modelId="{0A355521-26F8-4223-8D35-343E6F9E753C}" type="presOf" srcId="{3DC47177-3535-4674-94FC-92C7BBCDA5E6}" destId="{135A5B17-2D6F-40F5-BCCC-CCD682245DFC}" srcOrd="0" destOrd="0" presId="urn:microsoft.com/office/officeart/2005/8/layout/hierarchy3"/>
    <dgm:cxn modelId="{68A231D1-FF9C-4EBC-8C3F-629920C9171C}" type="presOf" srcId="{E524D48B-0F3C-4217-983B-A01C68F5FA46}" destId="{5A54CB63-3EE5-4BC4-A8AD-333547BADB3B}" srcOrd="0" destOrd="0" presId="urn:microsoft.com/office/officeart/2005/8/layout/hierarchy3"/>
    <dgm:cxn modelId="{6C93199D-92F1-4E63-9622-B041D6840E74}" srcId="{FFFBDC0F-6AD9-4A04-BD57-29B03F62D0C8}" destId="{1C5DBC01-A219-4C66-B8B5-70F28660B06F}" srcOrd="9" destOrd="0" parTransId="{EB3944A3-E2B2-4EEB-80C9-816BE6E28E5E}" sibTransId="{9F115D30-7A50-4F6E-AFF5-EB077641145E}"/>
    <dgm:cxn modelId="{15F60048-D4A4-414E-B635-99AD39B7F6A0}" type="presOf" srcId="{227311CA-B07B-4B27-B78F-B4052B4ABE2E}" destId="{AD614D03-2282-4C71-A07E-F6D6304F58F3}" srcOrd="0" destOrd="0" presId="urn:microsoft.com/office/officeart/2005/8/layout/hierarchy3"/>
    <dgm:cxn modelId="{0D5D0641-006C-45D5-87C2-26783A02ACAC}" type="presOf" srcId="{EB3944A3-E2B2-4EEB-80C9-816BE6E28E5E}" destId="{7C6D2E37-8617-4E88-8F2A-EBFB68C6567E}" srcOrd="0" destOrd="0" presId="urn:microsoft.com/office/officeart/2005/8/layout/hierarchy3"/>
    <dgm:cxn modelId="{F741B08D-7A54-45DF-88CB-9CF2FAFCB406}" type="presOf" srcId="{FFFBDC0F-6AD9-4A04-BD57-29B03F62D0C8}" destId="{775042E1-4DED-4D7D-8E39-488597B02038}" srcOrd="1" destOrd="0" presId="urn:microsoft.com/office/officeart/2005/8/layout/hierarchy3"/>
    <dgm:cxn modelId="{620067E4-D453-4BB5-929E-C08727036FD4}" srcId="{B157ED2B-E9EE-473A-B1E2-1DCDEAE35151}" destId="{67D0B88E-EAB2-44D3-8AC0-9C9D09A94954}" srcOrd="3" destOrd="0" parTransId="{2CB5190F-E8DB-4B22-ACD5-64EA6FC60977}" sibTransId="{E7C86C36-D061-41B4-9CCD-FC2AFC13AE11}"/>
    <dgm:cxn modelId="{F92FC82C-ECF8-4E68-A8C8-4024AD44FA43}" type="presOf" srcId="{0FB09380-36C6-4F58-822A-488634283C74}" destId="{20F12D77-0200-4239-BAF6-F4E938FB6D5C}" srcOrd="0" destOrd="0" presId="urn:microsoft.com/office/officeart/2005/8/layout/hierarchy3"/>
    <dgm:cxn modelId="{92DDC2F2-9545-4548-A562-ED88ED56B317}" type="presOf" srcId="{6CE25287-7B3C-4BF4-AF5B-B64156267FDC}" destId="{C850EF0A-0AF7-4772-9C0C-68C8D35BE9C6}" srcOrd="0" destOrd="0" presId="urn:microsoft.com/office/officeart/2005/8/layout/hierarchy3"/>
    <dgm:cxn modelId="{DD31C315-DF55-4878-9190-74FD30FDA4FC}" type="presOf" srcId="{13216CD5-DE91-4AC3-965D-84A6FF77C6E3}" destId="{33BC142D-81FE-4E45-9E06-FFD5004499EA}" srcOrd="0" destOrd="0" presId="urn:microsoft.com/office/officeart/2005/8/layout/hierarchy3"/>
    <dgm:cxn modelId="{0931C764-0805-4235-A750-B5CD838B71AA}" srcId="{FFFBDC0F-6AD9-4A04-BD57-29B03F62D0C8}" destId="{E1562EFB-57FE-41AE-A29E-8F920790025E}" srcOrd="4" destOrd="0" parTransId="{45ECEE9B-EF73-4D2F-A5B9-80AEBFBCF2B0}" sibTransId="{8A2C6B08-4A42-4915-AF3A-391D9CBCF387}"/>
    <dgm:cxn modelId="{DBBD0BEB-F79F-455D-B620-EE5078D9E504}" type="presOf" srcId="{EF57EAED-563F-43EA-B092-7BAB01FEC90F}" destId="{48FE37C4-E2DD-4E9C-BD21-C1882C98A879}" srcOrd="1" destOrd="0" presId="urn:microsoft.com/office/officeart/2005/8/layout/hierarchy3"/>
    <dgm:cxn modelId="{82DDAB04-DEA8-4E6D-A86A-DF7ADB26DC3F}" type="presOf" srcId="{5A1E56C8-70F3-4434-B05B-FB499BAAB3A2}" destId="{17DF7DD3-D59D-499A-99C6-582269FC794B}" srcOrd="0" destOrd="0" presId="urn:microsoft.com/office/officeart/2005/8/layout/hierarchy3"/>
    <dgm:cxn modelId="{BECB859D-9E4B-41B2-8E7D-4BCA1B7FEF5E}" srcId="{FFFBDC0F-6AD9-4A04-BD57-29B03F62D0C8}" destId="{0DD48FED-29A4-45F8-9B51-16195561A0C6}" srcOrd="6" destOrd="0" parTransId="{71E4311F-04A4-4CAE-96BE-96B2611142C9}" sibTransId="{A67BCFE1-C1DC-4689-8A7B-99533691C37F}"/>
    <dgm:cxn modelId="{676C3AB3-6544-4588-8361-E17C89A15172}" type="presOf" srcId="{3667EAF3-2E94-47AF-80E3-F9B634DCEC83}" destId="{D92167BD-819C-4800-A364-F77F9D2A60A7}" srcOrd="0" destOrd="0" presId="urn:microsoft.com/office/officeart/2005/8/layout/hierarchy3"/>
    <dgm:cxn modelId="{158A425C-BCEB-40E3-96E9-5C213C62E955}" srcId="{FFFBDC0F-6AD9-4A04-BD57-29B03F62D0C8}" destId="{F9ED75FD-F5D3-4C3B-B7A0-032E9E15C0FF}" srcOrd="7" destOrd="0" parTransId="{7667DC9D-4D11-4A76-BE8B-8FBEC55B5C49}" sibTransId="{D574C703-7EC9-4358-B102-EA2C4DA71C55}"/>
    <dgm:cxn modelId="{0233A3E7-C4D0-4EC6-8CFC-120D55769173}" srcId="{EF57EAED-563F-43EA-B092-7BAB01FEC90F}" destId="{C25E3B83-7B17-4688-A764-7D6F7FDF27C5}" srcOrd="2" destOrd="0" parTransId="{808E0F6B-DACE-44A6-8BD4-6F79AC4DCB89}" sibTransId="{98D1F418-9ACF-4EB4-9C71-FF87253E6EC8}"/>
    <dgm:cxn modelId="{24A6C3B4-605A-4BC9-97B8-1EC9C05E62D6}" srcId="{16398D0F-3E3B-45C0-8507-14D8681DC323}" destId="{43294231-0E91-4532-94B4-3B7F2877FDB6}" srcOrd="0" destOrd="0" parTransId="{1599A54F-207D-450D-B50D-60D494095E1F}" sibTransId="{334E24B9-064F-410E-BF6F-89606ACF6485}"/>
    <dgm:cxn modelId="{3D5A3CC5-89A4-4943-99D5-A0653B2593E3}" srcId="{16398D0F-3E3B-45C0-8507-14D8681DC323}" destId="{E3974273-D841-439D-945D-85F1DB0A023E}" srcOrd="1" destOrd="0" parTransId="{38199A54-69A4-45C0-A3BB-F40B9BD65571}" sibTransId="{8A1E7E99-BC7A-460A-B87A-9F461F238687}"/>
    <dgm:cxn modelId="{9738133B-10A0-4114-9BE0-D5C3BE49A555}" type="presOf" srcId="{1EC507F7-98B9-4663-8D9F-659EDB042AEE}" destId="{B29F81BB-C1CF-4990-9280-4C5214FB3DA8}" srcOrd="0" destOrd="0" presId="urn:microsoft.com/office/officeart/2005/8/layout/hierarchy3"/>
    <dgm:cxn modelId="{9FD5C14C-3183-4846-9A5B-7821DD62920C}" type="presOf" srcId="{D104ABC5-A8EC-4B4B-9FB7-66E64875C440}" destId="{6A64B309-AC97-445C-90BA-E99D6BCEBF1D}" srcOrd="0" destOrd="0" presId="urn:microsoft.com/office/officeart/2005/8/layout/hierarchy3"/>
    <dgm:cxn modelId="{25613A9B-5E41-47B2-B25F-A4D92CA64F50}" type="presOf" srcId="{E3974273-D841-439D-945D-85F1DB0A023E}" destId="{2E512447-6CE0-4ED3-918B-A5783CCF17C9}" srcOrd="0" destOrd="0" presId="urn:microsoft.com/office/officeart/2005/8/layout/hierarchy3"/>
    <dgm:cxn modelId="{ABC09DEB-E499-4267-A142-05370741227F}" type="presOf" srcId="{6F3F3954-6840-442B-9CDC-9B6E66E6C57B}" destId="{5593FB44-1B5A-4E8F-80D4-64CA8027EA0D}" srcOrd="0" destOrd="0" presId="urn:microsoft.com/office/officeart/2005/8/layout/hierarchy3"/>
    <dgm:cxn modelId="{EC9A473C-870B-47ED-828D-DAD820366BBF}" type="presOf" srcId="{CD0CD33A-FB06-4D10-8B6A-972F01C88C9C}" destId="{EE62A568-AA3C-4EEF-B8A6-2B5BC03A0723}" srcOrd="0" destOrd="0" presId="urn:microsoft.com/office/officeart/2005/8/layout/hierarchy3"/>
    <dgm:cxn modelId="{1F4ACF0D-FDE3-4993-9389-F5FE4C78DCC1}" type="presOf" srcId="{87252DBE-D4F7-4ACA-B26B-29473D8FC5FC}" destId="{2C229705-D5DE-46D3-B1ED-EDC99846A823}" srcOrd="0" destOrd="0" presId="urn:microsoft.com/office/officeart/2005/8/layout/hierarchy3"/>
    <dgm:cxn modelId="{36F9FA00-2C52-43CB-B1D3-6C479CC95678}" srcId="{EF57EAED-563F-43EA-B092-7BAB01FEC90F}" destId="{1AAF8442-6507-4D0B-B92F-4557D595DAD8}" srcOrd="1" destOrd="0" parTransId="{4036619B-FF4B-4A8C-B2C5-4D922404E424}" sibTransId="{1DFE4C0E-8991-4BB5-8B72-B2D630F0AE80}"/>
    <dgm:cxn modelId="{346AA43E-FB90-460F-AC20-97ED2847E98C}" type="presOf" srcId="{0C917FD6-B8F2-4302-8E8D-C7539AE04815}" destId="{615FE938-B5A1-40E3-964E-6FFC1D4CF49C}" srcOrd="0" destOrd="0" presId="urn:microsoft.com/office/officeart/2005/8/layout/hierarchy3"/>
    <dgm:cxn modelId="{F20E4489-551A-4888-A28E-BC0592DE8B13}" type="presOf" srcId="{A9E603FE-F0AC-481F-92FD-B4D4466FB498}" destId="{CEA61A73-D875-4890-87CE-00B85EC8872D}" srcOrd="0" destOrd="0" presId="urn:microsoft.com/office/officeart/2005/8/layout/hierarchy3"/>
    <dgm:cxn modelId="{6F485121-2DA8-4823-8F7F-13B5E6DF918D}" srcId="{FFFBDC0F-6AD9-4A04-BD57-29B03F62D0C8}" destId="{5A1E56C8-70F3-4434-B05B-FB499BAAB3A2}" srcOrd="2" destOrd="0" parTransId="{B991A2DF-F567-4711-8E61-356A858EB30A}" sibTransId="{79357674-D535-490C-85CE-A1CA402820BB}"/>
    <dgm:cxn modelId="{4057AE28-4BBF-478D-8A54-198F26B2DE76}" type="presOf" srcId="{B4A850F3-7392-4F55-AD09-06597CBC4E5C}" destId="{F702AA8D-E0BE-423F-9F9D-BB30A76B88E4}" srcOrd="0" destOrd="0" presId="urn:microsoft.com/office/officeart/2005/8/layout/hierarchy3"/>
    <dgm:cxn modelId="{8EFDF519-48A7-446B-932C-0D637472A30A}" srcId="{3667EAF3-2E94-47AF-80E3-F9B634DCEC83}" destId="{B157ED2B-E9EE-473A-B1E2-1DCDEAE35151}" srcOrd="3" destOrd="0" parTransId="{49081865-7F8A-4EE4-8BA5-553359818995}" sibTransId="{F8864384-94F5-4DB8-8DC0-D92F38F558A3}"/>
    <dgm:cxn modelId="{3A32B315-DD40-41BC-B0B5-4D63069775CF}" type="presOf" srcId="{BE58E4A7-5B8A-4672-89DC-2F413F6C179D}" destId="{D7AE6CAD-DC00-41BF-BF80-E52E4482BA7A}" srcOrd="0" destOrd="0" presId="urn:microsoft.com/office/officeart/2005/8/layout/hierarchy3"/>
    <dgm:cxn modelId="{C6AEAA20-4088-4552-8DBC-05152FB1ECD6}" srcId="{16398D0F-3E3B-45C0-8507-14D8681DC323}" destId="{30A524BA-95C9-48CA-B11C-077DCE178E0E}" srcOrd="4" destOrd="0" parTransId="{6601CAF6-3061-412A-85A9-598BC5D7AFBD}" sibTransId="{2A5C47AB-57CA-434A-AE10-2568813D59B7}"/>
    <dgm:cxn modelId="{3D4296A9-6797-4BD0-9F30-1C459A08A03C}" type="presOf" srcId="{753BF108-7814-4C26-99BC-DEAAFE72C662}" destId="{0541A289-10F8-40A7-9B38-4CE3D7AA2AC4}" srcOrd="0" destOrd="0" presId="urn:microsoft.com/office/officeart/2005/8/layout/hierarchy3"/>
    <dgm:cxn modelId="{6894B8AF-AE72-459E-9EA0-3B8E61AE89C4}" type="presOf" srcId="{FC7C0F7E-B2F7-4244-86B1-EE373C858976}" destId="{8D21761A-1017-4181-9F86-F688843B0816}" srcOrd="0" destOrd="0" presId="urn:microsoft.com/office/officeart/2005/8/layout/hierarchy3"/>
    <dgm:cxn modelId="{39F3272B-E600-4D0D-BC8B-8BC837219AEE}" srcId="{FFFBDC0F-6AD9-4A04-BD57-29B03F62D0C8}" destId="{227311CA-B07B-4B27-B78F-B4052B4ABE2E}" srcOrd="5" destOrd="0" parTransId="{3F3F75AE-147D-439B-8EA1-EDBC34213081}" sibTransId="{06C2CF0B-7AAE-43B7-9995-2E6A51CAC569}"/>
    <dgm:cxn modelId="{4109D24C-57DE-465D-A754-89F7A3BA16EE}" type="presOf" srcId="{6EC7904C-99F4-49DB-9F34-96A78844CD13}" destId="{DA6D1375-8A96-4016-A8BF-E3514EE310AC}" srcOrd="0" destOrd="0" presId="urn:microsoft.com/office/officeart/2005/8/layout/hierarchy3"/>
    <dgm:cxn modelId="{40AA2C4C-1A0D-456A-94E1-6A670C2E3530}" type="presOf" srcId="{7667DC9D-4D11-4A76-BE8B-8FBEC55B5C49}" destId="{5538D186-80A7-4F1E-8C33-0D465D774FCC}" srcOrd="0" destOrd="0" presId="urn:microsoft.com/office/officeart/2005/8/layout/hierarchy3"/>
    <dgm:cxn modelId="{E503EB55-F202-4FEC-B465-AAD4CCB3A302}" type="presOf" srcId="{B157ED2B-E9EE-473A-B1E2-1DCDEAE35151}" destId="{7EB98AE0-2CA2-4689-8C9F-21053D792DD7}" srcOrd="0" destOrd="0" presId="urn:microsoft.com/office/officeart/2005/8/layout/hierarchy3"/>
    <dgm:cxn modelId="{29C71E82-DD9E-49AB-B0DA-D36C29E2A59C}" srcId="{EF57EAED-563F-43EA-B092-7BAB01FEC90F}" destId="{C50388BF-990E-4061-9B5A-CF38110F8792}" srcOrd="3" destOrd="0" parTransId="{FC83068B-E541-4517-8EA2-1CE53AD32D81}" sibTransId="{C4BA7019-04A8-4ADE-9F87-B7B97DF57AA1}"/>
    <dgm:cxn modelId="{59EA4EB8-C35F-42DD-B1B9-57E30C28562B}" srcId="{FFFBDC0F-6AD9-4A04-BD57-29B03F62D0C8}" destId="{FC7C0F7E-B2F7-4244-86B1-EE373C858976}" srcOrd="10" destOrd="0" parTransId="{CD0CD33A-FB06-4D10-8B6A-972F01C88C9C}" sibTransId="{727412F6-9827-478E-9F80-40213E057912}"/>
    <dgm:cxn modelId="{EFD5166A-7577-4647-82CA-2EC4C5393BD9}" type="presOf" srcId="{E14E9161-47B2-4B6E-BF49-345FC9556212}" destId="{E37638A6-9796-438A-AE4E-D80CC3B800E3}" srcOrd="0" destOrd="0" presId="urn:microsoft.com/office/officeart/2005/8/layout/hierarchy3"/>
    <dgm:cxn modelId="{C1A051EB-4747-4B26-922B-A245CE4A879D}" type="presOf" srcId="{50ACFF95-B5DB-4CB2-B50F-724EAF1BFA17}" destId="{C6525596-2714-49A0-9902-D5AA741C2502}" srcOrd="0" destOrd="0" presId="urn:microsoft.com/office/officeart/2005/8/layout/hierarchy3"/>
    <dgm:cxn modelId="{41B2A208-5E17-4E31-9272-A72F0F0874D2}" type="presOf" srcId="{808E0F6B-DACE-44A6-8BD4-6F79AC4DCB89}" destId="{9A01DF47-8B20-4C08-8B87-DB672551632F}" srcOrd="0" destOrd="0" presId="urn:microsoft.com/office/officeart/2005/8/layout/hierarchy3"/>
    <dgm:cxn modelId="{7185119F-53B8-4941-920A-92E955DC48BC}" type="presOf" srcId="{E1562EFB-57FE-41AE-A29E-8F920790025E}" destId="{16F1E48C-91C5-419E-864B-03AC2A38DD45}" srcOrd="0" destOrd="0" presId="urn:microsoft.com/office/officeart/2005/8/layout/hierarchy3"/>
    <dgm:cxn modelId="{FB69D387-FF37-4666-B8D0-F7C79F022350}" type="presOf" srcId="{71E4311F-04A4-4CAE-96BE-96B2611142C9}" destId="{F3AFF777-99DE-4F05-9105-F47FCAEE0F66}" srcOrd="0" destOrd="0" presId="urn:microsoft.com/office/officeart/2005/8/layout/hierarchy3"/>
    <dgm:cxn modelId="{433C1BA2-334C-4F8E-8573-E1E9A7240E94}" type="presOf" srcId="{157AA039-9DA2-4E1F-8F76-FFE8B4E8549A}" destId="{1168279B-A8F6-4521-9AFA-26AF76696190}" srcOrd="0" destOrd="0" presId="urn:microsoft.com/office/officeart/2005/8/layout/hierarchy3"/>
    <dgm:cxn modelId="{C7091998-05A1-4695-BE25-9E91528C5BD5}" type="presOf" srcId="{EADDC8BA-26A1-4C9E-89C9-B8F72216602B}" destId="{8312D0EF-052B-4DC4-B4F0-1A70126666D9}" srcOrd="0" destOrd="0" presId="urn:microsoft.com/office/officeart/2005/8/layout/hierarchy3"/>
    <dgm:cxn modelId="{195190F5-00FA-418F-9244-2DE3CFF06675}" type="presOf" srcId="{C50388BF-990E-4061-9B5A-CF38110F8792}" destId="{9639DF44-2303-4FC5-B3A1-B5D48DF8F935}" srcOrd="0" destOrd="0" presId="urn:microsoft.com/office/officeart/2005/8/layout/hierarchy3"/>
    <dgm:cxn modelId="{87346942-21D1-4229-AB8E-8C27F2CD7A83}" type="presOf" srcId="{771BF606-8B9A-44EC-90C2-A5CD8EE619D6}" destId="{514B1C90-78E5-4144-8196-BC98D628F47E}" srcOrd="0" destOrd="0" presId="urn:microsoft.com/office/officeart/2005/8/layout/hierarchy3"/>
    <dgm:cxn modelId="{6F581AC6-B124-4E96-A3F1-99FBB5C4BE88}" srcId="{3667EAF3-2E94-47AF-80E3-F9B634DCEC83}" destId="{EF57EAED-563F-43EA-B092-7BAB01FEC90F}" srcOrd="1" destOrd="0" parTransId="{C2AE8D4D-DD19-4192-9219-50286D155CA0}" sibTransId="{51AAB3DD-ED0E-4F40-B87C-444BD2C3A943}"/>
    <dgm:cxn modelId="{58DCFBEB-9712-4127-B48C-07293C24E34D}" type="presOf" srcId="{16398D0F-3E3B-45C0-8507-14D8681DC323}" destId="{5E18AEDE-5C33-4B25-B6ED-D3111BA53D89}" srcOrd="0" destOrd="0" presId="urn:microsoft.com/office/officeart/2005/8/layout/hierarchy3"/>
    <dgm:cxn modelId="{051BE5EF-162F-46E7-8CD2-F7C93B2BEDD8}" type="presOf" srcId="{B14E5735-57B0-427D-A99C-EE8121740293}" destId="{403EB654-B38C-4E41-BF44-B749A65861C9}" srcOrd="0" destOrd="0" presId="urn:microsoft.com/office/officeart/2005/8/layout/hierarchy3"/>
    <dgm:cxn modelId="{323B1067-803A-406B-8C4C-EFF495391D22}" type="presOf" srcId="{B593A3C9-3D5C-4EE4-A701-0BFCF23233FE}" destId="{DAA595A7-7957-43DD-BD69-27064A3D6996}" srcOrd="0" destOrd="0" presId="urn:microsoft.com/office/officeart/2005/8/layout/hierarchy3"/>
    <dgm:cxn modelId="{CDC15C55-F079-4468-B68B-120A2A1B2D0C}" type="presOf" srcId="{16398D0F-3E3B-45C0-8507-14D8681DC323}" destId="{6D736882-B562-480C-B1A9-E22A48161D97}" srcOrd="1" destOrd="0" presId="urn:microsoft.com/office/officeart/2005/8/layout/hierarchy3"/>
    <dgm:cxn modelId="{E5EF2F5B-0279-4740-960E-0E2CF0E02A05}" type="presOf" srcId="{F9ED75FD-F5D3-4C3B-B7A0-032E9E15C0FF}" destId="{CBF4CD09-9426-43FC-AFA1-55999364DAC6}" srcOrd="0" destOrd="0" presId="urn:microsoft.com/office/officeart/2005/8/layout/hierarchy3"/>
    <dgm:cxn modelId="{229DE757-B7A6-48EE-A24A-36CE46823DB4}" type="presOf" srcId="{30A524BA-95C9-48CA-B11C-077DCE178E0E}" destId="{E5EE8A35-7298-4E02-9E4D-4825F87DB62B}" srcOrd="0" destOrd="0" presId="urn:microsoft.com/office/officeart/2005/8/layout/hierarchy3"/>
    <dgm:cxn modelId="{0166BCDC-D7FA-493B-9F2B-DC66EB38AD82}" srcId="{B157ED2B-E9EE-473A-B1E2-1DCDEAE35151}" destId="{CF878DA0-7A32-4E7B-A4BD-B061427ABF0B}" srcOrd="4" destOrd="0" parTransId="{668E1C1F-908D-46CB-892F-A9C6D2B3D39B}" sibTransId="{6C9AADAA-1829-4EE9-BD7D-1EA221393CC2}"/>
    <dgm:cxn modelId="{DFBABFC6-C0E6-4648-B504-2E0B1ABDEA27}" srcId="{EF57EAED-563F-43EA-B092-7BAB01FEC90F}" destId="{64E1C0F0-09A9-4896-96B3-0B0354290926}" srcOrd="4" destOrd="0" parTransId="{753BF108-7814-4C26-99BC-DEAAFE72C662}" sibTransId="{DFC70852-F144-4E98-BE2D-2DBB890B87EB}"/>
    <dgm:cxn modelId="{280554CB-9015-42E4-8C52-96206EC2CB33}" type="presOf" srcId="{20A9A6CD-2F57-423E-8167-86F6F17370E2}" destId="{D17D0F67-E50E-479F-BB7A-6CE3EFF2EBA1}" srcOrd="0" destOrd="0" presId="urn:microsoft.com/office/officeart/2005/8/layout/hierarchy3"/>
    <dgm:cxn modelId="{7E364309-FC32-4136-894B-EFD3EB40258F}" srcId="{EF57EAED-563F-43EA-B092-7BAB01FEC90F}" destId="{D3706727-A581-4CD8-B771-0FF1915E171C}" srcOrd="0" destOrd="0" parTransId="{13216CD5-DE91-4AC3-965D-84A6FF77C6E3}" sibTransId="{9FB1813F-939E-4574-9819-9CD3F5E8CF08}"/>
    <dgm:cxn modelId="{51C7BC05-B17C-4156-928C-C5CB641799C3}" type="presOf" srcId="{45ECEE9B-EF73-4D2F-A5B9-80AEBFBCF2B0}" destId="{5B909E66-3E85-4775-B57D-E287C19271EC}" srcOrd="0" destOrd="0" presId="urn:microsoft.com/office/officeart/2005/8/layout/hierarchy3"/>
    <dgm:cxn modelId="{A23E8D92-69B5-4862-8FED-5518E74DBCBD}" type="presOf" srcId="{B991A2DF-F567-4711-8E61-356A858EB30A}" destId="{8BB13A47-5B64-4CCD-A00F-F17604004AA3}" srcOrd="0" destOrd="0" presId="urn:microsoft.com/office/officeart/2005/8/layout/hierarchy3"/>
    <dgm:cxn modelId="{AE583B1A-25F0-4A8E-9A35-A1BAA3FB8586}" srcId="{EF57EAED-563F-43EA-B092-7BAB01FEC90F}" destId="{0DF89228-74BA-4485-9E95-33A5A03BC6DD}" srcOrd="8" destOrd="0" parTransId="{B14E5735-57B0-427D-A99C-EE8121740293}" sibTransId="{23016233-3EBB-4EC6-A592-8C499D90E4F3}"/>
    <dgm:cxn modelId="{DF606DFD-82BD-4A19-9F09-CE388ED8213F}" type="presOf" srcId="{6601CAF6-3061-412A-85A9-598BC5D7AFBD}" destId="{0D0217F5-9553-4A33-9418-DC118DF5582E}" srcOrd="0" destOrd="0" presId="urn:microsoft.com/office/officeart/2005/8/layout/hierarchy3"/>
    <dgm:cxn modelId="{6A5760A2-F86C-4DDB-A31D-AF393CF8C231}" type="presOf" srcId="{D3706727-A581-4CD8-B771-0FF1915E171C}" destId="{FF79358F-7E21-482A-9E3E-D0602645A290}" srcOrd="0" destOrd="0" presId="urn:microsoft.com/office/officeart/2005/8/layout/hierarchy3"/>
    <dgm:cxn modelId="{9D2B814F-77C1-4BE1-91A2-EF4388122014}" type="presOf" srcId="{3F3F75AE-147D-439B-8EA1-EDBC34213081}" destId="{02F95D4D-62A7-4808-B66A-563290A1CC2B}" srcOrd="0" destOrd="0" presId="urn:microsoft.com/office/officeart/2005/8/layout/hierarchy3"/>
    <dgm:cxn modelId="{F9A543A2-93D6-48F2-954E-9384071B2DED}" type="presOf" srcId="{554117F4-700F-4A46-83BB-45AE0A43B247}" destId="{4F009D7F-980A-448B-A56C-A50BDD5A113F}" srcOrd="0" destOrd="0" presId="urn:microsoft.com/office/officeart/2005/8/layout/hierarchy3"/>
    <dgm:cxn modelId="{20944FE6-F8EC-4369-95E4-3AA64975F77D}" type="presOf" srcId="{0C3A7B17-4908-47E5-8FBA-75AEE1E00580}" destId="{FDEAC1FD-6F27-459C-BA8E-060BBA3A1B6D}" srcOrd="0" destOrd="0" presId="urn:microsoft.com/office/officeart/2005/8/layout/hierarchy3"/>
    <dgm:cxn modelId="{4EDCE384-B360-417D-A8CA-6125362C25D3}" type="presOf" srcId="{FFFBDC0F-6AD9-4A04-BD57-29B03F62D0C8}" destId="{AA504443-EA56-4DFD-8058-EE0B8E57CB4A}" srcOrd="0" destOrd="0" presId="urn:microsoft.com/office/officeart/2005/8/layout/hierarchy3"/>
    <dgm:cxn modelId="{BE82FE42-68F8-422D-9546-FA8826FC9730}" srcId="{FFFBDC0F-6AD9-4A04-BD57-29B03F62D0C8}" destId="{157AA039-9DA2-4E1F-8F76-FFE8B4E8549A}" srcOrd="8" destOrd="0" parTransId="{B4A850F3-7392-4F55-AD09-06597CBC4E5C}" sibTransId="{4A73DAC4-2BB1-4C5F-8660-5AD204626895}"/>
    <dgm:cxn modelId="{2D833A3A-1F6B-410E-AF5F-FF082DD9C77F}" srcId="{3667EAF3-2E94-47AF-80E3-F9B634DCEC83}" destId="{16398D0F-3E3B-45C0-8507-14D8681DC323}" srcOrd="0" destOrd="0" parTransId="{FDA4D913-21B4-4ABE-8E33-5A05B841FE76}" sibTransId="{1CE55C6E-0405-44EC-8E10-A77D1F068B1F}"/>
    <dgm:cxn modelId="{36EA448E-A7E5-420C-BC01-FED6CA3D27F8}" srcId="{FFFBDC0F-6AD9-4A04-BD57-29B03F62D0C8}" destId="{FC594367-600B-4F0A-92B2-8B7C269E9AD7}" srcOrd="0" destOrd="0" parTransId="{87252DBE-D4F7-4ACA-B26B-29473D8FC5FC}" sibTransId="{6560684A-8882-4FD1-BDF0-508F4F3CA2B4}"/>
    <dgm:cxn modelId="{A50D5654-46BA-4A29-A07E-3B3F12116267}" type="presOf" srcId="{0DF89228-74BA-4485-9E95-33A5A03BC6DD}" destId="{18D45408-862E-4D45-90A2-E6B8659625FA}" srcOrd="0" destOrd="0" presId="urn:microsoft.com/office/officeart/2005/8/layout/hierarchy3"/>
    <dgm:cxn modelId="{956074C1-C03F-4EDC-B867-835DD53093E8}" srcId="{EF57EAED-563F-43EA-B092-7BAB01FEC90F}" destId="{20A9A6CD-2F57-423E-8167-86F6F17370E2}" srcOrd="7" destOrd="0" parTransId="{E524D48B-0F3C-4217-983B-A01C68F5FA46}" sibTransId="{010BB373-09E2-4B67-BC2F-0D55E74036C2}"/>
    <dgm:cxn modelId="{9495E77A-37D3-4411-85D3-9A8DA0F7750A}" type="presOf" srcId="{C25E3B83-7B17-4688-A764-7D6F7FDF27C5}" destId="{258E4EA0-AA2D-4A73-8773-533F5AB5ADEF}" srcOrd="0" destOrd="0" presId="urn:microsoft.com/office/officeart/2005/8/layout/hierarchy3"/>
    <dgm:cxn modelId="{CCFD505D-EB19-4544-95B7-807AE3252E13}" type="presParOf" srcId="{D92167BD-819C-4800-A364-F77F9D2A60A7}" destId="{CFAA83ED-4199-4C5D-AFD3-7A860E3C7EDB}" srcOrd="0" destOrd="0" presId="urn:microsoft.com/office/officeart/2005/8/layout/hierarchy3"/>
    <dgm:cxn modelId="{9AA52049-AE7B-4BFB-BD28-03CD7D27C264}" type="presParOf" srcId="{CFAA83ED-4199-4C5D-AFD3-7A860E3C7EDB}" destId="{D5D656CB-23DD-45E7-B69B-223EA1B0B684}" srcOrd="0" destOrd="0" presId="urn:microsoft.com/office/officeart/2005/8/layout/hierarchy3"/>
    <dgm:cxn modelId="{AF1603CC-5227-4AF1-92C4-0EDDC8A17C4A}" type="presParOf" srcId="{D5D656CB-23DD-45E7-B69B-223EA1B0B684}" destId="{5E18AEDE-5C33-4B25-B6ED-D3111BA53D89}" srcOrd="0" destOrd="0" presId="urn:microsoft.com/office/officeart/2005/8/layout/hierarchy3"/>
    <dgm:cxn modelId="{EB8E203C-DAE8-4765-9B00-C2EAED1C64E3}" type="presParOf" srcId="{D5D656CB-23DD-45E7-B69B-223EA1B0B684}" destId="{6D736882-B562-480C-B1A9-E22A48161D97}" srcOrd="1" destOrd="0" presId="urn:microsoft.com/office/officeart/2005/8/layout/hierarchy3"/>
    <dgm:cxn modelId="{9475ED4B-3E10-4755-AE80-F4787571773D}" type="presParOf" srcId="{CFAA83ED-4199-4C5D-AFD3-7A860E3C7EDB}" destId="{85C8DAA7-7608-47C7-9937-E85F471879E0}" srcOrd="1" destOrd="0" presId="urn:microsoft.com/office/officeart/2005/8/layout/hierarchy3"/>
    <dgm:cxn modelId="{44ACD183-F9F9-48A7-9DC3-AAC558834A6E}" type="presParOf" srcId="{85C8DAA7-7608-47C7-9937-E85F471879E0}" destId="{38554D52-7A70-42DA-A277-EFCC2BC79F7F}" srcOrd="0" destOrd="0" presId="urn:microsoft.com/office/officeart/2005/8/layout/hierarchy3"/>
    <dgm:cxn modelId="{EAA35EB5-155A-4C54-9DB1-2DFE3E709206}" type="presParOf" srcId="{85C8DAA7-7608-47C7-9937-E85F471879E0}" destId="{2BDE5070-22FB-4AB5-A5EC-2AB8FB0DBB4A}" srcOrd="1" destOrd="0" presId="urn:microsoft.com/office/officeart/2005/8/layout/hierarchy3"/>
    <dgm:cxn modelId="{480B7D92-CC20-4A80-BB3F-93F757151269}" type="presParOf" srcId="{85C8DAA7-7608-47C7-9937-E85F471879E0}" destId="{7DCA9232-7665-4EC4-A8EF-B25CEA17AA75}" srcOrd="2" destOrd="0" presId="urn:microsoft.com/office/officeart/2005/8/layout/hierarchy3"/>
    <dgm:cxn modelId="{C5991CE8-50A5-46A9-A3C3-D71FDC2BE0EB}" type="presParOf" srcId="{85C8DAA7-7608-47C7-9937-E85F471879E0}" destId="{2E512447-6CE0-4ED3-918B-A5783CCF17C9}" srcOrd="3" destOrd="0" presId="urn:microsoft.com/office/officeart/2005/8/layout/hierarchy3"/>
    <dgm:cxn modelId="{7C6DE9C3-17E5-4A3B-9113-53DB39AFCCD8}" type="presParOf" srcId="{85C8DAA7-7608-47C7-9937-E85F471879E0}" destId="{6A64B309-AC97-445C-90BA-E99D6BCEBF1D}" srcOrd="4" destOrd="0" presId="urn:microsoft.com/office/officeart/2005/8/layout/hierarchy3"/>
    <dgm:cxn modelId="{A9DE18E7-8940-4F18-BB0B-0D09FC16BB3A}" type="presParOf" srcId="{85C8DAA7-7608-47C7-9937-E85F471879E0}" destId="{615FE938-B5A1-40E3-964E-6FFC1D4CF49C}" srcOrd="5" destOrd="0" presId="urn:microsoft.com/office/officeart/2005/8/layout/hierarchy3"/>
    <dgm:cxn modelId="{739CE2E6-974B-4805-ADEE-AAD22124CC8A}" type="presParOf" srcId="{85C8DAA7-7608-47C7-9937-E85F471879E0}" destId="{CEA61A73-D875-4890-87CE-00B85EC8872D}" srcOrd="6" destOrd="0" presId="urn:microsoft.com/office/officeart/2005/8/layout/hierarchy3"/>
    <dgm:cxn modelId="{CFE3AC93-C132-4001-A352-5435F107AD39}" type="presParOf" srcId="{85C8DAA7-7608-47C7-9937-E85F471879E0}" destId="{D9685E23-7D2C-4B5C-9B3C-7CC43114DB31}" srcOrd="7" destOrd="0" presId="urn:microsoft.com/office/officeart/2005/8/layout/hierarchy3"/>
    <dgm:cxn modelId="{74FE7853-6296-4C5B-B38C-82DA40116337}" type="presParOf" srcId="{85C8DAA7-7608-47C7-9937-E85F471879E0}" destId="{0D0217F5-9553-4A33-9418-DC118DF5582E}" srcOrd="8" destOrd="0" presId="urn:microsoft.com/office/officeart/2005/8/layout/hierarchy3"/>
    <dgm:cxn modelId="{D753903B-2D98-4FEF-917A-278C1625D751}" type="presParOf" srcId="{85C8DAA7-7608-47C7-9937-E85F471879E0}" destId="{E5EE8A35-7298-4E02-9E4D-4825F87DB62B}" srcOrd="9" destOrd="0" presId="urn:microsoft.com/office/officeart/2005/8/layout/hierarchy3"/>
    <dgm:cxn modelId="{C29CA167-2B0C-4A1C-814A-B1EC8D638664}" type="presParOf" srcId="{D92167BD-819C-4800-A364-F77F9D2A60A7}" destId="{2E9EA5C5-6856-4BAB-80EC-19FC3DD36694}" srcOrd="1" destOrd="0" presId="urn:microsoft.com/office/officeart/2005/8/layout/hierarchy3"/>
    <dgm:cxn modelId="{50EE9CB0-1068-4A4A-8CAD-6375CDF40FA1}" type="presParOf" srcId="{2E9EA5C5-6856-4BAB-80EC-19FC3DD36694}" destId="{78A0D6BB-0A55-4FC4-8D0F-EB0EF50D34F6}" srcOrd="0" destOrd="0" presId="urn:microsoft.com/office/officeart/2005/8/layout/hierarchy3"/>
    <dgm:cxn modelId="{FB7B270E-8556-4A5D-82D6-B1B3B596B9B2}" type="presParOf" srcId="{78A0D6BB-0A55-4FC4-8D0F-EB0EF50D34F6}" destId="{E2C2D3DB-02D4-4FC0-975E-F3885CE5F5FC}" srcOrd="0" destOrd="0" presId="urn:microsoft.com/office/officeart/2005/8/layout/hierarchy3"/>
    <dgm:cxn modelId="{BC1F8ADB-E991-45FD-B87D-4610E2CB62C1}" type="presParOf" srcId="{78A0D6BB-0A55-4FC4-8D0F-EB0EF50D34F6}" destId="{48FE37C4-E2DD-4E9C-BD21-C1882C98A879}" srcOrd="1" destOrd="0" presId="urn:microsoft.com/office/officeart/2005/8/layout/hierarchy3"/>
    <dgm:cxn modelId="{E7DC0048-9245-4BFE-A2EA-C947DD164E4F}" type="presParOf" srcId="{2E9EA5C5-6856-4BAB-80EC-19FC3DD36694}" destId="{651BA838-7ED9-4033-806D-B26B9204E29E}" srcOrd="1" destOrd="0" presId="urn:microsoft.com/office/officeart/2005/8/layout/hierarchy3"/>
    <dgm:cxn modelId="{0323D11C-DB39-4EC5-ADAC-12AC29F797F2}" type="presParOf" srcId="{651BA838-7ED9-4033-806D-B26B9204E29E}" destId="{33BC142D-81FE-4E45-9E06-FFD5004499EA}" srcOrd="0" destOrd="0" presId="urn:microsoft.com/office/officeart/2005/8/layout/hierarchy3"/>
    <dgm:cxn modelId="{292D3E5D-7379-42DD-AA98-DCEFDC0A7D25}" type="presParOf" srcId="{651BA838-7ED9-4033-806D-B26B9204E29E}" destId="{FF79358F-7E21-482A-9E3E-D0602645A290}" srcOrd="1" destOrd="0" presId="urn:microsoft.com/office/officeart/2005/8/layout/hierarchy3"/>
    <dgm:cxn modelId="{FD0E0375-CF31-41DC-A94E-F2A39133AA27}" type="presParOf" srcId="{651BA838-7ED9-4033-806D-B26B9204E29E}" destId="{76F26756-3645-47CC-9B67-AF15675C19AE}" srcOrd="2" destOrd="0" presId="urn:microsoft.com/office/officeart/2005/8/layout/hierarchy3"/>
    <dgm:cxn modelId="{B40D943F-9371-4F77-B257-E9356074DD5B}" type="presParOf" srcId="{651BA838-7ED9-4033-806D-B26B9204E29E}" destId="{6B5DD5DF-9E1D-4D8C-8EE5-3AA424CF63AD}" srcOrd="3" destOrd="0" presId="urn:microsoft.com/office/officeart/2005/8/layout/hierarchy3"/>
    <dgm:cxn modelId="{1DC7B46D-2C4E-4451-90C0-DFD7324A08E7}" type="presParOf" srcId="{651BA838-7ED9-4033-806D-B26B9204E29E}" destId="{9A01DF47-8B20-4C08-8B87-DB672551632F}" srcOrd="4" destOrd="0" presId="urn:microsoft.com/office/officeart/2005/8/layout/hierarchy3"/>
    <dgm:cxn modelId="{85C448E0-7D83-42C5-8648-EC5FB1E7939D}" type="presParOf" srcId="{651BA838-7ED9-4033-806D-B26B9204E29E}" destId="{258E4EA0-AA2D-4A73-8773-533F5AB5ADEF}" srcOrd="5" destOrd="0" presId="urn:microsoft.com/office/officeart/2005/8/layout/hierarchy3"/>
    <dgm:cxn modelId="{953C067D-0ECD-4CC9-AC67-42F7C65DFADD}" type="presParOf" srcId="{651BA838-7ED9-4033-806D-B26B9204E29E}" destId="{D210F190-C887-47E3-ABD8-C785FFD8695E}" srcOrd="6" destOrd="0" presId="urn:microsoft.com/office/officeart/2005/8/layout/hierarchy3"/>
    <dgm:cxn modelId="{11073514-5184-4CF8-B48B-C6E55CCB2ECA}" type="presParOf" srcId="{651BA838-7ED9-4033-806D-B26B9204E29E}" destId="{9639DF44-2303-4FC5-B3A1-B5D48DF8F935}" srcOrd="7" destOrd="0" presId="urn:microsoft.com/office/officeart/2005/8/layout/hierarchy3"/>
    <dgm:cxn modelId="{CD832A28-E78C-46F7-AB31-2DD69674444C}" type="presParOf" srcId="{651BA838-7ED9-4033-806D-B26B9204E29E}" destId="{0541A289-10F8-40A7-9B38-4CE3D7AA2AC4}" srcOrd="8" destOrd="0" presId="urn:microsoft.com/office/officeart/2005/8/layout/hierarchy3"/>
    <dgm:cxn modelId="{BBAF2752-7371-4CF9-89FF-6A6734876BD5}" type="presParOf" srcId="{651BA838-7ED9-4033-806D-B26B9204E29E}" destId="{F817EA0C-BA1C-4C9F-BBCF-E486B6052B82}" srcOrd="9" destOrd="0" presId="urn:microsoft.com/office/officeart/2005/8/layout/hierarchy3"/>
    <dgm:cxn modelId="{C19CABA1-F18D-4118-9631-0BE490417F9F}" type="presParOf" srcId="{651BA838-7ED9-4033-806D-B26B9204E29E}" destId="{0B9E71D6-2777-4DAF-B887-2457E1051B35}" srcOrd="10" destOrd="0" presId="urn:microsoft.com/office/officeart/2005/8/layout/hierarchy3"/>
    <dgm:cxn modelId="{B51ABA3D-185B-4860-B4A3-E513D180EE32}" type="presParOf" srcId="{651BA838-7ED9-4033-806D-B26B9204E29E}" destId="{20F12D77-0200-4239-BAF6-F4E938FB6D5C}" srcOrd="11" destOrd="0" presId="urn:microsoft.com/office/officeart/2005/8/layout/hierarchy3"/>
    <dgm:cxn modelId="{6E654C7A-F4BA-4762-921A-2F0D4507D1CE}" type="presParOf" srcId="{651BA838-7ED9-4033-806D-B26B9204E29E}" destId="{DA6D1375-8A96-4016-A8BF-E3514EE310AC}" srcOrd="12" destOrd="0" presId="urn:microsoft.com/office/officeart/2005/8/layout/hierarchy3"/>
    <dgm:cxn modelId="{6E65608D-D08E-44D0-B273-A40289B32F4F}" type="presParOf" srcId="{651BA838-7ED9-4033-806D-B26B9204E29E}" destId="{D7AE6CAD-DC00-41BF-BF80-E52E4482BA7A}" srcOrd="13" destOrd="0" presId="urn:microsoft.com/office/officeart/2005/8/layout/hierarchy3"/>
    <dgm:cxn modelId="{760A1A87-DBF9-4C07-B631-30E113D4D5D1}" type="presParOf" srcId="{651BA838-7ED9-4033-806D-B26B9204E29E}" destId="{5A54CB63-3EE5-4BC4-A8AD-333547BADB3B}" srcOrd="14" destOrd="0" presId="urn:microsoft.com/office/officeart/2005/8/layout/hierarchy3"/>
    <dgm:cxn modelId="{9CAC4773-C8DC-4F39-A573-0F5D50DC97B0}" type="presParOf" srcId="{651BA838-7ED9-4033-806D-B26B9204E29E}" destId="{D17D0F67-E50E-479F-BB7A-6CE3EFF2EBA1}" srcOrd="15" destOrd="0" presId="urn:microsoft.com/office/officeart/2005/8/layout/hierarchy3"/>
    <dgm:cxn modelId="{CC256FB9-4638-48FF-BB2B-E43172FFDCC0}" type="presParOf" srcId="{651BA838-7ED9-4033-806D-B26B9204E29E}" destId="{403EB654-B38C-4E41-BF44-B749A65861C9}" srcOrd="16" destOrd="0" presId="urn:microsoft.com/office/officeart/2005/8/layout/hierarchy3"/>
    <dgm:cxn modelId="{AE78B2DA-DB4D-4094-A585-34C2CA2ED7B6}" type="presParOf" srcId="{651BA838-7ED9-4033-806D-B26B9204E29E}" destId="{18D45408-862E-4D45-90A2-E6B8659625FA}" srcOrd="17" destOrd="0" presId="urn:microsoft.com/office/officeart/2005/8/layout/hierarchy3"/>
    <dgm:cxn modelId="{C6695F53-9E73-4016-8F27-DBEFADF2FC71}" type="presParOf" srcId="{D92167BD-819C-4800-A364-F77F9D2A60A7}" destId="{48E086B1-4505-4E84-8BA0-961F83BC265A}" srcOrd="2" destOrd="0" presId="urn:microsoft.com/office/officeart/2005/8/layout/hierarchy3"/>
    <dgm:cxn modelId="{B49F0175-0754-42DB-A4A1-9355CCC16CC1}" type="presParOf" srcId="{48E086B1-4505-4E84-8BA0-961F83BC265A}" destId="{2A5A8B31-3AE5-45E5-B523-173D8C3B1639}" srcOrd="0" destOrd="0" presId="urn:microsoft.com/office/officeart/2005/8/layout/hierarchy3"/>
    <dgm:cxn modelId="{CA4E05E5-6D0F-46BD-86C2-A3D16E43EE22}" type="presParOf" srcId="{2A5A8B31-3AE5-45E5-B523-173D8C3B1639}" destId="{AA504443-EA56-4DFD-8058-EE0B8E57CB4A}" srcOrd="0" destOrd="0" presId="urn:microsoft.com/office/officeart/2005/8/layout/hierarchy3"/>
    <dgm:cxn modelId="{966D5A0F-ABA3-45B9-BC27-8DC073B90A67}" type="presParOf" srcId="{2A5A8B31-3AE5-45E5-B523-173D8C3B1639}" destId="{775042E1-4DED-4D7D-8E39-488597B02038}" srcOrd="1" destOrd="0" presId="urn:microsoft.com/office/officeart/2005/8/layout/hierarchy3"/>
    <dgm:cxn modelId="{91B09D04-4093-4D44-A568-6B2626DA05DE}" type="presParOf" srcId="{48E086B1-4505-4E84-8BA0-961F83BC265A}" destId="{8CE09107-154D-4458-96F9-3DDF7B2CAFA5}" srcOrd="1" destOrd="0" presId="urn:microsoft.com/office/officeart/2005/8/layout/hierarchy3"/>
    <dgm:cxn modelId="{6C7BE3DB-78AC-46B6-8EC4-609BD5961D6F}" type="presParOf" srcId="{8CE09107-154D-4458-96F9-3DDF7B2CAFA5}" destId="{2C229705-D5DE-46D3-B1ED-EDC99846A823}" srcOrd="0" destOrd="0" presId="urn:microsoft.com/office/officeart/2005/8/layout/hierarchy3"/>
    <dgm:cxn modelId="{2727F090-9C65-48CE-8E5F-05ACA7A8A1B2}" type="presParOf" srcId="{8CE09107-154D-4458-96F9-3DDF7B2CAFA5}" destId="{6CDC12D5-C808-46F5-8B43-DC9173DF4C67}" srcOrd="1" destOrd="0" presId="urn:microsoft.com/office/officeart/2005/8/layout/hierarchy3"/>
    <dgm:cxn modelId="{7BFCE05F-DFA2-4B19-82E8-4C5941F9A794}" type="presParOf" srcId="{8CE09107-154D-4458-96F9-3DDF7B2CAFA5}" destId="{50DEC312-7E3E-4749-B2F2-697D2A105582}" srcOrd="2" destOrd="0" presId="urn:microsoft.com/office/officeart/2005/8/layout/hierarchy3"/>
    <dgm:cxn modelId="{68FAE342-698C-472E-943C-7FDB5862B08E}" type="presParOf" srcId="{8CE09107-154D-4458-96F9-3DDF7B2CAFA5}" destId="{62AB9A5B-540D-43F4-836A-5ADE7AF84B09}" srcOrd="3" destOrd="0" presId="urn:microsoft.com/office/officeart/2005/8/layout/hierarchy3"/>
    <dgm:cxn modelId="{F98EAFA7-A487-4B15-B32D-F41BBFED13E4}" type="presParOf" srcId="{8CE09107-154D-4458-96F9-3DDF7B2CAFA5}" destId="{8BB13A47-5B64-4CCD-A00F-F17604004AA3}" srcOrd="4" destOrd="0" presId="urn:microsoft.com/office/officeart/2005/8/layout/hierarchy3"/>
    <dgm:cxn modelId="{E6F7B506-4C2F-41FB-B8A9-2E64ED402256}" type="presParOf" srcId="{8CE09107-154D-4458-96F9-3DDF7B2CAFA5}" destId="{17DF7DD3-D59D-499A-99C6-582269FC794B}" srcOrd="5" destOrd="0" presId="urn:microsoft.com/office/officeart/2005/8/layout/hierarchy3"/>
    <dgm:cxn modelId="{1301B63B-3035-4515-81AD-751C0A69756B}" type="presParOf" srcId="{8CE09107-154D-4458-96F9-3DDF7B2CAFA5}" destId="{7A919FF1-D173-42D5-B476-204CFD4E9923}" srcOrd="6" destOrd="0" presId="urn:microsoft.com/office/officeart/2005/8/layout/hierarchy3"/>
    <dgm:cxn modelId="{66FAE9F2-CB2F-4655-B10B-6AA067C33998}" type="presParOf" srcId="{8CE09107-154D-4458-96F9-3DDF7B2CAFA5}" destId="{4F009D7F-980A-448B-A56C-A50BDD5A113F}" srcOrd="7" destOrd="0" presId="urn:microsoft.com/office/officeart/2005/8/layout/hierarchy3"/>
    <dgm:cxn modelId="{BB4F6C01-F9DC-4E0A-AD5F-FC514E3AA7A2}" type="presParOf" srcId="{8CE09107-154D-4458-96F9-3DDF7B2CAFA5}" destId="{5B909E66-3E85-4775-B57D-E287C19271EC}" srcOrd="8" destOrd="0" presId="urn:microsoft.com/office/officeart/2005/8/layout/hierarchy3"/>
    <dgm:cxn modelId="{E4B03889-94DA-4698-96A0-8184F7B3B594}" type="presParOf" srcId="{8CE09107-154D-4458-96F9-3DDF7B2CAFA5}" destId="{16F1E48C-91C5-419E-864B-03AC2A38DD45}" srcOrd="9" destOrd="0" presId="urn:microsoft.com/office/officeart/2005/8/layout/hierarchy3"/>
    <dgm:cxn modelId="{0D6FBDB0-566A-47FC-9C10-86401C814A32}" type="presParOf" srcId="{8CE09107-154D-4458-96F9-3DDF7B2CAFA5}" destId="{02F95D4D-62A7-4808-B66A-563290A1CC2B}" srcOrd="10" destOrd="0" presId="urn:microsoft.com/office/officeart/2005/8/layout/hierarchy3"/>
    <dgm:cxn modelId="{C1C98B18-9188-4C6E-B87D-925DDC409396}" type="presParOf" srcId="{8CE09107-154D-4458-96F9-3DDF7B2CAFA5}" destId="{AD614D03-2282-4C71-A07E-F6D6304F58F3}" srcOrd="11" destOrd="0" presId="urn:microsoft.com/office/officeart/2005/8/layout/hierarchy3"/>
    <dgm:cxn modelId="{541A7EF2-AACB-44CA-BDF7-408E521A1C84}" type="presParOf" srcId="{8CE09107-154D-4458-96F9-3DDF7B2CAFA5}" destId="{F3AFF777-99DE-4F05-9105-F47FCAEE0F66}" srcOrd="12" destOrd="0" presId="urn:microsoft.com/office/officeart/2005/8/layout/hierarchy3"/>
    <dgm:cxn modelId="{00116D52-6ED0-4616-9000-AB6DC5D55769}" type="presParOf" srcId="{8CE09107-154D-4458-96F9-3DDF7B2CAFA5}" destId="{85107B29-453F-4C11-A7F8-85908968F115}" srcOrd="13" destOrd="0" presId="urn:microsoft.com/office/officeart/2005/8/layout/hierarchy3"/>
    <dgm:cxn modelId="{60ADCA23-BAE3-4FF5-9F43-586AA2AD3A5F}" type="presParOf" srcId="{8CE09107-154D-4458-96F9-3DDF7B2CAFA5}" destId="{5538D186-80A7-4F1E-8C33-0D465D774FCC}" srcOrd="14" destOrd="0" presId="urn:microsoft.com/office/officeart/2005/8/layout/hierarchy3"/>
    <dgm:cxn modelId="{C3543E5E-3290-4901-AA85-78E61F932D1F}" type="presParOf" srcId="{8CE09107-154D-4458-96F9-3DDF7B2CAFA5}" destId="{CBF4CD09-9426-43FC-AFA1-55999364DAC6}" srcOrd="15" destOrd="0" presId="urn:microsoft.com/office/officeart/2005/8/layout/hierarchy3"/>
    <dgm:cxn modelId="{6888B55A-ACC7-4A1C-863D-C811696DEAFA}" type="presParOf" srcId="{8CE09107-154D-4458-96F9-3DDF7B2CAFA5}" destId="{F702AA8D-E0BE-423F-9F9D-BB30A76B88E4}" srcOrd="16" destOrd="0" presId="urn:microsoft.com/office/officeart/2005/8/layout/hierarchy3"/>
    <dgm:cxn modelId="{6C9DAAEE-246F-42CC-8AA9-F022F6BF801A}" type="presParOf" srcId="{8CE09107-154D-4458-96F9-3DDF7B2CAFA5}" destId="{1168279B-A8F6-4521-9AFA-26AF76696190}" srcOrd="17" destOrd="0" presId="urn:microsoft.com/office/officeart/2005/8/layout/hierarchy3"/>
    <dgm:cxn modelId="{FA50F005-318B-49E7-8D23-A6F5A1556A4E}" type="presParOf" srcId="{8CE09107-154D-4458-96F9-3DDF7B2CAFA5}" destId="{7C6D2E37-8617-4E88-8F2A-EBFB68C6567E}" srcOrd="18" destOrd="0" presId="urn:microsoft.com/office/officeart/2005/8/layout/hierarchy3"/>
    <dgm:cxn modelId="{3AF28879-A24F-422F-8C8E-23D3ED1E2B52}" type="presParOf" srcId="{8CE09107-154D-4458-96F9-3DDF7B2CAFA5}" destId="{BBDD9A59-2FDC-4333-AB25-2604457A967A}" srcOrd="19" destOrd="0" presId="urn:microsoft.com/office/officeart/2005/8/layout/hierarchy3"/>
    <dgm:cxn modelId="{5A64846A-13D1-466A-8ED7-4A75400B437F}" type="presParOf" srcId="{8CE09107-154D-4458-96F9-3DDF7B2CAFA5}" destId="{EE62A568-AA3C-4EEF-B8A6-2B5BC03A0723}" srcOrd="20" destOrd="0" presId="urn:microsoft.com/office/officeart/2005/8/layout/hierarchy3"/>
    <dgm:cxn modelId="{7210BC01-AF66-4581-B128-C747B1017481}" type="presParOf" srcId="{8CE09107-154D-4458-96F9-3DDF7B2CAFA5}" destId="{8D21761A-1017-4181-9F86-F688843B0816}" srcOrd="21" destOrd="0" presId="urn:microsoft.com/office/officeart/2005/8/layout/hierarchy3"/>
    <dgm:cxn modelId="{9193284E-BE26-42F4-B650-CEACD440736D}" type="presParOf" srcId="{8CE09107-154D-4458-96F9-3DDF7B2CAFA5}" destId="{E37638A6-9796-438A-AE4E-D80CC3B800E3}" srcOrd="22" destOrd="0" presId="urn:microsoft.com/office/officeart/2005/8/layout/hierarchy3"/>
    <dgm:cxn modelId="{4B80FAB7-9875-4B2B-B43C-9C88C88B5E11}" type="presParOf" srcId="{8CE09107-154D-4458-96F9-3DDF7B2CAFA5}" destId="{DAA595A7-7957-43DD-BD69-27064A3D6996}" srcOrd="23" destOrd="0" presId="urn:microsoft.com/office/officeart/2005/8/layout/hierarchy3"/>
    <dgm:cxn modelId="{7327D8FE-D53D-4D1A-920E-CB2C16610DA9}" type="presParOf" srcId="{8CE09107-154D-4458-96F9-3DDF7B2CAFA5}" destId="{8312D0EF-052B-4DC4-B4F0-1A70126666D9}" srcOrd="24" destOrd="0" presId="urn:microsoft.com/office/officeart/2005/8/layout/hierarchy3"/>
    <dgm:cxn modelId="{9027F43B-1E43-42DB-AC0D-4B6C8537800D}" type="presParOf" srcId="{8CE09107-154D-4458-96F9-3DDF7B2CAFA5}" destId="{5593FB44-1B5A-4E8F-80D4-64CA8027EA0D}" srcOrd="25" destOrd="0" presId="urn:microsoft.com/office/officeart/2005/8/layout/hierarchy3"/>
    <dgm:cxn modelId="{E76F9767-A154-4A2B-87EC-D0428BC473D5}" type="presParOf" srcId="{D92167BD-819C-4800-A364-F77F9D2A60A7}" destId="{8E9A14CD-6EF3-41D8-953B-8E0C4F40A4C9}" srcOrd="3" destOrd="0" presId="urn:microsoft.com/office/officeart/2005/8/layout/hierarchy3"/>
    <dgm:cxn modelId="{58E58969-7B2F-4966-8D43-1F76ED4777DB}" type="presParOf" srcId="{8E9A14CD-6EF3-41D8-953B-8E0C4F40A4C9}" destId="{CC5BE13F-6BAE-40A2-A5A7-89B7F071EFCF}" srcOrd="0" destOrd="0" presId="urn:microsoft.com/office/officeart/2005/8/layout/hierarchy3"/>
    <dgm:cxn modelId="{C3E10EB9-9C7C-48E1-8D4B-26D7260849BB}" type="presParOf" srcId="{CC5BE13F-6BAE-40A2-A5A7-89B7F071EFCF}" destId="{7EB98AE0-2CA2-4689-8C9F-21053D792DD7}" srcOrd="0" destOrd="0" presId="urn:microsoft.com/office/officeart/2005/8/layout/hierarchy3"/>
    <dgm:cxn modelId="{E5072A9B-E656-49FF-94BE-CE2BE5A9B9C5}" type="presParOf" srcId="{CC5BE13F-6BAE-40A2-A5A7-89B7F071EFCF}" destId="{D7D5F772-87BD-42D6-A7FE-C31F30B4F241}" srcOrd="1" destOrd="0" presId="urn:microsoft.com/office/officeart/2005/8/layout/hierarchy3"/>
    <dgm:cxn modelId="{5BB0BB9C-A573-4912-95B3-CC1D81172CAA}" type="presParOf" srcId="{8E9A14CD-6EF3-41D8-953B-8E0C4F40A4C9}" destId="{686A9C7A-5B48-4A76-8CFA-33F0A8D9EB1F}" srcOrd="1" destOrd="0" presId="urn:microsoft.com/office/officeart/2005/8/layout/hierarchy3"/>
    <dgm:cxn modelId="{60BB33F0-8555-49DC-A472-AF054A77A2D4}" type="presParOf" srcId="{686A9C7A-5B48-4A76-8CFA-33F0A8D9EB1F}" destId="{C850EF0A-0AF7-4772-9C0C-68C8D35BE9C6}" srcOrd="0" destOrd="0" presId="urn:microsoft.com/office/officeart/2005/8/layout/hierarchy3"/>
    <dgm:cxn modelId="{446FBE36-2D2B-434B-95BC-6E69F43F6A0D}" type="presParOf" srcId="{686A9C7A-5B48-4A76-8CFA-33F0A8D9EB1F}" destId="{B29F81BB-C1CF-4990-9280-4C5214FB3DA8}" srcOrd="1" destOrd="0" presId="urn:microsoft.com/office/officeart/2005/8/layout/hierarchy3"/>
    <dgm:cxn modelId="{379F31B0-8991-4615-9044-9776D43844DD}" type="presParOf" srcId="{686A9C7A-5B48-4A76-8CFA-33F0A8D9EB1F}" destId="{B6E53629-04CE-451E-BC01-0F5661D88417}" srcOrd="2" destOrd="0" presId="urn:microsoft.com/office/officeart/2005/8/layout/hierarchy3"/>
    <dgm:cxn modelId="{FBA8B2FB-A633-4119-972E-1F5034E2ACA3}" type="presParOf" srcId="{686A9C7A-5B48-4A76-8CFA-33F0A8D9EB1F}" destId="{514B1C90-78E5-4144-8196-BC98D628F47E}" srcOrd="3" destOrd="0" presId="urn:microsoft.com/office/officeart/2005/8/layout/hierarchy3"/>
    <dgm:cxn modelId="{7ECA6540-5215-475C-BE3B-2C14FAABA163}" type="presParOf" srcId="{686A9C7A-5B48-4A76-8CFA-33F0A8D9EB1F}" destId="{093CD4E0-9C20-472B-8D20-6709FC1F56D5}" srcOrd="4" destOrd="0" presId="urn:microsoft.com/office/officeart/2005/8/layout/hierarchy3"/>
    <dgm:cxn modelId="{633E774C-F0A5-439E-B084-54B2B6E8861A}" type="presParOf" srcId="{686A9C7A-5B48-4A76-8CFA-33F0A8D9EB1F}" destId="{135A5B17-2D6F-40F5-BCCC-CCD682245DFC}" srcOrd="5" destOrd="0" presId="urn:microsoft.com/office/officeart/2005/8/layout/hierarchy3"/>
    <dgm:cxn modelId="{9EC54D44-AE12-49FD-99EF-FB9D9411B446}" type="presParOf" srcId="{686A9C7A-5B48-4A76-8CFA-33F0A8D9EB1F}" destId="{890CF4E5-1DB7-4ADE-B3A7-A6699B30E551}" srcOrd="6" destOrd="0" presId="urn:microsoft.com/office/officeart/2005/8/layout/hierarchy3"/>
    <dgm:cxn modelId="{97F84CDB-B467-4FDA-B6C1-E01532788718}" type="presParOf" srcId="{686A9C7A-5B48-4A76-8CFA-33F0A8D9EB1F}" destId="{F9CC96FD-E12C-4D40-90B6-37965C069E36}" srcOrd="7" destOrd="0" presId="urn:microsoft.com/office/officeart/2005/8/layout/hierarchy3"/>
    <dgm:cxn modelId="{E145B1CA-A55D-4856-959B-2F7E1CF9DF3A}" type="presParOf" srcId="{686A9C7A-5B48-4A76-8CFA-33F0A8D9EB1F}" destId="{ED63EEEB-5F90-43B1-AF5F-480F51E73686}" srcOrd="8" destOrd="0" presId="urn:microsoft.com/office/officeart/2005/8/layout/hierarchy3"/>
    <dgm:cxn modelId="{4C62B6F0-C10D-4643-A759-ABF5C5FE7544}" type="presParOf" srcId="{686A9C7A-5B48-4A76-8CFA-33F0A8D9EB1F}" destId="{D09F8213-CD50-458A-B828-711B159DD949}" srcOrd="9" destOrd="0" presId="urn:microsoft.com/office/officeart/2005/8/layout/hierarchy3"/>
    <dgm:cxn modelId="{68854A78-B520-47F1-9A51-5F09A0D18799}" type="presParOf" srcId="{686A9C7A-5B48-4A76-8CFA-33F0A8D9EB1F}" destId="{FDEAC1FD-6F27-459C-BA8E-060BBA3A1B6D}" srcOrd="10" destOrd="0" presId="urn:microsoft.com/office/officeart/2005/8/layout/hierarchy3"/>
    <dgm:cxn modelId="{DC1A203D-43FE-45E3-A3E4-9B1B0BB87BA5}" type="presParOf" srcId="{686A9C7A-5B48-4A76-8CFA-33F0A8D9EB1F}" destId="{C6525596-2714-49A0-9902-D5AA741C2502}" srcOrd="1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8AEDE-5C33-4B25-B6ED-D3111BA53D89}">
      <dsp:nvSpPr>
        <dsp:cNvPr id="0" name=""/>
        <dsp:cNvSpPr/>
      </dsp:nvSpPr>
      <dsp:spPr>
        <a:xfrm>
          <a:off x="370684" y="3930"/>
          <a:ext cx="2166476" cy="3552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r>
            <a:rPr lang="en-US" sz="2500" b="0" i="0" kern="1200" dirty="0" smtClean="0"/>
            <a:t>Creational</a:t>
          </a:r>
          <a:endParaRPr lang="en-US" sz="2500" kern="1200" dirty="0"/>
        </a:p>
      </dsp:txBody>
      <dsp:txXfrm>
        <a:off x="381088" y="14334"/>
        <a:ext cx="2145668" cy="334427"/>
      </dsp:txXfrm>
    </dsp:sp>
    <dsp:sp modelId="{38554D52-7A70-42DA-A277-EFCC2BC79F7F}">
      <dsp:nvSpPr>
        <dsp:cNvPr id="0" name=""/>
        <dsp:cNvSpPr/>
      </dsp:nvSpPr>
      <dsp:spPr>
        <a:xfrm>
          <a:off x="587331" y="359166"/>
          <a:ext cx="216647" cy="477675"/>
        </a:xfrm>
        <a:custGeom>
          <a:avLst/>
          <a:gdLst/>
          <a:ahLst/>
          <a:cxnLst/>
          <a:rect l="0" t="0" r="0" b="0"/>
          <a:pathLst>
            <a:path>
              <a:moveTo>
                <a:pt x="0" y="0"/>
              </a:moveTo>
              <a:lnTo>
                <a:pt x="0" y="477675"/>
              </a:lnTo>
              <a:lnTo>
                <a:pt x="216647" y="4776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E5070-22FB-4AB5-A5EC-2AB8FB0DBB4A}">
      <dsp:nvSpPr>
        <dsp:cNvPr id="0" name=""/>
        <dsp:cNvSpPr/>
      </dsp:nvSpPr>
      <dsp:spPr>
        <a:xfrm>
          <a:off x="803979" y="558919"/>
          <a:ext cx="1628775" cy="55584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0" i="0" kern="1200" dirty="0" smtClean="0"/>
            <a:t>Factory &amp; Abstract Factory</a:t>
          </a:r>
          <a:endParaRPr lang="en-US" sz="1600" kern="1200" dirty="0"/>
        </a:p>
      </dsp:txBody>
      <dsp:txXfrm>
        <a:off x="820259" y="575199"/>
        <a:ext cx="1596215" cy="523285"/>
      </dsp:txXfrm>
    </dsp:sp>
    <dsp:sp modelId="{7DCA9232-7665-4EC4-A8EF-B25CEA17AA75}">
      <dsp:nvSpPr>
        <dsp:cNvPr id="0" name=""/>
        <dsp:cNvSpPr/>
      </dsp:nvSpPr>
      <dsp:spPr>
        <a:xfrm>
          <a:off x="587331" y="359166"/>
          <a:ext cx="216647" cy="1218803"/>
        </a:xfrm>
        <a:custGeom>
          <a:avLst/>
          <a:gdLst/>
          <a:ahLst/>
          <a:cxnLst/>
          <a:rect l="0" t="0" r="0" b="0"/>
          <a:pathLst>
            <a:path>
              <a:moveTo>
                <a:pt x="0" y="0"/>
              </a:moveTo>
              <a:lnTo>
                <a:pt x="0" y="1218803"/>
              </a:lnTo>
              <a:lnTo>
                <a:pt x="216647" y="121880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512447-6CE0-4ED3-918B-A5783CCF17C9}">
      <dsp:nvSpPr>
        <dsp:cNvPr id="0" name=""/>
        <dsp:cNvSpPr/>
      </dsp:nvSpPr>
      <dsp:spPr>
        <a:xfrm>
          <a:off x="803979" y="1300047"/>
          <a:ext cx="1628775" cy="55584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0" i="0" kern="1200" dirty="0" smtClean="0"/>
            <a:t>Singleton (</a:t>
          </a:r>
          <a:r>
            <a:rPr lang="en-US" sz="1600" b="0" i="0" kern="1200" dirty="0" err="1" smtClean="0"/>
            <a:t>Singlton</a:t>
          </a:r>
          <a:r>
            <a:rPr lang="en-US" sz="1600" b="0" i="0" kern="1200" dirty="0" smtClean="0"/>
            <a:t>)</a:t>
          </a:r>
          <a:endParaRPr lang="en-US" sz="1600" kern="1200" dirty="0"/>
        </a:p>
      </dsp:txBody>
      <dsp:txXfrm>
        <a:off x="820259" y="1316327"/>
        <a:ext cx="1596215" cy="523285"/>
      </dsp:txXfrm>
    </dsp:sp>
    <dsp:sp modelId="{6A64B309-AC97-445C-90BA-E99D6BCEBF1D}">
      <dsp:nvSpPr>
        <dsp:cNvPr id="0" name=""/>
        <dsp:cNvSpPr/>
      </dsp:nvSpPr>
      <dsp:spPr>
        <a:xfrm>
          <a:off x="587331" y="359166"/>
          <a:ext cx="216647" cy="1866317"/>
        </a:xfrm>
        <a:custGeom>
          <a:avLst/>
          <a:gdLst/>
          <a:ahLst/>
          <a:cxnLst/>
          <a:rect l="0" t="0" r="0" b="0"/>
          <a:pathLst>
            <a:path>
              <a:moveTo>
                <a:pt x="0" y="0"/>
              </a:moveTo>
              <a:lnTo>
                <a:pt x="0" y="1866317"/>
              </a:lnTo>
              <a:lnTo>
                <a:pt x="216647" y="186631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5FE938-B5A1-40E3-964E-6FFC1D4CF49C}">
      <dsp:nvSpPr>
        <dsp:cNvPr id="0" name=""/>
        <dsp:cNvSpPr/>
      </dsp:nvSpPr>
      <dsp:spPr>
        <a:xfrm>
          <a:off x="803979" y="2041174"/>
          <a:ext cx="1628775" cy="3686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0" i="0" kern="1200" dirty="0" smtClean="0"/>
            <a:t>Builder</a:t>
          </a:r>
          <a:endParaRPr lang="en-US" sz="1600" kern="1200" dirty="0"/>
        </a:p>
      </dsp:txBody>
      <dsp:txXfrm>
        <a:off x="814775" y="2051970"/>
        <a:ext cx="1607183" cy="347025"/>
      </dsp:txXfrm>
    </dsp:sp>
    <dsp:sp modelId="{CEA61A73-D875-4890-87CE-00B85EC8872D}">
      <dsp:nvSpPr>
        <dsp:cNvPr id="0" name=""/>
        <dsp:cNvSpPr/>
      </dsp:nvSpPr>
      <dsp:spPr>
        <a:xfrm>
          <a:off x="587331" y="359166"/>
          <a:ext cx="216647" cy="2422162"/>
        </a:xfrm>
        <a:custGeom>
          <a:avLst/>
          <a:gdLst/>
          <a:ahLst/>
          <a:cxnLst/>
          <a:rect l="0" t="0" r="0" b="0"/>
          <a:pathLst>
            <a:path>
              <a:moveTo>
                <a:pt x="0" y="0"/>
              </a:moveTo>
              <a:lnTo>
                <a:pt x="0" y="2422162"/>
              </a:lnTo>
              <a:lnTo>
                <a:pt x="216647" y="24221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685E23-7D2C-4B5C-9B3C-7CC43114DB31}">
      <dsp:nvSpPr>
        <dsp:cNvPr id="0" name=""/>
        <dsp:cNvSpPr/>
      </dsp:nvSpPr>
      <dsp:spPr>
        <a:xfrm>
          <a:off x="803979" y="2597019"/>
          <a:ext cx="1628775" cy="3686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0" i="0" kern="1200" dirty="0" smtClean="0"/>
            <a:t>Prototype</a:t>
          </a:r>
          <a:endParaRPr lang="en-US" sz="1600" kern="1200" dirty="0"/>
        </a:p>
      </dsp:txBody>
      <dsp:txXfrm>
        <a:off x="814775" y="2607815"/>
        <a:ext cx="1607183" cy="347025"/>
      </dsp:txXfrm>
    </dsp:sp>
    <dsp:sp modelId="{0D0217F5-9553-4A33-9418-DC118DF5582E}">
      <dsp:nvSpPr>
        <dsp:cNvPr id="0" name=""/>
        <dsp:cNvSpPr/>
      </dsp:nvSpPr>
      <dsp:spPr>
        <a:xfrm>
          <a:off x="587331" y="359166"/>
          <a:ext cx="216647" cy="2978006"/>
        </a:xfrm>
        <a:custGeom>
          <a:avLst/>
          <a:gdLst/>
          <a:ahLst/>
          <a:cxnLst/>
          <a:rect l="0" t="0" r="0" b="0"/>
          <a:pathLst>
            <a:path>
              <a:moveTo>
                <a:pt x="0" y="0"/>
              </a:moveTo>
              <a:lnTo>
                <a:pt x="0" y="2978006"/>
              </a:lnTo>
              <a:lnTo>
                <a:pt x="216647" y="29780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EE8A35-7298-4E02-9E4D-4825F87DB62B}">
      <dsp:nvSpPr>
        <dsp:cNvPr id="0" name=""/>
        <dsp:cNvSpPr/>
      </dsp:nvSpPr>
      <dsp:spPr>
        <a:xfrm>
          <a:off x="803979" y="3152864"/>
          <a:ext cx="1628775" cy="3686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0" i="0" kern="1200" dirty="0" smtClean="0"/>
            <a:t>Object Pool</a:t>
          </a:r>
          <a:endParaRPr lang="en-US" sz="1600" kern="1200" dirty="0"/>
        </a:p>
      </dsp:txBody>
      <dsp:txXfrm>
        <a:off x="814775" y="3163660"/>
        <a:ext cx="1607183" cy="347025"/>
      </dsp:txXfrm>
    </dsp:sp>
    <dsp:sp modelId="{E2C2D3DB-02D4-4FC0-975E-F3885CE5F5FC}">
      <dsp:nvSpPr>
        <dsp:cNvPr id="0" name=""/>
        <dsp:cNvSpPr/>
      </dsp:nvSpPr>
      <dsp:spPr>
        <a:xfrm>
          <a:off x="2576402" y="3930"/>
          <a:ext cx="2166476" cy="3552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r>
            <a:rPr lang="en-US" sz="2500" b="0" i="0" kern="1200" dirty="0" smtClean="0"/>
            <a:t>Structural</a:t>
          </a:r>
          <a:endParaRPr lang="en-US" sz="2500" kern="1200" dirty="0"/>
        </a:p>
      </dsp:txBody>
      <dsp:txXfrm>
        <a:off x="2586806" y="14334"/>
        <a:ext cx="2145668" cy="334427"/>
      </dsp:txXfrm>
    </dsp:sp>
    <dsp:sp modelId="{33BC142D-81FE-4E45-9E06-FFD5004499EA}">
      <dsp:nvSpPr>
        <dsp:cNvPr id="0" name=""/>
        <dsp:cNvSpPr/>
      </dsp:nvSpPr>
      <dsp:spPr>
        <a:xfrm>
          <a:off x="2793050" y="359166"/>
          <a:ext cx="216647" cy="384062"/>
        </a:xfrm>
        <a:custGeom>
          <a:avLst/>
          <a:gdLst/>
          <a:ahLst/>
          <a:cxnLst/>
          <a:rect l="0" t="0" r="0" b="0"/>
          <a:pathLst>
            <a:path>
              <a:moveTo>
                <a:pt x="0" y="0"/>
              </a:moveTo>
              <a:lnTo>
                <a:pt x="0" y="384062"/>
              </a:lnTo>
              <a:lnTo>
                <a:pt x="216647" y="3840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79358F-7E21-482A-9E3E-D0602645A290}">
      <dsp:nvSpPr>
        <dsp:cNvPr id="0" name=""/>
        <dsp:cNvSpPr/>
      </dsp:nvSpPr>
      <dsp:spPr>
        <a:xfrm>
          <a:off x="3009697" y="558919"/>
          <a:ext cx="1628775" cy="3686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0" i="0" kern="1200" dirty="0" smtClean="0"/>
            <a:t>MVC </a:t>
          </a:r>
          <a:endParaRPr lang="en-US" sz="1600" kern="1200" dirty="0"/>
        </a:p>
      </dsp:txBody>
      <dsp:txXfrm>
        <a:off x="3020493" y="569715"/>
        <a:ext cx="1607183" cy="347025"/>
      </dsp:txXfrm>
    </dsp:sp>
    <dsp:sp modelId="{76F26756-3645-47CC-9B67-AF15675C19AE}">
      <dsp:nvSpPr>
        <dsp:cNvPr id="0" name=""/>
        <dsp:cNvSpPr/>
      </dsp:nvSpPr>
      <dsp:spPr>
        <a:xfrm>
          <a:off x="2793050" y="359166"/>
          <a:ext cx="216647" cy="847266"/>
        </a:xfrm>
        <a:custGeom>
          <a:avLst/>
          <a:gdLst/>
          <a:ahLst/>
          <a:cxnLst/>
          <a:rect l="0" t="0" r="0" b="0"/>
          <a:pathLst>
            <a:path>
              <a:moveTo>
                <a:pt x="0" y="0"/>
              </a:moveTo>
              <a:lnTo>
                <a:pt x="0" y="847266"/>
              </a:lnTo>
              <a:lnTo>
                <a:pt x="216647" y="84726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5DD5DF-9E1D-4D8C-8EE5-3AA424CF63AD}">
      <dsp:nvSpPr>
        <dsp:cNvPr id="0" name=""/>
        <dsp:cNvSpPr/>
      </dsp:nvSpPr>
      <dsp:spPr>
        <a:xfrm>
          <a:off x="3009697" y="1022124"/>
          <a:ext cx="1628775" cy="3686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0" i="0" kern="1200" dirty="0" smtClean="0"/>
            <a:t>Adapter</a:t>
          </a:r>
          <a:endParaRPr lang="en-US" sz="1600" kern="1200" dirty="0"/>
        </a:p>
      </dsp:txBody>
      <dsp:txXfrm>
        <a:off x="3020493" y="1032920"/>
        <a:ext cx="1607183" cy="347025"/>
      </dsp:txXfrm>
    </dsp:sp>
    <dsp:sp modelId="{9A01DF47-8B20-4C08-8B87-DB672551632F}">
      <dsp:nvSpPr>
        <dsp:cNvPr id="0" name=""/>
        <dsp:cNvSpPr/>
      </dsp:nvSpPr>
      <dsp:spPr>
        <a:xfrm>
          <a:off x="2793050" y="359166"/>
          <a:ext cx="216647" cy="1310471"/>
        </a:xfrm>
        <a:custGeom>
          <a:avLst/>
          <a:gdLst/>
          <a:ahLst/>
          <a:cxnLst/>
          <a:rect l="0" t="0" r="0" b="0"/>
          <a:pathLst>
            <a:path>
              <a:moveTo>
                <a:pt x="0" y="0"/>
              </a:moveTo>
              <a:lnTo>
                <a:pt x="0" y="1310471"/>
              </a:lnTo>
              <a:lnTo>
                <a:pt x="216647" y="13104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8E4EA0-AA2D-4A73-8773-533F5AB5ADEF}">
      <dsp:nvSpPr>
        <dsp:cNvPr id="0" name=""/>
        <dsp:cNvSpPr/>
      </dsp:nvSpPr>
      <dsp:spPr>
        <a:xfrm>
          <a:off x="3009697" y="1485328"/>
          <a:ext cx="1628775" cy="3686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0" i="0" kern="1200" dirty="0" smtClean="0"/>
            <a:t>Bridge </a:t>
          </a:r>
          <a:endParaRPr lang="en-US" sz="1600" kern="1200" dirty="0"/>
        </a:p>
      </dsp:txBody>
      <dsp:txXfrm>
        <a:off x="3020493" y="1496124"/>
        <a:ext cx="1607183" cy="347025"/>
      </dsp:txXfrm>
    </dsp:sp>
    <dsp:sp modelId="{D210F190-C887-47E3-ABD8-C785FFD8695E}">
      <dsp:nvSpPr>
        <dsp:cNvPr id="0" name=""/>
        <dsp:cNvSpPr/>
      </dsp:nvSpPr>
      <dsp:spPr>
        <a:xfrm>
          <a:off x="2793050" y="359166"/>
          <a:ext cx="216647" cy="1773675"/>
        </a:xfrm>
        <a:custGeom>
          <a:avLst/>
          <a:gdLst/>
          <a:ahLst/>
          <a:cxnLst/>
          <a:rect l="0" t="0" r="0" b="0"/>
          <a:pathLst>
            <a:path>
              <a:moveTo>
                <a:pt x="0" y="0"/>
              </a:moveTo>
              <a:lnTo>
                <a:pt x="0" y="1773675"/>
              </a:lnTo>
              <a:lnTo>
                <a:pt x="216647" y="17736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39DF44-2303-4FC5-B3A1-B5D48DF8F935}">
      <dsp:nvSpPr>
        <dsp:cNvPr id="0" name=""/>
        <dsp:cNvSpPr/>
      </dsp:nvSpPr>
      <dsp:spPr>
        <a:xfrm>
          <a:off x="3009697" y="1948533"/>
          <a:ext cx="1628775" cy="3686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0" i="0" kern="1200" dirty="0" smtClean="0"/>
            <a:t>Composite </a:t>
          </a:r>
          <a:endParaRPr lang="en-US" sz="1600" kern="1200" dirty="0"/>
        </a:p>
      </dsp:txBody>
      <dsp:txXfrm>
        <a:off x="3020493" y="1959329"/>
        <a:ext cx="1607183" cy="347025"/>
      </dsp:txXfrm>
    </dsp:sp>
    <dsp:sp modelId="{0541A289-10F8-40A7-9B38-4CE3D7AA2AC4}">
      <dsp:nvSpPr>
        <dsp:cNvPr id="0" name=""/>
        <dsp:cNvSpPr/>
      </dsp:nvSpPr>
      <dsp:spPr>
        <a:xfrm>
          <a:off x="2793050" y="359166"/>
          <a:ext cx="216647" cy="2236880"/>
        </a:xfrm>
        <a:custGeom>
          <a:avLst/>
          <a:gdLst/>
          <a:ahLst/>
          <a:cxnLst/>
          <a:rect l="0" t="0" r="0" b="0"/>
          <a:pathLst>
            <a:path>
              <a:moveTo>
                <a:pt x="0" y="0"/>
              </a:moveTo>
              <a:lnTo>
                <a:pt x="0" y="2236880"/>
              </a:lnTo>
              <a:lnTo>
                <a:pt x="216647" y="22368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17EA0C-BA1C-4C9F-BBCF-E486B6052B82}">
      <dsp:nvSpPr>
        <dsp:cNvPr id="0" name=""/>
        <dsp:cNvSpPr/>
      </dsp:nvSpPr>
      <dsp:spPr>
        <a:xfrm>
          <a:off x="3009697" y="2411738"/>
          <a:ext cx="1628775" cy="3686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0" i="0" kern="1200" dirty="0" smtClean="0"/>
            <a:t>Decorator </a:t>
          </a:r>
          <a:endParaRPr lang="en-US" sz="1600" kern="1200" dirty="0"/>
        </a:p>
      </dsp:txBody>
      <dsp:txXfrm>
        <a:off x="3020493" y="2422534"/>
        <a:ext cx="1607183" cy="347025"/>
      </dsp:txXfrm>
    </dsp:sp>
    <dsp:sp modelId="{0B9E71D6-2777-4DAF-B887-2457E1051B35}">
      <dsp:nvSpPr>
        <dsp:cNvPr id="0" name=""/>
        <dsp:cNvSpPr/>
      </dsp:nvSpPr>
      <dsp:spPr>
        <a:xfrm>
          <a:off x="2793050" y="359166"/>
          <a:ext cx="216647" cy="2700084"/>
        </a:xfrm>
        <a:custGeom>
          <a:avLst/>
          <a:gdLst/>
          <a:ahLst/>
          <a:cxnLst/>
          <a:rect l="0" t="0" r="0" b="0"/>
          <a:pathLst>
            <a:path>
              <a:moveTo>
                <a:pt x="0" y="0"/>
              </a:moveTo>
              <a:lnTo>
                <a:pt x="0" y="2700084"/>
              </a:lnTo>
              <a:lnTo>
                <a:pt x="216647" y="270008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F12D77-0200-4239-BAF6-F4E938FB6D5C}">
      <dsp:nvSpPr>
        <dsp:cNvPr id="0" name=""/>
        <dsp:cNvSpPr/>
      </dsp:nvSpPr>
      <dsp:spPr>
        <a:xfrm>
          <a:off x="3009697" y="2874942"/>
          <a:ext cx="1628775" cy="3686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0" i="0" kern="1200" dirty="0" smtClean="0"/>
            <a:t>Façade</a:t>
          </a:r>
          <a:endParaRPr lang="en-US" sz="1600" kern="1200" dirty="0"/>
        </a:p>
      </dsp:txBody>
      <dsp:txXfrm>
        <a:off x="3020493" y="2885738"/>
        <a:ext cx="1607183" cy="347025"/>
      </dsp:txXfrm>
    </dsp:sp>
    <dsp:sp modelId="{DA6D1375-8A96-4016-A8BF-E3514EE310AC}">
      <dsp:nvSpPr>
        <dsp:cNvPr id="0" name=""/>
        <dsp:cNvSpPr/>
      </dsp:nvSpPr>
      <dsp:spPr>
        <a:xfrm>
          <a:off x="2793050" y="359166"/>
          <a:ext cx="216647" cy="3163289"/>
        </a:xfrm>
        <a:custGeom>
          <a:avLst/>
          <a:gdLst/>
          <a:ahLst/>
          <a:cxnLst/>
          <a:rect l="0" t="0" r="0" b="0"/>
          <a:pathLst>
            <a:path>
              <a:moveTo>
                <a:pt x="0" y="0"/>
              </a:moveTo>
              <a:lnTo>
                <a:pt x="0" y="3163289"/>
              </a:lnTo>
              <a:lnTo>
                <a:pt x="216647" y="3163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AE6CAD-DC00-41BF-BF80-E52E4482BA7A}">
      <dsp:nvSpPr>
        <dsp:cNvPr id="0" name=""/>
        <dsp:cNvSpPr/>
      </dsp:nvSpPr>
      <dsp:spPr>
        <a:xfrm>
          <a:off x="3009697" y="3338147"/>
          <a:ext cx="1628775" cy="3686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0" i="0" kern="1200" dirty="0" smtClean="0"/>
            <a:t>Flyweight </a:t>
          </a:r>
          <a:endParaRPr lang="en-US" sz="1600" kern="1200" dirty="0"/>
        </a:p>
      </dsp:txBody>
      <dsp:txXfrm>
        <a:off x="3020493" y="3348943"/>
        <a:ext cx="1607183" cy="347025"/>
      </dsp:txXfrm>
    </dsp:sp>
    <dsp:sp modelId="{5A54CB63-3EE5-4BC4-A8AD-333547BADB3B}">
      <dsp:nvSpPr>
        <dsp:cNvPr id="0" name=""/>
        <dsp:cNvSpPr/>
      </dsp:nvSpPr>
      <dsp:spPr>
        <a:xfrm>
          <a:off x="2793050" y="359166"/>
          <a:ext cx="216647" cy="3626494"/>
        </a:xfrm>
        <a:custGeom>
          <a:avLst/>
          <a:gdLst/>
          <a:ahLst/>
          <a:cxnLst/>
          <a:rect l="0" t="0" r="0" b="0"/>
          <a:pathLst>
            <a:path>
              <a:moveTo>
                <a:pt x="0" y="0"/>
              </a:moveTo>
              <a:lnTo>
                <a:pt x="0" y="3626494"/>
              </a:lnTo>
              <a:lnTo>
                <a:pt x="216647" y="36264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7D0F67-E50E-479F-BB7A-6CE3EFF2EBA1}">
      <dsp:nvSpPr>
        <dsp:cNvPr id="0" name=""/>
        <dsp:cNvSpPr/>
      </dsp:nvSpPr>
      <dsp:spPr>
        <a:xfrm>
          <a:off x="3009697" y="3801351"/>
          <a:ext cx="1628775" cy="3686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0" i="0" kern="1200" dirty="0" smtClean="0"/>
            <a:t>Proxy</a:t>
          </a:r>
          <a:endParaRPr lang="en-US" sz="1600" kern="1200" dirty="0"/>
        </a:p>
      </dsp:txBody>
      <dsp:txXfrm>
        <a:off x="3020493" y="3812147"/>
        <a:ext cx="1607183" cy="347025"/>
      </dsp:txXfrm>
    </dsp:sp>
    <dsp:sp modelId="{403EB654-B38C-4E41-BF44-B749A65861C9}">
      <dsp:nvSpPr>
        <dsp:cNvPr id="0" name=""/>
        <dsp:cNvSpPr/>
      </dsp:nvSpPr>
      <dsp:spPr>
        <a:xfrm>
          <a:off x="2793050" y="359166"/>
          <a:ext cx="216647" cy="4089697"/>
        </a:xfrm>
        <a:custGeom>
          <a:avLst/>
          <a:gdLst/>
          <a:ahLst/>
          <a:cxnLst/>
          <a:rect l="0" t="0" r="0" b="0"/>
          <a:pathLst>
            <a:path>
              <a:moveTo>
                <a:pt x="0" y="0"/>
              </a:moveTo>
              <a:lnTo>
                <a:pt x="0" y="4089697"/>
              </a:lnTo>
              <a:lnTo>
                <a:pt x="216647" y="408969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D45408-862E-4D45-90A2-E6B8659625FA}">
      <dsp:nvSpPr>
        <dsp:cNvPr id="0" name=""/>
        <dsp:cNvSpPr/>
      </dsp:nvSpPr>
      <dsp:spPr>
        <a:xfrm>
          <a:off x="3009697" y="4264555"/>
          <a:ext cx="1628775" cy="3686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0" i="0" kern="1200" dirty="0" smtClean="0"/>
            <a:t>Delegate </a:t>
          </a:r>
          <a:endParaRPr lang="en-US" sz="1600" kern="1200" dirty="0"/>
        </a:p>
      </dsp:txBody>
      <dsp:txXfrm>
        <a:off x="3020493" y="4275351"/>
        <a:ext cx="1607183" cy="347025"/>
      </dsp:txXfrm>
    </dsp:sp>
    <dsp:sp modelId="{AA504443-EA56-4DFD-8058-EE0B8E57CB4A}">
      <dsp:nvSpPr>
        <dsp:cNvPr id="0" name=""/>
        <dsp:cNvSpPr/>
      </dsp:nvSpPr>
      <dsp:spPr>
        <a:xfrm>
          <a:off x="4782120" y="0"/>
          <a:ext cx="2166476" cy="3552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r>
            <a:rPr lang="en-US" sz="2500" b="0" i="0" kern="1200" dirty="0" smtClean="0"/>
            <a:t>Behavioral</a:t>
          </a:r>
          <a:endParaRPr lang="en-US" sz="2500" kern="1200" dirty="0"/>
        </a:p>
      </dsp:txBody>
      <dsp:txXfrm>
        <a:off x="4792524" y="10404"/>
        <a:ext cx="2145668" cy="334427"/>
      </dsp:txXfrm>
    </dsp:sp>
    <dsp:sp modelId="{2C229705-D5DE-46D3-B1ED-EDC99846A823}">
      <dsp:nvSpPr>
        <dsp:cNvPr id="0" name=""/>
        <dsp:cNvSpPr/>
      </dsp:nvSpPr>
      <dsp:spPr>
        <a:xfrm>
          <a:off x="4998768" y="355235"/>
          <a:ext cx="126574" cy="207860"/>
        </a:xfrm>
        <a:custGeom>
          <a:avLst/>
          <a:gdLst/>
          <a:ahLst/>
          <a:cxnLst/>
          <a:rect l="0" t="0" r="0" b="0"/>
          <a:pathLst>
            <a:path>
              <a:moveTo>
                <a:pt x="0" y="0"/>
              </a:moveTo>
              <a:lnTo>
                <a:pt x="0" y="207860"/>
              </a:lnTo>
              <a:lnTo>
                <a:pt x="126574" y="20786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C12D5-C808-46F5-8B43-DC9173DF4C67}">
      <dsp:nvSpPr>
        <dsp:cNvPr id="0" name=""/>
        <dsp:cNvSpPr/>
      </dsp:nvSpPr>
      <dsp:spPr>
        <a:xfrm>
          <a:off x="5125343" y="378787"/>
          <a:ext cx="2130741" cy="3686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0" i="0" kern="1200" dirty="0" smtClean="0"/>
            <a:t>Command</a:t>
          </a:r>
          <a:endParaRPr lang="en-US" sz="1600" kern="1200" dirty="0"/>
        </a:p>
      </dsp:txBody>
      <dsp:txXfrm>
        <a:off x="5136139" y="389583"/>
        <a:ext cx="2109149" cy="347025"/>
      </dsp:txXfrm>
    </dsp:sp>
    <dsp:sp modelId="{50DEC312-7E3E-4749-B2F2-697D2A105582}">
      <dsp:nvSpPr>
        <dsp:cNvPr id="0" name=""/>
        <dsp:cNvSpPr/>
      </dsp:nvSpPr>
      <dsp:spPr>
        <a:xfrm>
          <a:off x="4998768" y="355235"/>
          <a:ext cx="126574" cy="596099"/>
        </a:xfrm>
        <a:custGeom>
          <a:avLst/>
          <a:gdLst/>
          <a:ahLst/>
          <a:cxnLst/>
          <a:rect l="0" t="0" r="0" b="0"/>
          <a:pathLst>
            <a:path>
              <a:moveTo>
                <a:pt x="0" y="0"/>
              </a:moveTo>
              <a:lnTo>
                <a:pt x="0" y="596099"/>
              </a:lnTo>
              <a:lnTo>
                <a:pt x="126574" y="59609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AB9A5B-540D-43F4-836A-5ADE7AF84B09}">
      <dsp:nvSpPr>
        <dsp:cNvPr id="0" name=""/>
        <dsp:cNvSpPr/>
      </dsp:nvSpPr>
      <dsp:spPr>
        <a:xfrm>
          <a:off x="5125343" y="767026"/>
          <a:ext cx="2130741" cy="3686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0" i="0" kern="1200" dirty="0" smtClean="0"/>
            <a:t>Chain of responsibility </a:t>
          </a:r>
          <a:endParaRPr lang="en-US" sz="1600" kern="1200" dirty="0"/>
        </a:p>
      </dsp:txBody>
      <dsp:txXfrm>
        <a:off x="5136139" y="777822"/>
        <a:ext cx="2109149" cy="347025"/>
      </dsp:txXfrm>
    </dsp:sp>
    <dsp:sp modelId="{8BB13A47-5B64-4CCD-A00F-F17604004AA3}">
      <dsp:nvSpPr>
        <dsp:cNvPr id="0" name=""/>
        <dsp:cNvSpPr/>
      </dsp:nvSpPr>
      <dsp:spPr>
        <a:xfrm>
          <a:off x="4998768" y="355235"/>
          <a:ext cx="126574" cy="984338"/>
        </a:xfrm>
        <a:custGeom>
          <a:avLst/>
          <a:gdLst/>
          <a:ahLst/>
          <a:cxnLst/>
          <a:rect l="0" t="0" r="0" b="0"/>
          <a:pathLst>
            <a:path>
              <a:moveTo>
                <a:pt x="0" y="0"/>
              </a:moveTo>
              <a:lnTo>
                <a:pt x="0" y="984338"/>
              </a:lnTo>
              <a:lnTo>
                <a:pt x="126574" y="98433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DF7DD3-D59D-499A-99C6-582269FC794B}">
      <dsp:nvSpPr>
        <dsp:cNvPr id="0" name=""/>
        <dsp:cNvSpPr/>
      </dsp:nvSpPr>
      <dsp:spPr>
        <a:xfrm>
          <a:off x="5125343" y="1155264"/>
          <a:ext cx="2130741" cy="3686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0" i="0" kern="1200" dirty="0" smtClean="0"/>
            <a:t>Interpreter </a:t>
          </a:r>
          <a:endParaRPr lang="en-US" sz="1600" kern="1200" dirty="0"/>
        </a:p>
      </dsp:txBody>
      <dsp:txXfrm>
        <a:off x="5136139" y="1166060"/>
        <a:ext cx="2109149" cy="347025"/>
      </dsp:txXfrm>
    </dsp:sp>
    <dsp:sp modelId="{7A919FF1-D173-42D5-B476-204CFD4E9923}">
      <dsp:nvSpPr>
        <dsp:cNvPr id="0" name=""/>
        <dsp:cNvSpPr/>
      </dsp:nvSpPr>
      <dsp:spPr>
        <a:xfrm>
          <a:off x="4998768" y="355235"/>
          <a:ext cx="126574" cy="1372576"/>
        </a:xfrm>
        <a:custGeom>
          <a:avLst/>
          <a:gdLst/>
          <a:ahLst/>
          <a:cxnLst/>
          <a:rect l="0" t="0" r="0" b="0"/>
          <a:pathLst>
            <a:path>
              <a:moveTo>
                <a:pt x="0" y="0"/>
              </a:moveTo>
              <a:lnTo>
                <a:pt x="0" y="1372576"/>
              </a:lnTo>
              <a:lnTo>
                <a:pt x="126574" y="137257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009D7F-980A-448B-A56C-A50BDD5A113F}">
      <dsp:nvSpPr>
        <dsp:cNvPr id="0" name=""/>
        <dsp:cNvSpPr/>
      </dsp:nvSpPr>
      <dsp:spPr>
        <a:xfrm>
          <a:off x="5125343" y="1543503"/>
          <a:ext cx="2130741" cy="3686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0" i="0" kern="1200" smtClean="0"/>
            <a:t>Iterator </a:t>
          </a:r>
          <a:endParaRPr lang="en-US" sz="1600" kern="1200" dirty="0"/>
        </a:p>
      </dsp:txBody>
      <dsp:txXfrm>
        <a:off x="5136139" y="1554299"/>
        <a:ext cx="2109149" cy="347025"/>
      </dsp:txXfrm>
    </dsp:sp>
    <dsp:sp modelId="{5B909E66-3E85-4775-B57D-E287C19271EC}">
      <dsp:nvSpPr>
        <dsp:cNvPr id="0" name=""/>
        <dsp:cNvSpPr/>
      </dsp:nvSpPr>
      <dsp:spPr>
        <a:xfrm>
          <a:off x="4998768" y="355235"/>
          <a:ext cx="126574" cy="1760815"/>
        </a:xfrm>
        <a:custGeom>
          <a:avLst/>
          <a:gdLst/>
          <a:ahLst/>
          <a:cxnLst/>
          <a:rect l="0" t="0" r="0" b="0"/>
          <a:pathLst>
            <a:path>
              <a:moveTo>
                <a:pt x="0" y="0"/>
              </a:moveTo>
              <a:lnTo>
                <a:pt x="0" y="1760815"/>
              </a:lnTo>
              <a:lnTo>
                <a:pt x="126574" y="17608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F1E48C-91C5-419E-864B-03AC2A38DD45}">
      <dsp:nvSpPr>
        <dsp:cNvPr id="0" name=""/>
        <dsp:cNvSpPr/>
      </dsp:nvSpPr>
      <dsp:spPr>
        <a:xfrm>
          <a:off x="5125343" y="1931742"/>
          <a:ext cx="2130741" cy="3686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0" i="0" kern="1200" smtClean="0"/>
            <a:t>Mediator </a:t>
          </a:r>
          <a:endParaRPr lang="en-US" sz="1600" kern="1200" dirty="0"/>
        </a:p>
      </dsp:txBody>
      <dsp:txXfrm>
        <a:off x="5136139" y="1942538"/>
        <a:ext cx="2109149" cy="347025"/>
      </dsp:txXfrm>
    </dsp:sp>
    <dsp:sp modelId="{02F95D4D-62A7-4808-B66A-563290A1CC2B}">
      <dsp:nvSpPr>
        <dsp:cNvPr id="0" name=""/>
        <dsp:cNvSpPr/>
      </dsp:nvSpPr>
      <dsp:spPr>
        <a:xfrm>
          <a:off x="4998768" y="355235"/>
          <a:ext cx="126574" cy="2149054"/>
        </a:xfrm>
        <a:custGeom>
          <a:avLst/>
          <a:gdLst/>
          <a:ahLst/>
          <a:cxnLst/>
          <a:rect l="0" t="0" r="0" b="0"/>
          <a:pathLst>
            <a:path>
              <a:moveTo>
                <a:pt x="0" y="0"/>
              </a:moveTo>
              <a:lnTo>
                <a:pt x="0" y="2149054"/>
              </a:lnTo>
              <a:lnTo>
                <a:pt x="126574" y="21490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614D03-2282-4C71-A07E-F6D6304F58F3}">
      <dsp:nvSpPr>
        <dsp:cNvPr id="0" name=""/>
        <dsp:cNvSpPr/>
      </dsp:nvSpPr>
      <dsp:spPr>
        <a:xfrm>
          <a:off x="5125343" y="2319980"/>
          <a:ext cx="2130741" cy="3686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0" i="0" kern="1200" smtClean="0"/>
            <a:t>Memento </a:t>
          </a:r>
          <a:endParaRPr lang="en-US" sz="1600" kern="1200" dirty="0"/>
        </a:p>
      </dsp:txBody>
      <dsp:txXfrm>
        <a:off x="5136139" y="2330776"/>
        <a:ext cx="2109149" cy="347025"/>
      </dsp:txXfrm>
    </dsp:sp>
    <dsp:sp modelId="{F3AFF777-99DE-4F05-9105-F47FCAEE0F66}">
      <dsp:nvSpPr>
        <dsp:cNvPr id="0" name=""/>
        <dsp:cNvSpPr/>
      </dsp:nvSpPr>
      <dsp:spPr>
        <a:xfrm>
          <a:off x="4998768" y="355235"/>
          <a:ext cx="126574" cy="2537292"/>
        </a:xfrm>
        <a:custGeom>
          <a:avLst/>
          <a:gdLst/>
          <a:ahLst/>
          <a:cxnLst/>
          <a:rect l="0" t="0" r="0" b="0"/>
          <a:pathLst>
            <a:path>
              <a:moveTo>
                <a:pt x="0" y="0"/>
              </a:moveTo>
              <a:lnTo>
                <a:pt x="0" y="2537292"/>
              </a:lnTo>
              <a:lnTo>
                <a:pt x="126574" y="25372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107B29-453F-4C11-A7F8-85908968F115}">
      <dsp:nvSpPr>
        <dsp:cNvPr id="0" name=""/>
        <dsp:cNvSpPr/>
      </dsp:nvSpPr>
      <dsp:spPr>
        <a:xfrm>
          <a:off x="5125343" y="2708219"/>
          <a:ext cx="2130741" cy="3686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0" i="0" kern="1200" smtClean="0"/>
            <a:t>Listener</a:t>
          </a:r>
          <a:endParaRPr lang="en-US" sz="1600" kern="1200" dirty="0"/>
        </a:p>
      </dsp:txBody>
      <dsp:txXfrm>
        <a:off x="5136139" y="2719015"/>
        <a:ext cx="2109149" cy="347025"/>
      </dsp:txXfrm>
    </dsp:sp>
    <dsp:sp modelId="{5538D186-80A7-4F1E-8C33-0D465D774FCC}">
      <dsp:nvSpPr>
        <dsp:cNvPr id="0" name=""/>
        <dsp:cNvSpPr/>
      </dsp:nvSpPr>
      <dsp:spPr>
        <a:xfrm>
          <a:off x="4998768" y="355235"/>
          <a:ext cx="126574" cy="2925531"/>
        </a:xfrm>
        <a:custGeom>
          <a:avLst/>
          <a:gdLst/>
          <a:ahLst/>
          <a:cxnLst/>
          <a:rect l="0" t="0" r="0" b="0"/>
          <a:pathLst>
            <a:path>
              <a:moveTo>
                <a:pt x="0" y="0"/>
              </a:moveTo>
              <a:lnTo>
                <a:pt x="0" y="2925531"/>
              </a:lnTo>
              <a:lnTo>
                <a:pt x="126574" y="29255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F4CD09-9426-43FC-AFA1-55999364DAC6}">
      <dsp:nvSpPr>
        <dsp:cNvPr id="0" name=""/>
        <dsp:cNvSpPr/>
      </dsp:nvSpPr>
      <dsp:spPr>
        <a:xfrm>
          <a:off x="5125343" y="3096457"/>
          <a:ext cx="2130741" cy="3686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0" i="0" kern="1200" dirty="0" smtClean="0"/>
            <a:t>Observer </a:t>
          </a:r>
          <a:endParaRPr lang="en-US" sz="1600" kern="1200" dirty="0"/>
        </a:p>
      </dsp:txBody>
      <dsp:txXfrm>
        <a:off x="5136139" y="3107253"/>
        <a:ext cx="2109149" cy="347025"/>
      </dsp:txXfrm>
    </dsp:sp>
    <dsp:sp modelId="{F702AA8D-E0BE-423F-9F9D-BB30A76B88E4}">
      <dsp:nvSpPr>
        <dsp:cNvPr id="0" name=""/>
        <dsp:cNvSpPr/>
      </dsp:nvSpPr>
      <dsp:spPr>
        <a:xfrm>
          <a:off x="4998768" y="355235"/>
          <a:ext cx="126574" cy="3313769"/>
        </a:xfrm>
        <a:custGeom>
          <a:avLst/>
          <a:gdLst/>
          <a:ahLst/>
          <a:cxnLst/>
          <a:rect l="0" t="0" r="0" b="0"/>
          <a:pathLst>
            <a:path>
              <a:moveTo>
                <a:pt x="0" y="0"/>
              </a:moveTo>
              <a:lnTo>
                <a:pt x="0" y="3313769"/>
              </a:lnTo>
              <a:lnTo>
                <a:pt x="126574" y="331376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68279B-A8F6-4521-9AFA-26AF76696190}">
      <dsp:nvSpPr>
        <dsp:cNvPr id="0" name=""/>
        <dsp:cNvSpPr/>
      </dsp:nvSpPr>
      <dsp:spPr>
        <a:xfrm>
          <a:off x="5125343" y="3484696"/>
          <a:ext cx="2130741" cy="3686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0" i="0" kern="1200" smtClean="0"/>
            <a:t>Service Locator </a:t>
          </a:r>
          <a:endParaRPr lang="en-US" sz="1600" kern="1200" dirty="0"/>
        </a:p>
      </dsp:txBody>
      <dsp:txXfrm>
        <a:off x="5136139" y="3495492"/>
        <a:ext cx="2109149" cy="347025"/>
      </dsp:txXfrm>
    </dsp:sp>
    <dsp:sp modelId="{7C6D2E37-8617-4E88-8F2A-EBFB68C6567E}">
      <dsp:nvSpPr>
        <dsp:cNvPr id="0" name=""/>
        <dsp:cNvSpPr/>
      </dsp:nvSpPr>
      <dsp:spPr>
        <a:xfrm>
          <a:off x="4998768" y="355235"/>
          <a:ext cx="126574" cy="3702008"/>
        </a:xfrm>
        <a:custGeom>
          <a:avLst/>
          <a:gdLst/>
          <a:ahLst/>
          <a:cxnLst/>
          <a:rect l="0" t="0" r="0" b="0"/>
          <a:pathLst>
            <a:path>
              <a:moveTo>
                <a:pt x="0" y="0"/>
              </a:moveTo>
              <a:lnTo>
                <a:pt x="0" y="3702008"/>
              </a:lnTo>
              <a:lnTo>
                <a:pt x="126574" y="370200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DD9A59-2FDC-4333-AB25-2604457A967A}">
      <dsp:nvSpPr>
        <dsp:cNvPr id="0" name=""/>
        <dsp:cNvSpPr/>
      </dsp:nvSpPr>
      <dsp:spPr>
        <a:xfrm>
          <a:off x="5125343" y="3872935"/>
          <a:ext cx="2130741" cy="3686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0" i="0" kern="1200" smtClean="0"/>
            <a:t>State </a:t>
          </a:r>
          <a:endParaRPr lang="en-US" sz="1600" kern="1200" dirty="0"/>
        </a:p>
      </dsp:txBody>
      <dsp:txXfrm>
        <a:off x="5136139" y="3883731"/>
        <a:ext cx="2109149" cy="347025"/>
      </dsp:txXfrm>
    </dsp:sp>
    <dsp:sp modelId="{EE62A568-AA3C-4EEF-B8A6-2B5BC03A0723}">
      <dsp:nvSpPr>
        <dsp:cNvPr id="0" name=""/>
        <dsp:cNvSpPr/>
      </dsp:nvSpPr>
      <dsp:spPr>
        <a:xfrm>
          <a:off x="4998768" y="355235"/>
          <a:ext cx="126574" cy="4090247"/>
        </a:xfrm>
        <a:custGeom>
          <a:avLst/>
          <a:gdLst/>
          <a:ahLst/>
          <a:cxnLst/>
          <a:rect l="0" t="0" r="0" b="0"/>
          <a:pathLst>
            <a:path>
              <a:moveTo>
                <a:pt x="0" y="0"/>
              </a:moveTo>
              <a:lnTo>
                <a:pt x="0" y="4090247"/>
              </a:lnTo>
              <a:lnTo>
                <a:pt x="126574" y="40902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21761A-1017-4181-9F86-F688843B0816}">
      <dsp:nvSpPr>
        <dsp:cNvPr id="0" name=""/>
        <dsp:cNvSpPr/>
      </dsp:nvSpPr>
      <dsp:spPr>
        <a:xfrm>
          <a:off x="5125343" y="4261173"/>
          <a:ext cx="2130741" cy="3686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0" i="0" kern="1200" smtClean="0"/>
            <a:t>Strategy </a:t>
          </a:r>
          <a:endParaRPr lang="en-US" sz="1600" kern="1200" dirty="0"/>
        </a:p>
      </dsp:txBody>
      <dsp:txXfrm>
        <a:off x="5136139" y="4271969"/>
        <a:ext cx="2109149" cy="347025"/>
      </dsp:txXfrm>
    </dsp:sp>
    <dsp:sp modelId="{E37638A6-9796-438A-AE4E-D80CC3B800E3}">
      <dsp:nvSpPr>
        <dsp:cNvPr id="0" name=""/>
        <dsp:cNvSpPr/>
      </dsp:nvSpPr>
      <dsp:spPr>
        <a:xfrm>
          <a:off x="4998768" y="355235"/>
          <a:ext cx="126574" cy="4478485"/>
        </a:xfrm>
        <a:custGeom>
          <a:avLst/>
          <a:gdLst/>
          <a:ahLst/>
          <a:cxnLst/>
          <a:rect l="0" t="0" r="0" b="0"/>
          <a:pathLst>
            <a:path>
              <a:moveTo>
                <a:pt x="0" y="0"/>
              </a:moveTo>
              <a:lnTo>
                <a:pt x="0" y="4478485"/>
              </a:lnTo>
              <a:lnTo>
                <a:pt x="126574" y="447848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A595A7-7957-43DD-BD69-27064A3D6996}">
      <dsp:nvSpPr>
        <dsp:cNvPr id="0" name=""/>
        <dsp:cNvSpPr/>
      </dsp:nvSpPr>
      <dsp:spPr>
        <a:xfrm>
          <a:off x="5125343" y="4649412"/>
          <a:ext cx="2130741" cy="3686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0" i="0" kern="1200" smtClean="0"/>
            <a:t>Template</a:t>
          </a:r>
          <a:endParaRPr lang="en-US" sz="1600" kern="1200" dirty="0"/>
        </a:p>
      </dsp:txBody>
      <dsp:txXfrm>
        <a:off x="5136139" y="4660208"/>
        <a:ext cx="2109149" cy="347025"/>
      </dsp:txXfrm>
    </dsp:sp>
    <dsp:sp modelId="{8312D0EF-052B-4DC4-B4F0-1A70126666D9}">
      <dsp:nvSpPr>
        <dsp:cNvPr id="0" name=""/>
        <dsp:cNvSpPr/>
      </dsp:nvSpPr>
      <dsp:spPr>
        <a:xfrm>
          <a:off x="4998768" y="355235"/>
          <a:ext cx="126574" cy="4866724"/>
        </a:xfrm>
        <a:custGeom>
          <a:avLst/>
          <a:gdLst/>
          <a:ahLst/>
          <a:cxnLst/>
          <a:rect l="0" t="0" r="0" b="0"/>
          <a:pathLst>
            <a:path>
              <a:moveTo>
                <a:pt x="0" y="0"/>
              </a:moveTo>
              <a:lnTo>
                <a:pt x="0" y="4866724"/>
              </a:lnTo>
              <a:lnTo>
                <a:pt x="126574" y="48667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93FB44-1B5A-4E8F-80D4-64CA8027EA0D}">
      <dsp:nvSpPr>
        <dsp:cNvPr id="0" name=""/>
        <dsp:cNvSpPr/>
      </dsp:nvSpPr>
      <dsp:spPr>
        <a:xfrm>
          <a:off x="5125343" y="5037651"/>
          <a:ext cx="2130741" cy="3686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0" i="0" kern="1200" dirty="0" smtClean="0"/>
            <a:t>Visitor</a:t>
          </a:r>
          <a:endParaRPr lang="en-US" sz="1600" kern="1200" dirty="0"/>
        </a:p>
      </dsp:txBody>
      <dsp:txXfrm>
        <a:off x="5136139" y="5048447"/>
        <a:ext cx="2109149" cy="347025"/>
      </dsp:txXfrm>
    </dsp:sp>
    <dsp:sp modelId="{7EB98AE0-2CA2-4689-8C9F-21053D792DD7}">
      <dsp:nvSpPr>
        <dsp:cNvPr id="0" name=""/>
        <dsp:cNvSpPr/>
      </dsp:nvSpPr>
      <dsp:spPr>
        <a:xfrm>
          <a:off x="7163443" y="3930"/>
          <a:ext cx="2166476" cy="3552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r>
            <a:rPr lang="en-US" sz="2500" b="0" i="0" kern="1200" dirty="0" smtClean="0"/>
            <a:t>Other</a:t>
          </a:r>
          <a:endParaRPr lang="en-US" sz="2500" kern="1200" dirty="0"/>
        </a:p>
      </dsp:txBody>
      <dsp:txXfrm>
        <a:off x="7173847" y="14334"/>
        <a:ext cx="2145668" cy="334427"/>
      </dsp:txXfrm>
    </dsp:sp>
    <dsp:sp modelId="{C850EF0A-0AF7-4772-9C0C-68C8D35BE9C6}">
      <dsp:nvSpPr>
        <dsp:cNvPr id="0" name=""/>
        <dsp:cNvSpPr/>
      </dsp:nvSpPr>
      <dsp:spPr>
        <a:xfrm>
          <a:off x="7380090" y="359166"/>
          <a:ext cx="153916" cy="384062"/>
        </a:xfrm>
        <a:custGeom>
          <a:avLst/>
          <a:gdLst/>
          <a:ahLst/>
          <a:cxnLst/>
          <a:rect l="0" t="0" r="0" b="0"/>
          <a:pathLst>
            <a:path>
              <a:moveTo>
                <a:pt x="0" y="0"/>
              </a:moveTo>
              <a:lnTo>
                <a:pt x="0" y="384062"/>
              </a:lnTo>
              <a:lnTo>
                <a:pt x="153916" y="3840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9F81BB-C1CF-4990-9280-4C5214FB3DA8}">
      <dsp:nvSpPr>
        <dsp:cNvPr id="0" name=""/>
        <dsp:cNvSpPr/>
      </dsp:nvSpPr>
      <dsp:spPr>
        <a:xfrm>
          <a:off x="7534007" y="558919"/>
          <a:ext cx="1628775" cy="3686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0" i="0" kern="1200" dirty="0" smtClean="0"/>
            <a:t>Composite Entity</a:t>
          </a:r>
          <a:endParaRPr lang="en-US" sz="1600" kern="1200" dirty="0"/>
        </a:p>
      </dsp:txBody>
      <dsp:txXfrm>
        <a:off x="7544803" y="569715"/>
        <a:ext cx="1607183" cy="347025"/>
      </dsp:txXfrm>
    </dsp:sp>
    <dsp:sp modelId="{B6E53629-04CE-451E-BC01-0F5661D88417}">
      <dsp:nvSpPr>
        <dsp:cNvPr id="0" name=""/>
        <dsp:cNvSpPr/>
      </dsp:nvSpPr>
      <dsp:spPr>
        <a:xfrm>
          <a:off x="7380090" y="359166"/>
          <a:ext cx="153916" cy="1033521"/>
        </a:xfrm>
        <a:custGeom>
          <a:avLst/>
          <a:gdLst/>
          <a:ahLst/>
          <a:cxnLst/>
          <a:rect l="0" t="0" r="0" b="0"/>
          <a:pathLst>
            <a:path>
              <a:moveTo>
                <a:pt x="0" y="0"/>
              </a:moveTo>
              <a:lnTo>
                <a:pt x="0" y="1033521"/>
              </a:lnTo>
              <a:lnTo>
                <a:pt x="153916" y="10335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4B1C90-78E5-4144-8196-BC98D628F47E}">
      <dsp:nvSpPr>
        <dsp:cNvPr id="0" name=""/>
        <dsp:cNvSpPr/>
      </dsp:nvSpPr>
      <dsp:spPr>
        <a:xfrm>
          <a:off x="7534007" y="1114765"/>
          <a:ext cx="1628775" cy="55584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0" i="0" kern="1200" dirty="0" smtClean="0"/>
            <a:t>Data Access Object</a:t>
          </a:r>
          <a:endParaRPr lang="en-US" sz="1600" kern="1200" dirty="0"/>
        </a:p>
      </dsp:txBody>
      <dsp:txXfrm>
        <a:off x="7550287" y="1131045"/>
        <a:ext cx="1596215" cy="523285"/>
      </dsp:txXfrm>
    </dsp:sp>
    <dsp:sp modelId="{093CD4E0-9C20-472B-8D20-6709FC1F56D5}">
      <dsp:nvSpPr>
        <dsp:cNvPr id="0" name=""/>
        <dsp:cNvSpPr/>
      </dsp:nvSpPr>
      <dsp:spPr>
        <a:xfrm>
          <a:off x="7380090" y="359166"/>
          <a:ext cx="153916" cy="1681033"/>
        </a:xfrm>
        <a:custGeom>
          <a:avLst/>
          <a:gdLst/>
          <a:ahLst/>
          <a:cxnLst/>
          <a:rect l="0" t="0" r="0" b="0"/>
          <a:pathLst>
            <a:path>
              <a:moveTo>
                <a:pt x="0" y="0"/>
              </a:moveTo>
              <a:lnTo>
                <a:pt x="0" y="1681033"/>
              </a:lnTo>
              <a:lnTo>
                <a:pt x="153916" y="16810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5A5B17-2D6F-40F5-BCCC-CCD682245DFC}">
      <dsp:nvSpPr>
        <dsp:cNvPr id="0" name=""/>
        <dsp:cNvSpPr/>
      </dsp:nvSpPr>
      <dsp:spPr>
        <a:xfrm>
          <a:off x="7534007" y="1855891"/>
          <a:ext cx="1628775" cy="3686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0" i="0" kern="1200" dirty="0" smtClean="0"/>
            <a:t>Filter </a:t>
          </a:r>
          <a:endParaRPr lang="en-US" sz="1600" kern="1200" dirty="0"/>
        </a:p>
      </dsp:txBody>
      <dsp:txXfrm>
        <a:off x="7544803" y="1866687"/>
        <a:ext cx="1607183" cy="347025"/>
      </dsp:txXfrm>
    </dsp:sp>
    <dsp:sp modelId="{890CF4E5-1DB7-4ADE-B3A7-A6699B30E551}">
      <dsp:nvSpPr>
        <dsp:cNvPr id="0" name=""/>
        <dsp:cNvSpPr/>
      </dsp:nvSpPr>
      <dsp:spPr>
        <a:xfrm>
          <a:off x="7380090" y="359166"/>
          <a:ext cx="153916" cy="2236880"/>
        </a:xfrm>
        <a:custGeom>
          <a:avLst/>
          <a:gdLst/>
          <a:ahLst/>
          <a:cxnLst/>
          <a:rect l="0" t="0" r="0" b="0"/>
          <a:pathLst>
            <a:path>
              <a:moveTo>
                <a:pt x="0" y="0"/>
              </a:moveTo>
              <a:lnTo>
                <a:pt x="0" y="2236880"/>
              </a:lnTo>
              <a:lnTo>
                <a:pt x="153916" y="22368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CC96FD-E12C-4D40-90B6-37965C069E36}">
      <dsp:nvSpPr>
        <dsp:cNvPr id="0" name=""/>
        <dsp:cNvSpPr/>
      </dsp:nvSpPr>
      <dsp:spPr>
        <a:xfrm>
          <a:off x="7534007" y="2411738"/>
          <a:ext cx="1628775" cy="3686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0" i="0" kern="1200" dirty="0" smtClean="0"/>
            <a:t>Null Object</a:t>
          </a:r>
          <a:endParaRPr lang="en-US" sz="1600" kern="1200" dirty="0"/>
        </a:p>
      </dsp:txBody>
      <dsp:txXfrm>
        <a:off x="7544803" y="2422534"/>
        <a:ext cx="1607183" cy="347025"/>
      </dsp:txXfrm>
    </dsp:sp>
    <dsp:sp modelId="{ED63EEEB-5F90-43B1-AF5F-480F51E73686}">
      <dsp:nvSpPr>
        <dsp:cNvPr id="0" name=""/>
        <dsp:cNvSpPr/>
      </dsp:nvSpPr>
      <dsp:spPr>
        <a:xfrm>
          <a:off x="7380090" y="359166"/>
          <a:ext cx="153916" cy="2792724"/>
        </a:xfrm>
        <a:custGeom>
          <a:avLst/>
          <a:gdLst/>
          <a:ahLst/>
          <a:cxnLst/>
          <a:rect l="0" t="0" r="0" b="0"/>
          <a:pathLst>
            <a:path>
              <a:moveTo>
                <a:pt x="0" y="0"/>
              </a:moveTo>
              <a:lnTo>
                <a:pt x="0" y="2792724"/>
              </a:lnTo>
              <a:lnTo>
                <a:pt x="153916" y="27927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9F8213-CD50-458A-B828-711B159DD949}">
      <dsp:nvSpPr>
        <dsp:cNvPr id="0" name=""/>
        <dsp:cNvSpPr/>
      </dsp:nvSpPr>
      <dsp:spPr>
        <a:xfrm>
          <a:off x="7534007" y="2967582"/>
          <a:ext cx="1628775" cy="3686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0" i="0" kern="1200" dirty="0" smtClean="0"/>
            <a:t>Transfer Object </a:t>
          </a:r>
          <a:endParaRPr lang="en-US" sz="1600" kern="1200" dirty="0"/>
        </a:p>
      </dsp:txBody>
      <dsp:txXfrm>
        <a:off x="7544803" y="2978378"/>
        <a:ext cx="1607183" cy="347025"/>
      </dsp:txXfrm>
    </dsp:sp>
    <dsp:sp modelId="{FDEAC1FD-6F27-459C-BA8E-060BBA3A1B6D}">
      <dsp:nvSpPr>
        <dsp:cNvPr id="0" name=""/>
        <dsp:cNvSpPr/>
      </dsp:nvSpPr>
      <dsp:spPr>
        <a:xfrm>
          <a:off x="7380090" y="359166"/>
          <a:ext cx="153916" cy="3442185"/>
        </a:xfrm>
        <a:custGeom>
          <a:avLst/>
          <a:gdLst/>
          <a:ahLst/>
          <a:cxnLst/>
          <a:rect l="0" t="0" r="0" b="0"/>
          <a:pathLst>
            <a:path>
              <a:moveTo>
                <a:pt x="0" y="0"/>
              </a:moveTo>
              <a:lnTo>
                <a:pt x="0" y="3442185"/>
              </a:lnTo>
              <a:lnTo>
                <a:pt x="153916" y="344218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525596-2714-49A0-9902-D5AA741C2502}">
      <dsp:nvSpPr>
        <dsp:cNvPr id="0" name=""/>
        <dsp:cNvSpPr/>
      </dsp:nvSpPr>
      <dsp:spPr>
        <a:xfrm>
          <a:off x="7534007" y="3523429"/>
          <a:ext cx="1628775" cy="55584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0" i="0" kern="1200" dirty="0" smtClean="0"/>
            <a:t>Dependency injection</a:t>
          </a:r>
          <a:endParaRPr lang="en-US" sz="1600" kern="1200" dirty="0"/>
        </a:p>
      </dsp:txBody>
      <dsp:txXfrm>
        <a:off x="7550287" y="3539709"/>
        <a:ext cx="1596215" cy="52328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1" y="0"/>
            <a:ext cx="3170138" cy="479539"/>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rtl="0">
              <a:defRPr sz="1300"/>
            </a:lvl1pPr>
          </a:lstStyle>
          <a:p>
            <a:pPr>
              <a:defRPr/>
            </a:pPr>
            <a:endParaRPr lang="en-US"/>
          </a:p>
        </p:txBody>
      </p:sp>
      <p:sp>
        <p:nvSpPr>
          <p:cNvPr id="14339" name="Rectangle 3"/>
          <p:cNvSpPr>
            <a:spLocks noGrp="1" noChangeArrowheads="1"/>
          </p:cNvSpPr>
          <p:nvPr>
            <p:ph type="dt" idx="1"/>
          </p:nvPr>
        </p:nvSpPr>
        <p:spPr bwMode="auto">
          <a:xfrm>
            <a:off x="4143427" y="0"/>
            <a:ext cx="3170138" cy="479539"/>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rtl="0">
              <a:defRPr sz="1300"/>
            </a:lvl1pPr>
          </a:lstStyle>
          <a:p>
            <a:pPr>
              <a:defRPr/>
            </a:pPr>
            <a:endParaRPr lang="en-US"/>
          </a:p>
        </p:txBody>
      </p:sp>
      <p:sp>
        <p:nvSpPr>
          <p:cNvPr id="114692"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731194" y="4560086"/>
            <a:ext cx="5852814" cy="4320317"/>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342" name="Rectangle 6"/>
          <p:cNvSpPr>
            <a:spLocks noGrp="1" noChangeArrowheads="1"/>
          </p:cNvSpPr>
          <p:nvPr>
            <p:ph type="ftr" sz="quarter" idx="4"/>
          </p:nvPr>
        </p:nvSpPr>
        <p:spPr bwMode="auto">
          <a:xfrm>
            <a:off x="1" y="9120172"/>
            <a:ext cx="3170138" cy="479539"/>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rtl="0">
              <a:defRPr sz="1300"/>
            </a:lvl1pPr>
          </a:lstStyle>
          <a:p>
            <a:pPr>
              <a:defRPr/>
            </a:pPr>
            <a:endParaRPr lang="en-US"/>
          </a:p>
        </p:txBody>
      </p:sp>
      <p:sp>
        <p:nvSpPr>
          <p:cNvPr id="14343" name="Rectangle 7"/>
          <p:cNvSpPr>
            <a:spLocks noGrp="1" noChangeArrowheads="1"/>
          </p:cNvSpPr>
          <p:nvPr>
            <p:ph type="sldNum" sz="quarter" idx="5"/>
          </p:nvPr>
        </p:nvSpPr>
        <p:spPr bwMode="auto">
          <a:xfrm>
            <a:off x="4143427" y="9120172"/>
            <a:ext cx="3170138" cy="479539"/>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rtl="0">
              <a:defRPr sz="1300"/>
            </a:lvl1pPr>
          </a:lstStyle>
          <a:p>
            <a:pPr>
              <a:defRPr/>
            </a:pPr>
            <a:fld id="{F99430D4-8A87-4EFB-A571-FE13B4FB805B}" type="slidenum">
              <a:rPr lang="ar-EG"/>
              <a:pPr>
                <a:defRPr/>
              </a:pPr>
              <a:t>‹#›</a:t>
            </a:fld>
            <a:endParaRPr lang="en-US"/>
          </a:p>
        </p:txBody>
      </p:sp>
    </p:spTree>
    <p:extLst>
      <p:ext uri="{BB962C8B-B14F-4D97-AF65-F5344CB8AC3E}">
        <p14:creationId xmlns:p14="http://schemas.microsoft.com/office/powerpoint/2010/main" val="27922421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javarevisited.blogspot.com/2013/06/why-favor-composition-over-inheritance-java-oops-design.html" TargetMode="External"/><Relationship Id="rId3" Type="http://schemas.openxmlformats.org/officeDocument/2006/relationships/hyperlink" Target="http://javarevisited.blogspot.com/2011/08/what-is-polymorphism-in-java-example.html" TargetMode="External"/><Relationship Id="rId7" Type="http://schemas.openxmlformats.org/officeDocument/2006/relationships/hyperlink" Target="http://javarevisited.blogspot.com/2011/06/comparator-and-comparable-in-java.html"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javarevisited.blogspot.sg/2012/06/hashset-in-java-10-examples-programs.html" TargetMode="External"/><Relationship Id="rId5" Type="http://schemas.openxmlformats.org/officeDocument/2006/relationships/hyperlink" Target="http://javarevisited.blogspot.com/2011/11/decorator-design-pattern-java-example.html" TargetMode="External"/><Relationship Id="rId4" Type="http://schemas.openxmlformats.org/officeDocument/2006/relationships/hyperlink" Target="http://javarevisited.blogspot.com/2011/07/why-multiple-inheritances-are-not.html" TargetMode="Externa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javarevisited.blogspot.com/2011/11/decorator-design-pattern-java-example.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8thlight.com/our-team/robert-martin"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www.amazon.com/Software-Development-Principles-Patterns-Practices/dp/0135974445/ref=sr_1_1?s=books&amp;ie=UTF8&amp;qid=1378755964&amp;sr=1-1&amp;keywords=robert+c+martin"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8thlight.com/our-team/robert-martin"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www.amazon.com/Software-Development-Principles-Patterns-Practices/dp/0135974445/ref=sr_1_1?s=books&amp;ie=UTF8&amp;qid=1378755964&amp;sr=1-1&amp;keywords=robert+c+martin"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www.8thlight.com/our-team/robert-martin"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www.amazon.com/Software-Development-Principles-Patterns-Practices/dp/0135974445/ref=sr_1_1?s=books&amp;ie=UTF8&amp;qid=1378755964&amp;sr=1-1&amp;keywords=robert+c+martin"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www.8thlight.com/our-team/robert-martin" TargetMode="External"/><Relationship Id="rId2" Type="http://schemas.openxmlformats.org/officeDocument/2006/relationships/slide" Target="../slides/slide50.xml"/><Relationship Id="rId1" Type="http://schemas.openxmlformats.org/officeDocument/2006/relationships/notesMaster" Target="../notesMasters/notesMaster1.xml"/><Relationship Id="rId5" Type="http://schemas.openxmlformats.org/officeDocument/2006/relationships/hyperlink" Target="http://www.amazon.com/Agile-Principles-Patterns-Practices-C/dp/0131857258" TargetMode="External"/><Relationship Id="rId4" Type="http://schemas.openxmlformats.org/officeDocument/2006/relationships/hyperlink" Target="http://www.amazon.com/Software-Development-Principles-Patterns-Practices/dp/0135974445/ref=sr_1_1?s=books&amp;ie=UTF8&amp;qid=1378755964&amp;sr=1-1&amp;keywords=robert+c+martin" TargetMode="Externa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en.wikipedia.org/wiki/Open/closed_principle" TargetMode="External"/><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p:spPr>
        <p:txBody>
          <a:bodyPr/>
          <a:lstStyle/>
          <a:p>
            <a:endParaRPr lang="ar-EG" smtClean="0"/>
          </a:p>
        </p:txBody>
      </p:sp>
      <p:sp>
        <p:nvSpPr>
          <p:cNvPr id="115716" name="Slide Number Placeholder 3"/>
          <p:cNvSpPr>
            <a:spLocks noGrp="1"/>
          </p:cNvSpPr>
          <p:nvPr>
            <p:ph type="sldNum" sz="quarter" idx="5"/>
          </p:nvPr>
        </p:nvSpPr>
        <p:spPr>
          <a:noFill/>
        </p:spPr>
        <p:txBody>
          <a:bodyPr/>
          <a:lstStyle/>
          <a:p>
            <a:fld id="{7A40C873-5278-4E4D-8345-03D819105171}" type="slidenum">
              <a:rPr lang="ar-EG" smtClean="0"/>
              <a:pPr/>
              <a:t>1</a:t>
            </a:fld>
            <a:endParaRPr lang="en-US" smtClean="0"/>
          </a:p>
        </p:txBody>
      </p:sp>
    </p:spTree>
    <p:extLst>
      <p:ext uri="{BB962C8B-B14F-4D97-AF65-F5344CB8AC3E}">
        <p14:creationId xmlns:p14="http://schemas.microsoft.com/office/powerpoint/2010/main" val="842530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16</a:t>
            </a:fld>
            <a:endParaRPr lang="en-US"/>
          </a:p>
        </p:txBody>
      </p:sp>
    </p:spTree>
    <p:extLst>
      <p:ext uri="{BB962C8B-B14F-4D97-AF65-F5344CB8AC3E}">
        <p14:creationId xmlns:p14="http://schemas.microsoft.com/office/powerpoint/2010/main" val="95288359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ln/>
        </p:spPr>
      </p:sp>
      <p:sp>
        <p:nvSpPr>
          <p:cNvPr id="156675" name="Notes Placeholder 2"/>
          <p:cNvSpPr>
            <a:spLocks noGrp="1"/>
          </p:cNvSpPr>
          <p:nvPr>
            <p:ph type="body" idx="1"/>
          </p:nvPr>
        </p:nvSpPr>
        <p:spPr>
          <a:noFill/>
          <a:ln/>
        </p:spPr>
        <p:txBody>
          <a:bodyPr/>
          <a:lstStyle/>
          <a:p>
            <a:endParaRPr lang="ar-EG" smtClean="0"/>
          </a:p>
        </p:txBody>
      </p:sp>
      <p:sp>
        <p:nvSpPr>
          <p:cNvPr id="156676" name="Slide Number Placeholder 3"/>
          <p:cNvSpPr>
            <a:spLocks noGrp="1"/>
          </p:cNvSpPr>
          <p:nvPr>
            <p:ph type="sldNum" sz="quarter" idx="5"/>
          </p:nvPr>
        </p:nvSpPr>
        <p:spPr>
          <a:noFill/>
        </p:spPr>
        <p:txBody>
          <a:bodyPr/>
          <a:lstStyle/>
          <a:p>
            <a:fld id="{46E2A281-BB18-49E2-B71D-A1E6ADBEBA5C}" type="slidenum">
              <a:rPr lang="ar-EG" smtClean="0"/>
              <a:pPr/>
              <a:t>131</a:t>
            </a:fld>
            <a:endParaRPr lang="en-US" smtClean="0"/>
          </a:p>
        </p:txBody>
      </p:sp>
    </p:spTree>
    <p:extLst>
      <p:ext uri="{BB962C8B-B14F-4D97-AF65-F5344CB8AC3E}">
        <p14:creationId xmlns:p14="http://schemas.microsoft.com/office/powerpoint/2010/main" val="96826265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ln/>
        </p:spPr>
        <p:txBody>
          <a:bodyPr/>
          <a:lstStyle/>
          <a:p>
            <a:endParaRPr lang="ar-EG" smtClean="0"/>
          </a:p>
        </p:txBody>
      </p:sp>
      <p:sp>
        <p:nvSpPr>
          <p:cNvPr id="157700" name="Slide Number Placeholder 3"/>
          <p:cNvSpPr>
            <a:spLocks noGrp="1"/>
          </p:cNvSpPr>
          <p:nvPr>
            <p:ph type="sldNum" sz="quarter" idx="5"/>
          </p:nvPr>
        </p:nvSpPr>
        <p:spPr>
          <a:noFill/>
        </p:spPr>
        <p:txBody>
          <a:bodyPr/>
          <a:lstStyle/>
          <a:p>
            <a:fld id="{09C2E4B8-E98C-4076-A8DC-975FEAFBCCD9}" type="slidenum">
              <a:rPr lang="ar-EG" smtClean="0"/>
              <a:pPr/>
              <a:t>132</a:t>
            </a:fld>
            <a:endParaRPr lang="en-US" smtClean="0"/>
          </a:p>
        </p:txBody>
      </p:sp>
    </p:spTree>
    <p:extLst>
      <p:ext uri="{BB962C8B-B14F-4D97-AF65-F5344CB8AC3E}">
        <p14:creationId xmlns:p14="http://schemas.microsoft.com/office/powerpoint/2010/main" val="65925165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p:spPr>
        <p:txBody>
          <a:bodyPr/>
          <a:lstStyle/>
          <a:p>
            <a:pPr>
              <a:buFontTx/>
              <a:buChar char="•"/>
            </a:pPr>
            <a:r>
              <a:rPr lang="en-US" smtClean="0"/>
              <a:t>No, making the class Not Public (Package) enables only classes in the same package to instantiate it but can not prevent them from instantiating it several times.</a:t>
            </a:r>
          </a:p>
          <a:p>
            <a:pPr>
              <a:buFontTx/>
              <a:buChar char="•"/>
            </a:pPr>
            <a:r>
              <a:rPr lang="en-US" smtClean="0"/>
              <a:t>This will prevent any class from instantiating your class (No other class can write </a:t>
            </a:r>
            <a:r>
              <a:rPr lang="en-US" b="1" smtClean="0"/>
              <a:t>new MyClass();</a:t>
            </a:r>
            <a:r>
              <a:rPr lang="en-US" smtClean="0"/>
              <a:t>)</a:t>
            </a:r>
          </a:p>
          <a:p>
            <a:pPr>
              <a:buFontTx/>
              <a:buChar char="•"/>
            </a:pPr>
            <a:r>
              <a:rPr lang="en-US" smtClean="0"/>
              <a:t>Only your class can access its private constructor and write  </a:t>
            </a:r>
            <a:r>
              <a:rPr lang="en-US" b="1" smtClean="0"/>
              <a:t>new MyClass()</a:t>
            </a:r>
          </a:p>
          <a:p>
            <a:pPr>
              <a:buFontTx/>
              <a:buChar char="•"/>
            </a:pPr>
            <a:r>
              <a:rPr lang="en-US" smtClean="0"/>
              <a:t>Yes, a static method in your class can be used to access the private constructor, create object and returns it.</a:t>
            </a:r>
          </a:p>
          <a:p>
            <a:endParaRPr lang="ar-EG" smtClean="0"/>
          </a:p>
        </p:txBody>
      </p:sp>
      <p:sp>
        <p:nvSpPr>
          <p:cNvPr id="158724" name="Slide Number Placeholder 3"/>
          <p:cNvSpPr>
            <a:spLocks noGrp="1"/>
          </p:cNvSpPr>
          <p:nvPr>
            <p:ph type="sldNum" sz="quarter" idx="5"/>
          </p:nvPr>
        </p:nvSpPr>
        <p:spPr>
          <a:noFill/>
        </p:spPr>
        <p:txBody>
          <a:bodyPr/>
          <a:lstStyle/>
          <a:p>
            <a:fld id="{3122C220-73B6-48A0-8E78-A09CA9BD73AC}" type="slidenum">
              <a:rPr lang="ar-EG" smtClean="0"/>
              <a:pPr/>
              <a:t>133</a:t>
            </a:fld>
            <a:endParaRPr lang="en-US" smtClean="0"/>
          </a:p>
        </p:txBody>
      </p:sp>
    </p:spTree>
    <p:extLst>
      <p:ext uri="{BB962C8B-B14F-4D97-AF65-F5344CB8AC3E}">
        <p14:creationId xmlns:p14="http://schemas.microsoft.com/office/powerpoint/2010/main" val="9274126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ln/>
        </p:spPr>
      </p:sp>
      <p:sp>
        <p:nvSpPr>
          <p:cNvPr id="159747" name="Notes Placeholder 2"/>
          <p:cNvSpPr>
            <a:spLocks noGrp="1"/>
          </p:cNvSpPr>
          <p:nvPr>
            <p:ph type="body" idx="1"/>
          </p:nvPr>
        </p:nvSpPr>
        <p:spPr>
          <a:noFill/>
          <a:ln/>
        </p:spPr>
        <p:txBody>
          <a:bodyPr/>
          <a:lstStyle/>
          <a:p>
            <a:endParaRPr lang="ar-EG" smtClean="0"/>
          </a:p>
        </p:txBody>
      </p:sp>
      <p:sp>
        <p:nvSpPr>
          <p:cNvPr id="159748" name="Slide Number Placeholder 3"/>
          <p:cNvSpPr>
            <a:spLocks noGrp="1"/>
          </p:cNvSpPr>
          <p:nvPr>
            <p:ph type="sldNum" sz="quarter" idx="5"/>
          </p:nvPr>
        </p:nvSpPr>
        <p:spPr>
          <a:noFill/>
        </p:spPr>
        <p:txBody>
          <a:bodyPr/>
          <a:lstStyle/>
          <a:p>
            <a:fld id="{12EA4EF3-3AEF-4591-9702-B3D22A37175A}" type="slidenum">
              <a:rPr lang="ar-EG" smtClean="0"/>
              <a:pPr/>
              <a:t>134</a:t>
            </a:fld>
            <a:endParaRPr lang="en-US" smtClean="0"/>
          </a:p>
        </p:txBody>
      </p:sp>
    </p:spTree>
    <p:extLst>
      <p:ext uri="{BB962C8B-B14F-4D97-AF65-F5344CB8AC3E}">
        <p14:creationId xmlns:p14="http://schemas.microsoft.com/office/powerpoint/2010/main" val="217701912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p:spPr>
        <p:txBody>
          <a:bodyPr/>
          <a:lstStyle/>
          <a:p>
            <a:pPr>
              <a:buFontTx/>
              <a:buChar char="•"/>
            </a:pPr>
            <a:r>
              <a:rPr lang="en-US" smtClean="0"/>
              <a:t>They are associated with the class, rather than with any object. Every instance of the class shares a class variable, which is in one fixed location in memory.</a:t>
            </a:r>
          </a:p>
          <a:p>
            <a:pPr>
              <a:buFontTx/>
              <a:buChar char="•"/>
            </a:pPr>
            <a:r>
              <a:rPr lang="en-US" smtClean="0"/>
              <a:t> Any object can change the value of a class variable, but class variables can also be manipulated without creating an instance of the class. </a:t>
            </a:r>
            <a:endParaRPr lang="ar-EG" smtClean="0"/>
          </a:p>
        </p:txBody>
      </p:sp>
      <p:sp>
        <p:nvSpPr>
          <p:cNvPr id="160772" name="Slide Number Placeholder 3"/>
          <p:cNvSpPr>
            <a:spLocks noGrp="1"/>
          </p:cNvSpPr>
          <p:nvPr>
            <p:ph type="sldNum" sz="quarter" idx="5"/>
          </p:nvPr>
        </p:nvSpPr>
        <p:spPr>
          <a:noFill/>
        </p:spPr>
        <p:txBody>
          <a:bodyPr/>
          <a:lstStyle/>
          <a:p>
            <a:fld id="{CF0F6F27-EB44-48DF-A964-9E1030630398}" type="slidenum">
              <a:rPr lang="ar-EG" smtClean="0"/>
              <a:pPr/>
              <a:t>135</a:t>
            </a:fld>
            <a:endParaRPr lang="en-US" smtClean="0"/>
          </a:p>
        </p:txBody>
      </p:sp>
    </p:spTree>
    <p:extLst>
      <p:ext uri="{BB962C8B-B14F-4D97-AF65-F5344CB8AC3E}">
        <p14:creationId xmlns:p14="http://schemas.microsoft.com/office/powerpoint/2010/main" val="8446740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ln/>
        </p:spPr>
      </p:sp>
      <p:sp>
        <p:nvSpPr>
          <p:cNvPr id="161795" name="Notes Placeholder 2"/>
          <p:cNvSpPr>
            <a:spLocks noGrp="1"/>
          </p:cNvSpPr>
          <p:nvPr>
            <p:ph type="body" idx="1"/>
          </p:nvPr>
        </p:nvSpPr>
        <p:spPr>
          <a:noFill/>
          <a:ln/>
        </p:spPr>
        <p:txBody>
          <a:bodyPr/>
          <a:lstStyle/>
          <a:p>
            <a:pPr>
              <a:buFontTx/>
              <a:buChar char="•"/>
            </a:pPr>
            <a:r>
              <a:rPr lang="en-US" smtClean="0"/>
              <a:t> The most straightforward and simplest way</a:t>
            </a:r>
          </a:p>
          <a:p>
            <a:pPr>
              <a:buFontTx/>
              <a:buChar char="•"/>
            </a:pPr>
            <a:r>
              <a:rPr lang="en-US" smtClean="0"/>
              <a:t> Synchronization is expensive as it forces every thread to wait for its turn to enter the method </a:t>
            </a:r>
          </a:p>
          <a:p>
            <a:pPr>
              <a:buFontTx/>
              <a:buChar char="•"/>
            </a:pPr>
            <a:r>
              <a:rPr lang="en-US" smtClean="0">
                <a:sym typeface="Wingdings" pitchFamily="2" charset="2"/>
              </a:rPr>
              <a:t> Performance decreases if high traffic part of your code begins using getInstance method</a:t>
            </a:r>
          </a:p>
          <a:p>
            <a:pPr>
              <a:buFontTx/>
              <a:buChar char="•"/>
            </a:pPr>
            <a:r>
              <a:rPr lang="en-US" smtClean="0">
                <a:sym typeface="Wingdings" pitchFamily="2" charset="2"/>
              </a:rPr>
              <a:t> Note that we need that Synchronization only in the first time of the method, once an instance is created the synchronization is unneeded overhead </a:t>
            </a:r>
          </a:p>
          <a:p>
            <a:pPr>
              <a:buFontTx/>
              <a:buChar char="•"/>
            </a:pPr>
            <a:r>
              <a:rPr lang="en-US" smtClean="0">
                <a:sym typeface="Wingdings" pitchFamily="2" charset="2"/>
              </a:rPr>
              <a:t> uniqueInstance is instantiated in a lazy manner (Only when needed)</a:t>
            </a:r>
          </a:p>
          <a:p>
            <a:pPr>
              <a:buFont typeface="Wingdings" pitchFamily="2" charset="2"/>
              <a:buChar char="à"/>
            </a:pPr>
            <a:endParaRPr lang="en-US" smtClean="0"/>
          </a:p>
          <a:p>
            <a:endParaRPr lang="ar-EG" smtClean="0"/>
          </a:p>
        </p:txBody>
      </p:sp>
      <p:sp>
        <p:nvSpPr>
          <p:cNvPr id="161796" name="Slide Number Placeholder 3"/>
          <p:cNvSpPr>
            <a:spLocks noGrp="1"/>
          </p:cNvSpPr>
          <p:nvPr>
            <p:ph type="sldNum" sz="quarter" idx="5"/>
          </p:nvPr>
        </p:nvSpPr>
        <p:spPr>
          <a:noFill/>
        </p:spPr>
        <p:txBody>
          <a:bodyPr/>
          <a:lstStyle/>
          <a:p>
            <a:fld id="{7932E287-B3DF-4AE6-8F05-EFC46F81EBCB}" type="slidenum">
              <a:rPr lang="ar-EG" smtClean="0"/>
              <a:pPr/>
              <a:t>138</a:t>
            </a:fld>
            <a:endParaRPr lang="en-US" smtClean="0"/>
          </a:p>
        </p:txBody>
      </p:sp>
    </p:spTree>
    <p:extLst>
      <p:ext uri="{BB962C8B-B14F-4D97-AF65-F5344CB8AC3E}">
        <p14:creationId xmlns:p14="http://schemas.microsoft.com/office/powerpoint/2010/main" val="310640812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a:noFill/>
          <a:ln/>
        </p:spPr>
        <p:txBody>
          <a:bodyPr/>
          <a:lstStyle/>
          <a:p>
            <a:pPr>
              <a:buFontTx/>
              <a:buChar char="•"/>
            </a:pPr>
            <a:r>
              <a:rPr lang="en-US" smtClean="0"/>
              <a:t> Creating an instance in the static initialization directly </a:t>
            </a:r>
            <a:r>
              <a:rPr lang="en-US" smtClean="0">
                <a:sym typeface="Wingdings" pitchFamily="2" charset="2"/>
              </a:rPr>
              <a:t> which is Thread safe</a:t>
            </a:r>
          </a:p>
          <a:p>
            <a:pPr>
              <a:buFontTx/>
              <a:buChar char="•"/>
            </a:pPr>
            <a:r>
              <a:rPr lang="en-US" smtClean="0">
                <a:sym typeface="Wingdings" pitchFamily="2" charset="2"/>
              </a:rPr>
              <a:t> Here you rely on JVM to create the unique instance when the class is loaded</a:t>
            </a:r>
          </a:p>
          <a:p>
            <a:pPr>
              <a:buFontTx/>
              <a:buChar char="•"/>
            </a:pPr>
            <a:r>
              <a:rPr lang="en-US" smtClean="0">
                <a:sym typeface="Wingdings" pitchFamily="2" charset="2"/>
              </a:rPr>
              <a:t> The JVM guarantees that the instance will be created before any thread accesses the static uniqueInstance variable.</a:t>
            </a:r>
            <a:endParaRPr lang="ar-EG" smtClean="0"/>
          </a:p>
        </p:txBody>
      </p:sp>
      <p:sp>
        <p:nvSpPr>
          <p:cNvPr id="162820" name="Slide Number Placeholder 3"/>
          <p:cNvSpPr>
            <a:spLocks noGrp="1"/>
          </p:cNvSpPr>
          <p:nvPr>
            <p:ph type="sldNum" sz="quarter" idx="5"/>
          </p:nvPr>
        </p:nvSpPr>
        <p:spPr>
          <a:noFill/>
        </p:spPr>
        <p:txBody>
          <a:bodyPr/>
          <a:lstStyle/>
          <a:p>
            <a:fld id="{0CE8C45E-19ED-481C-9ABC-A5B7CDD412ED}" type="slidenum">
              <a:rPr lang="ar-EG" smtClean="0"/>
              <a:pPr/>
              <a:t>139</a:t>
            </a:fld>
            <a:endParaRPr lang="en-US" smtClean="0"/>
          </a:p>
        </p:txBody>
      </p:sp>
    </p:spTree>
    <p:extLst>
      <p:ext uri="{BB962C8B-B14F-4D97-AF65-F5344CB8AC3E}">
        <p14:creationId xmlns:p14="http://schemas.microsoft.com/office/powerpoint/2010/main" val="23657838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ln/>
        </p:spPr>
      </p:sp>
      <p:sp>
        <p:nvSpPr>
          <p:cNvPr id="163843" name="Notes Placeholder 2"/>
          <p:cNvSpPr>
            <a:spLocks noGrp="1"/>
          </p:cNvSpPr>
          <p:nvPr>
            <p:ph type="body" idx="1"/>
          </p:nvPr>
        </p:nvSpPr>
        <p:spPr>
          <a:noFill/>
          <a:ln/>
        </p:spPr>
        <p:txBody>
          <a:bodyPr/>
          <a:lstStyle/>
          <a:p>
            <a:pPr>
              <a:buFontTx/>
              <a:buChar char="•"/>
            </a:pPr>
            <a:r>
              <a:rPr lang="en-US" dirty="0" smtClean="0"/>
              <a:t> The variable declared volatile must have its data synchronized across all threads, so that whenever you access or update the variable in any thread, all other threads immediately see the same value (threads can NOT have their own copy of volatile data).</a:t>
            </a:r>
          </a:p>
          <a:p>
            <a:pPr>
              <a:buFontTx/>
              <a:buChar char="•"/>
            </a:pPr>
            <a:r>
              <a:rPr lang="en-US" dirty="0" smtClean="0"/>
              <a:t> Check for instance if there isn’t one,  Enter the Synchronized block</a:t>
            </a:r>
          </a:p>
          <a:p>
            <a:pPr>
              <a:buFontTx/>
              <a:buChar char="•"/>
            </a:pPr>
            <a:r>
              <a:rPr lang="en-US" dirty="0" smtClean="0"/>
              <a:t> if still  null create one</a:t>
            </a:r>
          </a:p>
          <a:p>
            <a:pPr>
              <a:buFontTx/>
              <a:buChar char="•"/>
            </a:pPr>
            <a:r>
              <a:rPr lang="en-US" dirty="0" smtClean="0"/>
              <a:t> The Synchronization is used for the first time only</a:t>
            </a:r>
          </a:p>
          <a:p>
            <a:pPr>
              <a:buFontTx/>
              <a:buChar char="•"/>
            </a:pPr>
            <a:r>
              <a:rPr lang="en-US" dirty="0" smtClean="0"/>
              <a:t> This will not work for </a:t>
            </a:r>
            <a:r>
              <a:rPr lang="en-US" dirty="0" err="1" smtClean="0"/>
              <a:t>jdk</a:t>
            </a:r>
            <a:r>
              <a:rPr lang="en-US" dirty="0" smtClean="0"/>
              <a:t> 1.4 or earlier due to the improper implementation of volatile keyword</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code in Listing 3 exhibits the same problem as demonstrated with multiple threads and Listing 1. Two threads can get inside of the if statement concurrently when instance is null. Then, one thread enters the synchronized block to initialize instance, while the other is blocked. When the first thread exits the synchronized block, the waiting thread enters and creates another Singleton object. Note that when the second thread enters the synchronized block, it does not check to see if instance is non-null.</a:t>
            </a:r>
          </a:p>
          <a:p>
            <a:endParaRPr lang="ar-EG" dirty="0" smtClean="0"/>
          </a:p>
        </p:txBody>
      </p:sp>
      <p:sp>
        <p:nvSpPr>
          <p:cNvPr id="163844" name="Slide Number Placeholder 3"/>
          <p:cNvSpPr>
            <a:spLocks noGrp="1"/>
          </p:cNvSpPr>
          <p:nvPr>
            <p:ph type="sldNum" sz="quarter" idx="5"/>
          </p:nvPr>
        </p:nvSpPr>
        <p:spPr>
          <a:noFill/>
        </p:spPr>
        <p:txBody>
          <a:bodyPr/>
          <a:lstStyle/>
          <a:p>
            <a:fld id="{464D9CC1-15B4-4547-889F-0B831656CC7D}" type="slidenum">
              <a:rPr lang="ar-EG" smtClean="0"/>
              <a:pPr/>
              <a:t>140</a:t>
            </a:fld>
            <a:endParaRPr lang="en-US" smtClean="0"/>
          </a:p>
        </p:txBody>
      </p:sp>
    </p:spTree>
    <p:extLst>
      <p:ext uri="{BB962C8B-B14F-4D97-AF65-F5344CB8AC3E}">
        <p14:creationId xmlns:p14="http://schemas.microsoft.com/office/powerpoint/2010/main" val="290993373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p:spPr>
        <p:txBody>
          <a:bodyPr/>
          <a:lstStyle/>
          <a:p>
            <a:r>
              <a:rPr lang="en-US" smtClean="0"/>
              <a:t>Note: Singleton ensures only one instance per Class Loader not Per JVM , Having more than one class loader can result in having multiple version of the class hence multiple objects </a:t>
            </a:r>
            <a:r>
              <a:rPr lang="en-US" smtClean="0">
                <a:sym typeface="Wingdings" pitchFamily="2" charset="2"/>
              </a:rPr>
              <a:t> to solve this specify the class loader yourself</a:t>
            </a:r>
          </a:p>
          <a:p>
            <a:endParaRPr lang="en-US" smtClean="0">
              <a:sym typeface="Wingdings" pitchFamily="2" charset="2"/>
            </a:endParaRPr>
          </a:p>
          <a:p>
            <a:r>
              <a:rPr lang="en-US" smtClean="0">
                <a:sym typeface="Wingdings" pitchFamily="2" charset="2"/>
              </a:rPr>
              <a:t>It is not wise to subclass a Singleton class  you can’t extend a class with private constructor </a:t>
            </a:r>
            <a:endParaRPr lang="ar-EG" smtClean="0"/>
          </a:p>
        </p:txBody>
      </p:sp>
      <p:sp>
        <p:nvSpPr>
          <p:cNvPr id="164868" name="Slide Number Placeholder 3"/>
          <p:cNvSpPr>
            <a:spLocks noGrp="1"/>
          </p:cNvSpPr>
          <p:nvPr>
            <p:ph type="sldNum" sz="quarter" idx="5"/>
          </p:nvPr>
        </p:nvSpPr>
        <p:spPr>
          <a:noFill/>
        </p:spPr>
        <p:txBody>
          <a:bodyPr/>
          <a:lstStyle/>
          <a:p>
            <a:fld id="{4AEDE57B-E5F7-4817-A724-8287432E2C0F}" type="slidenum">
              <a:rPr lang="ar-EG" smtClean="0"/>
              <a:pPr/>
              <a:t>141</a:t>
            </a:fld>
            <a:endParaRPr lang="en-US" smtClean="0"/>
          </a:p>
        </p:txBody>
      </p:sp>
    </p:spTree>
    <p:extLst>
      <p:ext uri="{BB962C8B-B14F-4D97-AF65-F5344CB8AC3E}">
        <p14:creationId xmlns:p14="http://schemas.microsoft.com/office/powerpoint/2010/main" val="2372530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a:ln/>
        </p:spPr>
      </p:sp>
      <p:sp>
        <p:nvSpPr>
          <p:cNvPr id="165891" name="Notes Placeholder 2"/>
          <p:cNvSpPr>
            <a:spLocks noGrp="1"/>
          </p:cNvSpPr>
          <p:nvPr>
            <p:ph type="body" idx="1"/>
          </p:nvPr>
        </p:nvSpPr>
        <p:spPr>
          <a:noFill/>
          <a:ln/>
        </p:spPr>
        <p:txBody>
          <a:bodyPr/>
          <a:lstStyle/>
          <a:p>
            <a:endParaRPr lang="ar-EG" smtClean="0"/>
          </a:p>
        </p:txBody>
      </p:sp>
      <p:sp>
        <p:nvSpPr>
          <p:cNvPr id="165892" name="Slide Number Placeholder 3"/>
          <p:cNvSpPr>
            <a:spLocks noGrp="1"/>
          </p:cNvSpPr>
          <p:nvPr>
            <p:ph type="sldNum" sz="quarter" idx="5"/>
          </p:nvPr>
        </p:nvSpPr>
        <p:spPr>
          <a:noFill/>
        </p:spPr>
        <p:txBody>
          <a:bodyPr/>
          <a:lstStyle/>
          <a:p>
            <a:fld id="{A2FCB80F-1DCB-4502-9C39-E66EF22B3C3C}" type="slidenum">
              <a:rPr lang="ar-EG" smtClean="0"/>
              <a:pPr/>
              <a:t>142</a:t>
            </a:fld>
            <a:endParaRPr lang="en-US" smtClean="0"/>
          </a:p>
        </p:txBody>
      </p:sp>
    </p:spTree>
    <p:extLst>
      <p:ext uri="{BB962C8B-B14F-4D97-AF65-F5344CB8AC3E}">
        <p14:creationId xmlns:p14="http://schemas.microsoft.com/office/powerpoint/2010/main" val="3943498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99430D4-8A87-4EFB-A571-FE13B4FB805B}" type="slidenum">
              <a:rPr lang="ar-EG" smtClean="0"/>
              <a:pPr>
                <a:defRPr/>
              </a:pPr>
              <a:t>18</a:t>
            </a:fld>
            <a:endParaRPr lang="en-US"/>
          </a:p>
        </p:txBody>
      </p:sp>
    </p:spTree>
    <p:extLst>
      <p:ext uri="{BB962C8B-B14F-4D97-AF65-F5344CB8AC3E}">
        <p14:creationId xmlns:p14="http://schemas.microsoft.com/office/powerpoint/2010/main" val="294817068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noFill/>
          <a:ln/>
        </p:spPr>
        <p:txBody>
          <a:bodyPr/>
          <a:lstStyle/>
          <a:p>
            <a:endParaRPr lang="ar-EG" smtClean="0"/>
          </a:p>
        </p:txBody>
      </p:sp>
      <p:sp>
        <p:nvSpPr>
          <p:cNvPr id="166916" name="Slide Number Placeholder 3"/>
          <p:cNvSpPr>
            <a:spLocks noGrp="1"/>
          </p:cNvSpPr>
          <p:nvPr>
            <p:ph type="sldNum" sz="quarter" idx="5"/>
          </p:nvPr>
        </p:nvSpPr>
        <p:spPr>
          <a:noFill/>
        </p:spPr>
        <p:txBody>
          <a:bodyPr/>
          <a:lstStyle/>
          <a:p>
            <a:fld id="{C77E511F-8DDD-4BB4-9524-06FD3BFAF865}" type="slidenum">
              <a:rPr lang="ar-EG" smtClean="0"/>
              <a:pPr/>
              <a:t>143</a:t>
            </a:fld>
            <a:endParaRPr lang="en-US" smtClean="0"/>
          </a:p>
        </p:txBody>
      </p:sp>
    </p:spTree>
    <p:extLst>
      <p:ext uri="{BB962C8B-B14F-4D97-AF65-F5344CB8AC3E}">
        <p14:creationId xmlns:p14="http://schemas.microsoft.com/office/powerpoint/2010/main" val="217928065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p:spPr>
        <p:txBody>
          <a:bodyPr/>
          <a:lstStyle/>
          <a:p>
            <a:r>
              <a:rPr lang="en-US" sz="1200" dirty="0" smtClean="0"/>
              <a:t>The Command pattern enables you to decouple the requester of an action from the object that performs the </a:t>
            </a:r>
            <a:r>
              <a:rPr lang="en-US" sz="1200" dirty="0" err="1" smtClean="0"/>
              <a:t>action.</a:t>
            </a:r>
            <a:r>
              <a:rPr lang="en-US" dirty="0" err="1" smtClean="0"/>
              <a:t>So</a:t>
            </a:r>
            <a:r>
              <a:rPr lang="en-US" dirty="0" smtClean="0"/>
              <a:t> that the requester</a:t>
            </a:r>
            <a:r>
              <a:rPr lang="en-US" baseline="0" dirty="0" smtClean="0"/>
              <a:t> needn’t know the specifics of the receiver class (Generic remote control for all home devices )</a:t>
            </a:r>
            <a:endParaRPr lang="ar-EG" dirty="0" smtClean="0"/>
          </a:p>
        </p:txBody>
      </p:sp>
      <p:sp>
        <p:nvSpPr>
          <p:cNvPr id="167940" name="Slide Number Placeholder 3"/>
          <p:cNvSpPr>
            <a:spLocks noGrp="1"/>
          </p:cNvSpPr>
          <p:nvPr>
            <p:ph type="sldNum" sz="quarter" idx="5"/>
          </p:nvPr>
        </p:nvSpPr>
        <p:spPr>
          <a:noFill/>
        </p:spPr>
        <p:txBody>
          <a:bodyPr/>
          <a:lstStyle/>
          <a:p>
            <a:fld id="{53FE127C-7E8D-4FCF-88B5-4677591E8BDB}" type="slidenum">
              <a:rPr lang="ar-EG" smtClean="0"/>
              <a:pPr/>
              <a:t>144</a:t>
            </a:fld>
            <a:endParaRPr lang="en-US" smtClean="0"/>
          </a:p>
        </p:txBody>
      </p:sp>
    </p:spTree>
    <p:extLst>
      <p:ext uri="{BB962C8B-B14F-4D97-AF65-F5344CB8AC3E}">
        <p14:creationId xmlns:p14="http://schemas.microsoft.com/office/powerpoint/2010/main" val="69238715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a:noFill/>
          <a:ln/>
        </p:spPr>
        <p:txBody>
          <a:bodyPr/>
          <a:lstStyle/>
          <a:p>
            <a:r>
              <a:rPr lang="en-US" dirty="0" smtClean="0"/>
              <a:t>If this client is</a:t>
            </a:r>
            <a:r>
              <a:rPr lang="en-US" baseline="0" dirty="0" smtClean="0"/>
              <a:t> an old customer at the restaurant and has his special order which implicitly tells which chef should do it and how. </a:t>
            </a:r>
          </a:p>
          <a:p>
            <a:r>
              <a:rPr lang="en-US" baseline="0" dirty="0" smtClean="0"/>
              <a:t>He creates his special order once then every time he wants it he asks the waiter to take his order</a:t>
            </a:r>
          </a:p>
          <a:p>
            <a:r>
              <a:rPr lang="en-US" baseline="0" dirty="0" smtClean="0"/>
              <a:t>The waiter knows nothing about these details he only calls new order and the order itself carries the chef and the steps to prepare </a:t>
            </a:r>
            <a:endParaRPr lang="en-US" dirty="0" smtClean="0"/>
          </a:p>
          <a:p>
            <a:r>
              <a:rPr lang="en-US" dirty="0" smtClean="0"/>
              <a:t>Let’s assume</a:t>
            </a:r>
            <a:r>
              <a:rPr lang="en-US" baseline="0" dirty="0" smtClean="0"/>
              <a:t> </a:t>
            </a:r>
            <a:r>
              <a:rPr lang="en-US" dirty="0" smtClean="0"/>
              <a:t>that the Chef is French</a:t>
            </a:r>
            <a:r>
              <a:rPr lang="en-US" baseline="0" dirty="0" smtClean="0"/>
              <a:t> and speaks only French</a:t>
            </a:r>
          </a:p>
          <a:p>
            <a:r>
              <a:rPr lang="en-US" baseline="0" dirty="0" smtClean="0"/>
              <a:t>So while the customer doesn’t speak French . He can still make a request that will be handled by the Chef.</a:t>
            </a:r>
          </a:p>
          <a:p>
            <a:r>
              <a:rPr lang="en-US" baseline="0" dirty="0" smtClean="0"/>
              <a:t>As the customer creates the order object (command) which has his ordered meal , the order itself having the meal name specifies the instructions to prepare it and the chef to prepare it.</a:t>
            </a:r>
          </a:p>
          <a:p>
            <a:r>
              <a:rPr lang="en-US" baseline="0" dirty="0" smtClean="0"/>
              <a:t>The customer then gives the order to the waiter , who knows that any order has a specific method called </a:t>
            </a:r>
            <a:r>
              <a:rPr lang="en-US" baseline="0" dirty="0" err="1" smtClean="0"/>
              <a:t>prepareOrder</a:t>
            </a:r>
            <a:r>
              <a:rPr lang="en-US" baseline="0" dirty="0" smtClean="0"/>
              <a:t> which knows how to deal with the chef and what to do to make the chef do the meal requested by the customer. </a:t>
            </a:r>
          </a:p>
          <a:p>
            <a:endParaRPr lang="ar-EG" dirty="0" smtClean="0"/>
          </a:p>
        </p:txBody>
      </p:sp>
      <p:sp>
        <p:nvSpPr>
          <p:cNvPr id="168964" name="Slide Number Placeholder 3"/>
          <p:cNvSpPr>
            <a:spLocks noGrp="1"/>
          </p:cNvSpPr>
          <p:nvPr>
            <p:ph type="sldNum" sz="quarter" idx="5"/>
          </p:nvPr>
        </p:nvSpPr>
        <p:spPr>
          <a:noFill/>
        </p:spPr>
        <p:txBody>
          <a:bodyPr/>
          <a:lstStyle/>
          <a:p>
            <a:fld id="{2E811437-CA02-4E51-8FBB-4A2BC6C1450A}" type="slidenum">
              <a:rPr lang="ar-EG" smtClean="0"/>
              <a:pPr/>
              <a:t>145</a:t>
            </a:fld>
            <a:endParaRPr lang="en-US" smtClean="0"/>
          </a:p>
        </p:txBody>
      </p:sp>
    </p:spTree>
    <p:extLst>
      <p:ext uri="{BB962C8B-B14F-4D97-AF65-F5344CB8AC3E}">
        <p14:creationId xmlns:p14="http://schemas.microsoft.com/office/powerpoint/2010/main" val="87241204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a:ln/>
        </p:spPr>
      </p:sp>
      <p:sp>
        <p:nvSpPr>
          <p:cNvPr id="169987"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order encapsulate</a:t>
            </a:r>
            <a:r>
              <a:rPr lang="en-US" baseline="0" dirty="0" smtClean="0"/>
              <a:t> the request to prepare a meal</a:t>
            </a:r>
            <a:endParaRPr lang="ar-EG" dirty="0" smtClean="0"/>
          </a:p>
          <a:p>
            <a:endParaRPr lang="ar-EG" dirty="0" smtClean="0"/>
          </a:p>
        </p:txBody>
      </p:sp>
      <p:sp>
        <p:nvSpPr>
          <p:cNvPr id="169988" name="Slide Number Placeholder 3"/>
          <p:cNvSpPr>
            <a:spLocks noGrp="1"/>
          </p:cNvSpPr>
          <p:nvPr>
            <p:ph type="sldNum" sz="quarter" idx="5"/>
          </p:nvPr>
        </p:nvSpPr>
        <p:spPr>
          <a:noFill/>
        </p:spPr>
        <p:txBody>
          <a:bodyPr/>
          <a:lstStyle/>
          <a:p>
            <a:fld id="{B8F024B3-3194-4CD2-B5ED-19D5AA29D841}" type="slidenum">
              <a:rPr lang="ar-EG" smtClean="0"/>
              <a:pPr/>
              <a:t>146</a:t>
            </a:fld>
            <a:endParaRPr lang="en-US" smtClean="0"/>
          </a:p>
        </p:txBody>
      </p:sp>
    </p:spTree>
    <p:extLst>
      <p:ext uri="{BB962C8B-B14F-4D97-AF65-F5344CB8AC3E}">
        <p14:creationId xmlns:p14="http://schemas.microsoft.com/office/powerpoint/2010/main" val="163067834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p:spPr>
        <p:txBody>
          <a:bodyPr/>
          <a:lstStyle/>
          <a:p>
            <a:r>
              <a:rPr lang="en-US" dirty="0" smtClean="0"/>
              <a:t>Client </a:t>
            </a:r>
            <a:r>
              <a:rPr lang="en-US" dirty="0" smtClean="0">
                <a:sym typeface="Wingdings" pitchFamily="2" charset="2"/>
              </a:rPr>
              <a:t> Customer</a:t>
            </a:r>
          </a:p>
          <a:p>
            <a:r>
              <a:rPr lang="en-US" dirty="0" smtClean="0">
                <a:sym typeface="Wingdings" pitchFamily="2" charset="2"/>
              </a:rPr>
              <a:t>Command  Order</a:t>
            </a:r>
          </a:p>
          <a:p>
            <a:r>
              <a:rPr lang="en-US" dirty="0" smtClean="0">
                <a:sym typeface="Wingdings" pitchFamily="2" charset="2"/>
              </a:rPr>
              <a:t>Invoker  Waiter</a:t>
            </a:r>
          </a:p>
          <a:p>
            <a:r>
              <a:rPr lang="en-US" dirty="0" smtClean="0">
                <a:sym typeface="Wingdings" pitchFamily="2" charset="2"/>
              </a:rPr>
              <a:t>Receiver  Chef</a:t>
            </a:r>
          </a:p>
          <a:p>
            <a:r>
              <a:rPr lang="en-US" dirty="0" err="1" smtClean="0">
                <a:sym typeface="Wingdings" pitchFamily="2" charset="2"/>
              </a:rPr>
              <a:t>setCommand</a:t>
            </a:r>
            <a:r>
              <a:rPr lang="en-US" dirty="0" smtClean="0">
                <a:sym typeface="Wingdings" pitchFamily="2" charset="2"/>
              </a:rPr>
              <a:t>  </a:t>
            </a:r>
            <a:r>
              <a:rPr lang="en-US" dirty="0" err="1" smtClean="0">
                <a:sym typeface="Wingdings" pitchFamily="2" charset="2"/>
              </a:rPr>
              <a:t>takeOrder</a:t>
            </a:r>
            <a:endParaRPr lang="en-US" dirty="0" smtClean="0">
              <a:sym typeface="Wingdings" pitchFamily="2" charset="2"/>
            </a:endParaRPr>
          </a:p>
          <a:p>
            <a:r>
              <a:rPr lang="en-US" dirty="0" smtClean="0">
                <a:sym typeface="Wingdings" pitchFamily="2" charset="2"/>
              </a:rPr>
              <a:t>execute  </a:t>
            </a:r>
            <a:r>
              <a:rPr lang="en-US" dirty="0" err="1" smtClean="0">
                <a:sym typeface="Wingdings" pitchFamily="2" charset="2"/>
              </a:rPr>
              <a:t>prepareOrder</a:t>
            </a:r>
            <a:endParaRPr lang="en-US" dirty="0" smtClean="0">
              <a:sym typeface="Wingdings" pitchFamily="2" charset="2"/>
            </a:endParaRPr>
          </a:p>
          <a:p>
            <a:endParaRPr lang="en-US" dirty="0" smtClean="0">
              <a:sym typeface="Wingdings" pitchFamily="2" charset="2"/>
            </a:endParaRPr>
          </a:p>
          <a:p>
            <a:r>
              <a:rPr lang="en-US" dirty="0" smtClean="0">
                <a:sym typeface="Wingdings" pitchFamily="2" charset="2"/>
              </a:rPr>
              <a:t> </a:t>
            </a:r>
            <a:endParaRPr lang="ar-EG" dirty="0" smtClean="0"/>
          </a:p>
        </p:txBody>
      </p:sp>
      <p:sp>
        <p:nvSpPr>
          <p:cNvPr id="171012" name="Slide Number Placeholder 3"/>
          <p:cNvSpPr>
            <a:spLocks noGrp="1"/>
          </p:cNvSpPr>
          <p:nvPr>
            <p:ph type="sldNum" sz="quarter" idx="5"/>
          </p:nvPr>
        </p:nvSpPr>
        <p:spPr>
          <a:noFill/>
        </p:spPr>
        <p:txBody>
          <a:bodyPr/>
          <a:lstStyle/>
          <a:p>
            <a:fld id="{4010085A-8CCC-455C-B03F-57799F456A68}" type="slidenum">
              <a:rPr lang="ar-EG" smtClean="0"/>
              <a:pPr/>
              <a:t>147</a:t>
            </a:fld>
            <a:endParaRPr lang="en-US" smtClean="0"/>
          </a:p>
        </p:txBody>
      </p:sp>
    </p:spTree>
    <p:extLst>
      <p:ext uri="{BB962C8B-B14F-4D97-AF65-F5344CB8AC3E}">
        <p14:creationId xmlns:p14="http://schemas.microsoft.com/office/powerpoint/2010/main" val="266748533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client creates the command but doesn’t call its Execute method as it will be the role of the Invoker to decide when to call this method.</a:t>
            </a:r>
            <a:endParaRPr lang="ar-EG" dirty="0"/>
          </a:p>
        </p:txBody>
      </p:sp>
      <p:sp>
        <p:nvSpPr>
          <p:cNvPr id="4" name="Slide Number Placeholder 3"/>
          <p:cNvSpPr>
            <a:spLocks noGrp="1"/>
          </p:cNvSpPr>
          <p:nvPr>
            <p:ph type="sldNum" sz="quarter" idx="10"/>
          </p:nvPr>
        </p:nvSpPr>
        <p:spPr/>
        <p:txBody>
          <a:bodyPr/>
          <a:lstStyle/>
          <a:p>
            <a:pPr>
              <a:defRPr/>
            </a:pPr>
            <a:fld id="{F99430D4-8A87-4EFB-A571-FE13B4FB805B}" type="slidenum">
              <a:rPr lang="ar-EG" smtClean="0"/>
              <a:pPr>
                <a:defRPr/>
              </a:pPr>
              <a:t>148</a:t>
            </a:fld>
            <a:endParaRPr lang="en-US"/>
          </a:p>
        </p:txBody>
      </p:sp>
    </p:spTree>
    <p:extLst>
      <p:ext uri="{BB962C8B-B14F-4D97-AF65-F5344CB8AC3E}">
        <p14:creationId xmlns:p14="http://schemas.microsoft.com/office/powerpoint/2010/main" val="79916502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p:spPr>
        <p:txBody>
          <a:bodyPr/>
          <a:lstStyle/>
          <a:p>
            <a:r>
              <a:rPr lang="en-US" dirty="0" smtClean="0"/>
              <a:t>The outside objects know</a:t>
            </a:r>
            <a:r>
              <a:rPr lang="en-US" baseline="0" dirty="0" smtClean="0"/>
              <a:t> nothing about what actions are performed on which receiver, they only know that they call the execute method on the command object to have their request done.</a:t>
            </a:r>
          </a:p>
          <a:p>
            <a:r>
              <a:rPr lang="en-US" baseline="0" dirty="0" smtClean="0"/>
              <a:t>The invoker is parameterized with command objects, the invoker itself needn’t know which command as long as it implement the Command pattern with its execute method</a:t>
            </a:r>
          </a:p>
        </p:txBody>
      </p:sp>
      <p:sp>
        <p:nvSpPr>
          <p:cNvPr id="179204" name="Slide Number Placeholder 3"/>
          <p:cNvSpPr>
            <a:spLocks noGrp="1"/>
          </p:cNvSpPr>
          <p:nvPr>
            <p:ph type="sldNum" sz="quarter" idx="5"/>
          </p:nvPr>
        </p:nvSpPr>
        <p:spPr>
          <a:noFill/>
        </p:spPr>
        <p:txBody>
          <a:bodyPr/>
          <a:lstStyle/>
          <a:p>
            <a:fld id="{4BF0EEEC-1A2E-4ECB-8814-0654F1F1A985}" type="slidenum">
              <a:rPr lang="ar-EG" smtClean="0"/>
              <a:pPr/>
              <a:t>149</a:t>
            </a:fld>
            <a:endParaRPr lang="en-US" smtClean="0"/>
          </a:p>
        </p:txBody>
      </p:sp>
    </p:spTree>
    <p:extLst>
      <p:ext uri="{BB962C8B-B14F-4D97-AF65-F5344CB8AC3E}">
        <p14:creationId xmlns:p14="http://schemas.microsoft.com/office/powerpoint/2010/main" val="250227500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a:ln/>
        </p:spPr>
      </p:sp>
      <p:sp>
        <p:nvSpPr>
          <p:cNvPr id="180227" name="Notes Placeholder 2"/>
          <p:cNvSpPr>
            <a:spLocks noGrp="1"/>
          </p:cNvSpPr>
          <p:nvPr>
            <p:ph type="body" idx="1"/>
          </p:nvPr>
        </p:nvSpPr>
        <p:spPr>
          <a:noFill/>
          <a:ln/>
        </p:spPr>
        <p:txBody>
          <a:bodyPr/>
          <a:lstStyle/>
          <a:p>
            <a:r>
              <a:rPr lang="en-US" dirty="0" smtClean="0"/>
              <a:t>The client create an object of the </a:t>
            </a:r>
            <a:r>
              <a:rPr lang="en-US" dirty="0" err="1" smtClean="0"/>
              <a:t>ConcreteCommand</a:t>
            </a:r>
            <a:r>
              <a:rPr lang="en-US" baseline="0" dirty="0" smtClean="0"/>
              <a:t> and set its receiver</a:t>
            </a:r>
          </a:p>
          <a:p>
            <a:endParaRPr lang="en-US" dirty="0" smtClean="0"/>
          </a:p>
        </p:txBody>
      </p:sp>
      <p:sp>
        <p:nvSpPr>
          <p:cNvPr id="180228" name="Slide Number Placeholder 3"/>
          <p:cNvSpPr>
            <a:spLocks noGrp="1"/>
          </p:cNvSpPr>
          <p:nvPr>
            <p:ph type="sldNum" sz="quarter" idx="5"/>
          </p:nvPr>
        </p:nvSpPr>
        <p:spPr>
          <a:noFill/>
        </p:spPr>
        <p:txBody>
          <a:bodyPr/>
          <a:lstStyle/>
          <a:p>
            <a:fld id="{847D752A-E745-4701-9680-C75F21620553}" type="slidenum">
              <a:rPr lang="ar-EG" smtClean="0"/>
              <a:pPr/>
              <a:t>150</a:t>
            </a:fld>
            <a:endParaRPr lang="en-US" smtClean="0"/>
          </a:p>
        </p:txBody>
      </p:sp>
    </p:spTree>
    <p:extLst>
      <p:ext uri="{BB962C8B-B14F-4D97-AF65-F5344CB8AC3E}">
        <p14:creationId xmlns:p14="http://schemas.microsoft.com/office/powerpoint/2010/main" val="327263823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a:ln/>
        </p:spPr>
      </p:sp>
      <p:sp>
        <p:nvSpPr>
          <p:cNvPr id="180227" name="Notes Placeholder 2"/>
          <p:cNvSpPr>
            <a:spLocks noGrp="1"/>
          </p:cNvSpPr>
          <p:nvPr>
            <p:ph type="body" idx="1"/>
          </p:nvPr>
        </p:nvSpPr>
        <p:spPr>
          <a:noFill/>
          <a:ln/>
        </p:spPr>
        <p:txBody>
          <a:bodyPr/>
          <a:lstStyle/>
          <a:p>
            <a:r>
              <a:rPr lang="en-US" dirty="0" smtClean="0"/>
              <a:t>The client create an object of the </a:t>
            </a:r>
            <a:r>
              <a:rPr lang="en-US" dirty="0" err="1" smtClean="0"/>
              <a:t>ConcreteCommand</a:t>
            </a:r>
            <a:r>
              <a:rPr lang="en-US" baseline="0" dirty="0" smtClean="0"/>
              <a:t> and set its receiver</a:t>
            </a:r>
          </a:p>
          <a:p>
            <a:endParaRPr lang="en-US" dirty="0" smtClean="0"/>
          </a:p>
        </p:txBody>
      </p:sp>
      <p:sp>
        <p:nvSpPr>
          <p:cNvPr id="180228" name="Slide Number Placeholder 3"/>
          <p:cNvSpPr>
            <a:spLocks noGrp="1"/>
          </p:cNvSpPr>
          <p:nvPr>
            <p:ph type="sldNum" sz="quarter" idx="5"/>
          </p:nvPr>
        </p:nvSpPr>
        <p:spPr>
          <a:noFill/>
        </p:spPr>
        <p:txBody>
          <a:bodyPr/>
          <a:lstStyle/>
          <a:p>
            <a:fld id="{847D752A-E745-4701-9680-C75F21620553}" type="slidenum">
              <a:rPr lang="ar-EG" smtClean="0"/>
              <a:pPr/>
              <a:t>152</a:t>
            </a:fld>
            <a:endParaRPr lang="en-US" smtClean="0"/>
          </a:p>
        </p:txBody>
      </p:sp>
    </p:spTree>
    <p:extLst>
      <p:ext uri="{BB962C8B-B14F-4D97-AF65-F5344CB8AC3E}">
        <p14:creationId xmlns:p14="http://schemas.microsoft.com/office/powerpoint/2010/main" val="262868067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ln/>
        </p:spPr>
      </p:sp>
      <p:sp>
        <p:nvSpPr>
          <p:cNvPr id="172035" name="Notes Placeholder 2"/>
          <p:cNvSpPr>
            <a:spLocks noGrp="1"/>
          </p:cNvSpPr>
          <p:nvPr>
            <p:ph type="body" idx="1"/>
          </p:nvPr>
        </p:nvSpPr>
        <p:spPr>
          <a:noFill/>
          <a:ln/>
        </p:spPr>
        <p:txBody>
          <a:bodyPr/>
          <a:lstStyle/>
          <a:p>
            <a:pPr>
              <a:buFontTx/>
              <a:buChar char="•"/>
            </a:pPr>
            <a:endParaRPr lang="ar-EG" smtClean="0"/>
          </a:p>
        </p:txBody>
      </p:sp>
      <p:sp>
        <p:nvSpPr>
          <p:cNvPr id="172036" name="Slide Number Placeholder 3"/>
          <p:cNvSpPr>
            <a:spLocks noGrp="1"/>
          </p:cNvSpPr>
          <p:nvPr>
            <p:ph type="sldNum" sz="quarter" idx="5"/>
          </p:nvPr>
        </p:nvSpPr>
        <p:spPr>
          <a:noFill/>
        </p:spPr>
        <p:txBody>
          <a:bodyPr/>
          <a:lstStyle/>
          <a:p>
            <a:fld id="{F31603ED-DCF1-4B5D-AD01-5B57953ABC43}" type="slidenum">
              <a:rPr lang="ar-EG" smtClean="0"/>
              <a:pPr/>
              <a:t>153</a:t>
            </a:fld>
            <a:endParaRPr lang="en-US" smtClean="0"/>
          </a:p>
        </p:txBody>
      </p:sp>
    </p:spTree>
    <p:extLst>
      <p:ext uri="{BB962C8B-B14F-4D97-AF65-F5344CB8AC3E}">
        <p14:creationId xmlns:p14="http://schemas.microsoft.com/office/powerpoint/2010/main" val="1201546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Inheritance is only once , compile</a:t>
            </a:r>
            <a:r>
              <a:rPr lang="en-US" baseline="0" dirty="0" smtClean="0"/>
              <a:t> time relation</a:t>
            </a:r>
          </a:p>
          <a:p>
            <a:r>
              <a:rPr lang="en-US" baseline="0" dirty="0" smtClean="0"/>
              <a:t>Composition is a more flexible , run time relation</a:t>
            </a:r>
          </a:p>
          <a:p>
            <a:r>
              <a:rPr lang="en-US" baseline="0" dirty="0" smtClean="0"/>
              <a:t>http://javarevisited.blogspot.com/2013/06/why-favor-composition-over-inheritance-java-oops-design.html</a:t>
            </a:r>
          </a:p>
          <a:p>
            <a:endParaRPr lang="en-US" baseline="0" dirty="0" smtClean="0"/>
          </a:p>
          <a:p>
            <a:r>
              <a:rPr lang="en-US" sz="1300" dirty="0">
                <a:latin typeface="+mn-lt"/>
                <a:cs typeface="+mn-cs"/>
              </a:rPr>
              <a:t>Just to revise, composition and Inheritance are ways to reuse code to get additional functionality. In Inheritance, a new class, which wants to reuse code, inherit an existing class, known as super class. This new class is then known as sub class. On composition, a class, which desire to use functionality of an existing class, doesn’t inherit, instead it holds a reference of that class in a member variable, that’s why the name composition. Inheritance and composition relationships are also referred as IS-A and HAS-A relationships. Because of IS-A relationship, an instance of sub class can be passed to a method, which accepts instance of super class. This is a kind of </a:t>
            </a:r>
            <a:r>
              <a:rPr lang="en-US" sz="1300" dirty="0">
                <a:latin typeface="+mn-lt"/>
                <a:cs typeface="+mn-cs"/>
                <a:hlinkClick r:id="rId3"/>
              </a:rPr>
              <a:t>polymorphism</a:t>
            </a:r>
            <a:r>
              <a:rPr lang="en-US" sz="1300" dirty="0">
                <a:latin typeface="+mn-lt"/>
                <a:cs typeface="+mn-cs"/>
              </a:rPr>
              <a:t>, which is achieved using Inheritance. A super class reference variable can refer to an instance of sub class. By using composition, you don’t get this behavior, but still it offers a lot more to </a:t>
            </a:r>
            <a:r>
              <a:rPr lang="en-US" sz="1300" dirty="0" err="1">
                <a:latin typeface="+mn-lt"/>
                <a:cs typeface="+mn-cs"/>
              </a:rPr>
              <a:t>tild</a:t>
            </a:r>
            <a:r>
              <a:rPr lang="en-US" sz="1300" dirty="0">
                <a:latin typeface="+mn-lt"/>
                <a:cs typeface="+mn-cs"/>
              </a:rPr>
              <a:t> the balance in its side.</a:t>
            </a:r>
          </a:p>
          <a:p>
            <a:r>
              <a:rPr lang="en-US" sz="1300" dirty="0">
                <a:latin typeface="+mn-lt"/>
                <a:cs typeface="+mn-cs"/>
              </a:rPr>
              <a:t/>
            </a:r>
            <a:br>
              <a:rPr lang="en-US" sz="1300" dirty="0">
                <a:latin typeface="+mn-lt"/>
                <a:cs typeface="+mn-cs"/>
              </a:rPr>
            </a:br>
            <a:endParaRPr lang="en-US" sz="1300" dirty="0">
              <a:latin typeface="+mn-lt"/>
              <a:cs typeface="+mn-cs"/>
            </a:endParaRPr>
          </a:p>
          <a:p>
            <a:r>
              <a:rPr lang="en-US" sz="1300" dirty="0">
                <a:latin typeface="+mn-lt"/>
                <a:cs typeface="+mn-cs"/>
              </a:rPr>
              <a:t>1) One reason of </a:t>
            </a:r>
            <a:r>
              <a:rPr lang="en-US" sz="1300" i="1" dirty="0">
                <a:latin typeface="+mn-lt"/>
                <a:cs typeface="+mn-cs"/>
              </a:rPr>
              <a:t>favoring Composition over Inheritance in Java</a:t>
            </a:r>
            <a:r>
              <a:rPr lang="en-US" sz="1300" dirty="0">
                <a:latin typeface="+mn-lt"/>
                <a:cs typeface="+mn-cs"/>
              </a:rPr>
              <a:t> is fact that </a:t>
            </a:r>
            <a:r>
              <a:rPr lang="en-US" sz="1300" dirty="0">
                <a:latin typeface="+mn-lt"/>
                <a:cs typeface="+mn-cs"/>
                <a:hlinkClick r:id="rId4"/>
              </a:rPr>
              <a:t>Java doesn't support multiple inheritance</a:t>
            </a:r>
            <a:r>
              <a:rPr lang="en-US" sz="1300" dirty="0">
                <a:latin typeface="+mn-lt"/>
                <a:cs typeface="+mn-cs"/>
              </a:rPr>
              <a:t>. Since you can only extend one class in Java, but if you need multiple functionality like e.g. for reading and writing character data into file,  you need Reader and Writer functionality and having them as private members makes your job easy. That’s called composition. If you are following programming for interface than implementation principle, and using type of base class as member variable, you can use different Reader and Writer implementation at different situation. You won’t get this flexibility by using Inheritance,  in case of extending a class, you only get facilities which are available at compile time.</a:t>
            </a:r>
          </a:p>
          <a:p>
            <a:r>
              <a:rPr lang="en-US" sz="1300" dirty="0">
                <a:latin typeface="+mn-lt"/>
                <a:cs typeface="+mn-cs"/>
              </a:rPr>
              <a:t/>
            </a:r>
            <a:br>
              <a:rPr lang="en-US" sz="1300" dirty="0">
                <a:latin typeface="+mn-lt"/>
                <a:cs typeface="+mn-cs"/>
              </a:rPr>
            </a:br>
            <a:endParaRPr lang="en-US" sz="1300" dirty="0">
              <a:latin typeface="+mn-lt"/>
              <a:cs typeface="+mn-cs"/>
            </a:endParaRPr>
          </a:p>
          <a:p>
            <a:r>
              <a:rPr lang="en-US" sz="1300" dirty="0">
                <a:latin typeface="+mn-lt"/>
                <a:cs typeface="+mn-cs"/>
              </a:rPr>
              <a:t>2) Composition offers better testability of a class than Inheritance. If one class is composed of another class, you can easily create Mock Object representing composed class for sake of testing. Inheritance doesn't provide this luxury. In order to test derived class, you must need its super class. Since unit testing is one of the most important thing to consider during software development, especially in test driven development, composition wins over inheritance.</a:t>
            </a:r>
          </a:p>
          <a:p>
            <a:r>
              <a:rPr lang="en-US" sz="1300" dirty="0">
                <a:latin typeface="+mn-lt"/>
                <a:cs typeface="+mn-cs"/>
              </a:rPr>
              <a:t/>
            </a:r>
            <a:br>
              <a:rPr lang="en-US" sz="1300" dirty="0">
                <a:latin typeface="+mn-lt"/>
                <a:cs typeface="+mn-cs"/>
              </a:rPr>
            </a:br>
            <a:endParaRPr lang="en-US" sz="1300" dirty="0">
              <a:latin typeface="+mn-lt"/>
              <a:cs typeface="+mn-cs"/>
            </a:endParaRPr>
          </a:p>
          <a:p>
            <a:r>
              <a:rPr lang="en-US" sz="1300" dirty="0">
                <a:latin typeface="+mn-lt"/>
                <a:cs typeface="+mn-cs"/>
              </a:rPr>
              <a:t>3) Many object oriented design patterns mentioned by Gang of Four in there timeless classic Design Patterns: Elements of Reusable Object-Oriented Software, favors Composition over Inheritance. Classical examples of this is Strategy design pattern, where composition and delegation is used to change Context’s behavior, without touching context code. Since Context uses composition to hold strategy, instead of getting it via inheritance, it’s easy to provide a new Strategy implementation at runtime. Another good example of using composition over inheritance is Decorator design pattern. In </a:t>
            </a:r>
            <a:r>
              <a:rPr lang="en-US" sz="1300" dirty="0">
                <a:latin typeface="+mn-lt"/>
                <a:cs typeface="+mn-cs"/>
                <a:hlinkClick r:id="rId5"/>
              </a:rPr>
              <a:t>Decorator pattern</a:t>
            </a:r>
            <a:r>
              <a:rPr lang="en-US" sz="1300" dirty="0">
                <a:latin typeface="+mn-lt"/>
                <a:cs typeface="+mn-cs"/>
              </a:rPr>
              <a:t>, we don't extend any class to add additional functionality, instead we keep an instance of the class we are decorating and delegates original task to that class after doing decoration. This is one of the biggest proof of choosing composition over inheritance, since these design patterns are well tried and tested in different scenarios and withstand test of time, keeping there head high.</a:t>
            </a:r>
          </a:p>
          <a:p>
            <a:r>
              <a:rPr lang="en-US" sz="1300" dirty="0">
                <a:latin typeface="+mn-lt"/>
                <a:cs typeface="+mn-cs"/>
              </a:rPr>
              <a:t/>
            </a:r>
            <a:br>
              <a:rPr lang="en-US" sz="1300" dirty="0">
                <a:latin typeface="+mn-lt"/>
                <a:cs typeface="+mn-cs"/>
              </a:rPr>
            </a:br>
            <a:endParaRPr lang="en-US" sz="1300" dirty="0">
              <a:latin typeface="+mn-lt"/>
              <a:cs typeface="+mn-cs"/>
            </a:endParaRPr>
          </a:p>
          <a:p>
            <a:r>
              <a:rPr lang="en-US" sz="1300" dirty="0">
                <a:latin typeface="+mn-lt"/>
                <a:cs typeface="+mn-cs"/>
              </a:rPr>
              <a:t>4) Though both Composition and Inheritance allows you to reuse code, one of the disadvantage of Inheritance is that it breaks encapsulation. If sub class is depending on super class behavior for its operation, it suddenly becomes fragile. When behavior of super class changes, functionality in sub class may get broken, without any change on its part. One example of inheritance making code fragile is method add() and </a:t>
            </a:r>
            <a:r>
              <a:rPr lang="en-US" sz="1300" dirty="0" err="1">
                <a:latin typeface="+mn-lt"/>
                <a:cs typeface="+mn-cs"/>
              </a:rPr>
              <a:t>addAll</a:t>
            </a:r>
            <a:r>
              <a:rPr lang="en-US" sz="1300" dirty="0">
                <a:latin typeface="+mn-lt"/>
                <a:cs typeface="+mn-cs"/>
              </a:rPr>
              <a:t>()from </a:t>
            </a:r>
            <a:r>
              <a:rPr lang="en-US" sz="1300" dirty="0" err="1">
                <a:latin typeface="+mn-lt"/>
                <a:cs typeface="+mn-cs"/>
                <a:hlinkClick r:id="rId6"/>
              </a:rPr>
              <a:t>HashSet</a:t>
            </a:r>
            <a:r>
              <a:rPr lang="en-US" sz="1300" dirty="0">
                <a:latin typeface="+mn-lt"/>
                <a:cs typeface="+mn-cs"/>
              </a:rPr>
              <a:t>. Suppose, If </a:t>
            </a:r>
            <a:r>
              <a:rPr lang="en-US" sz="1300" dirty="0" err="1">
                <a:latin typeface="+mn-lt"/>
                <a:cs typeface="+mn-cs"/>
              </a:rPr>
              <a:t>addAll</a:t>
            </a:r>
            <a:r>
              <a:rPr lang="en-US" sz="1300" dirty="0">
                <a:latin typeface="+mn-lt"/>
                <a:cs typeface="+mn-cs"/>
              </a:rPr>
              <a:t>() of </a:t>
            </a:r>
            <a:r>
              <a:rPr lang="en-US" sz="1300" dirty="0" err="1">
                <a:latin typeface="+mn-lt"/>
                <a:cs typeface="+mn-cs"/>
              </a:rPr>
              <a:t>HashSet</a:t>
            </a:r>
            <a:r>
              <a:rPr lang="en-US" sz="1300" dirty="0">
                <a:latin typeface="+mn-lt"/>
                <a:cs typeface="+mn-cs"/>
              </a:rPr>
              <a:t> is implemented by calling add() method and you write a sub class of </a:t>
            </a:r>
            <a:r>
              <a:rPr lang="en-US" sz="1300" dirty="0" err="1">
                <a:latin typeface="+mn-lt"/>
                <a:cs typeface="+mn-cs"/>
              </a:rPr>
              <a:t>HashSet</a:t>
            </a:r>
            <a:r>
              <a:rPr lang="en-US" sz="1300" dirty="0">
                <a:latin typeface="+mn-lt"/>
                <a:cs typeface="+mn-cs"/>
              </a:rPr>
              <a:t>, which encrypt the content before inserting into </a:t>
            </a:r>
            <a:r>
              <a:rPr lang="en-US" sz="1300" dirty="0" err="1">
                <a:latin typeface="+mn-lt"/>
                <a:cs typeface="+mn-cs"/>
              </a:rPr>
              <a:t>HashSet</a:t>
            </a:r>
            <a:r>
              <a:rPr lang="en-US" sz="1300" dirty="0">
                <a:latin typeface="+mn-lt"/>
                <a:cs typeface="+mn-cs"/>
              </a:rPr>
              <a:t>. Since there are only one methods add(), which can insert object into </a:t>
            </a:r>
            <a:r>
              <a:rPr lang="en-US" sz="1300" dirty="0" err="1">
                <a:latin typeface="+mn-lt"/>
                <a:cs typeface="+mn-cs"/>
              </a:rPr>
              <a:t>HashSet</a:t>
            </a:r>
            <a:r>
              <a:rPr lang="en-US" sz="1300" dirty="0">
                <a:latin typeface="+mn-lt"/>
                <a:cs typeface="+mn-cs"/>
              </a:rPr>
              <a:t> you override these method and called your encrypt() method by overriding add(). This automatically covers </a:t>
            </a:r>
            <a:r>
              <a:rPr lang="en-US" sz="1300" dirty="0" err="1">
                <a:latin typeface="+mn-lt"/>
                <a:cs typeface="+mn-cs"/>
              </a:rPr>
              <a:t>addAll</a:t>
            </a:r>
            <a:r>
              <a:rPr lang="en-US" sz="1300" dirty="0">
                <a:latin typeface="+mn-lt"/>
                <a:cs typeface="+mn-cs"/>
              </a:rPr>
              <a:t>() as well, because </a:t>
            </a:r>
            <a:r>
              <a:rPr lang="en-US" sz="1300" dirty="0" err="1">
                <a:latin typeface="+mn-lt"/>
                <a:cs typeface="+mn-cs"/>
              </a:rPr>
              <a:t>addAll</a:t>
            </a:r>
            <a:r>
              <a:rPr lang="en-US" sz="1300" dirty="0">
                <a:latin typeface="+mn-lt"/>
                <a:cs typeface="+mn-cs"/>
              </a:rPr>
              <a:t>() is implemented using add(), it looks very </a:t>
            </a:r>
            <a:r>
              <a:rPr lang="en-US" sz="1300" dirty="0" err="1">
                <a:latin typeface="+mn-lt"/>
                <a:cs typeface="+mn-cs"/>
              </a:rPr>
              <a:t>enticing.If</a:t>
            </a:r>
            <a:r>
              <a:rPr lang="en-US" sz="1300" dirty="0">
                <a:latin typeface="+mn-lt"/>
                <a:cs typeface="+mn-cs"/>
              </a:rPr>
              <a:t> you look closely you will see that this implementation is fragile, because its relied on super class behavior. If base class wants to improve performance and implements </a:t>
            </a:r>
            <a:r>
              <a:rPr lang="en-US" sz="1300" dirty="0" err="1">
                <a:latin typeface="+mn-lt"/>
                <a:cs typeface="+mn-cs"/>
              </a:rPr>
              <a:t>addAll</a:t>
            </a:r>
            <a:r>
              <a:rPr lang="en-US" sz="1300" dirty="0">
                <a:latin typeface="+mn-lt"/>
                <a:cs typeface="+mn-cs"/>
              </a:rPr>
              <a:t>() without calling add() method, below example will break.</a:t>
            </a:r>
          </a:p>
          <a:p>
            <a:r>
              <a:rPr lang="en-US" dirty="0" smtClean="0"/>
              <a:t/>
            </a:r>
            <a:br>
              <a:rPr lang="en-US" dirty="0" smtClean="0"/>
            </a:br>
            <a:r>
              <a:rPr lang="en-US" sz="1300" dirty="0">
                <a:latin typeface="+mn-lt"/>
                <a:cs typeface="+mn-cs"/>
              </a:rPr>
              <a:t>public class </a:t>
            </a:r>
            <a:r>
              <a:rPr lang="en-US" sz="1300" dirty="0" err="1">
                <a:latin typeface="+mn-lt"/>
                <a:cs typeface="+mn-cs"/>
              </a:rPr>
              <a:t>EncryptedHashSet</a:t>
            </a:r>
            <a:r>
              <a:rPr lang="en-US" sz="1300" dirty="0">
                <a:latin typeface="+mn-lt"/>
                <a:cs typeface="+mn-cs"/>
              </a:rPr>
              <a:t> extends </a:t>
            </a:r>
            <a:r>
              <a:rPr lang="en-US" sz="1300" dirty="0" err="1">
                <a:latin typeface="+mn-lt"/>
                <a:cs typeface="+mn-cs"/>
              </a:rPr>
              <a:t>HashSet</a:t>
            </a:r>
            <a:r>
              <a:rPr lang="en-US" sz="1300" dirty="0">
                <a:latin typeface="+mn-lt"/>
                <a:cs typeface="+mn-cs"/>
              </a:rPr>
              <a:t>{</a:t>
            </a:r>
          </a:p>
          <a:p>
            <a:r>
              <a:rPr lang="en-US" sz="1300" dirty="0">
                <a:latin typeface="+mn-lt"/>
                <a:cs typeface="+mn-cs"/>
              </a:rPr>
              <a:t>.....</a:t>
            </a:r>
          </a:p>
          <a:p>
            <a:r>
              <a:rPr lang="en-US" sz="1300" dirty="0">
                <a:latin typeface="+mn-lt"/>
                <a:cs typeface="+mn-cs"/>
              </a:rPr>
              <a:t/>
            </a:r>
            <a:br>
              <a:rPr lang="en-US" sz="1300" dirty="0">
                <a:latin typeface="+mn-lt"/>
                <a:cs typeface="+mn-cs"/>
              </a:rPr>
            </a:br>
            <a:endParaRPr lang="en-US" sz="1300" dirty="0">
              <a:latin typeface="+mn-lt"/>
              <a:cs typeface="+mn-cs"/>
            </a:endParaRPr>
          </a:p>
          <a:p>
            <a:r>
              <a:rPr lang="en-US" sz="1300" dirty="0">
                <a:latin typeface="+mn-lt"/>
                <a:cs typeface="+mn-cs"/>
              </a:rPr>
              <a:t>public </a:t>
            </a:r>
            <a:r>
              <a:rPr lang="en-US" sz="1300" dirty="0" err="1">
                <a:latin typeface="+mn-lt"/>
                <a:cs typeface="+mn-cs"/>
              </a:rPr>
              <a:t>boolean</a:t>
            </a:r>
            <a:r>
              <a:rPr lang="en-US" sz="1300" dirty="0">
                <a:latin typeface="+mn-lt"/>
                <a:cs typeface="+mn-cs"/>
              </a:rPr>
              <a:t> add(Object o) {</a:t>
            </a:r>
          </a:p>
          <a:p>
            <a:r>
              <a:rPr lang="en-US" sz="1300" dirty="0">
                <a:latin typeface="+mn-lt"/>
                <a:cs typeface="+mn-cs"/>
              </a:rPr>
              <a:t>   return </a:t>
            </a:r>
            <a:r>
              <a:rPr lang="en-US" sz="1300" dirty="0" err="1">
                <a:latin typeface="+mn-lt"/>
                <a:cs typeface="+mn-cs"/>
              </a:rPr>
              <a:t>super.add</a:t>
            </a:r>
            <a:r>
              <a:rPr lang="en-US" sz="1300" dirty="0">
                <a:latin typeface="+mn-lt"/>
                <a:cs typeface="+mn-cs"/>
              </a:rPr>
              <a:t>(encrypt(o));</a:t>
            </a:r>
          </a:p>
          <a:p>
            <a:r>
              <a:rPr lang="en-US" sz="1300" dirty="0">
                <a:latin typeface="+mn-lt"/>
                <a:cs typeface="+mn-cs"/>
              </a:rPr>
              <a:t>}</a:t>
            </a:r>
          </a:p>
          <a:p>
            <a:r>
              <a:rPr lang="en-US" sz="1300" dirty="0">
                <a:latin typeface="+mn-lt"/>
                <a:cs typeface="+mn-cs"/>
              </a:rPr>
              <a:t/>
            </a:r>
            <a:br>
              <a:rPr lang="en-US" sz="1300" dirty="0">
                <a:latin typeface="+mn-lt"/>
                <a:cs typeface="+mn-cs"/>
              </a:rPr>
            </a:br>
            <a:endParaRPr lang="en-US" sz="1300" dirty="0">
              <a:latin typeface="+mn-lt"/>
              <a:cs typeface="+mn-cs"/>
            </a:endParaRPr>
          </a:p>
          <a:p>
            <a:r>
              <a:rPr lang="en-US" sz="1300" dirty="0">
                <a:latin typeface="+mn-lt"/>
                <a:cs typeface="+mn-cs"/>
              </a:rPr>
              <a:t>}</a:t>
            </a:r>
          </a:p>
          <a:p>
            <a:r>
              <a:rPr lang="en-US" sz="1300" dirty="0">
                <a:latin typeface="+mn-lt"/>
                <a:cs typeface="+mn-cs"/>
              </a:rPr>
              <a:t/>
            </a:r>
            <a:br>
              <a:rPr lang="en-US" sz="1300" dirty="0">
                <a:latin typeface="+mn-lt"/>
                <a:cs typeface="+mn-cs"/>
              </a:rPr>
            </a:br>
            <a:r>
              <a:rPr lang="en-US" sz="1300" dirty="0">
                <a:latin typeface="+mn-lt"/>
                <a:cs typeface="+mn-cs"/>
              </a:rPr>
              <a:t>If you have used Composition in favor of Inheritance you won't face this problem and your Class would have been more robust, because you are not relying on super class behavior any more. Instead you are using super class method for addition part and you will benefit with any improvement in </a:t>
            </a:r>
            <a:r>
              <a:rPr lang="en-US" sz="1300" dirty="0" err="1">
                <a:latin typeface="+mn-lt"/>
                <a:cs typeface="+mn-cs"/>
              </a:rPr>
              <a:t>addAll</a:t>
            </a:r>
            <a:r>
              <a:rPr lang="en-US" sz="1300" dirty="0">
                <a:latin typeface="+mn-lt"/>
                <a:cs typeface="+mn-cs"/>
              </a:rPr>
              <a:t>() as shown in below example:</a:t>
            </a:r>
          </a:p>
          <a:p>
            <a:r>
              <a:rPr lang="en-US" dirty="0" smtClean="0"/>
              <a:t/>
            </a:r>
            <a:br>
              <a:rPr lang="en-US" dirty="0" smtClean="0"/>
            </a:br>
            <a:r>
              <a:rPr lang="en-US" sz="1300" dirty="0">
                <a:latin typeface="+mn-lt"/>
                <a:cs typeface="+mn-cs"/>
              </a:rPr>
              <a:t>public class </a:t>
            </a:r>
            <a:r>
              <a:rPr lang="en-US" sz="1300" dirty="0" err="1">
                <a:latin typeface="+mn-lt"/>
                <a:cs typeface="+mn-cs"/>
              </a:rPr>
              <a:t>EncryptedHashSet</a:t>
            </a:r>
            <a:r>
              <a:rPr lang="en-US" sz="1300" dirty="0">
                <a:latin typeface="+mn-lt"/>
                <a:cs typeface="+mn-cs"/>
              </a:rPr>
              <a:t> implements Set{</a:t>
            </a:r>
          </a:p>
          <a:p>
            <a:r>
              <a:rPr lang="en-US" sz="1300" dirty="0">
                <a:latin typeface="+mn-lt"/>
                <a:cs typeface="+mn-cs"/>
              </a:rPr>
              <a:t>private </a:t>
            </a:r>
            <a:r>
              <a:rPr lang="en-US" sz="1300" dirty="0" err="1">
                <a:latin typeface="+mn-lt"/>
                <a:cs typeface="+mn-cs"/>
              </a:rPr>
              <a:t>HashSet</a:t>
            </a:r>
            <a:r>
              <a:rPr lang="en-US" sz="1300" dirty="0">
                <a:latin typeface="+mn-lt"/>
                <a:cs typeface="+mn-cs"/>
              </a:rPr>
              <a:t> container;</a:t>
            </a:r>
          </a:p>
          <a:p>
            <a:r>
              <a:rPr lang="en-US" sz="1300" dirty="0">
                <a:latin typeface="+mn-lt"/>
                <a:cs typeface="+mn-cs"/>
              </a:rPr>
              <a:t/>
            </a:r>
            <a:br>
              <a:rPr lang="en-US" sz="1300" dirty="0">
                <a:latin typeface="+mn-lt"/>
                <a:cs typeface="+mn-cs"/>
              </a:rPr>
            </a:br>
            <a:endParaRPr lang="en-US" sz="1300" dirty="0">
              <a:latin typeface="+mn-lt"/>
              <a:cs typeface="+mn-cs"/>
            </a:endParaRPr>
          </a:p>
          <a:p>
            <a:r>
              <a:rPr lang="en-US" sz="1300" dirty="0">
                <a:latin typeface="+mn-lt"/>
                <a:cs typeface="+mn-cs"/>
              </a:rPr>
              <a:t>public </a:t>
            </a:r>
            <a:r>
              <a:rPr lang="en-US" sz="1300" dirty="0" err="1">
                <a:latin typeface="+mn-lt"/>
                <a:cs typeface="+mn-cs"/>
              </a:rPr>
              <a:t>boolean</a:t>
            </a:r>
            <a:r>
              <a:rPr lang="en-US" sz="1300" dirty="0">
                <a:latin typeface="+mn-lt"/>
                <a:cs typeface="+mn-cs"/>
              </a:rPr>
              <a:t> add(Object o) {</a:t>
            </a:r>
          </a:p>
          <a:p>
            <a:r>
              <a:rPr lang="en-US" sz="1300" dirty="0">
                <a:latin typeface="+mn-lt"/>
                <a:cs typeface="+mn-cs"/>
              </a:rPr>
              <a:t>   return </a:t>
            </a:r>
            <a:r>
              <a:rPr lang="en-US" sz="1300" dirty="0" err="1">
                <a:latin typeface="+mn-lt"/>
                <a:cs typeface="+mn-cs"/>
              </a:rPr>
              <a:t>container.add</a:t>
            </a:r>
            <a:r>
              <a:rPr lang="en-US" sz="1300" dirty="0">
                <a:latin typeface="+mn-lt"/>
                <a:cs typeface="+mn-cs"/>
              </a:rPr>
              <a:t>(encrypt(o));</a:t>
            </a:r>
          </a:p>
          <a:p>
            <a:r>
              <a:rPr lang="en-US" sz="1300" dirty="0">
                <a:latin typeface="+mn-lt"/>
                <a:cs typeface="+mn-cs"/>
              </a:rPr>
              <a:t>}</a:t>
            </a:r>
          </a:p>
          <a:p>
            <a:r>
              <a:rPr lang="en-US" sz="1300" dirty="0">
                <a:latin typeface="+mn-lt"/>
                <a:cs typeface="+mn-cs"/>
              </a:rPr>
              <a:t/>
            </a:r>
            <a:br>
              <a:rPr lang="en-US" sz="1300" dirty="0">
                <a:latin typeface="+mn-lt"/>
                <a:cs typeface="+mn-cs"/>
              </a:rPr>
            </a:br>
            <a:endParaRPr lang="en-US" sz="1300" dirty="0">
              <a:latin typeface="+mn-lt"/>
              <a:cs typeface="+mn-cs"/>
            </a:endParaRPr>
          </a:p>
          <a:p>
            <a:r>
              <a:rPr lang="en-US" sz="1300" dirty="0">
                <a:latin typeface="+mn-lt"/>
                <a:cs typeface="+mn-cs"/>
              </a:rPr>
              <a:t>public </a:t>
            </a:r>
            <a:r>
              <a:rPr lang="en-US" sz="1300" dirty="0" err="1">
                <a:latin typeface="+mn-lt"/>
                <a:cs typeface="+mn-cs"/>
              </a:rPr>
              <a:t>boolean</a:t>
            </a:r>
            <a:r>
              <a:rPr lang="en-US" sz="1300" dirty="0">
                <a:latin typeface="+mn-lt"/>
                <a:cs typeface="+mn-cs"/>
              </a:rPr>
              <a:t> </a:t>
            </a:r>
            <a:r>
              <a:rPr lang="en-US" sz="1300" dirty="0" err="1">
                <a:latin typeface="+mn-lt"/>
                <a:cs typeface="+mn-cs"/>
              </a:rPr>
              <a:t>addAll</a:t>
            </a:r>
            <a:r>
              <a:rPr lang="en-US" sz="1300" dirty="0">
                <a:latin typeface="+mn-lt"/>
                <a:cs typeface="+mn-cs"/>
              </a:rPr>
              <a:t>(Collection c) {</a:t>
            </a:r>
          </a:p>
          <a:p>
            <a:r>
              <a:rPr lang="en-US" sz="1300" dirty="0">
                <a:latin typeface="+mn-lt"/>
                <a:cs typeface="+mn-cs"/>
              </a:rPr>
              <a:t>   return </a:t>
            </a:r>
            <a:r>
              <a:rPr lang="en-US" sz="1300" dirty="0" err="1">
                <a:latin typeface="+mn-lt"/>
                <a:cs typeface="+mn-cs"/>
              </a:rPr>
              <a:t>conatainer.add</a:t>
            </a:r>
            <a:r>
              <a:rPr lang="en-US" sz="1300" dirty="0">
                <a:latin typeface="+mn-lt"/>
                <a:cs typeface="+mn-cs"/>
              </a:rPr>
              <a:t>(encrypt(c));</a:t>
            </a:r>
          </a:p>
          <a:p>
            <a:r>
              <a:rPr lang="en-US" sz="1300" dirty="0">
                <a:latin typeface="+mn-lt"/>
                <a:cs typeface="+mn-cs"/>
              </a:rPr>
              <a:t>}</a:t>
            </a:r>
          </a:p>
          <a:p>
            <a:r>
              <a:rPr lang="en-US" sz="1300" dirty="0">
                <a:latin typeface="+mn-lt"/>
                <a:cs typeface="+mn-cs"/>
              </a:rPr>
              <a:t/>
            </a:r>
            <a:br>
              <a:rPr lang="en-US" sz="1300" dirty="0">
                <a:latin typeface="+mn-lt"/>
                <a:cs typeface="+mn-cs"/>
              </a:rPr>
            </a:br>
            <a:endParaRPr lang="en-US" sz="1300" dirty="0">
              <a:latin typeface="+mn-lt"/>
              <a:cs typeface="+mn-cs"/>
            </a:endParaRPr>
          </a:p>
          <a:p>
            <a:r>
              <a:rPr lang="en-US" sz="1300" dirty="0">
                <a:latin typeface="+mn-lt"/>
                <a:cs typeface="+mn-cs"/>
              </a:rPr>
              <a:t>.......</a:t>
            </a:r>
          </a:p>
          <a:p>
            <a:r>
              <a:rPr lang="en-US" sz="1300" dirty="0">
                <a:latin typeface="+mn-lt"/>
                <a:cs typeface="+mn-cs"/>
              </a:rPr>
              <a:t>}</a:t>
            </a:r>
          </a:p>
          <a:p>
            <a:r>
              <a:rPr lang="en-US" sz="1300" dirty="0">
                <a:latin typeface="+mn-lt"/>
                <a:cs typeface="+mn-cs"/>
              </a:rPr>
              <a:t/>
            </a:r>
            <a:br>
              <a:rPr lang="en-US" sz="1300" dirty="0">
                <a:latin typeface="+mn-lt"/>
                <a:cs typeface="+mn-cs"/>
              </a:rPr>
            </a:br>
            <a:endParaRPr lang="en-US" sz="1300" dirty="0">
              <a:latin typeface="+mn-lt"/>
              <a:cs typeface="+mn-cs"/>
            </a:endParaRPr>
          </a:p>
          <a:p>
            <a:r>
              <a:rPr lang="en-US" sz="1300" dirty="0">
                <a:latin typeface="+mn-lt"/>
                <a:cs typeface="+mn-cs"/>
              </a:rPr>
              <a:t>5. Another reason of favoring Composition over inheritance is flexibility. If you use Composition you are flexible enough to replace implementation of Composed class with better and improved version. One example is using </a:t>
            </a:r>
            <a:r>
              <a:rPr lang="en-US" sz="1300" dirty="0">
                <a:latin typeface="+mn-lt"/>
                <a:cs typeface="+mn-cs"/>
                <a:hlinkClick r:id="rId7"/>
              </a:rPr>
              <a:t>Comparator class</a:t>
            </a:r>
            <a:r>
              <a:rPr lang="en-US" sz="1300" dirty="0">
                <a:latin typeface="+mn-lt"/>
                <a:cs typeface="+mn-cs"/>
              </a:rPr>
              <a:t> which provides compare functionality. if your Container object contains a Comparator instead of extending a particular Comparator for comparing , its easier to change the way comparison is performed by setting different type of Comparator to composed instance, while in case of inheritance you can only have one comparison behavior on runtime, You can not change it runtime.</a:t>
            </a:r>
          </a:p>
          <a:p>
            <a:r>
              <a:rPr lang="en-US" sz="1300" dirty="0">
                <a:latin typeface="+mn-lt"/>
                <a:cs typeface="+mn-cs"/>
              </a:rPr>
              <a:t/>
            </a:r>
            <a:br>
              <a:rPr lang="en-US" sz="1300" dirty="0">
                <a:latin typeface="+mn-lt"/>
                <a:cs typeface="+mn-cs"/>
              </a:rPr>
            </a:br>
            <a:endParaRPr lang="en-US" sz="1300" dirty="0">
              <a:latin typeface="+mn-lt"/>
              <a:cs typeface="+mn-cs"/>
            </a:endParaRPr>
          </a:p>
          <a:p>
            <a:r>
              <a:rPr lang="en-US" sz="1300" dirty="0">
                <a:latin typeface="+mn-lt"/>
                <a:cs typeface="+mn-cs"/>
              </a:rPr>
              <a:t>There are many more reasons to </a:t>
            </a:r>
            <a:r>
              <a:rPr lang="en-US" sz="1300" i="1" dirty="0">
                <a:latin typeface="+mn-lt"/>
                <a:cs typeface="+mn-cs"/>
              </a:rPr>
              <a:t>favor Composition over inheritance</a:t>
            </a:r>
            <a:r>
              <a:rPr lang="en-US" sz="1300" dirty="0">
                <a:latin typeface="+mn-lt"/>
                <a:cs typeface="+mn-cs"/>
              </a:rPr>
              <a:t>, which you will start discovering once you start using design patterns in Java. In nutshell favoring Composition results in more flexible and robust class than using inheritance. Though there are certainly some cases where using Inheritance makes much sense like when a genuine parent child relation exists, but most of time it makes sense to favor composition over inheritance for code reuse. There is an item of this topic on my another favorite book, Effective Java, which has also helped me to understand this concept better, you may want to look that as well.</a:t>
            </a:r>
          </a:p>
          <a:p>
            <a:r>
              <a:rPr lang="en-US" sz="1300" dirty="0">
                <a:latin typeface="+mn-lt"/>
                <a:cs typeface="+mn-cs"/>
              </a:rPr>
              <a:t/>
            </a:r>
            <a:br>
              <a:rPr lang="en-US" sz="1300" dirty="0">
                <a:latin typeface="+mn-lt"/>
                <a:cs typeface="+mn-cs"/>
              </a:rPr>
            </a:br>
            <a:r>
              <a:rPr lang="en-US" sz="1300" dirty="0">
                <a:latin typeface="+mn-lt"/>
                <a:cs typeface="+mn-cs"/>
              </a:rPr>
              <a:t/>
            </a:r>
            <a:br>
              <a:rPr lang="en-US" sz="1300" dirty="0">
                <a:latin typeface="+mn-lt"/>
                <a:cs typeface="+mn-cs"/>
              </a:rPr>
            </a:br>
            <a:r>
              <a:rPr lang="en-US" sz="1300" dirty="0">
                <a:latin typeface="+mn-lt"/>
                <a:cs typeface="+mn-cs"/>
              </a:rPr>
              <a:t>Read more: </a:t>
            </a:r>
            <a:r>
              <a:rPr lang="en-US" sz="1300" dirty="0">
                <a:latin typeface="+mn-lt"/>
                <a:cs typeface="+mn-cs"/>
                <a:hlinkClick r:id="rId8"/>
              </a:rPr>
              <a:t>http://javarevisited.blogspot.com/2013/06/why-favor-composition-over-inheritance-java-oops-design.html#ixzz3H7EAcCrr</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20</a:t>
            </a:fld>
            <a:endParaRPr lang="en-US"/>
          </a:p>
        </p:txBody>
      </p:sp>
    </p:spTree>
    <p:extLst>
      <p:ext uri="{BB962C8B-B14F-4D97-AF65-F5344CB8AC3E}">
        <p14:creationId xmlns:p14="http://schemas.microsoft.com/office/powerpoint/2010/main" val="201710496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a:ln/>
        </p:spPr>
      </p:sp>
      <p:sp>
        <p:nvSpPr>
          <p:cNvPr id="169987"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order encapsulate</a:t>
            </a:r>
            <a:r>
              <a:rPr lang="en-US" baseline="0" dirty="0" smtClean="0"/>
              <a:t> the request to prepare a meal</a:t>
            </a:r>
            <a:endParaRPr lang="ar-EG" dirty="0" smtClean="0"/>
          </a:p>
          <a:p>
            <a:endParaRPr lang="ar-EG" dirty="0" smtClean="0"/>
          </a:p>
        </p:txBody>
      </p:sp>
      <p:sp>
        <p:nvSpPr>
          <p:cNvPr id="169988" name="Slide Number Placeholder 3"/>
          <p:cNvSpPr>
            <a:spLocks noGrp="1"/>
          </p:cNvSpPr>
          <p:nvPr>
            <p:ph type="sldNum" sz="quarter" idx="5"/>
          </p:nvPr>
        </p:nvSpPr>
        <p:spPr>
          <a:noFill/>
        </p:spPr>
        <p:txBody>
          <a:bodyPr/>
          <a:lstStyle/>
          <a:p>
            <a:fld id="{B8F024B3-3194-4CD2-B5ED-19D5AA29D841}" type="slidenum">
              <a:rPr lang="ar-EG" smtClean="0"/>
              <a:pPr/>
              <a:t>158</a:t>
            </a:fld>
            <a:endParaRPr lang="en-US" smtClean="0"/>
          </a:p>
        </p:txBody>
      </p:sp>
    </p:spTree>
    <p:extLst>
      <p:ext uri="{BB962C8B-B14F-4D97-AF65-F5344CB8AC3E}">
        <p14:creationId xmlns:p14="http://schemas.microsoft.com/office/powerpoint/2010/main" val="238985610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a:ln/>
        </p:spPr>
      </p:sp>
      <p:sp>
        <p:nvSpPr>
          <p:cNvPr id="169987"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order encapsulate</a:t>
            </a:r>
            <a:r>
              <a:rPr lang="en-US" baseline="0" dirty="0" smtClean="0"/>
              <a:t> the request to prepare a meal</a:t>
            </a:r>
            <a:endParaRPr lang="ar-EG" dirty="0" smtClean="0"/>
          </a:p>
          <a:p>
            <a:endParaRPr lang="ar-EG" dirty="0" smtClean="0"/>
          </a:p>
        </p:txBody>
      </p:sp>
      <p:sp>
        <p:nvSpPr>
          <p:cNvPr id="169988" name="Slide Number Placeholder 3"/>
          <p:cNvSpPr>
            <a:spLocks noGrp="1"/>
          </p:cNvSpPr>
          <p:nvPr>
            <p:ph type="sldNum" sz="quarter" idx="5"/>
          </p:nvPr>
        </p:nvSpPr>
        <p:spPr>
          <a:noFill/>
        </p:spPr>
        <p:txBody>
          <a:bodyPr/>
          <a:lstStyle/>
          <a:p>
            <a:fld id="{B8F024B3-3194-4CD2-B5ED-19D5AA29D841}" type="slidenum">
              <a:rPr lang="ar-EG" smtClean="0"/>
              <a:pPr/>
              <a:t>159</a:t>
            </a:fld>
            <a:endParaRPr lang="en-US" smtClean="0"/>
          </a:p>
        </p:txBody>
      </p:sp>
    </p:spTree>
    <p:extLst>
      <p:ext uri="{BB962C8B-B14F-4D97-AF65-F5344CB8AC3E}">
        <p14:creationId xmlns:p14="http://schemas.microsoft.com/office/powerpoint/2010/main" val="82401974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a:ln/>
        </p:spPr>
      </p:sp>
      <p:sp>
        <p:nvSpPr>
          <p:cNvPr id="173059" name="Notes Placeholder 2"/>
          <p:cNvSpPr>
            <a:spLocks noGrp="1"/>
          </p:cNvSpPr>
          <p:nvPr>
            <p:ph type="body" idx="1"/>
          </p:nvPr>
        </p:nvSpPr>
        <p:spPr>
          <a:noFill/>
          <a:ln/>
        </p:spPr>
        <p:txBody>
          <a:bodyPr/>
          <a:lstStyle/>
          <a:p>
            <a:endParaRPr lang="ar-EG" smtClean="0"/>
          </a:p>
        </p:txBody>
      </p:sp>
      <p:sp>
        <p:nvSpPr>
          <p:cNvPr id="173060" name="Slide Number Placeholder 3"/>
          <p:cNvSpPr>
            <a:spLocks noGrp="1"/>
          </p:cNvSpPr>
          <p:nvPr>
            <p:ph type="sldNum" sz="quarter" idx="5"/>
          </p:nvPr>
        </p:nvSpPr>
        <p:spPr>
          <a:noFill/>
        </p:spPr>
        <p:txBody>
          <a:bodyPr/>
          <a:lstStyle/>
          <a:p>
            <a:fld id="{10E746E1-1749-488D-82B6-8B43071C0172}" type="slidenum">
              <a:rPr lang="ar-EG" smtClean="0"/>
              <a:pPr/>
              <a:t>160</a:t>
            </a:fld>
            <a:endParaRPr lang="en-US" smtClean="0"/>
          </a:p>
        </p:txBody>
      </p:sp>
    </p:spTree>
    <p:extLst>
      <p:ext uri="{BB962C8B-B14F-4D97-AF65-F5344CB8AC3E}">
        <p14:creationId xmlns:p14="http://schemas.microsoft.com/office/powerpoint/2010/main" val="332816112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a:ln/>
        </p:spPr>
      </p:sp>
      <p:sp>
        <p:nvSpPr>
          <p:cNvPr id="174083" name="Notes Placeholder 2"/>
          <p:cNvSpPr>
            <a:spLocks noGrp="1"/>
          </p:cNvSpPr>
          <p:nvPr>
            <p:ph type="body" idx="1"/>
          </p:nvPr>
        </p:nvSpPr>
        <p:spPr>
          <a:noFill/>
          <a:ln/>
        </p:spPr>
        <p:txBody>
          <a:bodyPr/>
          <a:lstStyle/>
          <a:p>
            <a:endParaRPr lang="ar-EG" smtClean="0"/>
          </a:p>
        </p:txBody>
      </p:sp>
      <p:sp>
        <p:nvSpPr>
          <p:cNvPr id="174084" name="Slide Number Placeholder 3"/>
          <p:cNvSpPr>
            <a:spLocks noGrp="1"/>
          </p:cNvSpPr>
          <p:nvPr>
            <p:ph type="sldNum" sz="quarter" idx="5"/>
          </p:nvPr>
        </p:nvSpPr>
        <p:spPr>
          <a:noFill/>
        </p:spPr>
        <p:txBody>
          <a:bodyPr/>
          <a:lstStyle/>
          <a:p>
            <a:fld id="{5C1E47BB-6DD1-4309-A874-F3EC2226AFC4}" type="slidenum">
              <a:rPr lang="ar-EG" smtClean="0"/>
              <a:pPr/>
              <a:t>161</a:t>
            </a:fld>
            <a:endParaRPr lang="en-US" smtClean="0"/>
          </a:p>
        </p:txBody>
      </p:sp>
    </p:spTree>
    <p:extLst>
      <p:ext uri="{BB962C8B-B14F-4D97-AF65-F5344CB8AC3E}">
        <p14:creationId xmlns:p14="http://schemas.microsoft.com/office/powerpoint/2010/main" val="183236363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a:ln/>
        </p:spPr>
      </p:sp>
      <p:sp>
        <p:nvSpPr>
          <p:cNvPr id="175107" name="Notes Placeholder 2"/>
          <p:cNvSpPr>
            <a:spLocks noGrp="1"/>
          </p:cNvSpPr>
          <p:nvPr>
            <p:ph type="body" idx="1"/>
          </p:nvPr>
        </p:nvSpPr>
        <p:spPr>
          <a:noFill/>
          <a:ln/>
        </p:spPr>
        <p:txBody>
          <a:bodyPr/>
          <a:lstStyle/>
          <a:p>
            <a:r>
              <a:rPr lang="en-US" smtClean="0"/>
              <a:t>If you are short of Ducks objects and you want to use Turkey objects in their place. </a:t>
            </a:r>
            <a:endParaRPr lang="ar-EG" smtClean="0"/>
          </a:p>
        </p:txBody>
      </p:sp>
      <p:sp>
        <p:nvSpPr>
          <p:cNvPr id="175108" name="Slide Number Placeholder 3"/>
          <p:cNvSpPr>
            <a:spLocks noGrp="1"/>
          </p:cNvSpPr>
          <p:nvPr>
            <p:ph type="sldNum" sz="quarter" idx="5"/>
          </p:nvPr>
        </p:nvSpPr>
        <p:spPr>
          <a:noFill/>
        </p:spPr>
        <p:txBody>
          <a:bodyPr/>
          <a:lstStyle/>
          <a:p>
            <a:fld id="{BB15CEB5-6BEA-402C-8DBE-53A06E37CF5E}" type="slidenum">
              <a:rPr lang="ar-EG" smtClean="0"/>
              <a:pPr/>
              <a:t>162</a:t>
            </a:fld>
            <a:endParaRPr lang="en-US" smtClean="0"/>
          </a:p>
        </p:txBody>
      </p:sp>
    </p:spTree>
    <p:extLst>
      <p:ext uri="{BB962C8B-B14F-4D97-AF65-F5344CB8AC3E}">
        <p14:creationId xmlns:p14="http://schemas.microsoft.com/office/powerpoint/2010/main" val="8057285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a:ln/>
        </p:spPr>
      </p:sp>
      <p:sp>
        <p:nvSpPr>
          <p:cNvPr id="176131" name="Notes Placeholder 2"/>
          <p:cNvSpPr>
            <a:spLocks noGrp="1"/>
          </p:cNvSpPr>
          <p:nvPr>
            <p:ph type="body" idx="1"/>
          </p:nvPr>
        </p:nvSpPr>
        <p:spPr>
          <a:noFill/>
          <a:ln/>
        </p:spPr>
        <p:txBody>
          <a:bodyPr/>
          <a:lstStyle/>
          <a:p>
            <a:pPr>
              <a:buFontTx/>
              <a:buChar char="•"/>
            </a:pPr>
            <a:r>
              <a:rPr lang="en-US" smtClean="0"/>
              <a:t>The adapter wants to use the Adaptee (Existing wall outlet) to look like the Target (The Expected Wall outlet) without changing either the Client nor outlet</a:t>
            </a:r>
          </a:p>
          <a:p>
            <a:pPr>
              <a:buFontTx/>
              <a:buChar char="•"/>
            </a:pPr>
            <a:r>
              <a:rPr lang="en-US" smtClean="0"/>
              <a:t>It should has the same interface as expected from the clients ( same method of the Target) to be able to receive the request from the client but internally it knows how to deal with the interface of the Existing wall outlet (the methods of the Adaptee) to handle the request of the client.</a:t>
            </a:r>
          </a:p>
          <a:p>
            <a:pPr>
              <a:buFontTx/>
              <a:buChar char="•"/>
            </a:pPr>
            <a:r>
              <a:rPr lang="en-US" smtClean="0"/>
              <a:t>The client has no idea about what happens inside, it deals with the Adapter as a normal Target. </a:t>
            </a:r>
          </a:p>
          <a:p>
            <a:pPr>
              <a:buFontTx/>
              <a:buChar char="•"/>
            </a:pPr>
            <a:r>
              <a:rPr lang="en-US" smtClean="0"/>
              <a:t>Without changing any of the target or the client</a:t>
            </a:r>
            <a:endParaRPr lang="ar-EG" smtClean="0"/>
          </a:p>
        </p:txBody>
      </p:sp>
      <p:sp>
        <p:nvSpPr>
          <p:cNvPr id="176132" name="Slide Number Placeholder 3"/>
          <p:cNvSpPr>
            <a:spLocks noGrp="1"/>
          </p:cNvSpPr>
          <p:nvPr>
            <p:ph type="sldNum" sz="quarter" idx="5"/>
          </p:nvPr>
        </p:nvSpPr>
        <p:spPr>
          <a:noFill/>
        </p:spPr>
        <p:txBody>
          <a:bodyPr/>
          <a:lstStyle/>
          <a:p>
            <a:fld id="{31692EDE-3988-4DD0-B8BD-2D56DBEE4B68}" type="slidenum">
              <a:rPr lang="ar-EG" smtClean="0"/>
              <a:pPr/>
              <a:t>163</a:t>
            </a:fld>
            <a:endParaRPr lang="en-US" smtClean="0"/>
          </a:p>
        </p:txBody>
      </p:sp>
    </p:spTree>
    <p:extLst>
      <p:ext uri="{BB962C8B-B14F-4D97-AF65-F5344CB8AC3E}">
        <p14:creationId xmlns:p14="http://schemas.microsoft.com/office/powerpoint/2010/main" val="310362609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a:ln/>
        </p:spPr>
      </p:sp>
      <p:sp>
        <p:nvSpPr>
          <p:cNvPr id="177155" name="Notes Placeholder 2"/>
          <p:cNvSpPr>
            <a:spLocks noGrp="1"/>
          </p:cNvSpPr>
          <p:nvPr>
            <p:ph type="body" idx="1"/>
          </p:nvPr>
        </p:nvSpPr>
        <p:spPr>
          <a:noFill/>
          <a:ln/>
        </p:spPr>
        <p:txBody>
          <a:bodyPr/>
          <a:lstStyle/>
          <a:p>
            <a:r>
              <a:rPr lang="en-US" smtClean="0"/>
              <a:t>The Client has a reference to the Target and is given an object of the Target (or one of his subclasses) in runtime.</a:t>
            </a:r>
          </a:p>
          <a:p>
            <a:r>
              <a:rPr lang="en-US" smtClean="0"/>
              <a:t>Client calls the request method of the Target.</a:t>
            </a:r>
          </a:p>
          <a:p>
            <a:r>
              <a:rPr lang="en-US" smtClean="0"/>
              <a:t>An object of the Adapter (which implements Target) is given to the client in runtime.</a:t>
            </a:r>
          </a:p>
          <a:p>
            <a:r>
              <a:rPr lang="en-US" smtClean="0"/>
              <a:t>The Adapter implements the request method but internally it calls the method of the available Adaptee to carry out the request</a:t>
            </a:r>
          </a:p>
        </p:txBody>
      </p:sp>
      <p:sp>
        <p:nvSpPr>
          <p:cNvPr id="177156" name="Slide Number Placeholder 3"/>
          <p:cNvSpPr>
            <a:spLocks noGrp="1"/>
          </p:cNvSpPr>
          <p:nvPr>
            <p:ph type="sldNum" sz="quarter" idx="5"/>
          </p:nvPr>
        </p:nvSpPr>
        <p:spPr>
          <a:noFill/>
        </p:spPr>
        <p:txBody>
          <a:bodyPr/>
          <a:lstStyle/>
          <a:p>
            <a:fld id="{4B28EC88-8B46-4E20-850F-F5E1F86694B6}" type="slidenum">
              <a:rPr lang="ar-EG" smtClean="0"/>
              <a:pPr/>
              <a:t>164</a:t>
            </a:fld>
            <a:endParaRPr lang="en-US" smtClean="0"/>
          </a:p>
        </p:txBody>
      </p:sp>
    </p:spTree>
    <p:extLst>
      <p:ext uri="{BB962C8B-B14F-4D97-AF65-F5344CB8AC3E}">
        <p14:creationId xmlns:p14="http://schemas.microsoft.com/office/powerpoint/2010/main" val="142958179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a:ln/>
        </p:spPr>
      </p:sp>
      <p:sp>
        <p:nvSpPr>
          <p:cNvPr id="178179" name="Notes Placeholder 2"/>
          <p:cNvSpPr>
            <a:spLocks noGrp="1"/>
          </p:cNvSpPr>
          <p:nvPr>
            <p:ph type="body" idx="1"/>
          </p:nvPr>
        </p:nvSpPr>
        <p:spPr>
          <a:noFill/>
          <a:ln/>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400" dirty="0" smtClean="0"/>
              <a:t>The Adapter may wrap one or more </a:t>
            </a:r>
            <a:r>
              <a:rPr lang="en-US" sz="2400" dirty="0" err="1" smtClean="0"/>
              <a:t>Adaptee</a:t>
            </a:r>
            <a:r>
              <a:rPr lang="en-US" sz="2400" dirty="0" smtClean="0"/>
              <a:t> classes to translate the Client request</a:t>
            </a:r>
            <a:r>
              <a:rPr lang="en-US" sz="2400" baseline="0" dirty="0" smtClean="0"/>
              <a:t> (Façade)</a:t>
            </a:r>
            <a:endParaRPr lang="en-US" sz="2400" dirty="0" smtClean="0"/>
          </a:p>
          <a:p>
            <a:endParaRPr lang="ar-EG" dirty="0" smtClean="0"/>
          </a:p>
        </p:txBody>
      </p:sp>
      <p:sp>
        <p:nvSpPr>
          <p:cNvPr id="178180" name="Slide Number Placeholder 3"/>
          <p:cNvSpPr>
            <a:spLocks noGrp="1"/>
          </p:cNvSpPr>
          <p:nvPr>
            <p:ph type="sldNum" sz="quarter" idx="5"/>
          </p:nvPr>
        </p:nvSpPr>
        <p:spPr>
          <a:noFill/>
        </p:spPr>
        <p:txBody>
          <a:bodyPr/>
          <a:lstStyle/>
          <a:p>
            <a:fld id="{855FB1E3-E502-4704-804F-69C1F4B44BB7}" type="slidenum">
              <a:rPr lang="ar-EG" smtClean="0"/>
              <a:pPr/>
              <a:t>165</a:t>
            </a:fld>
            <a:endParaRPr lang="en-US" smtClean="0"/>
          </a:p>
        </p:txBody>
      </p:sp>
    </p:spTree>
    <p:extLst>
      <p:ext uri="{BB962C8B-B14F-4D97-AF65-F5344CB8AC3E}">
        <p14:creationId xmlns:p14="http://schemas.microsoft.com/office/powerpoint/2010/main" val="332837885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p:spPr>
        <p:txBody>
          <a:bodyPr/>
          <a:lstStyle/>
          <a:p>
            <a:r>
              <a:rPr lang="en-US" smtClean="0"/>
              <a:t>Note: Multiple inheritance is not allowed in Java</a:t>
            </a:r>
            <a:endParaRPr lang="ar-EG" smtClean="0"/>
          </a:p>
        </p:txBody>
      </p:sp>
      <p:sp>
        <p:nvSpPr>
          <p:cNvPr id="179204" name="Slide Number Placeholder 3"/>
          <p:cNvSpPr>
            <a:spLocks noGrp="1"/>
          </p:cNvSpPr>
          <p:nvPr>
            <p:ph type="sldNum" sz="quarter" idx="5"/>
          </p:nvPr>
        </p:nvSpPr>
        <p:spPr>
          <a:noFill/>
        </p:spPr>
        <p:txBody>
          <a:bodyPr/>
          <a:lstStyle/>
          <a:p>
            <a:fld id="{4BF0EEEC-1A2E-4ECB-8814-0654F1F1A985}" type="slidenum">
              <a:rPr lang="ar-EG" smtClean="0"/>
              <a:pPr/>
              <a:t>166</a:t>
            </a:fld>
            <a:endParaRPr lang="en-US" smtClean="0"/>
          </a:p>
        </p:txBody>
      </p:sp>
    </p:spTree>
    <p:extLst>
      <p:ext uri="{BB962C8B-B14F-4D97-AF65-F5344CB8AC3E}">
        <p14:creationId xmlns:p14="http://schemas.microsoft.com/office/powerpoint/2010/main" val="52447375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a:ln/>
        </p:spPr>
      </p:sp>
      <p:sp>
        <p:nvSpPr>
          <p:cNvPr id="180227" name="Notes Placeholder 2"/>
          <p:cNvSpPr>
            <a:spLocks noGrp="1"/>
          </p:cNvSpPr>
          <p:nvPr>
            <p:ph type="body" idx="1"/>
          </p:nvPr>
        </p:nvSpPr>
        <p:spPr>
          <a:noFill/>
          <a:ln/>
        </p:spPr>
        <p:txBody>
          <a:bodyPr/>
          <a:lstStyle/>
          <a:p>
            <a:r>
              <a:rPr lang="en-US" smtClean="0"/>
              <a:t>Note: Multiple inheritance is not allowed in Java</a:t>
            </a:r>
            <a:endParaRPr lang="ar-EG" smtClean="0"/>
          </a:p>
          <a:p>
            <a:endParaRPr lang="en-US" smtClean="0"/>
          </a:p>
        </p:txBody>
      </p:sp>
      <p:sp>
        <p:nvSpPr>
          <p:cNvPr id="180228" name="Slide Number Placeholder 3"/>
          <p:cNvSpPr>
            <a:spLocks noGrp="1"/>
          </p:cNvSpPr>
          <p:nvPr>
            <p:ph type="sldNum" sz="quarter" idx="5"/>
          </p:nvPr>
        </p:nvSpPr>
        <p:spPr>
          <a:noFill/>
        </p:spPr>
        <p:txBody>
          <a:bodyPr/>
          <a:lstStyle/>
          <a:p>
            <a:fld id="{847D752A-E745-4701-9680-C75F21620553}" type="slidenum">
              <a:rPr lang="ar-EG" smtClean="0"/>
              <a:pPr/>
              <a:t>167</a:t>
            </a:fld>
            <a:endParaRPr lang="en-US" smtClean="0"/>
          </a:p>
        </p:txBody>
      </p:sp>
    </p:spTree>
    <p:extLst>
      <p:ext uri="{BB962C8B-B14F-4D97-AF65-F5344CB8AC3E}">
        <p14:creationId xmlns:p14="http://schemas.microsoft.com/office/powerpoint/2010/main" val="3591179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478" eaLnBrk="1" fontAlgn="auto" hangingPunct="1">
              <a:spcBef>
                <a:spcPts val="0"/>
              </a:spcBef>
              <a:spcAft>
                <a:spcPts val="0"/>
              </a:spcAft>
              <a:defRPr/>
            </a:pPr>
            <a:r>
              <a:rPr lang="en-US" dirty="0" smtClean="0"/>
              <a:t>Classical examples of this is Strategy design pattern, where composition and delegation is used to change Context’s behavior, without touching context code. Since Context uses composition to hold strategy, instead of getting it via inheritance, it’s easy to provide a new Strategy implementation at runtime. Another good example of using composition over inheritance is Decorator design pattern. In </a:t>
            </a:r>
            <a:r>
              <a:rPr lang="en-US" dirty="0" smtClean="0">
                <a:hlinkClick r:id="rId3"/>
              </a:rPr>
              <a:t>Decorator pattern</a:t>
            </a:r>
            <a:r>
              <a:rPr lang="en-US" dirty="0" smtClean="0"/>
              <a:t>, we don't extend any class to add additional functionality, instead we keep an instance of the class we are decorating and delegates original task to that class after doing decoration.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21</a:t>
            </a:fld>
            <a:endParaRPr lang="en-US"/>
          </a:p>
        </p:txBody>
      </p:sp>
    </p:spTree>
    <p:extLst>
      <p:ext uri="{BB962C8B-B14F-4D97-AF65-F5344CB8AC3E}">
        <p14:creationId xmlns:p14="http://schemas.microsoft.com/office/powerpoint/2010/main" val="110450029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p:spPr>
        <p:txBody>
          <a:bodyPr/>
          <a:lstStyle/>
          <a:p>
            <a:endParaRPr lang="ar-EG" smtClean="0"/>
          </a:p>
        </p:txBody>
      </p:sp>
      <p:sp>
        <p:nvSpPr>
          <p:cNvPr id="181252" name="Slide Number Placeholder 3"/>
          <p:cNvSpPr>
            <a:spLocks noGrp="1"/>
          </p:cNvSpPr>
          <p:nvPr>
            <p:ph type="sldNum" sz="quarter" idx="5"/>
          </p:nvPr>
        </p:nvSpPr>
        <p:spPr>
          <a:noFill/>
        </p:spPr>
        <p:txBody>
          <a:bodyPr/>
          <a:lstStyle/>
          <a:p>
            <a:fld id="{C578812D-ABFC-442A-A136-CA7F09EE6082}" type="slidenum">
              <a:rPr lang="ar-EG" smtClean="0"/>
              <a:pPr/>
              <a:t>168</a:t>
            </a:fld>
            <a:endParaRPr lang="en-US" smtClean="0"/>
          </a:p>
        </p:txBody>
      </p:sp>
    </p:spTree>
    <p:extLst>
      <p:ext uri="{BB962C8B-B14F-4D97-AF65-F5344CB8AC3E}">
        <p14:creationId xmlns:p14="http://schemas.microsoft.com/office/powerpoint/2010/main" val="149107578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a:ln/>
        </p:spPr>
      </p:sp>
      <p:sp>
        <p:nvSpPr>
          <p:cNvPr id="182275" name="Notes Placeholder 2"/>
          <p:cNvSpPr>
            <a:spLocks noGrp="1"/>
          </p:cNvSpPr>
          <p:nvPr>
            <p:ph type="body" idx="1"/>
          </p:nvPr>
        </p:nvSpPr>
        <p:spPr>
          <a:noFill/>
          <a:ln/>
        </p:spPr>
        <p:txBody>
          <a:bodyPr/>
          <a:lstStyle/>
          <a:p>
            <a:endParaRPr lang="ar-EG" smtClean="0"/>
          </a:p>
        </p:txBody>
      </p:sp>
      <p:sp>
        <p:nvSpPr>
          <p:cNvPr id="182276" name="Slide Number Placeholder 3"/>
          <p:cNvSpPr>
            <a:spLocks noGrp="1"/>
          </p:cNvSpPr>
          <p:nvPr>
            <p:ph type="sldNum" sz="quarter" idx="5"/>
          </p:nvPr>
        </p:nvSpPr>
        <p:spPr>
          <a:noFill/>
        </p:spPr>
        <p:txBody>
          <a:bodyPr/>
          <a:lstStyle/>
          <a:p>
            <a:fld id="{285C209F-6AB3-420E-BDF0-B40AF6A9D5B9}" type="slidenum">
              <a:rPr lang="ar-EG" smtClean="0"/>
              <a:pPr/>
              <a:t>169</a:t>
            </a:fld>
            <a:endParaRPr lang="en-US" smtClean="0"/>
          </a:p>
        </p:txBody>
      </p:sp>
    </p:spTree>
    <p:extLst>
      <p:ext uri="{BB962C8B-B14F-4D97-AF65-F5344CB8AC3E}">
        <p14:creationId xmlns:p14="http://schemas.microsoft.com/office/powerpoint/2010/main" val="57753974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a:ln/>
        </p:spPr>
      </p:sp>
      <p:sp>
        <p:nvSpPr>
          <p:cNvPr id="183299" name="Notes Placeholder 2"/>
          <p:cNvSpPr>
            <a:spLocks noGrp="1"/>
          </p:cNvSpPr>
          <p:nvPr>
            <p:ph type="body" idx="1"/>
          </p:nvPr>
        </p:nvSpPr>
        <p:spPr>
          <a:noFill/>
          <a:ln/>
        </p:spPr>
        <p:txBody>
          <a:bodyPr/>
          <a:lstStyle/>
          <a:p>
            <a:r>
              <a:rPr lang="en-US" smtClean="0"/>
              <a:t>The Client has a reference to the Target and is given an object of the Target (or one of his subclasses) in runtime.</a:t>
            </a:r>
          </a:p>
          <a:p>
            <a:r>
              <a:rPr lang="en-US" smtClean="0"/>
              <a:t>Client calls the request method of the Target.</a:t>
            </a:r>
          </a:p>
          <a:p>
            <a:r>
              <a:rPr lang="en-US" smtClean="0"/>
              <a:t>An object of the Adapter (which implements Target) is given to the client in runtime.</a:t>
            </a:r>
          </a:p>
          <a:p>
            <a:r>
              <a:rPr lang="en-US" smtClean="0"/>
              <a:t>The Adapter implements the request method but internally it calls the method of the available Adaptee to carry out the request</a:t>
            </a:r>
          </a:p>
        </p:txBody>
      </p:sp>
      <p:sp>
        <p:nvSpPr>
          <p:cNvPr id="183300" name="Slide Number Placeholder 3"/>
          <p:cNvSpPr>
            <a:spLocks noGrp="1"/>
          </p:cNvSpPr>
          <p:nvPr>
            <p:ph type="sldNum" sz="quarter" idx="5"/>
          </p:nvPr>
        </p:nvSpPr>
        <p:spPr>
          <a:noFill/>
        </p:spPr>
        <p:txBody>
          <a:bodyPr/>
          <a:lstStyle/>
          <a:p>
            <a:fld id="{8C372849-6DF6-463E-921B-2AAE254762FE}" type="slidenum">
              <a:rPr lang="ar-EG" smtClean="0"/>
              <a:pPr/>
              <a:t>170</a:t>
            </a:fld>
            <a:endParaRPr lang="en-US" smtClean="0"/>
          </a:p>
        </p:txBody>
      </p:sp>
    </p:spTree>
    <p:extLst>
      <p:ext uri="{BB962C8B-B14F-4D97-AF65-F5344CB8AC3E}">
        <p14:creationId xmlns:p14="http://schemas.microsoft.com/office/powerpoint/2010/main" val="1094022625"/>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a:ln/>
        </p:spPr>
      </p:sp>
      <p:sp>
        <p:nvSpPr>
          <p:cNvPr id="184323" name="Notes Placeholder 2"/>
          <p:cNvSpPr>
            <a:spLocks noGrp="1"/>
          </p:cNvSpPr>
          <p:nvPr>
            <p:ph type="body" idx="1"/>
          </p:nvPr>
        </p:nvSpPr>
        <p:spPr>
          <a:noFill/>
          <a:ln/>
        </p:spPr>
        <p:txBody>
          <a:bodyPr/>
          <a:lstStyle/>
          <a:p>
            <a:endParaRPr lang="ar-EG" smtClean="0"/>
          </a:p>
        </p:txBody>
      </p:sp>
      <p:sp>
        <p:nvSpPr>
          <p:cNvPr id="184324" name="Slide Number Placeholder 3"/>
          <p:cNvSpPr>
            <a:spLocks noGrp="1"/>
          </p:cNvSpPr>
          <p:nvPr>
            <p:ph type="sldNum" sz="quarter" idx="5"/>
          </p:nvPr>
        </p:nvSpPr>
        <p:spPr>
          <a:noFill/>
        </p:spPr>
        <p:txBody>
          <a:bodyPr/>
          <a:lstStyle/>
          <a:p>
            <a:fld id="{81B8210A-873F-4483-9347-32B3821DFDCB}" type="slidenum">
              <a:rPr lang="ar-EG" smtClean="0"/>
              <a:pPr/>
              <a:t>171</a:t>
            </a:fld>
            <a:endParaRPr lang="en-US" smtClean="0"/>
          </a:p>
        </p:txBody>
      </p:sp>
    </p:spTree>
    <p:extLst>
      <p:ext uri="{BB962C8B-B14F-4D97-AF65-F5344CB8AC3E}">
        <p14:creationId xmlns:p14="http://schemas.microsoft.com/office/powerpoint/2010/main" val="3922747510"/>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a:ln/>
        </p:spPr>
      </p:sp>
      <p:sp>
        <p:nvSpPr>
          <p:cNvPr id="185347" name="Notes Placeholder 2"/>
          <p:cNvSpPr>
            <a:spLocks noGrp="1"/>
          </p:cNvSpPr>
          <p:nvPr>
            <p:ph type="body" idx="1"/>
          </p:nvPr>
        </p:nvSpPr>
        <p:spPr>
          <a:noFill/>
          <a:ln/>
        </p:spPr>
        <p:txBody>
          <a:bodyPr/>
          <a:lstStyle/>
          <a:p>
            <a:endParaRPr lang="en-US" dirty="0" smtClean="0"/>
          </a:p>
        </p:txBody>
      </p:sp>
      <p:sp>
        <p:nvSpPr>
          <p:cNvPr id="185348" name="Slide Number Placeholder 3"/>
          <p:cNvSpPr>
            <a:spLocks noGrp="1"/>
          </p:cNvSpPr>
          <p:nvPr>
            <p:ph type="sldNum" sz="quarter" idx="5"/>
          </p:nvPr>
        </p:nvSpPr>
        <p:spPr>
          <a:noFill/>
        </p:spPr>
        <p:txBody>
          <a:bodyPr/>
          <a:lstStyle/>
          <a:p>
            <a:fld id="{168A142A-538F-49F9-BAA3-A2A8E96B88D3}" type="slidenum">
              <a:rPr lang="ar-EG" smtClean="0"/>
              <a:pPr/>
              <a:t>174</a:t>
            </a:fld>
            <a:endParaRPr lang="en-US" smtClean="0"/>
          </a:p>
        </p:txBody>
      </p:sp>
    </p:spTree>
    <p:extLst>
      <p:ext uri="{BB962C8B-B14F-4D97-AF65-F5344CB8AC3E}">
        <p14:creationId xmlns:p14="http://schemas.microsoft.com/office/powerpoint/2010/main" val="290235753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a:ln/>
        </p:spPr>
      </p:sp>
      <p:sp>
        <p:nvSpPr>
          <p:cNvPr id="186371" name="Notes Placeholder 2"/>
          <p:cNvSpPr>
            <a:spLocks noGrp="1"/>
          </p:cNvSpPr>
          <p:nvPr>
            <p:ph type="body" idx="1"/>
          </p:nvPr>
        </p:nvSpPr>
        <p:spPr>
          <a:noFill/>
          <a:ln/>
        </p:spPr>
        <p:txBody>
          <a:bodyPr/>
          <a:lstStyle/>
          <a:p>
            <a:endParaRPr lang="ar-EG" smtClean="0"/>
          </a:p>
        </p:txBody>
      </p:sp>
      <p:sp>
        <p:nvSpPr>
          <p:cNvPr id="186372" name="Slide Number Placeholder 3"/>
          <p:cNvSpPr>
            <a:spLocks noGrp="1"/>
          </p:cNvSpPr>
          <p:nvPr>
            <p:ph type="sldNum" sz="quarter" idx="5"/>
          </p:nvPr>
        </p:nvSpPr>
        <p:spPr>
          <a:noFill/>
        </p:spPr>
        <p:txBody>
          <a:bodyPr/>
          <a:lstStyle/>
          <a:p>
            <a:fld id="{9F20F5C9-86A4-4B3F-8540-D8A61D344CA5}" type="slidenum">
              <a:rPr lang="ar-EG" smtClean="0"/>
              <a:pPr/>
              <a:t>176</a:t>
            </a:fld>
            <a:endParaRPr lang="en-US" smtClean="0"/>
          </a:p>
        </p:txBody>
      </p:sp>
    </p:spTree>
    <p:extLst>
      <p:ext uri="{BB962C8B-B14F-4D97-AF65-F5344CB8AC3E}">
        <p14:creationId xmlns:p14="http://schemas.microsoft.com/office/powerpoint/2010/main" val="73862693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a:ln/>
        </p:spPr>
      </p:sp>
      <p:sp>
        <p:nvSpPr>
          <p:cNvPr id="187395" name="Notes Placeholder 2"/>
          <p:cNvSpPr>
            <a:spLocks noGrp="1"/>
          </p:cNvSpPr>
          <p:nvPr>
            <p:ph type="body" idx="1"/>
          </p:nvPr>
        </p:nvSpPr>
        <p:spPr>
          <a:noFill/>
          <a:ln/>
        </p:spPr>
        <p:txBody>
          <a:bodyPr/>
          <a:lstStyle/>
          <a:p>
            <a:endParaRPr lang="ar-EG" dirty="0" smtClean="0"/>
          </a:p>
        </p:txBody>
      </p:sp>
      <p:sp>
        <p:nvSpPr>
          <p:cNvPr id="187396" name="Slide Number Placeholder 3"/>
          <p:cNvSpPr>
            <a:spLocks noGrp="1"/>
          </p:cNvSpPr>
          <p:nvPr>
            <p:ph type="sldNum" sz="quarter" idx="5"/>
          </p:nvPr>
        </p:nvSpPr>
        <p:spPr>
          <a:noFill/>
        </p:spPr>
        <p:txBody>
          <a:bodyPr/>
          <a:lstStyle/>
          <a:p>
            <a:fld id="{4BA4464A-8677-4D0C-9A26-D203BBE61062}" type="slidenum">
              <a:rPr lang="ar-EG" smtClean="0"/>
              <a:pPr/>
              <a:t>177</a:t>
            </a:fld>
            <a:endParaRPr lang="en-US" smtClean="0"/>
          </a:p>
        </p:txBody>
      </p:sp>
    </p:spTree>
    <p:extLst>
      <p:ext uri="{BB962C8B-B14F-4D97-AF65-F5344CB8AC3E}">
        <p14:creationId xmlns:p14="http://schemas.microsoft.com/office/powerpoint/2010/main" val="1876412641"/>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a:ln/>
        </p:spPr>
      </p:sp>
      <p:sp>
        <p:nvSpPr>
          <p:cNvPr id="188419" name="Notes Placeholder 2"/>
          <p:cNvSpPr>
            <a:spLocks noGrp="1"/>
          </p:cNvSpPr>
          <p:nvPr>
            <p:ph type="body" idx="1"/>
          </p:nvPr>
        </p:nvSpPr>
        <p:spPr>
          <a:noFill/>
          <a:ln/>
        </p:spPr>
        <p:txBody>
          <a:bodyPr/>
          <a:lstStyle/>
          <a:p>
            <a:endParaRPr lang="ar-EG" smtClean="0"/>
          </a:p>
        </p:txBody>
      </p:sp>
      <p:sp>
        <p:nvSpPr>
          <p:cNvPr id="188420" name="Slide Number Placeholder 3"/>
          <p:cNvSpPr>
            <a:spLocks noGrp="1"/>
          </p:cNvSpPr>
          <p:nvPr>
            <p:ph type="sldNum" sz="quarter" idx="5"/>
          </p:nvPr>
        </p:nvSpPr>
        <p:spPr>
          <a:noFill/>
        </p:spPr>
        <p:txBody>
          <a:bodyPr/>
          <a:lstStyle/>
          <a:p>
            <a:fld id="{7C5D466D-D108-4BD6-9668-BD7907BB0395}" type="slidenum">
              <a:rPr lang="ar-EG" smtClean="0"/>
              <a:pPr/>
              <a:t>178</a:t>
            </a:fld>
            <a:endParaRPr lang="en-US" smtClean="0"/>
          </a:p>
        </p:txBody>
      </p:sp>
    </p:spTree>
    <p:extLst>
      <p:ext uri="{BB962C8B-B14F-4D97-AF65-F5344CB8AC3E}">
        <p14:creationId xmlns:p14="http://schemas.microsoft.com/office/powerpoint/2010/main" val="1278675507"/>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a:ln/>
        </p:spPr>
      </p:sp>
      <p:sp>
        <p:nvSpPr>
          <p:cNvPr id="190467" name="Notes Placeholder 2"/>
          <p:cNvSpPr>
            <a:spLocks noGrp="1"/>
          </p:cNvSpPr>
          <p:nvPr>
            <p:ph type="body" idx="1"/>
          </p:nvPr>
        </p:nvSpPr>
        <p:spPr>
          <a:noFill/>
          <a:ln/>
        </p:spPr>
        <p:txBody>
          <a:bodyPr/>
          <a:lstStyle/>
          <a:p>
            <a:r>
              <a:rPr lang="en-US" dirty="0" smtClean="0"/>
              <a:t>We need to keep the prepare method which define the steps ,</a:t>
            </a:r>
            <a:r>
              <a:rPr lang="en-US" baseline="0" dirty="0" smtClean="0"/>
              <a:t> but reduce the code redundancy </a:t>
            </a:r>
            <a:endParaRPr lang="ar-EG" dirty="0" smtClean="0"/>
          </a:p>
        </p:txBody>
      </p:sp>
      <p:sp>
        <p:nvSpPr>
          <p:cNvPr id="190468" name="Slide Number Placeholder 3"/>
          <p:cNvSpPr>
            <a:spLocks noGrp="1"/>
          </p:cNvSpPr>
          <p:nvPr>
            <p:ph type="sldNum" sz="quarter" idx="5"/>
          </p:nvPr>
        </p:nvSpPr>
        <p:spPr>
          <a:noFill/>
        </p:spPr>
        <p:txBody>
          <a:bodyPr/>
          <a:lstStyle/>
          <a:p>
            <a:fld id="{3D20FC1F-D5AE-4DD4-9B05-52AB43B1A4FF}" type="slidenum">
              <a:rPr lang="ar-EG" smtClean="0"/>
              <a:pPr/>
              <a:t>179</a:t>
            </a:fld>
            <a:endParaRPr lang="en-US" smtClean="0"/>
          </a:p>
        </p:txBody>
      </p:sp>
    </p:spTree>
    <p:extLst>
      <p:ext uri="{BB962C8B-B14F-4D97-AF65-F5344CB8AC3E}">
        <p14:creationId xmlns:p14="http://schemas.microsoft.com/office/powerpoint/2010/main" val="874752084"/>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a:ln/>
        </p:spPr>
      </p:sp>
      <p:sp>
        <p:nvSpPr>
          <p:cNvPr id="190467" name="Notes Placeholder 2"/>
          <p:cNvSpPr>
            <a:spLocks noGrp="1"/>
          </p:cNvSpPr>
          <p:nvPr>
            <p:ph type="body" idx="1"/>
          </p:nvPr>
        </p:nvSpPr>
        <p:spPr>
          <a:noFill/>
          <a:ln/>
        </p:spPr>
        <p:txBody>
          <a:bodyPr/>
          <a:lstStyle/>
          <a:p>
            <a:r>
              <a:rPr lang="en-US" dirty="0" smtClean="0"/>
              <a:t>We need to keep the prepare method which define the steps ,</a:t>
            </a:r>
            <a:r>
              <a:rPr lang="en-US" baseline="0" dirty="0" smtClean="0"/>
              <a:t> but reduce the code redundancy </a:t>
            </a:r>
            <a:endParaRPr lang="ar-EG" dirty="0" smtClean="0"/>
          </a:p>
        </p:txBody>
      </p:sp>
      <p:sp>
        <p:nvSpPr>
          <p:cNvPr id="190468" name="Slide Number Placeholder 3"/>
          <p:cNvSpPr>
            <a:spLocks noGrp="1"/>
          </p:cNvSpPr>
          <p:nvPr>
            <p:ph type="sldNum" sz="quarter" idx="5"/>
          </p:nvPr>
        </p:nvSpPr>
        <p:spPr>
          <a:noFill/>
        </p:spPr>
        <p:txBody>
          <a:bodyPr/>
          <a:lstStyle/>
          <a:p>
            <a:fld id="{3D20FC1F-D5AE-4DD4-9B05-52AB43B1A4FF}" type="slidenum">
              <a:rPr lang="ar-EG" smtClean="0"/>
              <a:pPr/>
              <a:t>180</a:t>
            </a:fld>
            <a:endParaRPr lang="en-US" smtClean="0"/>
          </a:p>
        </p:txBody>
      </p:sp>
    </p:spTree>
    <p:extLst>
      <p:ext uri="{BB962C8B-B14F-4D97-AF65-F5344CB8AC3E}">
        <p14:creationId xmlns:p14="http://schemas.microsoft.com/office/powerpoint/2010/main" val="3349718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a:ln/>
        </p:spPr>
      </p:sp>
      <p:sp>
        <p:nvSpPr>
          <p:cNvPr id="190467" name="Notes Placeholder 2"/>
          <p:cNvSpPr>
            <a:spLocks noGrp="1"/>
          </p:cNvSpPr>
          <p:nvPr>
            <p:ph type="body" idx="1"/>
          </p:nvPr>
        </p:nvSpPr>
        <p:spPr>
          <a:noFill/>
          <a:ln/>
        </p:spPr>
        <p:txBody>
          <a:bodyPr/>
          <a:lstStyle/>
          <a:p>
            <a:r>
              <a:rPr lang="en-US" dirty="0" smtClean="0"/>
              <a:t>As long</a:t>
            </a:r>
            <a:r>
              <a:rPr lang="en-US" baseline="0" dirty="0" smtClean="0"/>
              <a:t> as we will not add new functionality </a:t>
            </a:r>
            <a:r>
              <a:rPr lang="en-US" baseline="0" dirty="0" smtClean="0">
                <a:sym typeface="Wingdings" panose="05000000000000000000" pitchFamily="2" charset="2"/>
              </a:rPr>
              <a:t> composition</a:t>
            </a:r>
          </a:p>
          <a:p>
            <a:endParaRPr lang="ar-EG" dirty="0" smtClean="0"/>
          </a:p>
        </p:txBody>
      </p:sp>
      <p:sp>
        <p:nvSpPr>
          <p:cNvPr id="190468" name="Slide Number Placeholder 3"/>
          <p:cNvSpPr>
            <a:spLocks noGrp="1"/>
          </p:cNvSpPr>
          <p:nvPr>
            <p:ph type="sldNum" sz="quarter" idx="5"/>
          </p:nvPr>
        </p:nvSpPr>
        <p:spPr>
          <a:noFill/>
        </p:spPr>
        <p:txBody>
          <a:bodyPr/>
          <a:lstStyle/>
          <a:p>
            <a:fld id="{3D20FC1F-D5AE-4DD4-9B05-52AB43B1A4FF}" type="slidenum">
              <a:rPr lang="ar-EG" smtClean="0"/>
              <a:pPr/>
              <a:t>22</a:t>
            </a:fld>
            <a:endParaRPr lang="en-US" smtClean="0"/>
          </a:p>
        </p:txBody>
      </p:sp>
    </p:spTree>
    <p:extLst>
      <p:ext uri="{BB962C8B-B14F-4D97-AF65-F5344CB8AC3E}">
        <p14:creationId xmlns:p14="http://schemas.microsoft.com/office/powerpoint/2010/main" val="323590665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a:ln/>
        </p:spPr>
      </p:sp>
      <p:sp>
        <p:nvSpPr>
          <p:cNvPr id="189443" name="Notes Placeholder 2"/>
          <p:cNvSpPr>
            <a:spLocks noGrp="1"/>
          </p:cNvSpPr>
          <p:nvPr>
            <p:ph type="body" idx="1"/>
          </p:nvPr>
        </p:nvSpPr>
        <p:spPr>
          <a:noFill/>
          <a:ln/>
        </p:spPr>
        <p:txBody>
          <a:bodyPr/>
          <a:lstStyle/>
          <a:p>
            <a:endParaRPr lang="ar-EG" dirty="0" smtClean="0"/>
          </a:p>
        </p:txBody>
      </p:sp>
      <p:sp>
        <p:nvSpPr>
          <p:cNvPr id="189444" name="Slide Number Placeholder 3"/>
          <p:cNvSpPr>
            <a:spLocks noGrp="1"/>
          </p:cNvSpPr>
          <p:nvPr>
            <p:ph type="sldNum" sz="quarter" idx="5"/>
          </p:nvPr>
        </p:nvSpPr>
        <p:spPr>
          <a:noFill/>
        </p:spPr>
        <p:txBody>
          <a:bodyPr/>
          <a:lstStyle/>
          <a:p>
            <a:fld id="{B3C91DB5-4ABC-4BBB-90E8-E7B7E7D858BC}" type="slidenum">
              <a:rPr lang="ar-EG" smtClean="0"/>
              <a:pPr/>
              <a:t>183</a:t>
            </a:fld>
            <a:endParaRPr lang="en-US" smtClean="0"/>
          </a:p>
        </p:txBody>
      </p:sp>
    </p:spTree>
    <p:extLst>
      <p:ext uri="{BB962C8B-B14F-4D97-AF65-F5344CB8AC3E}">
        <p14:creationId xmlns:p14="http://schemas.microsoft.com/office/powerpoint/2010/main" val="76694210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a:ln/>
        </p:spPr>
      </p:sp>
      <p:sp>
        <p:nvSpPr>
          <p:cNvPr id="191491" name="Notes Placeholder 2"/>
          <p:cNvSpPr>
            <a:spLocks noGrp="1"/>
          </p:cNvSpPr>
          <p:nvPr>
            <p:ph type="body" idx="1"/>
          </p:nvPr>
        </p:nvSpPr>
        <p:spPr>
          <a:noFill/>
          <a:ln/>
        </p:spPr>
        <p:txBody>
          <a:bodyPr/>
          <a:lstStyle/>
          <a:p>
            <a:endParaRPr lang="en-US" dirty="0" smtClean="0"/>
          </a:p>
        </p:txBody>
      </p:sp>
      <p:sp>
        <p:nvSpPr>
          <p:cNvPr id="191492" name="Slide Number Placeholder 3"/>
          <p:cNvSpPr>
            <a:spLocks noGrp="1"/>
          </p:cNvSpPr>
          <p:nvPr>
            <p:ph type="sldNum" sz="quarter" idx="5"/>
          </p:nvPr>
        </p:nvSpPr>
        <p:spPr>
          <a:noFill/>
        </p:spPr>
        <p:txBody>
          <a:bodyPr/>
          <a:lstStyle/>
          <a:p>
            <a:fld id="{839EBE0A-B940-44C5-9A72-D3DC61DC4946}" type="slidenum">
              <a:rPr lang="ar-EG" smtClean="0"/>
              <a:pPr/>
              <a:t>184</a:t>
            </a:fld>
            <a:endParaRPr lang="en-US" smtClean="0"/>
          </a:p>
        </p:txBody>
      </p:sp>
    </p:spTree>
    <p:extLst>
      <p:ext uri="{BB962C8B-B14F-4D97-AF65-F5344CB8AC3E}">
        <p14:creationId xmlns:p14="http://schemas.microsoft.com/office/powerpoint/2010/main" val="3548971645"/>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sz="1200" dirty="0" smtClean="0"/>
              <a:t> The update method in </a:t>
            </a:r>
            <a:r>
              <a:rPr lang="en-US" sz="1200" dirty="0" err="1" smtClean="0"/>
              <a:t>JFrame</a:t>
            </a:r>
            <a:r>
              <a:rPr lang="en-US" sz="1200" baseline="0" dirty="0" smtClean="0"/>
              <a:t> is the template method and paint method is a hook which does nothing in the </a:t>
            </a:r>
            <a:r>
              <a:rPr lang="en-US" sz="1200" baseline="0" dirty="0" err="1" smtClean="0"/>
              <a:t>Jframe</a:t>
            </a:r>
            <a:r>
              <a:rPr lang="en-US" sz="1200" baseline="0" dirty="0" smtClean="0"/>
              <a:t> and the user overrides it in his subclass.</a:t>
            </a:r>
          </a:p>
          <a:p>
            <a:pPr>
              <a:buFont typeface="Arial" pitchFamily="34" charset="0"/>
              <a:buChar char="•"/>
            </a:pPr>
            <a:r>
              <a:rPr lang="en-US" sz="1200" baseline="0" dirty="0" smtClean="0"/>
              <a:t>The repaint method of the Applet is concrete while paint, init, start, stop methods are hooks.</a:t>
            </a:r>
            <a:endParaRPr lang="en-US" sz="1200" dirty="0" smtClean="0"/>
          </a:p>
          <a:p>
            <a:pPr>
              <a:buFont typeface="Arial" pitchFamily="34" charset="0"/>
              <a:buChar char="•"/>
            </a:pPr>
            <a:r>
              <a:rPr lang="en-US" sz="1200" dirty="0" smtClean="0"/>
              <a:t> To use the sort method of the </a:t>
            </a:r>
            <a:r>
              <a:rPr lang="en-US" sz="1200" b="1" dirty="0" smtClean="0"/>
              <a:t>Arrays</a:t>
            </a:r>
            <a:r>
              <a:rPr lang="en-US" sz="1200" dirty="0" smtClean="0"/>
              <a:t> class to sort an array of your own objects, all elements in the array must implement the Comparable interface and override </a:t>
            </a:r>
            <a:r>
              <a:rPr lang="en-US" sz="1200" dirty="0" err="1" smtClean="0"/>
              <a:t>compareTo</a:t>
            </a:r>
            <a:r>
              <a:rPr lang="en-US" sz="1200" dirty="0" smtClean="0"/>
              <a:t> method..</a:t>
            </a:r>
            <a:endParaRPr lang="ar-EG" dirty="0"/>
          </a:p>
        </p:txBody>
      </p:sp>
      <p:sp>
        <p:nvSpPr>
          <p:cNvPr id="4" name="Slide Number Placeholder 3"/>
          <p:cNvSpPr>
            <a:spLocks noGrp="1"/>
          </p:cNvSpPr>
          <p:nvPr>
            <p:ph type="sldNum" sz="quarter" idx="10"/>
          </p:nvPr>
        </p:nvSpPr>
        <p:spPr/>
        <p:txBody>
          <a:bodyPr/>
          <a:lstStyle/>
          <a:p>
            <a:pPr>
              <a:defRPr/>
            </a:pPr>
            <a:fld id="{F99430D4-8A87-4EFB-A571-FE13B4FB805B}" type="slidenum">
              <a:rPr lang="ar-EG" smtClean="0"/>
              <a:pPr>
                <a:defRPr/>
              </a:pPr>
              <a:t>186</a:t>
            </a:fld>
            <a:endParaRPr lang="en-US"/>
          </a:p>
        </p:txBody>
      </p:sp>
    </p:spTree>
    <p:extLst>
      <p:ext uri="{BB962C8B-B14F-4D97-AF65-F5344CB8AC3E}">
        <p14:creationId xmlns:p14="http://schemas.microsoft.com/office/powerpoint/2010/main" val="1387221051"/>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p:spPr>
        <p:txBody>
          <a:bodyPr/>
          <a:lstStyle/>
          <a:p>
            <a:endParaRPr lang="ar-EG" smtClean="0"/>
          </a:p>
        </p:txBody>
      </p:sp>
      <p:sp>
        <p:nvSpPr>
          <p:cNvPr id="123908" name="Slide Number Placeholder 3"/>
          <p:cNvSpPr>
            <a:spLocks noGrp="1"/>
          </p:cNvSpPr>
          <p:nvPr>
            <p:ph type="sldNum" sz="quarter" idx="5"/>
          </p:nvPr>
        </p:nvSpPr>
        <p:spPr>
          <a:noFill/>
        </p:spPr>
        <p:txBody>
          <a:bodyPr/>
          <a:lstStyle/>
          <a:p>
            <a:fld id="{B3E99BEE-8843-4C60-B641-A1576527033A}" type="slidenum">
              <a:rPr lang="ar-EG" smtClean="0"/>
              <a:pPr/>
              <a:t>188</a:t>
            </a:fld>
            <a:endParaRPr lang="en-US" smtClean="0"/>
          </a:p>
        </p:txBody>
      </p:sp>
    </p:spTree>
    <p:extLst>
      <p:ext uri="{BB962C8B-B14F-4D97-AF65-F5344CB8AC3E}">
        <p14:creationId xmlns:p14="http://schemas.microsoft.com/office/powerpoint/2010/main" val="2037140940"/>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Students</a:t>
            </a:r>
            <a:r>
              <a:rPr lang="en-US" baseline="0" dirty="0" smtClean="0"/>
              <a:t> Activity Workshop here</a:t>
            </a:r>
          </a:p>
          <a:p>
            <a:endParaRPr lang="en-US" dirty="0"/>
          </a:p>
        </p:txBody>
      </p:sp>
      <p:sp>
        <p:nvSpPr>
          <p:cNvPr id="4" name="Slide Number Placeholder 3"/>
          <p:cNvSpPr>
            <a:spLocks noGrp="1"/>
          </p:cNvSpPr>
          <p:nvPr>
            <p:ph type="sldNum" sz="quarter" idx="10"/>
          </p:nvPr>
        </p:nvSpPr>
        <p:spPr/>
        <p:txBody>
          <a:bodyPr/>
          <a:lstStyle/>
          <a:p>
            <a:pPr>
              <a:defRPr/>
            </a:pPr>
            <a:fld id="{F99430D4-8A87-4EFB-A571-FE13B4FB805B}" type="slidenum">
              <a:rPr lang="ar-EG" smtClean="0"/>
              <a:pPr>
                <a:defRPr/>
              </a:pPr>
              <a:t>193</a:t>
            </a:fld>
            <a:endParaRPr lang="en-US"/>
          </a:p>
        </p:txBody>
      </p:sp>
    </p:spTree>
    <p:extLst>
      <p:ext uri="{BB962C8B-B14F-4D97-AF65-F5344CB8AC3E}">
        <p14:creationId xmlns:p14="http://schemas.microsoft.com/office/powerpoint/2010/main" val="1853274885"/>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SzPct val="80000"/>
            </a:pPr>
            <a:r>
              <a:rPr lang="en-US" dirty="0" smtClean="0"/>
              <a:t>Basically, we want to extend the code to provide a Transparent Enclosure</a:t>
            </a:r>
          </a:p>
          <a:p>
            <a:pPr lvl="2">
              <a:buSzPct val="80000"/>
            </a:pPr>
            <a:r>
              <a:rPr lang="en-US" dirty="0" smtClean="0"/>
              <a:t>Transparent in that the page itself does not know anything about the changes – it behaves the same</a:t>
            </a:r>
          </a:p>
          <a:p>
            <a:pPr lvl="1">
              <a:buSzPct val="80000"/>
            </a:pPr>
            <a:r>
              <a:rPr lang="en-US" dirty="0" smtClean="0"/>
              <a:t>How should we do this?</a:t>
            </a:r>
          </a:p>
          <a:p>
            <a:pPr lvl="2">
              <a:buSzPct val="80000"/>
            </a:pPr>
            <a:r>
              <a:rPr lang="en-US" dirty="0" smtClean="0"/>
              <a:t>We could use Inheritance, how would that look?</a:t>
            </a:r>
          </a:p>
          <a:p>
            <a:pPr lvl="2">
              <a:buSzPct val="80000"/>
            </a:pPr>
            <a:r>
              <a:rPr lang="en-US" dirty="0" smtClean="0"/>
              <a:t>We have a Composition class…</a:t>
            </a:r>
          </a:p>
          <a:p>
            <a:pPr lvl="3">
              <a:buSzPct val="80000"/>
            </a:pPr>
            <a:r>
              <a:rPr lang="en-US" dirty="0" smtClean="0"/>
              <a:t>To add a Border we add a </a:t>
            </a:r>
            <a:r>
              <a:rPr lang="en-US" dirty="0" err="1" smtClean="0"/>
              <a:t>BorderedComposition</a:t>
            </a:r>
            <a:endParaRPr lang="en-US" dirty="0" smtClean="0"/>
          </a:p>
          <a:p>
            <a:pPr lvl="3">
              <a:buSzPct val="80000"/>
            </a:pPr>
            <a:r>
              <a:rPr lang="en-US" dirty="0" smtClean="0"/>
              <a:t>To add a Scroll bar we add a </a:t>
            </a:r>
            <a:r>
              <a:rPr lang="en-US" dirty="0" err="1" smtClean="0"/>
              <a:t>ScrollableComposition</a:t>
            </a:r>
            <a:endParaRPr lang="en-US" dirty="0" smtClean="0"/>
          </a:p>
          <a:p>
            <a:pPr lvl="3">
              <a:buSzPct val="80000"/>
            </a:pPr>
            <a:r>
              <a:rPr lang="en-US" dirty="0" smtClean="0"/>
              <a:t>What about both?  </a:t>
            </a:r>
            <a:r>
              <a:rPr lang="en-US" dirty="0" err="1" smtClean="0"/>
              <a:t>BorderedScrollableComposition</a:t>
            </a:r>
            <a:r>
              <a:rPr lang="en-US" dirty="0" smtClean="0"/>
              <a:t>? </a:t>
            </a:r>
          </a:p>
          <a:p>
            <a:pPr lvl="1">
              <a:buSzPct val="80000"/>
            </a:pPr>
            <a:r>
              <a:rPr lang="en-US" dirty="0" smtClean="0"/>
              <a:t>How could we do it with object composition instead?</a:t>
            </a:r>
          </a:p>
          <a:p>
            <a:pPr lvl="2">
              <a:buSzPct val="80000"/>
            </a:pPr>
            <a:r>
              <a:rPr lang="en-US" dirty="0" smtClean="0"/>
              <a:t>What object “has” what object? </a:t>
            </a:r>
          </a:p>
          <a:p>
            <a:pPr lvl="2">
              <a:buSzPct val="80000"/>
            </a:pPr>
            <a:r>
              <a:rPr lang="en-US" dirty="0" smtClean="0"/>
              <a:t>How do we make it extensible?</a:t>
            </a:r>
            <a:endParaRPr lang="en-US" dirty="0"/>
          </a:p>
        </p:txBody>
      </p:sp>
      <p:sp>
        <p:nvSpPr>
          <p:cNvPr id="4" name="Slide Number Placeholder 3"/>
          <p:cNvSpPr>
            <a:spLocks noGrp="1"/>
          </p:cNvSpPr>
          <p:nvPr>
            <p:ph type="sldNum" sz="quarter" idx="10"/>
          </p:nvPr>
        </p:nvSpPr>
        <p:spPr/>
        <p:txBody>
          <a:bodyPr/>
          <a:lstStyle/>
          <a:p>
            <a:pPr>
              <a:defRPr/>
            </a:pPr>
            <a:fld id="{F99430D4-8A87-4EFB-A571-FE13B4FB805B}" type="slidenum">
              <a:rPr lang="ar-EG" smtClean="0"/>
              <a:pPr>
                <a:defRPr/>
              </a:pPr>
              <a:t>207</a:t>
            </a:fld>
            <a:endParaRPr lang="en-US"/>
          </a:p>
        </p:txBody>
      </p:sp>
    </p:spTree>
    <p:extLst>
      <p:ext uri="{BB962C8B-B14F-4D97-AF65-F5344CB8AC3E}">
        <p14:creationId xmlns:p14="http://schemas.microsoft.com/office/powerpoint/2010/main" val="122679109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SzPct val="80000"/>
            </a:pPr>
            <a:endParaRPr lang="en-US" dirty="0"/>
          </a:p>
        </p:txBody>
      </p:sp>
      <p:sp>
        <p:nvSpPr>
          <p:cNvPr id="4" name="Slide Number Placeholder 3"/>
          <p:cNvSpPr>
            <a:spLocks noGrp="1"/>
          </p:cNvSpPr>
          <p:nvPr>
            <p:ph type="sldNum" sz="quarter" idx="10"/>
          </p:nvPr>
        </p:nvSpPr>
        <p:spPr/>
        <p:txBody>
          <a:bodyPr/>
          <a:lstStyle/>
          <a:p>
            <a:pPr>
              <a:defRPr/>
            </a:pPr>
            <a:fld id="{F99430D4-8A87-4EFB-A571-FE13B4FB805B}" type="slidenum">
              <a:rPr lang="ar-EG" smtClean="0"/>
              <a:pPr>
                <a:defRPr/>
              </a:pPr>
              <a:t>208</a:t>
            </a:fld>
            <a:endParaRPr lang="en-US"/>
          </a:p>
        </p:txBody>
      </p:sp>
    </p:spTree>
    <p:extLst>
      <p:ext uri="{BB962C8B-B14F-4D97-AF65-F5344CB8AC3E}">
        <p14:creationId xmlns:p14="http://schemas.microsoft.com/office/powerpoint/2010/main" val="1793039748"/>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p:spPr>
        <p:txBody>
          <a:bodyPr/>
          <a:lstStyle/>
          <a:p>
            <a:endParaRPr lang="ar-EG" smtClean="0"/>
          </a:p>
        </p:txBody>
      </p:sp>
      <p:sp>
        <p:nvSpPr>
          <p:cNvPr id="138244" name="Slide Number Placeholder 3"/>
          <p:cNvSpPr>
            <a:spLocks noGrp="1"/>
          </p:cNvSpPr>
          <p:nvPr>
            <p:ph type="sldNum" sz="quarter" idx="5"/>
          </p:nvPr>
        </p:nvSpPr>
        <p:spPr>
          <a:noFill/>
        </p:spPr>
        <p:txBody>
          <a:bodyPr/>
          <a:lstStyle/>
          <a:p>
            <a:fld id="{B6E3A7E9-84F1-4BC6-AC66-FFA5F39A9DE7}" type="slidenum">
              <a:rPr lang="ar-EG" smtClean="0"/>
              <a:pPr/>
              <a:t>210</a:t>
            </a:fld>
            <a:endParaRPr lang="en-US" smtClean="0"/>
          </a:p>
        </p:txBody>
      </p:sp>
    </p:spTree>
    <p:extLst>
      <p:ext uri="{BB962C8B-B14F-4D97-AF65-F5344CB8AC3E}">
        <p14:creationId xmlns:p14="http://schemas.microsoft.com/office/powerpoint/2010/main" val="2227600297"/>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a:ln/>
        </p:spPr>
      </p:sp>
      <p:sp>
        <p:nvSpPr>
          <p:cNvPr id="193539" name="Notes Placeholder 2"/>
          <p:cNvSpPr>
            <a:spLocks noGrp="1"/>
          </p:cNvSpPr>
          <p:nvPr>
            <p:ph type="body" idx="1"/>
          </p:nvPr>
        </p:nvSpPr>
        <p:spPr>
          <a:noFill/>
          <a:ln/>
        </p:spPr>
        <p:txBody>
          <a:bodyPr/>
          <a:lstStyle/>
          <a:p>
            <a:endParaRPr lang="ar-EG" smtClean="0"/>
          </a:p>
        </p:txBody>
      </p:sp>
      <p:sp>
        <p:nvSpPr>
          <p:cNvPr id="193540" name="Slide Number Placeholder 3"/>
          <p:cNvSpPr>
            <a:spLocks noGrp="1"/>
          </p:cNvSpPr>
          <p:nvPr>
            <p:ph type="sldNum" sz="quarter" idx="5"/>
          </p:nvPr>
        </p:nvSpPr>
        <p:spPr>
          <a:noFill/>
        </p:spPr>
        <p:txBody>
          <a:bodyPr/>
          <a:lstStyle/>
          <a:p>
            <a:fld id="{A190D072-0137-4C73-8B3C-0FF98C8E5DDF}" type="slidenum">
              <a:rPr lang="ar-EG" smtClean="0"/>
              <a:pPr/>
              <a:t>222</a:t>
            </a:fld>
            <a:endParaRPr lang="en-US" smtClean="0"/>
          </a:p>
        </p:txBody>
      </p:sp>
    </p:spTree>
    <p:extLst>
      <p:ext uri="{BB962C8B-B14F-4D97-AF65-F5344CB8AC3E}">
        <p14:creationId xmlns:p14="http://schemas.microsoft.com/office/powerpoint/2010/main" val="3778978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latin typeface="+mn-lt"/>
                <a:cs typeface="+mn-cs"/>
              </a:rPr>
              <a:t>The really valuable idea in this principle is that it's extremely handy if you can clearly separate methods that change state from those that don't. This is because you can use queries in many situations with much more confidence, introducing them anywhere, changing their order. You have to be more careful with modifiers.</a:t>
            </a:r>
            <a:br>
              <a:rPr lang="en-US" sz="1300" dirty="0">
                <a:latin typeface="+mn-lt"/>
                <a:cs typeface="+mn-cs"/>
              </a:rPr>
            </a:br>
            <a:endParaRPr lang="en-US" sz="1300" dirty="0">
              <a:latin typeface="+mn-lt"/>
              <a:cs typeface="+mn-cs"/>
            </a:endParaRPr>
          </a:p>
          <a:p>
            <a:pPr fontAlgn="base"/>
            <a:r>
              <a:rPr lang="en-US" sz="1300" dirty="0">
                <a:latin typeface="+mn-lt"/>
                <a:cs typeface="+mn-cs"/>
              </a:rPr>
              <a:t>The notion in the principle is that the return type is the give-away for the difference. It's a good convention because most of the time it works well. Consider the java idiom for iterating through a collection: the next method both gives the next item in the collection and advances the iterator. Personally I'd much prefer a style that has separate advance and </a:t>
            </a:r>
            <a:r>
              <a:rPr lang="en-US" sz="1300" dirty="0" err="1">
                <a:latin typeface="+mn-lt"/>
                <a:cs typeface="+mn-cs"/>
              </a:rPr>
              <a:t>currentmethods</a:t>
            </a:r>
            <a:r>
              <a:rPr lang="en-US" sz="1300" dirty="0">
                <a:latin typeface="+mn-lt"/>
                <a:cs typeface="+mn-cs"/>
              </a:rPr>
              <a:t>.</a:t>
            </a:r>
          </a:p>
          <a:p>
            <a:pPr fontAlgn="base"/>
            <a:r>
              <a:rPr lang="en-US" sz="1300" dirty="0">
                <a:latin typeface="+mn-lt"/>
                <a:cs typeface="+mn-cs"/>
              </a:rPr>
              <a:t>Meyer likes to use command-query separation absolutely, but there are exceptions. Popping a stack is a good example of a query that modifies state. Meyer correctly says that you can avoid having this method, but it is a useful idiom. So I prefer to follow this principle when I can, but I'm prepared to break it to get my </a:t>
            </a:r>
            <a:r>
              <a:rPr lang="en-US" sz="1300" dirty="0" err="1">
                <a:latin typeface="+mn-lt"/>
                <a:cs typeface="+mn-cs"/>
              </a:rPr>
              <a:t>po</a:t>
            </a:r>
            <a:endParaRPr lang="en-US" sz="1300" dirty="0">
              <a:latin typeface="+mn-lt"/>
              <a:cs typeface="+mn-cs"/>
            </a:endParaRPr>
          </a:p>
          <a:p>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24</a:t>
            </a:fld>
            <a:endParaRPr lang="en-US"/>
          </a:p>
        </p:txBody>
      </p:sp>
    </p:spTree>
    <p:extLst>
      <p:ext uri="{BB962C8B-B14F-4D97-AF65-F5344CB8AC3E}">
        <p14:creationId xmlns:p14="http://schemas.microsoft.com/office/powerpoint/2010/main" val="3804733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http://martinfowler.com/bliki/CommandQuerySeparation.html</a:t>
            </a:r>
          </a:p>
          <a:p>
            <a:r>
              <a:rPr lang="en-US" dirty="0" smtClean="0"/>
              <a:t>http://www.pointsoftware.ch/en/the-command-and-query-responsibility-segregation-cqrs-design-pattern/</a:t>
            </a:r>
          </a:p>
          <a:p>
            <a:endParaRPr lang="en-US" dirty="0" smtClean="0"/>
          </a:p>
          <a:p>
            <a:r>
              <a:rPr lang="en-US" sz="1300" dirty="0">
                <a:latin typeface="+mn-lt"/>
                <a:cs typeface="+mn-cs"/>
              </a:rPr>
              <a:t>from the book “Object-Oriented Software Construction“ by Bertrand Meyer (1988) and was first mentioned by Greg Young and Udi </a:t>
            </a:r>
            <a:r>
              <a:rPr lang="en-US" sz="1300" dirty="0" err="1">
                <a:latin typeface="+mn-lt"/>
                <a:cs typeface="+mn-cs"/>
              </a:rPr>
              <a:t>Dahan</a:t>
            </a:r>
            <a:r>
              <a:rPr lang="en-US" sz="1300" dirty="0">
                <a:latin typeface="+mn-lt"/>
                <a:cs typeface="+mn-cs"/>
              </a:rPr>
              <a:t> in 2010.</a:t>
            </a:r>
          </a:p>
          <a:p>
            <a:endParaRPr lang="en-US" sz="1300" dirty="0">
              <a:latin typeface="+mn-lt"/>
              <a:cs typeface="+mn-cs"/>
            </a:endParaRPr>
          </a:p>
          <a:p>
            <a:r>
              <a:rPr lang="en-US" sz="1300" dirty="0">
                <a:latin typeface="+mn-lt"/>
                <a:cs typeface="+mn-cs"/>
              </a:rPr>
              <a:t>public interface </a:t>
            </a:r>
            <a:r>
              <a:rPr lang="en-US" sz="1300" dirty="0" err="1">
                <a:latin typeface="+mn-lt"/>
                <a:cs typeface="+mn-cs"/>
              </a:rPr>
              <a:t>BookService</a:t>
            </a:r>
            <a:r>
              <a:rPr lang="en-US" sz="1300" dirty="0">
                <a:latin typeface="+mn-lt"/>
                <a:cs typeface="+mn-cs"/>
              </a:rPr>
              <a:t> { public Book </a:t>
            </a:r>
            <a:r>
              <a:rPr lang="en-US" sz="1300" dirty="0" err="1">
                <a:latin typeface="+mn-lt"/>
                <a:cs typeface="+mn-cs"/>
              </a:rPr>
              <a:t>getBook</a:t>
            </a:r>
            <a:r>
              <a:rPr lang="en-US" sz="1300" dirty="0">
                <a:latin typeface="+mn-lt"/>
                <a:cs typeface="+mn-cs"/>
              </a:rPr>
              <a:t>(</a:t>
            </a:r>
            <a:r>
              <a:rPr lang="en-US" sz="1300" dirty="0" err="1">
                <a:latin typeface="+mn-lt"/>
                <a:cs typeface="+mn-cs"/>
              </a:rPr>
              <a:t>int</a:t>
            </a:r>
            <a:r>
              <a:rPr lang="en-US" sz="1300" dirty="0">
                <a:latin typeface="+mn-lt"/>
                <a:cs typeface="+mn-cs"/>
              </a:rPr>
              <a:t> </a:t>
            </a:r>
            <a:r>
              <a:rPr lang="en-US" sz="1300" dirty="0" err="1">
                <a:latin typeface="+mn-lt"/>
                <a:cs typeface="+mn-cs"/>
              </a:rPr>
              <a:t>bookId</a:t>
            </a:r>
            <a:r>
              <a:rPr lang="en-US" sz="1300" dirty="0">
                <a:latin typeface="+mn-lt"/>
                <a:cs typeface="+mn-cs"/>
              </a:rPr>
              <a:t>); public Book </a:t>
            </a:r>
            <a:r>
              <a:rPr lang="en-US" sz="1300" dirty="0" err="1">
                <a:latin typeface="+mn-lt"/>
                <a:cs typeface="+mn-cs"/>
              </a:rPr>
              <a:t>findBook</a:t>
            </a:r>
            <a:r>
              <a:rPr lang="en-US" sz="1300" dirty="0">
                <a:latin typeface="+mn-lt"/>
                <a:cs typeface="+mn-cs"/>
              </a:rPr>
              <a:t>(String </a:t>
            </a:r>
            <a:r>
              <a:rPr lang="en-US" sz="1300" dirty="0" err="1">
                <a:latin typeface="+mn-lt"/>
                <a:cs typeface="+mn-cs"/>
              </a:rPr>
              <a:t>isbn</a:t>
            </a:r>
            <a:r>
              <a:rPr lang="en-US" sz="1300" dirty="0">
                <a:latin typeface="+mn-lt"/>
                <a:cs typeface="+mn-cs"/>
              </a:rPr>
              <a:t>); public void </a:t>
            </a:r>
            <a:r>
              <a:rPr lang="en-US" sz="1300" dirty="0" err="1">
                <a:latin typeface="+mn-lt"/>
                <a:cs typeface="+mn-cs"/>
              </a:rPr>
              <a:t>createBook</a:t>
            </a:r>
            <a:r>
              <a:rPr lang="en-US" sz="1300" dirty="0">
                <a:latin typeface="+mn-lt"/>
                <a:cs typeface="+mn-cs"/>
              </a:rPr>
              <a:t>(Book book); public void </a:t>
            </a:r>
            <a:r>
              <a:rPr lang="en-US" sz="1300" dirty="0" err="1">
                <a:latin typeface="+mn-lt"/>
                <a:cs typeface="+mn-cs"/>
              </a:rPr>
              <a:t>updateBook</a:t>
            </a:r>
            <a:r>
              <a:rPr lang="en-US" sz="1300" dirty="0">
                <a:latin typeface="+mn-lt"/>
                <a:cs typeface="+mn-cs"/>
              </a:rPr>
              <a:t>(Book book); public void </a:t>
            </a:r>
            <a:r>
              <a:rPr lang="en-US" sz="1300" dirty="0" err="1">
                <a:latin typeface="+mn-lt"/>
                <a:cs typeface="+mn-cs"/>
              </a:rPr>
              <a:t>deleteBook</a:t>
            </a:r>
            <a:r>
              <a:rPr lang="en-US" sz="1300" dirty="0">
                <a:latin typeface="+mn-lt"/>
                <a:cs typeface="+mn-cs"/>
              </a:rPr>
              <a:t>(</a:t>
            </a:r>
            <a:r>
              <a:rPr lang="en-US" sz="1300" dirty="0" err="1">
                <a:latin typeface="+mn-lt"/>
                <a:cs typeface="+mn-cs"/>
              </a:rPr>
              <a:t>int</a:t>
            </a:r>
            <a:r>
              <a:rPr lang="en-US" sz="1300" dirty="0">
                <a:latin typeface="+mn-lt"/>
                <a:cs typeface="+mn-cs"/>
              </a:rPr>
              <a:t> </a:t>
            </a:r>
            <a:r>
              <a:rPr lang="en-US" sz="1300" dirty="0" err="1">
                <a:latin typeface="+mn-lt"/>
                <a:cs typeface="+mn-cs"/>
              </a:rPr>
              <a:t>bookId</a:t>
            </a:r>
            <a:r>
              <a:rPr lang="en-US" sz="1300" dirty="0">
                <a:latin typeface="+mn-lt"/>
                <a:cs typeface="+mn-cs"/>
              </a:rPr>
              <a:t>); }</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25</a:t>
            </a:fld>
            <a:endParaRPr lang="en-US"/>
          </a:p>
        </p:txBody>
      </p:sp>
    </p:spTree>
    <p:extLst>
      <p:ext uri="{BB962C8B-B14F-4D97-AF65-F5344CB8AC3E}">
        <p14:creationId xmlns:p14="http://schemas.microsoft.com/office/powerpoint/2010/main" val="171905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26</a:t>
            </a:fld>
            <a:endParaRPr lang="en-US"/>
          </a:p>
        </p:txBody>
      </p:sp>
    </p:spTree>
    <p:extLst>
      <p:ext uri="{BB962C8B-B14F-4D97-AF65-F5344CB8AC3E}">
        <p14:creationId xmlns:p14="http://schemas.microsoft.com/office/powerpoint/2010/main" val="663021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27</a:t>
            </a:fld>
            <a:endParaRPr lang="en-US"/>
          </a:p>
        </p:txBody>
      </p:sp>
    </p:spTree>
    <p:extLst>
      <p:ext uri="{BB962C8B-B14F-4D97-AF65-F5344CB8AC3E}">
        <p14:creationId xmlns:p14="http://schemas.microsoft.com/office/powerpoint/2010/main" val="25636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http://butunclebob.com/ArticleS.UncleBob.PrinciplesOfOod</a:t>
            </a:r>
          </a:p>
          <a:p>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28</a:t>
            </a:fld>
            <a:endParaRPr lang="en-US"/>
          </a:p>
        </p:txBody>
      </p:sp>
    </p:spTree>
    <p:extLst>
      <p:ext uri="{BB962C8B-B14F-4D97-AF65-F5344CB8AC3E}">
        <p14:creationId xmlns:p14="http://schemas.microsoft.com/office/powerpoint/2010/main" val="25636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A7FA245E-7E89-45B0-B701-F8BB0EA7A1C0}" type="slidenum">
              <a:rPr lang="ar-EG" smtClean="0"/>
              <a:pPr/>
              <a:t>2</a:t>
            </a:fld>
            <a:endParaRPr lang="en-US"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da-DK" smtClean="0"/>
          </a:p>
        </p:txBody>
      </p:sp>
    </p:spTree>
    <p:extLst>
      <p:ext uri="{BB962C8B-B14F-4D97-AF65-F5344CB8AC3E}">
        <p14:creationId xmlns:p14="http://schemas.microsoft.com/office/powerpoint/2010/main" val="29911059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latin typeface="+mn-lt"/>
                <a:cs typeface="+mn-cs"/>
              </a:rPr>
              <a:t>As an example, consider a module that compiles and prints a report. Such a module can be changed for two reasons. First, the content of the report can change. Second, the format of the report can change. These two things change for very different causes; one substantive, and one cosmetic. The single responsibility principle says that these two aspects of the problem are really two separate responsibilities, and should therefore be in separate classes or modules. It would be a bad design to couple two things that change for different reasons at different times.</a:t>
            </a:r>
          </a:p>
          <a:p>
            <a:endParaRPr lang="en-US" sz="1300" dirty="0">
              <a:latin typeface="+mn-lt"/>
              <a:cs typeface="+mn-cs"/>
            </a:endParaRPr>
          </a:p>
          <a:p>
            <a:r>
              <a:rPr lang="en-US" sz="1300" dirty="0">
                <a:latin typeface="+mn-lt"/>
                <a:cs typeface="+mn-cs"/>
              </a:rPr>
              <a:t>http://code.tutsplus.com/tutorials/solid-part-1-the-single-responsibility-principle--net-36074</a:t>
            </a:r>
          </a:p>
          <a:p>
            <a:r>
              <a:rPr lang="en-US" sz="1300" dirty="0">
                <a:latin typeface="+mn-lt"/>
                <a:cs typeface="+mn-cs"/>
              </a:rPr>
              <a:t>Defined by </a:t>
            </a:r>
            <a:r>
              <a:rPr lang="en-US" sz="1300" dirty="0">
                <a:latin typeface="+mn-lt"/>
                <a:cs typeface="+mn-cs"/>
                <a:hlinkClick r:id="rId3"/>
              </a:rPr>
              <a:t>Robert C. Martin</a:t>
            </a:r>
            <a:r>
              <a:rPr lang="en-US" sz="1300" dirty="0">
                <a:latin typeface="+mn-lt"/>
                <a:cs typeface="+mn-cs"/>
              </a:rPr>
              <a:t> in his book </a:t>
            </a:r>
            <a:r>
              <a:rPr lang="en-US" sz="1300" dirty="0">
                <a:latin typeface="+mn-lt"/>
                <a:cs typeface="+mn-cs"/>
                <a:hlinkClick r:id="rId4"/>
              </a:rPr>
              <a:t>Agile Software Development, Principles, Patterns, and Practices</a:t>
            </a:r>
            <a:endParaRPr lang="en-US" sz="1300" dirty="0">
              <a:latin typeface="+mn-lt"/>
              <a:cs typeface="+mn-cs"/>
            </a:endParaRPr>
          </a:p>
          <a:p>
            <a:endParaRPr lang="en-US" sz="1300" dirty="0">
              <a:latin typeface="+mn-lt"/>
              <a:cs typeface="+mn-cs"/>
            </a:endParaRPr>
          </a:p>
          <a:p>
            <a:r>
              <a:rPr lang="en-US" sz="1300" dirty="0">
                <a:latin typeface="+mn-lt"/>
                <a:cs typeface="+mn-cs"/>
              </a:rPr>
              <a:t>The Single Responsibility Principle should always be considered when we write code. Class and module design is highly affected by it and it leads to a low coupled design with less and lighter dependencies. But as any coin, it has two faces. It is tempting to design from the beginning of our application with SRP in mind. It is also tempting to identify as many actors as we want or need. But this is actually dangerous - from a design point of view - to try and think of all the parties from the very beginning. Excessive SRP consideration can easily lead to premature optimization and instead of a better design, it may lead to a scattered one where the clear responsibilities of classes or modules may be hard to understand.</a:t>
            </a:r>
          </a:p>
          <a:p>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29</a:t>
            </a:fld>
            <a:endParaRPr lang="en-US"/>
          </a:p>
        </p:txBody>
      </p:sp>
    </p:spTree>
    <p:extLst>
      <p:ext uri="{BB962C8B-B14F-4D97-AF65-F5344CB8AC3E}">
        <p14:creationId xmlns:p14="http://schemas.microsoft.com/office/powerpoint/2010/main" val="3581763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8-4 shows a common violation of the SRP. The Employee class contains business rules and persistence control. These two responsibilities should almost never be mixed. Business rules tend to change frequently, and though persistence may not change as frequently, it changes for completely different reasons. Binding business rules to the persistence subsystem is asking for trouble.</a:t>
            </a:r>
          </a:p>
          <a:p>
            <a:endParaRPr lang="en-US" dirty="0" smtClean="0"/>
          </a:p>
          <a:p>
            <a:r>
              <a:rPr lang="en-US" sz="1300" dirty="0">
                <a:latin typeface="+mn-lt"/>
                <a:cs typeface="+mn-cs"/>
              </a:rPr>
              <a:t>Now, which of those C-Level executives reporting to the CEO is responsible for specifying the behavior of the </a:t>
            </a:r>
            <a:r>
              <a:rPr lang="en-US" sz="1300" dirty="0" err="1">
                <a:latin typeface="+mn-lt"/>
                <a:cs typeface="+mn-cs"/>
              </a:rPr>
              <a:t>calculatePay</a:t>
            </a:r>
            <a:r>
              <a:rPr lang="en-US" sz="1300" dirty="0">
                <a:latin typeface="+mn-lt"/>
                <a:cs typeface="+mn-cs"/>
              </a:rPr>
              <a:t> method? Which of them would be fired[1] by the CEO if that method were catastrophically </a:t>
            </a:r>
            <a:r>
              <a:rPr lang="en-US" sz="1300" dirty="0" err="1">
                <a:latin typeface="+mn-lt"/>
                <a:cs typeface="+mn-cs"/>
              </a:rPr>
              <a:t>mis</a:t>
            </a:r>
            <a:r>
              <a:rPr lang="en-US" sz="1300" dirty="0">
                <a:latin typeface="+mn-lt"/>
                <a:cs typeface="+mn-cs"/>
              </a:rPr>
              <a:t>-specified? Clearly the answer is the CFO. Specifying the pay of employees is a financial responsibility. If all the employees were paid double for a year because someone in the CFOs organization </a:t>
            </a:r>
            <a:r>
              <a:rPr lang="en-US" sz="1300" dirty="0" err="1">
                <a:latin typeface="+mn-lt"/>
                <a:cs typeface="+mn-cs"/>
              </a:rPr>
              <a:t>mis</a:t>
            </a:r>
            <a:r>
              <a:rPr lang="en-US" sz="1300" dirty="0">
                <a:latin typeface="+mn-lt"/>
                <a:cs typeface="+mn-cs"/>
              </a:rPr>
              <a:t>-specified the rules for calculating pay, the CFO would likely be fired.</a:t>
            </a:r>
          </a:p>
          <a:p>
            <a:r>
              <a:rPr lang="en-US" sz="1300" dirty="0">
                <a:latin typeface="+mn-lt"/>
                <a:cs typeface="+mn-cs"/>
              </a:rPr>
              <a:t>A different C-Level executive is responsible for specifying the format and content of the string returned from the </a:t>
            </a:r>
            <a:r>
              <a:rPr lang="en-US" sz="1300" dirty="0" err="1">
                <a:latin typeface="+mn-lt"/>
                <a:cs typeface="+mn-cs"/>
              </a:rPr>
              <a:t>reportHours</a:t>
            </a:r>
            <a:r>
              <a:rPr lang="en-US" sz="1300" dirty="0">
                <a:latin typeface="+mn-lt"/>
                <a:cs typeface="+mn-cs"/>
              </a:rPr>
              <a:t> method. That executive manages the auditors and reviewers, and that's an operations responsibility. So if there were a catastrophic </a:t>
            </a:r>
            <a:r>
              <a:rPr lang="en-US" sz="1300" dirty="0" err="1">
                <a:latin typeface="+mn-lt"/>
                <a:cs typeface="+mn-cs"/>
              </a:rPr>
              <a:t>mis</a:t>
            </a:r>
            <a:r>
              <a:rPr lang="en-US" sz="1300" dirty="0">
                <a:latin typeface="+mn-lt"/>
                <a:cs typeface="+mn-cs"/>
              </a:rPr>
              <a:t>-specification of that report, the COO would be fired.</a:t>
            </a:r>
          </a:p>
          <a:p>
            <a:r>
              <a:rPr lang="en-US" sz="1300" dirty="0">
                <a:latin typeface="+mn-lt"/>
                <a:cs typeface="+mn-cs"/>
              </a:rPr>
              <a:t>Finally, it should be obvious which of the C-Level executives would be fired if there were a catastrophic </a:t>
            </a:r>
            <a:r>
              <a:rPr lang="en-US" sz="1300" dirty="0" err="1">
                <a:latin typeface="+mn-lt"/>
                <a:cs typeface="+mn-cs"/>
              </a:rPr>
              <a:t>mis</a:t>
            </a:r>
            <a:r>
              <a:rPr lang="en-US" sz="1300" dirty="0">
                <a:latin typeface="+mn-lt"/>
                <a:cs typeface="+mn-cs"/>
              </a:rPr>
              <a:t>-specification of the save method. If the enterprise database were to be corrupted by such a horrific </a:t>
            </a:r>
            <a:r>
              <a:rPr lang="en-US" sz="1300" dirty="0" err="1">
                <a:latin typeface="+mn-lt"/>
                <a:cs typeface="+mn-cs"/>
              </a:rPr>
              <a:t>mis</a:t>
            </a:r>
            <a:r>
              <a:rPr lang="en-US" sz="1300" dirty="0">
                <a:latin typeface="+mn-lt"/>
                <a:cs typeface="+mn-cs"/>
              </a:rPr>
              <a:t>-specification, the CTO would likely be fired.</a:t>
            </a:r>
          </a:p>
          <a:p>
            <a:r>
              <a:rPr lang="en-US" sz="1300" dirty="0">
                <a:latin typeface="+mn-lt"/>
                <a:cs typeface="+mn-cs"/>
              </a:rPr>
              <a:t>So it stands to reason that when changes are made to the algorithm within </a:t>
            </a:r>
            <a:r>
              <a:rPr lang="en-US" sz="1300" dirty="0" err="1">
                <a:latin typeface="+mn-lt"/>
                <a:cs typeface="+mn-cs"/>
              </a:rPr>
              <a:t>thecalculatePay</a:t>
            </a:r>
            <a:r>
              <a:rPr lang="en-US" sz="1300" dirty="0">
                <a:latin typeface="+mn-lt"/>
                <a:cs typeface="+mn-cs"/>
              </a:rPr>
              <a:t> method, the request for those changes will originate from the organization headed by the CFO. Similarly it will be the COO's organization that will request changes to the </a:t>
            </a:r>
            <a:r>
              <a:rPr lang="en-US" sz="1300" dirty="0" err="1">
                <a:latin typeface="+mn-lt"/>
                <a:cs typeface="+mn-cs"/>
              </a:rPr>
              <a:t>reportHours</a:t>
            </a:r>
            <a:r>
              <a:rPr lang="en-US" sz="1300" dirty="0">
                <a:latin typeface="+mn-lt"/>
                <a:cs typeface="+mn-cs"/>
              </a:rPr>
              <a:t> method, and the CTOs organization that will request changes to the save method.</a:t>
            </a:r>
          </a:p>
          <a:p>
            <a:r>
              <a:rPr lang="en-US" sz="1300" dirty="0">
                <a:latin typeface="+mn-lt"/>
                <a:cs typeface="+mn-cs"/>
              </a:rPr>
              <a:t>And this gets to the crux of the Single Responsibility Principle. This principle is about people.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30</a:t>
            </a:fld>
            <a:endParaRPr lang="en-US"/>
          </a:p>
        </p:txBody>
      </p:sp>
    </p:spTree>
    <p:extLst>
      <p:ext uri="{BB962C8B-B14F-4D97-AF65-F5344CB8AC3E}">
        <p14:creationId xmlns:p14="http://schemas.microsoft.com/office/powerpoint/2010/main" val="4272243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8-4 shows a common violation of the SRP. The Employee class contains business rules and persistence control. These two responsibilities should almost never be mixed. Business rules tend to change frequently, and though persistence may not change as frequently, it changes for completely different reasons. Binding business rules to the persistence subsystem is asking for trouble.</a:t>
            </a:r>
          </a:p>
          <a:p>
            <a:endParaRPr lang="en-US" dirty="0" smtClean="0"/>
          </a:p>
          <a:p>
            <a:r>
              <a:rPr lang="en-US" dirty="0" smtClean="0"/>
              <a:t>http://blog.8thlight.com/uncle-bob/2014/05/08/SingleReponsibilityPrinciple.html</a:t>
            </a:r>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31</a:t>
            </a:fld>
            <a:endParaRPr lang="en-US"/>
          </a:p>
        </p:txBody>
      </p:sp>
    </p:spTree>
    <p:extLst>
      <p:ext uri="{BB962C8B-B14F-4D97-AF65-F5344CB8AC3E}">
        <p14:creationId xmlns:p14="http://schemas.microsoft.com/office/powerpoint/2010/main" val="4272243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latin typeface="+mn-lt"/>
                <a:cs typeface="+mn-cs"/>
              </a:rPr>
              <a:t>As an example, consider a module that compiles and prints a report. Such a module can be changed for two reasons. First, the content of the report can change. Second, the format of the report can change. These two things change for very different causes; one substantive, and one cosmetic. The single responsibility principle says that these two aspects of the problem are really two separate responsibilities, and should therefore be in separate classes or modules. It would be a bad design to couple two things that change for different reasons at different times.</a:t>
            </a:r>
          </a:p>
          <a:p>
            <a:endParaRPr lang="en-US" sz="1300" dirty="0">
              <a:latin typeface="+mn-lt"/>
              <a:cs typeface="+mn-cs"/>
            </a:endParaRPr>
          </a:p>
          <a:p>
            <a:r>
              <a:rPr lang="en-US" sz="1300" dirty="0">
                <a:latin typeface="+mn-lt"/>
                <a:cs typeface="+mn-cs"/>
              </a:rPr>
              <a:t>http://code.tutsplus.com/tutorials/solid-part-1-the-single-responsibility-principle--net-36074</a:t>
            </a:r>
          </a:p>
          <a:p>
            <a:r>
              <a:rPr lang="en-US" sz="1300" dirty="0">
                <a:latin typeface="+mn-lt"/>
                <a:cs typeface="+mn-cs"/>
              </a:rPr>
              <a:t>Defined by </a:t>
            </a:r>
            <a:r>
              <a:rPr lang="en-US" sz="1300" dirty="0">
                <a:latin typeface="+mn-lt"/>
                <a:cs typeface="+mn-cs"/>
                <a:hlinkClick r:id="rId3"/>
              </a:rPr>
              <a:t>Robert C. Martin</a:t>
            </a:r>
            <a:r>
              <a:rPr lang="en-US" sz="1300" dirty="0">
                <a:latin typeface="+mn-lt"/>
                <a:cs typeface="+mn-cs"/>
              </a:rPr>
              <a:t> in his book </a:t>
            </a:r>
            <a:r>
              <a:rPr lang="en-US" sz="1300" dirty="0">
                <a:latin typeface="+mn-lt"/>
                <a:cs typeface="+mn-cs"/>
                <a:hlinkClick r:id="rId4"/>
              </a:rPr>
              <a:t>Agile Software Development, Principles, Patterns, and Practices</a:t>
            </a:r>
            <a:endParaRPr lang="en-US" sz="1300" dirty="0">
              <a:latin typeface="+mn-lt"/>
              <a:cs typeface="+mn-cs"/>
            </a:endParaRPr>
          </a:p>
          <a:p>
            <a:endParaRPr lang="en-US" sz="1300" dirty="0">
              <a:latin typeface="+mn-lt"/>
              <a:cs typeface="+mn-cs"/>
            </a:endParaRPr>
          </a:p>
          <a:p>
            <a:r>
              <a:rPr lang="en-US" sz="1300" dirty="0">
                <a:latin typeface="+mn-lt"/>
                <a:cs typeface="+mn-cs"/>
              </a:rPr>
              <a:t>The Single Responsibility Principle should always be considered when we write code. Class and module design is highly affected by it and it leads to a low coupled design with less and lighter dependencies. But as any coin, it has two faces. It is tempting to design from the beginning of our application with SRP in mind. It is also tempting to identify as many actors as we want or need. But this is actually dangerous - from a design point of view - to try and think of all the parties from the very beginning. Excessive SRP consideration can easily lead to premature optimization and instead of a better design, it may lead to a scattered one where the clear responsibilities of classes or modules may be hard to understand.</a:t>
            </a:r>
          </a:p>
          <a:p>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32</a:t>
            </a:fld>
            <a:endParaRPr lang="en-US"/>
          </a:p>
        </p:txBody>
      </p:sp>
    </p:spTree>
    <p:extLst>
      <p:ext uri="{BB962C8B-B14F-4D97-AF65-F5344CB8AC3E}">
        <p14:creationId xmlns:p14="http://schemas.microsoft.com/office/powerpoint/2010/main" val="3581763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latin typeface="+mn-lt"/>
                <a:cs typeface="+mn-cs"/>
              </a:rPr>
              <a:t>As an example, consider a module that compiles and prints a report. Such a module can be changed for two reasons. First, the content of the report can change. Second, the format of the report can change. These two things change for very different causes; one substantive, and one cosmetic. The single responsibility principle says that these two aspects of the problem are really two separate responsibilities, and should therefore be in separate classes or modules. It would be a bad design to couple two things that change for different reasons at different times.</a:t>
            </a:r>
          </a:p>
          <a:p>
            <a:endParaRPr lang="en-US" sz="1300" dirty="0">
              <a:latin typeface="+mn-lt"/>
              <a:cs typeface="+mn-cs"/>
            </a:endParaRPr>
          </a:p>
          <a:p>
            <a:r>
              <a:rPr lang="en-US" sz="1300" dirty="0">
                <a:latin typeface="+mn-lt"/>
                <a:cs typeface="+mn-cs"/>
              </a:rPr>
              <a:t>http://code.tutsplus.com/tutorials/solid-part-1-the-single-responsibility-principle--net-36074</a:t>
            </a:r>
          </a:p>
          <a:p>
            <a:r>
              <a:rPr lang="en-US" sz="1300" dirty="0">
                <a:latin typeface="+mn-lt"/>
                <a:cs typeface="+mn-cs"/>
              </a:rPr>
              <a:t>Defined by </a:t>
            </a:r>
            <a:r>
              <a:rPr lang="en-US" sz="1300" dirty="0">
                <a:latin typeface="+mn-lt"/>
                <a:cs typeface="+mn-cs"/>
                <a:hlinkClick r:id="rId3"/>
              </a:rPr>
              <a:t>Robert C. Martin</a:t>
            </a:r>
            <a:r>
              <a:rPr lang="en-US" sz="1300" dirty="0">
                <a:latin typeface="+mn-lt"/>
                <a:cs typeface="+mn-cs"/>
              </a:rPr>
              <a:t> in his book </a:t>
            </a:r>
            <a:r>
              <a:rPr lang="en-US" sz="1300" dirty="0">
                <a:latin typeface="+mn-lt"/>
                <a:cs typeface="+mn-cs"/>
                <a:hlinkClick r:id="rId4"/>
              </a:rPr>
              <a:t>Agile Software Development, Principles, Patterns, and Practices</a:t>
            </a:r>
            <a:endParaRPr lang="en-US" sz="1300" dirty="0">
              <a:latin typeface="+mn-lt"/>
              <a:cs typeface="+mn-cs"/>
            </a:endParaRPr>
          </a:p>
          <a:p>
            <a:endParaRPr lang="en-US" sz="1300" dirty="0">
              <a:latin typeface="+mn-lt"/>
              <a:cs typeface="+mn-cs"/>
            </a:endParaRPr>
          </a:p>
          <a:p>
            <a:r>
              <a:rPr lang="en-US" sz="1300" dirty="0">
                <a:latin typeface="+mn-lt"/>
                <a:cs typeface="+mn-cs"/>
              </a:rPr>
              <a:t>The Single Responsibility Principle should always be considered when we write code. Class and module design is highly affected by it and it leads to a low coupled design with less and lighter dependencies. But as any coin, it has two faces. It is tempting to design from the beginning of our application with SRP in mind. It is also tempting to identify as many actors as we want or need. But this is actually dangerous - from a design point of view - to try and think of all the parties from the very beginning. Excessive SRP consideration can easily lead to premature optimization and instead of a better design, it may lead to a scattered one where the clear responsibilities of classes or modules may be hard to understand.</a:t>
            </a:r>
          </a:p>
          <a:p>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33</a:t>
            </a:fld>
            <a:endParaRPr lang="en-US"/>
          </a:p>
        </p:txBody>
      </p:sp>
    </p:spTree>
    <p:extLst>
      <p:ext uri="{BB962C8B-B14F-4D97-AF65-F5344CB8AC3E}">
        <p14:creationId xmlns:p14="http://schemas.microsoft.com/office/powerpoint/2010/main" val="35817635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34</a:t>
            </a:fld>
            <a:endParaRPr lang="en-US"/>
          </a:p>
        </p:txBody>
      </p:sp>
    </p:spTree>
    <p:extLst>
      <p:ext uri="{BB962C8B-B14F-4D97-AF65-F5344CB8AC3E}">
        <p14:creationId xmlns:p14="http://schemas.microsoft.com/office/powerpoint/2010/main" val="256367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latin typeface="+mn-lt"/>
                <a:cs typeface="+mn-cs"/>
              </a:rPr>
              <a:t>http://blog.8thlight.com/uncle-bob/2014/05/12/TheOpenClosedPrinciple.html</a:t>
            </a:r>
          </a:p>
          <a:p>
            <a:r>
              <a:rPr lang="en-US" sz="1300" dirty="0">
                <a:latin typeface="+mn-lt"/>
                <a:cs typeface="+mn-cs"/>
              </a:rPr>
              <a:t>Plugin systems are the ultimate consummation, the apotheosis, of the Open-Closed Principle. They are proof positive that open-closed systems are possible, useful, and immensely powerful.</a:t>
            </a:r>
          </a:p>
          <a:p>
            <a:r>
              <a:rPr lang="en-US" sz="1300" dirty="0">
                <a:latin typeface="+mn-lt"/>
                <a:cs typeface="+mn-cs"/>
              </a:rPr>
              <a:t>then you could add new features to that system without modifying any old code. What's more, since none of the old code had changed, it would not need to be recompiled, and therefore it would not need to be redeployed. Adding a new feature would involve leaving the old code in place and only deploying the new code, perhaps in a new </a:t>
            </a:r>
            <a:r>
              <a:rPr lang="en-US" dirty="0" smtClean="0"/>
              <a:t>jar</a:t>
            </a:r>
            <a:r>
              <a:rPr lang="en-US" sz="1300" dirty="0">
                <a:latin typeface="+mn-lt"/>
                <a:cs typeface="+mn-cs"/>
              </a:rPr>
              <a:t> or </a:t>
            </a:r>
            <a:r>
              <a:rPr lang="en-US" dirty="0" err="1" smtClean="0"/>
              <a:t>dll</a:t>
            </a:r>
            <a:r>
              <a:rPr lang="en-US" sz="1300" dirty="0">
                <a:latin typeface="+mn-lt"/>
                <a:cs typeface="+mn-cs"/>
              </a:rPr>
              <a:t> or </a:t>
            </a:r>
            <a:r>
              <a:rPr lang="en-US" dirty="0" smtClean="0"/>
              <a:t>gem</a:t>
            </a:r>
            <a:r>
              <a:rPr lang="en-US" sz="1300" dirty="0">
                <a:latin typeface="+mn-lt"/>
                <a:cs typeface="+mn-cs"/>
              </a:rPr>
              <a:t>.</a:t>
            </a:r>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35</a:t>
            </a:fld>
            <a:endParaRPr lang="en-US"/>
          </a:p>
        </p:txBody>
      </p:sp>
    </p:spTree>
    <p:extLst>
      <p:ext uri="{BB962C8B-B14F-4D97-AF65-F5344CB8AC3E}">
        <p14:creationId xmlns:p14="http://schemas.microsoft.com/office/powerpoint/2010/main" val="20443830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8-4 shows a common violation of the SRP. The Employee class contains business rules and persistence control. These two responsibilities should almost never be mixed. Business rules tend to change frequently, and though persistence may not change as frequently, it changes for completely different reasons. Binding business rules to the persistence subsystem is asking for trouble.</a:t>
            </a:r>
          </a:p>
          <a:p>
            <a:endParaRPr lang="en-US" dirty="0" smtClean="0"/>
          </a:p>
          <a:p>
            <a:r>
              <a:rPr lang="en-US" dirty="0" smtClean="0"/>
              <a:t>http://blog.8thlight.com/uncle-bob/2014/05/08/SingleReponsibilityPrinciple.html</a:t>
            </a:r>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36</a:t>
            </a:fld>
            <a:endParaRPr lang="en-US"/>
          </a:p>
        </p:txBody>
      </p:sp>
    </p:spTree>
    <p:extLst>
      <p:ext uri="{BB962C8B-B14F-4D97-AF65-F5344CB8AC3E}">
        <p14:creationId xmlns:p14="http://schemas.microsoft.com/office/powerpoint/2010/main" val="42722434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latin typeface="+mn-lt"/>
                <a:cs typeface="+mn-cs"/>
              </a:rPr>
              <a:t>for each new shape added the unit testing of the </a:t>
            </a:r>
            <a:r>
              <a:rPr lang="en-US" sz="1300" dirty="0" err="1">
                <a:latin typeface="+mn-lt"/>
                <a:cs typeface="+mn-cs"/>
              </a:rPr>
              <a:t>GraphicEditor</a:t>
            </a:r>
            <a:r>
              <a:rPr lang="en-US" sz="1300" dirty="0">
                <a:latin typeface="+mn-lt"/>
                <a:cs typeface="+mn-cs"/>
              </a:rPr>
              <a:t> should be redone.</a:t>
            </a:r>
          </a:p>
          <a:p>
            <a:r>
              <a:rPr lang="en-US" sz="1300" dirty="0">
                <a:latin typeface="+mn-lt"/>
                <a:cs typeface="+mn-cs"/>
              </a:rPr>
              <a:t>when a new type of shape is added the time for adding it will be high since the developer who add it should understand the logic of the </a:t>
            </a:r>
            <a:r>
              <a:rPr lang="en-US" sz="1300" dirty="0" err="1">
                <a:latin typeface="+mn-lt"/>
                <a:cs typeface="+mn-cs"/>
              </a:rPr>
              <a:t>GraphicEditor</a:t>
            </a:r>
            <a:r>
              <a:rPr lang="en-US" sz="1300" dirty="0">
                <a:latin typeface="+mn-lt"/>
                <a:cs typeface="+mn-cs"/>
              </a:rPr>
              <a:t>.</a:t>
            </a:r>
          </a:p>
          <a:p>
            <a:r>
              <a:rPr lang="en-US" sz="1300" dirty="0">
                <a:latin typeface="+mn-lt"/>
                <a:cs typeface="+mn-cs"/>
              </a:rPr>
              <a:t>adding a new shape might affect the existing functionality in an undesired way, even if the new shape works perfectly</a:t>
            </a:r>
          </a:p>
          <a:p>
            <a:r>
              <a:rPr lang="en-US" sz="1300" dirty="0">
                <a:latin typeface="+mn-lt"/>
                <a:cs typeface="+mn-cs"/>
              </a:rPr>
              <a:t> </a:t>
            </a:r>
          </a:p>
          <a:p>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37</a:t>
            </a:fld>
            <a:endParaRPr lang="en-US"/>
          </a:p>
        </p:txBody>
      </p:sp>
    </p:spTree>
    <p:extLst>
      <p:ext uri="{BB962C8B-B14F-4D97-AF65-F5344CB8AC3E}">
        <p14:creationId xmlns:p14="http://schemas.microsoft.com/office/powerpoint/2010/main" val="2872629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8-4 shows a common violation of the SRP. The Employee class contains business rules and persistence control. These two responsibilities should almost never be mixed. Business rules tend to change frequently, and though persistence may not change as frequently, it changes for completely different reasons. Binding business rules to the persistence subsystem is asking for trouble.</a:t>
            </a:r>
          </a:p>
          <a:p>
            <a:endParaRPr lang="en-US" dirty="0" smtClean="0"/>
          </a:p>
          <a:p>
            <a:r>
              <a:rPr lang="en-US" dirty="0" smtClean="0"/>
              <a:t>http://blog.8thlight.com/uncle-bob/2014/05/08/SingleReponsibilityPrinciple.html</a:t>
            </a:r>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38</a:t>
            </a:fld>
            <a:endParaRPr lang="en-US"/>
          </a:p>
        </p:txBody>
      </p:sp>
    </p:spTree>
    <p:extLst>
      <p:ext uri="{BB962C8B-B14F-4D97-AF65-F5344CB8AC3E}">
        <p14:creationId xmlns:p14="http://schemas.microsoft.com/office/powerpoint/2010/main" val="4272243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p:spPr>
        <p:txBody>
          <a:bodyPr/>
          <a:lstStyle/>
          <a:p>
            <a:endParaRPr lang="ar-EG" smtClean="0"/>
          </a:p>
        </p:txBody>
      </p:sp>
      <p:sp>
        <p:nvSpPr>
          <p:cNvPr id="117764" name="Slide Number Placeholder 3"/>
          <p:cNvSpPr>
            <a:spLocks noGrp="1"/>
          </p:cNvSpPr>
          <p:nvPr>
            <p:ph type="sldNum" sz="quarter" idx="5"/>
          </p:nvPr>
        </p:nvSpPr>
        <p:spPr>
          <a:noFill/>
        </p:spPr>
        <p:txBody>
          <a:bodyPr/>
          <a:lstStyle/>
          <a:p>
            <a:fld id="{A247828C-D669-412D-ABD6-99A75847679E}" type="slidenum">
              <a:rPr lang="ar-EG" smtClean="0"/>
              <a:pPr/>
              <a:t>3</a:t>
            </a:fld>
            <a:endParaRPr lang="en-US" smtClean="0"/>
          </a:p>
        </p:txBody>
      </p:sp>
    </p:spTree>
    <p:extLst>
      <p:ext uri="{BB962C8B-B14F-4D97-AF65-F5344CB8AC3E}">
        <p14:creationId xmlns:p14="http://schemas.microsoft.com/office/powerpoint/2010/main" val="20803685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latin typeface="+mn-lt"/>
                <a:cs typeface="+mn-cs"/>
              </a:rPr>
              <a:t>Bellow is a example which supports the Open Close Principle. In the new design we use abstract draw() method in </a:t>
            </a:r>
            <a:r>
              <a:rPr lang="en-US" sz="1300" dirty="0" err="1">
                <a:latin typeface="+mn-lt"/>
                <a:cs typeface="+mn-cs"/>
              </a:rPr>
              <a:t>GraphicEditor</a:t>
            </a:r>
            <a:r>
              <a:rPr lang="en-US" sz="1300" dirty="0">
                <a:latin typeface="+mn-lt"/>
                <a:cs typeface="+mn-cs"/>
              </a:rPr>
              <a:t> for drawing objects, while moving the implementation in the concrete shape objects. Using the Open Close Principle the problems from the previous design are avoided, because </a:t>
            </a:r>
            <a:r>
              <a:rPr lang="en-US" sz="1300" dirty="0" err="1">
                <a:latin typeface="+mn-lt"/>
                <a:cs typeface="+mn-cs"/>
              </a:rPr>
              <a:t>GraphicEditor</a:t>
            </a:r>
            <a:r>
              <a:rPr lang="en-US" sz="1300" dirty="0">
                <a:latin typeface="+mn-lt"/>
                <a:cs typeface="+mn-cs"/>
              </a:rPr>
              <a:t> is not changed when a new shape class is added:</a:t>
            </a:r>
          </a:p>
          <a:p>
            <a:r>
              <a:rPr lang="en-US" sz="1300" dirty="0">
                <a:latin typeface="+mn-lt"/>
                <a:cs typeface="+mn-cs"/>
              </a:rPr>
              <a:t>no unit testing required.</a:t>
            </a:r>
          </a:p>
          <a:p>
            <a:r>
              <a:rPr lang="en-US" sz="1300" dirty="0">
                <a:latin typeface="+mn-lt"/>
                <a:cs typeface="+mn-cs"/>
              </a:rPr>
              <a:t>no need to understand the </a:t>
            </a:r>
            <a:r>
              <a:rPr lang="en-US" sz="1300" dirty="0" err="1">
                <a:latin typeface="+mn-lt"/>
                <a:cs typeface="+mn-cs"/>
              </a:rPr>
              <a:t>sourcecode</a:t>
            </a:r>
            <a:r>
              <a:rPr lang="en-US" sz="1300" dirty="0">
                <a:latin typeface="+mn-lt"/>
                <a:cs typeface="+mn-cs"/>
              </a:rPr>
              <a:t> from </a:t>
            </a:r>
            <a:r>
              <a:rPr lang="en-US" sz="1300" dirty="0" err="1">
                <a:latin typeface="+mn-lt"/>
                <a:cs typeface="+mn-cs"/>
              </a:rPr>
              <a:t>GraphicEditor</a:t>
            </a:r>
            <a:r>
              <a:rPr lang="en-US" sz="1300" dirty="0">
                <a:latin typeface="+mn-lt"/>
                <a:cs typeface="+mn-cs"/>
              </a:rPr>
              <a:t>.</a:t>
            </a:r>
          </a:p>
          <a:p>
            <a:r>
              <a:rPr lang="en-US" sz="1300" dirty="0">
                <a:latin typeface="+mn-lt"/>
                <a:cs typeface="+mn-cs"/>
              </a:rPr>
              <a:t>since the drawing code is moved to the concrete shape classes, it's a reduced risk to affect old </a:t>
            </a:r>
            <a:r>
              <a:rPr lang="en-US" sz="1300" dirty="0" err="1">
                <a:latin typeface="+mn-lt"/>
                <a:cs typeface="+mn-cs"/>
              </a:rPr>
              <a:t>functionallity</a:t>
            </a:r>
            <a:r>
              <a:rPr lang="en-US" sz="1300" dirty="0">
                <a:latin typeface="+mn-lt"/>
                <a:cs typeface="+mn-cs"/>
              </a:rPr>
              <a:t> when new </a:t>
            </a:r>
            <a:r>
              <a:rPr lang="en-US" sz="1300" dirty="0" err="1">
                <a:latin typeface="+mn-lt"/>
                <a:cs typeface="+mn-cs"/>
              </a:rPr>
              <a:t>functionallity</a:t>
            </a:r>
            <a:r>
              <a:rPr lang="en-US" sz="1300" dirty="0">
                <a:latin typeface="+mn-lt"/>
                <a:cs typeface="+mn-cs"/>
              </a:rPr>
              <a:t> is added.</a:t>
            </a:r>
          </a:p>
          <a:p>
            <a:r>
              <a:rPr lang="en-US" sz="1300" dirty="0">
                <a:latin typeface="+mn-lt"/>
                <a:cs typeface="+mn-cs"/>
              </a:rPr>
              <a:t>There are many design patterns that help us to extend code without changing it. For instance the Decorator pattern help us to follow Open Close principle. Also the Factory Method or the Observer pattern might be used to design an application easy to change with minimum changes in the existing code.</a:t>
            </a:r>
          </a:p>
          <a:p>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39</a:t>
            </a:fld>
            <a:endParaRPr lang="en-US"/>
          </a:p>
        </p:txBody>
      </p:sp>
    </p:spTree>
    <p:extLst>
      <p:ext uri="{BB962C8B-B14F-4D97-AF65-F5344CB8AC3E}">
        <p14:creationId xmlns:p14="http://schemas.microsoft.com/office/powerpoint/2010/main" val="28726292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40</a:t>
            </a:fld>
            <a:endParaRPr lang="en-US"/>
          </a:p>
        </p:txBody>
      </p:sp>
    </p:spTree>
    <p:extLst>
      <p:ext uri="{BB962C8B-B14F-4D97-AF65-F5344CB8AC3E}">
        <p14:creationId xmlns:p14="http://schemas.microsoft.com/office/powerpoint/2010/main" val="256367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latin typeface="+mn-lt"/>
                <a:cs typeface="+mn-cs"/>
              </a:rPr>
              <a:t>http://www.oodesign.com/liskov-s-substitution-principle.html</a:t>
            </a:r>
          </a:p>
          <a:p>
            <a:r>
              <a:rPr lang="en-US" sz="1300" dirty="0">
                <a:latin typeface="+mn-lt"/>
                <a:cs typeface="+mn-cs"/>
              </a:rPr>
              <a:t>http://code.tutsplus.com/tutorials/solid-part-3-liskov-substitution-interface-segregation-principles--net-36710</a:t>
            </a:r>
          </a:p>
          <a:p>
            <a:endParaRPr lang="en-US" sz="1300" dirty="0">
              <a:latin typeface="+mn-lt"/>
              <a:cs typeface="+mn-cs"/>
            </a:endParaRPr>
          </a:p>
          <a:p>
            <a:r>
              <a:rPr lang="en-US" sz="1300" dirty="0" err="1">
                <a:latin typeface="+mn-lt"/>
                <a:cs typeface="+mn-cs"/>
              </a:rPr>
              <a:t>Likov's</a:t>
            </a:r>
            <a:r>
              <a:rPr lang="en-US" sz="1300" dirty="0">
                <a:latin typeface="+mn-lt"/>
                <a:cs typeface="+mn-cs"/>
              </a:rPr>
              <a:t> Substitution Principle states that if a program module is using a Base class, then the reference to the Base class can be replaced with a Derived class without affecting the functionality of the program module.</a:t>
            </a:r>
          </a:p>
          <a:p>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41</a:t>
            </a:fld>
            <a:endParaRPr lang="en-US"/>
          </a:p>
        </p:txBody>
      </p:sp>
    </p:spTree>
    <p:extLst>
      <p:ext uri="{BB962C8B-B14F-4D97-AF65-F5344CB8AC3E}">
        <p14:creationId xmlns:p14="http://schemas.microsoft.com/office/powerpoint/2010/main" val="1165485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42</a:t>
            </a:fld>
            <a:endParaRPr lang="en-US"/>
          </a:p>
        </p:txBody>
      </p:sp>
    </p:spTree>
    <p:extLst>
      <p:ext uri="{BB962C8B-B14F-4D97-AF65-F5344CB8AC3E}">
        <p14:creationId xmlns:p14="http://schemas.microsoft.com/office/powerpoint/2010/main" val="28726292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http://code.tutsplus.com/tutorials/solid-part-3-liskov-substitution-interface-segregation-principles--net-36710</a:t>
            </a:r>
          </a:p>
          <a:p>
            <a:endParaRPr lang="en-US" dirty="0" smtClean="0"/>
          </a:p>
          <a:p>
            <a:r>
              <a:rPr lang="en-US" sz="1300" dirty="0" err="1">
                <a:latin typeface="+mn-lt"/>
                <a:cs typeface="+mn-cs"/>
              </a:rPr>
              <a:t>emplate</a:t>
            </a:r>
            <a:r>
              <a:rPr lang="en-US" sz="1300" dirty="0">
                <a:latin typeface="+mn-lt"/>
                <a:cs typeface="+mn-cs"/>
              </a:rPr>
              <a:t> Method Design Pattern is a classic example of respecting and implementing LSP, which in turn is one of the solutions to respect OCP also.</a:t>
            </a:r>
            <a:endParaRPr lang="en-US" dirty="0" smtClean="0"/>
          </a:p>
          <a:p>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43</a:t>
            </a:fld>
            <a:endParaRPr lang="en-US"/>
          </a:p>
        </p:txBody>
      </p:sp>
    </p:spTree>
    <p:extLst>
      <p:ext uri="{BB962C8B-B14F-4D97-AF65-F5344CB8AC3E}">
        <p14:creationId xmlns:p14="http://schemas.microsoft.com/office/powerpoint/2010/main" val="28726292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44</a:t>
            </a:fld>
            <a:endParaRPr lang="en-US"/>
          </a:p>
        </p:txBody>
      </p:sp>
    </p:spTree>
    <p:extLst>
      <p:ext uri="{BB962C8B-B14F-4D97-AF65-F5344CB8AC3E}">
        <p14:creationId xmlns:p14="http://schemas.microsoft.com/office/powerpoint/2010/main" val="256367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http://code.tutsplus.com/tutorials/solid-part-3-liskov-substitution-interface-segregation-principles--net-36710</a:t>
            </a:r>
          </a:p>
          <a:p>
            <a:r>
              <a:rPr lang="en-US" dirty="0" smtClean="0"/>
              <a:t>https://docs.google.com/file/d/0BwhCYaYDn8EgOTViYjJhYzMtMzYxMC00MzFjLWJjMzYtOGJiMDc5N2JkYmJi/edit?hl=en</a:t>
            </a:r>
          </a:p>
          <a:p>
            <a:endParaRPr lang="en-US" dirty="0" smtClean="0"/>
          </a:p>
          <a:p>
            <a:r>
              <a:rPr lang="en-US" dirty="0" smtClean="0"/>
              <a:t>This principle deals with the disadvantages of “fat” interfaces.</a:t>
            </a:r>
          </a:p>
          <a:p>
            <a:endParaRPr lang="en-US" dirty="0" smtClean="0"/>
          </a:p>
          <a:p>
            <a:r>
              <a:rPr lang="en-US" dirty="0" smtClean="0"/>
              <a:t>Classes that have “fat” interfaces are classes whose interfaces are not cohesive. In other</a:t>
            </a:r>
          </a:p>
          <a:p>
            <a:endParaRPr lang="en-US" dirty="0" smtClean="0"/>
          </a:p>
          <a:p>
            <a:r>
              <a:rPr lang="en-US" dirty="0" smtClean="0"/>
              <a:t>interfaces of the class can be broken up into groups of member functions. Each</a:t>
            </a:r>
          </a:p>
          <a:p>
            <a:endParaRPr lang="en-US" dirty="0" smtClean="0"/>
          </a:p>
          <a:p>
            <a:r>
              <a:rPr lang="en-US" dirty="0" smtClean="0"/>
              <a:t>group serves a different set of clients. Thus some clients use one group of member </a:t>
            </a:r>
            <a:r>
              <a:rPr lang="en-US" dirty="0" err="1" smtClean="0"/>
              <a:t>func</a:t>
            </a:r>
            <a:r>
              <a:rPr lang="en-US" dirty="0" smtClean="0"/>
              <a:t>-</a:t>
            </a:r>
          </a:p>
          <a:p>
            <a:r>
              <a:rPr lang="en-US" dirty="0" err="1" smtClean="0"/>
              <a:t>tions</a:t>
            </a:r>
            <a:r>
              <a:rPr lang="en-US" dirty="0" smtClean="0"/>
              <a:t>, and other clients use the other groups.</a:t>
            </a:r>
          </a:p>
          <a:p>
            <a:endParaRPr lang="en-US" dirty="0" smtClean="0"/>
          </a:p>
          <a:p>
            <a:r>
              <a:rPr lang="en-US" dirty="0" smtClean="0"/>
              <a:t>It has been forced to incorporate</a:t>
            </a:r>
          </a:p>
          <a:p>
            <a:endParaRPr lang="en-US" dirty="0" smtClean="0"/>
          </a:p>
          <a:p>
            <a:r>
              <a:rPr lang="en-US" dirty="0" smtClean="0"/>
              <a:t>this interface solely for the benefit of one of its subclasses. If this practice is pursued, then</a:t>
            </a:r>
          </a:p>
          <a:p>
            <a:endParaRPr lang="en-US" dirty="0" smtClean="0"/>
          </a:p>
          <a:p>
            <a:r>
              <a:rPr lang="en-US" dirty="0" smtClean="0"/>
              <a:t>every time a derivative needs a new interface, that interface will be added to the base class.</a:t>
            </a:r>
          </a:p>
          <a:p>
            <a:endParaRPr lang="en-US" dirty="0" smtClean="0"/>
          </a:p>
          <a:p>
            <a:r>
              <a:rPr lang="en-US" dirty="0" smtClean="0"/>
              <a:t>This will further pollute the interface of the base class, making it “fat”.</a:t>
            </a:r>
          </a:p>
          <a:p>
            <a:endParaRPr lang="en-US" dirty="0" smtClean="0"/>
          </a:p>
          <a:p>
            <a:r>
              <a:rPr lang="en-US" dirty="0" smtClean="0"/>
              <a:t>when a client depends upon a class that contains inter-</a:t>
            </a:r>
          </a:p>
          <a:p>
            <a:r>
              <a:rPr lang="en-US" dirty="0" smtClean="0"/>
              <a:t>faces that the client does not use, but that other clients do use, then that client will be</a:t>
            </a:r>
          </a:p>
          <a:p>
            <a:endParaRPr lang="en-US" dirty="0" smtClean="0"/>
          </a:p>
          <a:p>
            <a:r>
              <a:rPr lang="en-US" dirty="0" smtClean="0"/>
              <a:t>affected by the changes that those other clients force upon the class. We would like to</a:t>
            </a:r>
          </a:p>
          <a:p>
            <a:endParaRPr lang="en-US" dirty="0" smtClean="0"/>
          </a:p>
          <a:p>
            <a:r>
              <a:rPr lang="en-US" dirty="0" smtClean="0"/>
              <a:t>avoid such couplings where possible, and so we want to separate the interfaces where </a:t>
            </a:r>
            <a:r>
              <a:rPr lang="en-US" dirty="0" err="1" smtClean="0"/>
              <a:t>pos</a:t>
            </a:r>
            <a:r>
              <a:rPr lang="en-US" dirty="0" smtClean="0"/>
              <a:t>-</a:t>
            </a:r>
          </a:p>
          <a:p>
            <a:r>
              <a:rPr lang="en-US" dirty="0" smtClean="0"/>
              <a:t>sible.*</a:t>
            </a:r>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45</a:t>
            </a:fld>
            <a:endParaRPr lang="en-US"/>
          </a:p>
        </p:txBody>
      </p:sp>
    </p:spTree>
    <p:extLst>
      <p:ext uri="{BB962C8B-B14F-4D97-AF65-F5344CB8AC3E}">
        <p14:creationId xmlns:p14="http://schemas.microsoft.com/office/powerpoint/2010/main" val="1165485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http://code.tutsplus.com/tutorials/solid-part-3-liskov-substitution-interface-segregation-principles--net-36710</a:t>
            </a:r>
          </a:p>
          <a:p>
            <a:r>
              <a:rPr lang="en-US" dirty="0" smtClean="0"/>
              <a:t>https://docs.google.com/file/d/0BwhCYaYDn8EgOTViYjJhYzMtMzYxMC00MzFjLWJjMzYtOGJiMDc5N2JkYmJi/edit?hl=en</a:t>
            </a:r>
          </a:p>
          <a:p>
            <a:endParaRPr lang="en-US" dirty="0" smtClean="0"/>
          </a:p>
          <a:p>
            <a:r>
              <a:rPr lang="en-US" dirty="0" smtClean="0"/>
              <a:t>This principle deals with the disadvantages of “fat” interfaces.</a:t>
            </a:r>
          </a:p>
          <a:p>
            <a:endParaRPr lang="en-US" dirty="0" smtClean="0"/>
          </a:p>
          <a:p>
            <a:r>
              <a:rPr lang="en-US" dirty="0" smtClean="0"/>
              <a:t>Classes that have “fat” interfaces are classes whose interfaces are not cohesive. In other</a:t>
            </a:r>
          </a:p>
          <a:p>
            <a:endParaRPr lang="en-US" dirty="0" smtClean="0"/>
          </a:p>
          <a:p>
            <a:r>
              <a:rPr lang="en-US" dirty="0" smtClean="0"/>
              <a:t>interfaces of the class can be broken up into groups of member functions. Each</a:t>
            </a:r>
          </a:p>
          <a:p>
            <a:endParaRPr lang="en-US" dirty="0" smtClean="0"/>
          </a:p>
          <a:p>
            <a:r>
              <a:rPr lang="en-US" dirty="0" smtClean="0"/>
              <a:t>group serves a different set of clients. Thus some clients use one group of member </a:t>
            </a:r>
            <a:r>
              <a:rPr lang="en-US" dirty="0" err="1" smtClean="0"/>
              <a:t>func</a:t>
            </a:r>
            <a:r>
              <a:rPr lang="en-US" dirty="0" smtClean="0"/>
              <a:t>-</a:t>
            </a:r>
          </a:p>
          <a:p>
            <a:r>
              <a:rPr lang="en-US" dirty="0" err="1" smtClean="0"/>
              <a:t>tions</a:t>
            </a:r>
            <a:r>
              <a:rPr lang="en-US" dirty="0" smtClean="0"/>
              <a:t>, and other clients use the other groups.</a:t>
            </a:r>
          </a:p>
          <a:p>
            <a:endParaRPr lang="en-US" dirty="0" smtClean="0"/>
          </a:p>
          <a:p>
            <a:r>
              <a:rPr lang="en-US" dirty="0" smtClean="0"/>
              <a:t>It has been forced to incorporate</a:t>
            </a:r>
          </a:p>
          <a:p>
            <a:endParaRPr lang="en-US" dirty="0" smtClean="0"/>
          </a:p>
          <a:p>
            <a:r>
              <a:rPr lang="en-US" dirty="0" smtClean="0"/>
              <a:t>this interface solely for the benefit of one of its subclasses. If this practice is pursued, then</a:t>
            </a:r>
          </a:p>
          <a:p>
            <a:endParaRPr lang="en-US" dirty="0" smtClean="0"/>
          </a:p>
          <a:p>
            <a:r>
              <a:rPr lang="en-US" dirty="0" smtClean="0"/>
              <a:t>every time a derivative needs a new interface, that interface will be added to the base class.</a:t>
            </a:r>
          </a:p>
          <a:p>
            <a:endParaRPr lang="en-US" dirty="0" smtClean="0"/>
          </a:p>
          <a:p>
            <a:r>
              <a:rPr lang="en-US" dirty="0" smtClean="0"/>
              <a:t>This will further pollute the interface of the base class, making it “fat”.</a:t>
            </a:r>
          </a:p>
          <a:p>
            <a:endParaRPr lang="en-US" dirty="0" smtClean="0"/>
          </a:p>
          <a:p>
            <a:r>
              <a:rPr lang="en-US" dirty="0" smtClean="0"/>
              <a:t>when a client depends upon a class that contains inter-</a:t>
            </a:r>
          </a:p>
          <a:p>
            <a:r>
              <a:rPr lang="en-US" dirty="0" smtClean="0"/>
              <a:t>faces that the client does not use, but that other clients do use, then that client will be</a:t>
            </a:r>
          </a:p>
          <a:p>
            <a:endParaRPr lang="en-US" dirty="0" smtClean="0"/>
          </a:p>
          <a:p>
            <a:r>
              <a:rPr lang="en-US" dirty="0" smtClean="0"/>
              <a:t>affected by the changes that those other clients force upon the class. We would like to</a:t>
            </a:r>
          </a:p>
          <a:p>
            <a:endParaRPr lang="en-US" dirty="0" smtClean="0"/>
          </a:p>
          <a:p>
            <a:r>
              <a:rPr lang="en-US" dirty="0" smtClean="0"/>
              <a:t>avoid such couplings where possible, and so we want to separate the interfaces where </a:t>
            </a:r>
            <a:r>
              <a:rPr lang="en-US" dirty="0" err="1" smtClean="0"/>
              <a:t>pos</a:t>
            </a:r>
            <a:r>
              <a:rPr lang="en-US" dirty="0" smtClean="0"/>
              <a:t>-</a:t>
            </a:r>
          </a:p>
          <a:p>
            <a:r>
              <a:rPr lang="en-US" dirty="0" smtClean="0"/>
              <a:t>sible.*</a:t>
            </a:r>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46</a:t>
            </a:fld>
            <a:endParaRPr lang="en-US"/>
          </a:p>
        </p:txBody>
      </p:sp>
    </p:spTree>
    <p:extLst>
      <p:ext uri="{BB962C8B-B14F-4D97-AF65-F5344CB8AC3E}">
        <p14:creationId xmlns:p14="http://schemas.microsoft.com/office/powerpoint/2010/main" val="1165485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47</a:t>
            </a:fld>
            <a:endParaRPr lang="en-US"/>
          </a:p>
        </p:txBody>
      </p:sp>
    </p:spTree>
    <p:extLst>
      <p:ext uri="{BB962C8B-B14F-4D97-AF65-F5344CB8AC3E}">
        <p14:creationId xmlns:p14="http://schemas.microsoft.com/office/powerpoint/2010/main" val="2872629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48</a:t>
            </a:fld>
            <a:endParaRPr lang="en-US"/>
          </a:p>
        </p:txBody>
      </p:sp>
    </p:spTree>
    <p:extLst>
      <p:ext uri="{BB962C8B-B14F-4D97-AF65-F5344CB8AC3E}">
        <p14:creationId xmlns:p14="http://schemas.microsoft.com/office/powerpoint/2010/main" val="2872629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90478" eaLnBrk="1" fontAlgn="auto" hangingPunct="1">
              <a:spcBef>
                <a:spcPts val="0"/>
              </a:spcBef>
              <a:spcAft>
                <a:spcPts val="0"/>
              </a:spcAft>
              <a:defRPr/>
            </a:pPr>
            <a:r>
              <a:rPr lang="en-US" dirty="0" smtClean="0"/>
              <a:t>http://martinfowler.com/bliki/TellDontAsk.html</a:t>
            </a:r>
          </a:p>
          <a:p>
            <a:pPr marL="0" lvl="1" defTabSz="990478" eaLnBrk="1" fontAlgn="auto" hangingPunct="1">
              <a:spcBef>
                <a:spcPts val="0"/>
              </a:spcBef>
              <a:spcAft>
                <a:spcPts val="0"/>
              </a:spcAft>
              <a:defRPr/>
            </a:pPr>
            <a:r>
              <a:rPr lang="en-US" dirty="0" smtClean="0"/>
              <a:t>Motivation: Cohesion and Single Responsibilities Principle ( a class </a:t>
            </a:r>
          </a:p>
          <a:p>
            <a:pPr marL="0" lvl="1" defTabSz="990478" eaLnBrk="1" fontAlgn="auto" hangingPunct="1">
              <a:spcBef>
                <a:spcPts val="0"/>
              </a:spcBef>
              <a:spcAft>
                <a:spcPts val="0"/>
              </a:spcAft>
              <a:defRPr/>
            </a:pPr>
            <a:r>
              <a:rPr lang="en-US" dirty="0" smtClean="0"/>
              <a:t>Object-Orientation is about bundling data with the functions that operate on that data. It reminds us that rather than asking an object for data and acting on that data, we should instead tell an object what to do</a:t>
            </a:r>
          </a:p>
          <a:p>
            <a:pPr marL="0" lvl="1" defTabSz="990478" eaLnBrk="1" fontAlgn="auto" hangingPunct="1">
              <a:spcBef>
                <a:spcPts val="0"/>
              </a:spcBef>
              <a:spcAft>
                <a:spcPts val="0"/>
              </a:spcAf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8</a:t>
            </a:fld>
            <a:endParaRPr lang="en-US"/>
          </a:p>
        </p:txBody>
      </p:sp>
    </p:spTree>
    <p:extLst>
      <p:ext uri="{BB962C8B-B14F-4D97-AF65-F5344CB8AC3E}">
        <p14:creationId xmlns:p14="http://schemas.microsoft.com/office/powerpoint/2010/main" val="10334148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49</a:t>
            </a:fld>
            <a:endParaRPr lang="en-US"/>
          </a:p>
        </p:txBody>
      </p:sp>
    </p:spTree>
    <p:extLst>
      <p:ext uri="{BB962C8B-B14F-4D97-AF65-F5344CB8AC3E}">
        <p14:creationId xmlns:p14="http://schemas.microsoft.com/office/powerpoint/2010/main" val="256367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latin typeface="+mn-lt"/>
                <a:cs typeface="+mn-cs"/>
              </a:rPr>
              <a:t>http://www.oodesign.com/dependency-inversion-principle.html</a:t>
            </a:r>
          </a:p>
          <a:p>
            <a:r>
              <a:rPr lang="en-US" sz="1300" dirty="0">
                <a:latin typeface="+mn-lt"/>
                <a:cs typeface="+mn-cs"/>
              </a:rPr>
              <a:t>http://code.tutsplus.com/tutorials/solid-part-4-the-dependency-inversion-principle--net-36872</a:t>
            </a:r>
          </a:p>
          <a:p>
            <a:endParaRPr lang="en-US" sz="1300" dirty="0">
              <a:latin typeface="+mn-lt"/>
              <a:cs typeface="+mn-cs"/>
            </a:endParaRPr>
          </a:p>
          <a:p>
            <a:r>
              <a:rPr lang="en-US" sz="1300" dirty="0">
                <a:latin typeface="+mn-lt"/>
                <a:cs typeface="+mn-cs"/>
              </a:rPr>
              <a:t>This principle was defined by </a:t>
            </a:r>
            <a:r>
              <a:rPr lang="en-US" sz="1300" dirty="0">
                <a:latin typeface="+mn-lt"/>
                <a:cs typeface="+mn-cs"/>
                <a:hlinkClick r:id="rId3"/>
              </a:rPr>
              <a:t>Robert C. Martin</a:t>
            </a:r>
            <a:r>
              <a:rPr lang="en-US" sz="1300" dirty="0">
                <a:latin typeface="+mn-lt"/>
                <a:cs typeface="+mn-cs"/>
              </a:rPr>
              <a:t> in his book </a:t>
            </a:r>
            <a:r>
              <a:rPr lang="en-US" sz="1300" dirty="0">
                <a:latin typeface="+mn-lt"/>
                <a:cs typeface="+mn-cs"/>
                <a:hlinkClick r:id="rId4"/>
              </a:rPr>
              <a:t>Agile Software Development, Principles, Patterns, and Practices</a:t>
            </a:r>
            <a:r>
              <a:rPr lang="en-US" sz="1300" dirty="0">
                <a:latin typeface="+mn-lt"/>
                <a:cs typeface="+mn-cs"/>
              </a:rPr>
              <a:t> and later republished in the C# version of the book </a:t>
            </a:r>
            <a:r>
              <a:rPr lang="en-US" sz="1300" dirty="0">
                <a:latin typeface="+mn-lt"/>
                <a:cs typeface="+mn-cs"/>
                <a:hlinkClick r:id="rId5"/>
              </a:rPr>
              <a:t>Agile Principles, Patterns, and Practices in C#</a:t>
            </a:r>
            <a:r>
              <a:rPr lang="en-US" sz="1300" dirty="0">
                <a:latin typeface="+mn-lt"/>
                <a:cs typeface="+mn-cs"/>
              </a:rPr>
              <a:t>, and it is the last of the five SOLID agile principles.</a:t>
            </a:r>
          </a:p>
          <a:p>
            <a:endParaRPr lang="en-US" sz="1300" dirty="0">
              <a:latin typeface="+mn-lt"/>
              <a:cs typeface="+mn-cs"/>
            </a:endParaRPr>
          </a:p>
          <a:p>
            <a:r>
              <a:rPr lang="en-US" sz="1300" dirty="0">
                <a:latin typeface="+mn-lt"/>
                <a:cs typeface="+mn-cs"/>
              </a:rPr>
              <a:t>Let's assume the Manager class is quite complex, containing very complex logic. And now we have to change it in order to introduce the new </a:t>
            </a:r>
            <a:r>
              <a:rPr lang="en-US" sz="1300" dirty="0" err="1">
                <a:latin typeface="+mn-lt"/>
                <a:cs typeface="+mn-cs"/>
              </a:rPr>
              <a:t>SuperWorker</a:t>
            </a:r>
            <a:r>
              <a:rPr lang="en-US" sz="1300" dirty="0">
                <a:latin typeface="+mn-lt"/>
                <a:cs typeface="+mn-cs"/>
              </a:rPr>
              <a:t>. Let's see the disadvantages:</a:t>
            </a:r>
          </a:p>
          <a:p>
            <a:r>
              <a:rPr lang="en-US" sz="1300" dirty="0">
                <a:latin typeface="+mn-lt"/>
                <a:cs typeface="+mn-cs"/>
              </a:rPr>
              <a:t>we have to change the Manager class (remember it is a complex one and this will involve time and effort to make the changes).</a:t>
            </a:r>
          </a:p>
          <a:p>
            <a:r>
              <a:rPr lang="en-US" sz="1300" dirty="0">
                <a:latin typeface="+mn-lt"/>
                <a:cs typeface="+mn-cs"/>
              </a:rPr>
              <a:t>some of the current functionality from the manager class might be affected.</a:t>
            </a:r>
          </a:p>
          <a:p>
            <a:r>
              <a:rPr lang="en-US" sz="1300" dirty="0">
                <a:latin typeface="+mn-lt"/>
                <a:cs typeface="+mn-cs"/>
              </a:rPr>
              <a:t>the unit testing should be redone.</a:t>
            </a:r>
          </a:p>
          <a:p>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50</a:t>
            </a:fld>
            <a:endParaRPr lang="en-US"/>
          </a:p>
        </p:txBody>
      </p:sp>
    </p:spTree>
    <p:extLst>
      <p:ext uri="{BB962C8B-B14F-4D97-AF65-F5344CB8AC3E}">
        <p14:creationId xmlns:p14="http://schemas.microsoft.com/office/powerpoint/2010/main" val="1165485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51</a:t>
            </a:fld>
            <a:endParaRPr lang="en-US"/>
          </a:p>
        </p:txBody>
      </p:sp>
    </p:spTree>
    <p:extLst>
      <p:ext uri="{BB962C8B-B14F-4D97-AF65-F5344CB8AC3E}">
        <p14:creationId xmlns:p14="http://schemas.microsoft.com/office/powerpoint/2010/main" val="28726292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52</a:t>
            </a:fld>
            <a:endParaRPr lang="en-US"/>
          </a:p>
        </p:txBody>
      </p:sp>
    </p:spTree>
    <p:extLst>
      <p:ext uri="{BB962C8B-B14F-4D97-AF65-F5344CB8AC3E}">
        <p14:creationId xmlns:p14="http://schemas.microsoft.com/office/powerpoint/2010/main" val="28726292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478" eaLnBrk="1" fontAlgn="auto" hangingPunct="1">
              <a:spcBef>
                <a:spcPts val="0"/>
              </a:spcBef>
              <a:spcAft>
                <a:spcPts val="0"/>
              </a:spcAft>
              <a:defRPr/>
            </a:pPr>
            <a:r>
              <a:rPr lang="en-US" dirty="0" smtClean="0"/>
              <a:t>Of course, using this principle implies an increased effort, will result in more classes and interfaces to maintain, in a few words in more complex code, but more flexible. This principle should not be applied blindly for every class or every module. If we have a class functionality that is more likely to remain unchanged in the future there is not need to apply this principle.</a:t>
            </a:r>
          </a:p>
          <a:p>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53</a:t>
            </a:fld>
            <a:endParaRPr lang="en-US"/>
          </a:p>
        </p:txBody>
      </p:sp>
    </p:spTree>
    <p:extLst>
      <p:ext uri="{BB962C8B-B14F-4D97-AF65-F5344CB8AC3E}">
        <p14:creationId xmlns:p14="http://schemas.microsoft.com/office/powerpoint/2010/main" val="1165485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478" eaLnBrk="1" fontAlgn="auto" hangingPunct="1">
              <a:spcBef>
                <a:spcPts val="0"/>
              </a:spcBef>
              <a:spcAft>
                <a:spcPts val="0"/>
              </a:spcAft>
              <a:defRPr/>
            </a:pPr>
            <a:r>
              <a:rPr lang="en-US" dirty="0" smtClean="0"/>
              <a:t>Of course, using this principle implies an increased effort, will result in more classes and interfaces to maintain, in a few words in more complex code, but more flexible. This principle should not be applied blindly for every class or every module. If we have a class functionality that is more likely to remain unchanged in the future there is not need to apply this principle.</a:t>
            </a:r>
          </a:p>
          <a:p>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54</a:t>
            </a:fld>
            <a:endParaRPr lang="en-US"/>
          </a:p>
        </p:txBody>
      </p:sp>
    </p:spTree>
    <p:extLst>
      <p:ext uri="{BB962C8B-B14F-4D97-AF65-F5344CB8AC3E}">
        <p14:creationId xmlns:p14="http://schemas.microsoft.com/office/powerpoint/2010/main" val="1165485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478" eaLnBrk="1" fontAlgn="auto" hangingPunct="1">
              <a:spcBef>
                <a:spcPts val="0"/>
              </a:spcBef>
              <a:spcAft>
                <a:spcPts val="0"/>
              </a:spcAft>
              <a:defRPr/>
            </a:pPr>
            <a:r>
              <a:rPr lang="en-US" dirty="0" smtClean="0"/>
              <a:t>Of course, using this principle implies an increased effort, will result in more classes and interfaces to maintain, in a few words in more complex code, but more flexible. This principle should not be applied blindly for every class or every module. If we have a class functionality that is more likely to remain unchanged in the future there is not need to apply this principle.</a:t>
            </a:r>
          </a:p>
          <a:p>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55</a:t>
            </a:fld>
            <a:endParaRPr lang="en-US"/>
          </a:p>
        </p:txBody>
      </p:sp>
    </p:spTree>
    <p:extLst>
      <p:ext uri="{BB962C8B-B14F-4D97-AF65-F5344CB8AC3E}">
        <p14:creationId xmlns:p14="http://schemas.microsoft.com/office/powerpoint/2010/main" val="1165485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p:spPr>
        <p:txBody>
          <a:bodyPr/>
          <a:lstStyle/>
          <a:p>
            <a:endParaRPr lang="ar-EG" smtClean="0"/>
          </a:p>
        </p:txBody>
      </p:sp>
      <p:sp>
        <p:nvSpPr>
          <p:cNvPr id="117764" name="Slide Number Placeholder 3"/>
          <p:cNvSpPr>
            <a:spLocks noGrp="1"/>
          </p:cNvSpPr>
          <p:nvPr>
            <p:ph type="sldNum" sz="quarter" idx="5"/>
          </p:nvPr>
        </p:nvSpPr>
        <p:spPr>
          <a:noFill/>
        </p:spPr>
        <p:txBody>
          <a:bodyPr/>
          <a:lstStyle/>
          <a:p>
            <a:fld id="{A247828C-D669-412D-ABD6-99A75847679E}" type="slidenum">
              <a:rPr lang="ar-EG" smtClean="0"/>
              <a:pPr/>
              <a:t>57</a:t>
            </a:fld>
            <a:endParaRPr lang="en-US" smtClean="0"/>
          </a:p>
        </p:txBody>
      </p:sp>
    </p:spTree>
    <p:extLst>
      <p:ext uri="{BB962C8B-B14F-4D97-AF65-F5344CB8AC3E}">
        <p14:creationId xmlns:p14="http://schemas.microsoft.com/office/powerpoint/2010/main" val="28515157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p:spPr>
        <p:txBody>
          <a:bodyPr/>
          <a:lstStyle/>
          <a:p>
            <a:endParaRPr lang="ar-EG" smtClean="0"/>
          </a:p>
        </p:txBody>
      </p:sp>
      <p:sp>
        <p:nvSpPr>
          <p:cNvPr id="118788" name="Slide Number Placeholder 3"/>
          <p:cNvSpPr>
            <a:spLocks noGrp="1"/>
          </p:cNvSpPr>
          <p:nvPr>
            <p:ph type="sldNum" sz="quarter" idx="5"/>
          </p:nvPr>
        </p:nvSpPr>
        <p:spPr>
          <a:noFill/>
        </p:spPr>
        <p:txBody>
          <a:bodyPr/>
          <a:lstStyle/>
          <a:p>
            <a:fld id="{75B210FC-2F87-4C57-BA4D-509B4B847252}" type="slidenum">
              <a:rPr lang="ar-EG" smtClean="0"/>
              <a:pPr/>
              <a:t>58</a:t>
            </a:fld>
            <a:endParaRPr lang="en-US" smtClean="0"/>
          </a:p>
        </p:txBody>
      </p:sp>
    </p:spTree>
    <p:extLst>
      <p:ext uri="{BB962C8B-B14F-4D97-AF65-F5344CB8AC3E}">
        <p14:creationId xmlns:p14="http://schemas.microsoft.com/office/powerpoint/2010/main" val="30926695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p:spPr>
        <p:txBody>
          <a:bodyPr/>
          <a:lstStyle/>
          <a:p>
            <a:endParaRPr lang="ar-EG" smtClean="0"/>
          </a:p>
        </p:txBody>
      </p:sp>
      <p:sp>
        <p:nvSpPr>
          <p:cNvPr id="119812" name="Slide Number Placeholder 3"/>
          <p:cNvSpPr>
            <a:spLocks noGrp="1"/>
          </p:cNvSpPr>
          <p:nvPr>
            <p:ph type="sldNum" sz="quarter" idx="5"/>
          </p:nvPr>
        </p:nvSpPr>
        <p:spPr>
          <a:noFill/>
        </p:spPr>
        <p:txBody>
          <a:bodyPr/>
          <a:lstStyle/>
          <a:p>
            <a:fld id="{5E3EEBBC-5123-476B-91D8-C925BFF59F91}" type="slidenum">
              <a:rPr lang="ar-EG" smtClean="0"/>
              <a:pPr/>
              <a:t>59</a:t>
            </a:fld>
            <a:endParaRPr lang="en-US" smtClean="0"/>
          </a:p>
        </p:txBody>
      </p:sp>
    </p:spTree>
    <p:extLst>
      <p:ext uri="{BB962C8B-B14F-4D97-AF65-F5344CB8AC3E}">
        <p14:creationId xmlns:p14="http://schemas.microsoft.com/office/powerpoint/2010/main" val="4009166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Motivation: </a:t>
            </a:r>
            <a:r>
              <a:rPr lang="en-US" dirty="0" err="1" smtClean="0"/>
              <a:t>Modifibality</a:t>
            </a:r>
            <a:endParaRPr lang="en-US" dirty="0" smtClean="0"/>
          </a:p>
          <a:p>
            <a:r>
              <a:rPr lang="en-US" dirty="0" smtClean="0"/>
              <a:t>when you realize that two blocks of code, in different places, are or will be the same. You define a subroutine and call it from both places. So, if you change what you need to, you don’t have to hunt down multiple repetitions to make the change</a:t>
            </a:r>
          </a:p>
          <a:p>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10</a:t>
            </a:fld>
            <a:endParaRPr lang="en-US"/>
          </a:p>
        </p:txBody>
      </p:sp>
    </p:spTree>
    <p:extLst>
      <p:ext uri="{BB962C8B-B14F-4D97-AF65-F5344CB8AC3E}">
        <p14:creationId xmlns:p14="http://schemas.microsoft.com/office/powerpoint/2010/main" val="26717120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dirty="0" smtClean="0"/>
              <a:t>Even though Alexander was talking about patterns in buildings and towns, what he says is true about object-oriented design patterns. Our solutions are expressed in terms of objects and interfaces instead of walls and doors, but at the core of both kinds of patterns is a solution to a problem in a context.</a:t>
            </a:r>
          </a:p>
          <a:p>
            <a:pPr>
              <a:defRPr/>
            </a:pPr>
            <a:endParaRPr lang="en-US" altLang="en-US" sz="2300" dirty="0" smtClean="0"/>
          </a:p>
          <a:p>
            <a:pPr>
              <a:lnSpc>
                <a:spcPct val="90000"/>
              </a:lnSpc>
              <a:defRPr/>
            </a:pPr>
            <a:r>
              <a:rPr lang="en-US" altLang="en-US" sz="2300" dirty="0" smtClean="0"/>
              <a:t>The </a:t>
            </a:r>
            <a:r>
              <a:rPr lang="en-US" altLang="en-US" sz="2300" dirty="0" err="1" smtClean="0"/>
              <a:t>GoF</a:t>
            </a:r>
            <a:r>
              <a:rPr lang="en-US" altLang="en-US" sz="2300" dirty="0" smtClean="0"/>
              <a:t> book describes a pattern using the following four attributes:</a:t>
            </a:r>
          </a:p>
          <a:p>
            <a:pPr lvl="1">
              <a:lnSpc>
                <a:spcPct val="90000"/>
              </a:lnSpc>
              <a:buFontTx/>
              <a:buChar char="•"/>
              <a:defRPr/>
            </a:pPr>
            <a:r>
              <a:rPr lang="en-US" altLang="en-US" sz="2000" dirty="0" smtClean="0"/>
              <a:t>The </a:t>
            </a:r>
            <a:r>
              <a:rPr lang="en-US" altLang="en-US" sz="2000" b="1" i="1" u="sng" dirty="0" smtClean="0">
                <a:effectLst>
                  <a:outerShdw blurRad="38100" dist="38100" dir="2700000" algn="tl">
                    <a:srgbClr val="000000"/>
                  </a:outerShdw>
                </a:effectLst>
              </a:rPr>
              <a:t>name</a:t>
            </a:r>
            <a:r>
              <a:rPr lang="en-US" altLang="en-US" sz="2000" b="1" i="1" u="sng" dirty="0" smtClean="0"/>
              <a:t> </a:t>
            </a:r>
            <a:r>
              <a:rPr lang="en-US" altLang="en-US" sz="2000" dirty="0" smtClean="0"/>
              <a:t>to describes the pattern, its solutions and consequences in a word or two</a:t>
            </a:r>
          </a:p>
          <a:p>
            <a:pPr lvl="1">
              <a:lnSpc>
                <a:spcPct val="90000"/>
              </a:lnSpc>
              <a:buFontTx/>
              <a:buChar char="•"/>
              <a:defRPr/>
            </a:pPr>
            <a:r>
              <a:rPr lang="en-US" altLang="en-US" sz="2000" dirty="0" smtClean="0"/>
              <a:t>The </a:t>
            </a:r>
            <a:r>
              <a:rPr lang="en-US" altLang="en-US" sz="2000" b="1" i="1" u="sng" dirty="0" smtClean="0">
                <a:effectLst>
                  <a:outerShdw blurRad="38100" dist="38100" dir="2700000" algn="tl">
                    <a:srgbClr val="000000"/>
                  </a:outerShdw>
                </a:effectLst>
              </a:rPr>
              <a:t>problem</a:t>
            </a:r>
            <a:r>
              <a:rPr lang="en-US" altLang="en-US" sz="2000" dirty="0" smtClean="0"/>
              <a:t> describes when to apply the pattern</a:t>
            </a:r>
          </a:p>
          <a:p>
            <a:pPr lvl="1">
              <a:lnSpc>
                <a:spcPct val="90000"/>
              </a:lnSpc>
              <a:buFontTx/>
              <a:buChar char="•"/>
              <a:defRPr/>
            </a:pPr>
            <a:r>
              <a:rPr lang="en-US" altLang="en-US" sz="2000" dirty="0" smtClean="0"/>
              <a:t>The </a:t>
            </a:r>
            <a:r>
              <a:rPr lang="en-US" altLang="en-US" sz="2000" b="1" i="1" u="sng" dirty="0" smtClean="0">
                <a:effectLst>
                  <a:outerShdw blurRad="38100" dist="38100" dir="2700000" algn="tl">
                    <a:srgbClr val="000000"/>
                  </a:outerShdw>
                </a:effectLst>
              </a:rPr>
              <a:t>solution</a:t>
            </a:r>
            <a:r>
              <a:rPr lang="en-US" altLang="en-US" sz="2000" dirty="0" smtClean="0"/>
              <a:t> describes the elements that make up the design, their relationships, responsibilities, and collaborations</a:t>
            </a:r>
          </a:p>
          <a:p>
            <a:pPr lvl="1">
              <a:lnSpc>
                <a:spcPct val="90000"/>
              </a:lnSpc>
              <a:buFontTx/>
              <a:buChar char="•"/>
              <a:defRPr/>
            </a:pPr>
            <a:r>
              <a:rPr lang="en-US" altLang="en-US" sz="2000" dirty="0" smtClean="0"/>
              <a:t>The </a:t>
            </a:r>
            <a:r>
              <a:rPr lang="en-US" altLang="en-US" sz="2000" b="1" i="1" u="sng" dirty="0" smtClean="0"/>
              <a:t>consequences</a:t>
            </a:r>
            <a:r>
              <a:rPr lang="en-US" altLang="en-US" sz="2000" dirty="0" smtClean="0">
                <a:effectLst>
                  <a:outerShdw blurRad="38100" dist="38100" dir="2700000" algn="tl">
                    <a:srgbClr val="000000"/>
                  </a:outerShdw>
                </a:effectLst>
              </a:rPr>
              <a:t> are the results and trade-offs in applying the pattern</a:t>
            </a:r>
          </a:p>
          <a:p>
            <a:pPr>
              <a:lnSpc>
                <a:spcPct val="90000"/>
              </a:lnSpc>
              <a:defRPr/>
            </a:pPr>
            <a:r>
              <a:rPr lang="en-US" altLang="en-US" sz="2400" dirty="0" smtClean="0"/>
              <a:t>All examples in C++ and Smalltalk</a:t>
            </a:r>
          </a:p>
          <a:p>
            <a:pPr>
              <a:defRPr/>
            </a:pPr>
            <a:endParaRPr lang="ar-EG" dirty="0"/>
          </a:p>
        </p:txBody>
      </p:sp>
      <p:sp>
        <p:nvSpPr>
          <p:cNvPr id="120836" name="Slide Number Placeholder 3"/>
          <p:cNvSpPr>
            <a:spLocks noGrp="1"/>
          </p:cNvSpPr>
          <p:nvPr>
            <p:ph type="sldNum" sz="quarter" idx="5"/>
          </p:nvPr>
        </p:nvSpPr>
        <p:spPr>
          <a:noFill/>
        </p:spPr>
        <p:txBody>
          <a:bodyPr/>
          <a:lstStyle/>
          <a:p>
            <a:fld id="{007C81DC-06FC-483D-BF25-34C8517CC7FA}" type="slidenum">
              <a:rPr lang="ar-EG" smtClean="0"/>
              <a:pPr/>
              <a:t>60</a:t>
            </a:fld>
            <a:endParaRPr lang="en-US" smtClean="0"/>
          </a:p>
        </p:txBody>
      </p:sp>
    </p:spTree>
    <p:extLst>
      <p:ext uri="{BB962C8B-B14F-4D97-AF65-F5344CB8AC3E}">
        <p14:creationId xmlns:p14="http://schemas.microsoft.com/office/powerpoint/2010/main" val="14904594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p:spPr>
        <p:txBody>
          <a:bodyPr/>
          <a:lstStyle/>
          <a:p>
            <a:pPr>
              <a:buFontTx/>
              <a:buChar char="•"/>
            </a:pPr>
            <a:r>
              <a:rPr lang="en-US" smtClean="0"/>
              <a:t>Design Patterns give you a shared vocabulary with other developers to say what you want in a precise, clear and short  way.</a:t>
            </a:r>
          </a:p>
          <a:p>
            <a:pPr>
              <a:buFontTx/>
              <a:buChar char="•"/>
            </a:pPr>
            <a:r>
              <a:rPr lang="en-US" smtClean="0"/>
              <a:t>Pattern = set of qualities, characteristics and constrains. </a:t>
            </a:r>
          </a:p>
          <a:p>
            <a:pPr>
              <a:buFontTx/>
              <a:buChar char="•"/>
            </a:pPr>
            <a:r>
              <a:rPr lang="en-US" smtClean="0"/>
              <a:t>Design Patterns keeps the discussion at the design level without diving down to the implementation details</a:t>
            </a:r>
          </a:p>
          <a:p>
            <a:pPr>
              <a:buFontTx/>
              <a:buChar char="•"/>
            </a:pPr>
            <a:r>
              <a:rPr lang="en-US" smtClean="0"/>
              <a:t>Minimize the misunderstanding between the development team</a:t>
            </a:r>
          </a:p>
          <a:p>
            <a:pPr>
              <a:buFontTx/>
              <a:buChar char="•"/>
            </a:pPr>
            <a:endParaRPr lang="ar-EG" smtClean="0"/>
          </a:p>
          <a:p>
            <a:pPr>
              <a:buFontTx/>
              <a:buChar char="•"/>
            </a:pPr>
            <a:endParaRPr lang="ar-EG" smtClean="0"/>
          </a:p>
        </p:txBody>
      </p:sp>
      <p:sp>
        <p:nvSpPr>
          <p:cNvPr id="121860" name="Slide Number Placeholder 3"/>
          <p:cNvSpPr>
            <a:spLocks noGrp="1"/>
          </p:cNvSpPr>
          <p:nvPr>
            <p:ph type="sldNum" sz="quarter" idx="5"/>
          </p:nvPr>
        </p:nvSpPr>
        <p:spPr>
          <a:noFill/>
        </p:spPr>
        <p:txBody>
          <a:bodyPr/>
          <a:lstStyle/>
          <a:p>
            <a:fld id="{C3F2CD51-07B8-43EC-BD07-51C71BDC375B}" type="slidenum">
              <a:rPr lang="ar-EG" smtClean="0"/>
              <a:pPr/>
              <a:t>62</a:t>
            </a:fld>
            <a:endParaRPr lang="en-US" smtClean="0"/>
          </a:p>
        </p:txBody>
      </p:sp>
    </p:spTree>
    <p:extLst>
      <p:ext uri="{BB962C8B-B14F-4D97-AF65-F5344CB8AC3E}">
        <p14:creationId xmlns:p14="http://schemas.microsoft.com/office/powerpoint/2010/main" val="8854390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eaLnBrk="1" hangingPunct="1">
              <a:buFont typeface="Arial" pitchFamily="34" charset="0"/>
              <a:buNone/>
              <a:defRPr/>
            </a:pPr>
            <a:r>
              <a:rPr lang="en-US" dirty="0" smtClean="0"/>
              <a:t>Someone has already solved your problems.</a:t>
            </a:r>
          </a:p>
          <a:p>
            <a:pPr eaLnBrk="1" hangingPunct="1">
              <a:buFont typeface="Arial" pitchFamily="34" charset="0"/>
              <a:buChar char="•"/>
              <a:defRPr/>
            </a:pPr>
            <a:r>
              <a:rPr lang="en-US" dirty="0" smtClean="0"/>
              <a:t> Take what varies and encapsulate it so it doesn’t affect the rest of your code.</a:t>
            </a:r>
          </a:p>
          <a:p>
            <a:pPr eaLnBrk="1" hangingPunct="1">
              <a:buFont typeface="Arial" pitchFamily="34" charset="0"/>
              <a:buChar char="•"/>
              <a:defRPr/>
            </a:pPr>
            <a:r>
              <a:rPr lang="en-US" dirty="0" smtClean="0"/>
              <a:t> Program to an interface not implementation (program to a super type Abstract Class Parent or Interface )</a:t>
            </a:r>
          </a:p>
          <a:p>
            <a:pPr eaLnBrk="1" hangingPunct="1">
              <a:buFont typeface="Arial" pitchFamily="34" charset="0"/>
              <a:buChar char="•"/>
              <a:defRPr/>
            </a:pPr>
            <a:r>
              <a:rPr lang="en-US" dirty="0" smtClean="0"/>
              <a:t> Favor Composition over inheritance (delegation encapsulates the behavior and it can be changed at runtime) </a:t>
            </a:r>
          </a:p>
          <a:p>
            <a:pPr eaLnBrk="1" hangingPunct="1">
              <a:buFont typeface="Arial" pitchFamily="34" charset="0"/>
              <a:buChar char="•"/>
              <a:defRPr/>
            </a:pPr>
            <a:endParaRPr lang="en-US" dirty="0" smtClean="0"/>
          </a:p>
          <a:p>
            <a:pPr eaLnBrk="1" hangingPunct="1">
              <a:buFont typeface="Arial" pitchFamily="34" charset="0"/>
              <a:buChar char="•"/>
              <a:defRPr/>
            </a:pPr>
            <a:r>
              <a:rPr lang="en-US" dirty="0" smtClean="0"/>
              <a:t>To Add a new behavior to an existing Super class (flying behavior to an Animal):</a:t>
            </a:r>
          </a:p>
          <a:p>
            <a:pPr marL="228600" indent="-228600" eaLnBrk="1" hangingPunct="1">
              <a:buFont typeface="+mj-lt"/>
              <a:buAutoNum type="arabicPeriod"/>
              <a:defRPr/>
            </a:pPr>
            <a:r>
              <a:rPr lang="en-US" dirty="0" smtClean="0">
                <a:sym typeface="Wingdings" pitchFamily="2" charset="2"/>
              </a:rPr>
              <a:t> If u add a new method to the super class  not all subclasses needs it and may add unreasonable behavior to one of the subclasses (a donkey can fly)</a:t>
            </a:r>
          </a:p>
          <a:p>
            <a:pPr eaLnBrk="1" hangingPunct="1">
              <a:buFont typeface="Arial" pitchFamily="34" charset="0"/>
              <a:buNone/>
              <a:defRPr/>
            </a:pPr>
            <a:r>
              <a:rPr lang="en-US" dirty="0" smtClean="0">
                <a:sym typeface="Wingdings" pitchFamily="2" charset="2"/>
              </a:rPr>
              <a:t> 	So  </a:t>
            </a:r>
            <a:r>
              <a:rPr lang="en-US" b="1" dirty="0" smtClean="0">
                <a:sym typeface="Wingdings" pitchFamily="2" charset="2"/>
              </a:rPr>
              <a:t>Inheritance is not the right answer</a:t>
            </a:r>
          </a:p>
          <a:p>
            <a:pPr marL="228600" indent="-228600" eaLnBrk="1" hangingPunct="1">
              <a:buFont typeface="+mj-lt"/>
              <a:buAutoNum type="arabicPeriod" startAt="2"/>
              <a:defRPr/>
            </a:pPr>
            <a:r>
              <a:rPr lang="en-US" dirty="0" smtClean="0">
                <a:sym typeface="Wingdings" pitchFamily="2" charset="2"/>
              </a:rPr>
              <a:t> Then it is better to take that method that varies (from a subclass to another) to an outer interface and the subclass that needs that behavior </a:t>
            </a:r>
            <a:r>
              <a:rPr lang="en-US" dirty="0" err="1" smtClean="0">
                <a:sym typeface="Wingdings" pitchFamily="2" charset="2"/>
              </a:rPr>
              <a:t>implemets</a:t>
            </a:r>
            <a:r>
              <a:rPr lang="en-US" dirty="0" smtClean="0">
                <a:sym typeface="Wingdings" pitchFamily="2" charset="2"/>
              </a:rPr>
              <a:t> the Interface  </a:t>
            </a:r>
            <a:r>
              <a:rPr lang="en-US" b="1" dirty="0" smtClean="0">
                <a:sym typeface="Wingdings" pitchFamily="2" charset="2"/>
              </a:rPr>
              <a:t>take the parts that varies a lot out of </a:t>
            </a:r>
            <a:r>
              <a:rPr lang="en-US" b="1" dirty="0" err="1" smtClean="0">
                <a:sym typeface="Wingdings" pitchFamily="2" charset="2"/>
              </a:rPr>
              <a:t>ur</a:t>
            </a:r>
            <a:r>
              <a:rPr lang="en-US" b="1" dirty="0" smtClean="0">
                <a:sym typeface="Wingdings" pitchFamily="2" charset="2"/>
              </a:rPr>
              <a:t> code to be easily altered or extended without affecting the unchangeable parts</a:t>
            </a:r>
          </a:p>
          <a:p>
            <a:pPr marL="228600" indent="-228600" eaLnBrk="1" hangingPunct="1">
              <a:buFont typeface="+mj-lt"/>
              <a:buNone/>
              <a:defRPr/>
            </a:pPr>
            <a:r>
              <a:rPr lang="en-US" b="1" dirty="0" smtClean="0">
                <a:sym typeface="Wingdings" pitchFamily="2" charset="2"/>
              </a:rPr>
              <a:t>		</a:t>
            </a:r>
            <a:r>
              <a:rPr lang="en-US" dirty="0" smtClean="0">
                <a:sym typeface="Wingdings" pitchFamily="2" charset="2"/>
              </a:rPr>
              <a:t>But no code reuse as each subclass has its own implementation and a single changes needs change in all subclasses</a:t>
            </a:r>
          </a:p>
          <a:p>
            <a:pPr marL="228600" indent="-228600" eaLnBrk="1" hangingPunct="1">
              <a:buFont typeface="+mj-lt"/>
              <a:buAutoNum type="arabicPeriod" startAt="3"/>
              <a:defRPr/>
            </a:pPr>
            <a:r>
              <a:rPr lang="en-US" dirty="0" smtClean="0">
                <a:sym typeface="Wingdings" pitchFamily="2" charset="2"/>
              </a:rPr>
              <a:t> Instead of </a:t>
            </a:r>
            <a:r>
              <a:rPr lang="en-US" dirty="0" err="1" smtClean="0">
                <a:sym typeface="Wingdings" pitchFamily="2" charset="2"/>
              </a:rPr>
              <a:t>ur</a:t>
            </a:r>
            <a:r>
              <a:rPr lang="en-US" dirty="0" smtClean="0">
                <a:sym typeface="Wingdings" pitchFamily="2" charset="2"/>
              </a:rPr>
              <a:t> Super class implements the Behavior Interface, think of having a set of classes implementing the behavior Interface  (</a:t>
            </a:r>
            <a:r>
              <a:rPr lang="en-US" b="1" dirty="0" smtClean="0">
                <a:sym typeface="Wingdings" pitchFamily="2" charset="2"/>
              </a:rPr>
              <a:t>Don’t lock the implementation of the behavior to the Super class and its subclasses and provide reusability of that behavior to other problems</a:t>
            </a:r>
            <a:r>
              <a:rPr lang="en-US" dirty="0" smtClean="0">
                <a:sym typeface="Wingdings" pitchFamily="2" charset="2"/>
              </a:rPr>
              <a:t>)</a:t>
            </a:r>
          </a:p>
          <a:p>
            <a:pPr marL="228600" indent="-228600" eaLnBrk="1" hangingPunct="1">
              <a:buFont typeface="+mj-lt"/>
              <a:buNone/>
              <a:defRPr/>
            </a:pPr>
            <a:r>
              <a:rPr lang="en-US" dirty="0" smtClean="0">
                <a:sym typeface="Wingdings" pitchFamily="2" charset="2"/>
              </a:rPr>
              <a:t>Instead of your class implements an interface , compose </a:t>
            </a:r>
            <a:r>
              <a:rPr lang="en-US" dirty="0" err="1" smtClean="0">
                <a:sym typeface="Wingdings" pitchFamily="2" charset="2"/>
              </a:rPr>
              <a:t>ur</a:t>
            </a:r>
            <a:r>
              <a:rPr lang="en-US" dirty="0" smtClean="0">
                <a:sym typeface="Wingdings" pitchFamily="2" charset="2"/>
              </a:rPr>
              <a:t> class</a:t>
            </a:r>
            <a:r>
              <a:rPr lang="en-US" baseline="0" dirty="0" smtClean="0">
                <a:sym typeface="Wingdings" pitchFamily="2" charset="2"/>
              </a:rPr>
              <a:t> with an object that implement the interface so u can give it a concrete implementation in the run time.</a:t>
            </a:r>
            <a:endParaRPr lang="en-US" dirty="0" smtClean="0">
              <a:sym typeface="Wingdings" pitchFamily="2" charset="2"/>
            </a:endParaRPr>
          </a:p>
          <a:p>
            <a:pPr marL="685800" lvl="1" indent="-228600" eaLnBrk="1" hangingPunct="1">
              <a:buFont typeface="+mj-lt"/>
              <a:buAutoNum type="arabicPeriod" startAt="3"/>
              <a:defRPr/>
            </a:pPr>
            <a:endParaRPr lang="en-US" dirty="0" smtClean="0"/>
          </a:p>
          <a:p>
            <a:pPr>
              <a:defRPr/>
            </a:pPr>
            <a:endParaRPr lang="ar-EG" dirty="0"/>
          </a:p>
        </p:txBody>
      </p:sp>
      <p:sp>
        <p:nvSpPr>
          <p:cNvPr id="122884" name="Slide Number Placeholder 3"/>
          <p:cNvSpPr>
            <a:spLocks noGrp="1"/>
          </p:cNvSpPr>
          <p:nvPr>
            <p:ph type="sldNum" sz="quarter" idx="5"/>
          </p:nvPr>
        </p:nvSpPr>
        <p:spPr>
          <a:noFill/>
        </p:spPr>
        <p:txBody>
          <a:bodyPr/>
          <a:lstStyle/>
          <a:p>
            <a:fld id="{282E8BC7-82ED-40FA-864D-61B7998A7E90}" type="slidenum">
              <a:rPr lang="ar-EG" smtClean="0"/>
              <a:pPr/>
              <a:t>63</a:t>
            </a:fld>
            <a:endParaRPr lang="en-US" smtClean="0"/>
          </a:p>
        </p:txBody>
      </p:sp>
    </p:spTree>
    <p:extLst>
      <p:ext uri="{BB962C8B-B14F-4D97-AF65-F5344CB8AC3E}">
        <p14:creationId xmlns:p14="http://schemas.microsoft.com/office/powerpoint/2010/main" val="8411182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ar-EG" dirty="0"/>
          </a:p>
        </p:txBody>
      </p:sp>
      <p:sp>
        <p:nvSpPr>
          <p:cNvPr id="122884" name="Slide Number Placeholder 3"/>
          <p:cNvSpPr>
            <a:spLocks noGrp="1"/>
          </p:cNvSpPr>
          <p:nvPr>
            <p:ph type="sldNum" sz="quarter" idx="5"/>
          </p:nvPr>
        </p:nvSpPr>
        <p:spPr>
          <a:noFill/>
        </p:spPr>
        <p:txBody>
          <a:bodyPr/>
          <a:lstStyle/>
          <a:p>
            <a:fld id="{282E8BC7-82ED-40FA-864D-61B7998A7E90}" type="slidenum">
              <a:rPr lang="ar-EG" smtClean="0"/>
              <a:pPr/>
              <a:t>64</a:t>
            </a:fld>
            <a:endParaRPr lang="en-US" smtClean="0"/>
          </a:p>
        </p:txBody>
      </p:sp>
    </p:spTree>
    <p:extLst>
      <p:ext uri="{BB962C8B-B14F-4D97-AF65-F5344CB8AC3E}">
        <p14:creationId xmlns:p14="http://schemas.microsoft.com/office/powerpoint/2010/main" val="11264199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p:spPr>
        <p:txBody>
          <a:bodyPr/>
          <a:lstStyle/>
          <a:p>
            <a:endParaRPr lang="ar-EG" smtClean="0"/>
          </a:p>
        </p:txBody>
      </p:sp>
      <p:sp>
        <p:nvSpPr>
          <p:cNvPr id="123908" name="Slide Number Placeholder 3"/>
          <p:cNvSpPr>
            <a:spLocks noGrp="1"/>
          </p:cNvSpPr>
          <p:nvPr>
            <p:ph type="sldNum" sz="quarter" idx="5"/>
          </p:nvPr>
        </p:nvSpPr>
        <p:spPr>
          <a:noFill/>
        </p:spPr>
        <p:txBody>
          <a:bodyPr/>
          <a:lstStyle/>
          <a:p>
            <a:fld id="{B3E99BEE-8843-4C60-B641-A1576527033A}" type="slidenum">
              <a:rPr lang="ar-EG" smtClean="0"/>
              <a:pPr/>
              <a:t>65</a:t>
            </a:fld>
            <a:endParaRPr lang="en-US" smtClean="0"/>
          </a:p>
        </p:txBody>
      </p:sp>
    </p:spTree>
    <p:extLst>
      <p:ext uri="{BB962C8B-B14F-4D97-AF65-F5344CB8AC3E}">
        <p14:creationId xmlns:p14="http://schemas.microsoft.com/office/powerpoint/2010/main" val="8483274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p:spPr>
        <p:txBody>
          <a:bodyPr/>
          <a:lstStyle/>
          <a:p>
            <a:endParaRPr lang="ar-EG" smtClean="0"/>
          </a:p>
        </p:txBody>
      </p:sp>
      <p:sp>
        <p:nvSpPr>
          <p:cNvPr id="124932" name="Slide Number Placeholder 3"/>
          <p:cNvSpPr>
            <a:spLocks noGrp="1"/>
          </p:cNvSpPr>
          <p:nvPr>
            <p:ph type="sldNum" sz="quarter" idx="5"/>
          </p:nvPr>
        </p:nvSpPr>
        <p:spPr>
          <a:noFill/>
        </p:spPr>
        <p:txBody>
          <a:bodyPr/>
          <a:lstStyle/>
          <a:p>
            <a:fld id="{B12F12C1-C9EE-456A-8EE2-E5A07A816EDE}" type="slidenum">
              <a:rPr lang="ar-EG" smtClean="0"/>
              <a:pPr/>
              <a:t>66</a:t>
            </a:fld>
            <a:endParaRPr lang="en-US" smtClean="0"/>
          </a:p>
        </p:txBody>
      </p:sp>
    </p:spTree>
    <p:extLst>
      <p:ext uri="{BB962C8B-B14F-4D97-AF65-F5344CB8AC3E}">
        <p14:creationId xmlns:p14="http://schemas.microsoft.com/office/powerpoint/2010/main" val="7630932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p:spPr>
        <p:txBody>
          <a:bodyPr/>
          <a:lstStyle/>
          <a:p>
            <a:r>
              <a:rPr lang="en-US" dirty="0" smtClean="0"/>
              <a:t>By coding to concrete implementations we have no way to add or remove other displays without making changes to the program (not </a:t>
            </a:r>
            <a:r>
              <a:rPr lang="en-US" dirty="0" err="1" smtClean="0"/>
              <a:t>extensable</a:t>
            </a:r>
            <a:r>
              <a:rPr lang="en-US" dirty="0" smtClean="0"/>
              <a:t>)</a:t>
            </a:r>
            <a:endParaRPr lang="ar-EG" dirty="0" smtClean="0"/>
          </a:p>
        </p:txBody>
      </p:sp>
      <p:sp>
        <p:nvSpPr>
          <p:cNvPr id="129028" name="Slide Number Placeholder 3"/>
          <p:cNvSpPr>
            <a:spLocks noGrp="1"/>
          </p:cNvSpPr>
          <p:nvPr>
            <p:ph type="sldNum" sz="quarter" idx="5"/>
          </p:nvPr>
        </p:nvSpPr>
        <p:spPr>
          <a:noFill/>
        </p:spPr>
        <p:txBody>
          <a:bodyPr/>
          <a:lstStyle/>
          <a:p>
            <a:fld id="{FB917E1C-38BC-4877-A365-DD86AB407EB4}" type="slidenum">
              <a:rPr lang="ar-EG" smtClean="0"/>
              <a:pPr/>
              <a:t>67</a:t>
            </a:fld>
            <a:endParaRPr lang="en-US" smtClean="0"/>
          </a:p>
        </p:txBody>
      </p:sp>
    </p:spTree>
    <p:extLst>
      <p:ext uri="{BB962C8B-B14F-4D97-AF65-F5344CB8AC3E}">
        <p14:creationId xmlns:p14="http://schemas.microsoft.com/office/powerpoint/2010/main" val="15303876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p:spPr>
        <p:txBody>
          <a:bodyPr/>
          <a:lstStyle/>
          <a:p>
            <a:r>
              <a:rPr lang="en-US" dirty="0" smtClean="0"/>
              <a:t>By coding to concrete implementations we have no way to add or remove other displays without making changes to the program (not </a:t>
            </a:r>
            <a:r>
              <a:rPr lang="en-US" dirty="0" err="1" smtClean="0"/>
              <a:t>extensable</a:t>
            </a:r>
            <a:r>
              <a:rPr lang="en-US" dirty="0" smtClean="0"/>
              <a:t>)</a:t>
            </a:r>
            <a:endParaRPr lang="ar-EG" dirty="0" smtClean="0"/>
          </a:p>
        </p:txBody>
      </p:sp>
      <p:sp>
        <p:nvSpPr>
          <p:cNvPr id="129028" name="Slide Number Placeholder 3"/>
          <p:cNvSpPr>
            <a:spLocks noGrp="1"/>
          </p:cNvSpPr>
          <p:nvPr>
            <p:ph type="sldNum" sz="quarter" idx="5"/>
          </p:nvPr>
        </p:nvSpPr>
        <p:spPr>
          <a:noFill/>
        </p:spPr>
        <p:txBody>
          <a:bodyPr/>
          <a:lstStyle/>
          <a:p>
            <a:fld id="{FB917E1C-38BC-4877-A365-DD86AB407EB4}" type="slidenum">
              <a:rPr lang="ar-EG" smtClean="0"/>
              <a:pPr/>
              <a:t>68</a:t>
            </a:fld>
            <a:endParaRPr lang="en-US" smtClean="0"/>
          </a:p>
        </p:txBody>
      </p:sp>
    </p:spTree>
    <p:extLst>
      <p:ext uri="{BB962C8B-B14F-4D97-AF65-F5344CB8AC3E}">
        <p14:creationId xmlns:p14="http://schemas.microsoft.com/office/powerpoint/2010/main" val="14348276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Arial" pitchFamily="34" charset="0"/>
              </a:rPr>
              <a:t> </a:t>
            </a:r>
            <a:r>
              <a:rPr lang="en-US" sz="1200" b="0" i="0" u="none" strike="noStrike" kern="1200" dirty="0" smtClean="0">
                <a:solidFill>
                  <a:schemeClr val="tx1"/>
                </a:solidFill>
                <a:effectLst/>
                <a:latin typeface="Arial" pitchFamily="34" charset="0"/>
                <a:ea typeface="+mn-ea"/>
                <a:cs typeface="Arial" pitchFamily="34" charset="0"/>
                <a:hlinkClick r:id="rId3" tooltip="Open/closed principle"/>
              </a:rPr>
              <a:t>Open/closed principle</a:t>
            </a:r>
            <a:r>
              <a:rPr lang="en-US" sz="1200" b="0" i="0" kern="1200" dirty="0" smtClean="0">
                <a:solidFill>
                  <a:schemeClr val="tx1"/>
                </a:solidFill>
                <a:effectLst/>
                <a:latin typeface="Arial" pitchFamily="34" charset="0"/>
                <a:ea typeface="+mn-ea"/>
                <a:cs typeface="Arial" pitchFamily="34" charset="0"/>
              </a:rPr>
              <a:t> (OCP) </a:t>
            </a:r>
          </a:p>
          <a:p>
            <a:endParaRPr lang="en-US" dirty="0"/>
          </a:p>
        </p:txBody>
      </p:sp>
      <p:sp>
        <p:nvSpPr>
          <p:cNvPr id="4" name="Slide Number Placeholder 3"/>
          <p:cNvSpPr>
            <a:spLocks noGrp="1"/>
          </p:cNvSpPr>
          <p:nvPr>
            <p:ph type="sldNum" sz="quarter" idx="10"/>
          </p:nvPr>
        </p:nvSpPr>
        <p:spPr/>
        <p:txBody>
          <a:bodyPr/>
          <a:lstStyle/>
          <a:p>
            <a:pPr>
              <a:defRPr/>
            </a:pPr>
            <a:fld id="{F99430D4-8A87-4EFB-A571-FE13B4FB805B}" type="slidenum">
              <a:rPr lang="ar-EG" smtClean="0"/>
              <a:pPr>
                <a:defRPr/>
              </a:pPr>
              <a:t>71</a:t>
            </a:fld>
            <a:endParaRPr lang="en-US"/>
          </a:p>
        </p:txBody>
      </p:sp>
    </p:spTree>
    <p:extLst>
      <p:ext uri="{BB962C8B-B14F-4D97-AF65-F5344CB8AC3E}">
        <p14:creationId xmlns:p14="http://schemas.microsoft.com/office/powerpoint/2010/main" val="344232373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p:spPr>
        <p:txBody>
          <a:bodyPr/>
          <a:lstStyle/>
          <a:p>
            <a:r>
              <a:rPr lang="en-US" smtClean="0"/>
              <a:t>OCP, DIP</a:t>
            </a:r>
            <a:endParaRPr lang="ar-EG" smtClean="0"/>
          </a:p>
        </p:txBody>
      </p:sp>
      <p:sp>
        <p:nvSpPr>
          <p:cNvPr id="123908" name="Slide Number Placeholder 3"/>
          <p:cNvSpPr>
            <a:spLocks noGrp="1"/>
          </p:cNvSpPr>
          <p:nvPr>
            <p:ph type="sldNum" sz="quarter" idx="5"/>
          </p:nvPr>
        </p:nvSpPr>
        <p:spPr>
          <a:noFill/>
        </p:spPr>
        <p:txBody>
          <a:bodyPr/>
          <a:lstStyle/>
          <a:p>
            <a:fld id="{B3E99BEE-8843-4C60-B641-A1576527033A}" type="slidenum">
              <a:rPr lang="ar-EG" smtClean="0"/>
              <a:pPr/>
              <a:t>72</a:t>
            </a:fld>
            <a:endParaRPr lang="en-US" smtClean="0"/>
          </a:p>
        </p:txBody>
      </p:sp>
    </p:spTree>
    <p:extLst>
      <p:ext uri="{BB962C8B-B14F-4D97-AF65-F5344CB8AC3E}">
        <p14:creationId xmlns:p14="http://schemas.microsoft.com/office/powerpoint/2010/main" val="3845606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a:ln/>
        </p:spPr>
      </p:sp>
      <p:sp>
        <p:nvSpPr>
          <p:cNvPr id="190467" name="Notes Placeholder 2"/>
          <p:cNvSpPr>
            <a:spLocks noGrp="1"/>
          </p:cNvSpPr>
          <p:nvPr>
            <p:ph type="body" idx="1"/>
          </p:nvPr>
        </p:nvSpPr>
        <p:spPr>
          <a:noFill/>
          <a:ln/>
        </p:spPr>
        <p:txBody>
          <a:bodyPr/>
          <a:lstStyle/>
          <a:p>
            <a:r>
              <a:rPr lang="en-US" dirty="0" smtClean="0"/>
              <a:t>We need to keep the prepare method which define the steps ,</a:t>
            </a:r>
            <a:r>
              <a:rPr lang="en-US" baseline="0" dirty="0" smtClean="0"/>
              <a:t> but reduce the code redundancy </a:t>
            </a:r>
            <a:endParaRPr lang="ar-EG" dirty="0" smtClean="0"/>
          </a:p>
        </p:txBody>
      </p:sp>
      <p:sp>
        <p:nvSpPr>
          <p:cNvPr id="190468" name="Slide Number Placeholder 3"/>
          <p:cNvSpPr>
            <a:spLocks noGrp="1"/>
          </p:cNvSpPr>
          <p:nvPr>
            <p:ph type="sldNum" sz="quarter" idx="5"/>
          </p:nvPr>
        </p:nvSpPr>
        <p:spPr>
          <a:noFill/>
        </p:spPr>
        <p:txBody>
          <a:bodyPr/>
          <a:lstStyle/>
          <a:p>
            <a:fld id="{3D20FC1F-D5AE-4DD4-9B05-52AB43B1A4FF}" type="slidenum">
              <a:rPr lang="ar-EG" smtClean="0"/>
              <a:pPr/>
              <a:t>11</a:t>
            </a:fld>
            <a:endParaRPr lang="en-US" smtClean="0"/>
          </a:p>
        </p:txBody>
      </p:sp>
    </p:spTree>
    <p:extLst>
      <p:ext uri="{BB962C8B-B14F-4D97-AF65-F5344CB8AC3E}">
        <p14:creationId xmlns:p14="http://schemas.microsoft.com/office/powerpoint/2010/main" val="10925557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p:spPr>
        <p:txBody>
          <a:bodyPr/>
          <a:lstStyle/>
          <a:p>
            <a:endParaRPr lang="ar-EG" smtClean="0"/>
          </a:p>
        </p:txBody>
      </p:sp>
      <p:sp>
        <p:nvSpPr>
          <p:cNvPr id="124932" name="Slide Number Placeholder 3"/>
          <p:cNvSpPr>
            <a:spLocks noGrp="1"/>
          </p:cNvSpPr>
          <p:nvPr>
            <p:ph type="sldNum" sz="quarter" idx="5"/>
          </p:nvPr>
        </p:nvSpPr>
        <p:spPr>
          <a:noFill/>
        </p:spPr>
        <p:txBody>
          <a:bodyPr/>
          <a:lstStyle/>
          <a:p>
            <a:fld id="{B12F12C1-C9EE-456A-8EE2-E5A07A816EDE}" type="slidenum">
              <a:rPr lang="ar-EG" smtClean="0"/>
              <a:pPr/>
              <a:t>73</a:t>
            </a:fld>
            <a:endParaRPr lang="en-US" smtClean="0"/>
          </a:p>
        </p:txBody>
      </p:sp>
    </p:spTree>
    <p:extLst>
      <p:ext uri="{BB962C8B-B14F-4D97-AF65-F5344CB8AC3E}">
        <p14:creationId xmlns:p14="http://schemas.microsoft.com/office/powerpoint/2010/main" val="36888364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p:spPr>
        <p:txBody>
          <a:bodyPr/>
          <a:lstStyle/>
          <a:p>
            <a:endParaRPr lang="ar-EG" smtClean="0"/>
          </a:p>
        </p:txBody>
      </p:sp>
      <p:sp>
        <p:nvSpPr>
          <p:cNvPr id="126980" name="Slide Number Placeholder 3"/>
          <p:cNvSpPr>
            <a:spLocks noGrp="1"/>
          </p:cNvSpPr>
          <p:nvPr>
            <p:ph type="sldNum" sz="quarter" idx="5"/>
          </p:nvPr>
        </p:nvSpPr>
        <p:spPr>
          <a:noFill/>
        </p:spPr>
        <p:txBody>
          <a:bodyPr/>
          <a:lstStyle/>
          <a:p>
            <a:fld id="{32F2B082-2D14-43B6-A194-F4E3E6920CF2}" type="slidenum">
              <a:rPr lang="ar-EG" smtClean="0"/>
              <a:pPr/>
              <a:t>74</a:t>
            </a:fld>
            <a:endParaRPr lang="en-US" smtClean="0"/>
          </a:p>
        </p:txBody>
      </p:sp>
    </p:spTree>
    <p:extLst>
      <p:ext uri="{BB962C8B-B14F-4D97-AF65-F5344CB8AC3E}">
        <p14:creationId xmlns:p14="http://schemas.microsoft.com/office/powerpoint/2010/main" val="5131652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p:spPr>
        <p:txBody>
          <a:bodyPr/>
          <a:lstStyle/>
          <a:p>
            <a:endParaRPr lang="ar-EG" dirty="0" smtClean="0"/>
          </a:p>
        </p:txBody>
      </p:sp>
      <p:sp>
        <p:nvSpPr>
          <p:cNvPr id="128004" name="Slide Number Placeholder 3"/>
          <p:cNvSpPr>
            <a:spLocks noGrp="1"/>
          </p:cNvSpPr>
          <p:nvPr>
            <p:ph type="sldNum" sz="quarter" idx="5"/>
          </p:nvPr>
        </p:nvSpPr>
        <p:spPr>
          <a:noFill/>
        </p:spPr>
        <p:txBody>
          <a:bodyPr/>
          <a:lstStyle/>
          <a:p>
            <a:fld id="{3346D0E3-6D00-4F5E-8F53-98B814AA826C}" type="slidenum">
              <a:rPr lang="ar-EG" smtClean="0"/>
              <a:pPr/>
              <a:t>75</a:t>
            </a:fld>
            <a:endParaRPr lang="en-US" smtClean="0"/>
          </a:p>
        </p:txBody>
      </p:sp>
    </p:spTree>
    <p:extLst>
      <p:ext uri="{BB962C8B-B14F-4D97-AF65-F5344CB8AC3E}">
        <p14:creationId xmlns:p14="http://schemas.microsoft.com/office/powerpoint/2010/main" val="270791916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p:spPr>
        <p:txBody>
          <a:bodyPr/>
          <a:lstStyle/>
          <a:p>
            <a:r>
              <a:rPr lang="en-US" dirty="0" smtClean="0"/>
              <a:t>By coding to concrete implementations we have no way to add or remove other displays without making changes to the program (not </a:t>
            </a:r>
            <a:r>
              <a:rPr lang="en-US" dirty="0" err="1" smtClean="0"/>
              <a:t>extensable</a:t>
            </a:r>
            <a:r>
              <a:rPr lang="en-US" dirty="0" smtClean="0"/>
              <a:t>)</a:t>
            </a:r>
            <a:endParaRPr lang="ar-EG" dirty="0" smtClean="0"/>
          </a:p>
        </p:txBody>
      </p:sp>
      <p:sp>
        <p:nvSpPr>
          <p:cNvPr id="129028" name="Slide Number Placeholder 3"/>
          <p:cNvSpPr>
            <a:spLocks noGrp="1"/>
          </p:cNvSpPr>
          <p:nvPr>
            <p:ph type="sldNum" sz="quarter" idx="5"/>
          </p:nvPr>
        </p:nvSpPr>
        <p:spPr>
          <a:noFill/>
        </p:spPr>
        <p:txBody>
          <a:bodyPr/>
          <a:lstStyle/>
          <a:p>
            <a:fld id="{FB917E1C-38BC-4877-A365-DD86AB407EB4}" type="slidenum">
              <a:rPr lang="ar-EG" smtClean="0"/>
              <a:pPr/>
              <a:t>76</a:t>
            </a:fld>
            <a:endParaRPr lang="en-US" smtClean="0"/>
          </a:p>
        </p:txBody>
      </p:sp>
    </p:spTree>
    <p:extLst>
      <p:ext uri="{BB962C8B-B14F-4D97-AF65-F5344CB8AC3E}">
        <p14:creationId xmlns:p14="http://schemas.microsoft.com/office/powerpoint/2010/main" val="144059908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Also Known As</a:t>
            </a:r>
          </a:p>
          <a:p>
            <a:r>
              <a:rPr lang="en-US" dirty="0" smtClean="0"/>
              <a:t>Dependents, Publish-Subscribe</a:t>
            </a:r>
            <a:endParaRPr lang="en-US" dirty="0"/>
          </a:p>
        </p:txBody>
      </p:sp>
      <p:sp>
        <p:nvSpPr>
          <p:cNvPr id="4" name="Slide Number Placeholder 3"/>
          <p:cNvSpPr>
            <a:spLocks noGrp="1"/>
          </p:cNvSpPr>
          <p:nvPr>
            <p:ph type="sldNum" sz="quarter" idx="10"/>
          </p:nvPr>
        </p:nvSpPr>
        <p:spPr/>
        <p:txBody>
          <a:bodyPr/>
          <a:lstStyle/>
          <a:p>
            <a:pPr>
              <a:defRPr/>
            </a:pPr>
            <a:fld id="{F99430D4-8A87-4EFB-A571-FE13B4FB805B}" type="slidenum">
              <a:rPr lang="ar-EG" smtClean="0"/>
              <a:pPr>
                <a:defRPr/>
              </a:pPr>
              <a:t>77</a:t>
            </a:fld>
            <a:endParaRPr lang="en-US"/>
          </a:p>
        </p:txBody>
      </p:sp>
    </p:spTree>
    <p:extLst>
      <p:ext uri="{BB962C8B-B14F-4D97-AF65-F5344CB8AC3E}">
        <p14:creationId xmlns:p14="http://schemas.microsoft.com/office/powerpoint/2010/main" val="389581607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p:spPr>
        <p:txBody>
          <a:bodyPr/>
          <a:lstStyle/>
          <a:p>
            <a:r>
              <a:rPr lang="en-US" dirty="0" smtClean="0"/>
              <a:t>The 2 objects is loosely coupled, they can interact  with minimum knowledge of each other:</a:t>
            </a:r>
          </a:p>
          <a:p>
            <a:r>
              <a:rPr lang="en-US" dirty="0" smtClean="0"/>
              <a:t>1- Subject only knows about the observers the Interface they implement.</a:t>
            </a:r>
          </a:p>
          <a:p>
            <a:r>
              <a:rPr lang="en-US" dirty="0" smtClean="0"/>
              <a:t>2-You can add or remove observer anytime</a:t>
            </a:r>
          </a:p>
          <a:p>
            <a:r>
              <a:rPr lang="en-US" dirty="0" smtClean="0"/>
              <a:t>3-To add new type of Observers, no change is needed in Subject.</a:t>
            </a:r>
          </a:p>
          <a:p>
            <a:r>
              <a:rPr lang="en-US" dirty="0" smtClean="0"/>
              <a:t>4- Subject and Observer can be used independently</a:t>
            </a:r>
          </a:p>
          <a:p>
            <a:r>
              <a:rPr lang="en-US" dirty="0" smtClean="0"/>
              <a:t>5- Change in one doesn’t affect the other</a:t>
            </a:r>
          </a:p>
        </p:txBody>
      </p:sp>
      <p:sp>
        <p:nvSpPr>
          <p:cNvPr id="130052" name="Slide Number Placeholder 3"/>
          <p:cNvSpPr>
            <a:spLocks noGrp="1"/>
          </p:cNvSpPr>
          <p:nvPr>
            <p:ph type="sldNum" sz="quarter" idx="5"/>
          </p:nvPr>
        </p:nvSpPr>
        <p:spPr>
          <a:noFill/>
        </p:spPr>
        <p:txBody>
          <a:bodyPr/>
          <a:lstStyle/>
          <a:p>
            <a:fld id="{C228B46E-31D9-465A-BB6E-7C6B541E1DDC}" type="slidenum">
              <a:rPr lang="ar-EG" smtClean="0"/>
              <a:pPr/>
              <a:t>80</a:t>
            </a:fld>
            <a:endParaRPr lang="en-US" smtClean="0"/>
          </a:p>
        </p:txBody>
      </p:sp>
    </p:spTree>
    <p:extLst>
      <p:ext uri="{BB962C8B-B14F-4D97-AF65-F5344CB8AC3E}">
        <p14:creationId xmlns:p14="http://schemas.microsoft.com/office/powerpoint/2010/main" val="33218953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p:spPr>
        <p:txBody>
          <a:bodyPr/>
          <a:lstStyle/>
          <a:p>
            <a:r>
              <a:rPr lang="en-US" sz="1200" b="1" i="0" kern="1200" dirty="0" smtClean="0">
                <a:solidFill>
                  <a:schemeClr val="tx1"/>
                </a:solidFill>
                <a:latin typeface="Arial" pitchFamily="34" charset="0"/>
                <a:ea typeface="+mn-ea"/>
                <a:cs typeface="Arial" pitchFamily="34" charset="0"/>
              </a:rPr>
              <a:t>Applicability</a:t>
            </a:r>
            <a:r>
              <a:rPr lang="en-US" sz="1200" b="0" i="0" kern="1200" dirty="0" smtClean="0">
                <a:solidFill>
                  <a:schemeClr val="tx1"/>
                </a:solidFill>
                <a:latin typeface="Arial" pitchFamily="34" charset="0"/>
                <a:ea typeface="+mn-ea"/>
                <a:cs typeface="Arial" pitchFamily="34" charset="0"/>
              </a:rPr>
              <a:t> </a:t>
            </a:r>
            <a:br>
              <a:rPr lang="en-US" sz="1200" b="0" i="0" kern="1200" dirty="0" smtClean="0">
                <a:solidFill>
                  <a:schemeClr val="tx1"/>
                </a:solidFill>
                <a:latin typeface="Arial" pitchFamily="34" charset="0"/>
                <a:ea typeface="+mn-ea"/>
                <a:cs typeface="Arial" pitchFamily="34" charset="0"/>
              </a:rPr>
            </a:br>
            <a:r>
              <a:rPr lang="en-US" sz="1200" b="0" i="0" kern="1200" dirty="0" smtClean="0">
                <a:solidFill>
                  <a:schemeClr val="tx1"/>
                </a:solidFill>
                <a:latin typeface="Arial" pitchFamily="34" charset="0"/>
                <a:ea typeface="+mn-ea"/>
                <a:cs typeface="Arial" pitchFamily="34" charset="0"/>
              </a:rPr>
              <a:t> </a:t>
            </a:r>
          </a:p>
          <a:p>
            <a:r>
              <a:rPr lang="en-US" sz="1200" b="0" i="0" kern="1200" dirty="0" smtClean="0">
                <a:solidFill>
                  <a:schemeClr val="tx1"/>
                </a:solidFill>
                <a:latin typeface="Arial" pitchFamily="34" charset="0"/>
                <a:ea typeface="+mn-ea"/>
                <a:cs typeface="Arial" pitchFamily="34" charset="0"/>
              </a:rPr>
              <a:t>Use the observer pattern in any of the following situations: </a:t>
            </a:r>
            <a:br>
              <a:rPr lang="en-US" sz="1200" b="0" i="0" kern="1200" dirty="0" smtClean="0">
                <a:solidFill>
                  <a:schemeClr val="tx1"/>
                </a:solidFill>
                <a:latin typeface="Arial" pitchFamily="34" charset="0"/>
                <a:ea typeface="+mn-ea"/>
                <a:cs typeface="Arial" pitchFamily="34" charset="0"/>
              </a:rPr>
            </a:br>
            <a:r>
              <a:rPr lang="en-US" sz="1200" b="0" i="0" kern="1200" dirty="0" smtClean="0">
                <a:solidFill>
                  <a:schemeClr val="tx1"/>
                </a:solidFill>
                <a:latin typeface="Arial" pitchFamily="34" charset="0"/>
                <a:ea typeface="+mn-ea"/>
                <a:cs typeface="Arial" pitchFamily="34" charset="0"/>
              </a:rPr>
              <a:t> </a:t>
            </a:r>
          </a:p>
          <a:p>
            <a:pPr lvl="2"/>
            <a:r>
              <a:rPr lang="en-US" sz="1200" b="0" i="0" kern="1200" dirty="0" smtClean="0">
                <a:solidFill>
                  <a:schemeClr val="tx1"/>
                </a:solidFill>
                <a:latin typeface="Arial" pitchFamily="34" charset="0"/>
                <a:ea typeface="+mn-ea"/>
                <a:cs typeface="Arial" pitchFamily="34" charset="0"/>
              </a:rPr>
              <a:t>When the abstraction has </a:t>
            </a:r>
            <a:r>
              <a:rPr lang="en-US" sz="1200" b="1" i="0" kern="1200" dirty="0" smtClean="0">
                <a:solidFill>
                  <a:schemeClr val="tx1"/>
                </a:solidFill>
                <a:latin typeface="Arial" pitchFamily="34" charset="0"/>
                <a:ea typeface="+mn-ea"/>
                <a:cs typeface="Arial" pitchFamily="34" charset="0"/>
              </a:rPr>
              <a:t>two aspects with one dependent on the other</a:t>
            </a:r>
            <a:r>
              <a:rPr lang="en-US" sz="1200" b="0" i="0" kern="1200" dirty="0" smtClean="0">
                <a:solidFill>
                  <a:schemeClr val="tx1"/>
                </a:solidFill>
                <a:latin typeface="Arial" pitchFamily="34" charset="0"/>
                <a:ea typeface="+mn-ea"/>
                <a:cs typeface="Arial" pitchFamily="34" charset="0"/>
              </a:rPr>
              <a:t>. Encapsulating these aspects in separate objects will increase the chance to reuse them independently.</a:t>
            </a:r>
            <a:br>
              <a:rPr lang="en-US" sz="1200" b="0" i="0" kern="1200" dirty="0" smtClean="0">
                <a:solidFill>
                  <a:schemeClr val="tx1"/>
                </a:solidFill>
                <a:latin typeface="Arial" pitchFamily="34" charset="0"/>
                <a:ea typeface="+mn-ea"/>
                <a:cs typeface="Arial" pitchFamily="34" charset="0"/>
              </a:rPr>
            </a:br>
            <a:r>
              <a:rPr lang="en-US" sz="1200" b="0" i="0" kern="1200" dirty="0" smtClean="0">
                <a:solidFill>
                  <a:schemeClr val="tx1"/>
                </a:solidFill>
                <a:latin typeface="Arial" pitchFamily="34" charset="0"/>
                <a:ea typeface="+mn-ea"/>
                <a:cs typeface="Arial" pitchFamily="34" charset="0"/>
              </a:rPr>
              <a:t/>
            </a:r>
            <a:br>
              <a:rPr lang="en-US" sz="1200" b="0" i="0" kern="1200" dirty="0" smtClean="0">
                <a:solidFill>
                  <a:schemeClr val="tx1"/>
                </a:solidFill>
                <a:latin typeface="Arial" pitchFamily="34" charset="0"/>
                <a:ea typeface="+mn-ea"/>
                <a:cs typeface="Arial" pitchFamily="34" charset="0"/>
              </a:rPr>
            </a:br>
            <a:endParaRPr lang="en-US" sz="1200" b="0" i="0" kern="1200" dirty="0" smtClean="0">
              <a:solidFill>
                <a:schemeClr val="tx1"/>
              </a:solidFill>
              <a:latin typeface="Arial" pitchFamily="34" charset="0"/>
              <a:ea typeface="+mn-ea"/>
              <a:cs typeface="Arial" pitchFamily="34" charset="0"/>
            </a:endParaRPr>
          </a:p>
          <a:p>
            <a:pPr lvl="2"/>
            <a:r>
              <a:rPr lang="en-US" sz="1200" b="0" i="0" kern="1200" dirty="0" smtClean="0">
                <a:solidFill>
                  <a:schemeClr val="tx1"/>
                </a:solidFill>
                <a:latin typeface="Arial" pitchFamily="34" charset="0"/>
                <a:ea typeface="+mn-ea"/>
                <a:cs typeface="Arial" pitchFamily="34" charset="0"/>
              </a:rPr>
              <a:t>When the subject object doesn't know exactly how many observer objects it has.</a:t>
            </a:r>
            <a:br>
              <a:rPr lang="en-US" sz="1200" b="0" i="0" kern="1200" dirty="0" smtClean="0">
                <a:solidFill>
                  <a:schemeClr val="tx1"/>
                </a:solidFill>
                <a:latin typeface="Arial" pitchFamily="34" charset="0"/>
                <a:ea typeface="+mn-ea"/>
                <a:cs typeface="Arial" pitchFamily="34" charset="0"/>
              </a:rPr>
            </a:br>
            <a:r>
              <a:rPr lang="en-US" sz="1200" b="0" i="0" kern="1200" dirty="0" smtClean="0">
                <a:solidFill>
                  <a:schemeClr val="tx1"/>
                </a:solidFill>
                <a:latin typeface="Arial" pitchFamily="34" charset="0"/>
                <a:ea typeface="+mn-ea"/>
                <a:cs typeface="Arial" pitchFamily="34" charset="0"/>
              </a:rPr>
              <a:t/>
            </a:r>
            <a:br>
              <a:rPr lang="en-US" sz="1200" b="0" i="0" kern="1200" dirty="0" smtClean="0">
                <a:solidFill>
                  <a:schemeClr val="tx1"/>
                </a:solidFill>
                <a:latin typeface="Arial" pitchFamily="34" charset="0"/>
                <a:ea typeface="+mn-ea"/>
                <a:cs typeface="Arial" pitchFamily="34" charset="0"/>
              </a:rPr>
            </a:br>
            <a:endParaRPr lang="en-US" sz="1200" b="0" i="0" kern="1200" dirty="0" smtClean="0">
              <a:solidFill>
                <a:schemeClr val="tx1"/>
              </a:solidFill>
              <a:latin typeface="Arial" pitchFamily="34" charset="0"/>
              <a:ea typeface="+mn-ea"/>
              <a:cs typeface="Arial" pitchFamily="34" charset="0"/>
            </a:endParaRPr>
          </a:p>
          <a:p>
            <a:pPr lvl="2"/>
            <a:r>
              <a:rPr lang="en-US" sz="1200" b="0" i="0" kern="1200" dirty="0" smtClean="0">
                <a:solidFill>
                  <a:schemeClr val="tx1"/>
                </a:solidFill>
                <a:latin typeface="Arial" pitchFamily="34" charset="0"/>
                <a:ea typeface="+mn-ea"/>
                <a:cs typeface="Arial" pitchFamily="34" charset="0"/>
              </a:rPr>
              <a:t>When the subject object should be able to notify it's observer objects without knowing who these objects are.</a:t>
            </a:r>
          </a:p>
          <a:p>
            <a:endParaRPr lang="ar-EG" dirty="0" smtClean="0"/>
          </a:p>
        </p:txBody>
      </p:sp>
      <p:sp>
        <p:nvSpPr>
          <p:cNvPr id="125956" name="Slide Number Placeholder 3"/>
          <p:cNvSpPr>
            <a:spLocks noGrp="1"/>
          </p:cNvSpPr>
          <p:nvPr>
            <p:ph type="sldNum" sz="quarter" idx="5"/>
          </p:nvPr>
        </p:nvSpPr>
        <p:spPr>
          <a:noFill/>
        </p:spPr>
        <p:txBody>
          <a:bodyPr/>
          <a:lstStyle/>
          <a:p>
            <a:fld id="{2C75569F-C493-4604-98B8-2AF7B2755897}" type="slidenum">
              <a:rPr lang="ar-EG" smtClean="0"/>
              <a:pPr/>
              <a:t>85</a:t>
            </a:fld>
            <a:endParaRPr lang="en-US" smtClean="0"/>
          </a:p>
        </p:txBody>
      </p:sp>
    </p:spTree>
    <p:extLst>
      <p:ext uri="{BB962C8B-B14F-4D97-AF65-F5344CB8AC3E}">
        <p14:creationId xmlns:p14="http://schemas.microsoft.com/office/powerpoint/2010/main" val="425337313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p:spPr>
        <p:txBody>
          <a:bodyPr/>
          <a:lstStyle/>
          <a:p>
            <a:r>
              <a:rPr lang="en-US" dirty="0" smtClean="0"/>
              <a:t>Pull </a:t>
            </a:r>
            <a:r>
              <a:rPr lang="en-US" dirty="0" smtClean="0">
                <a:sym typeface="Wingdings" pitchFamily="2" charset="2"/>
              </a:rPr>
              <a:t> observers come and get only data they need not all data</a:t>
            </a:r>
          </a:p>
          <a:p>
            <a:r>
              <a:rPr lang="en-US" dirty="0" smtClean="0"/>
              <a:t>           easier modifications if Subject want to add more state, need not modify the update method in all observers only add new getters to the Subject itself</a:t>
            </a:r>
          </a:p>
          <a:p>
            <a:endParaRPr lang="en-US" dirty="0" smtClean="0"/>
          </a:p>
          <a:p>
            <a:r>
              <a:rPr lang="en-US" dirty="0" smtClean="0"/>
              <a:t>Push </a:t>
            </a:r>
            <a:r>
              <a:rPr lang="en-US" dirty="0" smtClean="0">
                <a:sym typeface="Wingdings" pitchFamily="2" charset="2"/>
              </a:rPr>
              <a:t> instead the observers go to the Subject each time they need data</a:t>
            </a:r>
          </a:p>
          <a:p>
            <a:r>
              <a:rPr lang="en-US" dirty="0" smtClean="0">
                <a:sym typeface="Wingdings" pitchFamily="2" charset="2"/>
              </a:rPr>
              <a:t>            no need for multiple methods calls to get all state  only get them in one notification</a:t>
            </a:r>
            <a:r>
              <a:rPr lang="en-US" dirty="0" smtClean="0"/>
              <a:t> </a:t>
            </a:r>
            <a:endParaRPr lang="ar-EG" dirty="0" smtClean="0"/>
          </a:p>
        </p:txBody>
      </p:sp>
      <p:sp>
        <p:nvSpPr>
          <p:cNvPr id="131076" name="Slide Number Placeholder 3"/>
          <p:cNvSpPr>
            <a:spLocks noGrp="1"/>
          </p:cNvSpPr>
          <p:nvPr>
            <p:ph type="sldNum" sz="quarter" idx="5"/>
          </p:nvPr>
        </p:nvSpPr>
        <p:spPr>
          <a:noFill/>
        </p:spPr>
        <p:txBody>
          <a:bodyPr/>
          <a:lstStyle/>
          <a:p>
            <a:fld id="{68F8BFE2-0DB7-4B1B-9910-77820C72A3C8}" type="slidenum">
              <a:rPr lang="ar-EG" smtClean="0"/>
              <a:pPr/>
              <a:t>86</a:t>
            </a:fld>
            <a:endParaRPr lang="en-US" smtClean="0"/>
          </a:p>
        </p:txBody>
      </p:sp>
    </p:spTree>
    <p:extLst>
      <p:ext uri="{BB962C8B-B14F-4D97-AF65-F5344CB8AC3E}">
        <p14:creationId xmlns:p14="http://schemas.microsoft.com/office/powerpoint/2010/main" val="261091206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p:spPr>
        <p:txBody>
          <a:bodyPr/>
          <a:lstStyle/>
          <a:p>
            <a:endParaRPr lang="ar-EG" smtClean="0"/>
          </a:p>
        </p:txBody>
      </p:sp>
      <p:sp>
        <p:nvSpPr>
          <p:cNvPr id="132100" name="Slide Number Placeholder 3"/>
          <p:cNvSpPr>
            <a:spLocks noGrp="1"/>
          </p:cNvSpPr>
          <p:nvPr>
            <p:ph type="sldNum" sz="quarter" idx="5"/>
          </p:nvPr>
        </p:nvSpPr>
        <p:spPr>
          <a:noFill/>
        </p:spPr>
        <p:txBody>
          <a:bodyPr/>
          <a:lstStyle/>
          <a:p>
            <a:fld id="{AF7153B5-F63B-4688-B53E-9ED4F0020F5D}" type="slidenum">
              <a:rPr lang="ar-EG" smtClean="0"/>
              <a:pPr/>
              <a:t>87</a:t>
            </a:fld>
            <a:endParaRPr lang="en-US" smtClean="0"/>
          </a:p>
        </p:txBody>
      </p:sp>
    </p:spTree>
    <p:extLst>
      <p:ext uri="{BB962C8B-B14F-4D97-AF65-F5344CB8AC3E}">
        <p14:creationId xmlns:p14="http://schemas.microsoft.com/office/powerpoint/2010/main" val="366290237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p:spPr>
        <p:txBody>
          <a:bodyPr/>
          <a:lstStyle/>
          <a:p>
            <a:endParaRPr lang="ar-EG" smtClean="0"/>
          </a:p>
        </p:txBody>
      </p:sp>
      <p:sp>
        <p:nvSpPr>
          <p:cNvPr id="133124" name="Slide Number Placeholder 3"/>
          <p:cNvSpPr>
            <a:spLocks noGrp="1"/>
          </p:cNvSpPr>
          <p:nvPr>
            <p:ph type="sldNum" sz="quarter" idx="5"/>
          </p:nvPr>
        </p:nvSpPr>
        <p:spPr>
          <a:noFill/>
        </p:spPr>
        <p:txBody>
          <a:bodyPr/>
          <a:lstStyle/>
          <a:p>
            <a:fld id="{E1373623-5873-4C2B-A779-A049EECDC8F7}" type="slidenum">
              <a:rPr lang="ar-EG" smtClean="0"/>
              <a:pPr/>
              <a:t>88</a:t>
            </a:fld>
            <a:endParaRPr lang="en-US" smtClean="0"/>
          </a:p>
        </p:txBody>
      </p:sp>
    </p:spTree>
    <p:extLst>
      <p:ext uri="{BB962C8B-B14F-4D97-AF65-F5344CB8AC3E}">
        <p14:creationId xmlns:p14="http://schemas.microsoft.com/office/powerpoint/2010/main" val="1031998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a:ln/>
        </p:spPr>
      </p:sp>
      <p:sp>
        <p:nvSpPr>
          <p:cNvPr id="190467" name="Notes Placeholder 2"/>
          <p:cNvSpPr>
            <a:spLocks noGrp="1"/>
          </p:cNvSpPr>
          <p:nvPr>
            <p:ph type="body" idx="1"/>
          </p:nvPr>
        </p:nvSpPr>
        <p:spPr>
          <a:noFill/>
          <a:ln/>
        </p:spPr>
        <p:txBody>
          <a:bodyPr/>
          <a:lstStyle/>
          <a:p>
            <a:r>
              <a:rPr lang="en-US" dirty="0" smtClean="0"/>
              <a:t>We need to keep the prepare method which define the steps ,</a:t>
            </a:r>
            <a:r>
              <a:rPr lang="en-US" baseline="0" dirty="0" smtClean="0"/>
              <a:t> but reduce the code redundancy </a:t>
            </a:r>
            <a:endParaRPr lang="ar-EG" dirty="0" smtClean="0"/>
          </a:p>
        </p:txBody>
      </p:sp>
      <p:sp>
        <p:nvSpPr>
          <p:cNvPr id="190468" name="Slide Number Placeholder 3"/>
          <p:cNvSpPr>
            <a:spLocks noGrp="1"/>
          </p:cNvSpPr>
          <p:nvPr>
            <p:ph type="sldNum" sz="quarter" idx="5"/>
          </p:nvPr>
        </p:nvSpPr>
        <p:spPr>
          <a:noFill/>
        </p:spPr>
        <p:txBody>
          <a:bodyPr/>
          <a:lstStyle/>
          <a:p>
            <a:fld id="{3D20FC1F-D5AE-4DD4-9B05-52AB43B1A4FF}" type="slidenum">
              <a:rPr lang="ar-EG" smtClean="0"/>
              <a:pPr/>
              <a:t>12</a:t>
            </a:fld>
            <a:endParaRPr lang="en-US" smtClean="0"/>
          </a:p>
        </p:txBody>
      </p:sp>
    </p:spTree>
    <p:extLst>
      <p:ext uri="{BB962C8B-B14F-4D97-AF65-F5344CB8AC3E}">
        <p14:creationId xmlns:p14="http://schemas.microsoft.com/office/powerpoint/2010/main" val="282345433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p:spPr>
        <p:txBody>
          <a:bodyPr/>
          <a:lstStyle/>
          <a:p>
            <a:r>
              <a:rPr lang="en-US" smtClean="0"/>
              <a:t>setChanged gives more flexibility in when to update observers (in case of frequent changes you can choose to send notifications only after a considerable change occurs by calling setChange when the measurements reach certain threshold not with every single change) </a:t>
            </a:r>
            <a:endParaRPr lang="ar-EG" smtClean="0"/>
          </a:p>
        </p:txBody>
      </p:sp>
      <p:sp>
        <p:nvSpPr>
          <p:cNvPr id="134148" name="Slide Number Placeholder 3"/>
          <p:cNvSpPr>
            <a:spLocks noGrp="1"/>
          </p:cNvSpPr>
          <p:nvPr>
            <p:ph type="sldNum" sz="quarter" idx="5"/>
          </p:nvPr>
        </p:nvSpPr>
        <p:spPr>
          <a:noFill/>
        </p:spPr>
        <p:txBody>
          <a:bodyPr/>
          <a:lstStyle/>
          <a:p>
            <a:fld id="{EFD7E767-758C-4DB9-95C9-059FBF4EC3A3}" type="slidenum">
              <a:rPr lang="ar-EG" smtClean="0"/>
              <a:pPr/>
              <a:t>90</a:t>
            </a:fld>
            <a:endParaRPr lang="en-US" smtClean="0"/>
          </a:p>
        </p:txBody>
      </p:sp>
    </p:spTree>
    <p:extLst>
      <p:ext uri="{BB962C8B-B14F-4D97-AF65-F5344CB8AC3E}">
        <p14:creationId xmlns:p14="http://schemas.microsoft.com/office/powerpoint/2010/main" val="143907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a:ln/>
        </p:spPr>
        <p:txBody>
          <a:bodyPr/>
          <a:lstStyle/>
          <a:p>
            <a:endParaRPr lang="ar-EG" smtClean="0"/>
          </a:p>
        </p:txBody>
      </p:sp>
      <p:sp>
        <p:nvSpPr>
          <p:cNvPr id="136196" name="Slide Number Placeholder 3"/>
          <p:cNvSpPr>
            <a:spLocks noGrp="1"/>
          </p:cNvSpPr>
          <p:nvPr>
            <p:ph type="sldNum" sz="quarter" idx="5"/>
          </p:nvPr>
        </p:nvSpPr>
        <p:spPr>
          <a:noFill/>
        </p:spPr>
        <p:txBody>
          <a:bodyPr/>
          <a:lstStyle/>
          <a:p>
            <a:fld id="{FBA7E179-A3DB-44C1-AED6-0A904A383C68}" type="slidenum">
              <a:rPr lang="ar-EG" smtClean="0"/>
              <a:pPr/>
              <a:t>91</a:t>
            </a:fld>
            <a:endParaRPr lang="en-US" smtClean="0"/>
          </a:p>
        </p:txBody>
      </p:sp>
    </p:spTree>
    <p:extLst>
      <p:ext uri="{BB962C8B-B14F-4D97-AF65-F5344CB8AC3E}">
        <p14:creationId xmlns:p14="http://schemas.microsoft.com/office/powerpoint/2010/main" val="64546268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p:spPr>
        <p:txBody>
          <a:bodyPr/>
          <a:lstStyle/>
          <a:p>
            <a:endParaRPr lang="ar-EG" smtClean="0"/>
          </a:p>
        </p:txBody>
      </p:sp>
      <p:sp>
        <p:nvSpPr>
          <p:cNvPr id="124932" name="Slide Number Placeholder 3"/>
          <p:cNvSpPr>
            <a:spLocks noGrp="1"/>
          </p:cNvSpPr>
          <p:nvPr>
            <p:ph type="sldNum" sz="quarter" idx="5"/>
          </p:nvPr>
        </p:nvSpPr>
        <p:spPr>
          <a:noFill/>
        </p:spPr>
        <p:txBody>
          <a:bodyPr/>
          <a:lstStyle/>
          <a:p>
            <a:fld id="{B12F12C1-C9EE-456A-8EE2-E5A07A816EDE}" type="slidenum">
              <a:rPr lang="ar-EG" smtClean="0"/>
              <a:pPr/>
              <a:t>92</a:t>
            </a:fld>
            <a:endParaRPr lang="en-US" smtClean="0"/>
          </a:p>
        </p:txBody>
      </p:sp>
    </p:spTree>
    <p:extLst>
      <p:ext uri="{BB962C8B-B14F-4D97-AF65-F5344CB8AC3E}">
        <p14:creationId xmlns:p14="http://schemas.microsoft.com/office/powerpoint/2010/main" val="242056708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p:spPr>
        <p:txBody>
          <a:bodyPr/>
          <a:lstStyle/>
          <a:p>
            <a:endParaRPr lang="ar-EG" dirty="0" smtClean="0"/>
          </a:p>
        </p:txBody>
      </p:sp>
      <p:sp>
        <p:nvSpPr>
          <p:cNvPr id="139268" name="Slide Number Placeholder 3"/>
          <p:cNvSpPr>
            <a:spLocks noGrp="1"/>
          </p:cNvSpPr>
          <p:nvPr>
            <p:ph type="sldNum" sz="quarter" idx="5"/>
          </p:nvPr>
        </p:nvSpPr>
        <p:spPr>
          <a:noFill/>
        </p:spPr>
        <p:txBody>
          <a:bodyPr/>
          <a:lstStyle/>
          <a:p>
            <a:fld id="{4875765F-2936-4CF8-8EC0-87630D2FB873}" type="slidenum">
              <a:rPr lang="ar-EG" smtClean="0"/>
              <a:pPr/>
              <a:t>93</a:t>
            </a:fld>
            <a:endParaRPr lang="en-US" smtClean="0"/>
          </a:p>
        </p:txBody>
      </p:sp>
    </p:spTree>
    <p:extLst>
      <p:ext uri="{BB962C8B-B14F-4D97-AF65-F5344CB8AC3E}">
        <p14:creationId xmlns:p14="http://schemas.microsoft.com/office/powerpoint/2010/main" val="37787079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p:spPr>
        <p:txBody>
          <a:bodyPr/>
          <a:lstStyle/>
          <a:p>
            <a:endParaRPr lang="ar-EG" smtClean="0"/>
          </a:p>
        </p:txBody>
      </p:sp>
      <p:sp>
        <p:nvSpPr>
          <p:cNvPr id="140292" name="Slide Number Placeholder 3"/>
          <p:cNvSpPr>
            <a:spLocks noGrp="1"/>
          </p:cNvSpPr>
          <p:nvPr>
            <p:ph type="sldNum" sz="quarter" idx="5"/>
          </p:nvPr>
        </p:nvSpPr>
        <p:spPr>
          <a:noFill/>
        </p:spPr>
        <p:txBody>
          <a:bodyPr/>
          <a:lstStyle/>
          <a:p>
            <a:fld id="{768C75D0-20BB-4054-9D57-DC0F41644EDE}" type="slidenum">
              <a:rPr lang="ar-EG" smtClean="0"/>
              <a:pPr/>
              <a:t>94</a:t>
            </a:fld>
            <a:endParaRPr lang="en-US" smtClean="0"/>
          </a:p>
        </p:txBody>
      </p:sp>
    </p:spTree>
    <p:extLst>
      <p:ext uri="{BB962C8B-B14F-4D97-AF65-F5344CB8AC3E}">
        <p14:creationId xmlns:p14="http://schemas.microsoft.com/office/powerpoint/2010/main" val="290166063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a:ln/>
        </p:spPr>
        <p:txBody>
          <a:bodyPr/>
          <a:lstStyle/>
          <a:p>
            <a:r>
              <a:rPr lang="en-US" smtClean="0"/>
              <a:t>The superclass cost() will calculate the costs for all of the condiments, while the overridden cost() in the subclasses will extend that functionality to include costs for that specific sandwich type.</a:t>
            </a:r>
          </a:p>
          <a:p>
            <a:endParaRPr lang="en-US" smtClean="0"/>
          </a:p>
          <a:p>
            <a:r>
              <a:rPr lang="en-US" smtClean="0"/>
              <a:t>Each cost() method in each subclass needs to compute the cost of the sandwich and then add in the condiments by calling the superclass implementation of cost().</a:t>
            </a:r>
            <a:endParaRPr lang="ar-EG" smtClean="0"/>
          </a:p>
        </p:txBody>
      </p:sp>
      <p:sp>
        <p:nvSpPr>
          <p:cNvPr id="141316" name="Slide Number Placeholder 3"/>
          <p:cNvSpPr>
            <a:spLocks noGrp="1"/>
          </p:cNvSpPr>
          <p:nvPr>
            <p:ph type="sldNum" sz="quarter" idx="5"/>
          </p:nvPr>
        </p:nvSpPr>
        <p:spPr>
          <a:noFill/>
        </p:spPr>
        <p:txBody>
          <a:bodyPr/>
          <a:lstStyle/>
          <a:p>
            <a:fld id="{631C2CD7-2B4D-4B44-99D5-A61FB9407BE1}" type="slidenum">
              <a:rPr lang="ar-EG" smtClean="0"/>
              <a:pPr/>
              <a:t>95</a:t>
            </a:fld>
            <a:endParaRPr lang="en-US" smtClean="0"/>
          </a:p>
        </p:txBody>
      </p:sp>
    </p:spTree>
    <p:extLst>
      <p:ext uri="{BB962C8B-B14F-4D97-AF65-F5344CB8AC3E}">
        <p14:creationId xmlns:p14="http://schemas.microsoft.com/office/powerpoint/2010/main" val="333558838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p:spPr>
        <p:txBody>
          <a:bodyPr/>
          <a:lstStyle/>
          <a:p>
            <a:endParaRPr lang="ar-EG" smtClean="0"/>
          </a:p>
        </p:txBody>
      </p:sp>
      <p:sp>
        <p:nvSpPr>
          <p:cNvPr id="142340" name="Slide Number Placeholder 3"/>
          <p:cNvSpPr>
            <a:spLocks noGrp="1"/>
          </p:cNvSpPr>
          <p:nvPr>
            <p:ph type="sldNum" sz="quarter" idx="5"/>
          </p:nvPr>
        </p:nvSpPr>
        <p:spPr>
          <a:noFill/>
        </p:spPr>
        <p:txBody>
          <a:bodyPr/>
          <a:lstStyle/>
          <a:p>
            <a:fld id="{351B44FF-3F44-4809-8256-65FF51C99027}" type="slidenum">
              <a:rPr lang="ar-EG" smtClean="0"/>
              <a:pPr/>
              <a:t>96</a:t>
            </a:fld>
            <a:endParaRPr lang="en-US" smtClean="0"/>
          </a:p>
        </p:txBody>
      </p:sp>
    </p:spTree>
    <p:extLst>
      <p:ext uri="{BB962C8B-B14F-4D97-AF65-F5344CB8AC3E}">
        <p14:creationId xmlns:p14="http://schemas.microsoft.com/office/powerpoint/2010/main" val="324842593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p:spPr>
      </p:sp>
      <p:sp>
        <p:nvSpPr>
          <p:cNvPr id="143363" name="Notes Placeholder 2"/>
          <p:cNvSpPr>
            <a:spLocks noGrp="1"/>
          </p:cNvSpPr>
          <p:nvPr>
            <p:ph type="body" idx="1"/>
          </p:nvPr>
        </p:nvSpPr>
        <p:spPr>
          <a:noFill/>
          <a:ln/>
        </p:spPr>
        <p:txBody>
          <a:bodyPr/>
          <a:lstStyle/>
          <a:p>
            <a:endParaRPr lang="en-US" dirty="0" smtClean="0"/>
          </a:p>
        </p:txBody>
      </p:sp>
      <p:sp>
        <p:nvSpPr>
          <p:cNvPr id="143364" name="Slide Number Placeholder 3"/>
          <p:cNvSpPr>
            <a:spLocks noGrp="1"/>
          </p:cNvSpPr>
          <p:nvPr>
            <p:ph type="sldNum" sz="quarter" idx="5"/>
          </p:nvPr>
        </p:nvSpPr>
        <p:spPr>
          <a:noFill/>
        </p:spPr>
        <p:txBody>
          <a:bodyPr/>
          <a:lstStyle/>
          <a:p>
            <a:fld id="{2FE2D660-1A93-40D3-9538-398B227FD920}" type="slidenum">
              <a:rPr lang="ar-EG" smtClean="0"/>
              <a:pPr/>
              <a:t>99</a:t>
            </a:fld>
            <a:endParaRPr lang="en-US" smtClean="0"/>
          </a:p>
        </p:txBody>
      </p:sp>
    </p:spTree>
    <p:extLst>
      <p:ext uri="{BB962C8B-B14F-4D97-AF65-F5344CB8AC3E}">
        <p14:creationId xmlns:p14="http://schemas.microsoft.com/office/powerpoint/2010/main" val="152098165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144387" name="Notes Placeholder 2"/>
          <p:cNvSpPr>
            <a:spLocks noGrp="1"/>
          </p:cNvSpPr>
          <p:nvPr>
            <p:ph type="body" idx="1"/>
          </p:nvPr>
        </p:nvSpPr>
        <p:spPr>
          <a:noFill/>
          <a:ln/>
        </p:spPr>
        <p:txBody>
          <a:bodyPr/>
          <a:lstStyle/>
          <a:p>
            <a:r>
              <a:rPr lang="en-US" dirty="0" smtClean="0"/>
              <a:t>Chicken Sandwich  5LE</a:t>
            </a:r>
          </a:p>
          <a:p>
            <a:endParaRPr lang="en-US" dirty="0" smtClean="0"/>
          </a:p>
          <a:p>
            <a:r>
              <a:rPr lang="en-US" dirty="0" smtClean="0"/>
              <a:t>Beef Sandwich ,with Cheese, with </a:t>
            </a:r>
            <a:r>
              <a:rPr lang="en-US" dirty="0" err="1" smtClean="0"/>
              <a:t>Katchup</a:t>
            </a:r>
            <a:r>
              <a:rPr lang="en-US" dirty="0" smtClean="0"/>
              <a:t> 8.5 LE </a:t>
            </a:r>
          </a:p>
          <a:p>
            <a:endParaRPr lang="en-US" dirty="0" smtClean="0"/>
          </a:p>
          <a:p>
            <a:r>
              <a:rPr lang="en-US" sz="1200" dirty="0" smtClean="0"/>
              <a:t>Encapsulate what varies.</a:t>
            </a:r>
          </a:p>
          <a:p>
            <a:r>
              <a:rPr lang="en-US" sz="1200" dirty="0" smtClean="0"/>
              <a:t>Program to interfaces not implementations</a:t>
            </a:r>
          </a:p>
          <a:p>
            <a:r>
              <a:rPr lang="en-US" sz="1200" dirty="0" smtClean="0"/>
              <a:t>Favor Composition over inheritance</a:t>
            </a:r>
          </a:p>
          <a:p>
            <a:r>
              <a:rPr lang="en-US" sz="1200" dirty="0" smtClean="0"/>
              <a:t>Loosely coupled Objects</a:t>
            </a:r>
          </a:p>
          <a:p>
            <a:r>
              <a:rPr lang="en-US" sz="1200" dirty="0" smtClean="0"/>
              <a:t>Classes should be open for extension, but closed for modification.</a:t>
            </a:r>
            <a:endParaRPr lang="ar-EG" sz="1200" dirty="0" smtClean="0"/>
          </a:p>
          <a:p>
            <a:endParaRPr lang="ar-EG" dirty="0" smtClean="0"/>
          </a:p>
        </p:txBody>
      </p:sp>
      <p:sp>
        <p:nvSpPr>
          <p:cNvPr id="144388" name="Slide Number Placeholder 3"/>
          <p:cNvSpPr>
            <a:spLocks noGrp="1"/>
          </p:cNvSpPr>
          <p:nvPr>
            <p:ph type="sldNum" sz="quarter" idx="5"/>
          </p:nvPr>
        </p:nvSpPr>
        <p:spPr>
          <a:noFill/>
        </p:spPr>
        <p:txBody>
          <a:bodyPr/>
          <a:lstStyle/>
          <a:p>
            <a:fld id="{DE4E39C3-65DC-48D9-834A-D0BE4C933358}" type="slidenum">
              <a:rPr lang="ar-EG" smtClean="0"/>
              <a:pPr/>
              <a:t>103</a:t>
            </a:fld>
            <a:endParaRPr lang="en-US" smtClean="0"/>
          </a:p>
        </p:txBody>
      </p:sp>
    </p:spTree>
    <p:extLst>
      <p:ext uri="{BB962C8B-B14F-4D97-AF65-F5344CB8AC3E}">
        <p14:creationId xmlns:p14="http://schemas.microsoft.com/office/powerpoint/2010/main" val="52174500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p:spPr>
        <p:txBody>
          <a:bodyPr/>
          <a:lstStyle/>
          <a:p>
            <a:endParaRPr lang="ar-EG" smtClean="0"/>
          </a:p>
        </p:txBody>
      </p:sp>
      <p:sp>
        <p:nvSpPr>
          <p:cNvPr id="138244" name="Slide Number Placeholder 3"/>
          <p:cNvSpPr>
            <a:spLocks noGrp="1"/>
          </p:cNvSpPr>
          <p:nvPr>
            <p:ph type="sldNum" sz="quarter" idx="5"/>
          </p:nvPr>
        </p:nvSpPr>
        <p:spPr>
          <a:noFill/>
        </p:spPr>
        <p:txBody>
          <a:bodyPr/>
          <a:lstStyle/>
          <a:p>
            <a:fld id="{B6E3A7E9-84F1-4BC6-AC66-FFA5F39A9DE7}" type="slidenum">
              <a:rPr lang="ar-EG" smtClean="0"/>
              <a:pPr/>
              <a:t>104</a:t>
            </a:fld>
            <a:endParaRPr lang="en-US" smtClean="0"/>
          </a:p>
        </p:txBody>
      </p:sp>
    </p:spTree>
    <p:extLst>
      <p:ext uri="{BB962C8B-B14F-4D97-AF65-F5344CB8AC3E}">
        <p14:creationId xmlns:p14="http://schemas.microsoft.com/office/powerpoint/2010/main" val="465557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Motivation</a:t>
            </a:r>
            <a:r>
              <a:rPr lang="en-US" baseline="0" dirty="0" smtClean="0"/>
              <a:t>: Encapsulation, Loose coupling, class have less knowledge of the surroundings</a:t>
            </a:r>
          </a:p>
          <a:p>
            <a:r>
              <a:rPr lang="en-US" baseline="0" dirty="0" smtClean="0"/>
              <a:t>But may lead to excessive wrapping</a:t>
            </a:r>
          </a:p>
          <a:p>
            <a:endParaRPr lang="en-US" baseline="0" dirty="0" smtClean="0"/>
          </a:p>
          <a:p>
            <a:r>
              <a:rPr lang="en-US" sz="1300" dirty="0">
                <a:latin typeface="+mn-lt"/>
                <a:cs typeface="+mn-cs"/>
              </a:rPr>
              <a:t>In the future, the class </a:t>
            </a:r>
            <a:r>
              <a:rPr lang="en-US" sz="1300" dirty="0" err="1">
                <a:latin typeface="+mn-lt"/>
                <a:cs typeface="+mn-cs"/>
              </a:rPr>
              <a:t>ObjectA</a:t>
            </a:r>
            <a:r>
              <a:rPr lang="en-US" sz="1300" dirty="0">
                <a:latin typeface="+mn-lt"/>
                <a:cs typeface="+mn-cs"/>
              </a:rPr>
              <a:t> may no longer need to carry a reference to </a:t>
            </a:r>
            <a:r>
              <a:rPr lang="en-US" sz="1300" dirty="0" err="1">
                <a:latin typeface="+mn-lt"/>
                <a:cs typeface="+mn-cs"/>
              </a:rPr>
              <a:t>ObjectB</a:t>
            </a:r>
            <a:r>
              <a:rPr lang="en-US" sz="1300" dirty="0">
                <a:latin typeface="+mn-lt"/>
                <a:cs typeface="+mn-cs"/>
              </a:rPr>
              <a:t>.</a:t>
            </a:r>
          </a:p>
          <a:p>
            <a:r>
              <a:rPr lang="en-US" sz="1300" dirty="0">
                <a:latin typeface="+mn-lt"/>
                <a:cs typeface="+mn-cs"/>
              </a:rPr>
              <a:t>In the future, the class </a:t>
            </a:r>
            <a:r>
              <a:rPr lang="en-US" sz="1300" dirty="0" err="1">
                <a:latin typeface="+mn-lt"/>
                <a:cs typeface="+mn-cs"/>
              </a:rPr>
              <a:t>ObjectB</a:t>
            </a:r>
            <a:r>
              <a:rPr lang="en-US" sz="1300" dirty="0">
                <a:latin typeface="+mn-lt"/>
                <a:cs typeface="+mn-cs"/>
              </a:rPr>
              <a:t> may no longer need to carry a reference to </a:t>
            </a:r>
            <a:r>
              <a:rPr lang="en-US" sz="1300" dirty="0" err="1">
                <a:latin typeface="+mn-lt"/>
                <a:cs typeface="+mn-cs"/>
              </a:rPr>
              <a:t>ObjectC</a:t>
            </a:r>
            <a:r>
              <a:rPr lang="en-US" sz="1300" dirty="0">
                <a:latin typeface="+mn-lt"/>
                <a:cs typeface="+mn-cs"/>
              </a:rPr>
              <a:t>.</a:t>
            </a:r>
          </a:p>
          <a:p>
            <a:r>
              <a:rPr lang="en-US" sz="1300" dirty="0">
                <a:latin typeface="+mn-lt"/>
                <a:cs typeface="+mn-cs"/>
              </a:rPr>
              <a:t>The </a:t>
            </a:r>
            <a:r>
              <a:rPr lang="en-US" sz="1300" dirty="0" err="1">
                <a:latin typeface="+mn-lt"/>
                <a:cs typeface="+mn-cs"/>
              </a:rPr>
              <a:t>doSomething</a:t>
            </a:r>
            <a:r>
              <a:rPr lang="en-US" sz="1300" dirty="0">
                <a:latin typeface="+mn-lt"/>
                <a:cs typeface="+mn-cs"/>
              </a:rPr>
              <a:t>() method in the </a:t>
            </a:r>
            <a:r>
              <a:rPr lang="en-US" sz="1300" dirty="0" err="1">
                <a:latin typeface="+mn-lt"/>
                <a:cs typeface="+mn-cs"/>
              </a:rPr>
              <a:t>ObjectC</a:t>
            </a:r>
            <a:r>
              <a:rPr lang="en-US" sz="1300" dirty="0">
                <a:latin typeface="+mn-lt"/>
                <a:cs typeface="+mn-cs"/>
              </a:rPr>
              <a:t> class may go away, or change.</a:t>
            </a:r>
          </a:p>
          <a:p>
            <a:r>
              <a:rPr lang="en-US" sz="1300" dirty="0">
                <a:latin typeface="+mn-lt"/>
                <a:cs typeface="+mn-cs"/>
              </a:rPr>
              <a:t>If the intent of your class is to be reusable, you can never reuse your class without also requiring </a:t>
            </a:r>
            <a:r>
              <a:rPr lang="en-US" sz="1300" dirty="0" err="1">
                <a:latin typeface="+mn-lt"/>
                <a:cs typeface="+mn-cs"/>
              </a:rPr>
              <a:t>ObjectA</a:t>
            </a:r>
            <a:r>
              <a:rPr lang="en-US" sz="1300" dirty="0">
                <a:latin typeface="+mn-lt"/>
                <a:cs typeface="+mn-cs"/>
              </a:rPr>
              <a:t>, </a:t>
            </a:r>
            <a:r>
              <a:rPr lang="en-US" sz="1300" dirty="0" err="1">
                <a:latin typeface="+mn-lt"/>
                <a:cs typeface="+mn-cs"/>
              </a:rPr>
              <a:t>ObjectB</a:t>
            </a:r>
            <a:r>
              <a:rPr lang="en-US" sz="1300" dirty="0">
                <a:latin typeface="+mn-lt"/>
                <a:cs typeface="+mn-cs"/>
              </a:rPr>
              <a:t>, and </a:t>
            </a:r>
            <a:r>
              <a:rPr lang="en-US" sz="1300" dirty="0" err="1">
                <a:latin typeface="+mn-lt"/>
                <a:cs typeface="+mn-cs"/>
              </a:rPr>
              <a:t>ObjectC</a:t>
            </a:r>
            <a:r>
              <a:rPr lang="en-US" sz="1300" dirty="0">
                <a:latin typeface="+mn-lt"/>
                <a:cs typeface="+mn-cs"/>
              </a:rPr>
              <a:t> to be shipped with your class. (This is referred to as "tight coupling", and you'll also hear the term "unnecessary dependencies".)</a:t>
            </a:r>
          </a:p>
          <a:p>
            <a:r>
              <a:rPr lang="en-US" sz="1300" b="1" dirty="0">
                <a:latin typeface="+mn-lt"/>
                <a:cs typeface="+mn-cs"/>
              </a:rPr>
              <a:t>Forces</a:t>
            </a:r>
          </a:p>
          <a:p>
            <a:r>
              <a:rPr lang="en-US" sz="1300" dirty="0">
                <a:latin typeface="+mn-lt"/>
                <a:cs typeface="+mn-cs"/>
              </a:rPr>
              <a:t>The Law of Demeter is a good practice to follow, and has the following positive benefits on the classes you create:</a:t>
            </a:r>
          </a:p>
          <a:p>
            <a:r>
              <a:rPr lang="en-US" sz="1300" dirty="0">
                <a:latin typeface="+mn-lt"/>
                <a:cs typeface="+mn-cs"/>
              </a:rPr>
              <a:t>Your classes will be "loosely coupled"; your dependencies are reduced.</a:t>
            </a:r>
          </a:p>
          <a:p>
            <a:r>
              <a:rPr lang="en-US" sz="1300" dirty="0">
                <a:latin typeface="+mn-lt"/>
                <a:cs typeface="+mn-cs"/>
              </a:rPr>
              <a:t>Reusing your classes will be easier.</a:t>
            </a:r>
          </a:p>
          <a:p>
            <a:r>
              <a:rPr lang="en-US" sz="1300" dirty="0">
                <a:latin typeface="+mn-lt"/>
                <a:cs typeface="+mn-cs"/>
              </a:rPr>
              <a:t>Your classes are less subject to changes in other classes.</a:t>
            </a:r>
          </a:p>
          <a:p>
            <a:r>
              <a:rPr lang="en-US" sz="1300" dirty="0">
                <a:latin typeface="+mn-lt"/>
                <a:cs typeface="+mn-cs"/>
              </a:rPr>
              <a:t>Your code will be easier to test.</a:t>
            </a:r>
          </a:p>
          <a:p>
            <a:r>
              <a:rPr lang="en-US" sz="1300" dirty="0">
                <a:latin typeface="+mn-lt"/>
                <a:cs typeface="+mn-cs"/>
              </a:rPr>
              <a:t>Classes designed this way have been proven to have fewer errors.</a:t>
            </a:r>
          </a:p>
          <a:p>
            <a:r>
              <a:rPr lang="en-US" sz="1300" b="1" dirty="0">
                <a:latin typeface="+mn-lt"/>
                <a:cs typeface="+mn-cs"/>
              </a:rPr>
              <a:t>Consequences</a:t>
            </a:r>
          </a:p>
          <a:p>
            <a:r>
              <a:rPr lang="en-US" sz="1300" dirty="0">
                <a:latin typeface="+mn-lt"/>
                <a:cs typeface="+mn-cs"/>
              </a:rPr>
              <a:t>While there are many good qualities about the Law of Demeter, there are consequences to following this "law" as well:</a:t>
            </a:r>
          </a:p>
          <a:p>
            <a:r>
              <a:rPr lang="en-US" sz="1300" dirty="0">
                <a:latin typeface="+mn-lt"/>
                <a:cs typeface="+mn-cs"/>
              </a:rPr>
              <a:t>If you truly need the </a:t>
            </a:r>
            <a:r>
              <a:rPr lang="en-US" sz="1300" dirty="0" err="1">
                <a:latin typeface="+mn-lt"/>
                <a:cs typeface="+mn-cs"/>
              </a:rPr>
              <a:t>doSomething</a:t>
            </a:r>
            <a:r>
              <a:rPr lang="en-US" sz="1300" dirty="0">
                <a:latin typeface="+mn-lt"/>
                <a:cs typeface="+mn-cs"/>
              </a:rPr>
              <a:t>() method of </a:t>
            </a:r>
            <a:r>
              <a:rPr lang="en-US" sz="1300" dirty="0" err="1">
                <a:latin typeface="+mn-lt"/>
                <a:cs typeface="+mn-cs"/>
              </a:rPr>
              <a:t>ObjectC</a:t>
            </a:r>
            <a:r>
              <a:rPr lang="en-US" sz="1300" dirty="0">
                <a:latin typeface="+mn-lt"/>
                <a:cs typeface="+mn-cs"/>
              </a:rPr>
              <a:t>, there are several possible solutions. The most clear solution is to require that </a:t>
            </a:r>
            <a:r>
              <a:rPr lang="en-US" sz="1300" dirty="0" err="1">
                <a:latin typeface="+mn-lt"/>
                <a:cs typeface="+mn-cs"/>
              </a:rPr>
              <a:t>ObjectC</a:t>
            </a:r>
            <a:r>
              <a:rPr lang="en-US" sz="1300" dirty="0">
                <a:latin typeface="+mn-lt"/>
                <a:cs typeface="+mn-cs"/>
              </a:rPr>
              <a:t> be passed in to your Java method.</a:t>
            </a:r>
          </a:p>
          <a:p>
            <a:r>
              <a:rPr lang="en-US" sz="1300" dirty="0">
                <a:latin typeface="+mn-lt"/>
                <a:cs typeface="+mn-cs"/>
              </a:rPr>
              <a:t>A second solution is to create wrapper methods in your other classes, and this wrapper methods will simply pass your request on to a delegate. In this case, a large number of delegate methods can make your code larger and slower (albeit more portable and easier to maintain).</a:t>
            </a:r>
          </a:p>
          <a:p>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14</a:t>
            </a:fld>
            <a:endParaRPr lang="en-US"/>
          </a:p>
        </p:txBody>
      </p:sp>
    </p:spTree>
    <p:extLst>
      <p:ext uri="{BB962C8B-B14F-4D97-AF65-F5344CB8AC3E}">
        <p14:creationId xmlns:p14="http://schemas.microsoft.com/office/powerpoint/2010/main" val="322856075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a:ln/>
        </p:spPr>
        <p:txBody>
          <a:bodyPr/>
          <a:lstStyle/>
          <a:p>
            <a:r>
              <a:rPr lang="en-US" dirty="0" err="1" smtClean="0"/>
              <a:t>FileInputStream</a:t>
            </a:r>
            <a:r>
              <a:rPr lang="en-US" dirty="0" smtClean="0"/>
              <a:t> </a:t>
            </a:r>
            <a:r>
              <a:rPr lang="en-US" dirty="0" smtClean="0">
                <a:sym typeface="Wingdings" pitchFamily="2" charset="2"/>
              </a:rPr>
              <a:t> </a:t>
            </a:r>
            <a:r>
              <a:rPr lang="en-US" dirty="0" err="1" smtClean="0"/>
              <a:t>BufferedInputStream</a:t>
            </a:r>
            <a:r>
              <a:rPr lang="en-US" dirty="0" smtClean="0"/>
              <a:t> </a:t>
            </a:r>
            <a:r>
              <a:rPr lang="en-US" dirty="0" smtClean="0">
                <a:sym typeface="Wingdings" pitchFamily="2" charset="2"/>
              </a:rPr>
              <a:t></a:t>
            </a:r>
            <a:r>
              <a:rPr lang="en-US" dirty="0" err="1" smtClean="0"/>
              <a:t>LineNumberInputStream</a:t>
            </a:r>
            <a:endParaRPr lang="en-US" dirty="0" smtClean="0"/>
          </a:p>
          <a:p>
            <a:endParaRPr lang="en-US" dirty="0" smtClean="0"/>
          </a:p>
          <a:p>
            <a:r>
              <a:rPr lang="en-US" dirty="0" err="1" smtClean="0"/>
              <a:t>FileInputStream</a:t>
            </a:r>
            <a:r>
              <a:rPr lang="en-US" dirty="0" smtClean="0"/>
              <a:t> is the component that’s being decorated. </a:t>
            </a:r>
          </a:p>
          <a:p>
            <a:r>
              <a:rPr lang="en-US" dirty="0" smtClean="0"/>
              <a:t>The Java I/O library supplies several components, including </a:t>
            </a:r>
            <a:r>
              <a:rPr lang="en-US" dirty="0" err="1" smtClean="0"/>
              <a:t>FileInputStream</a:t>
            </a:r>
            <a:r>
              <a:rPr lang="en-US" dirty="0" smtClean="0"/>
              <a:t>, </a:t>
            </a:r>
            <a:r>
              <a:rPr lang="en-US" dirty="0" err="1" smtClean="0"/>
              <a:t>StringBufferInputStream</a:t>
            </a:r>
            <a:r>
              <a:rPr lang="en-US" dirty="0" smtClean="0"/>
              <a:t>, </a:t>
            </a:r>
            <a:r>
              <a:rPr lang="en-US" dirty="0" err="1" smtClean="0"/>
              <a:t>ByteArrayInputStream</a:t>
            </a:r>
            <a:r>
              <a:rPr lang="en-US" dirty="0" smtClean="0"/>
              <a:t> and a few others. All of these give us a base component from which to read bytes.</a:t>
            </a:r>
          </a:p>
          <a:p>
            <a:endParaRPr lang="en-US" dirty="0" smtClean="0"/>
          </a:p>
          <a:p>
            <a:r>
              <a:rPr lang="en-US" dirty="0" err="1" smtClean="0"/>
              <a:t>BufferedInputStream</a:t>
            </a:r>
            <a:r>
              <a:rPr lang="en-US" dirty="0" smtClean="0"/>
              <a:t> is a concrete decorator.</a:t>
            </a:r>
          </a:p>
          <a:p>
            <a:r>
              <a:rPr lang="en-US" dirty="0" err="1" smtClean="0"/>
              <a:t>BufferedInputStream</a:t>
            </a:r>
            <a:r>
              <a:rPr lang="en-US" dirty="0" smtClean="0"/>
              <a:t> adds behavior in two ways: it buffers input to improve performance, and also augments the interface with a new method </a:t>
            </a:r>
            <a:r>
              <a:rPr lang="en-US" dirty="0" err="1" smtClean="0"/>
              <a:t>readLine</a:t>
            </a:r>
            <a:r>
              <a:rPr lang="en-US" dirty="0" smtClean="0"/>
              <a:t>() for reading character-based input, a line at a time.</a:t>
            </a:r>
          </a:p>
          <a:p>
            <a:endParaRPr lang="en-US" dirty="0" smtClean="0"/>
          </a:p>
          <a:p>
            <a:r>
              <a:rPr lang="en-US" dirty="0" err="1" smtClean="0"/>
              <a:t>LineNumberInputStream</a:t>
            </a:r>
            <a:r>
              <a:rPr lang="en-US" dirty="0" smtClean="0"/>
              <a:t> is also a concrete decorator.</a:t>
            </a:r>
          </a:p>
          <a:p>
            <a:r>
              <a:rPr lang="en-US" dirty="0" smtClean="0"/>
              <a:t>It adds the ability to count the line numbers as it reads data.</a:t>
            </a:r>
            <a:endParaRPr lang="ar-EG" dirty="0" smtClean="0"/>
          </a:p>
        </p:txBody>
      </p:sp>
      <p:sp>
        <p:nvSpPr>
          <p:cNvPr id="145412" name="Slide Number Placeholder 3"/>
          <p:cNvSpPr>
            <a:spLocks noGrp="1"/>
          </p:cNvSpPr>
          <p:nvPr>
            <p:ph type="sldNum" sz="quarter" idx="5"/>
          </p:nvPr>
        </p:nvSpPr>
        <p:spPr>
          <a:noFill/>
        </p:spPr>
        <p:txBody>
          <a:bodyPr/>
          <a:lstStyle/>
          <a:p>
            <a:fld id="{7378F7C0-B353-4C71-A848-79FA2EF90525}" type="slidenum">
              <a:rPr lang="ar-EG" smtClean="0"/>
              <a:pPr/>
              <a:t>105</a:t>
            </a:fld>
            <a:endParaRPr lang="en-US" smtClean="0"/>
          </a:p>
        </p:txBody>
      </p:sp>
    </p:spTree>
    <p:extLst>
      <p:ext uri="{BB962C8B-B14F-4D97-AF65-F5344CB8AC3E}">
        <p14:creationId xmlns:p14="http://schemas.microsoft.com/office/powerpoint/2010/main" val="100570811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a:ln/>
        </p:spPr>
        <p:txBody>
          <a:bodyPr/>
          <a:lstStyle/>
          <a:p>
            <a:endParaRPr lang="ar-EG" dirty="0" smtClean="0"/>
          </a:p>
        </p:txBody>
      </p:sp>
      <p:sp>
        <p:nvSpPr>
          <p:cNvPr id="146436" name="Slide Number Placeholder 3"/>
          <p:cNvSpPr>
            <a:spLocks noGrp="1"/>
          </p:cNvSpPr>
          <p:nvPr>
            <p:ph type="sldNum" sz="quarter" idx="5"/>
          </p:nvPr>
        </p:nvSpPr>
        <p:spPr>
          <a:noFill/>
        </p:spPr>
        <p:txBody>
          <a:bodyPr/>
          <a:lstStyle/>
          <a:p>
            <a:fld id="{2F81DDDD-F44A-4D9D-BE0C-06E887BEEEBB}" type="slidenum">
              <a:rPr lang="ar-EG" smtClean="0"/>
              <a:pPr/>
              <a:t>106</a:t>
            </a:fld>
            <a:endParaRPr lang="en-US" smtClean="0"/>
          </a:p>
        </p:txBody>
      </p:sp>
    </p:spTree>
    <p:extLst>
      <p:ext uri="{BB962C8B-B14F-4D97-AF65-F5344CB8AC3E}">
        <p14:creationId xmlns:p14="http://schemas.microsoft.com/office/powerpoint/2010/main" val="419390465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p:spPr>
        <p:txBody>
          <a:bodyPr/>
          <a:lstStyle/>
          <a:p>
            <a:endParaRPr lang="ar-EG" smtClean="0"/>
          </a:p>
        </p:txBody>
      </p:sp>
      <p:sp>
        <p:nvSpPr>
          <p:cNvPr id="147460" name="Slide Number Placeholder 3"/>
          <p:cNvSpPr>
            <a:spLocks noGrp="1"/>
          </p:cNvSpPr>
          <p:nvPr>
            <p:ph type="sldNum" sz="quarter" idx="5"/>
          </p:nvPr>
        </p:nvSpPr>
        <p:spPr>
          <a:noFill/>
        </p:spPr>
        <p:txBody>
          <a:bodyPr/>
          <a:lstStyle/>
          <a:p>
            <a:fld id="{C3926705-A603-439A-BC7B-9B7765758B98}" type="slidenum">
              <a:rPr lang="ar-EG" smtClean="0"/>
              <a:pPr/>
              <a:t>107</a:t>
            </a:fld>
            <a:endParaRPr lang="en-US" smtClean="0"/>
          </a:p>
        </p:txBody>
      </p:sp>
    </p:spTree>
    <p:extLst>
      <p:ext uri="{BB962C8B-B14F-4D97-AF65-F5344CB8AC3E}">
        <p14:creationId xmlns:p14="http://schemas.microsoft.com/office/powerpoint/2010/main" val="391796188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ln/>
        </p:spPr>
      </p:sp>
      <p:sp>
        <p:nvSpPr>
          <p:cNvPr id="149507" name="Notes Placeholder 2"/>
          <p:cNvSpPr>
            <a:spLocks noGrp="1"/>
          </p:cNvSpPr>
          <p:nvPr>
            <p:ph type="body" idx="1"/>
          </p:nvPr>
        </p:nvSpPr>
        <p:spPr>
          <a:noFill/>
          <a:ln/>
        </p:spPr>
        <p:txBody>
          <a:bodyPr/>
          <a:lstStyle/>
          <a:p>
            <a:r>
              <a:rPr lang="en-US" smtClean="0"/>
              <a:t>When extension or change is needed, the code must be modified</a:t>
            </a:r>
            <a:endParaRPr lang="ar-EG" smtClean="0"/>
          </a:p>
        </p:txBody>
      </p:sp>
      <p:sp>
        <p:nvSpPr>
          <p:cNvPr id="149508" name="Slide Number Placeholder 3"/>
          <p:cNvSpPr>
            <a:spLocks noGrp="1"/>
          </p:cNvSpPr>
          <p:nvPr>
            <p:ph type="sldNum" sz="quarter" idx="5"/>
          </p:nvPr>
        </p:nvSpPr>
        <p:spPr>
          <a:noFill/>
        </p:spPr>
        <p:txBody>
          <a:bodyPr/>
          <a:lstStyle/>
          <a:p>
            <a:fld id="{5594D796-5937-4787-9DCC-88821AA6861B}" type="slidenum">
              <a:rPr lang="ar-EG" smtClean="0"/>
              <a:pPr/>
              <a:t>108</a:t>
            </a:fld>
            <a:endParaRPr lang="en-US" smtClean="0"/>
          </a:p>
        </p:txBody>
      </p:sp>
    </p:spTree>
    <p:extLst>
      <p:ext uri="{BB962C8B-B14F-4D97-AF65-F5344CB8AC3E}">
        <p14:creationId xmlns:p14="http://schemas.microsoft.com/office/powerpoint/2010/main" val="333090564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150531" name="Notes Placeholder 2"/>
          <p:cNvSpPr>
            <a:spLocks noGrp="1"/>
          </p:cNvSpPr>
          <p:nvPr>
            <p:ph type="body" idx="1"/>
          </p:nvPr>
        </p:nvSpPr>
        <p:spPr>
          <a:noFill/>
          <a:ln/>
        </p:spPr>
        <p:txBody>
          <a:bodyPr/>
          <a:lstStyle/>
          <a:p>
            <a:r>
              <a:rPr lang="en-US" smtClean="0"/>
              <a:t>When extension or change is needed, the code must be modified</a:t>
            </a:r>
            <a:endParaRPr lang="ar-EG" smtClean="0"/>
          </a:p>
        </p:txBody>
      </p:sp>
      <p:sp>
        <p:nvSpPr>
          <p:cNvPr id="150532" name="Slide Number Placeholder 3"/>
          <p:cNvSpPr>
            <a:spLocks noGrp="1"/>
          </p:cNvSpPr>
          <p:nvPr>
            <p:ph type="sldNum" sz="quarter" idx="5"/>
          </p:nvPr>
        </p:nvSpPr>
        <p:spPr>
          <a:noFill/>
        </p:spPr>
        <p:txBody>
          <a:bodyPr/>
          <a:lstStyle/>
          <a:p>
            <a:fld id="{FAA41C1A-E09C-4651-A98D-9309B3B29B7C}" type="slidenum">
              <a:rPr lang="ar-EG" smtClean="0"/>
              <a:pPr/>
              <a:t>110</a:t>
            </a:fld>
            <a:endParaRPr lang="en-US" smtClean="0"/>
          </a:p>
        </p:txBody>
      </p:sp>
    </p:spTree>
    <p:extLst>
      <p:ext uri="{BB962C8B-B14F-4D97-AF65-F5344CB8AC3E}">
        <p14:creationId xmlns:p14="http://schemas.microsoft.com/office/powerpoint/2010/main" val="35540609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a:ln/>
        </p:spPr>
      </p:sp>
      <p:sp>
        <p:nvSpPr>
          <p:cNvPr id="151555" name="Notes Placeholder 2"/>
          <p:cNvSpPr>
            <a:spLocks noGrp="1"/>
          </p:cNvSpPr>
          <p:nvPr>
            <p:ph type="body" idx="1"/>
          </p:nvPr>
        </p:nvSpPr>
        <p:spPr>
          <a:noFill/>
          <a:ln/>
        </p:spPr>
        <p:txBody>
          <a:bodyPr/>
          <a:lstStyle/>
          <a:p>
            <a:endParaRPr lang="ar-EG" dirty="0" smtClean="0"/>
          </a:p>
        </p:txBody>
      </p:sp>
      <p:sp>
        <p:nvSpPr>
          <p:cNvPr id="151556" name="Slide Number Placeholder 3"/>
          <p:cNvSpPr>
            <a:spLocks noGrp="1"/>
          </p:cNvSpPr>
          <p:nvPr>
            <p:ph type="sldNum" sz="quarter" idx="5"/>
          </p:nvPr>
        </p:nvSpPr>
        <p:spPr>
          <a:noFill/>
        </p:spPr>
        <p:txBody>
          <a:bodyPr/>
          <a:lstStyle/>
          <a:p>
            <a:fld id="{332882F4-9ED9-4BB6-ADF7-0B041AFB79C2}" type="slidenum">
              <a:rPr lang="ar-EG" smtClean="0"/>
              <a:pPr/>
              <a:t>112</a:t>
            </a:fld>
            <a:endParaRPr lang="en-US" smtClean="0"/>
          </a:p>
        </p:txBody>
      </p:sp>
    </p:spTree>
    <p:extLst>
      <p:ext uri="{BB962C8B-B14F-4D97-AF65-F5344CB8AC3E}">
        <p14:creationId xmlns:p14="http://schemas.microsoft.com/office/powerpoint/2010/main" val="50316066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ln/>
        </p:spPr>
      </p:sp>
      <p:sp>
        <p:nvSpPr>
          <p:cNvPr id="152579" name="Notes Placeholder 2"/>
          <p:cNvSpPr>
            <a:spLocks noGrp="1"/>
          </p:cNvSpPr>
          <p:nvPr>
            <p:ph type="body" idx="1"/>
          </p:nvPr>
        </p:nvSpPr>
        <p:spPr>
          <a:noFill/>
          <a:ln/>
        </p:spPr>
        <p:txBody>
          <a:bodyPr/>
          <a:lstStyle/>
          <a:p>
            <a:r>
              <a:rPr lang="en-US" smtClean="0"/>
              <a:t>Our pizza restaurant now has branches in many countries.</a:t>
            </a:r>
          </a:p>
          <a:p>
            <a:r>
              <a:rPr lang="en-US" smtClean="0"/>
              <a:t>These branches offer the same types of pizza but in different styles (Italian, Mexican and Egyptian styles).</a:t>
            </a:r>
          </a:p>
          <a:p>
            <a:r>
              <a:rPr lang="en-US" smtClean="0"/>
              <a:t>The three concrete pizza subclasses increased to nine classes.</a:t>
            </a:r>
          </a:p>
          <a:p>
            <a:r>
              <a:rPr lang="en-US" smtClean="0"/>
              <a:t>We can now have 3 simple factories, one for each style.</a:t>
            </a:r>
          </a:p>
          <a:p>
            <a:endParaRPr lang="ar-EG" smtClean="0"/>
          </a:p>
        </p:txBody>
      </p:sp>
      <p:sp>
        <p:nvSpPr>
          <p:cNvPr id="152580" name="Slide Number Placeholder 3"/>
          <p:cNvSpPr>
            <a:spLocks noGrp="1"/>
          </p:cNvSpPr>
          <p:nvPr>
            <p:ph type="sldNum" sz="quarter" idx="5"/>
          </p:nvPr>
        </p:nvSpPr>
        <p:spPr>
          <a:noFill/>
        </p:spPr>
        <p:txBody>
          <a:bodyPr/>
          <a:lstStyle/>
          <a:p>
            <a:fld id="{70820462-1AA3-4825-984C-C80705436E69}" type="slidenum">
              <a:rPr lang="ar-EG" smtClean="0"/>
              <a:pPr/>
              <a:t>113</a:t>
            </a:fld>
            <a:endParaRPr lang="en-US" smtClean="0"/>
          </a:p>
        </p:txBody>
      </p:sp>
    </p:spTree>
    <p:extLst>
      <p:ext uri="{BB962C8B-B14F-4D97-AF65-F5344CB8AC3E}">
        <p14:creationId xmlns:p14="http://schemas.microsoft.com/office/powerpoint/2010/main" val="270804953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a:ln/>
        </p:spPr>
      </p:sp>
      <p:sp>
        <p:nvSpPr>
          <p:cNvPr id="151555" name="Notes Placeholder 2"/>
          <p:cNvSpPr>
            <a:spLocks noGrp="1"/>
          </p:cNvSpPr>
          <p:nvPr>
            <p:ph type="body" idx="1"/>
          </p:nvPr>
        </p:nvSpPr>
        <p:spPr>
          <a:noFill/>
          <a:ln/>
        </p:spPr>
        <p:txBody>
          <a:bodyPr/>
          <a:lstStyle/>
          <a:p>
            <a:endParaRPr lang="ar-EG" dirty="0" smtClean="0"/>
          </a:p>
        </p:txBody>
      </p:sp>
      <p:sp>
        <p:nvSpPr>
          <p:cNvPr id="151556" name="Slide Number Placeholder 3"/>
          <p:cNvSpPr>
            <a:spLocks noGrp="1"/>
          </p:cNvSpPr>
          <p:nvPr>
            <p:ph type="sldNum" sz="quarter" idx="5"/>
          </p:nvPr>
        </p:nvSpPr>
        <p:spPr>
          <a:noFill/>
        </p:spPr>
        <p:txBody>
          <a:bodyPr/>
          <a:lstStyle/>
          <a:p>
            <a:fld id="{332882F4-9ED9-4BB6-ADF7-0B041AFB79C2}" type="slidenum">
              <a:rPr lang="ar-EG" smtClean="0"/>
              <a:pPr/>
              <a:t>114</a:t>
            </a:fld>
            <a:endParaRPr lang="en-US" smtClean="0"/>
          </a:p>
        </p:txBody>
      </p:sp>
    </p:spTree>
    <p:extLst>
      <p:ext uri="{BB962C8B-B14F-4D97-AF65-F5344CB8AC3E}">
        <p14:creationId xmlns:p14="http://schemas.microsoft.com/office/powerpoint/2010/main" val="90823231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ln/>
        </p:spPr>
      </p:sp>
      <p:sp>
        <p:nvSpPr>
          <p:cNvPr id="153603" name="Notes Placeholder 2"/>
          <p:cNvSpPr>
            <a:spLocks noGrp="1"/>
          </p:cNvSpPr>
          <p:nvPr>
            <p:ph type="body" idx="1"/>
          </p:nvPr>
        </p:nvSpPr>
        <p:spPr>
          <a:noFill/>
          <a:ln/>
        </p:spPr>
        <p:txBody>
          <a:bodyPr/>
          <a:lstStyle/>
          <a:p>
            <a:r>
              <a:rPr lang="en-US" smtClean="0"/>
              <a:t>Our pizza restaurant now has branches in many countries.</a:t>
            </a:r>
          </a:p>
          <a:p>
            <a:r>
              <a:rPr lang="en-US" smtClean="0"/>
              <a:t>These branches offer the same types of pizza but in different styles (Italian, Mexican and Egyptian styles).</a:t>
            </a:r>
          </a:p>
          <a:p>
            <a:r>
              <a:rPr lang="en-US" smtClean="0"/>
              <a:t>The three concrete pizza subclasses increased to nine classes.</a:t>
            </a:r>
          </a:p>
          <a:p>
            <a:r>
              <a:rPr lang="en-US" smtClean="0"/>
              <a:t>We can now have 3 simple factories, one for each style.</a:t>
            </a:r>
          </a:p>
          <a:p>
            <a:endParaRPr lang="ar-EG" smtClean="0"/>
          </a:p>
        </p:txBody>
      </p:sp>
      <p:sp>
        <p:nvSpPr>
          <p:cNvPr id="153604" name="Slide Number Placeholder 3"/>
          <p:cNvSpPr>
            <a:spLocks noGrp="1"/>
          </p:cNvSpPr>
          <p:nvPr>
            <p:ph type="sldNum" sz="quarter" idx="5"/>
          </p:nvPr>
        </p:nvSpPr>
        <p:spPr>
          <a:noFill/>
        </p:spPr>
        <p:txBody>
          <a:bodyPr/>
          <a:lstStyle/>
          <a:p>
            <a:fld id="{CAB24C45-8C99-4B7F-96AF-957F19D38832}" type="slidenum">
              <a:rPr lang="ar-EG" smtClean="0"/>
              <a:pPr/>
              <a:t>115</a:t>
            </a:fld>
            <a:endParaRPr lang="en-US" smtClean="0"/>
          </a:p>
        </p:txBody>
      </p:sp>
    </p:spTree>
    <p:extLst>
      <p:ext uri="{BB962C8B-B14F-4D97-AF65-F5344CB8AC3E}">
        <p14:creationId xmlns:p14="http://schemas.microsoft.com/office/powerpoint/2010/main" val="337684512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Abstract Factory method to enforce subclasses</a:t>
            </a:r>
            <a:r>
              <a:rPr lang="en-US" baseline="0" dirty="0" smtClean="0"/>
              <a:t> to implement it.</a:t>
            </a:r>
          </a:p>
          <a:p>
            <a:endParaRPr lang="en-US" baseline="0" dirty="0" smtClean="0"/>
          </a:p>
          <a:p>
            <a:r>
              <a:rPr lang="en-US" baseline="0" dirty="0" smtClean="0"/>
              <a:t>Final method to prevent the subclasses  from changing the algorithm and procedure.</a:t>
            </a:r>
          </a:p>
          <a:p>
            <a:endParaRPr lang="en-US" baseline="0" dirty="0" smtClean="0"/>
          </a:p>
          <a:p>
            <a:endParaRPr lang="ar-EG" dirty="0"/>
          </a:p>
        </p:txBody>
      </p:sp>
      <p:sp>
        <p:nvSpPr>
          <p:cNvPr id="4" name="Slide Number Placeholder 3"/>
          <p:cNvSpPr>
            <a:spLocks noGrp="1"/>
          </p:cNvSpPr>
          <p:nvPr>
            <p:ph type="sldNum" sz="quarter" idx="10"/>
          </p:nvPr>
        </p:nvSpPr>
        <p:spPr/>
        <p:txBody>
          <a:bodyPr/>
          <a:lstStyle/>
          <a:p>
            <a:pPr>
              <a:defRPr/>
            </a:pPr>
            <a:fld id="{F99430D4-8A87-4EFB-A571-FE13B4FB805B}" type="slidenum">
              <a:rPr lang="ar-EG" smtClean="0"/>
              <a:pPr>
                <a:defRPr/>
              </a:pPr>
              <a:t>119</a:t>
            </a:fld>
            <a:endParaRPr lang="en-US"/>
          </a:p>
        </p:txBody>
      </p:sp>
    </p:spTree>
    <p:extLst>
      <p:ext uri="{BB962C8B-B14F-4D97-AF65-F5344CB8AC3E}">
        <p14:creationId xmlns:p14="http://schemas.microsoft.com/office/powerpoint/2010/main" val="1078100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3091C-8415-42F5-9EEC-D90BAFEC8948}" type="slidenum">
              <a:rPr lang="en-US" smtClean="0"/>
              <a:pPr/>
              <a:t>15</a:t>
            </a:fld>
            <a:endParaRPr lang="en-US"/>
          </a:p>
        </p:txBody>
      </p:sp>
    </p:spTree>
    <p:extLst>
      <p:ext uri="{BB962C8B-B14F-4D97-AF65-F5344CB8AC3E}">
        <p14:creationId xmlns:p14="http://schemas.microsoft.com/office/powerpoint/2010/main" val="95288359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ln/>
        </p:spPr>
      </p:sp>
      <p:sp>
        <p:nvSpPr>
          <p:cNvPr id="154627" name="Notes Placeholder 2"/>
          <p:cNvSpPr>
            <a:spLocks noGrp="1"/>
          </p:cNvSpPr>
          <p:nvPr>
            <p:ph type="body" idx="1"/>
          </p:nvPr>
        </p:nvSpPr>
        <p:spPr>
          <a:noFill/>
          <a:ln/>
        </p:spPr>
        <p:txBody>
          <a:bodyPr/>
          <a:lstStyle/>
          <a:p>
            <a:endParaRPr lang="ar-EG" smtClean="0"/>
          </a:p>
        </p:txBody>
      </p:sp>
      <p:sp>
        <p:nvSpPr>
          <p:cNvPr id="154628" name="Slide Number Placeholder 3"/>
          <p:cNvSpPr>
            <a:spLocks noGrp="1"/>
          </p:cNvSpPr>
          <p:nvPr>
            <p:ph type="sldNum" sz="quarter" idx="5"/>
          </p:nvPr>
        </p:nvSpPr>
        <p:spPr>
          <a:noFill/>
        </p:spPr>
        <p:txBody>
          <a:bodyPr/>
          <a:lstStyle/>
          <a:p>
            <a:fld id="{A6F8147A-3DBB-4307-BA90-0C55B2AC3819}" type="slidenum">
              <a:rPr lang="ar-EG" smtClean="0"/>
              <a:pPr/>
              <a:t>120</a:t>
            </a:fld>
            <a:endParaRPr lang="en-US" smtClean="0"/>
          </a:p>
        </p:txBody>
      </p:sp>
    </p:spTree>
    <p:extLst>
      <p:ext uri="{BB962C8B-B14F-4D97-AF65-F5344CB8AC3E}">
        <p14:creationId xmlns:p14="http://schemas.microsoft.com/office/powerpoint/2010/main" val="129625622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pPr>
              <a:defRPr/>
            </a:pPr>
            <a:fld id="{F99430D4-8A87-4EFB-A571-FE13B4FB805B}" type="slidenum">
              <a:rPr lang="ar-EG" smtClean="0"/>
              <a:pPr>
                <a:defRPr/>
              </a:pPr>
              <a:t>121</a:t>
            </a:fld>
            <a:endParaRPr lang="en-US"/>
          </a:p>
        </p:txBody>
      </p:sp>
    </p:spTree>
    <p:extLst>
      <p:ext uri="{BB962C8B-B14F-4D97-AF65-F5344CB8AC3E}">
        <p14:creationId xmlns:p14="http://schemas.microsoft.com/office/powerpoint/2010/main" val="38238817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p:spPr>
        <p:txBody>
          <a:bodyPr/>
          <a:lstStyle/>
          <a:p>
            <a:endParaRPr lang="ar-EG" smtClean="0"/>
          </a:p>
        </p:txBody>
      </p:sp>
      <p:sp>
        <p:nvSpPr>
          <p:cNvPr id="148484" name="Slide Number Placeholder 3"/>
          <p:cNvSpPr>
            <a:spLocks noGrp="1"/>
          </p:cNvSpPr>
          <p:nvPr>
            <p:ph type="sldNum" sz="quarter" idx="5"/>
          </p:nvPr>
        </p:nvSpPr>
        <p:spPr>
          <a:noFill/>
        </p:spPr>
        <p:txBody>
          <a:bodyPr/>
          <a:lstStyle/>
          <a:p>
            <a:fld id="{B225247F-5D32-40CB-91DE-CA2C63FFF7E0}" type="slidenum">
              <a:rPr lang="ar-EG" smtClean="0"/>
              <a:pPr/>
              <a:t>122</a:t>
            </a:fld>
            <a:endParaRPr lang="en-US" smtClean="0"/>
          </a:p>
        </p:txBody>
      </p:sp>
    </p:spTree>
    <p:extLst>
      <p:ext uri="{BB962C8B-B14F-4D97-AF65-F5344CB8AC3E}">
        <p14:creationId xmlns:p14="http://schemas.microsoft.com/office/powerpoint/2010/main" val="311852337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pPr>
              <a:defRPr/>
            </a:pPr>
            <a:fld id="{F99430D4-8A87-4EFB-A571-FE13B4FB805B}" type="slidenum">
              <a:rPr lang="ar-EG" smtClean="0"/>
              <a:pPr>
                <a:defRPr/>
              </a:pPr>
              <a:t>123</a:t>
            </a:fld>
            <a:endParaRPr lang="en-US"/>
          </a:p>
        </p:txBody>
      </p:sp>
    </p:spTree>
    <p:extLst>
      <p:ext uri="{BB962C8B-B14F-4D97-AF65-F5344CB8AC3E}">
        <p14:creationId xmlns:p14="http://schemas.microsoft.com/office/powerpoint/2010/main" val="325290820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pPr>
              <a:defRPr/>
            </a:pPr>
            <a:fld id="{F99430D4-8A87-4EFB-A571-FE13B4FB805B}" type="slidenum">
              <a:rPr lang="ar-EG" smtClean="0"/>
              <a:pPr>
                <a:defRPr/>
              </a:pPr>
              <a:t>124</a:t>
            </a:fld>
            <a:endParaRPr lang="en-US"/>
          </a:p>
        </p:txBody>
      </p:sp>
    </p:spTree>
    <p:extLst>
      <p:ext uri="{BB962C8B-B14F-4D97-AF65-F5344CB8AC3E}">
        <p14:creationId xmlns:p14="http://schemas.microsoft.com/office/powerpoint/2010/main" val="411145044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pPr>
              <a:defRPr/>
            </a:pPr>
            <a:fld id="{F99430D4-8A87-4EFB-A571-FE13B4FB805B}" type="slidenum">
              <a:rPr lang="ar-EG" smtClean="0"/>
              <a:pPr>
                <a:defRPr/>
              </a:pPr>
              <a:t>125</a:t>
            </a:fld>
            <a:endParaRPr lang="en-US"/>
          </a:p>
        </p:txBody>
      </p:sp>
    </p:spTree>
    <p:extLst>
      <p:ext uri="{BB962C8B-B14F-4D97-AF65-F5344CB8AC3E}">
        <p14:creationId xmlns:p14="http://schemas.microsoft.com/office/powerpoint/2010/main" val="423760882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p:spPr>
        <p:txBody>
          <a:bodyPr/>
          <a:lstStyle/>
          <a:p>
            <a:endParaRPr lang="ar-EG" smtClean="0"/>
          </a:p>
        </p:txBody>
      </p:sp>
      <p:sp>
        <p:nvSpPr>
          <p:cNvPr id="148484" name="Slide Number Placeholder 3"/>
          <p:cNvSpPr>
            <a:spLocks noGrp="1"/>
          </p:cNvSpPr>
          <p:nvPr>
            <p:ph type="sldNum" sz="quarter" idx="5"/>
          </p:nvPr>
        </p:nvSpPr>
        <p:spPr>
          <a:noFill/>
        </p:spPr>
        <p:txBody>
          <a:bodyPr/>
          <a:lstStyle/>
          <a:p>
            <a:fld id="{B225247F-5D32-40CB-91DE-CA2C63FFF7E0}" type="slidenum">
              <a:rPr lang="ar-EG" smtClean="0"/>
              <a:pPr/>
              <a:t>126</a:t>
            </a:fld>
            <a:endParaRPr lang="en-US" smtClean="0"/>
          </a:p>
        </p:txBody>
      </p:sp>
    </p:spTree>
    <p:extLst>
      <p:ext uri="{BB962C8B-B14F-4D97-AF65-F5344CB8AC3E}">
        <p14:creationId xmlns:p14="http://schemas.microsoft.com/office/powerpoint/2010/main" val="161950511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p:spPr>
        <p:txBody>
          <a:bodyPr/>
          <a:lstStyle/>
          <a:p>
            <a:endParaRPr lang="ar-EG" smtClean="0"/>
          </a:p>
        </p:txBody>
      </p:sp>
      <p:sp>
        <p:nvSpPr>
          <p:cNvPr id="148484" name="Slide Number Placeholder 3"/>
          <p:cNvSpPr>
            <a:spLocks noGrp="1"/>
          </p:cNvSpPr>
          <p:nvPr>
            <p:ph type="sldNum" sz="quarter" idx="5"/>
          </p:nvPr>
        </p:nvSpPr>
        <p:spPr>
          <a:noFill/>
        </p:spPr>
        <p:txBody>
          <a:bodyPr/>
          <a:lstStyle/>
          <a:p>
            <a:fld id="{B225247F-5D32-40CB-91DE-CA2C63FFF7E0}" type="slidenum">
              <a:rPr lang="ar-EG" smtClean="0"/>
              <a:pPr/>
              <a:t>127</a:t>
            </a:fld>
            <a:endParaRPr lang="en-US" smtClean="0"/>
          </a:p>
        </p:txBody>
      </p:sp>
    </p:spTree>
    <p:extLst>
      <p:ext uri="{BB962C8B-B14F-4D97-AF65-F5344CB8AC3E}">
        <p14:creationId xmlns:p14="http://schemas.microsoft.com/office/powerpoint/2010/main" val="62853418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p:spPr>
        <p:txBody>
          <a:bodyPr/>
          <a:lstStyle/>
          <a:p>
            <a:endParaRPr lang="ar-EG" smtClean="0"/>
          </a:p>
        </p:txBody>
      </p:sp>
      <p:sp>
        <p:nvSpPr>
          <p:cNvPr id="148484" name="Slide Number Placeholder 3"/>
          <p:cNvSpPr>
            <a:spLocks noGrp="1"/>
          </p:cNvSpPr>
          <p:nvPr>
            <p:ph type="sldNum" sz="quarter" idx="5"/>
          </p:nvPr>
        </p:nvSpPr>
        <p:spPr>
          <a:noFill/>
        </p:spPr>
        <p:txBody>
          <a:bodyPr/>
          <a:lstStyle/>
          <a:p>
            <a:fld id="{B225247F-5D32-40CB-91DE-CA2C63FFF7E0}" type="slidenum">
              <a:rPr lang="ar-EG" smtClean="0"/>
              <a:pPr/>
              <a:t>128</a:t>
            </a:fld>
            <a:endParaRPr lang="en-US" smtClean="0"/>
          </a:p>
        </p:txBody>
      </p:sp>
    </p:spTree>
    <p:extLst>
      <p:ext uri="{BB962C8B-B14F-4D97-AF65-F5344CB8AC3E}">
        <p14:creationId xmlns:p14="http://schemas.microsoft.com/office/powerpoint/2010/main" val="219347275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ln/>
        </p:spPr>
      </p:sp>
      <p:sp>
        <p:nvSpPr>
          <p:cNvPr id="155651" name="Notes Placeholder 2"/>
          <p:cNvSpPr>
            <a:spLocks noGrp="1"/>
          </p:cNvSpPr>
          <p:nvPr>
            <p:ph type="body" idx="1"/>
          </p:nvPr>
        </p:nvSpPr>
        <p:spPr>
          <a:noFill/>
          <a:ln/>
        </p:spPr>
        <p:txBody>
          <a:bodyPr/>
          <a:lstStyle/>
          <a:p>
            <a:endParaRPr lang="ar-EG" smtClean="0"/>
          </a:p>
        </p:txBody>
      </p:sp>
      <p:sp>
        <p:nvSpPr>
          <p:cNvPr id="155652" name="Slide Number Placeholder 3"/>
          <p:cNvSpPr>
            <a:spLocks noGrp="1"/>
          </p:cNvSpPr>
          <p:nvPr>
            <p:ph type="sldNum" sz="quarter" idx="5"/>
          </p:nvPr>
        </p:nvSpPr>
        <p:spPr>
          <a:noFill/>
        </p:spPr>
        <p:txBody>
          <a:bodyPr/>
          <a:lstStyle/>
          <a:p>
            <a:fld id="{588EFBE2-B0A5-4480-92FA-CB3438D16DCA}" type="slidenum">
              <a:rPr lang="ar-EG" smtClean="0"/>
              <a:pPr/>
              <a:t>130</a:t>
            </a:fld>
            <a:endParaRPr lang="en-US" smtClean="0"/>
          </a:p>
        </p:txBody>
      </p:sp>
    </p:spTree>
    <p:extLst>
      <p:ext uri="{BB962C8B-B14F-4D97-AF65-F5344CB8AC3E}">
        <p14:creationId xmlns:p14="http://schemas.microsoft.com/office/powerpoint/2010/main" val="3287647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400800"/>
            <a:ext cx="9144000" cy="228600"/>
          </a:xfrm>
          <a:prstGeom prst="rect">
            <a:avLst/>
          </a:prstGeom>
          <a:solidFill>
            <a:srgbClr val="5B56A6">
              <a:alpha val="75000"/>
            </a:srgbClr>
          </a:solidFill>
          <a:ln w="9525">
            <a:solidFill>
              <a:schemeClr val="tx1"/>
            </a:solidFill>
            <a:miter lim="800000"/>
            <a:headEnd/>
            <a:tailEnd/>
          </a:ln>
          <a:effectLst/>
        </p:spPr>
        <p:txBody>
          <a:bodyPr wrap="none" anchor="ctr"/>
          <a:lstStyle/>
          <a:p>
            <a:pPr algn="ctr" rtl="0">
              <a:defRPr/>
            </a:pPr>
            <a:r>
              <a:rPr lang="en-US" sz="1200" b="1">
                <a:solidFill>
                  <a:schemeClr val="tx2"/>
                </a:solidFill>
                <a:latin typeface="Verdana" pitchFamily="34" charset="0"/>
              </a:rPr>
              <a:t>	 	       Java</a:t>
            </a:r>
            <a:r>
              <a:rPr lang="en-US" sz="1200" b="1" baseline="30000">
                <a:solidFill>
                  <a:schemeClr val="tx2"/>
                </a:solidFill>
                <a:latin typeface="Verdana" pitchFamily="34" charset="0"/>
              </a:rPr>
              <a:t>TM</a:t>
            </a:r>
            <a:r>
              <a:rPr lang="en-US" sz="1200" b="1">
                <a:solidFill>
                  <a:schemeClr val="tx2"/>
                </a:solidFill>
                <a:latin typeface="Verdana" pitchFamily="34" charset="0"/>
              </a:rPr>
              <a:t> Education &amp; Technology Services</a:t>
            </a:r>
          </a:p>
        </p:txBody>
      </p:sp>
      <p:pic>
        <p:nvPicPr>
          <p:cNvPr id="5" name="Picture 8" descr="JETS Logo"/>
          <p:cNvPicPr>
            <a:picLocks noChangeAspect="1" noChangeArrowheads="1"/>
          </p:cNvPicPr>
          <p:nvPr userDrawn="1"/>
        </p:nvPicPr>
        <p:blipFill>
          <a:blip r:embed="rId2" cstate="print"/>
          <a:srcRect/>
          <a:stretch>
            <a:fillRect/>
          </a:stretch>
        </p:blipFill>
        <p:spPr bwMode="auto">
          <a:xfrm>
            <a:off x="28575" y="28575"/>
            <a:ext cx="700088" cy="781050"/>
          </a:xfrm>
          <a:prstGeom prst="rect">
            <a:avLst/>
          </a:prstGeom>
          <a:noFill/>
          <a:ln w="9525">
            <a:noFill/>
            <a:miter lim="800000"/>
            <a:headEnd/>
            <a:tailEnd/>
          </a:ln>
        </p:spPr>
      </p:pic>
      <p:sp>
        <p:nvSpPr>
          <p:cNvPr id="6" name="Text Box 9"/>
          <p:cNvSpPr txBox="1">
            <a:spLocks noChangeArrowheads="1"/>
          </p:cNvSpPr>
          <p:nvPr userDrawn="1"/>
        </p:nvSpPr>
        <p:spPr bwMode="auto">
          <a:xfrm>
            <a:off x="0" y="6610350"/>
            <a:ext cx="9144000" cy="244475"/>
          </a:xfrm>
          <a:prstGeom prst="rect">
            <a:avLst/>
          </a:prstGeom>
          <a:noFill/>
          <a:ln w="9525">
            <a:noFill/>
            <a:miter lim="800000"/>
            <a:headEnd/>
            <a:tailEnd/>
          </a:ln>
          <a:effectLst/>
        </p:spPr>
        <p:txBody>
          <a:bodyPr>
            <a:spAutoFit/>
          </a:bodyPr>
          <a:lstStyle/>
          <a:p>
            <a:pPr algn="l" rtl="0">
              <a:spcBef>
                <a:spcPct val="50000"/>
              </a:spcBef>
              <a:defRPr/>
            </a:pPr>
            <a:r>
              <a:rPr lang="en-US" sz="1000" i="1">
                <a:latin typeface="Verdana" pitchFamily="34" charset="0"/>
              </a:rPr>
              <a:t>Copyright© Information Technology Institute						         </a:t>
            </a:r>
            <a:r>
              <a:rPr lang="en-US" sz="1000">
                <a:latin typeface="Verdana" pitchFamily="34" charset="0"/>
              </a:rPr>
              <a:t> </a:t>
            </a:r>
            <a:fld id="{D5A0FB2B-0A4C-45D7-9DC7-FCAFE585E270}" type="slidenum">
              <a:rPr lang="ar-EG" sz="1000" b="1">
                <a:latin typeface="Verdana" pitchFamily="34" charset="0"/>
              </a:rPr>
              <a:pPr algn="l" rtl="0">
                <a:spcBef>
                  <a:spcPct val="50000"/>
                </a:spcBef>
                <a:defRPr/>
              </a:pPr>
              <a:t>‹#›</a:t>
            </a:fld>
            <a:endParaRPr lang="en-US" sz="1000" b="1">
              <a:latin typeface="Verdana" pitchFamily="34" charset="0"/>
            </a:endParaRPr>
          </a:p>
        </p:txBody>
      </p:sp>
      <p:sp>
        <p:nvSpPr>
          <p:cNvPr id="3074" name="Rectangle 2"/>
          <p:cNvSpPr>
            <a:spLocks noGrp="1" noChangeArrowheads="1"/>
          </p:cNvSpPr>
          <p:nvPr>
            <p:ph type="ctrTitle"/>
          </p:nvPr>
        </p:nvSpPr>
        <p:spPr>
          <a:xfrm>
            <a:off x="685800" y="1371600"/>
            <a:ext cx="7772400" cy="1470025"/>
          </a:xfrm>
        </p:spPr>
        <p:txBody>
          <a:bodyPr/>
          <a:lstStyle>
            <a:lvl1pPr>
              <a:defRPr sz="4800">
                <a:latin typeface="Arial" pitchFamily="34" charset="0"/>
              </a:defRPr>
            </a:lvl1pPr>
          </a:lstStyle>
          <a:p>
            <a:r>
              <a:rPr lang="en-US"/>
              <a:t>Click to edit Master title style</a:t>
            </a:r>
          </a:p>
        </p:txBody>
      </p:sp>
      <p:sp>
        <p:nvSpPr>
          <p:cNvPr id="3075" name="Rectangle 3"/>
          <p:cNvSpPr>
            <a:spLocks noGrp="1" noChangeArrowheads="1"/>
          </p:cNvSpPr>
          <p:nvPr>
            <p:ph type="subTitle" idx="1"/>
          </p:nvPr>
        </p:nvSpPr>
        <p:spPr>
          <a:xfrm>
            <a:off x="1371600" y="2971800"/>
            <a:ext cx="6400800" cy="1752600"/>
          </a:xfrm>
        </p:spPr>
        <p:txBody>
          <a:bodyPr/>
          <a:lstStyle>
            <a:lvl1pPr marL="0" indent="0" algn="ctr">
              <a:buFontTx/>
              <a:buNone/>
              <a:defRPr sz="4000" b="1">
                <a:solidFill>
                  <a:schemeClr val="tx2"/>
                </a:solidFill>
              </a:defRPr>
            </a:lvl1pPr>
          </a:lstStyle>
          <a:p>
            <a:r>
              <a:rPr lang="en-US"/>
              <a:t>Click to edit Master subtitle style</a:t>
            </a:r>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D4A95F29-8394-43D8-AF82-1E0EE74C9511}" type="slidenum">
              <a:rPr lang="ar-EG"/>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17A9C85-DE43-4535-A182-DDE91E1C7552}" type="slidenum">
              <a:rPr lang="ar-EG"/>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52400"/>
            <a:ext cx="2133600" cy="5973763"/>
          </a:xfrm>
        </p:spPr>
        <p:txBody>
          <a:bodyPr vert="eaVert"/>
          <a:lstStyle/>
          <a:p>
            <a:r>
              <a:rPr lang="en-US" smtClean="0"/>
              <a:t>Click to edit Master title style</a:t>
            </a:r>
            <a:endParaRPr lang="ar-EG"/>
          </a:p>
        </p:txBody>
      </p:sp>
      <p:sp>
        <p:nvSpPr>
          <p:cNvPr id="3" name="Vertical Text Placeholder 2"/>
          <p:cNvSpPr>
            <a:spLocks noGrp="1"/>
          </p:cNvSpPr>
          <p:nvPr>
            <p:ph type="body" orient="vert" idx="1"/>
          </p:nvPr>
        </p:nvSpPr>
        <p:spPr>
          <a:xfrm>
            <a:off x="457200" y="152400"/>
            <a:ext cx="62484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40016B7-FF9F-4A23-946C-B94D1A732980}" type="slidenum">
              <a:rPr lang="ar-EG"/>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8229600" cy="609600"/>
          </a:xfrm>
        </p:spPr>
        <p:txBody>
          <a:bodyPr/>
          <a:lstStyle/>
          <a:p>
            <a:r>
              <a:rPr lang="en-US" smtClean="0"/>
              <a:t>Click to edit Master title style</a:t>
            </a:r>
            <a:endParaRPr lang="ar-EG"/>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2DEE0DC-50E0-4FD5-91B4-7468AA247702}" type="slidenum">
              <a:rPr lang="ar-EG"/>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8229600" cy="609600"/>
          </a:xfrm>
        </p:spPr>
        <p:txBody>
          <a:bodyPr/>
          <a:lstStyle/>
          <a:p>
            <a:r>
              <a:rPr lang="en-US" smtClean="0"/>
              <a:t>Click to edit Master title style</a:t>
            </a:r>
            <a:endParaRPr lang="ar-EG"/>
          </a:p>
        </p:txBody>
      </p:sp>
      <p:sp>
        <p:nvSpPr>
          <p:cNvPr id="3" name="Table Placeholder 2"/>
          <p:cNvSpPr>
            <a:spLocks noGrp="1"/>
          </p:cNvSpPr>
          <p:nvPr>
            <p:ph type="tbl" idx="1"/>
          </p:nvPr>
        </p:nvSpPr>
        <p:spPr>
          <a:xfrm>
            <a:off x="457200" y="1600200"/>
            <a:ext cx="8229600" cy="4525963"/>
          </a:xfrm>
        </p:spPr>
        <p:txBody>
          <a:bodyPr/>
          <a:lstStyle/>
          <a:p>
            <a:pPr lvl="0"/>
            <a:endParaRPr lang="ar-EG"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414441F-9BCA-420C-A2EA-959509DA5644}" type="slidenum">
              <a:rPr lang="ar-EG"/>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ar-EG"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FCDC5F-4B28-4972-A339-ABF092EE5D97}" type="slidenum">
              <a:rPr lang="ar-EG"/>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ar-E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3735333-F048-48C4-B908-A798F64C6093}" type="slidenum">
              <a:rPr lang="ar-EG"/>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6B74C35-4F1F-4DFB-8EDC-0CF4ED007A9F}" type="slidenum">
              <a:rPr lang="ar-EG"/>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ar-E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CFCB211-3BD5-4373-900B-284EBC964AEE}" type="slidenum">
              <a:rPr lang="ar-EG"/>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2B2551E-DA62-4044-B017-5F7213C78143}" type="slidenum">
              <a:rPr lang="ar-EG"/>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83FFAE5-3D11-4EBC-A570-0E1FF0AC11D5}" type="slidenum">
              <a:rPr lang="ar-EG"/>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ar-E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8333E58-6E42-405C-A828-1F7767AC8F94}" type="slidenum">
              <a:rPr lang="ar-EG"/>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ar-E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EG"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B9211D0-0275-4802-BCF8-08B26CF754D2}" type="slidenum">
              <a:rPr lang="ar-EG"/>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152400"/>
            <a:ext cx="82296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rtl="0">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rtl="0">
              <a:defRPr sz="1400"/>
            </a:lvl1pPr>
          </a:lstStyle>
          <a:p>
            <a:pPr>
              <a:defRPr/>
            </a:pPr>
            <a:fld id="{4F55E6F6-DED8-4FEB-8876-AC4CCF78149A}" type="slidenum">
              <a:rPr lang="ar-EG"/>
              <a:pPr>
                <a:defRPr/>
              </a:pPr>
              <a:t>‹#›</a:t>
            </a:fld>
            <a:endParaRPr lang="en-US"/>
          </a:p>
        </p:txBody>
      </p:sp>
      <p:sp>
        <p:nvSpPr>
          <p:cNvPr id="1031" name="Rectangle 7"/>
          <p:cNvSpPr>
            <a:spLocks noChangeArrowheads="1"/>
          </p:cNvSpPr>
          <p:nvPr/>
        </p:nvSpPr>
        <p:spPr bwMode="auto">
          <a:xfrm>
            <a:off x="0" y="6400800"/>
            <a:ext cx="9144000" cy="228600"/>
          </a:xfrm>
          <a:prstGeom prst="rect">
            <a:avLst/>
          </a:prstGeom>
          <a:solidFill>
            <a:srgbClr val="5B56A6">
              <a:alpha val="75000"/>
            </a:srgbClr>
          </a:solidFill>
          <a:ln w="9525">
            <a:solidFill>
              <a:schemeClr val="tx1"/>
            </a:solidFill>
            <a:miter lim="800000"/>
            <a:headEnd/>
            <a:tailEnd/>
          </a:ln>
          <a:effectLst/>
        </p:spPr>
        <p:txBody>
          <a:bodyPr wrap="none" anchor="ctr"/>
          <a:lstStyle/>
          <a:p>
            <a:pPr algn="ctr" rtl="0">
              <a:defRPr/>
            </a:pPr>
            <a:r>
              <a:rPr lang="en-US" sz="1200" b="1">
                <a:solidFill>
                  <a:schemeClr val="tx2"/>
                </a:solidFill>
                <a:latin typeface="Verdana" pitchFamily="34" charset="0"/>
              </a:rPr>
              <a:t>	 	       Java</a:t>
            </a:r>
            <a:r>
              <a:rPr lang="en-US" sz="1200" b="1" baseline="30000">
                <a:solidFill>
                  <a:schemeClr val="tx2"/>
                </a:solidFill>
                <a:latin typeface="Verdana" pitchFamily="34" charset="0"/>
              </a:rPr>
              <a:t>TM</a:t>
            </a:r>
            <a:r>
              <a:rPr lang="en-US" sz="1200" b="1">
                <a:solidFill>
                  <a:schemeClr val="tx2"/>
                </a:solidFill>
                <a:latin typeface="Verdana" pitchFamily="34" charset="0"/>
              </a:rPr>
              <a:t> Education &amp; Technology Services</a:t>
            </a:r>
          </a:p>
        </p:txBody>
      </p:sp>
      <p:pic>
        <p:nvPicPr>
          <p:cNvPr id="1032" name="Picture 8" descr="JETS Logo"/>
          <p:cNvPicPr>
            <a:picLocks noChangeAspect="1" noChangeArrowheads="1"/>
          </p:cNvPicPr>
          <p:nvPr/>
        </p:nvPicPr>
        <p:blipFill>
          <a:blip r:embed="rId15" cstate="print"/>
          <a:srcRect/>
          <a:stretch>
            <a:fillRect/>
          </a:stretch>
        </p:blipFill>
        <p:spPr bwMode="auto">
          <a:xfrm>
            <a:off x="28575" y="28575"/>
            <a:ext cx="700088" cy="781050"/>
          </a:xfrm>
          <a:prstGeom prst="rect">
            <a:avLst/>
          </a:prstGeom>
          <a:noFill/>
          <a:ln w="9525">
            <a:noFill/>
            <a:miter lim="800000"/>
            <a:headEnd/>
            <a:tailEnd/>
          </a:ln>
        </p:spPr>
      </p:pic>
      <p:sp>
        <p:nvSpPr>
          <p:cNvPr id="1033" name="Text Box 9"/>
          <p:cNvSpPr txBox="1">
            <a:spLocks noChangeArrowheads="1"/>
          </p:cNvSpPr>
          <p:nvPr/>
        </p:nvSpPr>
        <p:spPr bwMode="auto">
          <a:xfrm>
            <a:off x="0" y="6610350"/>
            <a:ext cx="9144000" cy="244475"/>
          </a:xfrm>
          <a:prstGeom prst="rect">
            <a:avLst/>
          </a:prstGeom>
          <a:noFill/>
          <a:ln w="9525">
            <a:noFill/>
            <a:miter lim="800000"/>
            <a:headEnd/>
            <a:tailEnd/>
          </a:ln>
          <a:effectLst/>
        </p:spPr>
        <p:txBody>
          <a:bodyPr>
            <a:spAutoFit/>
          </a:bodyPr>
          <a:lstStyle/>
          <a:p>
            <a:pPr algn="l" rtl="0">
              <a:spcBef>
                <a:spcPct val="50000"/>
              </a:spcBef>
              <a:defRPr/>
            </a:pPr>
            <a:r>
              <a:rPr lang="en-US" sz="1000" i="1">
                <a:latin typeface="Verdana" pitchFamily="34" charset="0"/>
              </a:rPr>
              <a:t>Copyright© Information Technology Institute						         </a:t>
            </a:r>
            <a:r>
              <a:rPr lang="en-US" sz="1000">
                <a:latin typeface="Verdana" pitchFamily="34" charset="0"/>
              </a:rPr>
              <a:t> </a:t>
            </a:r>
            <a:fld id="{6542A3BD-2B16-47E5-BA4B-7781EA512EDD}" type="slidenum">
              <a:rPr lang="ar-EG" sz="1000" b="1">
                <a:latin typeface="Verdana" pitchFamily="34" charset="0"/>
              </a:rPr>
              <a:pPr algn="l" rtl="0">
                <a:spcBef>
                  <a:spcPct val="50000"/>
                </a:spcBef>
                <a:defRPr/>
              </a:pPr>
              <a:t>‹#›</a:t>
            </a:fld>
            <a:endParaRPr lang="en-US" sz="1000" b="1">
              <a:latin typeface="Verdana" pitchFamily="34" charset="0"/>
            </a:endParaRPr>
          </a:p>
        </p:txBody>
      </p:sp>
      <p:sp>
        <p:nvSpPr>
          <p:cNvPr id="1035" name="Rectangle 11"/>
          <p:cNvSpPr>
            <a:spLocks noChangeArrowheads="1"/>
          </p:cNvSpPr>
          <p:nvPr/>
        </p:nvSpPr>
        <p:spPr bwMode="auto">
          <a:xfrm>
            <a:off x="762000" y="76200"/>
            <a:ext cx="8305800" cy="685800"/>
          </a:xfrm>
          <a:prstGeom prst="rect">
            <a:avLst/>
          </a:prstGeom>
          <a:gradFill rotWithShape="1">
            <a:gsLst>
              <a:gs pos="0">
                <a:srgbClr val="5B56A6">
                  <a:alpha val="75000"/>
                </a:srgbClr>
              </a:gs>
              <a:gs pos="100000">
                <a:srgbClr val="5B56A6">
                  <a:alpha val="14999"/>
                </a:srgbClr>
              </a:gs>
            </a:gsLst>
            <a:lin ang="0" scaled="1"/>
          </a:gradFill>
          <a:ln w="9525">
            <a:noFill/>
            <a:miter lim="800000"/>
            <a:headEnd/>
            <a:tailEnd/>
          </a:ln>
          <a:effectLst/>
        </p:spPr>
        <p:txBody>
          <a:bodyPr wrap="none" anchor="ctr"/>
          <a:lstStyle/>
          <a:p>
            <a:pPr algn="ctr" rtl="0">
              <a:defRPr/>
            </a:pPr>
            <a:endParaRPr lang="ar-EG" sz="3200" b="1">
              <a:solidFill>
                <a:schemeClr val="bg1"/>
              </a:solidFill>
              <a:latin typeface="Verdana" pitchFamily="34" charset="0"/>
            </a:endParaRPr>
          </a:p>
        </p:txBody>
      </p:sp>
    </p:spTree>
  </p:cSld>
  <p:clrMap bg1="lt1" tx1="dk1" bg2="lt2" tx2="dk2" accent1="accent1" accent2="accent2" accent3="accent3" accent4="accent4" accent5="accent5" accent6="accent6" hlink="hlink" folHlink="folHlink"/>
  <p:sldLayoutIdLst>
    <p:sldLayoutId id="2147483997"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 id="2147483995" r:id="rId12"/>
    <p:sldLayoutId id="2147483996" r:id="rId13"/>
  </p:sldLayoutIdLst>
  <p:txStyles>
    <p:title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Verdana" pitchFamily="34" charset="0"/>
          <a:cs typeface="Arial" pitchFamily="34" charset="0"/>
        </a:defRPr>
      </a:lvl2pPr>
      <a:lvl3pPr algn="ctr" rtl="0" eaLnBrk="0" fontAlgn="base" hangingPunct="0">
        <a:spcBef>
          <a:spcPct val="0"/>
        </a:spcBef>
        <a:spcAft>
          <a:spcPct val="0"/>
        </a:spcAft>
        <a:defRPr sz="2800" b="1">
          <a:solidFill>
            <a:schemeClr val="tx2"/>
          </a:solidFill>
          <a:latin typeface="Verdana" pitchFamily="34" charset="0"/>
          <a:cs typeface="Arial" pitchFamily="34" charset="0"/>
        </a:defRPr>
      </a:lvl3pPr>
      <a:lvl4pPr algn="ctr" rtl="0" eaLnBrk="0" fontAlgn="base" hangingPunct="0">
        <a:spcBef>
          <a:spcPct val="0"/>
        </a:spcBef>
        <a:spcAft>
          <a:spcPct val="0"/>
        </a:spcAft>
        <a:defRPr sz="2800" b="1">
          <a:solidFill>
            <a:schemeClr val="tx2"/>
          </a:solidFill>
          <a:latin typeface="Verdana" pitchFamily="34" charset="0"/>
          <a:cs typeface="Arial" pitchFamily="34" charset="0"/>
        </a:defRPr>
      </a:lvl4pPr>
      <a:lvl5pPr algn="ctr" rtl="0" eaLnBrk="0" fontAlgn="base" hangingPunct="0">
        <a:spcBef>
          <a:spcPct val="0"/>
        </a:spcBef>
        <a:spcAft>
          <a:spcPct val="0"/>
        </a:spcAft>
        <a:defRPr sz="2800" b="1">
          <a:solidFill>
            <a:schemeClr val="tx2"/>
          </a:solidFill>
          <a:latin typeface="Verdana" pitchFamily="34" charset="0"/>
          <a:cs typeface="Arial" pitchFamily="34" charset="0"/>
        </a:defRPr>
      </a:lvl5pPr>
      <a:lvl6pPr marL="457200" algn="ctr" rtl="0" fontAlgn="base">
        <a:spcBef>
          <a:spcPct val="0"/>
        </a:spcBef>
        <a:spcAft>
          <a:spcPct val="0"/>
        </a:spcAft>
        <a:defRPr sz="2800" b="1">
          <a:solidFill>
            <a:schemeClr val="tx2"/>
          </a:solidFill>
          <a:latin typeface="Verdana" pitchFamily="34" charset="0"/>
          <a:cs typeface="Arial" pitchFamily="34" charset="0"/>
        </a:defRPr>
      </a:lvl6pPr>
      <a:lvl7pPr marL="914400" algn="ctr" rtl="0" fontAlgn="base">
        <a:spcBef>
          <a:spcPct val="0"/>
        </a:spcBef>
        <a:spcAft>
          <a:spcPct val="0"/>
        </a:spcAft>
        <a:defRPr sz="2800" b="1">
          <a:solidFill>
            <a:schemeClr val="tx2"/>
          </a:solidFill>
          <a:latin typeface="Verdana" pitchFamily="34" charset="0"/>
          <a:cs typeface="Arial" pitchFamily="34" charset="0"/>
        </a:defRPr>
      </a:lvl7pPr>
      <a:lvl8pPr marL="1371600" algn="ctr" rtl="0" fontAlgn="base">
        <a:spcBef>
          <a:spcPct val="0"/>
        </a:spcBef>
        <a:spcAft>
          <a:spcPct val="0"/>
        </a:spcAft>
        <a:defRPr sz="2800" b="1">
          <a:solidFill>
            <a:schemeClr val="tx2"/>
          </a:solidFill>
          <a:latin typeface="Verdana" pitchFamily="34" charset="0"/>
          <a:cs typeface="Arial" pitchFamily="34" charset="0"/>
        </a:defRPr>
      </a:lvl8pPr>
      <a:lvl9pPr marL="1828800" algn="ctr" rtl="0" fontAlgn="base">
        <a:spcBef>
          <a:spcPct val="0"/>
        </a:spcBef>
        <a:spcAft>
          <a:spcPct val="0"/>
        </a:spcAft>
        <a:defRPr sz="2800" b="1">
          <a:solidFill>
            <a:schemeClr val="tx2"/>
          </a:solidFill>
          <a:latin typeface="Verdana" pitchFamily="34"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5.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alvinalexander.com/java/java-law-of-demeter-java-example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3" Type="http://schemas.openxmlformats.org/officeDocument/2006/relationships/hyperlink" Target="http://en.wikipedia.org/wiki/Design_pattern_(computer_science)" TargetMode="External"/><Relationship Id="rId2" Type="http://schemas.openxmlformats.org/officeDocument/2006/relationships/notesSlide" Target="../notesSlides/notesSlide14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blog.8thlight.com/uncle-bob/2014/05/08/SingleReponsibilityPrinciple.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oodesign.com/open-close-principle.html"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docs.google.com/a/cleancoder.com/viewer?a=v&amp;pid=explorer&amp;chrome=true&amp;srcid=0BwhCYaYDn8EgN2M5MTkwM2EtNWFkZC00ZTI3LWFjZTUtNTFhZGZiYmUzODc1&amp;hl=en" TargetMode="External"/><Relationship Id="rId7" Type="http://schemas.openxmlformats.org/officeDocument/2006/relationships/hyperlink" Target="http://butunclebob.com/ArticleS.UncleBob.PrinciplesOfOod" TargetMode="External"/><Relationship Id="rId2" Type="http://schemas.openxmlformats.org/officeDocument/2006/relationships/hyperlink" Target="https://docs.google.com/open?id=0ByOwmqah_nuGNHEtcU5OekdDMkk" TargetMode="External"/><Relationship Id="rId1" Type="http://schemas.openxmlformats.org/officeDocument/2006/relationships/slideLayout" Target="../slideLayouts/slideLayout2.xml"/><Relationship Id="rId6" Type="http://schemas.openxmlformats.org/officeDocument/2006/relationships/hyperlink" Target="http://docs.google.com/a/cleancoder.com/viewer?a=v&amp;pid=explorer&amp;chrome=true&amp;srcid=0BwhCYaYDn8EgMjdlMWIzNGUtZTQ0NC00ZjQ5LTkwYzQtZjRhMDRlNTQ3ZGMz&amp;hl=en" TargetMode="External"/><Relationship Id="rId5" Type="http://schemas.openxmlformats.org/officeDocument/2006/relationships/hyperlink" Target="http://docs.google.com/a/cleancoder.com/viewer?a=v&amp;pid=explorer&amp;chrome=true&amp;srcid=0BwhCYaYDn8EgOTViYjJhYzMtMzYxMC00MzFjLWJjMzYtOGJiMDc5N2JkYmJi&amp;hl=en" TargetMode="External"/><Relationship Id="rId4" Type="http://schemas.openxmlformats.org/officeDocument/2006/relationships/hyperlink" Target="http://docs.google.com/a/cleancoder.com/viewer?a=v&amp;pid=explorer&amp;chrome=true&amp;srcid=0BwhCYaYDn8EgNzAzZjA5ZmItNjU3NS00MzQ5LTkwYjMtMDJhNDU5ZTM0MTlh&amp;hl=en"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1028700" y="3429000"/>
            <a:ext cx="7086600" cy="1446550"/>
          </a:xfrm>
          <a:prstGeom prst="rect">
            <a:avLst/>
          </a:prstGeom>
          <a:noFill/>
          <a:ln w="9525">
            <a:noFill/>
            <a:miter lim="800000"/>
            <a:headEnd/>
            <a:tailEnd/>
          </a:ln>
        </p:spPr>
        <p:txBody>
          <a:bodyPr>
            <a:spAutoFit/>
          </a:bodyPr>
          <a:lstStyle/>
          <a:p>
            <a:pPr algn="ctr" rtl="0">
              <a:spcBef>
                <a:spcPct val="50000"/>
              </a:spcBef>
            </a:pPr>
            <a:r>
              <a:rPr lang="en-US" sz="4400" b="1" dirty="0"/>
              <a:t>Design </a:t>
            </a:r>
            <a:r>
              <a:rPr lang="en-US" sz="4400" b="1" dirty="0" smtClean="0"/>
              <a:t>Principles and Patterns</a:t>
            </a:r>
            <a:endParaRPr lang="en-US" sz="4400" b="1" dirty="0"/>
          </a:p>
        </p:txBody>
      </p:sp>
      <p:sp>
        <p:nvSpPr>
          <p:cNvPr id="3075" name="Rectangle 3"/>
          <p:cNvSpPr>
            <a:spLocks noChangeArrowheads="1"/>
          </p:cNvSpPr>
          <p:nvPr/>
        </p:nvSpPr>
        <p:spPr bwMode="auto">
          <a:xfrm>
            <a:off x="0" y="1447800"/>
            <a:ext cx="9144000" cy="990600"/>
          </a:xfrm>
          <a:prstGeom prst="rect">
            <a:avLst/>
          </a:prstGeom>
          <a:solidFill>
            <a:srgbClr val="5B56A6">
              <a:alpha val="74901"/>
            </a:srgbClr>
          </a:solidFill>
          <a:ln w="9525">
            <a:noFill/>
            <a:miter lim="800000"/>
            <a:headEnd/>
            <a:tailEnd/>
          </a:ln>
        </p:spPr>
        <p:txBody>
          <a:bodyPr wrap="none" anchor="ctr"/>
          <a:lstStyle/>
          <a:p>
            <a:pPr algn="ctr" rtl="0"/>
            <a:r>
              <a:rPr lang="en-US" sz="3000" b="1">
                <a:solidFill>
                  <a:schemeClr val="tx2"/>
                </a:solidFill>
                <a:latin typeface="Verdana" pitchFamily="34" charset="0"/>
              </a:rPr>
              <a:t>Java</a:t>
            </a:r>
            <a:r>
              <a:rPr lang="en-US" sz="3000" b="1" baseline="30000">
                <a:solidFill>
                  <a:schemeClr val="tx2"/>
                </a:solidFill>
                <a:latin typeface="Verdana" pitchFamily="34" charset="0"/>
              </a:rPr>
              <a:t>TM</a:t>
            </a:r>
            <a:r>
              <a:rPr lang="en-US" sz="3000" b="1">
                <a:solidFill>
                  <a:schemeClr val="tx2"/>
                </a:solidFill>
                <a:latin typeface="Verdana" pitchFamily="34" charset="0"/>
              </a:rPr>
              <a:t> Education &amp; Technology Services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229600" cy="762000"/>
          </a:xfrm>
        </p:spPr>
        <p:txBody>
          <a:bodyPr>
            <a:normAutofit fontScale="90000"/>
          </a:bodyPr>
          <a:lstStyle/>
          <a:p>
            <a:pPr marL="571500" indent="-571500">
              <a:buFont typeface="Wingdings" panose="05000000000000000000" pitchFamily="2" charset="2"/>
              <a:buChar char="q"/>
            </a:pPr>
            <a:r>
              <a:rPr lang="en-US" dirty="0" smtClean="0"/>
              <a:t>Once and only once </a:t>
            </a:r>
            <a:br>
              <a:rPr lang="en-US" dirty="0" smtClean="0"/>
            </a:br>
            <a:r>
              <a:rPr lang="en-US" dirty="0" smtClean="0"/>
              <a:t>Don’t Repeat Yourself (DRY)</a:t>
            </a:r>
            <a:endParaRPr lang="en-US" dirty="0"/>
          </a:p>
        </p:txBody>
      </p:sp>
      <p:sp>
        <p:nvSpPr>
          <p:cNvPr id="3" name="Content Placeholder 2"/>
          <p:cNvSpPr>
            <a:spLocks noGrp="1"/>
          </p:cNvSpPr>
          <p:nvPr>
            <p:ph idx="1"/>
          </p:nvPr>
        </p:nvSpPr>
        <p:spPr>
          <a:xfrm>
            <a:off x="457200" y="1066800"/>
            <a:ext cx="8229600" cy="5059363"/>
          </a:xfrm>
        </p:spPr>
        <p:txBody>
          <a:bodyPr>
            <a:normAutofit fontScale="77500" lnSpcReduction="20000"/>
          </a:bodyPr>
          <a:lstStyle/>
          <a:p>
            <a:r>
              <a:rPr lang="en-US" sz="3100" dirty="0"/>
              <a:t>S</a:t>
            </a:r>
            <a:r>
              <a:rPr lang="en-US" sz="3100" dirty="0" smtClean="0"/>
              <a:t>ay anything in your program only once.</a:t>
            </a:r>
          </a:p>
          <a:p>
            <a:endParaRPr lang="en-US" sz="3100" dirty="0" smtClean="0"/>
          </a:p>
          <a:p>
            <a:r>
              <a:rPr lang="en-US" sz="3100" dirty="0"/>
              <a:t>If you use a hard-coded value more than one time make them public final </a:t>
            </a:r>
            <a:r>
              <a:rPr lang="en-US" sz="3100" dirty="0" smtClean="0"/>
              <a:t>constant.</a:t>
            </a:r>
          </a:p>
          <a:p>
            <a:endParaRPr lang="en-US" sz="3100" dirty="0" smtClean="0"/>
          </a:p>
          <a:p>
            <a:r>
              <a:rPr lang="en-US" sz="3100" dirty="0"/>
              <a:t>W</a:t>
            </a:r>
            <a:r>
              <a:rPr lang="en-US" sz="3100" dirty="0" smtClean="0"/>
              <a:t>hen two blocks of code are the same. You define a subroutine and call it from both places, so you change in one place later.</a:t>
            </a:r>
          </a:p>
          <a:p>
            <a:endParaRPr lang="en-US" sz="3100" dirty="0" smtClean="0"/>
          </a:p>
          <a:p>
            <a:r>
              <a:rPr lang="en-US" sz="3100" dirty="0" smtClean="0"/>
              <a:t>If similar but not Identical: parameterize the subroutine.</a:t>
            </a:r>
          </a:p>
          <a:p>
            <a:endParaRPr lang="en-US" sz="3100" dirty="0" smtClean="0"/>
          </a:p>
          <a:p>
            <a:r>
              <a:rPr lang="en-US" sz="3100" dirty="0" smtClean="0"/>
              <a:t>If 2 routines have the same flow but differ in the actual steps, use Interface and Abstraction for common behavior (Template Method </a:t>
            </a:r>
            <a:r>
              <a:rPr lang="en-US" sz="3100" dirty="0"/>
              <a:t>D</a:t>
            </a:r>
            <a:r>
              <a:rPr lang="en-US" sz="3100" dirty="0" smtClean="0"/>
              <a:t>esign Pattern)</a:t>
            </a:r>
          </a:p>
          <a:p>
            <a:pPr marL="0" indent="0">
              <a:buNone/>
            </a:pPr>
            <a:endParaRPr lang="en-US" sz="3100" dirty="0" smtClean="0"/>
          </a:p>
          <a:p>
            <a:endParaRPr lang="en-US" sz="3100" dirty="0" smtClean="0"/>
          </a:p>
          <a:p>
            <a:endParaRPr lang="en-US" dirty="0" smtClean="0"/>
          </a:p>
        </p:txBody>
      </p:sp>
    </p:spTree>
    <p:extLst>
      <p:ext uri="{BB962C8B-B14F-4D97-AF65-F5344CB8AC3E}">
        <p14:creationId xmlns:p14="http://schemas.microsoft.com/office/powerpoint/2010/main" val="174962782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smtClean="0">
                <a:solidFill>
                  <a:schemeClr val="tx1"/>
                </a:solidFill>
              </a:rPr>
              <a:t>Decorator </a:t>
            </a:r>
            <a:r>
              <a:rPr lang="en-US" dirty="0" smtClean="0"/>
              <a:t>Pattern Entities</a:t>
            </a:r>
            <a:endParaRPr lang="ar-EG" dirty="0" smtClean="0"/>
          </a:p>
        </p:txBody>
      </p:sp>
      <p:sp>
        <p:nvSpPr>
          <p:cNvPr id="41987" name="Content Placeholder 2"/>
          <p:cNvSpPr>
            <a:spLocks noGrp="1"/>
          </p:cNvSpPr>
          <p:nvPr>
            <p:ph idx="1"/>
          </p:nvPr>
        </p:nvSpPr>
        <p:spPr>
          <a:xfrm>
            <a:off x="457200" y="1066800"/>
            <a:ext cx="8229600" cy="5059363"/>
          </a:xfrm>
        </p:spPr>
        <p:txBody>
          <a:bodyPr/>
          <a:lstStyle/>
          <a:p>
            <a:r>
              <a:rPr lang="en-US" sz="2800" dirty="0" smtClean="0"/>
              <a:t>The </a:t>
            </a:r>
            <a:r>
              <a:rPr lang="en-US" sz="2800" b="1" dirty="0" smtClean="0"/>
              <a:t>Decorator</a:t>
            </a:r>
            <a:r>
              <a:rPr lang="en-US" sz="2800" dirty="0" smtClean="0"/>
              <a:t>s have the same type as the objects they are going to decorate (</a:t>
            </a:r>
            <a:r>
              <a:rPr lang="en-US" sz="2800" b="1" dirty="0" smtClean="0"/>
              <a:t>Component</a:t>
            </a:r>
            <a:r>
              <a:rPr lang="en-US" sz="2800" dirty="0" smtClean="0"/>
              <a:t>) to be able to stand in place of the component.</a:t>
            </a:r>
          </a:p>
          <a:p>
            <a:pPr>
              <a:buNone/>
            </a:pPr>
            <a:endParaRPr lang="en-US" sz="2800" dirty="0" smtClean="0"/>
          </a:p>
          <a:p>
            <a:r>
              <a:rPr lang="en-US" sz="2800" dirty="0" smtClean="0"/>
              <a:t>The </a:t>
            </a:r>
            <a:r>
              <a:rPr lang="en-US" sz="2800" b="1" dirty="0" smtClean="0"/>
              <a:t>decorators</a:t>
            </a:r>
            <a:r>
              <a:rPr lang="en-US" sz="2800" dirty="0" smtClean="0"/>
              <a:t> inherited the </a:t>
            </a:r>
            <a:r>
              <a:rPr lang="en-US" sz="2800" b="1" dirty="0" smtClean="0"/>
              <a:t>Component</a:t>
            </a:r>
            <a:r>
              <a:rPr lang="en-US" sz="2800" dirty="0" smtClean="0"/>
              <a:t> to achieve the </a:t>
            </a:r>
            <a:r>
              <a:rPr lang="en-US" sz="2800" i="1" dirty="0" smtClean="0"/>
              <a:t>type matching, </a:t>
            </a:r>
            <a:r>
              <a:rPr lang="en-US" sz="2800" dirty="0" smtClean="0"/>
              <a:t>not to get </a:t>
            </a:r>
            <a:r>
              <a:rPr lang="en-US" sz="2800" i="1" dirty="0" smtClean="0"/>
              <a:t>behavior.</a:t>
            </a:r>
          </a:p>
          <a:p>
            <a:pPr>
              <a:buNone/>
            </a:pPr>
            <a:endParaRPr lang="en-US" sz="2800" i="1" dirty="0" smtClean="0"/>
          </a:p>
          <a:p>
            <a:r>
              <a:rPr lang="en-US" sz="2800" dirty="0" smtClean="0"/>
              <a:t>The behavior comes in through the </a:t>
            </a:r>
            <a:r>
              <a:rPr lang="en-US" sz="2800" b="1" dirty="0" smtClean="0"/>
              <a:t>composition</a:t>
            </a:r>
            <a:r>
              <a:rPr lang="en-US" sz="2800" dirty="0" smtClean="0"/>
              <a:t> of </a:t>
            </a:r>
            <a:r>
              <a:rPr lang="en-US" sz="2800" b="1" dirty="0" smtClean="0"/>
              <a:t>decorators</a:t>
            </a:r>
            <a:r>
              <a:rPr lang="en-US" sz="2800" dirty="0" smtClean="0"/>
              <a:t> with the base </a:t>
            </a:r>
            <a:r>
              <a:rPr lang="en-US" sz="2800" b="1" dirty="0" smtClean="0"/>
              <a:t>component</a:t>
            </a:r>
            <a:r>
              <a:rPr lang="en-US" sz="2800" dirty="0" smtClean="0"/>
              <a:t>s (as well as other decorators</a:t>
            </a:r>
            <a:r>
              <a:rPr lang="en-US" sz="2400" dirty="0" smtClean="0"/>
              <a:t>).</a:t>
            </a:r>
            <a:endParaRPr lang="ar-EG" sz="2400" dirty="0"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381000" y="3886200"/>
            <a:ext cx="8382000" cy="13716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ar-EG" sz="20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5"/>
          <p:cNvSpPr/>
          <p:nvPr/>
        </p:nvSpPr>
        <p:spPr bwMode="auto">
          <a:xfrm>
            <a:off x="381000" y="1219200"/>
            <a:ext cx="7239000" cy="2590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ar-EG" sz="2000" b="0" i="0" u="none" strike="noStrike" cap="none" normalizeH="0" baseline="0" smtClean="0">
              <a:ln>
                <a:noFill/>
              </a:ln>
              <a:solidFill>
                <a:schemeClr val="tx1"/>
              </a:solidFill>
              <a:effectLst/>
              <a:latin typeface="Arial" pitchFamily="34" charset="0"/>
              <a:cs typeface="Arial" pitchFamily="34" charset="0"/>
            </a:endParaRPr>
          </a:p>
        </p:txBody>
      </p:sp>
      <p:sp>
        <p:nvSpPr>
          <p:cNvPr id="43010" name="Title 1"/>
          <p:cNvSpPr>
            <a:spLocks noGrp="1"/>
          </p:cNvSpPr>
          <p:nvPr>
            <p:ph type="title"/>
          </p:nvPr>
        </p:nvSpPr>
        <p:spPr/>
        <p:txBody>
          <a:bodyPr/>
          <a:lstStyle/>
          <a:p>
            <a:r>
              <a:rPr lang="en-US" dirty="0" smtClean="0">
                <a:solidFill>
                  <a:schemeClr val="tx1"/>
                </a:solidFill>
              </a:rPr>
              <a:t>Decorator </a:t>
            </a:r>
            <a:r>
              <a:rPr lang="en-US" dirty="0" smtClean="0"/>
              <a:t>Pattern Implementation</a:t>
            </a:r>
            <a:endParaRPr lang="ar-EG" dirty="0" smtClean="0"/>
          </a:p>
        </p:txBody>
      </p:sp>
      <p:sp>
        <p:nvSpPr>
          <p:cNvPr id="4" name="TextBox 3"/>
          <p:cNvSpPr txBox="1"/>
          <p:nvPr/>
        </p:nvSpPr>
        <p:spPr>
          <a:xfrm>
            <a:off x="762000" y="1371600"/>
            <a:ext cx="6477000" cy="2246313"/>
          </a:xfrm>
          <a:prstGeom prst="rect">
            <a:avLst/>
          </a:prstGeom>
          <a:solidFill>
            <a:schemeClr val="bg1"/>
          </a:solidFill>
        </p:spPr>
        <p:txBody>
          <a:bodyPr rtlCol="1">
            <a:spAutoFit/>
          </a:bodyPr>
          <a:lstStyle/>
          <a:p>
            <a:pPr algn="l" rtl="0">
              <a:defRPr/>
            </a:pPr>
            <a:r>
              <a:rPr lang="en-US" dirty="0">
                <a:latin typeface="Calibri" pitchFamily="34" charset="0"/>
              </a:rPr>
              <a:t>public abstract class </a:t>
            </a:r>
            <a:r>
              <a:rPr lang="en-US" b="1" dirty="0">
                <a:latin typeface="Calibri" pitchFamily="34" charset="0"/>
              </a:rPr>
              <a:t>Sandwich</a:t>
            </a:r>
            <a:r>
              <a:rPr lang="en-US" dirty="0">
                <a:latin typeface="Calibri" pitchFamily="34" charset="0"/>
              </a:rPr>
              <a:t> {</a:t>
            </a:r>
          </a:p>
          <a:p>
            <a:pPr lvl="1" algn="l" rtl="0">
              <a:defRPr/>
            </a:pPr>
            <a:r>
              <a:rPr lang="en-US" dirty="0">
                <a:latin typeface="Calibri" pitchFamily="34" charset="0"/>
              </a:rPr>
              <a:t>String description = “Unknown”;</a:t>
            </a:r>
          </a:p>
          <a:p>
            <a:pPr lvl="1" algn="l" rtl="0">
              <a:defRPr/>
            </a:pPr>
            <a:r>
              <a:rPr lang="en-US" dirty="0">
                <a:latin typeface="Calibri" pitchFamily="34" charset="0"/>
              </a:rPr>
              <a:t>public String </a:t>
            </a:r>
            <a:r>
              <a:rPr lang="en-US" dirty="0" err="1">
                <a:latin typeface="Calibri" pitchFamily="34" charset="0"/>
              </a:rPr>
              <a:t>getDescription</a:t>
            </a:r>
            <a:r>
              <a:rPr lang="en-US" dirty="0">
                <a:latin typeface="Calibri" pitchFamily="34" charset="0"/>
              </a:rPr>
              <a:t>() {</a:t>
            </a:r>
          </a:p>
          <a:p>
            <a:pPr lvl="1" algn="l" rtl="0">
              <a:defRPr/>
            </a:pPr>
            <a:r>
              <a:rPr lang="en-US" dirty="0">
                <a:latin typeface="Calibri" pitchFamily="34" charset="0"/>
              </a:rPr>
              <a:t>return description;</a:t>
            </a:r>
          </a:p>
          <a:p>
            <a:pPr lvl="1" algn="l" rtl="0">
              <a:defRPr/>
            </a:pPr>
            <a:r>
              <a:rPr lang="en-US" dirty="0">
                <a:latin typeface="Calibri" pitchFamily="34" charset="0"/>
              </a:rPr>
              <a:t>}</a:t>
            </a:r>
            <a:endParaRPr lang="ar-EG" dirty="0">
              <a:latin typeface="Calibri" pitchFamily="34" charset="0"/>
            </a:endParaRPr>
          </a:p>
          <a:p>
            <a:pPr lvl="1" algn="l" rtl="0">
              <a:defRPr/>
            </a:pPr>
            <a:r>
              <a:rPr lang="en-US" dirty="0">
                <a:latin typeface="Calibri" pitchFamily="34" charset="0"/>
              </a:rPr>
              <a:t>public abstract float cost();</a:t>
            </a:r>
          </a:p>
          <a:p>
            <a:pPr algn="l" rtl="0">
              <a:defRPr/>
            </a:pPr>
            <a:r>
              <a:rPr lang="en-US" dirty="0">
                <a:latin typeface="Calibri" pitchFamily="34" charset="0"/>
              </a:rPr>
              <a:t>}</a:t>
            </a:r>
            <a:endParaRPr lang="ar-EG" dirty="0">
              <a:latin typeface="Calibri" pitchFamily="34" charset="0"/>
            </a:endParaRPr>
          </a:p>
        </p:txBody>
      </p:sp>
      <p:sp>
        <p:nvSpPr>
          <p:cNvPr id="5" name="TextBox 4"/>
          <p:cNvSpPr txBox="1"/>
          <p:nvPr/>
        </p:nvSpPr>
        <p:spPr>
          <a:xfrm>
            <a:off x="685800" y="4038600"/>
            <a:ext cx="7848600" cy="1016000"/>
          </a:xfrm>
          <a:prstGeom prst="rect">
            <a:avLst/>
          </a:prstGeom>
          <a:solidFill>
            <a:schemeClr val="bg1"/>
          </a:solidFill>
        </p:spPr>
        <p:txBody>
          <a:bodyPr wrap="square" rtlCol="1">
            <a:spAutoFit/>
          </a:bodyPr>
          <a:lstStyle/>
          <a:p>
            <a:pPr algn="l" rtl="0">
              <a:defRPr/>
            </a:pPr>
            <a:r>
              <a:rPr lang="en-US" dirty="0">
                <a:latin typeface="Calibri" pitchFamily="34" charset="0"/>
              </a:rPr>
              <a:t>public abstract class </a:t>
            </a:r>
            <a:r>
              <a:rPr lang="en-US" b="1" dirty="0" err="1">
                <a:latin typeface="Calibri" pitchFamily="34" charset="0"/>
              </a:rPr>
              <a:t>CondimentDecorator</a:t>
            </a:r>
            <a:r>
              <a:rPr lang="en-US" dirty="0">
                <a:latin typeface="Calibri" pitchFamily="34" charset="0"/>
              </a:rPr>
              <a:t> extends  </a:t>
            </a:r>
            <a:r>
              <a:rPr lang="en-US" b="1" dirty="0">
                <a:latin typeface="Calibri" pitchFamily="34" charset="0"/>
              </a:rPr>
              <a:t>Sandwich</a:t>
            </a:r>
            <a:r>
              <a:rPr lang="en-US" dirty="0">
                <a:latin typeface="Calibri" pitchFamily="34" charset="0"/>
              </a:rPr>
              <a:t> {</a:t>
            </a:r>
          </a:p>
          <a:p>
            <a:pPr algn="l" rtl="0">
              <a:defRPr/>
            </a:pPr>
            <a:r>
              <a:rPr lang="en-US" dirty="0">
                <a:latin typeface="Calibri" pitchFamily="34" charset="0"/>
              </a:rPr>
              <a:t>	public abstract String </a:t>
            </a:r>
            <a:r>
              <a:rPr lang="en-US" dirty="0" err="1">
                <a:latin typeface="Calibri" pitchFamily="34" charset="0"/>
              </a:rPr>
              <a:t>getDescription</a:t>
            </a:r>
            <a:r>
              <a:rPr lang="en-US" dirty="0">
                <a:latin typeface="Calibri" pitchFamily="34" charset="0"/>
              </a:rPr>
              <a:t>();</a:t>
            </a:r>
          </a:p>
          <a:p>
            <a:pPr algn="l" rtl="0">
              <a:defRPr/>
            </a:pPr>
            <a:r>
              <a:rPr lang="en-US" dirty="0">
                <a:latin typeface="Calibri" pitchFamily="34" charset="0"/>
              </a:rPr>
              <a:t>}</a:t>
            </a:r>
            <a:endParaRPr lang="ar-EG" dirty="0">
              <a:latin typeface="Calibri" pitchFamily="34"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457200" y="3048000"/>
            <a:ext cx="8458200" cy="3505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ar-EG" sz="20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5"/>
          <p:cNvSpPr/>
          <p:nvPr/>
        </p:nvSpPr>
        <p:spPr bwMode="auto">
          <a:xfrm>
            <a:off x="609600" y="838200"/>
            <a:ext cx="6858000" cy="2362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ar-EG" sz="2000" b="0" i="0" u="none" strike="noStrike" cap="none" normalizeH="0" baseline="0" smtClean="0">
              <a:ln>
                <a:noFill/>
              </a:ln>
              <a:solidFill>
                <a:schemeClr val="tx1"/>
              </a:solidFill>
              <a:effectLst/>
              <a:latin typeface="Arial" pitchFamily="34" charset="0"/>
              <a:cs typeface="Arial" pitchFamily="34" charset="0"/>
            </a:endParaRPr>
          </a:p>
        </p:txBody>
      </p:sp>
      <p:sp>
        <p:nvSpPr>
          <p:cNvPr id="44034" name="Title 1"/>
          <p:cNvSpPr>
            <a:spLocks noGrp="1"/>
          </p:cNvSpPr>
          <p:nvPr>
            <p:ph type="title"/>
          </p:nvPr>
        </p:nvSpPr>
        <p:spPr>
          <a:xfrm>
            <a:off x="685800" y="0"/>
            <a:ext cx="8534400" cy="762000"/>
          </a:xfrm>
        </p:spPr>
        <p:txBody>
          <a:bodyPr/>
          <a:lstStyle/>
          <a:p>
            <a:r>
              <a:rPr lang="en-US" smtClean="0">
                <a:solidFill>
                  <a:schemeClr val="tx1"/>
                </a:solidFill>
              </a:rPr>
              <a:t>Decorator </a:t>
            </a:r>
            <a:r>
              <a:rPr lang="en-US" smtClean="0"/>
              <a:t>Pattern Implementation(cont’)</a:t>
            </a:r>
            <a:endParaRPr lang="ar-EG" smtClean="0"/>
          </a:p>
        </p:txBody>
      </p:sp>
      <p:sp>
        <p:nvSpPr>
          <p:cNvPr id="4" name="TextBox 3"/>
          <p:cNvSpPr txBox="1"/>
          <p:nvPr/>
        </p:nvSpPr>
        <p:spPr>
          <a:xfrm>
            <a:off x="762000" y="838201"/>
            <a:ext cx="6477000" cy="2246769"/>
          </a:xfrm>
          <a:prstGeom prst="rect">
            <a:avLst/>
          </a:prstGeom>
          <a:solidFill>
            <a:schemeClr val="bg1"/>
          </a:solidFill>
        </p:spPr>
        <p:txBody>
          <a:bodyPr wrap="square" rtlCol="1">
            <a:spAutoFit/>
          </a:bodyPr>
          <a:lstStyle/>
          <a:p>
            <a:pPr algn="l" rtl="0">
              <a:defRPr/>
            </a:pPr>
            <a:r>
              <a:rPr lang="en-US" dirty="0">
                <a:latin typeface="Calibri" pitchFamily="34" charset="0"/>
              </a:rPr>
              <a:t>public class </a:t>
            </a:r>
            <a:r>
              <a:rPr lang="en-US" b="1" dirty="0" err="1">
                <a:latin typeface="Calibri" pitchFamily="34" charset="0"/>
              </a:rPr>
              <a:t>ChickenSandwich</a:t>
            </a:r>
            <a:r>
              <a:rPr lang="en-US" dirty="0">
                <a:latin typeface="Calibri" pitchFamily="34" charset="0"/>
              </a:rPr>
              <a:t> extends </a:t>
            </a:r>
            <a:r>
              <a:rPr lang="en-US" b="1" dirty="0">
                <a:latin typeface="Calibri" pitchFamily="34" charset="0"/>
              </a:rPr>
              <a:t>Sandwich </a:t>
            </a:r>
            <a:r>
              <a:rPr lang="en-US" dirty="0">
                <a:latin typeface="Calibri" pitchFamily="34" charset="0"/>
              </a:rPr>
              <a:t>{</a:t>
            </a:r>
          </a:p>
          <a:p>
            <a:pPr algn="l" rtl="0">
              <a:defRPr/>
            </a:pPr>
            <a:r>
              <a:rPr lang="en-US" dirty="0">
                <a:latin typeface="Calibri" pitchFamily="34" charset="0"/>
              </a:rPr>
              <a:t>	public </a:t>
            </a:r>
            <a:r>
              <a:rPr lang="en-US" dirty="0" err="1">
                <a:latin typeface="Calibri" pitchFamily="34" charset="0"/>
              </a:rPr>
              <a:t>ChickenSandwich</a:t>
            </a:r>
            <a:r>
              <a:rPr lang="en-US" dirty="0">
                <a:latin typeface="Calibri" pitchFamily="34" charset="0"/>
              </a:rPr>
              <a:t> () {</a:t>
            </a:r>
          </a:p>
          <a:p>
            <a:pPr algn="l" rtl="0">
              <a:defRPr/>
            </a:pPr>
            <a:r>
              <a:rPr lang="en-US" dirty="0">
                <a:latin typeface="Calibri" pitchFamily="34" charset="0"/>
              </a:rPr>
              <a:t>		description = “Chicken Sandwich ”;</a:t>
            </a:r>
          </a:p>
          <a:p>
            <a:pPr algn="l" rtl="0">
              <a:defRPr/>
            </a:pPr>
            <a:r>
              <a:rPr lang="en-US" dirty="0">
                <a:latin typeface="Calibri" pitchFamily="34" charset="0"/>
              </a:rPr>
              <a:t>	}</a:t>
            </a:r>
            <a:endParaRPr lang="ar-EG" dirty="0">
              <a:latin typeface="Calibri" pitchFamily="34" charset="0"/>
            </a:endParaRPr>
          </a:p>
          <a:p>
            <a:pPr algn="l" rtl="0">
              <a:defRPr/>
            </a:pPr>
            <a:r>
              <a:rPr lang="en-US" dirty="0">
                <a:latin typeface="Calibri" pitchFamily="34" charset="0"/>
              </a:rPr>
              <a:t>	public float cost() {</a:t>
            </a:r>
          </a:p>
          <a:p>
            <a:pPr algn="l" rtl="0">
              <a:defRPr/>
            </a:pPr>
            <a:r>
              <a:rPr lang="en-US" dirty="0">
                <a:latin typeface="Calibri" pitchFamily="34" charset="0"/>
              </a:rPr>
              <a:t>		return</a:t>
            </a:r>
            <a:r>
              <a:rPr lang="en-US" b="1" dirty="0">
                <a:latin typeface="Calibri" pitchFamily="34" charset="0"/>
              </a:rPr>
              <a:t> 5</a:t>
            </a:r>
            <a:r>
              <a:rPr lang="en-US" dirty="0">
                <a:latin typeface="Calibri" pitchFamily="34" charset="0"/>
              </a:rPr>
              <a:t>;</a:t>
            </a:r>
          </a:p>
          <a:p>
            <a:pPr algn="l" rtl="0">
              <a:defRPr/>
            </a:pPr>
            <a:r>
              <a:rPr lang="en-US" dirty="0">
                <a:latin typeface="Calibri" pitchFamily="34" charset="0"/>
              </a:rPr>
              <a:t>	}	}</a:t>
            </a:r>
            <a:endParaRPr lang="ar-EG" dirty="0">
              <a:latin typeface="Calibri" pitchFamily="34" charset="0"/>
            </a:endParaRPr>
          </a:p>
        </p:txBody>
      </p:sp>
      <p:sp>
        <p:nvSpPr>
          <p:cNvPr id="5" name="TextBox 4"/>
          <p:cNvSpPr txBox="1"/>
          <p:nvPr/>
        </p:nvSpPr>
        <p:spPr>
          <a:xfrm>
            <a:off x="762000" y="3200400"/>
            <a:ext cx="8001000" cy="3170238"/>
          </a:xfrm>
          <a:prstGeom prst="rect">
            <a:avLst/>
          </a:prstGeom>
          <a:solidFill>
            <a:schemeClr val="bg1"/>
          </a:solidFill>
        </p:spPr>
        <p:txBody>
          <a:bodyPr rtlCol="1">
            <a:spAutoFit/>
          </a:bodyPr>
          <a:lstStyle/>
          <a:p>
            <a:pPr algn="l" rtl="0">
              <a:defRPr/>
            </a:pPr>
            <a:r>
              <a:rPr lang="en-US" dirty="0">
                <a:latin typeface="Calibri" pitchFamily="34" charset="0"/>
              </a:rPr>
              <a:t>public class </a:t>
            </a:r>
            <a:r>
              <a:rPr lang="en-US" b="1" dirty="0">
                <a:latin typeface="Calibri" pitchFamily="34" charset="0"/>
              </a:rPr>
              <a:t>Cheese </a:t>
            </a:r>
            <a:r>
              <a:rPr lang="en-US" dirty="0">
                <a:latin typeface="Calibri" pitchFamily="34" charset="0"/>
              </a:rPr>
              <a:t>extends </a:t>
            </a:r>
            <a:r>
              <a:rPr lang="en-US" b="1" dirty="0" err="1">
                <a:latin typeface="Calibri" pitchFamily="34" charset="0"/>
              </a:rPr>
              <a:t>CondimentDecorator</a:t>
            </a:r>
            <a:r>
              <a:rPr lang="en-US" dirty="0">
                <a:latin typeface="Calibri" pitchFamily="34" charset="0"/>
              </a:rPr>
              <a:t> {</a:t>
            </a:r>
          </a:p>
          <a:p>
            <a:pPr algn="l" rtl="0">
              <a:defRPr/>
            </a:pPr>
            <a:r>
              <a:rPr lang="en-US" b="1" dirty="0">
                <a:latin typeface="Calibri" pitchFamily="34" charset="0"/>
              </a:rPr>
              <a:t>	Sandwich </a:t>
            </a:r>
            <a:r>
              <a:rPr lang="en-US" dirty="0" err="1">
                <a:latin typeface="Calibri" pitchFamily="34" charset="0"/>
              </a:rPr>
              <a:t>sandwich</a:t>
            </a:r>
            <a:r>
              <a:rPr lang="en-US" b="1" dirty="0">
                <a:latin typeface="Calibri" pitchFamily="34" charset="0"/>
              </a:rPr>
              <a:t> ;</a:t>
            </a:r>
          </a:p>
          <a:p>
            <a:pPr algn="l" rtl="0">
              <a:defRPr/>
            </a:pPr>
            <a:r>
              <a:rPr lang="en-US" b="1" dirty="0">
                <a:latin typeface="Calibri" pitchFamily="34" charset="0"/>
              </a:rPr>
              <a:t>	</a:t>
            </a:r>
            <a:r>
              <a:rPr lang="en-US" dirty="0">
                <a:latin typeface="Calibri" pitchFamily="34" charset="0"/>
              </a:rPr>
              <a:t>public </a:t>
            </a:r>
            <a:r>
              <a:rPr lang="en-US" b="1" dirty="0">
                <a:latin typeface="Calibri" pitchFamily="34" charset="0"/>
              </a:rPr>
              <a:t>Cheese </a:t>
            </a:r>
            <a:r>
              <a:rPr lang="en-US" dirty="0">
                <a:latin typeface="Calibri" pitchFamily="34" charset="0"/>
              </a:rPr>
              <a:t>(</a:t>
            </a:r>
            <a:r>
              <a:rPr lang="en-US" b="1" dirty="0">
                <a:latin typeface="Calibri" pitchFamily="34" charset="0"/>
              </a:rPr>
              <a:t>Sandwich </a:t>
            </a:r>
            <a:r>
              <a:rPr lang="en-US" dirty="0" err="1">
                <a:latin typeface="Calibri" pitchFamily="34" charset="0"/>
              </a:rPr>
              <a:t>sandwich</a:t>
            </a:r>
            <a:r>
              <a:rPr lang="en-US" b="1" dirty="0">
                <a:latin typeface="Calibri" pitchFamily="34" charset="0"/>
              </a:rPr>
              <a:t> </a:t>
            </a:r>
            <a:r>
              <a:rPr lang="en-US" dirty="0">
                <a:latin typeface="Calibri" pitchFamily="34" charset="0"/>
              </a:rPr>
              <a:t>) {</a:t>
            </a:r>
          </a:p>
          <a:p>
            <a:pPr algn="l" rtl="0">
              <a:defRPr/>
            </a:pPr>
            <a:r>
              <a:rPr lang="en-US" dirty="0">
                <a:latin typeface="Calibri" pitchFamily="34" charset="0"/>
              </a:rPr>
              <a:t>		</a:t>
            </a:r>
            <a:r>
              <a:rPr lang="en-US" dirty="0" err="1">
                <a:latin typeface="Calibri" pitchFamily="34" charset="0"/>
              </a:rPr>
              <a:t>this.sandwich</a:t>
            </a:r>
            <a:r>
              <a:rPr lang="en-US" dirty="0">
                <a:latin typeface="Calibri" pitchFamily="34" charset="0"/>
              </a:rPr>
              <a:t> = sandwich</a:t>
            </a:r>
            <a:r>
              <a:rPr lang="en-US" b="1" dirty="0">
                <a:latin typeface="Calibri" pitchFamily="34" charset="0"/>
              </a:rPr>
              <a:t> </a:t>
            </a:r>
            <a:r>
              <a:rPr lang="en-US" dirty="0">
                <a:latin typeface="Calibri" pitchFamily="34" charset="0"/>
              </a:rPr>
              <a:t>;</a:t>
            </a:r>
          </a:p>
          <a:p>
            <a:pPr algn="l" rtl="0">
              <a:defRPr/>
            </a:pPr>
            <a:r>
              <a:rPr lang="en-US" dirty="0">
                <a:latin typeface="Calibri" pitchFamily="34" charset="0"/>
              </a:rPr>
              <a:t>	}</a:t>
            </a:r>
            <a:endParaRPr lang="ar-EG" dirty="0">
              <a:latin typeface="Calibri" pitchFamily="34" charset="0"/>
            </a:endParaRPr>
          </a:p>
          <a:p>
            <a:pPr algn="l" rtl="0">
              <a:defRPr/>
            </a:pPr>
            <a:r>
              <a:rPr lang="en-US" dirty="0">
                <a:latin typeface="Calibri" pitchFamily="34" charset="0"/>
              </a:rPr>
              <a:t>	public String </a:t>
            </a:r>
            <a:r>
              <a:rPr lang="en-US" dirty="0" err="1">
                <a:latin typeface="Calibri" pitchFamily="34" charset="0"/>
              </a:rPr>
              <a:t>getDescription</a:t>
            </a:r>
            <a:r>
              <a:rPr lang="en-US" dirty="0">
                <a:latin typeface="Calibri" pitchFamily="34" charset="0"/>
              </a:rPr>
              <a:t>() {</a:t>
            </a:r>
          </a:p>
          <a:p>
            <a:pPr algn="l" rtl="0">
              <a:defRPr/>
            </a:pPr>
            <a:r>
              <a:rPr lang="en-US" dirty="0">
                <a:latin typeface="Calibri" pitchFamily="34" charset="0"/>
              </a:rPr>
              <a:t>		return </a:t>
            </a:r>
            <a:r>
              <a:rPr lang="en-US" dirty="0" err="1">
                <a:latin typeface="Calibri" pitchFamily="34" charset="0"/>
              </a:rPr>
              <a:t>sandwich.getDescription</a:t>
            </a:r>
            <a:r>
              <a:rPr lang="en-US" dirty="0">
                <a:latin typeface="Calibri" pitchFamily="34" charset="0"/>
              </a:rPr>
              <a:t>() + “, </a:t>
            </a:r>
            <a:r>
              <a:rPr lang="en-US" b="1" dirty="0">
                <a:latin typeface="Calibri" pitchFamily="34" charset="0"/>
              </a:rPr>
              <a:t>with cheese</a:t>
            </a:r>
            <a:r>
              <a:rPr lang="en-US" dirty="0">
                <a:latin typeface="Calibri" pitchFamily="34" charset="0"/>
              </a:rPr>
              <a:t>”;</a:t>
            </a:r>
          </a:p>
          <a:p>
            <a:pPr algn="l" rtl="0">
              <a:defRPr/>
            </a:pPr>
            <a:r>
              <a:rPr lang="ar-EG" dirty="0">
                <a:latin typeface="Calibri" pitchFamily="34" charset="0"/>
              </a:rPr>
              <a:t>}</a:t>
            </a:r>
          </a:p>
          <a:p>
            <a:pPr lvl="1" algn="l" rtl="0">
              <a:defRPr/>
            </a:pPr>
            <a:r>
              <a:rPr lang="en-US" dirty="0">
                <a:latin typeface="Calibri" pitchFamily="34" charset="0"/>
              </a:rPr>
              <a:t>public float cost() {</a:t>
            </a:r>
          </a:p>
          <a:p>
            <a:pPr lvl="1" algn="l" rtl="0">
              <a:defRPr/>
            </a:pPr>
            <a:r>
              <a:rPr lang="en-US" dirty="0">
                <a:latin typeface="Calibri" pitchFamily="34" charset="0"/>
              </a:rPr>
              <a:t>	return </a:t>
            </a:r>
            <a:r>
              <a:rPr lang="en-US" b="1" dirty="0">
                <a:latin typeface="Calibri" pitchFamily="34" charset="0"/>
              </a:rPr>
              <a:t> 2 </a:t>
            </a:r>
            <a:r>
              <a:rPr lang="en-US" dirty="0">
                <a:latin typeface="Calibri" pitchFamily="34" charset="0"/>
              </a:rPr>
              <a:t>+ </a:t>
            </a:r>
            <a:r>
              <a:rPr lang="en-US" dirty="0" err="1">
                <a:latin typeface="Calibri" pitchFamily="34" charset="0"/>
              </a:rPr>
              <a:t>sandwich.cost</a:t>
            </a:r>
            <a:r>
              <a:rPr lang="en-US" dirty="0">
                <a:latin typeface="Calibri" pitchFamily="34" charset="0"/>
              </a:rPr>
              <a:t>(); }   }</a:t>
            </a:r>
            <a:endParaRPr lang="ar-EG" dirty="0">
              <a:latin typeface="Calibri" pitchFamily="34"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76200" y="838200"/>
            <a:ext cx="8915400" cy="4724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ar-EG" sz="2000" b="0" i="0" u="none" strike="noStrike" cap="none" normalizeH="0" baseline="0" smtClean="0">
              <a:ln>
                <a:noFill/>
              </a:ln>
              <a:solidFill>
                <a:schemeClr val="tx1"/>
              </a:solidFill>
              <a:effectLst/>
              <a:latin typeface="Arial" pitchFamily="34" charset="0"/>
              <a:cs typeface="Arial" pitchFamily="34" charset="0"/>
            </a:endParaRPr>
          </a:p>
        </p:txBody>
      </p:sp>
      <p:sp>
        <p:nvSpPr>
          <p:cNvPr id="4" name="TextBox 3"/>
          <p:cNvSpPr txBox="1"/>
          <p:nvPr/>
        </p:nvSpPr>
        <p:spPr>
          <a:xfrm>
            <a:off x="304800" y="1219200"/>
            <a:ext cx="8534400" cy="4093428"/>
          </a:xfrm>
          <a:prstGeom prst="rect">
            <a:avLst/>
          </a:prstGeom>
          <a:solidFill>
            <a:schemeClr val="bg1"/>
          </a:solidFill>
        </p:spPr>
        <p:txBody>
          <a:bodyPr rtlCol="1">
            <a:spAutoFit/>
          </a:bodyPr>
          <a:lstStyle/>
          <a:p>
            <a:pPr algn="l" rtl="0">
              <a:defRPr/>
            </a:pPr>
            <a:r>
              <a:rPr lang="en-US" dirty="0">
                <a:latin typeface="Calibri" pitchFamily="34" charset="0"/>
              </a:rPr>
              <a:t>public class </a:t>
            </a:r>
            <a:r>
              <a:rPr lang="en-US" b="1" dirty="0">
                <a:latin typeface="Calibri" pitchFamily="34" charset="0"/>
              </a:rPr>
              <a:t>Order </a:t>
            </a:r>
            <a:r>
              <a:rPr lang="en-US" dirty="0">
                <a:latin typeface="Calibri" pitchFamily="34" charset="0"/>
              </a:rPr>
              <a:t>{</a:t>
            </a:r>
          </a:p>
          <a:p>
            <a:pPr algn="l" rtl="0">
              <a:defRPr/>
            </a:pPr>
            <a:r>
              <a:rPr lang="en-US" dirty="0">
                <a:latin typeface="Calibri" pitchFamily="34" charset="0"/>
              </a:rPr>
              <a:t>	public static void main(String </a:t>
            </a:r>
            <a:r>
              <a:rPr lang="en-US" dirty="0" err="1">
                <a:latin typeface="Calibri" pitchFamily="34" charset="0"/>
              </a:rPr>
              <a:t>args</a:t>
            </a:r>
            <a:r>
              <a:rPr lang="en-US" dirty="0">
                <a:latin typeface="Calibri" pitchFamily="34" charset="0"/>
              </a:rPr>
              <a:t> [ ])  {</a:t>
            </a:r>
          </a:p>
          <a:p>
            <a:pPr lvl="2" algn="l" rtl="0">
              <a:defRPr/>
            </a:pPr>
            <a:r>
              <a:rPr lang="en-US" dirty="0">
                <a:latin typeface="Calibri" pitchFamily="34" charset="0"/>
              </a:rPr>
              <a:t>	</a:t>
            </a:r>
            <a:r>
              <a:rPr lang="en-US" b="1" dirty="0">
                <a:latin typeface="Calibri" pitchFamily="34" charset="0"/>
              </a:rPr>
              <a:t>Sandwich</a:t>
            </a:r>
            <a:r>
              <a:rPr lang="en-US" dirty="0">
                <a:latin typeface="Calibri" pitchFamily="34" charset="0"/>
              </a:rPr>
              <a:t> </a:t>
            </a:r>
            <a:r>
              <a:rPr lang="en-US" dirty="0" err="1">
                <a:latin typeface="Calibri" pitchFamily="34" charset="0"/>
              </a:rPr>
              <a:t>sandwich</a:t>
            </a:r>
            <a:r>
              <a:rPr lang="en-US" dirty="0">
                <a:latin typeface="Calibri" pitchFamily="34" charset="0"/>
              </a:rPr>
              <a:t> = new </a:t>
            </a:r>
            <a:r>
              <a:rPr lang="en-US" b="1" dirty="0" err="1">
                <a:latin typeface="Calibri" pitchFamily="34" charset="0"/>
              </a:rPr>
              <a:t>ChickenSandwich</a:t>
            </a:r>
            <a:r>
              <a:rPr lang="en-US" dirty="0">
                <a:latin typeface="Calibri" pitchFamily="34" charset="0"/>
              </a:rPr>
              <a:t>();</a:t>
            </a:r>
          </a:p>
          <a:p>
            <a:pPr lvl="2" algn="l" rtl="0">
              <a:defRPr/>
            </a:pPr>
            <a:r>
              <a:rPr lang="en-US" dirty="0">
                <a:latin typeface="Calibri" pitchFamily="34" charset="0"/>
              </a:rPr>
              <a:t>	</a:t>
            </a:r>
            <a:r>
              <a:rPr lang="en-US" dirty="0" err="1" smtClean="0">
                <a:latin typeface="Calibri" pitchFamily="34" charset="0"/>
              </a:rPr>
              <a:t>System.out.print</a:t>
            </a:r>
            <a:r>
              <a:rPr lang="en-US" dirty="0" smtClean="0">
                <a:latin typeface="Calibri" pitchFamily="34" charset="0"/>
              </a:rPr>
              <a:t> </a:t>
            </a:r>
            <a:r>
              <a:rPr lang="en-US" dirty="0">
                <a:latin typeface="Calibri" pitchFamily="34" charset="0"/>
              </a:rPr>
              <a:t>(</a:t>
            </a:r>
            <a:r>
              <a:rPr lang="en-US" dirty="0" err="1">
                <a:latin typeface="Calibri" pitchFamily="34" charset="0"/>
              </a:rPr>
              <a:t>sandwich.getDescription</a:t>
            </a:r>
            <a:r>
              <a:rPr lang="en-US" dirty="0">
                <a:latin typeface="Calibri" pitchFamily="34" charset="0"/>
              </a:rPr>
              <a:t>()); 	</a:t>
            </a:r>
            <a:r>
              <a:rPr lang="en-US" dirty="0" err="1" smtClean="0">
                <a:latin typeface="Calibri" pitchFamily="34" charset="0"/>
              </a:rPr>
              <a:t>System.out.println</a:t>
            </a:r>
            <a:r>
              <a:rPr lang="en-US" dirty="0" smtClean="0">
                <a:latin typeface="Calibri" pitchFamily="34" charset="0"/>
              </a:rPr>
              <a:t> </a:t>
            </a:r>
            <a:r>
              <a:rPr lang="en-US" dirty="0">
                <a:latin typeface="Calibri" pitchFamily="34" charset="0"/>
              </a:rPr>
              <a:t>(</a:t>
            </a:r>
            <a:r>
              <a:rPr lang="en-US" dirty="0" err="1">
                <a:latin typeface="Calibri" pitchFamily="34" charset="0"/>
              </a:rPr>
              <a:t>sandwich.cost</a:t>
            </a:r>
            <a:r>
              <a:rPr lang="en-US" dirty="0">
                <a:latin typeface="Calibri" pitchFamily="34" charset="0"/>
              </a:rPr>
              <a:t>()+ “LE”);</a:t>
            </a:r>
          </a:p>
          <a:p>
            <a:pPr lvl="2" algn="l" rtl="0">
              <a:defRPr/>
            </a:pPr>
            <a:endParaRPr lang="en-US" dirty="0">
              <a:latin typeface="Calibri" pitchFamily="34" charset="0"/>
            </a:endParaRPr>
          </a:p>
          <a:p>
            <a:pPr lvl="2" algn="l" rtl="0">
              <a:defRPr/>
            </a:pPr>
            <a:r>
              <a:rPr lang="en-US" b="1" dirty="0">
                <a:latin typeface="Calibri" pitchFamily="34" charset="0"/>
              </a:rPr>
              <a:t>	Sandwich</a:t>
            </a:r>
            <a:r>
              <a:rPr lang="en-US" dirty="0">
                <a:latin typeface="Calibri" pitchFamily="34" charset="0"/>
              </a:rPr>
              <a:t> sandwich2 = new </a:t>
            </a:r>
            <a:r>
              <a:rPr lang="en-US" b="1" dirty="0" err="1">
                <a:latin typeface="Calibri" pitchFamily="34" charset="0"/>
              </a:rPr>
              <a:t>BeefSandwich</a:t>
            </a:r>
            <a:r>
              <a:rPr lang="en-US" dirty="0">
                <a:latin typeface="Calibri" pitchFamily="34" charset="0"/>
              </a:rPr>
              <a:t>();</a:t>
            </a:r>
          </a:p>
          <a:p>
            <a:pPr lvl="2" algn="l" rtl="0">
              <a:defRPr/>
            </a:pPr>
            <a:r>
              <a:rPr lang="en-US" dirty="0">
                <a:latin typeface="Calibri" pitchFamily="34" charset="0"/>
              </a:rPr>
              <a:t>	</a:t>
            </a:r>
            <a:r>
              <a:rPr lang="en-US" dirty="0" smtClean="0">
                <a:latin typeface="Calibri" pitchFamily="34" charset="0"/>
              </a:rPr>
              <a:t>sandwich2 </a:t>
            </a:r>
            <a:r>
              <a:rPr lang="en-US" dirty="0">
                <a:latin typeface="Calibri" pitchFamily="34" charset="0"/>
              </a:rPr>
              <a:t>= new Cheese ( sandwich2 );</a:t>
            </a:r>
          </a:p>
          <a:p>
            <a:pPr lvl="2" algn="l" rtl="0">
              <a:defRPr/>
            </a:pPr>
            <a:r>
              <a:rPr lang="en-US" dirty="0">
                <a:latin typeface="Calibri" pitchFamily="34" charset="0"/>
              </a:rPr>
              <a:t>	</a:t>
            </a:r>
            <a:r>
              <a:rPr lang="en-US" dirty="0" smtClean="0">
                <a:latin typeface="Calibri" pitchFamily="34" charset="0"/>
              </a:rPr>
              <a:t>sandwich2 </a:t>
            </a:r>
            <a:r>
              <a:rPr lang="en-US" dirty="0">
                <a:latin typeface="Calibri" pitchFamily="34" charset="0"/>
              </a:rPr>
              <a:t>= new Ketchup (</a:t>
            </a:r>
            <a:r>
              <a:rPr lang="en-US" dirty="0" smtClean="0">
                <a:latin typeface="Calibri" pitchFamily="34" charset="0"/>
              </a:rPr>
              <a:t>sandwich2 </a:t>
            </a:r>
            <a:r>
              <a:rPr lang="en-US" dirty="0">
                <a:latin typeface="Calibri" pitchFamily="34" charset="0"/>
              </a:rPr>
              <a:t>);</a:t>
            </a:r>
          </a:p>
          <a:p>
            <a:pPr lvl="2" algn="l" rtl="0">
              <a:defRPr/>
            </a:pPr>
            <a:r>
              <a:rPr lang="en-US" dirty="0">
                <a:latin typeface="Calibri" pitchFamily="34" charset="0"/>
              </a:rPr>
              <a:t>	</a:t>
            </a:r>
            <a:r>
              <a:rPr lang="en-US" dirty="0" err="1">
                <a:latin typeface="Calibri" pitchFamily="34" charset="0"/>
              </a:rPr>
              <a:t>System.out.println</a:t>
            </a:r>
            <a:r>
              <a:rPr lang="en-US" dirty="0">
                <a:latin typeface="Calibri" pitchFamily="34" charset="0"/>
              </a:rPr>
              <a:t> ( </a:t>
            </a:r>
            <a:r>
              <a:rPr lang="en-US" dirty="0" smtClean="0">
                <a:latin typeface="Calibri" pitchFamily="34" charset="0"/>
              </a:rPr>
              <a:t>sandwich2.getDescription</a:t>
            </a:r>
            <a:r>
              <a:rPr lang="en-US" dirty="0">
                <a:latin typeface="Calibri" pitchFamily="34" charset="0"/>
              </a:rPr>
              <a:t>() );</a:t>
            </a:r>
          </a:p>
          <a:p>
            <a:pPr lvl="2" algn="l" rtl="0">
              <a:defRPr/>
            </a:pPr>
            <a:r>
              <a:rPr lang="en-US" dirty="0">
                <a:latin typeface="Calibri" pitchFamily="34" charset="0"/>
              </a:rPr>
              <a:t>	</a:t>
            </a:r>
            <a:r>
              <a:rPr lang="en-US" dirty="0" err="1">
                <a:latin typeface="Calibri" pitchFamily="34" charset="0"/>
              </a:rPr>
              <a:t>System.out.print</a:t>
            </a:r>
            <a:r>
              <a:rPr lang="en-US" dirty="0">
                <a:latin typeface="Calibri" pitchFamily="34" charset="0"/>
              </a:rPr>
              <a:t> ( </a:t>
            </a:r>
            <a:r>
              <a:rPr lang="en-US" dirty="0" smtClean="0">
                <a:latin typeface="Calibri" pitchFamily="34" charset="0"/>
              </a:rPr>
              <a:t>sandwich2.getCost</a:t>
            </a:r>
            <a:r>
              <a:rPr lang="en-US" dirty="0">
                <a:latin typeface="Calibri" pitchFamily="34" charset="0"/>
              </a:rPr>
              <a:t>() + “LE” );</a:t>
            </a:r>
          </a:p>
          <a:p>
            <a:pPr lvl="2" algn="l" rtl="0">
              <a:defRPr/>
            </a:pPr>
            <a:r>
              <a:rPr lang="en-US" dirty="0" smtClean="0">
                <a:latin typeface="Calibri" pitchFamily="34" charset="0"/>
              </a:rPr>
              <a:t>	}</a:t>
            </a:r>
          </a:p>
          <a:p>
            <a:pPr lvl="2" algn="l" rtl="0">
              <a:defRPr/>
            </a:pPr>
            <a:r>
              <a:rPr lang="en-US" dirty="0" smtClean="0">
                <a:latin typeface="Calibri" pitchFamily="34" charset="0"/>
              </a:rPr>
              <a:t>}</a:t>
            </a:r>
            <a:endParaRPr lang="en-US" dirty="0">
              <a:latin typeface="Calibri" pitchFamily="34" charset="0"/>
            </a:endParaRPr>
          </a:p>
        </p:txBody>
      </p:sp>
      <p:sp>
        <p:nvSpPr>
          <p:cNvPr id="45059" name="Title 1"/>
          <p:cNvSpPr>
            <a:spLocks noGrp="1"/>
          </p:cNvSpPr>
          <p:nvPr>
            <p:ph type="title"/>
          </p:nvPr>
        </p:nvSpPr>
        <p:spPr>
          <a:xfrm>
            <a:off x="685800" y="0"/>
            <a:ext cx="8534400" cy="762000"/>
          </a:xfrm>
        </p:spPr>
        <p:txBody>
          <a:bodyPr/>
          <a:lstStyle/>
          <a:p>
            <a:r>
              <a:rPr lang="en-US" smtClean="0">
                <a:solidFill>
                  <a:schemeClr val="tx1"/>
                </a:solidFill>
              </a:rPr>
              <a:t>Decorator </a:t>
            </a:r>
            <a:r>
              <a:rPr lang="en-US" smtClean="0"/>
              <a:t>Pattern Implementation(cont’)</a:t>
            </a:r>
            <a:endParaRPr lang="ar-EG" smtClean="0"/>
          </a:p>
        </p:txBody>
      </p:sp>
      <p:sp>
        <p:nvSpPr>
          <p:cNvPr id="45060" name="Cloud Callout 5"/>
          <p:cNvSpPr>
            <a:spLocks noChangeArrowheads="1"/>
          </p:cNvSpPr>
          <p:nvPr/>
        </p:nvSpPr>
        <p:spPr bwMode="auto">
          <a:xfrm>
            <a:off x="0" y="5334000"/>
            <a:ext cx="9144000" cy="1143000"/>
          </a:xfrm>
          <a:prstGeom prst="cloudCallout">
            <a:avLst>
              <a:gd name="adj1" fmla="val -20833"/>
              <a:gd name="adj2" fmla="val 62500"/>
            </a:avLst>
          </a:prstGeom>
          <a:solidFill>
            <a:srgbClr val="FFFF00">
              <a:alpha val="50195"/>
            </a:srgbClr>
          </a:solidFill>
          <a:ln w="9525" algn="ctr">
            <a:solidFill>
              <a:schemeClr val="tx1"/>
            </a:solidFill>
            <a:round/>
            <a:headEnd/>
            <a:tailEnd/>
          </a:ln>
        </p:spPr>
        <p:txBody>
          <a:bodyPr/>
          <a:lstStyle/>
          <a:p>
            <a:pPr algn="l" rtl="0"/>
            <a:r>
              <a:rPr lang="en-US" b="1" dirty="0"/>
              <a:t>Chicken Sandwich</a:t>
            </a:r>
            <a:r>
              <a:rPr lang="en-US" dirty="0"/>
              <a:t>  </a:t>
            </a:r>
            <a:r>
              <a:rPr lang="en-US" dirty="0" smtClean="0"/>
              <a:t>5LE</a:t>
            </a:r>
          </a:p>
          <a:p>
            <a:pPr algn="l" rtl="0"/>
            <a:r>
              <a:rPr lang="en-US" b="1" dirty="0" smtClean="0"/>
              <a:t>Beef </a:t>
            </a:r>
            <a:r>
              <a:rPr lang="en-US" b="1" dirty="0"/>
              <a:t>Sandwich, with Cheese, with Ketchup </a:t>
            </a:r>
            <a:r>
              <a:rPr lang="en-US" dirty="0" smtClean="0"/>
              <a:t>8.5 LE </a:t>
            </a:r>
            <a:endParaRPr lang="ar-EG"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3"/>
          <p:cNvSpPr txBox="1">
            <a:spLocks noChangeArrowheads="1"/>
          </p:cNvSpPr>
          <p:nvPr/>
        </p:nvSpPr>
        <p:spPr bwMode="auto">
          <a:xfrm>
            <a:off x="814388" y="166688"/>
            <a:ext cx="8229600" cy="519112"/>
          </a:xfrm>
          <a:prstGeom prst="rect">
            <a:avLst/>
          </a:prstGeom>
          <a:noFill/>
          <a:ln w="9525">
            <a:noFill/>
            <a:miter lim="800000"/>
            <a:headEnd/>
            <a:tailEnd/>
          </a:ln>
        </p:spPr>
        <p:txBody>
          <a:bodyPr>
            <a:spAutoFit/>
          </a:bodyPr>
          <a:lstStyle/>
          <a:p>
            <a:pPr algn="ctr" rtl="0">
              <a:spcBef>
                <a:spcPct val="50000"/>
              </a:spcBef>
            </a:pPr>
            <a:r>
              <a:rPr lang="en-US" sz="2800" b="1" dirty="0" smtClean="0">
                <a:solidFill>
                  <a:schemeClr val="tx2"/>
                </a:solidFill>
                <a:latin typeface="Verdana" pitchFamily="34" charset="0"/>
              </a:rPr>
              <a:t>Why Decorator Pattern? </a:t>
            </a:r>
            <a:endParaRPr lang="en-US" sz="2800" b="1" dirty="0">
              <a:solidFill>
                <a:schemeClr val="tx2"/>
              </a:solidFill>
              <a:latin typeface="Verdana" pitchFamily="34" charset="0"/>
            </a:endParaRPr>
          </a:p>
        </p:txBody>
      </p:sp>
      <p:sp>
        <p:nvSpPr>
          <p:cNvPr id="4" name="Content Placeholder 2"/>
          <p:cNvSpPr txBox="1">
            <a:spLocks/>
          </p:cNvSpPr>
          <p:nvPr/>
        </p:nvSpPr>
        <p:spPr>
          <a:xfrm>
            <a:off x="228600" y="1066800"/>
            <a:ext cx="8686800" cy="5059363"/>
          </a:xfrm>
          <a:prstGeom prst="rect">
            <a:avLst/>
          </a:prstGeom>
        </p:spPr>
        <p:txBody>
          <a:bodyPr/>
          <a:lstStyle/>
          <a:p>
            <a:pPr marL="342900" indent="-342900" algn="l" rtl="0" eaLnBrk="0" hangingPunct="0">
              <a:spcBef>
                <a:spcPct val="20000"/>
              </a:spcBef>
              <a:buFontTx/>
              <a:buChar char="•"/>
              <a:defRPr/>
            </a:pPr>
            <a:endParaRPr lang="ar-EG" sz="2800" kern="0" dirty="0">
              <a:latin typeface="+mn-lt"/>
              <a:cs typeface="+mn-cs"/>
            </a:endParaRPr>
          </a:p>
        </p:txBody>
      </p:sp>
      <p:sp>
        <p:nvSpPr>
          <p:cNvPr id="9" name="Content Placeholder 2"/>
          <p:cNvSpPr txBox="1">
            <a:spLocks/>
          </p:cNvSpPr>
          <p:nvPr/>
        </p:nvSpPr>
        <p:spPr>
          <a:xfrm>
            <a:off x="533400" y="914400"/>
            <a:ext cx="8001000" cy="5135563"/>
          </a:xfrm>
          <a:prstGeom prst="rect">
            <a:avLst/>
          </a:prstGeom>
        </p:spPr>
        <p:txBody>
          <a:bodyPr/>
          <a:lstStyle/>
          <a:p>
            <a:pPr algn="just" rtl="0">
              <a:buFont typeface="Arial" pitchFamily="34" charset="0"/>
              <a:buChar char="•"/>
              <a:defRPr/>
            </a:pPr>
            <a:r>
              <a:rPr lang="en-US" sz="2800" dirty="0" smtClean="0"/>
              <a:t> How to decorate your classes at runtime using composition.</a:t>
            </a:r>
          </a:p>
          <a:p>
            <a:pPr algn="just" rtl="0">
              <a:defRPr/>
            </a:pPr>
            <a:endParaRPr lang="en-US" sz="2800" dirty="0" smtClean="0"/>
          </a:p>
          <a:p>
            <a:pPr algn="just" rtl="0">
              <a:buFont typeface="Arial" pitchFamily="34" charset="0"/>
              <a:buChar char="•"/>
              <a:defRPr/>
            </a:pPr>
            <a:r>
              <a:rPr lang="en-US" sz="2800" dirty="0" smtClean="0"/>
              <a:t> Give your objects new responsibilities without making any code changes.</a:t>
            </a:r>
            <a:endParaRPr lang="ar-EG" sz="2800" kern="0" dirty="0">
              <a:latin typeface="+mn-lt"/>
              <a:cs typeface="+mn-cs"/>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solidFill>
                  <a:schemeClr val="tx1"/>
                </a:solidFill>
              </a:rPr>
              <a:t>Decorator </a:t>
            </a:r>
            <a:r>
              <a:rPr lang="en-US" smtClean="0"/>
              <a:t>in JDK</a:t>
            </a:r>
            <a:endParaRPr lang="ar-EG" smtClean="0"/>
          </a:p>
        </p:txBody>
      </p:sp>
      <p:sp>
        <p:nvSpPr>
          <p:cNvPr id="46083" name="Content Placeholder 2"/>
          <p:cNvSpPr>
            <a:spLocks noGrp="1"/>
          </p:cNvSpPr>
          <p:nvPr>
            <p:ph idx="1"/>
          </p:nvPr>
        </p:nvSpPr>
        <p:spPr>
          <a:xfrm>
            <a:off x="381000" y="1295400"/>
            <a:ext cx="8382000" cy="5105400"/>
          </a:xfrm>
        </p:spPr>
        <p:txBody>
          <a:bodyPr/>
          <a:lstStyle/>
          <a:p>
            <a:r>
              <a:rPr lang="en-US" sz="2800" dirty="0" smtClean="0"/>
              <a:t>Java I/O API classes applies the Decorator pattern.</a:t>
            </a:r>
          </a:p>
          <a:p>
            <a:pPr>
              <a:buNone/>
            </a:pPr>
            <a:endParaRPr lang="en-US" sz="2800" dirty="0" smtClean="0"/>
          </a:p>
          <a:p>
            <a:r>
              <a:rPr lang="en-US" sz="2800" dirty="0" err="1" smtClean="0"/>
              <a:t>FileInputStream</a:t>
            </a:r>
            <a:r>
              <a:rPr lang="en-US" sz="2800" dirty="0" smtClean="0"/>
              <a:t> is the component that’s being decorated.</a:t>
            </a:r>
          </a:p>
          <a:p>
            <a:endParaRPr lang="en-US" sz="2800" dirty="0" smtClean="0"/>
          </a:p>
          <a:p>
            <a:r>
              <a:rPr lang="en-US" sz="2800" dirty="0" err="1" smtClean="0"/>
              <a:t>BufferedInputStream</a:t>
            </a:r>
            <a:r>
              <a:rPr lang="en-US" sz="2800" dirty="0" smtClean="0"/>
              <a:t> is a concrete decorator that adds behavior in two ways: it buffers input to improve performance, and also augments the interface with a new method </a:t>
            </a:r>
            <a:r>
              <a:rPr lang="en-US" sz="2800" dirty="0" err="1" smtClean="0"/>
              <a:t>readLine</a:t>
            </a:r>
            <a:r>
              <a:rPr lang="en-US" sz="2800" dirty="0" smtClean="0"/>
              <a:t>() for reading character-based input, a line at a time.</a:t>
            </a:r>
          </a:p>
          <a:p>
            <a:pPr>
              <a:buNone/>
            </a:pPr>
            <a:r>
              <a:rPr lang="en-US" dirty="0" smtClean="0"/>
              <a:t> </a:t>
            </a:r>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subTitle" idx="1"/>
          </p:nvPr>
        </p:nvSpPr>
        <p:spPr>
          <a:xfrm>
            <a:off x="685800" y="2743200"/>
            <a:ext cx="7696200" cy="1752600"/>
          </a:xfrm>
        </p:spPr>
        <p:txBody>
          <a:bodyPr/>
          <a:lstStyle/>
          <a:p>
            <a:pPr marL="533400" indent="-533400" eaLnBrk="1" hangingPunct="1">
              <a:lnSpc>
                <a:spcPct val="80000"/>
              </a:lnSpc>
              <a:defRPr/>
            </a:pPr>
            <a:endParaRPr lang="en-US" sz="3600" dirty="0" smtClean="0"/>
          </a:p>
          <a:p>
            <a:pPr marL="711200" indent="-711200" eaLnBrk="1" hangingPunct="1">
              <a:lnSpc>
                <a:spcPct val="90000"/>
              </a:lnSpc>
              <a:defRPr/>
            </a:pPr>
            <a:r>
              <a:rPr lang="en-US" dirty="0" smtClean="0">
                <a:solidFill>
                  <a:schemeClr val="tx1"/>
                </a:solidFill>
              </a:rPr>
              <a:t>The </a:t>
            </a:r>
            <a:r>
              <a:rPr lang="en-US" dirty="0" smtClean="0"/>
              <a:t>Factory Method and Abstract Factory Patterns </a:t>
            </a:r>
          </a:p>
        </p:txBody>
      </p:sp>
      <p:sp>
        <p:nvSpPr>
          <p:cNvPr id="48131" name="Rectangle 4"/>
          <p:cNvSpPr>
            <a:spLocks noGrp="1" noChangeArrowheads="1"/>
          </p:cNvSpPr>
          <p:nvPr>
            <p:ph type="ctrTitle"/>
          </p:nvPr>
        </p:nvSpPr>
        <p:spPr/>
        <p:txBody>
          <a:bodyPr/>
          <a:lstStyle/>
          <a:p>
            <a:pPr eaLnBrk="1" hangingPunct="1"/>
            <a:r>
              <a:rPr lang="en-US" dirty="0" smtClean="0"/>
              <a:t>Chapter 6</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0" y="876955"/>
            <a:ext cx="9144000" cy="5447645"/>
          </a:xfrm>
          <a:prstGeom prst="rect">
            <a:avLst/>
          </a:prstGeom>
          <a:noFill/>
          <a:ln w="9525">
            <a:noFill/>
            <a:miter lim="800000"/>
            <a:headEnd/>
            <a:tailEnd/>
          </a:ln>
        </p:spPr>
        <p:txBody>
          <a:bodyPr wrap="square">
            <a:spAutoFit/>
          </a:bodyPr>
          <a:lstStyle/>
          <a:p>
            <a:pPr lvl="1" algn="l" rtl="0">
              <a:spcBef>
                <a:spcPct val="50000"/>
              </a:spcBef>
              <a:buFont typeface="Wingdings" pitchFamily="2" charset="2"/>
              <a:buChar char="q"/>
            </a:pPr>
            <a:r>
              <a:rPr lang="en-US" sz="2400" b="1" dirty="0" smtClean="0"/>
              <a:t> Case Study.</a:t>
            </a:r>
          </a:p>
          <a:p>
            <a:pPr lvl="1" algn="l" rtl="0">
              <a:spcBef>
                <a:spcPct val="50000"/>
              </a:spcBef>
              <a:buFont typeface="Wingdings" pitchFamily="2" charset="2"/>
              <a:buChar char="q"/>
            </a:pPr>
            <a:r>
              <a:rPr lang="en-US" sz="2400" b="1" dirty="0" smtClean="0"/>
              <a:t> Solution 1: The Simple Factory.</a:t>
            </a:r>
          </a:p>
          <a:p>
            <a:pPr lvl="1" algn="l" rtl="0">
              <a:spcBef>
                <a:spcPct val="50000"/>
              </a:spcBef>
              <a:buFont typeface="Wingdings" pitchFamily="2" charset="2"/>
              <a:buChar char="q"/>
            </a:pPr>
            <a:r>
              <a:rPr lang="en-US" sz="2400" b="1" dirty="0" smtClean="0"/>
              <a:t> Factory Method Design Pattern.</a:t>
            </a:r>
          </a:p>
          <a:p>
            <a:pPr lvl="1" algn="l" rtl="0">
              <a:spcBef>
                <a:spcPct val="50000"/>
              </a:spcBef>
              <a:buFont typeface="Wingdings" pitchFamily="2" charset="2"/>
              <a:buChar char="q"/>
            </a:pPr>
            <a:r>
              <a:rPr lang="en-US" sz="2400" b="1" dirty="0" smtClean="0"/>
              <a:t> Factory Method Pattern Class Diagram.</a:t>
            </a:r>
          </a:p>
          <a:p>
            <a:pPr lvl="1" algn="l" rtl="0">
              <a:spcBef>
                <a:spcPct val="50000"/>
              </a:spcBef>
              <a:buFont typeface="Wingdings" pitchFamily="2" charset="2"/>
              <a:buChar char="q"/>
            </a:pPr>
            <a:r>
              <a:rPr lang="en-US" sz="2400" b="1" dirty="0" smtClean="0"/>
              <a:t> Factory Method Pattern Definition.</a:t>
            </a:r>
          </a:p>
          <a:p>
            <a:pPr lvl="1" algn="l" rtl="0">
              <a:spcBef>
                <a:spcPct val="50000"/>
              </a:spcBef>
              <a:buFont typeface="Wingdings" pitchFamily="2" charset="2"/>
              <a:buChar char="q"/>
            </a:pPr>
            <a:r>
              <a:rPr lang="en-US" sz="2400" b="1" dirty="0" smtClean="0"/>
              <a:t> Why Factory Pattern?</a:t>
            </a:r>
          </a:p>
          <a:p>
            <a:pPr lvl="1" algn="l" rtl="0">
              <a:spcBef>
                <a:spcPct val="50000"/>
              </a:spcBef>
              <a:buFont typeface="Wingdings" pitchFamily="2" charset="2"/>
              <a:buChar char="q"/>
            </a:pPr>
            <a:r>
              <a:rPr lang="en-US" sz="2400" b="1" dirty="0" smtClean="0"/>
              <a:t> Abstract Factory Pattern Definition.</a:t>
            </a:r>
          </a:p>
          <a:p>
            <a:pPr lvl="1" algn="l" rtl="0">
              <a:spcBef>
                <a:spcPct val="50000"/>
              </a:spcBef>
              <a:buFont typeface="Wingdings" pitchFamily="2" charset="2"/>
              <a:buChar char="q"/>
            </a:pPr>
            <a:r>
              <a:rPr lang="en-US" sz="2400" b="1" dirty="0" smtClean="0"/>
              <a:t> Abstract Factory Pattern Class Diagram.</a:t>
            </a:r>
          </a:p>
          <a:p>
            <a:pPr lvl="1" algn="l" rtl="0">
              <a:spcBef>
                <a:spcPct val="50000"/>
              </a:spcBef>
              <a:buFont typeface="Wingdings" pitchFamily="2" charset="2"/>
              <a:buChar char="q"/>
            </a:pPr>
            <a:r>
              <a:rPr lang="en-US" sz="2400" b="1" dirty="0" smtClean="0"/>
              <a:t> Why Abstract Factory Pattern? </a:t>
            </a:r>
          </a:p>
          <a:p>
            <a:pPr lvl="1" algn="l" rtl="0">
              <a:spcBef>
                <a:spcPct val="50000"/>
              </a:spcBef>
              <a:buFont typeface="Wingdings" pitchFamily="2" charset="2"/>
              <a:buChar char="q"/>
            </a:pPr>
            <a:r>
              <a:rPr lang="en-US" sz="2400" b="1" dirty="0" smtClean="0"/>
              <a:t> Factory Method vs. Abstract Factory.</a:t>
            </a:r>
            <a:endParaRPr lang="en-US" sz="2400" b="1" dirty="0"/>
          </a:p>
        </p:txBody>
      </p:sp>
      <p:sp>
        <p:nvSpPr>
          <p:cNvPr id="49155" name="Text Box 3"/>
          <p:cNvSpPr txBox="1">
            <a:spLocks noChangeArrowheads="1"/>
          </p:cNvSpPr>
          <p:nvPr/>
        </p:nvSpPr>
        <p:spPr bwMode="auto">
          <a:xfrm>
            <a:off x="814388" y="166688"/>
            <a:ext cx="8229600" cy="519112"/>
          </a:xfrm>
          <a:prstGeom prst="rect">
            <a:avLst/>
          </a:prstGeom>
          <a:noFill/>
          <a:ln w="9525">
            <a:noFill/>
            <a:miter lim="800000"/>
            <a:headEnd/>
            <a:tailEnd/>
          </a:ln>
        </p:spPr>
        <p:txBody>
          <a:bodyPr>
            <a:spAutoFit/>
          </a:bodyPr>
          <a:lstStyle/>
          <a:p>
            <a:pPr algn="ctr" rtl="0">
              <a:spcBef>
                <a:spcPct val="50000"/>
              </a:spcBef>
            </a:pPr>
            <a:r>
              <a:rPr lang="en-US" sz="2800" b="1" dirty="0">
                <a:solidFill>
                  <a:schemeClr val="tx2"/>
                </a:solidFill>
                <a:latin typeface="Verdana" pitchFamily="34" charset="0"/>
              </a:rPr>
              <a:t>Chapter </a:t>
            </a:r>
            <a:r>
              <a:rPr lang="en-US" sz="2800" b="1" dirty="0" smtClean="0">
                <a:solidFill>
                  <a:schemeClr val="tx2"/>
                </a:solidFill>
                <a:latin typeface="Verdana" pitchFamily="34" charset="0"/>
              </a:rPr>
              <a:t>6 </a:t>
            </a:r>
            <a:r>
              <a:rPr lang="en-US" sz="2800" b="1" dirty="0">
                <a:solidFill>
                  <a:schemeClr val="tx2"/>
                </a:solidFill>
                <a:latin typeface="Verdana" pitchFamily="34" charset="0"/>
              </a:rPr>
              <a:t>Outline</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2"/>
          <p:cNvSpPr>
            <a:spLocks noGrp="1"/>
          </p:cNvSpPr>
          <p:nvPr>
            <p:ph type="title"/>
          </p:nvPr>
        </p:nvSpPr>
        <p:spPr/>
        <p:txBody>
          <a:bodyPr/>
          <a:lstStyle/>
          <a:p>
            <a:r>
              <a:rPr lang="en-US" dirty="0" smtClean="0"/>
              <a:t>Case Study</a:t>
            </a:r>
            <a:endParaRPr lang="ar-EG" dirty="0" smtClean="0"/>
          </a:p>
        </p:txBody>
      </p:sp>
      <p:sp>
        <p:nvSpPr>
          <p:cNvPr id="19" name="TextBox 18"/>
          <p:cNvSpPr txBox="1"/>
          <p:nvPr/>
        </p:nvSpPr>
        <p:spPr>
          <a:xfrm>
            <a:off x="914400" y="1143000"/>
            <a:ext cx="7696200" cy="707886"/>
          </a:xfrm>
          <a:prstGeom prst="rect">
            <a:avLst/>
          </a:prstGeom>
          <a:solidFill>
            <a:schemeClr val="accent2">
              <a:lumMod val="20000"/>
              <a:lumOff val="80000"/>
            </a:schemeClr>
          </a:solidFill>
          <a:ln>
            <a:solidFill>
              <a:schemeClr val="tx1">
                <a:lumMod val="50000"/>
                <a:lumOff val="50000"/>
              </a:schemeClr>
            </a:solidFill>
          </a:ln>
        </p:spPr>
        <p:txBody>
          <a:bodyPr wrap="square" rtlCol="1">
            <a:spAutoFit/>
          </a:bodyPr>
          <a:lstStyle/>
          <a:p>
            <a:pPr algn="ctr" rtl="0">
              <a:defRPr/>
            </a:pPr>
            <a:r>
              <a:rPr lang="en-US" b="1" dirty="0"/>
              <a:t>Animal animal = new Dog ( </a:t>
            </a:r>
            <a:r>
              <a:rPr lang="en-US" b="1" dirty="0" smtClean="0"/>
              <a:t>)</a:t>
            </a:r>
          </a:p>
          <a:p>
            <a:pPr algn="ctr" rtl="0">
              <a:defRPr/>
            </a:pPr>
            <a:endParaRPr lang="ar-EG" b="1" dirty="0"/>
          </a:p>
        </p:txBody>
      </p:sp>
      <p:sp>
        <p:nvSpPr>
          <p:cNvPr id="20" name="Rounded Rectangle 19"/>
          <p:cNvSpPr/>
          <p:nvPr/>
        </p:nvSpPr>
        <p:spPr bwMode="auto">
          <a:xfrm>
            <a:off x="990600" y="1981200"/>
            <a:ext cx="2209800" cy="762000"/>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dirty="0"/>
              <a:t>Interface</a:t>
            </a:r>
            <a:endParaRPr lang="ar-EG" dirty="0"/>
          </a:p>
        </p:txBody>
      </p:sp>
      <p:sp>
        <p:nvSpPr>
          <p:cNvPr id="21" name="Rounded Rectangle 20"/>
          <p:cNvSpPr/>
          <p:nvPr/>
        </p:nvSpPr>
        <p:spPr bwMode="auto">
          <a:xfrm>
            <a:off x="6096000" y="1981200"/>
            <a:ext cx="2209800" cy="762000"/>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dirty="0"/>
              <a:t>Instance of concrete class</a:t>
            </a:r>
            <a:endParaRPr lang="ar-EG" dirty="0"/>
          </a:p>
        </p:txBody>
      </p:sp>
      <p:sp>
        <p:nvSpPr>
          <p:cNvPr id="51206" name="Right Arrow 21"/>
          <p:cNvSpPr>
            <a:spLocks noChangeArrowheads="1"/>
          </p:cNvSpPr>
          <p:nvPr/>
        </p:nvSpPr>
        <p:spPr bwMode="auto">
          <a:xfrm rot="-2447115">
            <a:off x="3116263" y="1706563"/>
            <a:ext cx="452437" cy="211137"/>
          </a:xfrm>
          <a:prstGeom prst="rightArrow">
            <a:avLst>
              <a:gd name="adj1" fmla="val 50000"/>
              <a:gd name="adj2" fmla="val 49911"/>
            </a:avLst>
          </a:prstGeom>
          <a:solidFill>
            <a:schemeClr val="accent1"/>
          </a:solidFill>
          <a:ln w="9525" algn="ctr">
            <a:solidFill>
              <a:schemeClr val="tx1"/>
            </a:solidFill>
            <a:round/>
            <a:headEnd/>
            <a:tailEnd/>
          </a:ln>
        </p:spPr>
        <p:txBody>
          <a:bodyPr/>
          <a:lstStyle/>
          <a:p>
            <a:pPr algn="l" rtl="0"/>
            <a:endParaRPr lang="ar-EG"/>
          </a:p>
        </p:txBody>
      </p:sp>
      <p:sp>
        <p:nvSpPr>
          <p:cNvPr id="51207" name="Right Arrow 25"/>
          <p:cNvSpPr>
            <a:spLocks noChangeArrowheads="1"/>
          </p:cNvSpPr>
          <p:nvPr/>
        </p:nvSpPr>
        <p:spPr bwMode="auto">
          <a:xfrm rot="-8153592">
            <a:off x="5724525" y="1727200"/>
            <a:ext cx="452438" cy="211138"/>
          </a:xfrm>
          <a:prstGeom prst="rightArrow">
            <a:avLst>
              <a:gd name="adj1" fmla="val 50000"/>
              <a:gd name="adj2" fmla="val 49911"/>
            </a:avLst>
          </a:prstGeom>
          <a:solidFill>
            <a:schemeClr val="accent1"/>
          </a:solidFill>
          <a:ln w="9525" algn="ctr">
            <a:solidFill>
              <a:schemeClr val="tx1"/>
            </a:solidFill>
            <a:round/>
            <a:headEnd/>
            <a:tailEnd/>
          </a:ln>
        </p:spPr>
        <p:txBody>
          <a:bodyPr/>
          <a:lstStyle/>
          <a:p>
            <a:pPr algn="l" rtl="0"/>
            <a:endParaRPr lang="ar-EG"/>
          </a:p>
        </p:txBody>
      </p:sp>
      <p:sp>
        <p:nvSpPr>
          <p:cNvPr id="51208" name="Content Placeholder 2"/>
          <p:cNvSpPr txBox="1">
            <a:spLocks/>
          </p:cNvSpPr>
          <p:nvPr/>
        </p:nvSpPr>
        <p:spPr bwMode="auto">
          <a:xfrm>
            <a:off x="381000" y="2971800"/>
            <a:ext cx="8458200" cy="3429000"/>
          </a:xfrm>
          <a:prstGeom prst="rect">
            <a:avLst/>
          </a:prstGeom>
          <a:noFill/>
          <a:ln w="9525">
            <a:noFill/>
            <a:miter lim="800000"/>
            <a:headEnd/>
            <a:tailEnd/>
          </a:ln>
        </p:spPr>
        <p:txBody>
          <a:bodyPr/>
          <a:lstStyle/>
          <a:p>
            <a:pPr algn="just" rtl="0">
              <a:buFont typeface="Arial" pitchFamily="34" charset="0"/>
              <a:buChar char="•"/>
            </a:pPr>
            <a:r>
              <a:rPr lang="en-US" sz="2800" dirty="0"/>
              <a:t> Sometimes it is needed to decide on the concrete class to instantiate in runtime according to some conditions.</a:t>
            </a:r>
          </a:p>
          <a:p>
            <a:pPr algn="just" rtl="0"/>
            <a:endParaRPr lang="en-US" sz="2800"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Group 14"/>
          <p:cNvGrpSpPr>
            <a:grpSpLocks/>
          </p:cNvGrpSpPr>
          <p:nvPr/>
        </p:nvGrpSpPr>
        <p:grpSpPr bwMode="auto">
          <a:xfrm>
            <a:off x="3886200" y="3200400"/>
            <a:ext cx="2895600" cy="1905000"/>
            <a:chOff x="4495800" y="914400"/>
            <a:chExt cx="2895600" cy="1905000"/>
          </a:xfrm>
        </p:grpSpPr>
        <p:sp>
          <p:nvSpPr>
            <p:cNvPr id="52251" name="Flowchart: Process 7"/>
            <p:cNvSpPr>
              <a:spLocks noChangeArrowheads="1"/>
            </p:cNvSpPr>
            <p:nvPr/>
          </p:nvSpPr>
          <p:spPr bwMode="auto">
            <a:xfrm>
              <a:off x="4495800" y="914400"/>
              <a:ext cx="2895600" cy="1905000"/>
            </a:xfrm>
            <a:prstGeom prst="flowChartProcess">
              <a:avLst/>
            </a:prstGeom>
            <a:solidFill>
              <a:schemeClr val="bg1"/>
            </a:solidFill>
            <a:ln w="9525" algn="ctr">
              <a:solidFill>
                <a:schemeClr val="tx1"/>
              </a:solidFill>
              <a:round/>
              <a:headEnd/>
              <a:tailEnd/>
            </a:ln>
          </p:spPr>
          <p:txBody>
            <a:bodyPr/>
            <a:lstStyle/>
            <a:p>
              <a:pPr algn="ctr" rtl="0"/>
              <a:r>
                <a:rPr lang="en-US" b="1" dirty="0" err="1"/>
                <a:t>CheesePizza</a:t>
              </a:r>
              <a:r>
                <a:rPr lang="en-US" b="1" dirty="0"/>
                <a:t> class</a:t>
              </a:r>
            </a:p>
            <a:p>
              <a:pPr algn="l" rtl="0"/>
              <a:endParaRPr lang="en-US" dirty="0"/>
            </a:p>
            <a:p>
              <a:pPr algn="l" rtl="0"/>
              <a:r>
                <a:rPr lang="en-US" dirty="0"/>
                <a:t>prepare();</a:t>
              </a:r>
            </a:p>
            <a:p>
              <a:pPr algn="l" rtl="0"/>
              <a:r>
                <a:rPr lang="en-US" dirty="0"/>
                <a:t>bake();</a:t>
              </a:r>
            </a:p>
            <a:p>
              <a:pPr algn="l" rtl="0"/>
              <a:r>
                <a:rPr lang="en-US" dirty="0"/>
                <a:t>cut();</a:t>
              </a:r>
            </a:p>
            <a:p>
              <a:pPr algn="l" rtl="0"/>
              <a:r>
                <a:rPr lang="en-US" dirty="0"/>
                <a:t>box();</a:t>
              </a:r>
            </a:p>
          </p:txBody>
        </p:sp>
        <p:cxnSp>
          <p:nvCxnSpPr>
            <p:cNvPr id="52252" name="Straight Connector 16"/>
            <p:cNvCxnSpPr>
              <a:cxnSpLocks noChangeShapeType="1"/>
            </p:cNvCxnSpPr>
            <p:nvPr/>
          </p:nvCxnSpPr>
          <p:spPr bwMode="auto">
            <a:xfrm>
              <a:off x="4495800" y="1295400"/>
              <a:ext cx="2895600" cy="1588"/>
            </a:xfrm>
            <a:prstGeom prst="line">
              <a:avLst/>
            </a:prstGeom>
            <a:noFill/>
            <a:ln w="9525" algn="ctr">
              <a:solidFill>
                <a:schemeClr val="tx1"/>
              </a:solidFill>
              <a:round/>
              <a:headEnd/>
              <a:tailEnd/>
            </a:ln>
          </p:spPr>
        </p:cxnSp>
      </p:grpSp>
      <p:sp>
        <p:nvSpPr>
          <p:cNvPr id="52227" name="Title 1"/>
          <p:cNvSpPr>
            <a:spLocks noGrp="1"/>
          </p:cNvSpPr>
          <p:nvPr>
            <p:ph type="title"/>
          </p:nvPr>
        </p:nvSpPr>
        <p:spPr/>
        <p:txBody>
          <a:bodyPr/>
          <a:lstStyle/>
          <a:p>
            <a:r>
              <a:rPr lang="en-US" smtClean="0"/>
              <a:t>Case Study (cont’)</a:t>
            </a:r>
            <a:endParaRPr lang="ar-EG" smtClean="0"/>
          </a:p>
        </p:txBody>
      </p:sp>
      <p:cxnSp>
        <p:nvCxnSpPr>
          <p:cNvPr id="52228" name="Straight Arrow Connector 11"/>
          <p:cNvCxnSpPr>
            <a:cxnSpLocks noChangeShapeType="1"/>
          </p:cNvCxnSpPr>
          <p:nvPr/>
        </p:nvCxnSpPr>
        <p:spPr bwMode="auto">
          <a:xfrm rot="5400000" flipH="1" flipV="1">
            <a:off x="5372100" y="3009900"/>
            <a:ext cx="381000" cy="0"/>
          </a:xfrm>
          <a:prstGeom prst="straightConnector1">
            <a:avLst/>
          </a:prstGeom>
          <a:noFill/>
          <a:ln w="9525" algn="ctr">
            <a:solidFill>
              <a:schemeClr val="tx1"/>
            </a:solidFill>
            <a:round/>
            <a:headEnd/>
            <a:tailEnd type="arrow" w="med" len="med"/>
          </a:ln>
        </p:spPr>
      </p:cxnSp>
      <p:grpSp>
        <p:nvGrpSpPr>
          <p:cNvPr id="52229" name="Group 13"/>
          <p:cNvGrpSpPr>
            <a:grpSpLocks/>
          </p:cNvGrpSpPr>
          <p:nvPr/>
        </p:nvGrpSpPr>
        <p:grpSpPr bwMode="auto">
          <a:xfrm>
            <a:off x="4495800" y="914400"/>
            <a:ext cx="4267200" cy="1905000"/>
            <a:chOff x="4495800" y="914400"/>
            <a:chExt cx="2895600" cy="1905000"/>
          </a:xfrm>
        </p:grpSpPr>
        <p:sp>
          <p:nvSpPr>
            <p:cNvPr id="52249" name="Flowchart: Process 7"/>
            <p:cNvSpPr>
              <a:spLocks noChangeArrowheads="1"/>
            </p:cNvSpPr>
            <p:nvPr/>
          </p:nvSpPr>
          <p:spPr bwMode="auto">
            <a:xfrm>
              <a:off x="4495800" y="914400"/>
              <a:ext cx="2895600" cy="1905000"/>
            </a:xfrm>
            <a:prstGeom prst="flowChartProcess">
              <a:avLst/>
            </a:prstGeom>
            <a:noFill/>
            <a:ln w="9525" algn="ctr">
              <a:solidFill>
                <a:schemeClr val="tx1"/>
              </a:solidFill>
              <a:round/>
              <a:headEnd/>
              <a:tailEnd/>
            </a:ln>
          </p:spPr>
          <p:txBody>
            <a:bodyPr/>
            <a:lstStyle/>
            <a:p>
              <a:pPr algn="ctr" rtl="0"/>
              <a:r>
                <a:rPr lang="en-US" b="1" dirty="0"/>
                <a:t>Pizza</a:t>
              </a:r>
            </a:p>
            <a:p>
              <a:pPr algn="l" rtl="0"/>
              <a:endParaRPr lang="en-US" dirty="0"/>
            </a:p>
            <a:p>
              <a:pPr algn="l" rtl="0"/>
              <a:r>
                <a:rPr lang="en-US" dirty="0"/>
                <a:t>prepare();</a:t>
              </a:r>
            </a:p>
            <a:p>
              <a:pPr algn="l" rtl="0"/>
              <a:r>
                <a:rPr lang="en-US" dirty="0"/>
                <a:t>bake();</a:t>
              </a:r>
            </a:p>
            <a:p>
              <a:pPr algn="l" rtl="0"/>
              <a:r>
                <a:rPr lang="en-US" dirty="0"/>
                <a:t>cut();</a:t>
              </a:r>
            </a:p>
            <a:p>
              <a:pPr algn="l" rtl="0"/>
              <a:r>
                <a:rPr lang="en-US" dirty="0"/>
                <a:t>box();</a:t>
              </a:r>
            </a:p>
          </p:txBody>
        </p:sp>
        <p:cxnSp>
          <p:nvCxnSpPr>
            <p:cNvPr id="52250" name="Straight Connector 11"/>
            <p:cNvCxnSpPr>
              <a:cxnSpLocks noChangeShapeType="1"/>
            </p:cNvCxnSpPr>
            <p:nvPr/>
          </p:nvCxnSpPr>
          <p:spPr bwMode="auto">
            <a:xfrm>
              <a:off x="4495800" y="1295400"/>
              <a:ext cx="2895600" cy="1588"/>
            </a:xfrm>
            <a:prstGeom prst="line">
              <a:avLst/>
            </a:prstGeom>
            <a:noFill/>
            <a:ln w="9525" algn="ctr">
              <a:solidFill>
                <a:schemeClr val="tx1"/>
              </a:solidFill>
              <a:round/>
              <a:headEnd/>
              <a:tailEnd/>
            </a:ln>
          </p:spPr>
        </p:cxnSp>
      </p:grpSp>
      <p:grpSp>
        <p:nvGrpSpPr>
          <p:cNvPr id="52230" name="Group 17"/>
          <p:cNvGrpSpPr>
            <a:grpSpLocks/>
          </p:cNvGrpSpPr>
          <p:nvPr/>
        </p:nvGrpSpPr>
        <p:grpSpPr bwMode="auto">
          <a:xfrm>
            <a:off x="4953000" y="3657600"/>
            <a:ext cx="2895600" cy="1905000"/>
            <a:chOff x="4495800" y="914400"/>
            <a:chExt cx="2895600" cy="1905000"/>
          </a:xfrm>
        </p:grpSpPr>
        <p:sp>
          <p:nvSpPr>
            <p:cNvPr id="52247" name="Flowchart: Process 7"/>
            <p:cNvSpPr>
              <a:spLocks noChangeArrowheads="1"/>
            </p:cNvSpPr>
            <p:nvPr/>
          </p:nvSpPr>
          <p:spPr bwMode="auto">
            <a:xfrm>
              <a:off x="4495800" y="914400"/>
              <a:ext cx="2895600" cy="1905000"/>
            </a:xfrm>
            <a:prstGeom prst="flowChartProcess">
              <a:avLst/>
            </a:prstGeom>
            <a:solidFill>
              <a:schemeClr val="bg1"/>
            </a:solidFill>
            <a:ln w="9525" algn="ctr">
              <a:solidFill>
                <a:schemeClr val="tx1"/>
              </a:solidFill>
              <a:round/>
              <a:headEnd/>
              <a:tailEnd/>
            </a:ln>
          </p:spPr>
          <p:txBody>
            <a:bodyPr/>
            <a:lstStyle/>
            <a:p>
              <a:pPr algn="ctr" rtl="0"/>
              <a:r>
                <a:rPr lang="en-US" b="1" dirty="0" err="1"/>
                <a:t>VegetablePizza</a:t>
              </a:r>
              <a:r>
                <a:rPr lang="en-US" b="1" dirty="0"/>
                <a:t> class</a:t>
              </a:r>
            </a:p>
            <a:p>
              <a:pPr algn="l" rtl="0"/>
              <a:endParaRPr lang="en-US" dirty="0"/>
            </a:p>
            <a:p>
              <a:pPr algn="l" rtl="0"/>
              <a:r>
                <a:rPr lang="en-US" dirty="0"/>
                <a:t>prepare();</a:t>
              </a:r>
            </a:p>
            <a:p>
              <a:pPr algn="l" rtl="0"/>
              <a:r>
                <a:rPr lang="en-US" dirty="0"/>
                <a:t>bake();</a:t>
              </a:r>
            </a:p>
            <a:p>
              <a:pPr algn="l" rtl="0"/>
              <a:r>
                <a:rPr lang="en-US" dirty="0"/>
                <a:t>cut();</a:t>
              </a:r>
            </a:p>
            <a:p>
              <a:pPr algn="l" rtl="0"/>
              <a:r>
                <a:rPr lang="en-US" dirty="0"/>
                <a:t>box();</a:t>
              </a:r>
            </a:p>
          </p:txBody>
        </p:sp>
        <p:cxnSp>
          <p:nvCxnSpPr>
            <p:cNvPr id="52248" name="Straight Connector 19"/>
            <p:cNvCxnSpPr>
              <a:cxnSpLocks noChangeShapeType="1"/>
            </p:cNvCxnSpPr>
            <p:nvPr/>
          </p:nvCxnSpPr>
          <p:spPr bwMode="auto">
            <a:xfrm>
              <a:off x="4495800" y="1295400"/>
              <a:ext cx="2895600" cy="1588"/>
            </a:xfrm>
            <a:prstGeom prst="line">
              <a:avLst/>
            </a:prstGeom>
            <a:noFill/>
            <a:ln w="9525" algn="ctr">
              <a:solidFill>
                <a:schemeClr val="tx1"/>
              </a:solidFill>
              <a:round/>
              <a:headEnd/>
              <a:tailEnd/>
            </a:ln>
          </p:spPr>
        </p:cxnSp>
      </p:grpSp>
      <p:grpSp>
        <p:nvGrpSpPr>
          <p:cNvPr id="52231" name="Group 20"/>
          <p:cNvGrpSpPr>
            <a:grpSpLocks/>
          </p:cNvGrpSpPr>
          <p:nvPr/>
        </p:nvGrpSpPr>
        <p:grpSpPr bwMode="auto">
          <a:xfrm>
            <a:off x="5943600" y="4343400"/>
            <a:ext cx="2895600" cy="1905000"/>
            <a:chOff x="4191000" y="914400"/>
            <a:chExt cx="2895600" cy="1905000"/>
          </a:xfrm>
        </p:grpSpPr>
        <p:sp>
          <p:nvSpPr>
            <p:cNvPr id="52245" name="Flowchart: Process 7"/>
            <p:cNvSpPr>
              <a:spLocks noChangeArrowheads="1"/>
            </p:cNvSpPr>
            <p:nvPr/>
          </p:nvSpPr>
          <p:spPr bwMode="auto">
            <a:xfrm>
              <a:off x="4191000" y="914400"/>
              <a:ext cx="2895600" cy="1905000"/>
            </a:xfrm>
            <a:prstGeom prst="flowChartProcess">
              <a:avLst/>
            </a:prstGeom>
            <a:solidFill>
              <a:schemeClr val="bg1"/>
            </a:solidFill>
            <a:ln w="9525" algn="ctr">
              <a:solidFill>
                <a:schemeClr val="tx1"/>
              </a:solidFill>
              <a:round/>
              <a:headEnd/>
              <a:tailEnd/>
            </a:ln>
          </p:spPr>
          <p:txBody>
            <a:bodyPr/>
            <a:lstStyle/>
            <a:p>
              <a:pPr algn="ctr" rtl="0"/>
              <a:r>
                <a:rPr lang="en-US" b="1" dirty="0" err="1"/>
                <a:t>SeafoodPizza</a:t>
              </a:r>
              <a:r>
                <a:rPr lang="en-US" b="1" dirty="0"/>
                <a:t> class</a:t>
              </a:r>
            </a:p>
            <a:p>
              <a:pPr algn="l" rtl="0"/>
              <a:endParaRPr lang="en-US" dirty="0"/>
            </a:p>
            <a:p>
              <a:pPr algn="l" rtl="0"/>
              <a:r>
                <a:rPr lang="en-US" dirty="0"/>
                <a:t>prepare();</a:t>
              </a:r>
            </a:p>
            <a:p>
              <a:pPr algn="l" rtl="0"/>
              <a:r>
                <a:rPr lang="en-US" dirty="0"/>
                <a:t>bake();</a:t>
              </a:r>
            </a:p>
            <a:p>
              <a:pPr algn="l" rtl="0"/>
              <a:r>
                <a:rPr lang="en-US" dirty="0"/>
                <a:t>cut();</a:t>
              </a:r>
            </a:p>
            <a:p>
              <a:pPr algn="l" rtl="0"/>
              <a:r>
                <a:rPr lang="en-US" dirty="0"/>
                <a:t>box();</a:t>
              </a:r>
            </a:p>
          </p:txBody>
        </p:sp>
        <p:cxnSp>
          <p:nvCxnSpPr>
            <p:cNvPr id="52246" name="Straight Connector 22"/>
            <p:cNvCxnSpPr>
              <a:cxnSpLocks noChangeShapeType="1"/>
            </p:cNvCxnSpPr>
            <p:nvPr/>
          </p:nvCxnSpPr>
          <p:spPr bwMode="auto">
            <a:xfrm>
              <a:off x="4191000" y="1295400"/>
              <a:ext cx="2895600" cy="1588"/>
            </a:xfrm>
            <a:prstGeom prst="line">
              <a:avLst/>
            </a:prstGeom>
            <a:noFill/>
            <a:ln w="9525" algn="ctr">
              <a:solidFill>
                <a:schemeClr val="tx1"/>
              </a:solidFill>
              <a:round/>
              <a:headEnd/>
              <a:tailEnd/>
            </a:ln>
          </p:spPr>
        </p:cxnSp>
      </p:grpSp>
      <p:cxnSp>
        <p:nvCxnSpPr>
          <p:cNvPr id="52232" name="Straight Arrow Connector 11"/>
          <p:cNvCxnSpPr>
            <a:cxnSpLocks noChangeShapeType="1"/>
          </p:cNvCxnSpPr>
          <p:nvPr/>
        </p:nvCxnSpPr>
        <p:spPr bwMode="auto">
          <a:xfrm rot="5400000" flipH="1" flipV="1">
            <a:off x="6438900" y="3238500"/>
            <a:ext cx="839788" cy="1588"/>
          </a:xfrm>
          <a:prstGeom prst="straightConnector1">
            <a:avLst/>
          </a:prstGeom>
          <a:noFill/>
          <a:ln w="9525" algn="ctr">
            <a:solidFill>
              <a:schemeClr val="tx1"/>
            </a:solidFill>
            <a:round/>
            <a:headEnd/>
            <a:tailEnd type="arrow" w="med" len="med"/>
          </a:ln>
        </p:spPr>
      </p:cxnSp>
      <p:cxnSp>
        <p:nvCxnSpPr>
          <p:cNvPr id="52233" name="Straight Arrow Connector 11"/>
          <p:cNvCxnSpPr>
            <a:cxnSpLocks noChangeShapeType="1"/>
          </p:cNvCxnSpPr>
          <p:nvPr/>
        </p:nvCxnSpPr>
        <p:spPr bwMode="auto">
          <a:xfrm rot="5400000" flipH="1" flipV="1">
            <a:off x="7315201" y="3581400"/>
            <a:ext cx="1524000" cy="3175"/>
          </a:xfrm>
          <a:prstGeom prst="straightConnector1">
            <a:avLst/>
          </a:prstGeom>
          <a:noFill/>
          <a:ln w="9525" algn="ctr">
            <a:solidFill>
              <a:schemeClr val="tx1"/>
            </a:solidFill>
            <a:round/>
            <a:headEnd/>
            <a:tailEnd type="arrow" w="med" len="med"/>
          </a:ln>
        </p:spPr>
      </p:cxnSp>
      <p:grpSp>
        <p:nvGrpSpPr>
          <p:cNvPr id="52234" name="Group 28"/>
          <p:cNvGrpSpPr>
            <a:grpSpLocks/>
          </p:cNvGrpSpPr>
          <p:nvPr/>
        </p:nvGrpSpPr>
        <p:grpSpPr bwMode="auto">
          <a:xfrm>
            <a:off x="457200" y="990600"/>
            <a:ext cx="2819400" cy="1447800"/>
            <a:chOff x="4495800" y="914400"/>
            <a:chExt cx="2895600" cy="1905000"/>
          </a:xfrm>
        </p:grpSpPr>
        <p:sp>
          <p:nvSpPr>
            <p:cNvPr id="52243" name="Flowchart: Process 7"/>
            <p:cNvSpPr>
              <a:spLocks noChangeArrowheads="1"/>
            </p:cNvSpPr>
            <p:nvPr/>
          </p:nvSpPr>
          <p:spPr bwMode="auto">
            <a:xfrm>
              <a:off x="4495800" y="914400"/>
              <a:ext cx="2895600" cy="1905000"/>
            </a:xfrm>
            <a:prstGeom prst="flowChartProcess">
              <a:avLst/>
            </a:prstGeom>
            <a:noFill/>
            <a:ln w="9525" algn="ctr">
              <a:solidFill>
                <a:schemeClr val="tx1"/>
              </a:solidFill>
              <a:round/>
              <a:headEnd/>
              <a:tailEnd/>
            </a:ln>
          </p:spPr>
          <p:txBody>
            <a:bodyPr/>
            <a:lstStyle/>
            <a:p>
              <a:pPr algn="ctr" rtl="0"/>
              <a:r>
                <a:rPr lang="en-US" b="1"/>
                <a:t>PizzaRestaurant class</a:t>
              </a:r>
            </a:p>
            <a:p>
              <a:pPr algn="l" rtl="0"/>
              <a:endParaRPr lang="en-US"/>
            </a:p>
            <a:p>
              <a:pPr algn="l" rtl="0"/>
              <a:r>
                <a:rPr lang="en-US"/>
                <a:t>Pizza orderPizza (type)</a:t>
              </a:r>
            </a:p>
          </p:txBody>
        </p:sp>
        <p:cxnSp>
          <p:nvCxnSpPr>
            <p:cNvPr id="52244" name="Straight Connector 30"/>
            <p:cNvCxnSpPr>
              <a:cxnSpLocks noChangeShapeType="1"/>
            </p:cNvCxnSpPr>
            <p:nvPr/>
          </p:nvCxnSpPr>
          <p:spPr bwMode="auto">
            <a:xfrm>
              <a:off x="4495800" y="1815180"/>
              <a:ext cx="2895600" cy="1588"/>
            </a:xfrm>
            <a:prstGeom prst="line">
              <a:avLst/>
            </a:prstGeom>
            <a:noFill/>
            <a:ln w="9525" algn="ctr">
              <a:solidFill>
                <a:schemeClr val="tx1"/>
              </a:solidFill>
              <a:round/>
              <a:headEnd/>
              <a:tailEnd/>
            </a:ln>
          </p:spPr>
        </p:cxnSp>
      </p:grpSp>
      <p:cxnSp>
        <p:nvCxnSpPr>
          <p:cNvPr id="52235" name="Straight Arrow Connector 32"/>
          <p:cNvCxnSpPr>
            <a:cxnSpLocks noChangeShapeType="1"/>
          </p:cNvCxnSpPr>
          <p:nvPr/>
        </p:nvCxnSpPr>
        <p:spPr bwMode="auto">
          <a:xfrm>
            <a:off x="3276600" y="1447800"/>
            <a:ext cx="1219200" cy="1588"/>
          </a:xfrm>
          <a:prstGeom prst="straightConnector1">
            <a:avLst/>
          </a:prstGeom>
          <a:noFill/>
          <a:ln w="9525" algn="ctr">
            <a:solidFill>
              <a:schemeClr val="tx1"/>
            </a:solidFill>
            <a:round/>
            <a:headEnd/>
            <a:tailEnd type="arrow" w="med" len="med"/>
          </a:ln>
        </p:spPr>
      </p:cxnSp>
      <p:sp>
        <p:nvSpPr>
          <p:cNvPr id="52236" name="Isosceles Triangle 33"/>
          <p:cNvSpPr>
            <a:spLocks noChangeArrowheads="1"/>
          </p:cNvSpPr>
          <p:nvPr/>
        </p:nvSpPr>
        <p:spPr bwMode="auto">
          <a:xfrm>
            <a:off x="5486400" y="2819400"/>
            <a:ext cx="152400" cy="152400"/>
          </a:xfrm>
          <a:prstGeom prst="triangle">
            <a:avLst>
              <a:gd name="adj" fmla="val 50000"/>
            </a:avLst>
          </a:prstGeom>
          <a:solidFill>
            <a:schemeClr val="accent1"/>
          </a:solidFill>
          <a:ln w="9525" algn="ctr">
            <a:solidFill>
              <a:schemeClr val="tx1"/>
            </a:solidFill>
            <a:round/>
            <a:headEnd/>
            <a:tailEnd/>
          </a:ln>
        </p:spPr>
        <p:txBody>
          <a:bodyPr/>
          <a:lstStyle/>
          <a:p>
            <a:pPr algn="l" rtl="0"/>
            <a:endParaRPr lang="ar-EG"/>
          </a:p>
        </p:txBody>
      </p:sp>
      <p:sp>
        <p:nvSpPr>
          <p:cNvPr id="52237" name="Isosceles Triangle 34"/>
          <p:cNvSpPr>
            <a:spLocks noChangeArrowheads="1"/>
          </p:cNvSpPr>
          <p:nvPr/>
        </p:nvSpPr>
        <p:spPr bwMode="auto">
          <a:xfrm>
            <a:off x="6781800" y="2819400"/>
            <a:ext cx="152400" cy="152400"/>
          </a:xfrm>
          <a:prstGeom prst="triangle">
            <a:avLst>
              <a:gd name="adj" fmla="val 50000"/>
            </a:avLst>
          </a:prstGeom>
          <a:solidFill>
            <a:schemeClr val="accent1"/>
          </a:solidFill>
          <a:ln w="9525" algn="ctr">
            <a:solidFill>
              <a:schemeClr val="tx1"/>
            </a:solidFill>
            <a:round/>
            <a:headEnd/>
            <a:tailEnd/>
          </a:ln>
        </p:spPr>
        <p:txBody>
          <a:bodyPr/>
          <a:lstStyle/>
          <a:p>
            <a:pPr algn="l" rtl="0"/>
            <a:endParaRPr lang="ar-EG"/>
          </a:p>
        </p:txBody>
      </p:sp>
      <p:sp>
        <p:nvSpPr>
          <p:cNvPr id="52238" name="Isosceles Triangle 35"/>
          <p:cNvSpPr>
            <a:spLocks noChangeArrowheads="1"/>
          </p:cNvSpPr>
          <p:nvPr/>
        </p:nvSpPr>
        <p:spPr bwMode="auto">
          <a:xfrm>
            <a:off x="8001000" y="2819400"/>
            <a:ext cx="152400" cy="152400"/>
          </a:xfrm>
          <a:prstGeom prst="triangle">
            <a:avLst>
              <a:gd name="adj" fmla="val 50000"/>
            </a:avLst>
          </a:prstGeom>
          <a:solidFill>
            <a:schemeClr val="accent1"/>
          </a:solidFill>
          <a:ln w="9525" algn="ctr">
            <a:solidFill>
              <a:schemeClr val="tx1"/>
            </a:solidFill>
            <a:round/>
            <a:headEnd/>
            <a:tailEnd/>
          </a:ln>
        </p:spPr>
        <p:txBody>
          <a:bodyPr/>
          <a:lstStyle/>
          <a:p>
            <a:pPr algn="l" rtl="0"/>
            <a:endParaRPr lang="ar-EG"/>
          </a:p>
        </p:txBody>
      </p:sp>
      <p:sp>
        <p:nvSpPr>
          <p:cNvPr id="52239" name="TextBox 36"/>
          <p:cNvSpPr txBox="1">
            <a:spLocks noChangeArrowheads="1"/>
          </p:cNvSpPr>
          <p:nvPr/>
        </p:nvSpPr>
        <p:spPr bwMode="auto">
          <a:xfrm>
            <a:off x="838200" y="2590800"/>
            <a:ext cx="1371600" cy="400050"/>
          </a:xfrm>
          <a:prstGeom prst="rect">
            <a:avLst/>
          </a:prstGeom>
          <a:solidFill>
            <a:srgbClr val="FFFF00">
              <a:alpha val="50195"/>
            </a:srgbClr>
          </a:solidFill>
          <a:ln w="9525">
            <a:solidFill>
              <a:schemeClr val="tx1"/>
            </a:solidFill>
            <a:miter lim="800000"/>
            <a:headEnd/>
            <a:tailEnd/>
          </a:ln>
        </p:spPr>
        <p:txBody>
          <a:bodyPr>
            <a:spAutoFit/>
          </a:bodyPr>
          <a:lstStyle/>
          <a:p>
            <a:pPr algn="ctr" rtl="0"/>
            <a:r>
              <a:rPr lang="en-US"/>
              <a:t>Client</a:t>
            </a:r>
            <a:endParaRPr lang="ar-EG"/>
          </a:p>
        </p:txBody>
      </p:sp>
      <p:sp>
        <p:nvSpPr>
          <p:cNvPr id="52240" name="TextBox 37"/>
          <p:cNvSpPr txBox="1">
            <a:spLocks noChangeArrowheads="1"/>
          </p:cNvSpPr>
          <p:nvPr/>
        </p:nvSpPr>
        <p:spPr bwMode="auto">
          <a:xfrm>
            <a:off x="6553200" y="1600200"/>
            <a:ext cx="1371600" cy="708025"/>
          </a:xfrm>
          <a:prstGeom prst="rect">
            <a:avLst/>
          </a:prstGeom>
          <a:solidFill>
            <a:srgbClr val="FFFF00">
              <a:alpha val="50195"/>
            </a:srgbClr>
          </a:solidFill>
          <a:ln w="9525">
            <a:solidFill>
              <a:schemeClr val="tx1"/>
            </a:solidFill>
            <a:miter lim="800000"/>
            <a:headEnd/>
            <a:tailEnd/>
          </a:ln>
        </p:spPr>
        <p:txBody>
          <a:bodyPr>
            <a:spAutoFit/>
          </a:bodyPr>
          <a:lstStyle/>
          <a:p>
            <a:pPr algn="ctr" rtl="0"/>
            <a:r>
              <a:rPr lang="en-US"/>
              <a:t>Abstract Product</a:t>
            </a:r>
            <a:endParaRPr lang="ar-EG"/>
          </a:p>
        </p:txBody>
      </p:sp>
      <p:sp>
        <p:nvSpPr>
          <p:cNvPr id="52241" name="TextBox 38"/>
          <p:cNvSpPr txBox="1">
            <a:spLocks noChangeArrowheads="1"/>
          </p:cNvSpPr>
          <p:nvPr/>
        </p:nvSpPr>
        <p:spPr bwMode="auto">
          <a:xfrm>
            <a:off x="2819400" y="5486400"/>
            <a:ext cx="1752600" cy="708025"/>
          </a:xfrm>
          <a:prstGeom prst="rect">
            <a:avLst/>
          </a:prstGeom>
          <a:solidFill>
            <a:srgbClr val="FFFF00">
              <a:alpha val="50195"/>
            </a:srgbClr>
          </a:solidFill>
          <a:ln w="9525">
            <a:solidFill>
              <a:schemeClr val="tx1"/>
            </a:solidFill>
            <a:miter lim="800000"/>
            <a:headEnd/>
            <a:tailEnd/>
          </a:ln>
        </p:spPr>
        <p:txBody>
          <a:bodyPr>
            <a:spAutoFit/>
          </a:bodyPr>
          <a:lstStyle/>
          <a:p>
            <a:pPr algn="ctr" rtl="0"/>
            <a:r>
              <a:rPr lang="en-US"/>
              <a:t>Concrete Products </a:t>
            </a:r>
            <a:endParaRPr lang="ar-EG"/>
          </a:p>
        </p:txBody>
      </p:sp>
      <p:sp>
        <p:nvSpPr>
          <p:cNvPr id="52242" name="TextBox 39"/>
          <p:cNvSpPr txBox="1">
            <a:spLocks noChangeArrowheads="1"/>
          </p:cNvSpPr>
          <p:nvPr/>
        </p:nvSpPr>
        <p:spPr bwMode="auto">
          <a:xfrm>
            <a:off x="228600" y="4038600"/>
            <a:ext cx="3429000" cy="1016000"/>
          </a:xfrm>
          <a:prstGeom prst="rect">
            <a:avLst/>
          </a:prstGeom>
          <a:solidFill>
            <a:srgbClr val="FFFF00">
              <a:alpha val="50195"/>
            </a:srgbClr>
          </a:solidFill>
          <a:ln w="9525">
            <a:solidFill>
              <a:schemeClr val="tx1"/>
            </a:solidFill>
            <a:miter lim="800000"/>
            <a:headEnd/>
            <a:tailEnd/>
          </a:ln>
        </p:spPr>
        <p:txBody>
          <a:bodyPr>
            <a:spAutoFit/>
          </a:bodyPr>
          <a:lstStyle/>
          <a:p>
            <a:pPr algn="ctr" rtl="0"/>
            <a:r>
              <a:rPr lang="en-US"/>
              <a:t>One of the concrete classes is instantiated according to the type ordered</a:t>
            </a:r>
            <a:endParaRPr lang="ar-EG"/>
          </a:p>
        </p:txBody>
      </p:sp>
    </p:spTree>
    <p:extLst>
      <p:ext uri="{BB962C8B-B14F-4D97-AF65-F5344CB8AC3E}">
        <p14:creationId xmlns:p14="http://schemas.microsoft.com/office/powerpoint/2010/main" val="403167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a:xfrm>
            <a:off x="762000" y="0"/>
            <a:ext cx="8229600" cy="762000"/>
          </a:xfrm>
        </p:spPr>
        <p:txBody>
          <a:bodyPr>
            <a:normAutofit fontScale="90000"/>
          </a:bodyPr>
          <a:lstStyle/>
          <a:p>
            <a:pPr marL="571500" indent="-571500">
              <a:buFont typeface="Wingdings" panose="05000000000000000000" pitchFamily="2" charset="2"/>
              <a:buChar char="q"/>
            </a:pPr>
            <a:r>
              <a:rPr lang="en-US" dirty="0"/>
              <a:t>Once and only once </a:t>
            </a:r>
            <a:br>
              <a:rPr lang="en-US" dirty="0"/>
            </a:br>
            <a:r>
              <a:rPr lang="en-US" dirty="0"/>
              <a:t>Example</a:t>
            </a:r>
            <a:endParaRPr lang="ar-EG" dirty="0" smtClean="0"/>
          </a:p>
        </p:txBody>
      </p:sp>
      <p:sp>
        <p:nvSpPr>
          <p:cNvPr id="5" name="Rectangle 4"/>
          <p:cNvSpPr/>
          <p:nvPr/>
        </p:nvSpPr>
        <p:spPr bwMode="auto">
          <a:xfrm>
            <a:off x="304800" y="990600"/>
            <a:ext cx="4419600" cy="4191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smtClean="0"/>
              <a:t>Tea </a:t>
            </a:r>
            <a:r>
              <a:rPr lang="en-US" b="1" dirty="0"/>
              <a:t>class</a:t>
            </a:r>
          </a:p>
        </p:txBody>
      </p:sp>
      <p:sp>
        <p:nvSpPr>
          <p:cNvPr id="109572" name="TextBox 3"/>
          <p:cNvSpPr txBox="1">
            <a:spLocks noChangeArrowheads="1"/>
          </p:cNvSpPr>
          <p:nvPr/>
        </p:nvSpPr>
        <p:spPr bwMode="auto">
          <a:xfrm>
            <a:off x="533400" y="1371600"/>
            <a:ext cx="3962400" cy="3477875"/>
          </a:xfrm>
          <a:prstGeom prst="rect">
            <a:avLst/>
          </a:prstGeom>
          <a:solidFill>
            <a:schemeClr val="bg1"/>
          </a:solidFill>
          <a:ln w="9525">
            <a:noFill/>
            <a:miter lim="800000"/>
            <a:headEnd/>
            <a:tailEnd/>
          </a:ln>
        </p:spPr>
        <p:txBody>
          <a:bodyPr wrap="square">
            <a:spAutoFit/>
          </a:bodyPr>
          <a:lstStyle/>
          <a:p>
            <a:pPr algn="l" rtl="0"/>
            <a:r>
              <a:rPr lang="en-US" b="1" dirty="0" smtClean="0">
                <a:latin typeface="Calibri" pitchFamily="34" charset="0"/>
              </a:rPr>
              <a:t>public class Tea{</a:t>
            </a:r>
          </a:p>
          <a:p>
            <a:pPr algn="l" rtl="0"/>
            <a:r>
              <a:rPr lang="en-US" b="1" dirty="0" smtClean="0">
                <a:latin typeface="Calibri" pitchFamily="34" charset="0"/>
              </a:rPr>
              <a:t>    public void prepare ( </a:t>
            </a:r>
            <a:r>
              <a:rPr lang="en-US" b="1" dirty="0">
                <a:latin typeface="Calibri" pitchFamily="34" charset="0"/>
              </a:rPr>
              <a:t>)</a:t>
            </a:r>
          </a:p>
          <a:p>
            <a:pPr algn="l" rtl="0"/>
            <a:r>
              <a:rPr lang="en-US" b="1" dirty="0" smtClean="0">
                <a:latin typeface="Calibri" pitchFamily="34" charset="0"/>
              </a:rPr>
              <a:t>    { </a:t>
            </a:r>
          </a:p>
          <a:p>
            <a:pPr algn="l" rtl="0"/>
            <a:r>
              <a:rPr lang="en-US" b="1" dirty="0">
                <a:latin typeface="Calibri" pitchFamily="34" charset="0"/>
              </a:rPr>
              <a:t>	</a:t>
            </a:r>
            <a:r>
              <a:rPr lang="en-US" dirty="0" err="1" smtClean="0">
                <a:latin typeface="Calibri" pitchFamily="34" charset="0"/>
              </a:rPr>
              <a:t>boilWater</a:t>
            </a:r>
            <a:r>
              <a:rPr lang="en-US" dirty="0" smtClean="0">
                <a:latin typeface="Calibri" pitchFamily="34" charset="0"/>
              </a:rPr>
              <a:t>();</a:t>
            </a:r>
          </a:p>
          <a:p>
            <a:pPr algn="l" rtl="0"/>
            <a:r>
              <a:rPr lang="en-US" dirty="0">
                <a:latin typeface="Calibri" pitchFamily="34" charset="0"/>
              </a:rPr>
              <a:t>	</a:t>
            </a:r>
            <a:r>
              <a:rPr lang="en-US" dirty="0" err="1" smtClean="0">
                <a:latin typeface="Calibri" pitchFamily="34" charset="0"/>
              </a:rPr>
              <a:t>putTeaBag</a:t>
            </a:r>
            <a:r>
              <a:rPr lang="en-US" dirty="0" smtClean="0">
                <a:latin typeface="Calibri" pitchFamily="34" charset="0"/>
              </a:rPr>
              <a:t>();</a:t>
            </a:r>
          </a:p>
          <a:p>
            <a:pPr algn="l" rtl="0"/>
            <a:r>
              <a:rPr lang="en-US" dirty="0">
                <a:latin typeface="Calibri" pitchFamily="34" charset="0"/>
              </a:rPr>
              <a:t>	</a:t>
            </a:r>
            <a:r>
              <a:rPr lang="en-US" dirty="0" err="1" smtClean="0">
                <a:latin typeface="Calibri" pitchFamily="34" charset="0"/>
              </a:rPr>
              <a:t>addSugar</a:t>
            </a:r>
            <a:r>
              <a:rPr lang="en-US" dirty="0" smtClean="0">
                <a:latin typeface="Calibri" pitchFamily="34" charset="0"/>
              </a:rPr>
              <a:t>();</a:t>
            </a:r>
          </a:p>
          <a:p>
            <a:pPr algn="l" rtl="0"/>
            <a:r>
              <a:rPr lang="en-US" b="1" dirty="0" smtClean="0">
                <a:latin typeface="Calibri" pitchFamily="34" charset="0"/>
              </a:rPr>
              <a:t>     }</a:t>
            </a:r>
          </a:p>
          <a:p>
            <a:pPr algn="l" rtl="0"/>
            <a:r>
              <a:rPr lang="en-US" dirty="0">
                <a:latin typeface="Calibri" pitchFamily="34" charset="0"/>
              </a:rPr>
              <a:t> </a:t>
            </a:r>
            <a:r>
              <a:rPr lang="en-US" dirty="0" smtClean="0">
                <a:latin typeface="Calibri" pitchFamily="34" charset="0"/>
              </a:rPr>
              <a:t>   void </a:t>
            </a:r>
            <a:r>
              <a:rPr lang="en-US" dirty="0" err="1" smtClean="0">
                <a:latin typeface="Calibri" pitchFamily="34" charset="0"/>
              </a:rPr>
              <a:t>boilWater</a:t>
            </a:r>
            <a:r>
              <a:rPr lang="en-US" dirty="0" smtClean="0">
                <a:latin typeface="Calibri" pitchFamily="34" charset="0"/>
              </a:rPr>
              <a:t> ( ) { … }</a:t>
            </a:r>
          </a:p>
          <a:p>
            <a:pPr algn="l" rtl="0"/>
            <a:r>
              <a:rPr lang="en-US" dirty="0">
                <a:latin typeface="Calibri" pitchFamily="34" charset="0"/>
              </a:rPr>
              <a:t> </a:t>
            </a:r>
            <a:r>
              <a:rPr lang="en-US" dirty="0" smtClean="0">
                <a:latin typeface="Calibri" pitchFamily="34" charset="0"/>
              </a:rPr>
              <a:t>   void </a:t>
            </a:r>
            <a:r>
              <a:rPr lang="en-US" dirty="0" err="1" smtClean="0">
                <a:latin typeface="Calibri" pitchFamily="34" charset="0"/>
              </a:rPr>
              <a:t>putTeaBag</a:t>
            </a:r>
            <a:r>
              <a:rPr lang="en-US" dirty="0" smtClean="0">
                <a:latin typeface="Calibri" pitchFamily="34" charset="0"/>
              </a:rPr>
              <a:t>() {….}</a:t>
            </a:r>
          </a:p>
          <a:p>
            <a:pPr algn="l" rtl="0"/>
            <a:r>
              <a:rPr lang="en-US" dirty="0">
                <a:latin typeface="Calibri" pitchFamily="34" charset="0"/>
              </a:rPr>
              <a:t> </a:t>
            </a:r>
            <a:r>
              <a:rPr lang="en-US" dirty="0" smtClean="0">
                <a:latin typeface="Calibri" pitchFamily="34" charset="0"/>
              </a:rPr>
              <a:t>   void </a:t>
            </a:r>
            <a:r>
              <a:rPr lang="en-US" dirty="0" err="1" smtClean="0">
                <a:latin typeface="Calibri" pitchFamily="34" charset="0"/>
              </a:rPr>
              <a:t>addSugar</a:t>
            </a:r>
            <a:r>
              <a:rPr lang="en-US" dirty="0" smtClean="0">
                <a:latin typeface="Calibri" pitchFamily="34" charset="0"/>
              </a:rPr>
              <a:t> () { … }  </a:t>
            </a:r>
          </a:p>
          <a:p>
            <a:pPr algn="l" rtl="0"/>
            <a:r>
              <a:rPr lang="en-US" b="1" dirty="0">
                <a:latin typeface="Calibri" pitchFamily="34" charset="0"/>
              </a:rPr>
              <a:t>}</a:t>
            </a:r>
            <a:endParaRPr lang="ar-EG" b="1" dirty="0">
              <a:latin typeface="Calibri" pitchFamily="34" charset="0"/>
            </a:endParaRPr>
          </a:p>
        </p:txBody>
      </p:sp>
      <p:sp>
        <p:nvSpPr>
          <p:cNvPr id="6" name="Rectangle 5"/>
          <p:cNvSpPr/>
          <p:nvPr/>
        </p:nvSpPr>
        <p:spPr bwMode="auto">
          <a:xfrm>
            <a:off x="4114800" y="1524000"/>
            <a:ext cx="4648200" cy="4343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smtClean="0"/>
              <a:t>Coffee class</a:t>
            </a:r>
            <a:endParaRPr lang="en-US" b="1" dirty="0"/>
          </a:p>
        </p:txBody>
      </p:sp>
      <p:sp>
        <p:nvSpPr>
          <p:cNvPr id="109574" name="TextBox 3"/>
          <p:cNvSpPr txBox="1">
            <a:spLocks noChangeArrowheads="1"/>
          </p:cNvSpPr>
          <p:nvPr/>
        </p:nvSpPr>
        <p:spPr bwMode="auto">
          <a:xfrm>
            <a:off x="4343400" y="2057400"/>
            <a:ext cx="4267200" cy="3477875"/>
          </a:xfrm>
          <a:prstGeom prst="rect">
            <a:avLst/>
          </a:prstGeom>
          <a:solidFill>
            <a:schemeClr val="bg1"/>
          </a:solidFill>
          <a:ln w="9525">
            <a:noFill/>
            <a:miter lim="800000"/>
            <a:headEnd/>
            <a:tailEnd/>
          </a:ln>
        </p:spPr>
        <p:txBody>
          <a:bodyPr wrap="square">
            <a:spAutoFit/>
          </a:bodyPr>
          <a:lstStyle/>
          <a:p>
            <a:pPr algn="l" rtl="0"/>
            <a:r>
              <a:rPr lang="en-US" b="1" dirty="0" smtClean="0">
                <a:latin typeface="Calibri" pitchFamily="34" charset="0"/>
              </a:rPr>
              <a:t>public class Coffee {</a:t>
            </a:r>
          </a:p>
          <a:p>
            <a:pPr algn="l" rtl="0"/>
            <a:r>
              <a:rPr lang="en-US" b="1" dirty="0">
                <a:latin typeface="Calibri" pitchFamily="34" charset="0"/>
              </a:rPr>
              <a:t> </a:t>
            </a:r>
            <a:r>
              <a:rPr lang="en-US" b="1" dirty="0" smtClean="0">
                <a:latin typeface="Calibri" pitchFamily="34" charset="0"/>
              </a:rPr>
              <a:t>    public void prepare ( )</a:t>
            </a:r>
          </a:p>
          <a:p>
            <a:pPr algn="l" rtl="0"/>
            <a:r>
              <a:rPr lang="en-US" b="1" dirty="0" smtClean="0">
                <a:latin typeface="Calibri" pitchFamily="34" charset="0"/>
              </a:rPr>
              <a:t>    { </a:t>
            </a:r>
          </a:p>
          <a:p>
            <a:pPr algn="l" rtl="0"/>
            <a:r>
              <a:rPr lang="en-US" b="1" dirty="0" smtClean="0">
                <a:latin typeface="Calibri" pitchFamily="34" charset="0"/>
              </a:rPr>
              <a:t>	</a:t>
            </a:r>
            <a:r>
              <a:rPr lang="en-US" dirty="0" err="1" smtClean="0">
                <a:latin typeface="Calibri" pitchFamily="34" charset="0"/>
              </a:rPr>
              <a:t>boilWater</a:t>
            </a:r>
            <a:r>
              <a:rPr lang="en-US" dirty="0" smtClean="0">
                <a:latin typeface="Calibri" pitchFamily="34" charset="0"/>
              </a:rPr>
              <a:t>();</a:t>
            </a:r>
          </a:p>
          <a:p>
            <a:pPr algn="l" rtl="0"/>
            <a:r>
              <a:rPr lang="en-US" dirty="0" smtClean="0">
                <a:latin typeface="Calibri" pitchFamily="34" charset="0"/>
              </a:rPr>
              <a:t>	</a:t>
            </a:r>
            <a:r>
              <a:rPr lang="en-US" dirty="0" err="1" smtClean="0">
                <a:latin typeface="Calibri" pitchFamily="34" charset="0"/>
              </a:rPr>
              <a:t>putCoffe</a:t>
            </a:r>
            <a:r>
              <a:rPr lang="en-US" dirty="0" smtClean="0">
                <a:latin typeface="Calibri" pitchFamily="34" charset="0"/>
              </a:rPr>
              <a:t> ();</a:t>
            </a:r>
          </a:p>
          <a:p>
            <a:pPr algn="l" rtl="0"/>
            <a:r>
              <a:rPr lang="en-US" dirty="0" smtClean="0">
                <a:latin typeface="Calibri" pitchFamily="34" charset="0"/>
              </a:rPr>
              <a:t>	</a:t>
            </a:r>
            <a:r>
              <a:rPr lang="en-US" dirty="0" err="1" smtClean="0">
                <a:latin typeface="Calibri" pitchFamily="34" charset="0"/>
              </a:rPr>
              <a:t>addSugar</a:t>
            </a:r>
            <a:r>
              <a:rPr lang="en-US" dirty="0" smtClean="0">
                <a:latin typeface="Calibri" pitchFamily="34" charset="0"/>
              </a:rPr>
              <a:t>();</a:t>
            </a:r>
          </a:p>
          <a:p>
            <a:pPr algn="l" rtl="0"/>
            <a:r>
              <a:rPr lang="en-US" b="1" dirty="0" smtClean="0">
                <a:latin typeface="Calibri" pitchFamily="34" charset="0"/>
              </a:rPr>
              <a:t>     }</a:t>
            </a:r>
          </a:p>
          <a:p>
            <a:pPr algn="l" rtl="0"/>
            <a:r>
              <a:rPr lang="en-US" b="1" dirty="0">
                <a:latin typeface="Calibri" pitchFamily="34" charset="0"/>
              </a:rPr>
              <a:t> </a:t>
            </a:r>
            <a:r>
              <a:rPr lang="en-US" b="1" dirty="0" smtClean="0">
                <a:latin typeface="Calibri" pitchFamily="34" charset="0"/>
              </a:rPr>
              <a:t>   </a:t>
            </a:r>
            <a:r>
              <a:rPr lang="en-US" dirty="0" smtClean="0">
                <a:latin typeface="Calibri" pitchFamily="34" charset="0"/>
              </a:rPr>
              <a:t>void </a:t>
            </a:r>
            <a:r>
              <a:rPr lang="en-US" dirty="0" err="1" smtClean="0">
                <a:latin typeface="Calibri" pitchFamily="34" charset="0"/>
              </a:rPr>
              <a:t>boilWater</a:t>
            </a:r>
            <a:r>
              <a:rPr lang="en-US" dirty="0" smtClean="0">
                <a:latin typeface="Calibri" pitchFamily="34" charset="0"/>
              </a:rPr>
              <a:t> ( ) { … }</a:t>
            </a:r>
          </a:p>
          <a:p>
            <a:pPr algn="l" rtl="0"/>
            <a:r>
              <a:rPr lang="en-US" dirty="0" smtClean="0">
                <a:latin typeface="Calibri" pitchFamily="34" charset="0"/>
              </a:rPr>
              <a:t>    void </a:t>
            </a:r>
            <a:r>
              <a:rPr lang="en-US" dirty="0" err="1" smtClean="0">
                <a:latin typeface="Calibri" pitchFamily="34" charset="0"/>
              </a:rPr>
              <a:t>putCoffe</a:t>
            </a:r>
            <a:r>
              <a:rPr lang="en-US" dirty="0" smtClean="0">
                <a:latin typeface="Calibri" pitchFamily="34" charset="0"/>
              </a:rPr>
              <a:t>() {….}</a:t>
            </a:r>
          </a:p>
          <a:p>
            <a:pPr algn="l" rtl="0"/>
            <a:r>
              <a:rPr lang="en-US" dirty="0" smtClean="0">
                <a:latin typeface="Calibri" pitchFamily="34" charset="0"/>
              </a:rPr>
              <a:t>    void </a:t>
            </a:r>
            <a:r>
              <a:rPr lang="en-US" dirty="0" err="1" smtClean="0">
                <a:latin typeface="Calibri" pitchFamily="34" charset="0"/>
              </a:rPr>
              <a:t>addSugar</a:t>
            </a:r>
            <a:r>
              <a:rPr lang="en-US" dirty="0" smtClean="0">
                <a:latin typeface="Calibri" pitchFamily="34" charset="0"/>
              </a:rPr>
              <a:t> () { … }  </a:t>
            </a:r>
            <a:r>
              <a:rPr lang="en-US" b="1" dirty="0">
                <a:latin typeface="Calibri" pitchFamily="34" charset="0"/>
              </a:rPr>
              <a:t>	</a:t>
            </a:r>
            <a:endParaRPr lang="en-US" b="1" dirty="0" smtClean="0">
              <a:latin typeface="Calibri" pitchFamily="34" charset="0"/>
            </a:endParaRPr>
          </a:p>
          <a:p>
            <a:pPr algn="l" rtl="0"/>
            <a:r>
              <a:rPr lang="en-US" b="1" dirty="0">
                <a:latin typeface="Calibri" pitchFamily="34" charset="0"/>
              </a:rPr>
              <a:t>}</a:t>
            </a:r>
            <a:endParaRPr lang="ar-EG" b="1" dirty="0">
              <a:latin typeface="Calibri" pitchFamily="34" charset="0"/>
            </a:endParaRPr>
          </a:p>
        </p:txBody>
      </p:sp>
    </p:spTree>
    <p:extLst>
      <p:ext uri="{BB962C8B-B14F-4D97-AF65-F5344CB8AC3E}">
        <p14:creationId xmlns:p14="http://schemas.microsoft.com/office/powerpoint/2010/main" val="399310464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304800" y="762000"/>
            <a:ext cx="8686800" cy="5791200"/>
          </a:xfrm>
          <a:prstGeom prst="rect">
            <a:avLst/>
          </a:prstGeom>
          <a:solidFill>
            <a:schemeClr val="accent2">
              <a:lumMod val="20000"/>
              <a:lumOff val="80000"/>
              <a:alpha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ar-EG" sz="2000" b="0" i="0" u="none" strike="noStrike" cap="none" normalizeH="0" baseline="0" smtClean="0">
              <a:ln>
                <a:noFill/>
              </a:ln>
              <a:solidFill>
                <a:schemeClr val="tx1"/>
              </a:solidFill>
              <a:effectLst/>
              <a:latin typeface="Arial" pitchFamily="34" charset="0"/>
              <a:cs typeface="Arial" pitchFamily="34" charset="0"/>
            </a:endParaRPr>
          </a:p>
        </p:txBody>
      </p:sp>
      <p:sp>
        <p:nvSpPr>
          <p:cNvPr id="53250" name="Title 2"/>
          <p:cNvSpPr>
            <a:spLocks noGrp="1"/>
          </p:cNvSpPr>
          <p:nvPr>
            <p:ph type="title"/>
          </p:nvPr>
        </p:nvSpPr>
        <p:spPr/>
        <p:txBody>
          <a:bodyPr/>
          <a:lstStyle/>
          <a:p>
            <a:r>
              <a:rPr lang="en-US" smtClean="0"/>
              <a:t>Case Study (cont’)</a:t>
            </a:r>
            <a:endParaRPr lang="ar-EG" smtClean="0"/>
          </a:p>
        </p:txBody>
      </p:sp>
      <p:sp>
        <p:nvSpPr>
          <p:cNvPr id="19" name="TextBox 18"/>
          <p:cNvSpPr txBox="1"/>
          <p:nvPr/>
        </p:nvSpPr>
        <p:spPr>
          <a:xfrm>
            <a:off x="457200" y="1066800"/>
            <a:ext cx="8305800" cy="5324535"/>
          </a:xfrm>
          <a:prstGeom prst="rect">
            <a:avLst/>
          </a:prstGeom>
          <a:solidFill>
            <a:schemeClr val="bg1"/>
          </a:solidFill>
        </p:spPr>
        <p:txBody>
          <a:bodyPr wrap="square" rtlCol="1">
            <a:spAutoFit/>
          </a:bodyPr>
          <a:lstStyle/>
          <a:p>
            <a:pPr algn="l" rtl="0">
              <a:defRPr/>
            </a:pPr>
            <a:r>
              <a:rPr lang="en-US" dirty="0">
                <a:latin typeface="Calibri" pitchFamily="34" charset="0"/>
              </a:rPr>
              <a:t>public class </a:t>
            </a:r>
            <a:r>
              <a:rPr lang="en-US" b="1" dirty="0" err="1">
                <a:latin typeface="Calibri" pitchFamily="34" charset="0"/>
              </a:rPr>
              <a:t>PizzaRestaurant</a:t>
            </a:r>
            <a:r>
              <a:rPr lang="en-US" dirty="0">
                <a:latin typeface="Calibri" pitchFamily="34" charset="0"/>
              </a:rPr>
              <a:t> {</a:t>
            </a:r>
          </a:p>
          <a:p>
            <a:pPr algn="l" rtl="0">
              <a:defRPr/>
            </a:pPr>
            <a:r>
              <a:rPr lang="en-US" dirty="0">
                <a:latin typeface="Calibri" pitchFamily="34" charset="0"/>
              </a:rPr>
              <a:t>    public Pizza </a:t>
            </a:r>
            <a:r>
              <a:rPr lang="en-US" b="1" dirty="0">
                <a:latin typeface="Calibri" pitchFamily="34" charset="0"/>
              </a:rPr>
              <a:t>orderPizza</a:t>
            </a:r>
            <a:r>
              <a:rPr lang="en-US" dirty="0">
                <a:latin typeface="Calibri" pitchFamily="34" charset="0"/>
              </a:rPr>
              <a:t> (String type) {</a:t>
            </a:r>
          </a:p>
          <a:p>
            <a:pPr algn="l" rtl="0">
              <a:defRPr/>
            </a:pPr>
            <a:r>
              <a:rPr lang="en-US" dirty="0">
                <a:latin typeface="Calibri" pitchFamily="34" charset="0"/>
              </a:rPr>
              <a:t>	</a:t>
            </a:r>
            <a:r>
              <a:rPr lang="en-US" b="1" dirty="0">
                <a:latin typeface="Calibri" pitchFamily="34" charset="0"/>
              </a:rPr>
              <a:t>Pizza</a:t>
            </a:r>
            <a:r>
              <a:rPr lang="en-US" dirty="0">
                <a:latin typeface="Calibri" pitchFamily="34" charset="0"/>
              </a:rPr>
              <a:t> </a:t>
            </a:r>
            <a:r>
              <a:rPr lang="en-US" dirty="0" err="1">
                <a:latin typeface="Calibri" pitchFamily="34" charset="0"/>
              </a:rPr>
              <a:t>pizza</a:t>
            </a:r>
            <a:r>
              <a:rPr lang="en-US" dirty="0">
                <a:latin typeface="Calibri" pitchFamily="34" charset="0"/>
              </a:rPr>
              <a:t>;</a:t>
            </a:r>
          </a:p>
          <a:p>
            <a:pPr algn="l" rtl="0">
              <a:defRPr/>
            </a:pPr>
            <a:r>
              <a:rPr lang="en-US" dirty="0">
                <a:latin typeface="Calibri" pitchFamily="34" charset="0"/>
              </a:rPr>
              <a:t>	</a:t>
            </a:r>
          </a:p>
          <a:p>
            <a:pPr algn="l" rtl="0">
              <a:defRPr/>
            </a:pPr>
            <a:r>
              <a:rPr lang="en-US" dirty="0">
                <a:latin typeface="Calibri" pitchFamily="34" charset="0"/>
              </a:rPr>
              <a:t>	if ( </a:t>
            </a:r>
            <a:r>
              <a:rPr lang="en-US" dirty="0" err="1">
                <a:latin typeface="Calibri" pitchFamily="34" charset="0"/>
              </a:rPr>
              <a:t>type.equals</a:t>
            </a:r>
            <a:r>
              <a:rPr lang="en-US" dirty="0">
                <a:latin typeface="Calibri" pitchFamily="34" charset="0"/>
              </a:rPr>
              <a:t> (“Cheese”) )</a:t>
            </a:r>
          </a:p>
          <a:p>
            <a:pPr algn="l" rtl="0">
              <a:defRPr/>
            </a:pPr>
            <a:r>
              <a:rPr lang="en-US" dirty="0">
                <a:latin typeface="Calibri" pitchFamily="34" charset="0"/>
              </a:rPr>
              <a:t>		pizza =new </a:t>
            </a:r>
            <a:r>
              <a:rPr lang="en-US" b="1" dirty="0" err="1">
                <a:latin typeface="Calibri" pitchFamily="34" charset="0"/>
              </a:rPr>
              <a:t>CheesePizza</a:t>
            </a:r>
            <a:r>
              <a:rPr lang="en-US" dirty="0">
                <a:latin typeface="Calibri" pitchFamily="34" charset="0"/>
              </a:rPr>
              <a:t> ();</a:t>
            </a:r>
          </a:p>
          <a:p>
            <a:pPr algn="l" rtl="0">
              <a:defRPr/>
            </a:pPr>
            <a:r>
              <a:rPr lang="en-US" dirty="0">
                <a:latin typeface="Calibri" pitchFamily="34" charset="0"/>
              </a:rPr>
              <a:t>	else if ( </a:t>
            </a:r>
            <a:r>
              <a:rPr lang="en-US" dirty="0" err="1">
                <a:latin typeface="Calibri" pitchFamily="34" charset="0"/>
              </a:rPr>
              <a:t>type.equals</a:t>
            </a:r>
            <a:r>
              <a:rPr lang="en-US" dirty="0">
                <a:latin typeface="Calibri" pitchFamily="34" charset="0"/>
              </a:rPr>
              <a:t> (“Vegetable”) )</a:t>
            </a:r>
          </a:p>
          <a:p>
            <a:pPr algn="l" rtl="0">
              <a:defRPr/>
            </a:pPr>
            <a:r>
              <a:rPr lang="en-US" dirty="0">
                <a:latin typeface="Calibri" pitchFamily="34" charset="0"/>
              </a:rPr>
              <a:t>		pizza =new </a:t>
            </a:r>
            <a:r>
              <a:rPr lang="en-US" b="1" dirty="0" err="1">
                <a:latin typeface="Calibri" pitchFamily="34" charset="0"/>
              </a:rPr>
              <a:t>VegetablePizza</a:t>
            </a:r>
            <a:r>
              <a:rPr lang="en-US" dirty="0">
                <a:latin typeface="Calibri" pitchFamily="34" charset="0"/>
              </a:rPr>
              <a:t> ();</a:t>
            </a:r>
          </a:p>
          <a:p>
            <a:pPr algn="l" rtl="0">
              <a:defRPr/>
            </a:pPr>
            <a:r>
              <a:rPr lang="en-US" dirty="0">
                <a:latin typeface="Calibri" pitchFamily="34" charset="0"/>
              </a:rPr>
              <a:t>	else if ( </a:t>
            </a:r>
            <a:r>
              <a:rPr lang="en-US" dirty="0" err="1">
                <a:latin typeface="Calibri" pitchFamily="34" charset="0"/>
              </a:rPr>
              <a:t>type.equals</a:t>
            </a:r>
            <a:r>
              <a:rPr lang="en-US" dirty="0">
                <a:latin typeface="Calibri" pitchFamily="34" charset="0"/>
              </a:rPr>
              <a:t> (“Seafood”) )</a:t>
            </a:r>
          </a:p>
          <a:p>
            <a:pPr algn="l" rtl="0">
              <a:defRPr/>
            </a:pPr>
            <a:r>
              <a:rPr lang="en-US" dirty="0">
                <a:latin typeface="Calibri" pitchFamily="34" charset="0"/>
              </a:rPr>
              <a:t>		pizza =new </a:t>
            </a:r>
            <a:r>
              <a:rPr lang="en-US" b="1" dirty="0" err="1">
                <a:latin typeface="Calibri" pitchFamily="34" charset="0"/>
              </a:rPr>
              <a:t>SeafoodPizza</a:t>
            </a:r>
            <a:r>
              <a:rPr lang="en-US" dirty="0">
                <a:latin typeface="Calibri" pitchFamily="34" charset="0"/>
              </a:rPr>
              <a:t> ();</a:t>
            </a:r>
          </a:p>
          <a:p>
            <a:pPr algn="l" rtl="0">
              <a:defRPr/>
            </a:pPr>
            <a:endParaRPr lang="en-US" dirty="0">
              <a:latin typeface="Calibri" pitchFamily="34" charset="0"/>
            </a:endParaRPr>
          </a:p>
          <a:p>
            <a:pPr algn="l" rtl="0">
              <a:defRPr/>
            </a:pPr>
            <a:r>
              <a:rPr lang="en-US" dirty="0">
                <a:latin typeface="Calibri" pitchFamily="34" charset="0"/>
              </a:rPr>
              <a:t>	</a:t>
            </a:r>
            <a:r>
              <a:rPr lang="en-US" dirty="0" err="1">
                <a:latin typeface="Calibri" pitchFamily="34" charset="0"/>
              </a:rPr>
              <a:t>pizza.prepare</a:t>
            </a:r>
            <a:r>
              <a:rPr lang="en-US" dirty="0">
                <a:latin typeface="Calibri" pitchFamily="34" charset="0"/>
              </a:rPr>
              <a:t>();</a:t>
            </a:r>
          </a:p>
          <a:p>
            <a:pPr algn="l" rtl="0">
              <a:defRPr/>
            </a:pPr>
            <a:r>
              <a:rPr lang="en-US" dirty="0">
                <a:latin typeface="Calibri" pitchFamily="34" charset="0"/>
              </a:rPr>
              <a:t>	</a:t>
            </a:r>
            <a:r>
              <a:rPr lang="en-US" dirty="0" err="1">
                <a:latin typeface="Calibri" pitchFamily="34" charset="0"/>
              </a:rPr>
              <a:t>pizza.bake</a:t>
            </a:r>
            <a:r>
              <a:rPr lang="en-US" dirty="0">
                <a:latin typeface="Calibri" pitchFamily="34" charset="0"/>
              </a:rPr>
              <a:t>();</a:t>
            </a:r>
          </a:p>
          <a:p>
            <a:pPr algn="l" rtl="0">
              <a:defRPr/>
            </a:pPr>
            <a:r>
              <a:rPr lang="en-US" dirty="0">
                <a:latin typeface="Calibri" pitchFamily="34" charset="0"/>
              </a:rPr>
              <a:t>	</a:t>
            </a:r>
            <a:r>
              <a:rPr lang="en-US" dirty="0" err="1">
                <a:latin typeface="Calibri" pitchFamily="34" charset="0"/>
              </a:rPr>
              <a:t>pizza.cut</a:t>
            </a:r>
            <a:r>
              <a:rPr lang="en-US" dirty="0">
                <a:latin typeface="Calibri" pitchFamily="34" charset="0"/>
              </a:rPr>
              <a:t>();</a:t>
            </a:r>
          </a:p>
          <a:p>
            <a:pPr algn="l" rtl="0">
              <a:defRPr/>
            </a:pPr>
            <a:r>
              <a:rPr lang="en-US" dirty="0">
                <a:latin typeface="Calibri" pitchFamily="34" charset="0"/>
              </a:rPr>
              <a:t>	return pizza;</a:t>
            </a:r>
          </a:p>
          <a:p>
            <a:pPr algn="l" rtl="0">
              <a:defRPr/>
            </a:pPr>
            <a:r>
              <a:rPr lang="en-US" dirty="0">
                <a:latin typeface="Calibri" pitchFamily="34" charset="0"/>
              </a:rPr>
              <a:t>	}</a:t>
            </a:r>
          </a:p>
          <a:p>
            <a:pPr algn="l" rtl="0">
              <a:defRPr/>
            </a:pPr>
            <a:r>
              <a:rPr lang="en-US" dirty="0">
                <a:latin typeface="Calibri" pitchFamily="34" charset="0"/>
              </a:rPr>
              <a:t>}</a:t>
            </a:r>
            <a:endParaRPr lang="ar-EG" dirty="0">
              <a:latin typeface="Calibri" pitchFamily="34" charset="0"/>
            </a:endParaRPr>
          </a:p>
        </p:txBody>
      </p:sp>
      <p:sp>
        <p:nvSpPr>
          <p:cNvPr id="53252" name="Right Brace 9"/>
          <p:cNvSpPr>
            <a:spLocks/>
          </p:cNvSpPr>
          <p:nvPr/>
        </p:nvSpPr>
        <p:spPr bwMode="auto">
          <a:xfrm>
            <a:off x="6096000" y="2057400"/>
            <a:ext cx="457200" cy="2209800"/>
          </a:xfrm>
          <a:prstGeom prst="rightBrace">
            <a:avLst>
              <a:gd name="adj1" fmla="val 8324"/>
              <a:gd name="adj2" fmla="val 50000"/>
            </a:avLst>
          </a:prstGeom>
          <a:noFill/>
          <a:ln w="9525" algn="ctr">
            <a:solidFill>
              <a:schemeClr val="tx1"/>
            </a:solidFill>
            <a:round/>
            <a:headEnd/>
            <a:tailEnd/>
          </a:ln>
        </p:spPr>
        <p:txBody>
          <a:bodyPr/>
          <a:lstStyle/>
          <a:p>
            <a:pPr algn="l" rtl="0"/>
            <a:endParaRPr lang="ar-EG"/>
          </a:p>
        </p:txBody>
      </p:sp>
      <p:sp>
        <p:nvSpPr>
          <p:cNvPr id="53253" name="TextBox 10"/>
          <p:cNvSpPr txBox="1">
            <a:spLocks noChangeArrowheads="1"/>
          </p:cNvSpPr>
          <p:nvPr/>
        </p:nvSpPr>
        <p:spPr bwMode="auto">
          <a:xfrm>
            <a:off x="6629400" y="2895600"/>
            <a:ext cx="1981200" cy="400050"/>
          </a:xfrm>
          <a:prstGeom prst="rect">
            <a:avLst/>
          </a:prstGeom>
          <a:solidFill>
            <a:schemeClr val="bg1"/>
          </a:solidFill>
          <a:ln w="9525">
            <a:noFill/>
            <a:miter lim="800000"/>
            <a:headEnd/>
            <a:tailEnd/>
          </a:ln>
        </p:spPr>
        <p:txBody>
          <a:bodyPr>
            <a:spAutoFit/>
          </a:bodyPr>
          <a:lstStyle/>
          <a:p>
            <a:pPr algn="l" rtl="0"/>
            <a:r>
              <a:rPr lang="en-US"/>
              <a:t>Object Creation</a:t>
            </a:r>
            <a:endParaRPr lang="ar-EG"/>
          </a:p>
        </p:txBody>
      </p:sp>
      <p:sp>
        <p:nvSpPr>
          <p:cNvPr id="53254" name="Cloud Callout 11"/>
          <p:cNvSpPr>
            <a:spLocks noChangeArrowheads="1"/>
          </p:cNvSpPr>
          <p:nvPr/>
        </p:nvSpPr>
        <p:spPr bwMode="auto">
          <a:xfrm>
            <a:off x="5181600" y="4495800"/>
            <a:ext cx="3352800" cy="1524000"/>
          </a:xfrm>
          <a:prstGeom prst="cloudCallout">
            <a:avLst>
              <a:gd name="adj1" fmla="val -20833"/>
              <a:gd name="adj2" fmla="val 62500"/>
            </a:avLst>
          </a:prstGeom>
          <a:solidFill>
            <a:schemeClr val="accent2">
              <a:lumMod val="20000"/>
              <a:lumOff val="80000"/>
            </a:schemeClr>
          </a:solidFill>
          <a:ln w="9525" algn="ctr">
            <a:solidFill>
              <a:schemeClr val="tx1"/>
            </a:solidFill>
            <a:round/>
            <a:headEnd/>
            <a:tailEnd/>
          </a:ln>
        </p:spPr>
        <p:txBody>
          <a:bodyPr/>
          <a:lstStyle/>
          <a:p>
            <a:pPr algn="l" rtl="0"/>
            <a:r>
              <a:rPr lang="en-US" dirty="0"/>
              <a:t>There is nothing wrong with such design, is there?</a:t>
            </a:r>
            <a:endParaRPr lang="ar-EG"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Case Study (cont’)</a:t>
            </a:r>
            <a:endParaRPr lang="ar-EG" smtClean="0"/>
          </a:p>
        </p:txBody>
      </p:sp>
      <p:sp>
        <p:nvSpPr>
          <p:cNvPr id="54275" name="Content Placeholder 2"/>
          <p:cNvSpPr>
            <a:spLocks noGrp="1"/>
          </p:cNvSpPr>
          <p:nvPr>
            <p:ph idx="1"/>
          </p:nvPr>
        </p:nvSpPr>
        <p:spPr>
          <a:xfrm>
            <a:off x="457200" y="914400"/>
            <a:ext cx="8229600" cy="5334000"/>
          </a:xfrm>
        </p:spPr>
        <p:txBody>
          <a:bodyPr/>
          <a:lstStyle/>
          <a:p>
            <a:r>
              <a:rPr lang="en-US" sz="2800" smtClean="0"/>
              <a:t>The previous design is not closed for modification.</a:t>
            </a:r>
          </a:p>
          <a:p>
            <a:pPr>
              <a:buFontTx/>
              <a:buNone/>
            </a:pPr>
            <a:endParaRPr lang="en-US" sz="2800" smtClean="0"/>
          </a:p>
          <a:p>
            <a:r>
              <a:rPr lang="en-US" sz="2800" smtClean="0"/>
              <a:t>If the restaurant offers new Pizza types or stops existing type, the object creation code must be modified.</a:t>
            </a:r>
          </a:p>
          <a:p>
            <a:pPr>
              <a:buFontTx/>
              <a:buNone/>
            </a:pPr>
            <a:endParaRPr lang="en-US" sz="2800" smtClean="0"/>
          </a:p>
          <a:p>
            <a:r>
              <a:rPr lang="en-US" sz="2800" smtClean="0"/>
              <a:t>Consider that the object creation code is needed by different use cases (Clients).</a:t>
            </a:r>
          </a:p>
          <a:p>
            <a:endParaRPr lang="en-US" sz="2800" smtClean="0"/>
          </a:p>
          <a:p>
            <a:r>
              <a:rPr lang="en-US" sz="2800" smtClean="0"/>
              <a:t>Remember: Encapsulate what varies.</a:t>
            </a:r>
          </a:p>
          <a:p>
            <a:endParaRPr lang="en-US" sz="2800" smtClean="0"/>
          </a:p>
          <a:p>
            <a:endParaRPr lang="en-US" smtClean="0"/>
          </a:p>
          <a:p>
            <a:endParaRPr lang="ar-EG"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dirty="0" smtClean="0"/>
              <a:t>Solution 1: The Simple Factory</a:t>
            </a:r>
            <a:endParaRPr lang="ar-EG" dirty="0" smtClean="0"/>
          </a:p>
        </p:txBody>
      </p:sp>
      <p:grpSp>
        <p:nvGrpSpPr>
          <p:cNvPr id="9" name="Group 8"/>
          <p:cNvGrpSpPr/>
          <p:nvPr/>
        </p:nvGrpSpPr>
        <p:grpSpPr>
          <a:xfrm>
            <a:off x="0" y="685800"/>
            <a:ext cx="5943600" cy="4724400"/>
            <a:chOff x="0" y="685800"/>
            <a:chExt cx="5943600" cy="4724400"/>
          </a:xfrm>
        </p:grpSpPr>
        <p:sp>
          <p:nvSpPr>
            <p:cNvPr id="5" name="Rectangle 4"/>
            <p:cNvSpPr/>
            <p:nvPr/>
          </p:nvSpPr>
          <p:spPr bwMode="auto">
            <a:xfrm>
              <a:off x="0" y="685800"/>
              <a:ext cx="5943600" cy="4724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ar-EG" sz="20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Box 6"/>
            <p:cNvSpPr txBox="1"/>
            <p:nvPr/>
          </p:nvSpPr>
          <p:spPr>
            <a:xfrm>
              <a:off x="228600" y="838200"/>
              <a:ext cx="5410200" cy="4400550"/>
            </a:xfrm>
            <a:prstGeom prst="rect">
              <a:avLst/>
            </a:prstGeom>
            <a:solidFill>
              <a:schemeClr val="bg1"/>
            </a:solidFill>
            <a:ln>
              <a:solidFill>
                <a:schemeClr val="tx1"/>
              </a:solidFill>
            </a:ln>
          </p:spPr>
          <p:txBody>
            <a:bodyPr rtlCol="1">
              <a:spAutoFit/>
            </a:bodyPr>
            <a:lstStyle/>
            <a:p>
              <a:pPr algn="l" rtl="0">
                <a:defRPr/>
              </a:pPr>
              <a:r>
                <a:rPr lang="en-US" dirty="0">
                  <a:latin typeface="Calibri" pitchFamily="34" charset="0"/>
                </a:rPr>
                <a:t>public class </a:t>
              </a:r>
              <a:r>
                <a:rPr lang="en-US" b="1" dirty="0" err="1">
                  <a:latin typeface="Calibri" pitchFamily="34" charset="0"/>
                </a:rPr>
                <a:t>PizzaRestaurant</a:t>
              </a:r>
              <a:r>
                <a:rPr lang="en-US" dirty="0">
                  <a:latin typeface="Calibri" pitchFamily="34" charset="0"/>
                </a:rPr>
                <a:t> {</a:t>
              </a:r>
            </a:p>
            <a:p>
              <a:pPr algn="l" rtl="0">
                <a:defRPr/>
              </a:pPr>
              <a:r>
                <a:rPr lang="en-US" dirty="0">
                  <a:latin typeface="Calibri" pitchFamily="34" charset="0"/>
                </a:rPr>
                <a:t>    </a:t>
              </a:r>
              <a:r>
                <a:rPr lang="en-US" dirty="0" err="1">
                  <a:latin typeface="Calibri" pitchFamily="34" charset="0"/>
                </a:rPr>
                <a:t>SimpleFactory</a:t>
              </a:r>
              <a:r>
                <a:rPr lang="en-US" dirty="0">
                  <a:latin typeface="Calibri" pitchFamily="34" charset="0"/>
                </a:rPr>
                <a:t> factory;</a:t>
              </a:r>
            </a:p>
            <a:p>
              <a:pPr algn="l" rtl="0">
                <a:defRPr/>
              </a:pPr>
              <a:r>
                <a:rPr lang="en-US" dirty="0">
                  <a:latin typeface="Calibri" pitchFamily="34" charset="0"/>
                </a:rPr>
                <a:t>    public </a:t>
              </a:r>
              <a:r>
                <a:rPr lang="en-US" b="1" dirty="0" err="1">
                  <a:latin typeface="Calibri" pitchFamily="34" charset="0"/>
                </a:rPr>
                <a:t>PizzaRestaurant</a:t>
              </a:r>
              <a:r>
                <a:rPr lang="en-US" b="1" dirty="0">
                  <a:latin typeface="Calibri" pitchFamily="34" charset="0"/>
                </a:rPr>
                <a:t> </a:t>
              </a:r>
              <a:r>
                <a:rPr lang="en-US" dirty="0">
                  <a:latin typeface="Calibri" pitchFamily="34" charset="0"/>
                </a:rPr>
                <a:t>(</a:t>
              </a:r>
              <a:r>
                <a:rPr lang="en-US" dirty="0" err="1">
                  <a:latin typeface="Calibri" pitchFamily="34" charset="0"/>
                </a:rPr>
                <a:t>SimpleFactory</a:t>
              </a:r>
              <a:r>
                <a:rPr lang="en-US" dirty="0">
                  <a:latin typeface="Calibri" pitchFamily="34" charset="0"/>
                </a:rPr>
                <a:t> factory){</a:t>
              </a:r>
            </a:p>
            <a:p>
              <a:pPr algn="l" rtl="0">
                <a:defRPr/>
              </a:pPr>
              <a:r>
                <a:rPr lang="en-US" dirty="0">
                  <a:latin typeface="Calibri" pitchFamily="34" charset="0"/>
                </a:rPr>
                <a:t>	</a:t>
              </a:r>
              <a:r>
                <a:rPr lang="en-US" dirty="0" err="1">
                  <a:latin typeface="Calibri" pitchFamily="34" charset="0"/>
                </a:rPr>
                <a:t>this.factory</a:t>
              </a:r>
              <a:r>
                <a:rPr lang="en-US" dirty="0">
                  <a:latin typeface="Calibri" pitchFamily="34" charset="0"/>
                </a:rPr>
                <a:t>=factory;	</a:t>
              </a:r>
            </a:p>
            <a:p>
              <a:pPr algn="l" rtl="0">
                <a:defRPr/>
              </a:pPr>
              <a:r>
                <a:rPr lang="en-US" dirty="0">
                  <a:latin typeface="Calibri" pitchFamily="34" charset="0"/>
                </a:rPr>
                <a:t>	} </a:t>
              </a:r>
            </a:p>
            <a:p>
              <a:pPr algn="l" rtl="0">
                <a:defRPr/>
              </a:pPr>
              <a:r>
                <a:rPr lang="en-US" dirty="0">
                  <a:latin typeface="Calibri" pitchFamily="34" charset="0"/>
                </a:rPr>
                <a:t>    public Pizza </a:t>
              </a:r>
              <a:r>
                <a:rPr lang="en-US" b="1" dirty="0">
                  <a:latin typeface="Calibri" pitchFamily="34" charset="0"/>
                </a:rPr>
                <a:t>orderPizza</a:t>
              </a:r>
              <a:r>
                <a:rPr lang="en-US" dirty="0">
                  <a:latin typeface="Calibri" pitchFamily="34" charset="0"/>
                </a:rPr>
                <a:t> (String type) {</a:t>
              </a:r>
            </a:p>
            <a:p>
              <a:pPr algn="l" rtl="0">
                <a:defRPr/>
              </a:pPr>
              <a:r>
                <a:rPr lang="en-US" dirty="0">
                  <a:latin typeface="Calibri" pitchFamily="34" charset="0"/>
                </a:rPr>
                <a:t>	</a:t>
              </a:r>
              <a:r>
                <a:rPr lang="en-US" b="1" dirty="0">
                  <a:latin typeface="Calibri" pitchFamily="34" charset="0"/>
                </a:rPr>
                <a:t>Pizza</a:t>
              </a:r>
              <a:r>
                <a:rPr lang="en-US" dirty="0">
                  <a:latin typeface="Calibri" pitchFamily="34" charset="0"/>
                </a:rPr>
                <a:t> </a:t>
              </a:r>
              <a:r>
                <a:rPr lang="en-US" dirty="0" err="1">
                  <a:latin typeface="Calibri" pitchFamily="34" charset="0"/>
                </a:rPr>
                <a:t>pizza</a:t>
              </a:r>
              <a:r>
                <a:rPr lang="en-US" dirty="0">
                  <a:latin typeface="Calibri" pitchFamily="34" charset="0"/>
                </a:rPr>
                <a:t>=null;</a:t>
              </a:r>
            </a:p>
            <a:p>
              <a:pPr algn="l" rtl="0">
                <a:defRPr/>
              </a:pPr>
              <a:r>
                <a:rPr lang="en-US" dirty="0">
                  <a:latin typeface="Calibri" pitchFamily="34" charset="0"/>
                </a:rPr>
                <a:t>	pizza=</a:t>
              </a:r>
              <a:r>
                <a:rPr lang="en-US" dirty="0" err="1">
                  <a:latin typeface="Calibri" pitchFamily="34" charset="0"/>
                </a:rPr>
                <a:t>factory.createPizza</a:t>
              </a:r>
              <a:r>
                <a:rPr lang="en-US" dirty="0">
                  <a:latin typeface="Calibri" pitchFamily="34" charset="0"/>
                </a:rPr>
                <a:t>(type);</a:t>
              </a:r>
            </a:p>
            <a:p>
              <a:pPr algn="l" rtl="0">
                <a:defRPr/>
              </a:pPr>
              <a:r>
                <a:rPr lang="en-US" dirty="0">
                  <a:latin typeface="Calibri" pitchFamily="34" charset="0"/>
                </a:rPr>
                <a:t>	</a:t>
              </a:r>
              <a:r>
                <a:rPr lang="en-US" dirty="0" err="1">
                  <a:latin typeface="Calibri" pitchFamily="34" charset="0"/>
                </a:rPr>
                <a:t>pizza.prepare</a:t>
              </a:r>
              <a:r>
                <a:rPr lang="en-US" dirty="0">
                  <a:latin typeface="Calibri" pitchFamily="34" charset="0"/>
                </a:rPr>
                <a:t>();</a:t>
              </a:r>
            </a:p>
            <a:p>
              <a:pPr algn="l" rtl="0">
                <a:defRPr/>
              </a:pPr>
              <a:r>
                <a:rPr lang="en-US" dirty="0">
                  <a:latin typeface="Calibri" pitchFamily="34" charset="0"/>
                </a:rPr>
                <a:t>	</a:t>
              </a:r>
              <a:r>
                <a:rPr lang="en-US" dirty="0" err="1">
                  <a:latin typeface="Calibri" pitchFamily="34" charset="0"/>
                </a:rPr>
                <a:t>pizza.bake</a:t>
              </a:r>
              <a:r>
                <a:rPr lang="en-US" dirty="0">
                  <a:latin typeface="Calibri" pitchFamily="34" charset="0"/>
                </a:rPr>
                <a:t>();</a:t>
              </a:r>
            </a:p>
            <a:p>
              <a:pPr algn="l" rtl="0">
                <a:defRPr/>
              </a:pPr>
              <a:r>
                <a:rPr lang="en-US" dirty="0">
                  <a:latin typeface="Calibri" pitchFamily="34" charset="0"/>
                </a:rPr>
                <a:t>	</a:t>
              </a:r>
              <a:r>
                <a:rPr lang="en-US" dirty="0" err="1">
                  <a:latin typeface="Calibri" pitchFamily="34" charset="0"/>
                </a:rPr>
                <a:t>pizza.cut</a:t>
              </a:r>
              <a:r>
                <a:rPr lang="en-US" dirty="0">
                  <a:latin typeface="Calibri" pitchFamily="34" charset="0"/>
                </a:rPr>
                <a:t>();</a:t>
              </a:r>
            </a:p>
            <a:p>
              <a:pPr algn="l" rtl="0">
                <a:defRPr/>
              </a:pPr>
              <a:r>
                <a:rPr lang="en-US" dirty="0">
                  <a:latin typeface="Calibri" pitchFamily="34" charset="0"/>
                </a:rPr>
                <a:t>	return pizza;</a:t>
              </a:r>
            </a:p>
            <a:p>
              <a:pPr algn="l" rtl="0">
                <a:defRPr/>
              </a:pPr>
              <a:r>
                <a:rPr lang="en-US" dirty="0">
                  <a:latin typeface="Calibri" pitchFamily="34" charset="0"/>
                </a:rPr>
                <a:t>	}</a:t>
              </a:r>
            </a:p>
            <a:p>
              <a:pPr algn="l" rtl="0">
                <a:defRPr/>
              </a:pPr>
              <a:r>
                <a:rPr lang="en-US" dirty="0">
                  <a:latin typeface="Calibri" pitchFamily="34" charset="0"/>
                </a:rPr>
                <a:t>}</a:t>
              </a:r>
              <a:endParaRPr lang="ar-EG" dirty="0">
                <a:latin typeface="Calibri" pitchFamily="34" charset="0"/>
              </a:endParaRPr>
            </a:p>
          </p:txBody>
        </p:sp>
      </p:grpSp>
      <p:sp>
        <p:nvSpPr>
          <p:cNvPr id="6" name="Rectangle 5"/>
          <p:cNvSpPr/>
          <p:nvPr/>
        </p:nvSpPr>
        <p:spPr bwMode="auto">
          <a:xfrm>
            <a:off x="4419600" y="2895600"/>
            <a:ext cx="5029200" cy="3962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ar-EG" sz="2000" b="0" i="0" u="none" strike="noStrike" cap="none" normalizeH="0" baseline="0" smtClean="0">
              <a:ln>
                <a:noFill/>
              </a:ln>
              <a:solidFill>
                <a:schemeClr val="tx1"/>
              </a:solidFill>
              <a:effectLst/>
              <a:latin typeface="Arial" pitchFamily="34" charset="0"/>
              <a:cs typeface="Arial" pitchFamily="34" charset="0"/>
            </a:endParaRPr>
          </a:p>
        </p:txBody>
      </p:sp>
      <p:sp>
        <p:nvSpPr>
          <p:cNvPr id="8" name="TextBox 7"/>
          <p:cNvSpPr txBox="1"/>
          <p:nvPr/>
        </p:nvSpPr>
        <p:spPr>
          <a:xfrm>
            <a:off x="4572000" y="3124200"/>
            <a:ext cx="4724400" cy="3478212"/>
          </a:xfrm>
          <a:prstGeom prst="rect">
            <a:avLst/>
          </a:prstGeom>
          <a:solidFill>
            <a:schemeClr val="bg1"/>
          </a:solidFill>
          <a:ln>
            <a:solidFill>
              <a:schemeClr val="tx1"/>
            </a:solidFill>
          </a:ln>
        </p:spPr>
        <p:txBody>
          <a:bodyPr rtlCol="1">
            <a:spAutoFit/>
          </a:bodyPr>
          <a:lstStyle/>
          <a:p>
            <a:pPr algn="l" rtl="0">
              <a:defRPr/>
            </a:pPr>
            <a:r>
              <a:rPr lang="en-US" dirty="0">
                <a:latin typeface="Calibri" pitchFamily="34" charset="0"/>
              </a:rPr>
              <a:t>public class </a:t>
            </a:r>
            <a:r>
              <a:rPr lang="en-US" b="1" dirty="0" err="1" smtClean="0">
                <a:latin typeface="Calibri" pitchFamily="34" charset="0"/>
              </a:rPr>
              <a:t>SimpleFactory</a:t>
            </a:r>
            <a:r>
              <a:rPr lang="en-US" b="1" dirty="0" smtClean="0">
                <a:latin typeface="Calibri" pitchFamily="34" charset="0"/>
              </a:rPr>
              <a:t> </a:t>
            </a:r>
            <a:r>
              <a:rPr lang="en-US" dirty="0" smtClean="0">
                <a:latin typeface="Calibri" pitchFamily="34" charset="0"/>
              </a:rPr>
              <a:t>{</a:t>
            </a:r>
            <a:endParaRPr lang="en-US" dirty="0">
              <a:latin typeface="Calibri" pitchFamily="34" charset="0"/>
            </a:endParaRPr>
          </a:p>
          <a:p>
            <a:pPr algn="l" rtl="0">
              <a:defRPr/>
            </a:pPr>
            <a:r>
              <a:rPr lang="en-US" dirty="0">
                <a:latin typeface="Calibri" pitchFamily="34" charset="0"/>
              </a:rPr>
              <a:t>    public Pizza </a:t>
            </a:r>
            <a:r>
              <a:rPr lang="en-US" b="1" dirty="0">
                <a:latin typeface="Calibri" pitchFamily="34" charset="0"/>
              </a:rPr>
              <a:t>createPizza</a:t>
            </a:r>
            <a:r>
              <a:rPr lang="en-US" dirty="0">
                <a:latin typeface="Calibri" pitchFamily="34" charset="0"/>
              </a:rPr>
              <a:t> (String type) {</a:t>
            </a:r>
          </a:p>
          <a:p>
            <a:pPr algn="l" rtl="0">
              <a:defRPr/>
            </a:pPr>
            <a:r>
              <a:rPr lang="en-US" dirty="0">
                <a:latin typeface="Calibri" pitchFamily="34" charset="0"/>
              </a:rPr>
              <a:t>	if ( </a:t>
            </a:r>
            <a:r>
              <a:rPr lang="en-US" dirty="0" err="1">
                <a:latin typeface="Calibri" pitchFamily="34" charset="0"/>
              </a:rPr>
              <a:t>type.equals</a:t>
            </a:r>
            <a:r>
              <a:rPr lang="en-US" dirty="0">
                <a:latin typeface="Calibri" pitchFamily="34" charset="0"/>
              </a:rPr>
              <a:t> (“Cheese”) )</a:t>
            </a:r>
          </a:p>
          <a:p>
            <a:pPr algn="l" rtl="0">
              <a:defRPr/>
            </a:pPr>
            <a:r>
              <a:rPr lang="en-US" dirty="0">
                <a:latin typeface="Calibri" pitchFamily="34" charset="0"/>
              </a:rPr>
              <a:t>	    pizza =new </a:t>
            </a:r>
            <a:r>
              <a:rPr lang="en-US" b="1" dirty="0" err="1">
                <a:latin typeface="Calibri" pitchFamily="34" charset="0"/>
              </a:rPr>
              <a:t>CheesePizza</a:t>
            </a:r>
            <a:r>
              <a:rPr lang="en-US" dirty="0">
                <a:latin typeface="Calibri" pitchFamily="34" charset="0"/>
              </a:rPr>
              <a:t> ();</a:t>
            </a:r>
          </a:p>
          <a:p>
            <a:pPr algn="l" rtl="0">
              <a:defRPr/>
            </a:pPr>
            <a:r>
              <a:rPr lang="en-US" dirty="0">
                <a:latin typeface="Calibri" pitchFamily="34" charset="0"/>
              </a:rPr>
              <a:t>	else if (</a:t>
            </a:r>
            <a:r>
              <a:rPr lang="en-US" dirty="0" err="1">
                <a:latin typeface="Calibri" pitchFamily="34" charset="0"/>
              </a:rPr>
              <a:t>type.equals</a:t>
            </a:r>
            <a:r>
              <a:rPr lang="en-US" dirty="0">
                <a:latin typeface="Calibri" pitchFamily="34" charset="0"/>
              </a:rPr>
              <a:t> (“Vegetable”))</a:t>
            </a:r>
          </a:p>
          <a:p>
            <a:pPr algn="l" rtl="0">
              <a:defRPr/>
            </a:pPr>
            <a:r>
              <a:rPr lang="en-US" dirty="0">
                <a:latin typeface="Calibri" pitchFamily="34" charset="0"/>
              </a:rPr>
              <a:t>	    pizza =new </a:t>
            </a:r>
            <a:r>
              <a:rPr lang="en-US" b="1" dirty="0" err="1">
                <a:latin typeface="Calibri" pitchFamily="34" charset="0"/>
              </a:rPr>
              <a:t>VegetablePizza</a:t>
            </a:r>
            <a:r>
              <a:rPr lang="en-US" dirty="0">
                <a:latin typeface="Calibri" pitchFamily="34" charset="0"/>
              </a:rPr>
              <a:t> ();</a:t>
            </a:r>
          </a:p>
          <a:p>
            <a:pPr algn="l" rtl="0">
              <a:defRPr/>
            </a:pPr>
            <a:r>
              <a:rPr lang="en-US" dirty="0">
                <a:latin typeface="Calibri" pitchFamily="34" charset="0"/>
              </a:rPr>
              <a:t>	else if ( </a:t>
            </a:r>
            <a:r>
              <a:rPr lang="en-US" dirty="0" err="1">
                <a:latin typeface="Calibri" pitchFamily="34" charset="0"/>
              </a:rPr>
              <a:t>type.equals</a:t>
            </a:r>
            <a:r>
              <a:rPr lang="en-US" dirty="0">
                <a:latin typeface="Calibri" pitchFamily="34" charset="0"/>
              </a:rPr>
              <a:t> (“Seafood”) )</a:t>
            </a:r>
          </a:p>
          <a:p>
            <a:pPr algn="l" rtl="0">
              <a:defRPr/>
            </a:pPr>
            <a:r>
              <a:rPr lang="en-US" dirty="0">
                <a:latin typeface="Calibri" pitchFamily="34" charset="0"/>
              </a:rPr>
              <a:t>	    pizza =new </a:t>
            </a:r>
            <a:r>
              <a:rPr lang="en-US" b="1" dirty="0" err="1">
                <a:latin typeface="Calibri" pitchFamily="34" charset="0"/>
              </a:rPr>
              <a:t>SeafoodPizza</a:t>
            </a:r>
            <a:r>
              <a:rPr lang="en-US" dirty="0">
                <a:latin typeface="Calibri" pitchFamily="34" charset="0"/>
              </a:rPr>
              <a:t> ();</a:t>
            </a:r>
          </a:p>
          <a:p>
            <a:pPr algn="l" rtl="0">
              <a:defRPr/>
            </a:pPr>
            <a:r>
              <a:rPr lang="en-US" dirty="0">
                <a:latin typeface="Calibri" pitchFamily="34" charset="0"/>
              </a:rPr>
              <a:t>	return pizza;</a:t>
            </a:r>
          </a:p>
          <a:p>
            <a:pPr algn="l" rtl="0">
              <a:defRPr/>
            </a:pPr>
            <a:r>
              <a:rPr lang="en-US" dirty="0">
                <a:latin typeface="Calibri" pitchFamily="34" charset="0"/>
              </a:rPr>
              <a:t>	}</a:t>
            </a:r>
          </a:p>
          <a:p>
            <a:pPr algn="l" rtl="0">
              <a:defRPr/>
            </a:pPr>
            <a:r>
              <a:rPr lang="en-US" dirty="0">
                <a:latin typeface="Calibri" pitchFamily="34" charset="0"/>
              </a:rPr>
              <a:t>}</a:t>
            </a:r>
            <a:endParaRPr lang="ar-EG" dirty="0">
              <a:latin typeface="Calibri" pitchFamily="34"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smtClean="0"/>
              <a:t>The Simple Factory (cont’)</a:t>
            </a:r>
            <a:endParaRPr lang="ar-EG" smtClean="0"/>
          </a:p>
        </p:txBody>
      </p:sp>
      <p:sp>
        <p:nvSpPr>
          <p:cNvPr id="56323" name="Content Placeholder 2"/>
          <p:cNvSpPr>
            <a:spLocks noGrp="1"/>
          </p:cNvSpPr>
          <p:nvPr>
            <p:ph idx="1"/>
          </p:nvPr>
        </p:nvSpPr>
        <p:spPr>
          <a:xfrm>
            <a:off x="457200" y="838200"/>
            <a:ext cx="8305800" cy="5562600"/>
          </a:xfrm>
        </p:spPr>
        <p:txBody>
          <a:bodyPr/>
          <a:lstStyle/>
          <a:p>
            <a:r>
              <a:rPr lang="en-US" sz="2800" smtClean="0"/>
              <a:t>The Simple Factory gives a simple solution for the object creation problem.</a:t>
            </a:r>
          </a:p>
          <a:p>
            <a:r>
              <a:rPr lang="en-US" sz="2800" smtClean="0"/>
              <a:t>It is just a programming expression not a real design pattern.</a:t>
            </a:r>
          </a:p>
          <a:p>
            <a:r>
              <a:rPr lang="en-US" sz="2800" smtClean="0"/>
              <a:t>The PizzaRestaurant client and all other clients now deal with the abstract Pizza.</a:t>
            </a:r>
          </a:p>
          <a:p>
            <a:r>
              <a:rPr lang="en-US" sz="2800" smtClean="0"/>
              <a:t>Changes in the concrete Pizza classes will affect only the Factory class.</a:t>
            </a:r>
          </a:p>
          <a:p>
            <a:r>
              <a:rPr lang="en-US" sz="2800" smtClean="0"/>
              <a:t>We can have more factories for the different styles of pizza ItalianStyleFactory, EgyptianStyleFactory,etc… each can create one of the set of concrete Pizza classes of this style.</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dirty="0" smtClean="0"/>
              <a:t>The Simple Factory (cont’)</a:t>
            </a:r>
            <a:endParaRPr lang="ar-EG" dirty="0" smtClean="0"/>
          </a:p>
        </p:txBody>
      </p:sp>
      <p:grpSp>
        <p:nvGrpSpPr>
          <p:cNvPr id="2" name="Group 8"/>
          <p:cNvGrpSpPr/>
          <p:nvPr/>
        </p:nvGrpSpPr>
        <p:grpSpPr>
          <a:xfrm>
            <a:off x="0" y="685800"/>
            <a:ext cx="6781800" cy="4953000"/>
            <a:chOff x="0" y="685800"/>
            <a:chExt cx="5943600" cy="5181600"/>
          </a:xfrm>
        </p:grpSpPr>
        <p:sp>
          <p:nvSpPr>
            <p:cNvPr id="5" name="Rectangle 4"/>
            <p:cNvSpPr/>
            <p:nvPr/>
          </p:nvSpPr>
          <p:spPr bwMode="auto">
            <a:xfrm>
              <a:off x="0" y="685800"/>
              <a:ext cx="5943600" cy="51816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ar-EG" sz="20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Box 6"/>
            <p:cNvSpPr txBox="1"/>
            <p:nvPr/>
          </p:nvSpPr>
          <p:spPr>
            <a:xfrm>
              <a:off x="228600" y="838200"/>
              <a:ext cx="5410200" cy="4708981"/>
            </a:xfrm>
            <a:prstGeom prst="rect">
              <a:avLst/>
            </a:prstGeom>
            <a:solidFill>
              <a:schemeClr val="bg1"/>
            </a:solidFill>
            <a:ln>
              <a:solidFill>
                <a:schemeClr val="tx1"/>
              </a:solidFill>
            </a:ln>
          </p:spPr>
          <p:txBody>
            <a:bodyPr rtlCol="1">
              <a:spAutoFit/>
            </a:bodyPr>
            <a:lstStyle/>
            <a:p>
              <a:pPr algn="l" rtl="0">
                <a:defRPr/>
              </a:pPr>
              <a:r>
                <a:rPr lang="en-US" dirty="0">
                  <a:latin typeface="Calibri" pitchFamily="34" charset="0"/>
                </a:rPr>
                <a:t>public class </a:t>
              </a:r>
              <a:r>
                <a:rPr lang="en-US" b="1" dirty="0" err="1" smtClean="0">
                  <a:latin typeface="Calibri" pitchFamily="34" charset="0"/>
                </a:rPr>
                <a:t>ItalianPizzaRestaurant</a:t>
              </a:r>
              <a:r>
                <a:rPr lang="en-US" dirty="0" smtClean="0">
                  <a:latin typeface="Calibri" pitchFamily="34" charset="0"/>
                </a:rPr>
                <a:t> </a:t>
              </a:r>
              <a:r>
                <a:rPr lang="en-US" dirty="0">
                  <a:latin typeface="Calibri" pitchFamily="34" charset="0"/>
                </a:rPr>
                <a:t>{</a:t>
              </a:r>
            </a:p>
            <a:p>
              <a:pPr algn="l" rtl="0">
                <a:defRPr/>
              </a:pPr>
              <a:r>
                <a:rPr lang="en-US" dirty="0">
                  <a:latin typeface="Calibri" pitchFamily="34" charset="0"/>
                </a:rPr>
                <a:t>    </a:t>
              </a:r>
              <a:r>
                <a:rPr lang="en-US" dirty="0" err="1">
                  <a:latin typeface="Calibri" pitchFamily="34" charset="0"/>
                </a:rPr>
                <a:t>SimpleFactory</a:t>
              </a:r>
              <a:r>
                <a:rPr lang="en-US" dirty="0">
                  <a:latin typeface="Calibri" pitchFamily="34" charset="0"/>
                </a:rPr>
                <a:t> factory;</a:t>
              </a:r>
            </a:p>
            <a:p>
              <a:pPr algn="l" rtl="0">
                <a:defRPr/>
              </a:pPr>
              <a:r>
                <a:rPr lang="en-US" dirty="0">
                  <a:latin typeface="Calibri" pitchFamily="34" charset="0"/>
                </a:rPr>
                <a:t>    public </a:t>
              </a:r>
              <a:r>
                <a:rPr lang="en-US" b="1" dirty="0" err="1">
                  <a:latin typeface="Calibri" pitchFamily="34" charset="0"/>
                </a:rPr>
                <a:t>PizzaRestaurant</a:t>
              </a:r>
              <a:r>
                <a:rPr lang="en-US" b="1" dirty="0">
                  <a:latin typeface="Calibri" pitchFamily="34" charset="0"/>
                </a:rPr>
                <a:t> </a:t>
              </a:r>
              <a:r>
                <a:rPr lang="en-US" dirty="0">
                  <a:latin typeface="Calibri" pitchFamily="34" charset="0"/>
                </a:rPr>
                <a:t>(</a:t>
              </a:r>
              <a:r>
                <a:rPr lang="en-US" dirty="0" err="1" smtClean="0">
                  <a:latin typeface="Calibri" pitchFamily="34" charset="0"/>
                </a:rPr>
                <a:t>SimpleItalianFactory</a:t>
              </a:r>
              <a:r>
                <a:rPr lang="en-US" dirty="0" smtClean="0">
                  <a:latin typeface="Calibri" pitchFamily="34" charset="0"/>
                </a:rPr>
                <a:t> </a:t>
              </a:r>
              <a:r>
                <a:rPr lang="en-US" dirty="0">
                  <a:latin typeface="Calibri" pitchFamily="34" charset="0"/>
                </a:rPr>
                <a:t>factory){</a:t>
              </a:r>
            </a:p>
            <a:p>
              <a:pPr algn="l" rtl="0">
                <a:defRPr/>
              </a:pPr>
              <a:r>
                <a:rPr lang="en-US" dirty="0">
                  <a:latin typeface="Calibri" pitchFamily="34" charset="0"/>
                </a:rPr>
                <a:t>	</a:t>
              </a:r>
              <a:r>
                <a:rPr lang="en-US" dirty="0" err="1">
                  <a:latin typeface="Calibri" pitchFamily="34" charset="0"/>
                </a:rPr>
                <a:t>this.factory</a:t>
              </a:r>
              <a:r>
                <a:rPr lang="en-US" dirty="0">
                  <a:latin typeface="Calibri" pitchFamily="34" charset="0"/>
                </a:rPr>
                <a:t>=factory;	</a:t>
              </a:r>
            </a:p>
            <a:p>
              <a:pPr algn="l" rtl="0">
                <a:defRPr/>
              </a:pPr>
              <a:r>
                <a:rPr lang="en-US" dirty="0">
                  <a:latin typeface="Calibri" pitchFamily="34" charset="0"/>
                </a:rPr>
                <a:t>	} </a:t>
              </a:r>
            </a:p>
            <a:p>
              <a:pPr algn="l" rtl="0">
                <a:defRPr/>
              </a:pPr>
              <a:r>
                <a:rPr lang="en-US" dirty="0">
                  <a:latin typeface="Calibri" pitchFamily="34" charset="0"/>
                </a:rPr>
                <a:t>    public Pizza </a:t>
              </a:r>
              <a:r>
                <a:rPr lang="en-US" b="1" dirty="0">
                  <a:latin typeface="Calibri" pitchFamily="34" charset="0"/>
                </a:rPr>
                <a:t>orderPizza</a:t>
              </a:r>
              <a:r>
                <a:rPr lang="en-US" dirty="0">
                  <a:latin typeface="Calibri" pitchFamily="34" charset="0"/>
                </a:rPr>
                <a:t> (String type) {</a:t>
              </a:r>
            </a:p>
            <a:p>
              <a:pPr algn="l" rtl="0">
                <a:defRPr/>
              </a:pPr>
              <a:r>
                <a:rPr lang="en-US" dirty="0">
                  <a:latin typeface="Calibri" pitchFamily="34" charset="0"/>
                </a:rPr>
                <a:t>	</a:t>
              </a:r>
              <a:r>
                <a:rPr lang="en-US" b="1" dirty="0">
                  <a:latin typeface="Calibri" pitchFamily="34" charset="0"/>
                </a:rPr>
                <a:t>Pizza</a:t>
              </a:r>
              <a:r>
                <a:rPr lang="en-US" dirty="0">
                  <a:latin typeface="Calibri" pitchFamily="34" charset="0"/>
                </a:rPr>
                <a:t> </a:t>
              </a:r>
              <a:r>
                <a:rPr lang="en-US" dirty="0" err="1">
                  <a:latin typeface="Calibri" pitchFamily="34" charset="0"/>
                </a:rPr>
                <a:t>pizza</a:t>
              </a:r>
              <a:r>
                <a:rPr lang="en-US" dirty="0">
                  <a:latin typeface="Calibri" pitchFamily="34" charset="0"/>
                </a:rPr>
                <a:t>=null;</a:t>
              </a:r>
            </a:p>
            <a:p>
              <a:pPr algn="l" rtl="0">
                <a:defRPr/>
              </a:pPr>
              <a:r>
                <a:rPr lang="en-US" dirty="0">
                  <a:latin typeface="Calibri" pitchFamily="34" charset="0"/>
                </a:rPr>
                <a:t>	pizza=</a:t>
              </a:r>
              <a:r>
                <a:rPr lang="en-US" dirty="0" err="1">
                  <a:latin typeface="Calibri" pitchFamily="34" charset="0"/>
                </a:rPr>
                <a:t>factory.createPizza</a:t>
              </a:r>
              <a:r>
                <a:rPr lang="en-US" dirty="0">
                  <a:latin typeface="Calibri" pitchFamily="34" charset="0"/>
                </a:rPr>
                <a:t>(type);</a:t>
              </a:r>
            </a:p>
            <a:p>
              <a:pPr algn="l" rtl="0">
                <a:defRPr/>
              </a:pPr>
              <a:r>
                <a:rPr lang="en-US" dirty="0">
                  <a:latin typeface="Calibri" pitchFamily="34" charset="0"/>
                </a:rPr>
                <a:t>	</a:t>
              </a:r>
              <a:r>
                <a:rPr lang="en-US" dirty="0" err="1">
                  <a:latin typeface="Calibri" pitchFamily="34" charset="0"/>
                </a:rPr>
                <a:t>pizza.prepare</a:t>
              </a:r>
              <a:r>
                <a:rPr lang="en-US" dirty="0">
                  <a:latin typeface="Calibri" pitchFamily="34" charset="0"/>
                </a:rPr>
                <a:t>();</a:t>
              </a:r>
            </a:p>
            <a:p>
              <a:pPr algn="l" rtl="0">
                <a:defRPr/>
              </a:pPr>
              <a:r>
                <a:rPr lang="en-US" dirty="0">
                  <a:latin typeface="Calibri" pitchFamily="34" charset="0"/>
                </a:rPr>
                <a:t>	</a:t>
              </a:r>
              <a:r>
                <a:rPr lang="en-US" dirty="0" err="1">
                  <a:latin typeface="Calibri" pitchFamily="34" charset="0"/>
                </a:rPr>
                <a:t>pizza.bake</a:t>
              </a:r>
              <a:r>
                <a:rPr lang="en-US" dirty="0">
                  <a:latin typeface="Calibri" pitchFamily="34" charset="0"/>
                </a:rPr>
                <a:t>();</a:t>
              </a:r>
            </a:p>
            <a:p>
              <a:pPr algn="l" rtl="0">
                <a:defRPr/>
              </a:pPr>
              <a:r>
                <a:rPr lang="en-US" dirty="0">
                  <a:latin typeface="Calibri" pitchFamily="34" charset="0"/>
                </a:rPr>
                <a:t>	</a:t>
              </a:r>
              <a:r>
                <a:rPr lang="en-US" dirty="0" err="1">
                  <a:latin typeface="Calibri" pitchFamily="34" charset="0"/>
                </a:rPr>
                <a:t>pizza.cut</a:t>
              </a:r>
              <a:r>
                <a:rPr lang="en-US" dirty="0">
                  <a:latin typeface="Calibri" pitchFamily="34" charset="0"/>
                </a:rPr>
                <a:t>();</a:t>
              </a:r>
            </a:p>
            <a:p>
              <a:pPr algn="l" rtl="0">
                <a:defRPr/>
              </a:pPr>
              <a:r>
                <a:rPr lang="en-US" dirty="0">
                  <a:latin typeface="Calibri" pitchFamily="34" charset="0"/>
                </a:rPr>
                <a:t>	return pizza;</a:t>
              </a:r>
            </a:p>
            <a:p>
              <a:pPr algn="l" rtl="0">
                <a:defRPr/>
              </a:pPr>
              <a:r>
                <a:rPr lang="en-US" dirty="0">
                  <a:latin typeface="Calibri" pitchFamily="34" charset="0"/>
                </a:rPr>
                <a:t>	}</a:t>
              </a:r>
            </a:p>
            <a:p>
              <a:pPr algn="l" rtl="0">
                <a:defRPr/>
              </a:pPr>
              <a:r>
                <a:rPr lang="en-US" dirty="0">
                  <a:latin typeface="Calibri" pitchFamily="34" charset="0"/>
                </a:rPr>
                <a:t>}</a:t>
              </a:r>
              <a:endParaRPr lang="ar-EG" dirty="0">
                <a:latin typeface="Calibri" pitchFamily="34" charset="0"/>
              </a:endParaRPr>
            </a:p>
          </p:txBody>
        </p:sp>
      </p:grpSp>
      <p:sp>
        <p:nvSpPr>
          <p:cNvPr id="6" name="Rectangle 5"/>
          <p:cNvSpPr/>
          <p:nvPr/>
        </p:nvSpPr>
        <p:spPr bwMode="auto">
          <a:xfrm>
            <a:off x="4114800" y="3200400"/>
            <a:ext cx="5257800" cy="3733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ar-EG" sz="2000" b="0" i="0" u="none" strike="noStrike" cap="none" normalizeH="0" baseline="0" smtClean="0">
              <a:ln>
                <a:noFill/>
              </a:ln>
              <a:solidFill>
                <a:schemeClr val="tx1"/>
              </a:solidFill>
              <a:effectLst/>
              <a:latin typeface="Arial" pitchFamily="34" charset="0"/>
              <a:cs typeface="Arial" pitchFamily="34" charset="0"/>
            </a:endParaRPr>
          </a:p>
        </p:txBody>
      </p:sp>
      <p:sp>
        <p:nvSpPr>
          <p:cNvPr id="8" name="TextBox 7"/>
          <p:cNvSpPr txBox="1"/>
          <p:nvPr/>
        </p:nvSpPr>
        <p:spPr>
          <a:xfrm>
            <a:off x="4191000" y="3276600"/>
            <a:ext cx="5105400" cy="3477875"/>
          </a:xfrm>
          <a:prstGeom prst="rect">
            <a:avLst/>
          </a:prstGeom>
          <a:solidFill>
            <a:schemeClr val="bg1"/>
          </a:solidFill>
          <a:ln>
            <a:solidFill>
              <a:schemeClr val="tx1"/>
            </a:solidFill>
          </a:ln>
        </p:spPr>
        <p:txBody>
          <a:bodyPr wrap="square" rtlCol="1">
            <a:spAutoFit/>
          </a:bodyPr>
          <a:lstStyle/>
          <a:p>
            <a:pPr algn="l" rtl="0">
              <a:defRPr/>
            </a:pPr>
            <a:r>
              <a:rPr lang="en-US" dirty="0">
                <a:latin typeface="Calibri" pitchFamily="34" charset="0"/>
              </a:rPr>
              <a:t>public class </a:t>
            </a:r>
            <a:r>
              <a:rPr lang="en-US" b="1" dirty="0" err="1" smtClean="0">
                <a:latin typeface="Calibri" pitchFamily="34" charset="0"/>
              </a:rPr>
              <a:t>SimpleItalianFactory</a:t>
            </a:r>
            <a:r>
              <a:rPr lang="en-US" b="1" dirty="0" smtClean="0">
                <a:latin typeface="Calibri" pitchFamily="34" charset="0"/>
              </a:rPr>
              <a:t> </a:t>
            </a:r>
            <a:r>
              <a:rPr lang="en-US" dirty="0" smtClean="0">
                <a:latin typeface="Calibri" pitchFamily="34" charset="0"/>
              </a:rPr>
              <a:t>{</a:t>
            </a:r>
            <a:endParaRPr lang="en-US" dirty="0">
              <a:latin typeface="Calibri" pitchFamily="34" charset="0"/>
            </a:endParaRPr>
          </a:p>
          <a:p>
            <a:pPr algn="l" rtl="0">
              <a:defRPr/>
            </a:pPr>
            <a:r>
              <a:rPr lang="en-US" dirty="0">
                <a:latin typeface="Calibri" pitchFamily="34" charset="0"/>
              </a:rPr>
              <a:t>    public Pizza </a:t>
            </a:r>
            <a:r>
              <a:rPr lang="en-US" b="1" dirty="0">
                <a:latin typeface="Calibri" pitchFamily="34" charset="0"/>
              </a:rPr>
              <a:t>createPizza</a:t>
            </a:r>
            <a:r>
              <a:rPr lang="en-US" dirty="0">
                <a:latin typeface="Calibri" pitchFamily="34" charset="0"/>
              </a:rPr>
              <a:t> (String type) {</a:t>
            </a:r>
          </a:p>
          <a:p>
            <a:pPr algn="l" rtl="0">
              <a:defRPr/>
            </a:pPr>
            <a:r>
              <a:rPr lang="en-US" dirty="0">
                <a:latin typeface="Calibri" pitchFamily="34" charset="0"/>
              </a:rPr>
              <a:t>	if ( </a:t>
            </a:r>
            <a:r>
              <a:rPr lang="en-US" dirty="0" err="1">
                <a:latin typeface="Calibri" pitchFamily="34" charset="0"/>
              </a:rPr>
              <a:t>type.equals</a:t>
            </a:r>
            <a:r>
              <a:rPr lang="en-US" dirty="0">
                <a:latin typeface="Calibri" pitchFamily="34" charset="0"/>
              </a:rPr>
              <a:t> (“Cheese”) )</a:t>
            </a:r>
          </a:p>
          <a:p>
            <a:pPr algn="l" rtl="0">
              <a:defRPr/>
            </a:pPr>
            <a:r>
              <a:rPr lang="en-US" dirty="0">
                <a:latin typeface="Calibri" pitchFamily="34" charset="0"/>
              </a:rPr>
              <a:t>	    pizza =new </a:t>
            </a:r>
            <a:r>
              <a:rPr lang="en-US" b="1" dirty="0" err="1" smtClean="0">
                <a:latin typeface="Calibri" pitchFamily="34" charset="0"/>
              </a:rPr>
              <a:t>ItalianCheesePizza</a:t>
            </a:r>
            <a:r>
              <a:rPr lang="en-US" dirty="0" smtClean="0">
                <a:latin typeface="Calibri" pitchFamily="34" charset="0"/>
              </a:rPr>
              <a:t> </a:t>
            </a:r>
            <a:r>
              <a:rPr lang="en-US" dirty="0">
                <a:latin typeface="Calibri" pitchFamily="34" charset="0"/>
              </a:rPr>
              <a:t>();</a:t>
            </a:r>
          </a:p>
          <a:p>
            <a:pPr algn="l" rtl="0">
              <a:defRPr/>
            </a:pPr>
            <a:r>
              <a:rPr lang="en-US" dirty="0">
                <a:latin typeface="Calibri" pitchFamily="34" charset="0"/>
              </a:rPr>
              <a:t>	else if (</a:t>
            </a:r>
            <a:r>
              <a:rPr lang="en-US" dirty="0" err="1">
                <a:latin typeface="Calibri" pitchFamily="34" charset="0"/>
              </a:rPr>
              <a:t>type.equals</a:t>
            </a:r>
            <a:r>
              <a:rPr lang="en-US" dirty="0">
                <a:latin typeface="Calibri" pitchFamily="34" charset="0"/>
              </a:rPr>
              <a:t> (“Vegetable”))</a:t>
            </a:r>
          </a:p>
          <a:p>
            <a:pPr algn="l" rtl="0">
              <a:defRPr/>
            </a:pPr>
            <a:r>
              <a:rPr lang="en-US" dirty="0">
                <a:latin typeface="Calibri" pitchFamily="34" charset="0"/>
              </a:rPr>
              <a:t>	    pizza =new </a:t>
            </a:r>
            <a:r>
              <a:rPr lang="en-US" b="1" dirty="0" err="1" smtClean="0">
                <a:latin typeface="Calibri" pitchFamily="34" charset="0"/>
              </a:rPr>
              <a:t>ItalianVegetablePizza</a:t>
            </a:r>
            <a:r>
              <a:rPr lang="en-US" dirty="0" smtClean="0">
                <a:latin typeface="Calibri" pitchFamily="34" charset="0"/>
              </a:rPr>
              <a:t> </a:t>
            </a:r>
            <a:r>
              <a:rPr lang="en-US" dirty="0">
                <a:latin typeface="Calibri" pitchFamily="34" charset="0"/>
              </a:rPr>
              <a:t>();</a:t>
            </a:r>
          </a:p>
          <a:p>
            <a:pPr algn="l" rtl="0">
              <a:defRPr/>
            </a:pPr>
            <a:r>
              <a:rPr lang="en-US" dirty="0">
                <a:latin typeface="Calibri" pitchFamily="34" charset="0"/>
              </a:rPr>
              <a:t>	else if ( </a:t>
            </a:r>
            <a:r>
              <a:rPr lang="en-US" dirty="0" err="1">
                <a:latin typeface="Calibri" pitchFamily="34" charset="0"/>
              </a:rPr>
              <a:t>type.equals</a:t>
            </a:r>
            <a:r>
              <a:rPr lang="en-US" dirty="0">
                <a:latin typeface="Calibri" pitchFamily="34" charset="0"/>
              </a:rPr>
              <a:t> (“Seafood”) )</a:t>
            </a:r>
          </a:p>
          <a:p>
            <a:pPr algn="l" rtl="0">
              <a:defRPr/>
            </a:pPr>
            <a:r>
              <a:rPr lang="en-US" dirty="0">
                <a:latin typeface="Calibri" pitchFamily="34" charset="0"/>
              </a:rPr>
              <a:t>	    pizza =new </a:t>
            </a:r>
            <a:r>
              <a:rPr lang="en-US" b="1" dirty="0" err="1" smtClean="0">
                <a:latin typeface="Calibri" pitchFamily="34" charset="0"/>
              </a:rPr>
              <a:t>ItalianSeafoodPizza</a:t>
            </a:r>
            <a:r>
              <a:rPr lang="en-US" dirty="0" smtClean="0">
                <a:latin typeface="Calibri" pitchFamily="34" charset="0"/>
              </a:rPr>
              <a:t> </a:t>
            </a:r>
            <a:r>
              <a:rPr lang="en-US" dirty="0">
                <a:latin typeface="Calibri" pitchFamily="34" charset="0"/>
              </a:rPr>
              <a:t>();</a:t>
            </a:r>
          </a:p>
          <a:p>
            <a:pPr algn="l" rtl="0">
              <a:defRPr/>
            </a:pPr>
            <a:r>
              <a:rPr lang="en-US" dirty="0">
                <a:latin typeface="Calibri" pitchFamily="34" charset="0"/>
              </a:rPr>
              <a:t>	return pizza;</a:t>
            </a:r>
          </a:p>
          <a:p>
            <a:pPr algn="l" rtl="0">
              <a:defRPr/>
            </a:pPr>
            <a:r>
              <a:rPr lang="en-US" dirty="0">
                <a:latin typeface="Calibri" pitchFamily="34" charset="0"/>
              </a:rPr>
              <a:t>	}</a:t>
            </a:r>
          </a:p>
          <a:p>
            <a:pPr algn="l" rtl="0">
              <a:defRPr/>
            </a:pPr>
            <a:r>
              <a:rPr lang="en-US" dirty="0">
                <a:latin typeface="Calibri" pitchFamily="34" charset="0"/>
              </a:rPr>
              <a:t>}</a:t>
            </a:r>
            <a:endParaRPr lang="ar-EG" dirty="0">
              <a:latin typeface="Calibri" pitchFamily="34"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smtClean="0"/>
              <a:t>The Simple Factory (cont’)</a:t>
            </a:r>
            <a:endParaRPr lang="ar-EG" smtClean="0"/>
          </a:p>
        </p:txBody>
      </p:sp>
      <p:sp>
        <p:nvSpPr>
          <p:cNvPr id="57347" name="Content Placeholder 2"/>
          <p:cNvSpPr>
            <a:spLocks noGrp="1"/>
          </p:cNvSpPr>
          <p:nvPr>
            <p:ph idx="1"/>
          </p:nvPr>
        </p:nvSpPr>
        <p:spPr>
          <a:xfrm>
            <a:off x="457200" y="838200"/>
            <a:ext cx="8229600" cy="5562600"/>
          </a:xfrm>
        </p:spPr>
        <p:txBody>
          <a:bodyPr/>
          <a:lstStyle/>
          <a:p>
            <a:r>
              <a:rPr lang="en-US" sz="2800" dirty="0" smtClean="0"/>
              <a:t>Some clients can use the available factory to get a pizza object </a:t>
            </a:r>
            <a:r>
              <a:rPr lang="en-US" sz="2800" b="1" dirty="0" smtClean="0"/>
              <a:t>but</a:t>
            </a:r>
            <a:r>
              <a:rPr lang="en-US" sz="2800" dirty="0" smtClean="0"/>
              <a:t> don’t stick to the procedure of </a:t>
            </a:r>
            <a:r>
              <a:rPr lang="en-US" sz="2800" dirty="0" err="1" smtClean="0"/>
              <a:t>orderPizza</a:t>
            </a:r>
            <a:r>
              <a:rPr lang="en-US" sz="2800" dirty="0" smtClean="0"/>
              <a:t> method (prepare then bake then cut and finally box Pizza object) </a:t>
            </a:r>
          </a:p>
          <a:p>
            <a:r>
              <a:rPr lang="en-US" sz="2800" dirty="0" smtClean="0"/>
              <a:t>It is needed to have a framework that ties the creation and the procedure together in a flexible way.</a:t>
            </a:r>
          </a:p>
          <a:p>
            <a:r>
              <a:rPr lang="en-US" sz="2800" dirty="0" smtClean="0"/>
              <a:t>That is what the </a:t>
            </a:r>
            <a:r>
              <a:rPr lang="en-US" sz="2800" b="1" dirty="0" smtClean="0"/>
              <a:t>Factory Method</a:t>
            </a:r>
            <a:r>
              <a:rPr lang="en-US" sz="2800" dirty="0" smtClean="0"/>
              <a:t> Design Pattern provides.</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28600" y="1066800"/>
            <a:ext cx="6019800" cy="4495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ar-EG" sz="2000" b="0" i="0" u="none" strike="noStrike" cap="none" normalizeH="0" baseline="0" smtClean="0">
              <a:ln>
                <a:noFill/>
              </a:ln>
              <a:solidFill>
                <a:schemeClr val="tx1"/>
              </a:solidFill>
              <a:effectLst/>
              <a:latin typeface="Arial" pitchFamily="34" charset="0"/>
              <a:cs typeface="Arial" pitchFamily="34" charset="0"/>
            </a:endParaRPr>
          </a:p>
        </p:txBody>
      </p:sp>
      <p:sp>
        <p:nvSpPr>
          <p:cNvPr id="58370" name="Title 1"/>
          <p:cNvSpPr>
            <a:spLocks noGrp="1"/>
          </p:cNvSpPr>
          <p:nvPr>
            <p:ph type="title"/>
          </p:nvPr>
        </p:nvSpPr>
        <p:spPr/>
        <p:txBody>
          <a:bodyPr/>
          <a:lstStyle/>
          <a:p>
            <a:r>
              <a:rPr lang="en-US" dirty="0" smtClean="0"/>
              <a:t>Factory Method Design Pattern</a:t>
            </a:r>
            <a:endParaRPr lang="ar-EG" dirty="0" smtClean="0"/>
          </a:p>
        </p:txBody>
      </p:sp>
      <p:sp>
        <p:nvSpPr>
          <p:cNvPr id="4" name="TextBox 3"/>
          <p:cNvSpPr txBox="1"/>
          <p:nvPr/>
        </p:nvSpPr>
        <p:spPr>
          <a:xfrm>
            <a:off x="609600" y="1398588"/>
            <a:ext cx="5257800" cy="3786187"/>
          </a:xfrm>
          <a:prstGeom prst="rect">
            <a:avLst/>
          </a:prstGeom>
          <a:solidFill>
            <a:schemeClr val="bg1"/>
          </a:solidFill>
          <a:ln>
            <a:solidFill>
              <a:schemeClr val="tx1"/>
            </a:solidFill>
          </a:ln>
        </p:spPr>
        <p:txBody>
          <a:bodyPr rtlCol="1">
            <a:spAutoFit/>
          </a:bodyPr>
          <a:lstStyle/>
          <a:p>
            <a:pPr algn="l" rtl="0">
              <a:defRPr/>
            </a:pPr>
            <a:r>
              <a:rPr lang="en-US" dirty="0">
                <a:latin typeface="Calibri" pitchFamily="34" charset="0"/>
              </a:rPr>
              <a:t>public </a:t>
            </a:r>
            <a:r>
              <a:rPr lang="en-US" b="1" dirty="0">
                <a:latin typeface="Calibri" pitchFamily="34" charset="0"/>
              </a:rPr>
              <a:t>abstract</a:t>
            </a:r>
            <a:r>
              <a:rPr lang="en-US" dirty="0">
                <a:latin typeface="Calibri" pitchFamily="34" charset="0"/>
              </a:rPr>
              <a:t> class </a:t>
            </a:r>
            <a:r>
              <a:rPr lang="en-US" b="1" dirty="0" err="1">
                <a:latin typeface="Calibri" pitchFamily="34" charset="0"/>
              </a:rPr>
              <a:t>PizzaRestaurant</a:t>
            </a:r>
            <a:r>
              <a:rPr lang="en-US" dirty="0">
                <a:latin typeface="Calibri" pitchFamily="34" charset="0"/>
              </a:rPr>
              <a:t> {</a:t>
            </a:r>
          </a:p>
          <a:p>
            <a:pPr algn="l" rtl="0">
              <a:defRPr/>
            </a:pPr>
            <a:r>
              <a:rPr lang="en-US" dirty="0">
                <a:latin typeface="Calibri" pitchFamily="34" charset="0"/>
              </a:rPr>
              <a:t>      public Pizza </a:t>
            </a:r>
            <a:r>
              <a:rPr lang="en-US" b="1" dirty="0">
                <a:latin typeface="Calibri" pitchFamily="34" charset="0"/>
              </a:rPr>
              <a:t>orderPizza</a:t>
            </a:r>
            <a:r>
              <a:rPr lang="en-US" dirty="0">
                <a:latin typeface="Calibri" pitchFamily="34" charset="0"/>
              </a:rPr>
              <a:t> (String type) {</a:t>
            </a:r>
          </a:p>
          <a:p>
            <a:pPr algn="l" rtl="0">
              <a:defRPr/>
            </a:pPr>
            <a:r>
              <a:rPr lang="en-US" dirty="0">
                <a:latin typeface="Calibri" pitchFamily="34" charset="0"/>
              </a:rPr>
              <a:t>	</a:t>
            </a:r>
            <a:r>
              <a:rPr lang="en-US" b="1" dirty="0">
                <a:latin typeface="Calibri" pitchFamily="34" charset="0"/>
              </a:rPr>
              <a:t>Pizza</a:t>
            </a:r>
            <a:r>
              <a:rPr lang="en-US" dirty="0">
                <a:latin typeface="Calibri" pitchFamily="34" charset="0"/>
              </a:rPr>
              <a:t> </a:t>
            </a:r>
            <a:r>
              <a:rPr lang="en-US" dirty="0" err="1">
                <a:latin typeface="Calibri" pitchFamily="34" charset="0"/>
              </a:rPr>
              <a:t>pizza</a:t>
            </a:r>
            <a:r>
              <a:rPr lang="en-US" dirty="0">
                <a:latin typeface="Calibri" pitchFamily="34" charset="0"/>
              </a:rPr>
              <a:t>=null;</a:t>
            </a:r>
          </a:p>
          <a:p>
            <a:pPr algn="l" rtl="0">
              <a:defRPr/>
            </a:pPr>
            <a:r>
              <a:rPr lang="en-US" dirty="0">
                <a:latin typeface="Calibri" pitchFamily="34" charset="0"/>
              </a:rPr>
              <a:t>	pizza=</a:t>
            </a:r>
            <a:r>
              <a:rPr lang="en-US" dirty="0" err="1">
                <a:latin typeface="Calibri" pitchFamily="34" charset="0"/>
              </a:rPr>
              <a:t>createPizza</a:t>
            </a:r>
            <a:r>
              <a:rPr lang="en-US" dirty="0">
                <a:latin typeface="Calibri" pitchFamily="34" charset="0"/>
              </a:rPr>
              <a:t>(type);</a:t>
            </a:r>
          </a:p>
          <a:p>
            <a:pPr algn="l" rtl="0">
              <a:defRPr/>
            </a:pPr>
            <a:r>
              <a:rPr lang="en-US" dirty="0">
                <a:latin typeface="Calibri" pitchFamily="34" charset="0"/>
              </a:rPr>
              <a:t>	</a:t>
            </a:r>
            <a:r>
              <a:rPr lang="en-US" dirty="0" err="1">
                <a:latin typeface="Calibri" pitchFamily="34" charset="0"/>
              </a:rPr>
              <a:t>pizza.prepare</a:t>
            </a:r>
            <a:r>
              <a:rPr lang="en-US" dirty="0">
                <a:latin typeface="Calibri" pitchFamily="34" charset="0"/>
              </a:rPr>
              <a:t>();</a:t>
            </a:r>
          </a:p>
          <a:p>
            <a:pPr algn="l" rtl="0">
              <a:defRPr/>
            </a:pPr>
            <a:r>
              <a:rPr lang="en-US" dirty="0">
                <a:latin typeface="Calibri" pitchFamily="34" charset="0"/>
              </a:rPr>
              <a:t>	</a:t>
            </a:r>
            <a:r>
              <a:rPr lang="en-US" dirty="0" err="1">
                <a:latin typeface="Calibri" pitchFamily="34" charset="0"/>
              </a:rPr>
              <a:t>pizza.bake</a:t>
            </a:r>
            <a:r>
              <a:rPr lang="en-US" dirty="0">
                <a:latin typeface="Calibri" pitchFamily="34" charset="0"/>
              </a:rPr>
              <a:t>();</a:t>
            </a:r>
          </a:p>
          <a:p>
            <a:pPr algn="l" rtl="0">
              <a:defRPr/>
            </a:pPr>
            <a:r>
              <a:rPr lang="en-US" dirty="0">
                <a:latin typeface="Calibri" pitchFamily="34" charset="0"/>
              </a:rPr>
              <a:t>	</a:t>
            </a:r>
            <a:r>
              <a:rPr lang="en-US" dirty="0" err="1">
                <a:latin typeface="Calibri" pitchFamily="34" charset="0"/>
              </a:rPr>
              <a:t>pizza.cut</a:t>
            </a:r>
            <a:r>
              <a:rPr lang="en-US" dirty="0">
                <a:latin typeface="Calibri" pitchFamily="34" charset="0"/>
              </a:rPr>
              <a:t>();</a:t>
            </a:r>
          </a:p>
          <a:p>
            <a:pPr algn="l" rtl="0">
              <a:defRPr/>
            </a:pPr>
            <a:r>
              <a:rPr lang="en-US" dirty="0">
                <a:latin typeface="Calibri" pitchFamily="34" charset="0"/>
              </a:rPr>
              <a:t>	pizza.box();</a:t>
            </a:r>
          </a:p>
          <a:p>
            <a:pPr algn="l" rtl="0">
              <a:defRPr/>
            </a:pPr>
            <a:r>
              <a:rPr lang="en-US" dirty="0">
                <a:latin typeface="Calibri" pitchFamily="34" charset="0"/>
              </a:rPr>
              <a:t>	return pizza;</a:t>
            </a:r>
          </a:p>
          <a:p>
            <a:pPr algn="l" rtl="0">
              <a:defRPr/>
            </a:pPr>
            <a:r>
              <a:rPr lang="en-US" dirty="0">
                <a:latin typeface="Calibri" pitchFamily="34" charset="0"/>
              </a:rPr>
              <a:t>	}</a:t>
            </a:r>
          </a:p>
          <a:p>
            <a:pPr algn="l" rtl="0">
              <a:defRPr/>
            </a:pPr>
            <a:r>
              <a:rPr lang="en-US" dirty="0">
                <a:latin typeface="Calibri" pitchFamily="34" charset="0"/>
              </a:rPr>
              <a:t> </a:t>
            </a:r>
            <a:r>
              <a:rPr lang="en-US" dirty="0" smtClean="0">
                <a:latin typeface="Calibri" pitchFamily="34" charset="0"/>
              </a:rPr>
              <a:t>     </a:t>
            </a:r>
            <a:r>
              <a:rPr lang="en-US" b="1" dirty="0" smtClean="0">
                <a:latin typeface="Calibri" pitchFamily="34" charset="0"/>
              </a:rPr>
              <a:t>abstract</a:t>
            </a:r>
            <a:r>
              <a:rPr lang="en-US" dirty="0" smtClean="0">
                <a:latin typeface="Calibri" pitchFamily="34" charset="0"/>
              </a:rPr>
              <a:t> </a:t>
            </a:r>
            <a:r>
              <a:rPr lang="en-US" dirty="0">
                <a:latin typeface="Calibri" pitchFamily="34" charset="0"/>
              </a:rPr>
              <a:t>Pizza </a:t>
            </a:r>
            <a:r>
              <a:rPr lang="en-US" dirty="0">
                <a:solidFill>
                  <a:srgbClr val="C00000"/>
                </a:solidFill>
                <a:latin typeface="Calibri" pitchFamily="34" charset="0"/>
              </a:rPr>
              <a:t>createPizza</a:t>
            </a:r>
            <a:r>
              <a:rPr lang="en-US" dirty="0">
                <a:latin typeface="Calibri" pitchFamily="34" charset="0"/>
              </a:rPr>
              <a:t> (String type);</a:t>
            </a:r>
          </a:p>
          <a:p>
            <a:pPr algn="l" rtl="0">
              <a:defRPr/>
            </a:pPr>
            <a:r>
              <a:rPr lang="en-US" dirty="0">
                <a:latin typeface="Calibri" pitchFamily="34" charset="0"/>
              </a:rPr>
              <a:t>}</a:t>
            </a:r>
            <a:endParaRPr lang="ar-EG" dirty="0">
              <a:latin typeface="Calibri" pitchFamily="34" charset="0"/>
            </a:endParaRPr>
          </a:p>
        </p:txBody>
      </p:sp>
      <p:sp>
        <p:nvSpPr>
          <p:cNvPr id="58372" name="TextBox 4"/>
          <p:cNvSpPr txBox="1">
            <a:spLocks noChangeArrowheads="1"/>
          </p:cNvSpPr>
          <p:nvPr/>
        </p:nvSpPr>
        <p:spPr bwMode="auto">
          <a:xfrm>
            <a:off x="6477000" y="4476750"/>
            <a:ext cx="2514600" cy="400050"/>
          </a:xfrm>
          <a:prstGeom prst="rect">
            <a:avLst/>
          </a:prstGeom>
          <a:solidFill>
            <a:srgbClr val="FFFF00">
              <a:alpha val="50195"/>
            </a:srgbClr>
          </a:solidFill>
          <a:ln w="9525">
            <a:noFill/>
            <a:miter lim="800000"/>
            <a:headEnd/>
            <a:tailEnd/>
          </a:ln>
        </p:spPr>
        <p:txBody>
          <a:bodyPr>
            <a:spAutoFit/>
          </a:bodyPr>
          <a:lstStyle/>
          <a:p>
            <a:pPr algn="l" rtl="0"/>
            <a:r>
              <a:rPr lang="en-US"/>
              <a:t>The Factory method</a:t>
            </a:r>
            <a:endParaRPr lang="ar-EG"/>
          </a:p>
        </p:txBody>
      </p:sp>
      <p:sp>
        <p:nvSpPr>
          <p:cNvPr id="58373" name="Left Arrow 5"/>
          <p:cNvSpPr>
            <a:spLocks noChangeArrowheads="1"/>
          </p:cNvSpPr>
          <p:nvPr/>
        </p:nvSpPr>
        <p:spPr bwMode="auto">
          <a:xfrm>
            <a:off x="5715000" y="4552950"/>
            <a:ext cx="609600" cy="228600"/>
          </a:xfrm>
          <a:prstGeom prst="leftArrow">
            <a:avLst>
              <a:gd name="adj1" fmla="val 50000"/>
              <a:gd name="adj2" fmla="val 50000"/>
            </a:avLst>
          </a:prstGeom>
          <a:solidFill>
            <a:srgbClr val="C00000"/>
          </a:solidFill>
          <a:ln w="9525" algn="ctr">
            <a:solidFill>
              <a:schemeClr val="tx1"/>
            </a:solidFill>
            <a:round/>
            <a:headEnd/>
            <a:tailEnd/>
          </a:ln>
        </p:spPr>
        <p:txBody>
          <a:bodyPr/>
          <a:lstStyle/>
          <a:p>
            <a:pPr algn="l" rtl="0"/>
            <a:endParaRPr lang="ar-EG"/>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28600" y="914400"/>
            <a:ext cx="6400800" cy="5334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ar-EG" sz="2000" b="0" i="0" u="none" strike="noStrike" cap="none" normalizeH="0" baseline="0" smtClean="0">
              <a:ln>
                <a:noFill/>
              </a:ln>
              <a:solidFill>
                <a:schemeClr val="tx1"/>
              </a:solidFill>
              <a:effectLst/>
              <a:latin typeface="Arial" pitchFamily="34" charset="0"/>
              <a:cs typeface="Arial" pitchFamily="34" charset="0"/>
            </a:endParaRPr>
          </a:p>
        </p:txBody>
      </p:sp>
      <p:sp>
        <p:nvSpPr>
          <p:cNvPr id="59394" name="Title 1"/>
          <p:cNvSpPr>
            <a:spLocks noGrp="1"/>
          </p:cNvSpPr>
          <p:nvPr>
            <p:ph type="title"/>
          </p:nvPr>
        </p:nvSpPr>
        <p:spPr/>
        <p:txBody>
          <a:bodyPr/>
          <a:lstStyle/>
          <a:p>
            <a:r>
              <a:rPr lang="en-US" smtClean="0"/>
              <a:t>Factory Method Design Pattern (cont’)</a:t>
            </a:r>
            <a:endParaRPr lang="ar-EG" smtClean="0"/>
          </a:p>
        </p:txBody>
      </p:sp>
      <p:sp>
        <p:nvSpPr>
          <p:cNvPr id="4" name="TextBox 3"/>
          <p:cNvSpPr txBox="1"/>
          <p:nvPr/>
        </p:nvSpPr>
        <p:spPr>
          <a:xfrm>
            <a:off x="609600" y="1398588"/>
            <a:ext cx="5486400" cy="4708981"/>
          </a:xfrm>
          <a:prstGeom prst="rect">
            <a:avLst/>
          </a:prstGeom>
          <a:solidFill>
            <a:schemeClr val="bg1"/>
          </a:solidFill>
          <a:ln>
            <a:solidFill>
              <a:schemeClr val="tx1"/>
            </a:solidFill>
          </a:ln>
        </p:spPr>
        <p:txBody>
          <a:bodyPr wrap="square" rtlCol="1">
            <a:spAutoFit/>
          </a:bodyPr>
          <a:lstStyle/>
          <a:p>
            <a:pPr algn="l" rtl="0">
              <a:defRPr/>
            </a:pPr>
            <a:r>
              <a:rPr lang="en-US" dirty="0">
                <a:latin typeface="Calibri" pitchFamily="34" charset="0"/>
              </a:rPr>
              <a:t>Public  class </a:t>
            </a:r>
            <a:r>
              <a:rPr lang="en-US" b="1" dirty="0" err="1" smtClean="0">
                <a:latin typeface="Calibri" pitchFamily="34" charset="0"/>
              </a:rPr>
              <a:t>ItalianPizzaRestaurant</a:t>
            </a:r>
            <a:r>
              <a:rPr lang="en-US" b="1" dirty="0" smtClean="0">
                <a:latin typeface="Calibri" pitchFamily="34" charset="0"/>
              </a:rPr>
              <a:t> extends </a:t>
            </a:r>
            <a:r>
              <a:rPr lang="en-US" b="1" dirty="0" err="1" smtClean="0">
                <a:latin typeface="Calibri" pitchFamily="34" charset="0"/>
              </a:rPr>
              <a:t>PizzaRestaurant</a:t>
            </a:r>
            <a:r>
              <a:rPr lang="en-US" b="1" dirty="0" smtClean="0">
                <a:latin typeface="Calibri" pitchFamily="34" charset="0"/>
              </a:rPr>
              <a:t> </a:t>
            </a:r>
            <a:r>
              <a:rPr lang="en-US" dirty="0" smtClean="0">
                <a:latin typeface="Calibri" pitchFamily="34" charset="0"/>
              </a:rPr>
              <a:t> </a:t>
            </a:r>
            <a:r>
              <a:rPr lang="en-US" dirty="0">
                <a:latin typeface="Calibri" pitchFamily="34" charset="0"/>
              </a:rPr>
              <a:t>{</a:t>
            </a:r>
          </a:p>
          <a:p>
            <a:pPr algn="l" rtl="0">
              <a:defRPr/>
            </a:pPr>
            <a:r>
              <a:rPr lang="en-US" dirty="0">
                <a:latin typeface="Calibri" pitchFamily="34" charset="0"/>
              </a:rPr>
              <a:t>      public Pizza </a:t>
            </a:r>
            <a:r>
              <a:rPr lang="en-US" b="1" dirty="0">
                <a:latin typeface="Calibri" pitchFamily="34" charset="0"/>
              </a:rPr>
              <a:t>createPizza</a:t>
            </a:r>
            <a:r>
              <a:rPr lang="en-US" dirty="0">
                <a:latin typeface="Calibri" pitchFamily="34" charset="0"/>
              </a:rPr>
              <a:t> (String type) {</a:t>
            </a:r>
          </a:p>
          <a:p>
            <a:pPr algn="l" rtl="0">
              <a:defRPr/>
            </a:pPr>
            <a:r>
              <a:rPr lang="en-US" dirty="0">
                <a:latin typeface="Calibri" pitchFamily="34" charset="0"/>
              </a:rPr>
              <a:t>	Pizza </a:t>
            </a:r>
            <a:r>
              <a:rPr lang="en-US" dirty="0" err="1">
                <a:latin typeface="Calibri" pitchFamily="34" charset="0"/>
              </a:rPr>
              <a:t>pizza</a:t>
            </a:r>
            <a:r>
              <a:rPr lang="en-US" dirty="0">
                <a:latin typeface="Calibri" pitchFamily="34" charset="0"/>
              </a:rPr>
              <a:t>=null;</a:t>
            </a:r>
          </a:p>
          <a:p>
            <a:pPr algn="l" rtl="0">
              <a:defRPr/>
            </a:pPr>
            <a:r>
              <a:rPr lang="en-US" dirty="0">
                <a:latin typeface="Calibri" pitchFamily="34" charset="0"/>
              </a:rPr>
              <a:t>	if ( </a:t>
            </a:r>
            <a:r>
              <a:rPr lang="en-US" dirty="0" err="1">
                <a:latin typeface="Calibri" pitchFamily="34" charset="0"/>
              </a:rPr>
              <a:t>type.equals</a:t>
            </a:r>
            <a:r>
              <a:rPr lang="en-US" dirty="0">
                <a:latin typeface="Calibri" pitchFamily="34" charset="0"/>
              </a:rPr>
              <a:t> (“Cheese”) )</a:t>
            </a:r>
          </a:p>
          <a:p>
            <a:pPr algn="l" rtl="0">
              <a:defRPr/>
            </a:pPr>
            <a:r>
              <a:rPr lang="en-US" dirty="0">
                <a:latin typeface="Calibri" pitchFamily="34" charset="0"/>
              </a:rPr>
              <a:t>	    pizza =new </a:t>
            </a:r>
            <a:r>
              <a:rPr lang="en-US" b="1" dirty="0" err="1">
                <a:latin typeface="Calibri" pitchFamily="34" charset="0"/>
              </a:rPr>
              <a:t>ItalianCheesePizza</a:t>
            </a:r>
            <a:r>
              <a:rPr lang="en-US" dirty="0">
                <a:latin typeface="Calibri" pitchFamily="34" charset="0"/>
              </a:rPr>
              <a:t> ();</a:t>
            </a:r>
          </a:p>
          <a:p>
            <a:pPr algn="l" rtl="0">
              <a:defRPr/>
            </a:pPr>
            <a:r>
              <a:rPr lang="en-US" dirty="0">
                <a:latin typeface="Calibri" pitchFamily="34" charset="0"/>
              </a:rPr>
              <a:t>	else if (</a:t>
            </a:r>
            <a:r>
              <a:rPr lang="en-US" dirty="0" err="1">
                <a:latin typeface="Calibri" pitchFamily="34" charset="0"/>
              </a:rPr>
              <a:t>type.equals</a:t>
            </a:r>
            <a:r>
              <a:rPr lang="en-US" dirty="0">
                <a:latin typeface="Calibri" pitchFamily="34" charset="0"/>
              </a:rPr>
              <a:t> (“Vegetable”))</a:t>
            </a:r>
          </a:p>
          <a:p>
            <a:pPr algn="l" rtl="0">
              <a:defRPr/>
            </a:pPr>
            <a:r>
              <a:rPr lang="en-US" dirty="0">
                <a:latin typeface="Calibri" pitchFamily="34" charset="0"/>
              </a:rPr>
              <a:t>	    pizza =new </a:t>
            </a:r>
            <a:r>
              <a:rPr lang="en-US" b="1" dirty="0" err="1">
                <a:latin typeface="Calibri" pitchFamily="34" charset="0"/>
              </a:rPr>
              <a:t>ItalianVegetablePizza</a:t>
            </a:r>
            <a:r>
              <a:rPr lang="en-US" dirty="0">
                <a:latin typeface="Calibri" pitchFamily="34" charset="0"/>
              </a:rPr>
              <a:t> ();</a:t>
            </a:r>
          </a:p>
          <a:p>
            <a:pPr algn="l" rtl="0">
              <a:defRPr/>
            </a:pPr>
            <a:r>
              <a:rPr lang="en-US" dirty="0">
                <a:latin typeface="Calibri" pitchFamily="34" charset="0"/>
              </a:rPr>
              <a:t>	else if ( </a:t>
            </a:r>
            <a:r>
              <a:rPr lang="en-US" dirty="0" err="1">
                <a:latin typeface="Calibri" pitchFamily="34" charset="0"/>
              </a:rPr>
              <a:t>type.equals</a:t>
            </a:r>
            <a:r>
              <a:rPr lang="en-US" dirty="0">
                <a:latin typeface="Calibri" pitchFamily="34" charset="0"/>
              </a:rPr>
              <a:t> (“Seafood”) )</a:t>
            </a:r>
          </a:p>
          <a:p>
            <a:pPr algn="l" rtl="0">
              <a:defRPr/>
            </a:pPr>
            <a:r>
              <a:rPr lang="en-US" dirty="0">
                <a:latin typeface="Calibri" pitchFamily="34" charset="0"/>
              </a:rPr>
              <a:t>	    pizza =new </a:t>
            </a:r>
            <a:r>
              <a:rPr lang="en-US" b="1" dirty="0" err="1">
                <a:latin typeface="Calibri" pitchFamily="34" charset="0"/>
              </a:rPr>
              <a:t>ItalianSeafoodPizza</a:t>
            </a:r>
            <a:r>
              <a:rPr lang="en-US" dirty="0">
                <a:latin typeface="Calibri" pitchFamily="34" charset="0"/>
              </a:rPr>
              <a:t> ();</a:t>
            </a:r>
          </a:p>
          <a:p>
            <a:pPr algn="l" rtl="0">
              <a:defRPr/>
            </a:pPr>
            <a:endParaRPr lang="en-US" dirty="0">
              <a:latin typeface="Calibri" pitchFamily="34" charset="0"/>
            </a:endParaRPr>
          </a:p>
          <a:p>
            <a:pPr algn="l" rtl="0">
              <a:defRPr/>
            </a:pPr>
            <a:r>
              <a:rPr lang="en-US" dirty="0">
                <a:latin typeface="Calibri" pitchFamily="34" charset="0"/>
              </a:rPr>
              <a:t>	return pizza;</a:t>
            </a:r>
          </a:p>
          <a:p>
            <a:pPr algn="l" rtl="0">
              <a:defRPr/>
            </a:pPr>
            <a:r>
              <a:rPr lang="en-US" dirty="0">
                <a:latin typeface="Calibri" pitchFamily="34" charset="0"/>
              </a:rPr>
              <a:t>	}</a:t>
            </a:r>
          </a:p>
          <a:p>
            <a:pPr algn="l" rtl="0">
              <a:defRPr/>
            </a:pPr>
            <a:r>
              <a:rPr lang="en-US" dirty="0">
                <a:latin typeface="Calibri" pitchFamily="34" charset="0"/>
              </a:rPr>
              <a:t>	</a:t>
            </a:r>
          </a:p>
          <a:p>
            <a:pPr algn="l" rtl="0">
              <a:defRPr/>
            </a:pPr>
            <a:r>
              <a:rPr lang="en-US" dirty="0">
                <a:latin typeface="Calibri" pitchFamily="34" charset="0"/>
              </a:rPr>
              <a:t>}</a:t>
            </a:r>
            <a:endParaRPr lang="ar-EG" dirty="0">
              <a:latin typeface="Calibri" pitchFamily="34" charset="0"/>
            </a:endParaRPr>
          </a:p>
        </p:txBody>
      </p:sp>
      <p:sp>
        <p:nvSpPr>
          <p:cNvPr id="59396" name="TextBox 4"/>
          <p:cNvSpPr txBox="1">
            <a:spLocks noChangeArrowheads="1"/>
          </p:cNvSpPr>
          <p:nvPr/>
        </p:nvSpPr>
        <p:spPr bwMode="auto">
          <a:xfrm>
            <a:off x="6477000" y="1752600"/>
            <a:ext cx="2514600" cy="708025"/>
          </a:xfrm>
          <a:prstGeom prst="rect">
            <a:avLst/>
          </a:prstGeom>
          <a:solidFill>
            <a:srgbClr val="FFFF00">
              <a:alpha val="50195"/>
            </a:srgbClr>
          </a:solidFill>
          <a:ln w="9525">
            <a:noFill/>
            <a:miter lim="800000"/>
            <a:headEnd/>
            <a:tailEnd/>
          </a:ln>
        </p:spPr>
        <p:txBody>
          <a:bodyPr>
            <a:spAutoFit/>
          </a:bodyPr>
          <a:lstStyle/>
          <a:p>
            <a:pPr algn="l" rtl="0"/>
            <a:r>
              <a:rPr lang="en-US" dirty="0"/>
              <a:t>The Factory method implementation</a:t>
            </a:r>
            <a:endParaRPr lang="ar-EG" dirty="0"/>
          </a:p>
        </p:txBody>
      </p:sp>
      <p:sp>
        <p:nvSpPr>
          <p:cNvPr id="59397" name="Left Arrow 5"/>
          <p:cNvSpPr>
            <a:spLocks noChangeArrowheads="1"/>
          </p:cNvSpPr>
          <p:nvPr/>
        </p:nvSpPr>
        <p:spPr bwMode="auto">
          <a:xfrm>
            <a:off x="5181600" y="1828800"/>
            <a:ext cx="1219200" cy="228600"/>
          </a:xfrm>
          <a:prstGeom prst="leftArrow">
            <a:avLst>
              <a:gd name="adj1" fmla="val 50000"/>
              <a:gd name="adj2" fmla="val 50000"/>
            </a:avLst>
          </a:prstGeom>
          <a:solidFill>
            <a:srgbClr val="C00000"/>
          </a:solidFill>
          <a:ln w="9525" algn="ctr">
            <a:solidFill>
              <a:schemeClr val="tx1"/>
            </a:solidFill>
            <a:round/>
            <a:headEnd/>
            <a:tailEnd/>
          </a:ln>
        </p:spPr>
        <p:txBody>
          <a:bodyPr/>
          <a:lstStyle/>
          <a:p>
            <a:pPr algn="l" rtl="0"/>
            <a:endParaRPr lang="ar-EG"/>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Group 14"/>
          <p:cNvGrpSpPr>
            <a:grpSpLocks/>
          </p:cNvGrpSpPr>
          <p:nvPr/>
        </p:nvGrpSpPr>
        <p:grpSpPr bwMode="auto">
          <a:xfrm>
            <a:off x="5410200" y="3200400"/>
            <a:ext cx="2895600" cy="1905000"/>
            <a:chOff x="4495800" y="914400"/>
            <a:chExt cx="2895600" cy="1905000"/>
          </a:xfrm>
        </p:grpSpPr>
        <p:sp>
          <p:nvSpPr>
            <p:cNvPr id="60446" name="Flowchart: Process 7"/>
            <p:cNvSpPr>
              <a:spLocks noChangeArrowheads="1"/>
            </p:cNvSpPr>
            <p:nvPr/>
          </p:nvSpPr>
          <p:spPr bwMode="auto">
            <a:xfrm>
              <a:off x="4495800" y="914400"/>
              <a:ext cx="2895600" cy="1905000"/>
            </a:xfrm>
            <a:prstGeom prst="flowChartProcess">
              <a:avLst/>
            </a:prstGeom>
            <a:solidFill>
              <a:schemeClr val="bg1"/>
            </a:solidFill>
            <a:ln w="9525" algn="ctr">
              <a:solidFill>
                <a:schemeClr val="tx1"/>
              </a:solidFill>
              <a:round/>
              <a:headEnd/>
              <a:tailEnd/>
            </a:ln>
          </p:spPr>
          <p:txBody>
            <a:bodyPr/>
            <a:lstStyle/>
            <a:p>
              <a:pPr algn="ctr" rtl="0"/>
              <a:r>
                <a:rPr lang="en-US" b="1"/>
                <a:t>ItalianCheesePizza class</a:t>
              </a:r>
            </a:p>
            <a:p>
              <a:pPr algn="l" rtl="0"/>
              <a:r>
                <a:rPr lang="en-US"/>
                <a:t>prepare();</a:t>
              </a:r>
            </a:p>
            <a:p>
              <a:pPr algn="l" rtl="0"/>
              <a:r>
                <a:rPr lang="en-US"/>
                <a:t>bake();</a:t>
              </a:r>
            </a:p>
            <a:p>
              <a:pPr algn="l" rtl="0"/>
              <a:r>
                <a:rPr lang="en-US"/>
                <a:t>cut();</a:t>
              </a:r>
            </a:p>
            <a:p>
              <a:pPr algn="l" rtl="0"/>
              <a:r>
                <a:rPr lang="en-US"/>
                <a:t>box();</a:t>
              </a:r>
            </a:p>
          </p:txBody>
        </p:sp>
        <p:cxnSp>
          <p:nvCxnSpPr>
            <p:cNvPr id="60447" name="Straight Connector 16"/>
            <p:cNvCxnSpPr>
              <a:cxnSpLocks noChangeShapeType="1"/>
            </p:cNvCxnSpPr>
            <p:nvPr/>
          </p:nvCxnSpPr>
          <p:spPr bwMode="auto">
            <a:xfrm>
              <a:off x="4495800" y="1524000"/>
              <a:ext cx="2895600" cy="1588"/>
            </a:xfrm>
            <a:prstGeom prst="line">
              <a:avLst/>
            </a:prstGeom>
            <a:noFill/>
            <a:ln w="9525" algn="ctr">
              <a:solidFill>
                <a:schemeClr val="tx1"/>
              </a:solidFill>
              <a:round/>
              <a:headEnd/>
              <a:tailEnd/>
            </a:ln>
          </p:spPr>
        </p:cxnSp>
      </p:grpSp>
      <p:sp>
        <p:nvSpPr>
          <p:cNvPr id="60419" name="Title 1"/>
          <p:cNvSpPr>
            <a:spLocks noGrp="1"/>
          </p:cNvSpPr>
          <p:nvPr>
            <p:ph type="title"/>
          </p:nvPr>
        </p:nvSpPr>
        <p:spPr/>
        <p:txBody>
          <a:bodyPr/>
          <a:lstStyle/>
          <a:p>
            <a:r>
              <a:rPr lang="en-US" smtClean="0"/>
              <a:t>Factory Method Pattern Class Diagram</a:t>
            </a:r>
            <a:endParaRPr lang="ar-EG" smtClean="0"/>
          </a:p>
        </p:txBody>
      </p:sp>
      <p:cxnSp>
        <p:nvCxnSpPr>
          <p:cNvPr id="60420" name="Straight Arrow Connector 11"/>
          <p:cNvCxnSpPr>
            <a:cxnSpLocks noChangeShapeType="1"/>
          </p:cNvCxnSpPr>
          <p:nvPr/>
        </p:nvCxnSpPr>
        <p:spPr bwMode="auto">
          <a:xfrm rot="5400000" flipH="1" flipV="1">
            <a:off x="5600700" y="3009900"/>
            <a:ext cx="381000" cy="0"/>
          </a:xfrm>
          <a:prstGeom prst="straightConnector1">
            <a:avLst/>
          </a:prstGeom>
          <a:noFill/>
          <a:ln w="9525" algn="ctr">
            <a:solidFill>
              <a:schemeClr val="tx1"/>
            </a:solidFill>
            <a:round/>
            <a:headEnd/>
            <a:tailEnd type="arrow" w="med" len="med"/>
          </a:ln>
        </p:spPr>
      </p:cxnSp>
      <p:grpSp>
        <p:nvGrpSpPr>
          <p:cNvPr id="60421" name="Group 13"/>
          <p:cNvGrpSpPr>
            <a:grpSpLocks/>
          </p:cNvGrpSpPr>
          <p:nvPr/>
        </p:nvGrpSpPr>
        <p:grpSpPr bwMode="auto">
          <a:xfrm>
            <a:off x="2971800" y="914400"/>
            <a:ext cx="3200400" cy="1905000"/>
            <a:chOff x="2841174" y="914400"/>
            <a:chExt cx="2171701" cy="1905000"/>
          </a:xfrm>
        </p:grpSpPr>
        <p:sp>
          <p:nvSpPr>
            <p:cNvPr id="60444" name="Flowchart: Process 7"/>
            <p:cNvSpPr>
              <a:spLocks noChangeArrowheads="1"/>
            </p:cNvSpPr>
            <p:nvPr/>
          </p:nvSpPr>
          <p:spPr bwMode="auto">
            <a:xfrm>
              <a:off x="2841174" y="914400"/>
              <a:ext cx="2171700" cy="1905000"/>
            </a:xfrm>
            <a:prstGeom prst="flowChartProcess">
              <a:avLst/>
            </a:prstGeom>
            <a:noFill/>
            <a:ln w="9525" algn="ctr">
              <a:solidFill>
                <a:schemeClr val="tx1"/>
              </a:solidFill>
              <a:round/>
              <a:headEnd/>
              <a:tailEnd/>
            </a:ln>
          </p:spPr>
          <p:txBody>
            <a:bodyPr/>
            <a:lstStyle/>
            <a:p>
              <a:pPr algn="ctr" rtl="0"/>
              <a:r>
                <a:rPr lang="en-US" b="1"/>
                <a:t>Pizza</a:t>
              </a:r>
            </a:p>
            <a:p>
              <a:pPr algn="l" rtl="0"/>
              <a:endParaRPr lang="en-US"/>
            </a:p>
            <a:p>
              <a:pPr algn="l" rtl="0"/>
              <a:r>
                <a:rPr lang="en-US"/>
                <a:t>prepare();</a:t>
              </a:r>
            </a:p>
            <a:p>
              <a:pPr algn="l" rtl="0"/>
              <a:r>
                <a:rPr lang="en-US"/>
                <a:t>bake();</a:t>
              </a:r>
            </a:p>
            <a:p>
              <a:pPr algn="l" rtl="0"/>
              <a:r>
                <a:rPr lang="en-US"/>
                <a:t>cut();</a:t>
              </a:r>
            </a:p>
            <a:p>
              <a:pPr algn="l" rtl="0"/>
              <a:r>
                <a:rPr lang="en-US"/>
                <a:t>box();</a:t>
              </a:r>
            </a:p>
          </p:txBody>
        </p:sp>
        <p:cxnSp>
          <p:nvCxnSpPr>
            <p:cNvPr id="60445" name="Straight Connector 11"/>
            <p:cNvCxnSpPr>
              <a:cxnSpLocks noChangeShapeType="1"/>
            </p:cNvCxnSpPr>
            <p:nvPr/>
          </p:nvCxnSpPr>
          <p:spPr bwMode="auto">
            <a:xfrm>
              <a:off x="2841174" y="1295400"/>
              <a:ext cx="2171701" cy="1588"/>
            </a:xfrm>
            <a:prstGeom prst="line">
              <a:avLst/>
            </a:prstGeom>
            <a:noFill/>
            <a:ln w="9525" algn="ctr">
              <a:solidFill>
                <a:schemeClr val="tx1"/>
              </a:solidFill>
              <a:round/>
              <a:headEnd/>
              <a:tailEnd/>
            </a:ln>
          </p:spPr>
        </p:cxnSp>
      </p:grpSp>
      <p:grpSp>
        <p:nvGrpSpPr>
          <p:cNvPr id="60422" name="Group 17"/>
          <p:cNvGrpSpPr>
            <a:grpSpLocks/>
          </p:cNvGrpSpPr>
          <p:nvPr/>
        </p:nvGrpSpPr>
        <p:grpSpPr bwMode="auto">
          <a:xfrm>
            <a:off x="5638800" y="3657600"/>
            <a:ext cx="3200400" cy="1905000"/>
            <a:chOff x="4495800" y="914400"/>
            <a:chExt cx="2895600" cy="1905000"/>
          </a:xfrm>
        </p:grpSpPr>
        <p:sp>
          <p:nvSpPr>
            <p:cNvPr id="60442" name="Flowchart: Process 7"/>
            <p:cNvSpPr>
              <a:spLocks noChangeArrowheads="1"/>
            </p:cNvSpPr>
            <p:nvPr/>
          </p:nvSpPr>
          <p:spPr bwMode="auto">
            <a:xfrm>
              <a:off x="4495800" y="914400"/>
              <a:ext cx="2895600" cy="1905000"/>
            </a:xfrm>
            <a:prstGeom prst="flowChartProcess">
              <a:avLst/>
            </a:prstGeom>
            <a:solidFill>
              <a:schemeClr val="bg1"/>
            </a:solidFill>
            <a:ln w="9525" algn="ctr">
              <a:solidFill>
                <a:schemeClr val="tx1"/>
              </a:solidFill>
              <a:round/>
              <a:headEnd/>
              <a:tailEnd/>
            </a:ln>
          </p:spPr>
          <p:txBody>
            <a:bodyPr/>
            <a:lstStyle/>
            <a:p>
              <a:pPr algn="ctr" rtl="0"/>
              <a:r>
                <a:rPr lang="en-US" b="1"/>
                <a:t>ItalianVegetablePizza class</a:t>
              </a:r>
            </a:p>
            <a:p>
              <a:pPr algn="l" rtl="0"/>
              <a:r>
                <a:rPr lang="en-US"/>
                <a:t>prepare();</a:t>
              </a:r>
            </a:p>
            <a:p>
              <a:pPr algn="l" rtl="0"/>
              <a:r>
                <a:rPr lang="en-US"/>
                <a:t>bake();</a:t>
              </a:r>
            </a:p>
            <a:p>
              <a:pPr algn="l" rtl="0"/>
              <a:r>
                <a:rPr lang="en-US"/>
                <a:t>cut();</a:t>
              </a:r>
            </a:p>
            <a:p>
              <a:pPr algn="l" rtl="0"/>
              <a:r>
                <a:rPr lang="en-US"/>
                <a:t>box();</a:t>
              </a:r>
            </a:p>
          </p:txBody>
        </p:sp>
        <p:cxnSp>
          <p:nvCxnSpPr>
            <p:cNvPr id="60443" name="Straight Connector 19"/>
            <p:cNvCxnSpPr>
              <a:cxnSpLocks noChangeShapeType="1"/>
            </p:cNvCxnSpPr>
            <p:nvPr/>
          </p:nvCxnSpPr>
          <p:spPr bwMode="auto">
            <a:xfrm>
              <a:off x="4495800" y="1522412"/>
              <a:ext cx="2895600" cy="1588"/>
            </a:xfrm>
            <a:prstGeom prst="line">
              <a:avLst/>
            </a:prstGeom>
            <a:noFill/>
            <a:ln w="9525" algn="ctr">
              <a:solidFill>
                <a:schemeClr val="tx1"/>
              </a:solidFill>
              <a:round/>
              <a:headEnd/>
              <a:tailEnd/>
            </a:ln>
          </p:spPr>
        </p:cxnSp>
      </p:grpSp>
      <p:grpSp>
        <p:nvGrpSpPr>
          <p:cNvPr id="60423" name="Group 20"/>
          <p:cNvGrpSpPr>
            <a:grpSpLocks/>
          </p:cNvGrpSpPr>
          <p:nvPr/>
        </p:nvGrpSpPr>
        <p:grpSpPr bwMode="auto">
          <a:xfrm>
            <a:off x="5943600" y="4191000"/>
            <a:ext cx="3124200" cy="1981200"/>
            <a:chOff x="4332248" y="914400"/>
            <a:chExt cx="2895602" cy="1905000"/>
          </a:xfrm>
        </p:grpSpPr>
        <p:sp>
          <p:nvSpPr>
            <p:cNvPr id="60440" name="Flowchart: Process 7"/>
            <p:cNvSpPr>
              <a:spLocks noChangeArrowheads="1"/>
            </p:cNvSpPr>
            <p:nvPr/>
          </p:nvSpPr>
          <p:spPr bwMode="auto">
            <a:xfrm>
              <a:off x="4332248" y="914400"/>
              <a:ext cx="2895600" cy="1905000"/>
            </a:xfrm>
            <a:prstGeom prst="flowChartProcess">
              <a:avLst/>
            </a:prstGeom>
            <a:solidFill>
              <a:schemeClr val="bg1"/>
            </a:solidFill>
            <a:ln w="9525" algn="ctr">
              <a:solidFill>
                <a:schemeClr val="tx1"/>
              </a:solidFill>
              <a:round/>
              <a:headEnd/>
              <a:tailEnd/>
            </a:ln>
          </p:spPr>
          <p:txBody>
            <a:bodyPr/>
            <a:lstStyle/>
            <a:p>
              <a:pPr algn="ctr" rtl="0"/>
              <a:r>
                <a:rPr lang="en-US" b="1" dirty="0" err="1"/>
                <a:t>ItalianSeafoodPizza</a:t>
              </a:r>
              <a:r>
                <a:rPr lang="en-US" b="1" dirty="0"/>
                <a:t> class</a:t>
              </a:r>
            </a:p>
            <a:p>
              <a:pPr algn="l" rtl="0"/>
              <a:r>
                <a:rPr lang="en-US" dirty="0"/>
                <a:t>prepare();</a:t>
              </a:r>
            </a:p>
            <a:p>
              <a:pPr algn="l" rtl="0"/>
              <a:r>
                <a:rPr lang="en-US" dirty="0"/>
                <a:t>bake();</a:t>
              </a:r>
            </a:p>
            <a:p>
              <a:pPr algn="l" rtl="0"/>
              <a:r>
                <a:rPr lang="en-US" dirty="0"/>
                <a:t>cut();</a:t>
              </a:r>
            </a:p>
            <a:p>
              <a:pPr algn="l" rtl="0"/>
              <a:r>
                <a:rPr lang="en-US" dirty="0"/>
                <a:t>box();</a:t>
              </a:r>
            </a:p>
          </p:txBody>
        </p:sp>
        <p:cxnSp>
          <p:nvCxnSpPr>
            <p:cNvPr id="60441" name="Straight Connector 22"/>
            <p:cNvCxnSpPr>
              <a:cxnSpLocks noChangeShapeType="1"/>
            </p:cNvCxnSpPr>
            <p:nvPr/>
          </p:nvCxnSpPr>
          <p:spPr bwMode="auto">
            <a:xfrm>
              <a:off x="4332249" y="1572235"/>
              <a:ext cx="2895601" cy="1588"/>
            </a:xfrm>
            <a:prstGeom prst="line">
              <a:avLst/>
            </a:prstGeom>
            <a:noFill/>
            <a:ln w="9525" algn="ctr">
              <a:solidFill>
                <a:schemeClr val="tx1"/>
              </a:solidFill>
              <a:round/>
              <a:headEnd/>
              <a:tailEnd/>
            </a:ln>
          </p:spPr>
        </p:cxnSp>
      </p:grpSp>
      <p:cxnSp>
        <p:nvCxnSpPr>
          <p:cNvPr id="60424" name="Straight Arrow Connector 11"/>
          <p:cNvCxnSpPr>
            <a:cxnSpLocks noChangeShapeType="1"/>
          </p:cNvCxnSpPr>
          <p:nvPr/>
        </p:nvCxnSpPr>
        <p:spPr bwMode="auto">
          <a:xfrm rot="5400000" flipH="1" flipV="1">
            <a:off x="3124994" y="2971006"/>
            <a:ext cx="304800" cy="1588"/>
          </a:xfrm>
          <a:prstGeom prst="straightConnector1">
            <a:avLst/>
          </a:prstGeom>
          <a:noFill/>
          <a:ln w="9525" algn="ctr">
            <a:solidFill>
              <a:schemeClr val="tx1"/>
            </a:solidFill>
            <a:round/>
            <a:headEnd/>
            <a:tailEnd type="arrow" w="med" len="med"/>
          </a:ln>
        </p:spPr>
      </p:cxnSp>
      <p:cxnSp>
        <p:nvCxnSpPr>
          <p:cNvPr id="60425" name="Straight Arrow Connector 11"/>
          <p:cNvCxnSpPr>
            <a:cxnSpLocks noChangeShapeType="1"/>
            <a:stCxn id="60432" idx="0"/>
            <a:endCxn id="60444" idx="2"/>
          </p:cNvCxnSpPr>
          <p:nvPr/>
        </p:nvCxnSpPr>
        <p:spPr bwMode="auto">
          <a:xfrm rot="5400000" flipH="1" flipV="1">
            <a:off x="4075113" y="3313112"/>
            <a:ext cx="990600" cy="3175"/>
          </a:xfrm>
          <a:prstGeom prst="straightConnector1">
            <a:avLst/>
          </a:prstGeom>
          <a:noFill/>
          <a:ln w="9525" algn="ctr">
            <a:solidFill>
              <a:schemeClr val="tx1"/>
            </a:solidFill>
            <a:round/>
            <a:headEnd/>
            <a:tailEnd type="arrow" w="med" len="med"/>
          </a:ln>
        </p:spPr>
      </p:cxnSp>
      <p:sp>
        <p:nvSpPr>
          <p:cNvPr id="60426" name="Isosceles Triangle 33"/>
          <p:cNvSpPr>
            <a:spLocks noChangeArrowheads="1"/>
          </p:cNvSpPr>
          <p:nvPr/>
        </p:nvSpPr>
        <p:spPr bwMode="auto">
          <a:xfrm>
            <a:off x="5715000" y="2819400"/>
            <a:ext cx="152400" cy="152400"/>
          </a:xfrm>
          <a:prstGeom prst="triangle">
            <a:avLst>
              <a:gd name="adj" fmla="val 50000"/>
            </a:avLst>
          </a:prstGeom>
          <a:solidFill>
            <a:schemeClr val="accent1"/>
          </a:solidFill>
          <a:ln w="9525" algn="ctr">
            <a:solidFill>
              <a:schemeClr val="tx1"/>
            </a:solidFill>
            <a:round/>
            <a:headEnd/>
            <a:tailEnd/>
          </a:ln>
        </p:spPr>
        <p:txBody>
          <a:bodyPr/>
          <a:lstStyle/>
          <a:p>
            <a:pPr algn="l" rtl="0"/>
            <a:endParaRPr lang="ar-EG"/>
          </a:p>
        </p:txBody>
      </p:sp>
      <p:sp>
        <p:nvSpPr>
          <p:cNvPr id="60427" name="Isosceles Triangle 34"/>
          <p:cNvSpPr>
            <a:spLocks noChangeArrowheads="1"/>
          </p:cNvSpPr>
          <p:nvPr/>
        </p:nvSpPr>
        <p:spPr bwMode="auto">
          <a:xfrm>
            <a:off x="3200400" y="2819400"/>
            <a:ext cx="152400" cy="152400"/>
          </a:xfrm>
          <a:prstGeom prst="triangle">
            <a:avLst>
              <a:gd name="adj" fmla="val 50000"/>
            </a:avLst>
          </a:prstGeom>
          <a:solidFill>
            <a:schemeClr val="accent1"/>
          </a:solidFill>
          <a:ln w="9525" algn="ctr">
            <a:solidFill>
              <a:schemeClr val="tx1"/>
            </a:solidFill>
            <a:round/>
            <a:headEnd/>
            <a:tailEnd/>
          </a:ln>
        </p:spPr>
        <p:txBody>
          <a:bodyPr/>
          <a:lstStyle/>
          <a:p>
            <a:pPr algn="l" rtl="0"/>
            <a:endParaRPr lang="ar-EG"/>
          </a:p>
        </p:txBody>
      </p:sp>
      <p:sp>
        <p:nvSpPr>
          <p:cNvPr id="60428" name="Isosceles Triangle 35"/>
          <p:cNvSpPr>
            <a:spLocks noChangeArrowheads="1"/>
          </p:cNvSpPr>
          <p:nvPr/>
        </p:nvSpPr>
        <p:spPr bwMode="auto">
          <a:xfrm>
            <a:off x="4495800" y="2819400"/>
            <a:ext cx="152400" cy="152400"/>
          </a:xfrm>
          <a:prstGeom prst="triangle">
            <a:avLst>
              <a:gd name="adj" fmla="val 50000"/>
            </a:avLst>
          </a:prstGeom>
          <a:solidFill>
            <a:schemeClr val="accent1"/>
          </a:solidFill>
          <a:ln w="9525" algn="ctr">
            <a:solidFill>
              <a:schemeClr val="tx1"/>
            </a:solidFill>
            <a:round/>
            <a:headEnd/>
            <a:tailEnd/>
          </a:ln>
        </p:spPr>
        <p:txBody>
          <a:bodyPr/>
          <a:lstStyle/>
          <a:p>
            <a:pPr algn="l" rtl="0"/>
            <a:endParaRPr lang="ar-EG"/>
          </a:p>
        </p:txBody>
      </p:sp>
      <p:grpSp>
        <p:nvGrpSpPr>
          <p:cNvPr id="60429" name="Group 14"/>
          <p:cNvGrpSpPr>
            <a:grpSpLocks/>
          </p:cNvGrpSpPr>
          <p:nvPr/>
        </p:nvGrpSpPr>
        <p:grpSpPr bwMode="auto">
          <a:xfrm>
            <a:off x="533400" y="3124200"/>
            <a:ext cx="3200400" cy="2057400"/>
            <a:chOff x="4495800" y="914400"/>
            <a:chExt cx="2895600" cy="1905000"/>
          </a:xfrm>
        </p:grpSpPr>
        <p:sp>
          <p:nvSpPr>
            <p:cNvPr id="60438" name="Flowchart: Process 7"/>
            <p:cNvSpPr>
              <a:spLocks noChangeArrowheads="1"/>
            </p:cNvSpPr>
            <p:nvPr/>
          </p:nvSpPr>
          <p:spPr bwMode="auto">
            <a:xfrm>
              <a:off x="4495800" y="914400"/>
              <a:ext cx="2895600" cy="1905000"/>
            </a:xfrm>
            <a:prstGeom prst="flowChartProcess">
              <a:avLst/>
            </a:prstGeom>
            <a:solidFill>
              <a:schemeClr val="bg1"/>
            </a:solidFill>
            <a:ln w="9525" algn="ctr">
              <a:solidFill>
                <a:schemeClr val="tx1"/>
              </a:solidFill>
              <a:round/>
              <a:headEnd/>
              <a:tailEnd/>
            </a:ln>
          </p:spPr>
          <p:txBody>
            <a:bodyPr/>
            <a:lstStyle/>
            <a:p>
              <a:pPr algn="ctr" rtl="0"/>
              <a:r>
                <a:rPr lang="en-US" b="1" dirty="0" err="1"/>
                <a:t>EgyptianCheesePizza</a:t>
              </a:r>
              <a:r>
                <a:rPr lang="en-US" b="1" dirty="0"/>
                <a:t> class</a:t>
              </a:r>
            </a:p>
            <a:p>
              <a:pPr algn="l" rtl="0"/>
              <a:r>
                <a:rPr lang="en-US" dirty="0"/>
                <a:t>prepare();</a:t>
              </a:r>
            </a:p>
            <a:p>
              <a:pPr algn="l" rtl="0"/>
              <a:r>
                <a:rPr lang="en-US" dirty="0"/>
                <a:t>bake();</a:t>
              </a:r>
            </a:p>
            <a:p>
              <a:pPr algn="l" rtl="0"/>
              <a:r>
                <a:rPr lang="en-US" dirty="0"/>
                <a:t>cut();</a:t>
              </a:r>
            </a:p>
            <a:p>
              <a:pPr algn="l" rtl="0"/>
              <a:r>
                <a:rPr lang="en-US" dirty="0"/>
                <a:t>box();</a:t>
              </a:r>
            </a:p>
          </p:txBody>
        </p:sp>
        <p:cxnSp>
          <p:nvCxnSpPr>
            <p:cNvPr id="60439" name="Straight Connector 77"/>
            <p:cNvCxnSpPr>
              <a:cxnSpLocks noChangeShapeType="1"/>
            </p:cNvCxnSpPr>
            <p:nvPr/>
          </p:nvCxnSpPr>
          <p:spPr bwMode="auto">
            <a:xfrm>
              <a:off x="4495800" y="1524000"/>
              <a:ext cx="2895600" cy="1588"/>
            </a:xfrm>
            <a:prstGeom prst="line">
              <a:avLst/>
            </a:prstGeom>
            <a:noFill/>
            <a:ln w="9525" algn="ctr">
              <a:solidFill>
                <a:schemeClr val="tx1"/>
              </a:solidFill>
              <a:round/>
              <a:headEnd/>
              <a:tailEnd/>
            </a:ln>
          </p:spPr>
        </p:cxnSp>
      </p:grpSp>
      <p:grpSp>
        <p:nvGrpSpPr>
          <p:cNvPr id="60430" name="Group 17"/>
          <p:cNvGrpSpPr>
            <a:grpSpLocks/>
          </p:cNvGrpSpPr>
          <p:nvPr/>
        </p:nvGrpSpPr>
        <p:grpSpPr bwMode="auto">
          <a:xfrm>
            <a:off x="304800" y="3657600"/>
            <a:ext cx="3276600" cy="1981200"/>
            <a:chOff x="4495800" y="914400"/>
            <a:chExt cx="2895600" cy="1905000"/>
          </a:xfrm>
        </p:grpSpPr>
        <p:sp>
          <p:nvSpPr>
            <p:cNvPr id="60436" name="Flowchart: Process 7"/>
            <p:cNvSpPr>
              <a:spLocks noChangeArrowheads="1"/>
            </p:cNvSpPr>
            <p:nvPr/>
          </p:nvSpPr>
          <p:spPr bwMode="auto">
            <a:xfrm>
              <a:off x="4495800" y="914400"/>
              <a:ext cx="2895600" cy="1905000"/>
            </a:xfrm>
            <a:prstGeom prst="flowChartProcess">
              <a:avLst/>
            </a:prstGeom>
            <a:solidFill>
              <a:schemeClr val="bg1"/>
            </a:solidFill>
            <a:ln w="9525" algn="ctr">
              <a:solidFill>
                <a:schemeClr val="tx1"/>
              </a:solidFill>
              <a:round/>
              <a:headEnd/>
              <a:tailEnd/>
            </a:ln>
          </p:spPr>
          <p:txBody>
            <a:bodyPr/>
            <a:lstStyle/>
            <a:p>
              <a:pPr algn="ctr" rtl="0"/>
              <a:r>
                <a:rPr lang="en-US" b="1"/>
                <a:t>EgyptianVegetablePizza class</a:t>
              </a:r>
            </a:p>
            <a:p>
              <a:pPr algn="l" rtl="0"/>
              <a:endParaRPr lang="en-US"/>
            </a:p>
            <a:p>
              <a:pPr algn="l" rtl="0"/>
              <a:r>
                <a:rPr lang="en-US"/>
                <a:t>prepare();</a:t>
              </a:r>
            </a:p>
            <a:p>
              <a:pPr algn="l" rtl="0"/>
              <a:r>
                <a:rPr lang="en-US"/>
                <a:t>bake();</a:t>
              </a:r>
            </a:p>
            <a:p>
              <a:pPr algn="l" rtl="0"/>
              <a:r>
                <a:rPr lang="en-US"/>
                <a:t>cut();</a:t>
              </a:r>
            </a:p>
            <a:p>
              <a:pPr algn="l" rtl="0"/>
              <a:r>
                <a:rPr lang="en-US"/>
                <a:t>box();</a:t>
              </a:r>
            </a:p>
          </p:txBody>
        </p:sp>
        <p:cxnSp>
          <p:nvCxnSpPr>
            <p:cNvPr id="60437" name="Straight Connector 80"/>
            <p:cNvCxnSpPr>
              <a:cxnSpLocks noChangeShapeType="1"/>
            </p:cNvCxnSpPr>
            <p:nvPr/>
          </p:nvCxnSpPr>
          <p:spPr bwMode="auto">
            <a:xfrm>
              <a:off x="4495800" y="1500554"/>
              <a:ext cx="2895600" cy="1588"/>
            </a:xfrm>
            <a:prstGeom prst="line">
              <a:avLst/>
            </a:prstGeom>
            <a:noFill/>
            <a:ln w="9525" algn="ctr">
              <a:solidFill>
                <a:schemeClr val="tx1"/>
              </a:solidFill>
              <a:round/>
              <a:headEnd/>
              <a:tailEnd/>
            </a:ln>
          </p:spPr>
        </p:cxnSp>
      </p:grpSp>
      <p:grpSp>
        <p:nvGrpSpPr>
          <p:cNvPr id="60431" name="Group 20"/>
          <p:cNvGrpSpPr>
            <a:grpSpLocks/>
          </p:cNvGrpSpPr>
          <p:nvPr/>
        </p:nvGrpSpPr>
        <p:grpSpPr bwMode="auto">
          <a:xfrm>
            <a:off x="152400" y="4191000"/>
            <a:ext cx="3124200" cy="1981200"/>
            <a:chOff x="4191000" y="838200"/>
            <a:chExt cx="2895600" cy="1981200"/>
          </a:xfrm>
        </p:grpSpPr>
        <p:sp>
          <p:nvSpPr>
            <p:cNvPr id="60434" name="Flowchart: Process 7"/>
            <p:cNvSpPr>
              <a:spLocks noChangeArrowheads="1"/>
            </p:cNvSpPr>
            <p:nvPr/>
          </p:nvSpPr>
          <p:spPr bwMode="auto">
            <a:xfrm>
              <a:off x="4191000" y="838200"/>
              <a:ext cx="2895600" cy="1981200"/>
            </a:xfrm>
            <a:prstGeom prst="flowChartProcess">
              <a:avLst/>
            </a:prstGeom>
            <a:solidFill>
              <a:schemeClr val="bg1"/>
            </a:solidFill>
            <a:ln w="9525" algn="ctr">
              <a:solidFill>
                <a:schemeClr val="tx1"/>
              </a:solidFill>
              <a:round/>
              <a:headEnd/>
              <a:tailEnd/>
            </a:ln>
          </p:spPr>
          <p:txBody>
            <a:bodyPr/>
            <a:lstStyle/>
            <a:p>
              <a:pPr algn="ctr" rtl="0"/>
              <a:r>
                <a:rPr lang="en-US" b="1"/>
                <a:t>EgyptianSeafoodPizza class</a:t>
              </a:r>
            </a:p>
            <a:p>
              <a:pPr algn="l" rtl="0"/>
              <a:r>
                <a:rPr lang="en-US"/>
                <a:t>prepare();</a:t>
              </a:r>
            </a:p>
            <a:p>
              <a:pPr algn="l" rtl="0"/>
              <a:r>
                <a:rPr lang="en-US"/>
                <a:t>bake();</a:t>
              </a:r>
            </a:p>
            <a:p>
              <a:pPr algn="l" rtl="0"/>
              <a:r>
                <a:rPr lang="en-US"/>
                <a:t>cut();</a:t>
              </a:r>
            </a:p>
            <a:p>
              <a:pPr algn="l" rtl="0"/>
              <a:r>
                <a:rPr lang="en-US"/>
                <a:t>box();</a:t>
              </a:r>
            </a:p>
          </p:txBody>
        </p:sp>
        <p:cxnSp>
          <p:nvCxnSpPr>
            <p:cNvPr id="60435" name="Straight Connector 83"/>
            <p:cNvCxnSpPr>
              <a:cxnSpLocks noChangeShapeType="1"/>
            </p:cNvCxnSpPr>
            <p:nvPr/>
          </p:nvCxnSpPr>
          <p:spPr bwMode="auto">
            <a:xfrm>
              <a:off x="4191000" y="1471612"/>
              <a:ext cx="2895600" cy="1588"/>
            </a:xfrm>
            <a:prstGeom prst="line">
              <a:avLst/>
            </a:prstGeom>
            <a:noFill/>
            <a:ln w="9525" algn="ctr">
              <a:solidFill>
                <a:schemeClr val="tx1"/>
              </a:solidFill>
              <a:round/>
              <a:headEnd/>
              <a:tailEnd/>
            </a:ln>
          </p:spPr>
        </p:cxnSp>
      </p:grpSp>
      <p:sp>
        <p:nvSpPr>
          <p:cNvPr id="60432" name="Flowchart: Multidocument 84"/>
          <p:cNvSpPr>
            <a:spLocks noChangeArrowheads="1"/>
          </p:cNvSpPr>
          <p:nvPr/>
        </p:nvSpPr>
        <p:spPr bwMode="auto">
          <a:xfrm>
            <a:off x="3962400" y="3810000"/>
            <a:ext cx="1066800" cy="1371600"/>
          </a:xfrm>
          <a:prstGeom prst="flowChartMultidocument">
            <a:avLst/>
          </a:prstGeom>
          <a:solidFill>
            <a:schemeClr val="accent1"/>
          </a:solidFill>
          <a:ln w="9525" algn="ctr">
            <a:solidFill>
              <a:schemeClr val="tx1"/>
            </a:solidFill>
            <a:round/>
            <a:headEnd/>
            <a:tailEnd/>
          </a:ln>
        </p:spPr>
        <p:txBody>
          <a:bodyPr/>
          <a:lstStyle/>
          <a:p>
            <a:pPr algn="l" rtl="0"/>
            <a:endParaRPr lang="ar-EG"/>
          </a:p>
        </p:txBody>
      </p:sp>
      <p:sp>
        <p:nvSpPr>
          <p:cNvPr id="60433" name="TextBox 91"/>
          <p:cNvSpPr txBox="1">
            <a:spLocks noChangeArrowheads="1"/>
          </p:cNvSpPr>
          <p:nvPr/>
        </p:nvSpPr>
        <p:spPr bwMode="auto">
          <a:xfrm>
            <a:off x="6934200" y="1143000"/>
            <a:ext cx="1371600" cy="708025"/>
          </a:xfrm>
          <a:prstGeom prst="rect">
            <a:avLst/>
          </a:prstGeom>
          <a:solidFill>
            <a:srgbClr val="FFC000">
              <a:alpha val="50000"/>
            </a:srgbClr>
          </a:solidFill>
          <a:ln w="9525">
            <a:solidFill>
              <a:schemeClr val="tx1"/>
            </a:solidFill>
            <a:miter lim="800000"/>
            <a:headEnd/>
            <a:tailEnd/>
          </a:ln>
        </p:spPr>
        <p:txBody>
          <a:bodyPr>
            <a:spAutoFit/>
          </a:bodyPr>
          <a:lstStyle/>
          <a:p>
            <a:pPr algn="ctr" rtl="0"/>
            <a:r>
              <a:rPr lang="en-US" dirty="0"/>
              <a:t>Product Classes</a:t>
            </a:r>
            <a:endParaRPr lang="ar-EG"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smtClean="0"/>
              <a:t>Factory Method Pattern Class Diagram</a:t>
            </a:r>
            <a:endParaRPr lang="ar-EG" smtClean="0"/>
          </a:p>
        </p:txBody>
      </p:sp>
      <p:grpSp>
        <p:nvGrpSpPr>
          <p:cNvPr id="61443" name="Group 28"/>
          <p:cNvGrpSpPr>
            <a:grpSpLocks/>
          </p:cNvGrpSpPr>
          <p:nvPr/>
        </p:nvGrpSpPr>
        <p:grpSpPr bwMode="auto">
          <a:xfrm>
            <a:off x="2057400" y="990600"/>
            <a:ext cx="4572000" cy="1447800"/>
            <a:chOff x="4495800" y="914400"/>
            <a:chExt cx="2895600" cy="1905000"/>
          </a:xfrm>
        </p:grpSpPr>
        <p:sp>
          <p:nvSpPr>
            <p:cNvPr id="61458" name="Flowchart: Process 7"/>
            <p:cNvSpPr>
              <a:spLocks noChangeArrowheads="1"/>
            </p:cNvSpPr>
            <p:nvPr/>
          </p:nvSpPr>
          <p:spPr bwMode="auto">
            <a:xfrm>
              <a:off x="4495800" y="914400"/>
              <a:ext cx="2895600" cy="1905000"/>
            </a:xfrm>
            <a:prstGeom prst="flowChartProcess">
              <a:avLst/>
            </a:prstGeom>
            <a:noFill/>
            <a:ln w="9525" algn="ctr">
              <a:solidFill>
                <a:schemeClr val="tx1"/>
              </a:solidFill>
              <a:round/>
              <a:headEnd/>
              <a:tailEnd/>
            </a:ln>
          </p:spPr>
          <p:txBody>
            <a:bodyPr/>
            <a:lstStyle/>
            <a:p>
              <a:pPr algn="ctr" rtl="0"/>
              <a:r>
                <a:rPr lang="en-US" b="1"/>
                <a:t>PizzaRestaurant class</a:t>
              </a:r>
            </a:p>
            <a:p>
              <a:pPr algn="l" rtl="0"/>
              <a:endParaRPr lang="en-US"/>
            </a:p>
            <a:p>
              <a:pPr algn="l" rtl="0"/>
              <a:r>
                <a:rPr lang="en-US"/>
                <a:t>Pizza createPizza (type)</a:t>
              </a:r>
            </a:p>
            <a:p>
              <a:pPr algn="l" rtl="0"/>
              <a:r>
                <a:rPr lang="en-US"/>
                <a:t>Pizza orderPizza (type)   </a:t>
              </a:r>
            </a:p>
          </p:txBody>
        </p:sp>
        <p:cxnSp>
          <p:nvCxnSpPr>
            <p:cNvPr id="61459" name="Straight Connector 30"/>
            <p:cNvCxnSpPr>
              <a:cxnSpLocks noChangeShapeType="1"/>
            </p:cNvCxnSpPr>
            <p:nvPr/>
          </p:nvCxnSpPr>
          <p:spPr bwMode="auto">
            <a:xfrm>
              <a:off x="4495800" y="1549400"/>
              <a:ext cx="2895600" cy="1588"/>
            </a:xfrm>
            <a:prstGeom prst="line">
              <a:avLst/>
            </a:prstGeom>
            <a:noFill/>
            <a:ln w="9525" algn="ctr">
              <a:solidFill>
                <a:schemeClr val="tx1"/>
              </a:solidFill>
              <a:round/>
              <a:headEnd/>
              <a:tailEnd/>
            </a:ln>
          </p:spPr>
        </p:cxnSp>
      </p:grpSp>
      <p:grpSp>
        <p:nvGrpSpPr>
          <p:cNvPr id="61444" name="Group 28"/>
          <p:cNvGrpSpPr>
            <a:grpSpLocks/>
          </p:cNvGrpSpPr>
          <p:nvPr/>
        </p:nvGrpSpPr>
        <p:grpSpPr bwMode="auto">
          <a:xfrm>
            <a:off x="1828800" y="3200400"/>
            <a:ext cx="2971800" cy="1447800"/>
            <a:chOff x="4273062" y="914400"/>
            <a:chExt cx="3118338" cy="1558636"/>
          </a:xfrm>
        </p:grpSpPr>
        <p:sp>
          <p:nvSpPr>
            <p:cNvPr id="61456" name="Flowchart: Process 7"/>
            <p:cNvSpPr>
              <a:spLocks noChangeArrowheads="1"/>
            </p:cNvSpPr>
            <p:nvPr/>
          </p:nvSpPr>
          <p:spPr bwMode="auto">
            <a:xfrm>
              <a:off x="4273062" y="914400"/>
              <a:ext cx="3118338" cy="1558636"/>
            </a:xfrm>
            <a:prstGeom prst="flowChartProcess">
              <a:avLst/>
            </a:prstGeom>
            <a:noFill/>
            <a:ln w="9525" algn="ctr">
              <a:solidFill>
                <a:schemeClr val="tx1"/>
              </a:solidFill>
              <a:round/>
              <a:headEnd/>
              <a:tailEnd/>
            </a:ln>
          </p:spPr>
          <p:txBody>
            <a:bodyPr/>
            <a:lstStyle/>
            <a:p>
              <a:pPr algn="ctr" rtl="0"/>
              <a:r>
                <a:rPr lang="en-US" b="1"/>
                <a:t>ItalianPizzaRestaurant class</a:t>
              </a:r>
            </a:p>
            <a:p>
              <a:pPr algn="l" rtl="0"/>
              <a:endParaRPr lang="en-US"/>
            </a:p>
            <a:p>
              <a:pPr algn="l" rtl="0"/>
              <a:r>
                <a:rPr lang="en-US"/>
                <a:t>Pizza createPizza (type)</a:t>
              </a:r>
            </a:p>
            <a:p>
              <a:pPr algn="l" rtl="0"/>
              <a:endParaRPr lang="en-US"/>
            </a:p>
          </p:txBody>
        </p:sp>
        <p:cxnSp>
          <p:nvCxnSpPr>
            <p:cNvPr id="61457" name="Straight Connector 40"/>
            <p:cNvCxnSpPr>
              <a:cxnSpLocks noChangeShapeType="1"/>
            </p:cNvCxnSpPr>
            <p:nvPr/>
          </p:nvCxnSpPr>
          <p:spPr bwMode="auto">
            <a:xfrm>
              <a:off x="4273063" y="1692131"/>
              <a:ext cx="2895600" cy="1589"/>
            </a:xfrm>
            <a:prstGeom prst="line">
              <a:avLst/>
            </a:prstGeom>
            <a:noFill/>
            <a:ln w="9525" algn="ctr">
              <a:solidFill>
                <a:schemeClr val="tx1"/>
              </a:solidFill>
              <a:round/>
              <a:headEnd/>
              <a:tailEnd/>
            </a:ln>
          </p:spPr>
        </p:cxnSp>
      </p:grpSp>
      <p:grpSp>
        <p:nvGrpSpPr>
          <p:cNvPr id="4" name="Group 42"/>
          <p:cNvGrpSpPr/>
          <p:nvPr/>
        </p:nvGrpSpPr>
        <p:grpSpPr>
          <a:xfrm>
            <a:off x="2285997" y="3810000"/>
            <a:ext cx="3429000" cy="1524000"/>
            <a:chOff x="4495800" y="1104900"/>
            <a:chExt cx="2895600" cy="1905000"/>
          </a:xfrm>
          <a:solidFill>
            <a:schemeClr val="bg1"/>
          </a:solidFill>
        </p:grpSpPr>
        <p:sp>
          <p:nvSpPr>
            <p:cNvPr id="44" name="Flowchart: Process 7"/>
            <p:cNvSpPr>
              <a:spLocks noChangeArrowheads="1"/>
            </p:cNvSpPr>
            <p:nvPr/>
          </p:nvSpPr>
          <p:spPr bwMode="auto">
            <a:xfrm>
              <a:off x="4495800" y="1104900"/>
              <a:ext cx="2895600" cy="1905000"/>
            </a:xfrm>
            <a:prstGeom prst="flowChartProcess">
              <a:avLst/>
            </a:prstGeom>
            <a:grpFill/>
            <a:ln w="9525" algn="ctr">
              <a:solidFill>
                <a:schemeClr val="tx1"/>
              </a:solidFill>
              <a:round/>
              <a:headEnd/>
              <a:tailEnd/>
            </a:ln>
          </p:spPr>
          <p:txBody>
            <a:bodyPr/>
            <a:lstStyle/>
            <a:p>
              <a:pPr algn="ctr" rtl="0">
                <a:defRPr/>
              </a:pPr>
              <a:r>
                <a:rPr lang="en-US" b="1" dirty="0" err="1"/>
                <a:t>EgyptianPizzaRestaurant</a:t>
              </a:r>
              <a:r>
                <a:rPr lang="en-US" b="1" dirty="0"/>
                <a:t> class</a:t>
              </a:r>
            </a:p>
            <a:p>
              <a:pPr algn="l" rtl="0">
                <a:defRPr/>
              </a:pPr>
              <a:endParaRPr lang="en-US" dirty="0"/>
            </a:p>
            <a:p>
              <a:pPr algn="l" rtl="0">
                <a:defRPr/>
              </a:pPr>
              <a:r>
                <a:rPr lang="en-US" dirty="0"/>
                <a:t>Pizza createPizza (type)</a:t>
              </a:r>
            </a:p>
            <a:p>
              <a:pPr algn="l" rtl="0">
                <a:defRPr/>
              </a:pPr>
              <a:endParaRPr lang="en-US" dirty="0"/>
            </a:p>
          </p:txBody>
        </p:sp>
        <p:cxnSp>
          <p:nvCxnSpPr>
            <p:cNvPr id="45" name="Straight Connector 44"/>
            <p:cNvCxnSpPr/>
            <p:nvPr/>
          </p:nvCxnSpPr>
          <p:spPr bwMode="auto">
            <a:xfrm>
              <a:off x="4495800" y="1960563"/>
              <a:ext cx="2895600" cy="1588"/>
            </a:xfrm>
            <a:prstGeom prst="line">
              <a:avLst/>
            </a:prstGeom>
            <a:grpFill/>
            <a:ln w="9525" cap="flat" cmpd="sng" algn="ctr">
              <a:solidFill>
                <a:schemeClr val="tx1"/>
              </a:solidFill>
              <a:prstDash val="solid"/>
              <a:round/>
              <a:headEnd type="none" w="med" len="med"/>
              <a:tailEnd type="none" w="med" len="med"/>
            </a:ln>
            <a:effectLst/>
          </p:spPr>
        </p:cxnSp>
      </p:grpSp>
      <p:grpSp>
        <p:nvGrpSpPr>
          <p:cNvPr id="5" name="Group 45"/>
          <p:cNvGrpSpPr/>
          <p:nvPr/>
        </p:nvGrpSpPr>
        <p:grpSpPr>
          <a:xfrm>
            <a:off x="3352797" y="4419600"/>
            <a:ext cx="3276603" cy="1447800"/>
            <a:chOff x="4495798" y="993775"/>
            <a:chExt cx="2895602" cy="1508125"/>
          </a:xfrm>
          <a:solidFill>
            <a:schemeClr val="bg1"/>
          </a:solidFill>
        </p:grpSpPr>
        <p:sp>
          <p:nvSpPr>
            <p:cNvPr id="47" name="Flowchart: Process 7"/>
            <p:cNvSpPr>
              <a:spLocks noChangeArrowheads="1"/>
            </p:cNvSpPr>
            <p:nvPr/>
          </p:nvSpPr>
          <p:spPr bwMode="auto">
            <a:xfrm>
              <a:off x="4495798" y="993775"/>
              <a:ext cx="2895599" cy="1508125"/>
            </a:xfrm>
            <a:prstGeom prst="flowChartProcess">
              <a:avLst/>
            </a:prstGeom>
            <a:grpFill/>
            <a:ln w="9525" algn="ctr">
              <a:solidFill>
                <a:schemeClr val="tx1"/>
              </a:solidFill>
              <a:round/>
              <a:headEnd/>
              <a:tailEnd/>
            </a:ln>
          </p:spPr>
          <p:txBody>
            <a:bodyPr/>
            <a:lstStyle/>
            <a:p>
              <a:pPr algn="ctr" rtl="0">
                <a:defRPr/>
              </a:pPr>
              <a:r>
                <a:rPr lang="en-US" b="1" dirty="0" err="1"/>
                <a:t>MexicanPizzaRestaurant</a:t>
              </a:r>
              <a:r>
                <a:rPr lang="en-US" b="1" dirty="0"/>
                <a:t> class</a:t>
              </a:r>
            </a:p>
            <a:p>
              <a:pPr algn="l" rtl="0">
                <a:defRPr/>
              </a:pPr>
              <a:endParaRPr lang="en-US" dirty="0"/>
            </a:p>
            <a:p>
              <a:pPr algn="l" rtl="0">
                <a:defRPr/>
              </a:pPr>
              <a:r>
                <a:rPr lang="en-US" dirty="0"/>
                <a:t>Pizza createPizza (type)</a:t>
              </a:r>
            </a:p>
            <a:p>
              <a:pPr algn="l" rtl="0">
                <a:defRPr/>
              </a:pPr>
              <a:endParaRPr lang="en-US" dirty="0"/>
            </a:p>
          </p:txBody>
        </p:sp>
        <p:cxnSp>
          <p:nvCxnSpPr>
            <p:cNvPr id="48" name="Straight Connector 47"/>
            <p:cNvCxnSpPr/>
            <p:nvPr/>
          </p:nvCxnSpPr>
          <p:spPr bwMode="auto">
            <a:xfrm>
              <a:off x="4495800" y="1692131"/>
              <a:ext cx="2895600" cy="1588"/>
            </a:xfrm>
            <a:prstGeom prst="line">
              <a:avLst/>
            </a:prstGeom>
            <a:grpFill/>
            <a:ln w="9525" cap="flat" cmpd="sng" algn="ctr">
              <a:solidFill>
                <a:schemeClr val="tx1"/>
              </a:solidFill>
              <a:prstDash val="solid"/>
              <a:round/>
              <a:headEnd type="none" w="med" len="med"/>
              <a:tailEnd type="none" w="med" len="med"/>
            </a:ln>
            <a:effectLst/>
          </p:spPr>
        </p:cxnSp>
      </p:grpSp>
      <p:cxnSp>
        <p:nvCxnSpPr>
          <p:cNvPr id="61447" name="Straight Arrow Connector 11"/>
          <p:cNvCxnSpPr>
            <a:cxnSpLocks noChangeShapeType="1"/>
          </p:cNvCxnSpPr>
          <p:nvPr/>
        </p:nvCxnSpPr>
        <p:spPr bwMode="auto">
          <a:xfrm rot="5400000" flipH="1" flipV="1">
            <a:off x="3048794" y="2820194"/>
            <a:ext cx="762000" cy="1588"/>
          </a:xfrm>
          <a:prstGeom prst="straightConnector1">
            <a:avLst/>
          </a:prstGeom>
          <a:noFill/>
          <a:ln w="9525" algn="ctr">
            <a:solidFill>
              <a:schemeClr val="tx1"/>
            </a:solidFill>
            <a:round/>
            <a:headEnd/>
            <a:tailEnd type="arrow" w="med" len="med"/>
          </a:ln>
        </p:spPr>
      </p:cxnSp>
      <p:sp>
        <p:nvSpPr>
          <p:cNvPr id="61448" name="Isosceles Triangle 49"/>
          <p:cNvSpPr>
            <a:spLocks noChangeArrowheads="1"/>
          </p:cNvSpPr>
          <p:nvPr/>
        </p:nvSpPr>
        <p:spPr bwMode="auto">
          <a:xfrm>
            <a:off x="3352800" y="2438400"/>
            <a:ext cx="152400" cy="152400"/>
          </a:xfrm>
          <a:prstGeom prst="triangle">
            <a:avLst>
              <a:gd name="adj" fmla="val 50000"/>
            </a:avLst>
          </a:prstGeom>
          <a:solidFill>
            <a:schemeClr val="accent1"/>
          </a:solidFill>
          <a:ln w="9525" algn="ctr">
            <a:solidFill>
              <a:schemeClr val="tx1"/>
            </a:solidFill>
            <a:round/>
            <a:headEnd/>
            <a:tailEnd/>
          </a:ln>
        </p:spPr>
        <p:txBody>
          <a:bodyPr/>
          <a:lstStyle/>
          <a:p>
            <a:pPr algn="l" rtl="0"/>
            <a:endParaRPr lang="ar-EG"/>
          </a:p>
        </p:txBody>
      </p:sp>
      <p:cxnSp>
        <p:nvCxnSpPr>
          <p:cNvPr id="61449" name="Straight Arrow Connector 11"/>
          <p:cNvCxnSpPr>
            <a:cxnSpLocks noChangeShapeType="1"/>
          </p:cNvCxnSpPr>
          <p:nvPr/>
        </p:nvCxnSpPr>
        <p:spPr bwMode="auto">
          <a:xfrm rot="5400000" flipH="1" flipV="1">
            <a:off x="4267994" y="3124994"/>
            <a:ext cx="1370012" cy="0"/>
          </a:xfrm>
          <a:prstGeom prst="straightConnector1">
            <a:avLst/>
          </a:prstGeom>
          <a:noFill/>
          <a:ln w="9525" algn="ctr">
            <a:solidFill>
              <a:schemeClr val="tx1"/>
            </a:solidFill>
            <a:round/>
            <a:headEnd/>
            <a:tailEnd type="arrow" w="med" len="med"/>
          </a:ln>
        </p:spPr>
      </p:cxnSp>
      <p:sp>
        <p:nvSpPr>
          <p:cNvPr id="61450" name="Isosceles Triangle 55"/>
          <p:cNvSpPr>
            <a:spLocks noChangeArrowheads="1"/>
          </p:cNvSpPr>
          <p:nvPr/>
        </p:nvSpPr>
        <p:spPr bwMode="auto">
          <a:xfrm>
            <a:off x="4876800" y="2438400"/>
            <a:ext cx="152400" cy="152400"/>
          </a:xfrm>
          <a:prstGeom prst="triangle">
            <a:avLst>
              <a:gd name="adj" fmla="val 50000"/>
            </a:avLst>
          </a:prstGeom>
          <a:solidFill>
            <a:schemeClr val="accent1"/>
          </a:solidFill>
          <a:ln w="9525" algn="ctr">
            <a:solidFill>
              <a:schemeClr val="tx1"/>
            </a:solidFill>
            <a:round/>
            <a:headEnd/>
            <a:tailEnd/>
          </a:ln>
        </p:spPr>
        <p:txBody>
          <a:bodyPr/>
          <a:lstStyle/>
          <a:p>
            <a:pPr algn="l" rtl="0"/>
            <a:endParaRPr lang="ar-EG"/>
          </a:p>
        </p:txBody>
      </p:sp>
      <p:cxnSp>
        <p:nvCxnSpPr>
          <p:cNvPr id="61451" name="Straight Arrow Connector 11"/>
          <p:cNvCxnSpPr>
            <a:cxnSpLocks noChangeShapeType="1"/>
            <a:endCxn id="61452" idx="0"/>
          </p:cNvCxnSpPr>
          <p:nvPr/>
        </p:nvCxnSpPr>
        <p:spPr bwMode="auto">
          <a:xfrm rot="5400000" flipH="1" flipV="1">
            <a:off x="5257007" y="3429794"/>
            <a:ext cx="1981200" cy="1587"/>
          </a:xfrm>
          <a:prstGeom prst="straightConnector1">
            <a:avLst/>
          </a:prstGeom>
          <a:noFill/>
          <a:ln w="9525" algn="ctr">
            <a:solidFill>
              <a:schemeClr val="tx1"/>
            </a:solidFill>
            <a:round/>
            <a:headEnd/>
            <a:tailEnd type="arrow" w="med" len="med"/>
          </a:ln>
        </p:spPr>
      </p:cxnSp>
      <p:sp>
        <p:nvSpPr>
          <p:cNvPr id="61452" name="Isosceles Triangle 57"/>
          <p:cNvSpPr>
            <a:spLocks noChangeArrowheads="1"/>
          </p:cNvSpPr>
          <p:nvPr/>
        </p:nvSpPr>
        <p:spPr bwMode="auto">
          <a:xfrm>
            <a:off x="6172200" y="2438400"/>
            <a:ext cx="152400" cy="152400"/>
          </a:xfrm>
          <a:prstGeom prst="triangle">
            <a:avLst>
              <a:gd name="adj" fmla="val 50000"/>
            </a:avLst>
          </a:prstGeom>
          <a:solidFill>
            <a:schemeClr val="accent1"/>
          </a:solidFill>
          <a:ln w="9525" algn="ctr">
            <a:solidFill>
              <a:schemeClr val="tx1"/>
            </a:solidFill>
            <a:round/>
            <a:headEnd/>
            <a:tailEnd/>
          </a:ln>
        </p:spPr>
        <p:txBody>
          <a:bodyPr/>
          <a:lstStyle/>
          <a:p>
            <a:pPr algn="l" rtl="0"/>
            <a:endParaRPr lang="ar-EG"/>
          </a:p>
        </p:txBody>
      </p:sp>
      <p:sp>
        <p:nvSpPr>
          <p:cNvPr id="61453" name="TextBox 66"/>
          <p:cNvSpPr txBox="1">
            <a:spLocks noChangeArrowheads="1"/>
          </p:cNvSpPr>
          <p:nvPr/>
        </p:nvSpPr>
        <p:spPr bwMode="auto">
          <a:xfrm>
            <a:off x="5410200" y="1981200"/>
            <a:ext cx="685800" cy="400050"/>
          </a:xfrm>
          <a:prstGeom prst="rect">
            <a:avLst/>
          </a:prstGeom>
          <a:solidFill>
            <a:srgbClr val="FFFF00">
              <a:alpha val="50195"/>
            </a:srgbClr>
          </a:solidFill>
          <a:ln w="9525">
            <a:solidFill>
              <a:schemeClr val="tx1"/>
            </a:solidFill>
            <a:miter lim="800000"/>
            <a:headEnd/>
            <a:tailEnd/>
          </a:ln>
        </p:spPr>
        <p:txBody>
          <a:bodyPr>
            <a:spAutoFit/>
          </a:bodyPr>
          <a:lstStyle/>
          <a:p>
            <a:pPr algn="l" rtl="0"/>
            <a:r>
              <a:rPr lang="en-US" dirty="0"/>
              <a:t>final</a:t>
            </a:r>
            <a:endParaRPr lang="ar-EG" dirty="0"/>
          </a:p>
        </p:txBody>
      </p:sp>
      <p:sp>
        <p:nvSpPr>
          <p:cNvPr id="61454" name="TextBox 67"/>
          <p:cNvSpPr txBox="1">
            <a:spLocks noChangeArrowheads="1"/>
          </p:cNvSpPr>
          <p:nvPr/>
        </p:nvSpPr>
        <p:spPr bwMode="auto">
          <a:xfrm>
            <a:off x="5181600" y="1524000"/>
            <a:ext cx="1143000" cy="400110"/>
          </a:xfrm>
          <a:prstGeom prst="rect">
            <a:avLst/>
          </a:prstGeom>
          <a:solidFill>
            <a:srgbClr val="FFFF00">
              <a:alpha val="50195"/>
            </a:srgbClr>
          </a:solidFill>
          <a:ln w="9525">
            <a:solidFill>
              <a:schemeClr val="tx1"/>
            </a:solidFill>
            <a:miter lim="800000"/>
            <a:headEnd/>
            <a:tailEnd/>
          </a:ln>
        </p:spPr>
        <p:txBody>
          <a:bodyPr wrap="square">
            <a:spAutoFit/>
          </a:bodyPr>
          <a:lstStyle/>
          <a:p>
            <a:pPr algn="ctr" rtl="0"/>
            <a:r>
              <a:rPr lang="en-US" dirty="0" smtClean="0"/>
              <a:t>abstract</a:t>
            </a:r>
            <a:endParaRPr lang="ar-EG" dirty="0"/>
          </a:p>
        </p:txBody>
      </p:sp>
      <p:sp>
        <p:nvSpPr>
          <p:cNvPr id="61455" name="TextBox 41"/>
          <p:cNvSpPr txBox="1">
            <a:spLocks noChangeArrowheads="1"/>
          </p:cNvSpPr>
          <p:nvPr/>
        </p:nvSpPr>
        <p:spPr bwMode="auto">
          <a:xfrm>
            <a:off x="228600" y="3787775"/>
            <a:ext cx="1371600" cy="708025"/>
          </a:xfrm>
          <a:prstGeom prst="rect">
            <a:avLst/>
          </a:prstGeom>
          <a:solidFill>
            <a:srgbClr val="FFC000">
              <a:alpha val="50000"/>
            </a:srgbClr>
          </a:solidFill>
          <a:ln w="9525">
            <a:solidFill>
              <a:schemeClr val="tx1"/>
            </a:solidFill>
            <a:miter lim="800000"/>
            <a:headEnd/>
            <a:tailEnd/>
          </a:ln>
        </p:spPr>
        <p:txBody>
          <a:bodyPr>
            <a:spAutoFit/>
          </a:bodyPr>
          <a:lstStyle/>
          <a:p>
            <a:pPr algn="ctr" rtl="0"/>
            <a:r>
              <a:rPr lang="en-US" dirty="0"/>
              <a:t>Creator Classes</a:t>
            </a:r>
            <a:endParaRPr lang="ar-EG" dirty="0"/>
          </a:p>
        </p:txBody>
      </p:sp>
      <p:sp>
        <p:nvSpPr>
          <p:cNvPr id="24" name="TextBox 67"/>
          <p:cNvSpPr txBox="1">
            <a:spLocks noChangeArrowheads="1"/>
          </p:cNvSpPr>
          <p:nvPr/>
        </p:nvSpPr>
        <p:spPr bwMode="auto">
          <a:xfrm>
            <a:off x="304800" y="1447800"/>
            <a:ext cx="1219200" cy="707886"/>
          </a:xfrm>
          <a:prstGeom prst="rect">
            <a:avLst/>
          </a:prstGeom>
          <a:solidFill>
            <a:srgbClr val="FFFF00">
              <a:alpha val="50195"/>
            </a:srgbClr>
          </a:solidFill>
          <a:ln w="9525">
            <a:solidFill>
              <a:schemeClr val="tx1"/>
            </a:solidFill>
            <a:miter lim="800000"/>
            <a:headEnd/>
            <a:tailEnd/>
          </a:ln>
        </p:spPr>
        <p:txBody>
          <a:bodyPr wrap="square">
            <a:spAutoFit/>
          </a:bodyPr>
          <a:lstStyle/>
          <a:p>
            <a:pPr algn="ctr" rtl="0"/>
            <a:r>
              <a:rPr lang="en-US" dirty="0" smtClean="0"/>
              <a:t>Factory method</a:t>
            </a:r>
            <a:endParaRPr lang="ar-EG" dirty="0"/>
          </a:p>
        </p:txBody>
      </p:sp>
      <p:sp>
        <p:nvSpPr>
          <p:cNvPr id="25" name="Right Arrow 24"/>
          <p:cNvSpPr/>
          <p:nvPr/>
        </p:nvSpPr>
        <p:spPr bwMode="auto">
          <a:xfrm>
            <a:off x="1600200" y="1600200"/>
            <a:ext cx="533400" cy="304800"/>
          </a:xfrm>
          <a:prstGeom prst="rightArrow">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ar-EG" sz="2000" b="0" i="0" u="none" strike="noStrike" cap="none" normalizeH="0" baseline="0" smtClean="0">
              <a:ln>
                <a:noFill/>
              </a:ln>
              <a:solidFill>
                <a:schemeClr val="tx1"/>
              </a:solidFill>
              <a:effectLst/>
              <a:latin typeface="Arial" pitchFamily="34" charset="0"/>
              <a:cs typeface="Arial" pitchFamily="34" charset="0"/>
            </a:endParaRPr>
          </a:p>
        </p:txBody>
      </p:sp>
      <p:sp>
        <p:nvSpPr>
          <p:cNvPr id="26" name="Flowchart: Multidocument 84"/>
          <p:cNvSpPr>
            <a:spLocks noChangeArrowheads="1"/>
          </p:cNvSpPr>
          <p:nvPr/>
        </p:nvSpPr>
        <p:spPr bwMode="auto">
          <a:xfrm>
            <a:off x="6781800" y="2667000"/>
            <a:ext cx="2286000" cy="1066800"/>
          </a:xfrm>
          <a:prstGeom prst="flowChartMultidocument">
            <a:avLst/>
          </a:prstGeom>
          <a:solidFill>
            <a:schemeClr val="accent2">
              <a:lumMod val="20000"/>
              <a:lumOff val="80000"/>
            </a:schemeClr>
          </a:solidFill>
          <a:ln w="9525" algn="ctr">
            <a:solidFill>
              <a:schemeClr val="tx1"/>
            </a:solidFill>
            <a:round/>
            <a:headEnd/>
            <a:tailEnd/>
          </a:ln>
        </p:spPr>
        <p:txBody>
          <a:bodyPr/>
          <a:lstStyle/>
          <a:p>
            <a:pPr algn="ctr" rtl="0"/>
            <a:r>
              <a:rPr lang="en-US" b="1" dirty="0" err="1" smtClean="0"/>
              <a:t>ItalianPizza</a:t>
            </a:r>
            <a:r>
              <a:rPr lang="en-US" b="1" dirty="0" smtClean="0"/>
              <a:t> Family </a:t>
            </a:r>
            <a:endParaRPr lang="ar-EG" dirty="0"/>
          </a:p>
        </p:txBody>
      </p:sp>
      <p:sp>
        <p:nvSpPr>
          <p:cNvPr id="27" name="Flowchart: Multidocument 84"/>
          <p:cNvSpPr>
            <a:spLocks noChangeArrowheads="1"/>
          </p:cNvSpPr>
          <p:nvPr/>
        </p:nvSpPr>
        <p:spPr bwMode="auto">
          <a:xfrm>
            <a:off x="6781800" y="4114800"/>
            <a:ext cx="2286000" cy="990600"/>
          </a:xfrm>
          <a:prstGeom prst="flowChartMultidocument">
            <a:avLst/>
          </a:prstGeom>
          <a:solidFill>
            <a:schemeClr val="accent2">
              <a:lumMod val="20000"/>
              <a:lumOff val="80000"/>
            </a:schemeClr>
          </a:solidFill>
          <a:ln w="9525" algn="ctr">
            <a:solidFill>
              <a:schemeClr val="tx1"/>
            </a:solidFill>
            <a:round/>
            <a:headEnd/>
            <a:tailEnd/>
          </a:ln>
        </p:spPr>
        <p:txBody>
          <a:bodyPr/>
          <a:lstStyle/>
          <a:p>
            <a:pPr algn="ctr" rtl="0"/>
            <a:r>
              <a:rPr lang="en-US" b="1" dirty="0" smtClean="0"/>
              <a:t>Egyptian Pizza Family </a:t>
            </a:r>
            <a:endParaRPr lang="ar-EG" dirty="0"/>
          </a:p>
        </p:txBody>
      </p:sp>
      <p:sp>
        <p:nvSpPr>
          <p:cNvPr id="28" name="Flowchart: Multidocument 84"/>
          <p:cNvSpPr>
            <a:spLocks noChangeArrowheads="1"/>
          </p:cNvSpPr>
          <p:nvPr/>
        </p:nvSpPr>
        <p:spPr bwMode="auto">
          <a:xfrm>
            <a:off x="6858000" y="5334000"/>
            <a:ext cx="2286000" cy="990600"/>
          </a:xfrm>
          <a:prstGeom prst="flowChartMultidocument">
            <a:avLst/>
          </a:prstGeom>
          <a:solidFill>
            <a:schemeClr val="accent2">
              <a:lumMod val="20000"/>
              <a:lumOff val="80000"/>
            </a:schemeClr>
          </a:solidFill>
          <a:ln w="9525" algn="ctr">
            <a:solidFill>
              <a:schemeClr val="tx1"/>
            </a:solidFill>
            <a:round/>
            <a:headEnd/>
            <a:tailEnd/>
          </a:ln>
        </p:spPr>
        <p:txBody>
          <a:bodyPr/>
          <a:lstStyle/>
          <a:p>
            <a:pPr algn="ctr" rtl="0"/>
            <a:r>
              <a:rPr lang="en-US" b="1" dirty="0" err="1" smtClean="0"/>
              <a:t>MexicanPizza</a:t>
            </a:r>
            <a:r>
              <a:rPr lang="en-US" b="1" dirty="0" smtClean="0"/>
              <a:t> Family </a:t>
            </a:r>
            <a:endParaRPr lang="ar-EG" dirty="0"/>
          </a:p>
        </p:txBody>
      </p:sp>
      <p:cxnSp>
        <p:nvCxnSpPr>
          <p:cNvPr id="30" name="Straight Arrow Connector 29"/>
          <p:cNvCxnSpPr/>
          <p:nvPr/>
        </p:nvCxnSpPr>
        <p:spPr bwMode="auto">
          <a:xfrm>
            <a:off x="4800600" y="3505200"/>
            <a:ext cx="1981200" cy="1588"/>
          </a:xfrm>
          <a:prstGeom prst="straightConnector1">
            <a:avLst/>
          </a:prstGeom>
          <a:solidFill>
            <a:schemeClr val="accent1"/>
          </a:solidFill>
          <a:ln w="31750" cap="flat" cmpd="sng" algn="ctr">
            <a:solidFill>
              <a:srgbClr val="C00000"/>
            </a:solidFill>
            <a:prstDash val="solid"/>
            <a:round/>
            <a:headEnd type="none" w="med" len="med"/>
            <a:tailEnd type="arrow"/>
          </a:ln>
          <a:effectLst/>
        </p:spPr>
      </p:cxnSp>
      <p:cxnSp>
        <p:nvCxnSpPr>
          <p:cNvPr id="32" name="Straight Arrow Connector 31"/>
          <p:cNvCxnSpPr/>
          <p:nvPr/>
        </p:nvCxnSpPr>
        <p:spPr bwMode="auto">
          <a:xfrm>
            <a:off x="5715000" y="4265612"/>
            <a:ext cx="1066800" cy="1588"/>
          </a:xfrm>
          <a:prstGeom prst="straightConnector1">
            <a:avLst/>
          </a:prstGeom>
          <a:solidFill>
            <a:schemeClr val="accent1"/>
          </a:solidFill>
          <a:ln w="31750" cap="flat" cmpd="sng" algn="ctr">
            <a:solidFill>
              <a:srgbClr val="00B050"/>
            </a:solidFill>
            <a:prstDash val="solid"/>
            <a:round/>
            <a:headEnd type="none" w="med" len="med"/>
            <a:tailEnd type="arrow"/>
          </a:ln>
          <a:effectLst/>
        </p:spPr>
      </p:cxnSp>
      <p:cxnSp>
        <p:nvCxnSpPr>
          <p:cNvPr id="33" name="Straight Arrow Connector 32"/>
          <p:cNvCxnSpPr/>
          <p:nvPr/>
        </p:nvCxnSpPr>
        <p:spPr bwMode="auto">
          <a:xfrm>
            <a:off x="6629400" y="5715000"/>
            <a:ext cx="304800" cy="1588"/>
          </a:xfrm>
          <a:prstGeom prst="straightConnector1">
            <a:avLst/>
          </a:prstGeom>
          <a:solidFill>
            <a:schemeClr val="accent1"/>
          </a:solidFill>
          <a:ln w="31750" cap="flat" cmpd="sng" algn="ctr">
            <a:solidFill>
              <a:srgbClr val="0070C0"/>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a:xfrm>
            <a:off x="381000" y="-152400"/>
            <a:ext cx="8610600" cy="1219200"/>
          </a:xfrm>
        </p:spPr>
        <p:txBody>
          <a:bodyPr>
            <a:normAutofit/>
          </a:bodyPr>
          <a:lstStyle/>
          <a:p>
            <a:pPr marL="571500" indent="-571500">
              <a:buFont typeface="Wingdings" panose="05000000000000000000" pitchFamily="2" charset="2"/>
              <a:buChar char="q"/>
            </a:pPr>
            <a:r>
              <a:rPr lang="en-US" sz="2400" dirty="0"/>
              <a:t>Once and only once </a:t>
            </a:r>
            <a:br>
              <a:rPr lang="en-US" sz="2400" dirty="0"/>
            </a:br>
            <a:r>
              <a:rPr lang="en-US" sz="2400" dirty="0"/>
              <a:t>Suggested </a:t>
            </a:r>
            <a:r>
              <a:rPr lang="en-US" sz="2400" dirty="0" smtClean="0"/>
              <a:t>Solution</a:t>
            </a:r>
            <a:endParaRPr lang="ar-EG" sz="2400" dirty="0" smtClean="0"/>
          </a:p>
        </p:txBody>
      </p:sp>
      <p:sp>
        <p:nvSpPr>
          <p:cNvPr id="5" name="Rectangle 4"/>
          <p:cNvSpPr/>
          <p:nvPr/>
        </p:nvSpPr>
        <p:spPr bwMode="auto">
          <a:xfrm>
            <a:off x="152400" y="5181600"/>
            <a:ext cx="4419600" cy="17526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smtClean="0"/>
              <a:t>Tea </a:t>
            </a:r>
            <a:r>
              <a:rPr lang="en-US" b="1" dirty="0"/>
              <a:t>class</a:t>
            </a:r>
          </a:p>
        </p:txBody>
      </p:sp>
      <p:sp>
        <p:nvSpPr>
          <p:cNvPr id="109572" name="TextBox 3"/>
          <p:cNvSpPr txBox="1">
            <a:spLocks noChangeArrowheads="1"/>
          </p:cNvSpPr>
          <p:nvPr/>
        </p:nvSpPr>
        <p:spPr bwMode="auto">
          <a:xfrm>
            <a:off x="381000" y="5638800"/>
            <a:ext cx="3962400" cy="1015663"/>
          </a:xfrm>
          <a:prstGeom prst="rect">
            <a:avLst/>
          </a:prstGeom>
          <a:solidFill>
            <a:schemeClr val="bg1"/>
          </a:solidFill>
          <a:ln w="9525">
            <a:noFill/>
            <a:miter lim="800000"/>
            <a:headEnd/>
            <a:tailEnd/>
          </a:ln>
        </p:spPr>
        <p:txBody>
          <a:bodyPr wrap="square">
            <a:spAutoFit/>
          </a:bodyPr>
          <a:lstStyle/>
          <a:p>
            <a:pPr algn="l" rtl="0"/>
            <a:r>
              <a:rPr lang="en-US" b="1" dirty="0" smtClean="0">
                <a:latin typeface="Calibri" pitchFamily="34" charset="0"/>
              </a:rPr>
              <a:t>public class Tea {</a:t>
            </a:r>
          </a:p>
          <a:p>
            <a:pPr algn="l" rtl="0"/>
            <a:r>
              <a:rPr lang="en-US" dirty="0" smtClean="0">
                <a:latin typeface="Calibri" pitchFamily="34" charset="0"/>
              </a:rPr>
              <a:t>    void </a:t>
            </a:r>
            <a:r>
              <a:rPr lang="en-US" b="1" dirty="0" err="1" smtClean="0">
                <a:latin typeface="Calibri" pitchFamily="34" charset="0"/>
              </a:rPr>
              <a:t>putIngredient</a:t>
            </a:r>
            <a:r>
              <a:rPr lang="en-US" dirty="0" smtClean="0">
                <a:latin typeface="Calibri" pitchFamily="34" charset="0"/>
              </a:rPr>
              <a:t>() {….}</a:t>
            </a:r>
          </a:p>
          <a:p>
            <a:pPr algn="l" rtl="0"/>
            <a:r>
              <a:rPr lang="en-US" b="1" dirty="0" smtClean="0">
                <a:latin typeface="Calibri" pitchFamily="34" charset="0"/>
              </a:rPr>
              <a:t>}</a:t>
            </a:r>
            <a:endParaRPr lang="ar-EG" b="1" dirty="0">
              <a:latin typeface="Calibri" pitchFamily="34" charset="0"/>
            </a:endParaRPr>
          </a:p>
        </p:txBody>
      </p:sp>
      <p:sp>
        <p:nvSpPr>
          <p:cNvPr id="6" name="Rectangle 5"/>
          <p:cNvSpPr/>
          <p:nvPr/>
        </p:nvSpPr>
        <p:spPr bwMode="auto">
          <a:xfrm>
            <a:off x="4114800" y="5257800"/>
            <a:ext cx="4648200" cy="17526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smtClean="0"/>
              <a:t>Coffee class</a:t>
            </a:r>
            <a:endParaRPr lang="en-US" b="1" dirty="0"/>
          </a:p>
        </p:txBody>
      </p:sp>
      <p:sp>
        <p:nvSpPr>
          <p:cNvPr id="109574" name="TextBox 3"/>
          <p:cNvSpPr txBox="1">
            <a:spLocks noChangeArrowheads="1"/>
          </p:cNvSpPr>
          <p:nvPr/>
        </p:nvSpPr>
        <p:spPr bwMode="auto">
          <a:xfrm>
            <a:off x="4343400" y="5791200"/>
            <a:ext cx="4267200" cy="1015663"/>
          </a:xfrm>
          <a:prstGeom prst="rect">
            <a:avLst/>
          </a:prstGeom>
          <a:solidFill>
            <a:schemeClr val="bg1"/>
          </a:solidFill>
          <a:ln w="9525">
            <a:noFill/>
            <a:miter lim="800000"/>
            <a:headEnd/>
            <a:tailEnd/>
          </a:ln>
        </p:spPr>
        <p:txBody>
          <a:bodyPr wrap="square">
            <a:spAutoFit/>
          </a:bodyPr>
          <a:lstStyle/>
          <a:p>
            <a:pPr algn="l" rtl="0"/>
            <a:r>
              <a:rPr lang="en-US" b="1" dirty="0" smtClean="0">
                <a:latin typeface="Calibri" pitchFamily="34" charset="0"/>
              </a:rPr>
              <a:t>public class Coffee {</a:t>
            </a:r>
          </a:p>
          <a:p>
            <a:pPr algn="l" rtl="0"/>
            <a:r>
              <a:rPr lang="en-US" dirty="0" smtClean="0">
                <a:latin typeface="Calibri" pitchFamily="34" charset="0"/>
              </a:rPr>
              <a:t>    void </a:t>
            </a:r>
            <a:r>
              <a:rPr lang="en-US" b="1" dirty="0" err="1" smtClean="0">
                <a:latin typeface="Calibri" pitchFamily="34" charset="0"/>
              </a:rPr>
              <a:t>putIngredient</a:t>
            </a:r>
            <a:r>
              <a:rPr lang="en-US" dirty="0" smtClean="0">
                <a:latin typeface="Calibri" pitchFamily="34" charset="0"/>
              </a:rPr>
              <a:t>() {….}</a:t>
            </a:r>
          </a:p>
          <a:p>
            <a:pPr algn="l" rtl="0"/>
            <a:r>
              <a:rPr lang="en-US" b="1" dirty="0" smtClean="0">
                <a:latin typeface="Calibri" pitchFamily="34" charset="0"/>
              </a:rPr>
              <a:t>}</a:t>
            </a:r>
            <a:endParaRPr lang="ar-EG" b="1" dirty="0">
              <a:latin typeface="Calibri" pitchFamily="34" charset="0"/>
            </a:endParaRPr>
          </a:p>
        </p:txBody>
      </p:sp>
      <p:sp>
        <p:nvSpPr>
          <p:cNvPr id="7" name="Rectangle 6"/>
          <p:cNvSpPr/>
          <p:nvPr/>
        </p:nvSpPr>
        <p:spPr bwMode="auto">
          <a:xfrm>
            <a:off x="2514600" y="999897"/>
            <a:ext cx="4343400" cy="3962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smtClean="0"/>
              <a:t>Drink class</a:t>
            </a:r>
            <a:endParaRPr lang="en-US" b="1" dirty="0"/>
          </a:p>
        </p:txBody>
      </p:sp>
      <p:sp>
        <p:nvSpPr>
          <p:cNvPr id="8" name="TextBox 3"/>
          <p:cNvSpPr txBox="1">
            <a:spLocks noChangeArrowheads="1"/>
          </p:cNvSpPr>
          <p:nvPr/>
        </p:nvSpPr>
        <p:spPr bwMode="auto">
          <a:xfrm>
            <a:off x="2667000" y="1322725"/>
            <a:ext cx="3962400" cy="3477875"/>
          </a:xfrm>
          <a:prstGeom prst="rect">
            <a:avLst/>
          </a:prstGeom>
          <a:solidFill>
            <a:schemeClr val="bg1"/>
          </a:solidFill>
          <a:ln w="9525">
            <a:noFill/>
            <a:miter lim="800000"/>
            <a:headEnd/>
            <a:tailEnd/>
          </a:ln>
        </p:spPr>
        <p:txBody>
          <a:bodyPr wrap="square">
            <a:spAutoFit/>
          </a:bodyPr>
          <a:lstStyle/>
          <a:p>
            <a:pPr algn="l" rtl="0"/>
            <a:r>
              <a:rPr lang="en-US" b="1" dirty="0" smtClean="0">
                <a:latin typeface="Calibri" pitchFamily="34" charset="0"/>
              </a:rPr>
              <a:t>public class Drink {</a:t>
            </a:r>
          </a:p>
          <a:p>
            <a:pPr algn="l" rtl="0"/>
            <a:r>
              <a:rPr lang="en-US" b="1" dirty="0" smtClean="0">
                <a:latin typeface="Calibri" pitchFamily="34" charset="0"/>
              </a:rPr>
              <a:t>    public void prepare ( </a:t>
            </a:r>
            <a:r>
              <a:rPr lang="en-US" b="1" dirty="0">
                <a:latin typeface="Calibri" pitchFamily="34" charset="0"/>
              </a:rPr>
              <a:t>)</a:t>
            </a:r>
          </a:p>
          <a:p>
            <a:pPr algn="l" rtl="0"/>
            <a:r>
              <a:rPr lang="en-US" b="1" dirty="0" smtClean="0">
                <a:latin typeface="Calibri" pitchFamily="34" charset="0"/>
              </a:rPr>
              <a:t>    { </a:t>
            </a:r>
          </a:p>
          <a:p>
            <a:pPr algn="l" rtl="0"/>
            <a:r>
              <a:rPr lang="en-US" b="1" dirty="0">
                <a:latin typeface="Calibri" pitchFamily="34" charset="0"/>
              </a:rPr>
              <a:t>	</a:t>
            </a:r>
            <a:r>
              <a:rPr lang="en-US" dirty="0" err="1" smtClean="0">
                <a:latin typeface="Calibri" pitchFamily="34" charset="0"/>
              </a:rPr>
              <a:t>boilWater</a:t>
            </a:r>
            <a:r>
              <a:rPr lang="en-US" dirty="0" smtClean="0">
                <a:latin typeface="Calibri" pitchFamily="34" charset="0"/>
              </a:rPr>
              <a:t>();</a:t>
            </a:r>
          </a:p>
          <a:p>
            <a:pPr algn="l" rtl="0"/>
            <a:r>
              <a:rPr lang="en-US" dirty="0">
                <a:latin typeface="Calibri" pitchFamily="34" charset="0"/>
              </a:rPr>
              <a:t>	</a:t>
            </a:r>
            <a:r>
              <a:rPr lang="en-US" b="1" dirty="0" err="1" smtClean="0">
                <a:latin typeface="Calibri" pitchFamily="34" charset="0"/>
              </a:rPr>
              <a:t>putIngredient</a:t>
            </a:r>
            <a:r>
              <a:rPr lang="en-US" b="1" dirty="0" smtClean="0">
                <a:latin typeface="Calibri" pitchFamily="34" charset="0"/>
              </a:rPr>
              <a:t> </a:t>
            </a:r>
            <a:r>
              <a:rPr lang="en-US" dirty="0" smtClean="0">
                <a:latin typeface="Calibri" pitchFamily="34" charset="0"/>
              </a:rPr>
              <a:t>();</a:t>
            </a:r>
          </a:p>
          <a:p>
            <a:pPr algn="l" rtl="0"/>
            <a:r>
              <a:rPr lang="en-US" dirty="0">
                <a:latin typeface="Calibri" pitchFamily="34" charset="0"/>
              </a:rPr>
              <a:t>	</a:t>
            </a:r>
            <a:r>
              <a:rPr lang="en-US" dirty="0" err="1" smtClean="0">
                <a:latin typeface="Calibri" pitchFamily="34" charset="0"/>
              </a:rPr>
              <a:t>addSugar</a:t>
            </a:r>
            <a:r>
              <a:rPr lang="en-US" dirty="0" smtClean="0">
                <a:latin typeface="Calibri" pitchFamily="34" charset="0"/>
              </a:rPr>
              <a:t>();</a:t>
            </a:r>
          </a:p>
          <a:p>
            <a:pPr algn="l" rtl="0"/>
            <a:r>
              <a:rPr lang="en-US" b="1" dirty="0" smtClean="0">
                <a:latin typeface="Calibri" pitchFamily="34" charset="0"/>
              </a:rPr>
              <a:t>     }</a:t>
            </a:r>
          </a:p>
          <a:p>
            <a:pPr algn="l" rtl="0"/>
            <a:r>
              <a:rPr lang="en-US" dirty="0">
                <a:latin typeface="Calibri" pitchFamily="34" charset="0"/>
              </a:rPr>
              <a:t> </a:t>
            </a:r>
            <a:r>
              <a:rPr lang="en-US" dirty="0" smtClean="0">
                <a:latin typeface="Calibri" pitchFamily="34" charset="0"/>
              </a:rPr>
              <a:t>   void </a:t>
            </a:r>
            <a:r>
              <a:rPr lang="en-US" dirty="0" err="1" smtClean="0">
                <a:latin typeface="Calibri" pitchFamily="34" charset="0"/>
              </a:rPr>
              <a:t>boilWater</a:t>
            </a:r>
            <a:r>
              <a:rPr lang="en-US" dirty="0" smtClean="0">
                <a:latin typeface="Calibri" pitchFamily="34" charset="0"/>
              </a:rPr>
              <a:t> ( ) { … }</a:t>
            </a:r>
          </a:p>
          <a:p>
            <a:pPr algn="l" rtl="0"/>
            <a:r>
              <a:rPr lang="en-US" dirty="0">
                <a:latin typeface="Calibri" pitchFamily="34" charset="0"/>
              </a:rPr>
              <a:t> </a:t>
            </a:r>
            <a:r>
              <a:rPr lang="en-US" dirty="0" smtClean="0">
                <a:latin typeface="Calibri" pitchFamily="34" charset="0"/>
              </a:rPr>
              <a:t>   void </a:t>
            </a:r>
            <a:r>
              <a:rPr lang="en-US" dirty="0" err="1" smtClean="0">
                <a:latin typeface="Calibri" pitchFamily="34" charset="0"/>
              </a:rPr>
              <a:t>addSugar</a:t>
            </a:r>
            <a:r>
              <a:rPr lang="en-US" dirty="0" smtClean="0">
                <a:latin typeface="Calibri" pitchFamily="34" charset="0"/>
              </a:rPr>
              <a:t> () { … }  </a:t>
            </a:r>
          </a:p>
          <a:p>
            <a:pPr algn="l" rtl="0"/>
            <a:r>
              <a:rPr lang="en-US" dirty="0">
                <a:latin typeface="Calibri" pitchFamily="34" charset="0"/>
              </a:rPr>
              <a:t> </a:t>
            </a:r>
            <a:r>
              <a:rPr lang="en-US" dirty="0" smtClean="0">
                <a:latin typeface="Calibri" pitchFamily="34" charset="0"/>
              </a:rPr>
              <a:t>   abstract void </a:t>
            </a:r>
            <a:r>
              <a:rPr lang="en-US" b="1" dirty="0" err="1" smtClean="0">
                <a:latin typeface="Calibri" pitchFamily="34" charset="0"/>
              </a:rPr>
              <a:t>putIngredient</a:t>
            </a:r>
            <a:r>
              <a:rPr lang="en-US" b="1" dirty="0" smtClean="0">
                <a:latin typeface="Calibri" pitchFamily="34" charset="0"/>
              </a:rPr>
              <a:t> </a:t>
            </a:r>
            <a:r>
              <a:rPr lang="en-US" dirty="0" smtClean="0">
                <a:latin typeface="Calibri" pitchFamily="34" charset="0"/>
              </a:rPr>
              <a:t>();</a:t>
            </a:r>
          </a:p>
          <a:p>
            <a:pPr algn="l" rtl="0"/>
            <a:r>
              <a:rPr lang="en-US" b="1" dirty="0">
                <a:latin typeface="Calibri" pitchFamily="34" charset="0"/>
              </a:rPr>
              <a:t>}</a:t>
            </a:r>
            <a:endParaRPr lang="ar-EG" b="1" dirty="0">
              <a:latin typeface="Calibri" pitchFamily="34" charset="0"/>
            </a:endParaRPr>
          </a:p>
        </p:txBody>
      </p:sp>
      <p:cxnSp>
        <p:nvCxnSpPr>
          <p:cNvPr id="10" name="Straight Arrow Connector 9"/>
          <p:cNvCxnSpPr/>
          <p:nvPr/>
        </p:nvCxnSpPr>
        <p:spPr bwMode="auto">
          <a:xfrm rot="5400000" flipH="1" flipV="1">
            <a:off x="3313906" y="5142706"/>
            <a:ext cx="2286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 name="Isosceles Triangle 12"/>
          <p:cNvSpPr/>
          <p:nvPr/>
        </p:nvSpPr>
        <p:spPr bwMode="auto">
          <a:xfrm>
            <a:off x="3352800" y="4953000"/>
            <a:ext cx="152400" cy="152400"/>
          </a:xfrm>
          <a:prstGeom prst="triangl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ar-EG" sz="2000" b="0" i="0" u="none" strike="noStrike" cap="none" normalizeH="0" baseline="0" smtClean="0">
              <a:ln>
                <a:noFill/>
              </a:ln>
              <a:solidFill>
                <a:schemeClr val="tx1"/>
              </a:solidFill>
              <a:effectLst/>
              <a:latin typeface="Arial" pitchFamily="34" charset="0"/>
              <a:cs typeface="Arial" pitchFamily="34" charset="0"/>
            </a:endParaRPr>
          </a:p>
        </p:txBody>
      </p:sp>
      <p:cxnSp>
        <p:nvCxnSpPr>
          <p:cNvPr id="14" name="Straight Arrow Connector 13"/>
          <p:cNvCxnSpPr/>
          <p:nvPr/>
        </p:nvCxnSpPr>
        <p:spPr bwMode="auto">
          <a:xfrm rot="5400000" flipH="1" flipV="1">
            <a:off x="5258594" y="5105400"/>
            <a:ext cx="304006" cy="7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Isosceles Triangle 14"/>
          <p:cNvSpPr/>
          <p:nvPr/>
        </p:nvSpPr>
        <p:spPr bwMode="auto">
          <a:xfrm>
            <a:off x="5334000" y="4876800"/>
            <a:ext cx="152400" cy="152400"/>
          </a:xfrm>
          <a:prstGeom prst="triangl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ar-EG" sz="20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1333807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t>Factory Method Design Pattern (cont’)</a:t>
            </a:r>
            <a:endParaRPr lang="ar-EG" smtClean="0"/>
          </a:p>
        </p:txBody>
      </p:sp>
      <p:sp>
        <p:nvSpPr>
          <p:cNvPr id="4" name="TextBox 3"/>
          <p:cNvSpPr txBox="1"/>
          <p:nvPr/>
        </p:nvSpPr>
        <p:spPr>
          <a:xfrm>
            <a:off x="1066800" y="914400"/>
            <a:ext cx="7467600" cy="1416050"/>
          </a:xfrm>
          <a:prstGeom prst="rect">
            <a:avLst/>
          </a:prstGeom>
          <a:solidFill>
            <a:schemeClr val="accent2">
              <a:lumMod val="20000"/>
              <a:lumOff val="80000"/>
            </a:schemeClr>
          </a:solidFill>
          <a:ln>
            <a:solidFill>
              <a:schemeClr val="tx1"/>
            </a:solidFill>
          </a:ln>
        </p:spPr>
        <p:txBody>
          <a:bodyPr rtlCol="1">
            <a:spAutoFit/>
          </a:bodyPr>
          <a:lstStyle/>
          <a:p>
            <a:pPr algn="l" rtl="0">
              <a:defRPr/>
            </a:pPr>
            <a:endParaRPr lang="en-US" dirty="0">
              <a:latin typeface="Calibri" pitchFamily="34" charset="0"/>
            </a:endParaRPr>
          </a:p>
          <a:p>
            <a:pPr algn="l" rtl="0">
              <a:defRPr/>
            </a:pPr>
            <a:r>
              <a:rPr lang="en-US" sz="2200" b="1" dirty="0" err="1">
                <a:latin typeface="Calibri" pitchFamily="34" charset="0"/>
              </a:rPr>
              <a:t>PizzaRestaurant</a:t>
            </a:r>
            <a:r>
              <a:rPr lang="en-US" sz="2200" dirty="0">
                <a:latin typeface="Calibri" pitchFamily="34" charset="0"/>
              </a:rPr>
              <a:t> </a:t>
            </a:r>
            <a:r>
              <a:rPr lang="en-US" sz="2200" dirty="0" err="1">
                <a:latin typeface="Calibri" pitchFamily="34" charset="0"/>
              </a:rPr>
              <a:t>italianResturant</a:t>
            </a:r>
            <a:r>
              <a:rPr lang="en-US" sz="2200" dirty="0">
                <a:latin typeface="Calibri" pitchFamily="34" charset="0"/>
              </a:rPr>
              <a:t> = new </a:t>
            </a:r>
            <a:r>
              <a:rPr lang="en-US" sz="2200" b="1" dirty="0" err="1">
                <a:latin typeface="Calibri" pitchFamily="34" charset="0"/>
              </a:rPr>
              <a:t>ItalianPizzaResturant</a:t>
            </a:r>
            <a:r>
              <a:rPr lang="en-US" sz="2200" dirty="0">
                <a:latin typeface="Calibri" pitchFamily="34" charset="0"/>
              </a:rPr>
              <a:t> ();</a:t>
            </a:r>
          </a:p>
          <a:p>
            <a:pPr algn="l" rtl="0">
              <a:defRPr/>
            </a:pPr>
            <a:r>
              <a:rPr lang="en-US" sz="2200" dirty="0" err="1">
                <a:latin typeface="Calibri" pitchFamily="34" charset="0"/>
              </a:rPr>
              <a:t>italianResturant</a:t>
            </a:r>
            <a:r>
              <a:rPr lang="en-US" sz="2200" b="1" dirty="0" err="1">
                <a:latin typeface="Calibri" pitchFamily="34" charset="0"/>
              </a:rPr>
              <a:t>.orderPizza</a:t>
            </a:r>
            <a:r>
              <a:rPr lang="en-US" sz="2200" dirty="0">
                <a:latin typeface="Calibri" pitchFamily="34" charset="0"/>
              </a:rPr>
              <a:t>(“cheese”); </a:t>
            </a:r>
          </a:p>
          <a:p>
            <a:pPr algn="l" rtl="0">
              <a:defRPr/>
            </a:pPr>
            <a:endParaRPr lang="en-US" sz="2200" dirty="0">
              <a:latin typeface="Calibri" pitchFamily="34" charset="0"/>
            </a:endParaRPr>
          </a:p>
        </p:txBody>
      </p:sp>
      <p:sp>
        <p:nvSpPr>
          <p:cNvPr id="7" name="TextBox 6"/>
          <p:cNvSpPr txBox="1"/>
          <p:nvPr/>
        </p:nvSpPr>
        <p:spPr>
          <a:xfrm>
            <a:off x="1066800" y="3048000"/>
            <a:ext cx="7010400" cy="708025"/>
          </a:xfrm>
          <a:prstGeom prst="rect">
            <a:avLst/>
          </a:prstGeom>
          <a:solidFill>
            <a:schemeClr val="accent2">
              <a:lumMod val="20000"/>
              <a:lumOff val="80000"/>
            </a:schemeClr>
          </a:solidFill>
          <a:ln>
            <a:solidFill>
              <a:schemeClr val="tx1"/>
            </a:solidFill>
          </a:ln>
        </p:spPr>
        <p:txBody>
          <a:bodyPr rtlCol="1">
            <a:spAutoFit/>
          </a:bodyPr>
          <a:lstStyle/>
          <a:p>
            <a:pPr algn="ctr" rtl="0">
              <a:defRPr/>
            </a:pPr>
            <a:r>
              <a:rPr lang="en-US" dirty="0">
                <a:latin typeface="Calibri" pitchFamily="34" charset="0"/>
              </a:rPr>
              <a:t>Pizza </a:t>
            </a:r>
            <a:r>
              <a:rPr lang="en-US" dirty="0" err="1">
                <a:latin typeface="Calibri" pitchFamily="34" charset="0"/>
              </a:rPr>
              <a:t>pizza</a:t>
            </a:r>
            <a:r>
              <a:rPr lang="en-US" dirty="0">
                <a:latin typeface="Calibri" pitchFamily="34" charset="0"/>
              </a:rPr>
              <a:t> = createPizza (“cheese”);</a:t>
            </a:r>
          </a:p>
          <a:p>
            <a:pPr algn="ctr" rtl="0">
              <a:defRPr/>
            </a:pPr>
            <a:endParaRPr lang="en-US" b="1" dirty="0">
              <a:latin typeface="Calibri" pitchFamily="34" charset="0"/>
            </a:endParaRPr>
          </a:p>
        </p:txBody>
      </p:sp>
      <p:sp>
        <p:nvSpPr>
          <p:cNvPr id="10" name="TextBox 9"/>
          <p:cNvSpPr txBox="1"/>
          <p:nvPr/>
        </p:nvSpPr>
        <p:spPr>
          <a:xfrm>
            <a:off x="1143000" y="5000625"/>
            <a:ext cx="6934200" cy="1323975"/>
          </a:xfrm>
          <a:prstGeom prst="rect">
            <a:avLst/>
          </a:prstGeom>
          <a:solidFill>
            <a:schemeClr val="accent2">
              <a:lumMod val="20000"/>
              <a:lumOff val="80000"/>
            </a:schemeClr>
          </a:solidFill>
          <a:ln>
            <a:solidFill>
              <a:schemeClr val="tx1"/>
            </a:solidFill>
          </a:ln>
        </p:spPr>
        <p:txBody>
          <a:bodyPr rtlCol="1">
            <a:spAutoFit/>
          </a:bodyPr>
          <a:lstStyle/>
          <a:p>
            <a:pPr algn="l" rtl="0">
              <a:defRPr/>
            </a:pPr>
            <a:r>
              <a:rPr lang="en-US" dirty="0" err="1">
                <a:latin typeface="Calibri" pitchFamily="34" charset="0"/>
              </a:rPr>
              <a:t>pizza.prepare</a:t>
            </a:r>
            <a:r>
              <a:rPr lang="en-US" dirty="0">
                <a:latin typeface="Calibri" pitchFamily="34" charset="0"/>
              </a:rPr>
              <a:t>();</a:t>
            </a:r>
          </a:p>
          <a:p>
            <a:pPr algn="l" rtl="0">
              <a:defRPr/>
            </a:pPr>
            <a:r>
              <a:rPr lang="en-US" dirty="0" err="1">
                <a:latin typeface="Calibri" pitchFamily="34" charset="0"/>
              </a:rPr>
              <a:t>pizza.bake</a:t>
            </a:r>
            <a:r>
              <a:rPr lang="en-US" dirty="0">
                <a:latin typeface="Calibri" pitchFamily="34" charset="0"/>
              </a:rPr>
              <a:t>();</a:t>
            </a:r>
          </a:p>
          <a:p>
            <a:pPr algn="l" rtl="0">
              <a:defRPr/>
            </a:pPr>
            <a:r>
              <a:rPr lang="en-US" dirty="0" err="1">
                <a:latin typeface="Calibri" pitchFamily="34" charset="0"/>
              </a:rPr>
              <a:t>pizza.cut</a:t>
            </a:r>
            <a:r>
              <a:rPr lang="en-US" dirty="0">
                <a:latin typeface="Calibri" pitchFamily="34" charset="0"/>
              </a:rPr>
              <a:t>();</a:t>
            </a:r>
          </a:p>
          <a:p>
            <a:pPr algn="l" rtl="0">
              <a:defRPr/>
            </a:pPr>
            <a:r>
              <a:rPr lang="en-US" dirty="0">
                <a:latin typeface="Calibri" pitchFamily="34" charset="0"/>
              </a:rPr>
              <a:t>Pizza.box();</a:t>
            </a:r>
          </a:p>
        </p:txBody>
      </p:sp>
      <p:sp useBgFill="1">
        <p:nvSpPr>
          <p:cNvPr id="15" name="Cloud 14"/>
          <p:cNvSpPr/>
          <p:nvPr/>
        </p:nvSpPr>
        <p:spPr bwMode="auto">
          <a:xfrm>
            <a:off x="2895600" y="1905000"/>
            <a:ext cx="5334000" cy="990600"/>
          </a:xfrm>
          <a:prstGeom prst="cloud">
            <a:avLst/>
          </a:prstGeom>
          <a:ln w="9525" cap="flat" cmpd="sng" algn="ctr">
            <a:solidFill>
              <a:schemeClr val="tx1"/>
            </a:solidFill>
            <a:prstDash val="solid"/>
            <a:round/>
            <a:headEnd type="none" w="med" len="med"/>
            <a:tailEnd type="none" w="med" len="med"/>
          </a:ln>
          <a:effectLst/>
        </p:spPr>
        <p:txBody>
          <a:bodyPr rtlCol="1"/>
          <a:lstStyle/>
          <a:p>
            <a:pPr algn="ctr" rtl="0">
              <a:defRPr/>
            </a:pPr>
            <a:r>
              <a:rPr lang="en-US" dirty="0"/>
              <a:t>The method of the Abstract </a:t>
            </a:r>
            <a:r>
              <a:rPr lang="en-US" b="1" dirty="0" err="1">
                <a:latin typeface="+mn-lt"/>
              </a:rPr>
              <a:t>PizzaRestaurant</a:t>
            </a:r>
            <a:r>
              <a:rPr lang="en-US" dirty="0"/>
              <a:t> class runs</a:t>
            </a:r>
            <a:endParaRPr lang="ar-EG" dirty="0"/>
          </a:p>
        </p:txBody>
      </p:sp>
      <p:sp>
        <p:nvSpPr>
          <p:cNvPr id="16" name="TextBox 15"/>
          <p:cNvSpPr txBox="1"/>
          <p:nvPr/>
        </p:nvSpPr>
        <p:spPr>
          <a:xfrm>
            <a:off x="381000" y="2590800"/>
            <a:ext cx="3581400" cy="400050"/>
          </a:xfrm>
          <a:prstGeom prst="rect">
            <a:avLst/>
          </a:prstGeom>
          <a:noFill/>
        </p:spPr>
        <p:txBody>
          <a:bodyPr rtlCol="1">
            <a:spAutoFit/>
          </a:bodyPr>
          <a:lstStyle/>
          <a:p>
            <a:pPr algn="l" rtl="0">
              <a:defRPr/>
            </a:pPr>
            <a:r>
              <a:rPr lang="en-US" b="1" dirty="0">
                <a:solidFill>
                  <a:schemeClr val="accent1">
                    <a:lumMod val="50000"/>
                  </a:schemeClr>
                </a:solidFill>
              </a:rPr>
              <a:t>Inside orderPizza method</a:t>
            </a:r>
            <a:endParaRPr lang="ar-EG" b="1" dirty="0">
              <a:solidFill>
                <a:schemeClr val="accent1">
                  <a:lumMod val="50000"/>
                </a:schemeClr>
              </a:solidFill>
            </a:endParaRPr>
          </a:p>
        </p:txBody>
      </p:sp>
      <p:sp useBgFill="1">
        <p:nvSpPr>
          <p:cNvPr id="17" name="Cloud 16"/>
          <p:cNvSpPr/>
          <p:nvPr/>
        </p:nvSpPr>
        <p:spPr bwMode="auto">
          <a:xfrm>
            <a:off x="2209800" y="3429000"/>
            <a:ext cx="6705600" cy="1371600"/>
          </a:xfrm>
          <a:prstGeom prst="cloud">
            <a:avLst/>
          </a:prstGeom>
          <a:ln w="9525" cap="flat" cmpd="sng" algn="ctr">
            <a:solidFill>
              <a:schemeClr val="tx1"/>
            </a:solidFill>
            <a:prstDash val="solid"/>
            <a:round/>
            <a:headEnd type="none" w="med" len="med"/>
            <a:tailEnd type="none" w="med" len="med"/>
          </a:ln>
          <a:effectLst/>
        </p:spPr>
        <p:txBody>
          <a:bodyPr rtlCol="1"/>
          <a:lstStyle/>
          <a:p>
            <a:pPr algn="ctr" rtl="0">
              <a:defRPr/>
            </a:pPr>
            <a:r>
              <a:rPr lang="en-US" dirty="0"/>
              <a:t>The method of the concrete </a:t>
            </a:r>
            <a:r>
              <a:rPr lang="en-US" b="1" dirty="0" err="1">
                <a:latin typeface="Calibri" pitchFamily="34" charset="0"/>
              </a:rPr>
              <a:t>ItalianPizzaResturant</a:t>
            </a:r>
            <a:r>
              <a:rPr lang="en-US" dirty="0"/>
              <a:t> class runs and returns an </a:t>
            </a:r>
            <a:r>
              <a:rPr lang="en-US" b="1" dirty="0" err="1">
                <a:latin typeface="Calibri" pitchFamily="34" charset="0"/>
              </a:rPr>
              <a:t>ItalianCheesePizza</a:t>
            </a:r>
            <a:r>
              <a:rPr lang="en-US" b="1" dirty="0">
                <a:latin typeface="Calibri" pitchFamily="34" charset="0"/>
              </a:rPr>
              <a:t> </a:t>
            </a:r>
            <a:r>
              <a:rPr lang="en-US" dirty="0">
                <a:latin typeface="Calibri" pitchFamily="34" charset="0"/>
              </a:rPr>
              <a:t>object</a:t>
            </a:r>
            <a:endParaRPr lang="ar-EG" dirty="0"/>
          </a:p>
        </p:txBody>
      </p:sp>
      <p:sp useBgFill="1">
        <p:nvSpPr>
          <p:cNvPr id="18" name="Cloud 17"/>
          <p:cNvSpPr/>
          <p:nvPr/>
        </p:nvSpPr>
        <p:spPr bwMode="auto">
          <a:xfrm>
            <a:off x="2819400" y="5257800"/>
            <a:ext cx="5791200" cy="1143000"/>
          </a:xfrm>
          <a:prstGeom prst="cloud">
            <a:avLst/>
          </a:prstGeom>
          <a:ln w="9525" cap="flat" cmpd="sng" algn="ctr">
            <a:solidFill>
              <a:schemeClr val="tx1"/>
            </a:solidFill>
            <a:prstDash val="solid"/>
            <a:round/>
            <a:headEnd type="none" w="med" len="med"/>
            <a:tailEnd type="none" w="med" len="med"/>
          </a:ln>
          <a:effectLst/>
        </p:spPr>
        <p:txBody>
          <a:bodyPr rtlCol="1"/>
          <a:lstStyle/>
          <a:p>
            <a:pPr algn="ctr" rtl="0">
              <a:defRPr/>
            </a:pPr>
            <a:r>
              <a:rPr lang="en-US" dirty="0"/>
              <a:t>The methods of the concrete </a:t>
            </a:r>
            <a:r>
              <a:rPr lang="en-US" b="1" dirty="0" err="1">
                <a:latin typeface="Calibri" pitchFamily="34" charset="0"/>
              </a:rPr>
              <a:t>ItalianCheesePizza</a:t>
            </a:r>
            <a:r>
              <a:rPr lang="en-US" b="1" dirty="0">
                <a:latin typeface="Calibri" pitchFamily="34" charset="0"/>
              </a:rPr>
              <a:t> </a:t>
            </a:r>
            <a:r>
              <a:rPr lang="en-US" dirty="0">
                <a:latin typeface="Calibri" pitchFamily="34" charset="0"/>
              </a:rPr>
              <a:t>object run</a:t>
            </a:r>
            <a:endParaRPr lang="ar-EG"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dirty="0" smtClean="0"/>
              <a:t>Factory Method Pattern Definition</a:t>
            </a:r>
            <a:endParaRPr lang="ar-EG" dirty="0" smtClean="0"/>
          </a:p>
        </p:txBody>
      </p:sp>
      <p:sp>
        <p:nvSpPr>
          <p:cNvPr id="63491" name="Content Placeholder 2"/>
          <p:cNvSpPr>
            <a:spLocks noGrp="1"/>
          </p:cNvSpPr>
          <p:nvPr>
            <p:ph idx="1"/>
          </p:nvPr>
        </p:nvSpPr>
        <p:spPr>
          <a:xfrm>
            <a:off x="457200" y="1143000"/>
            <a:ext cx="8229600" cy="4983163"/>
          </a:xfrm>
        </p:spPr>
        <p:txBody>
          <a:bodyPr/>
          <a:lstStyle/>
          <a:p>
            <a:r>
              <a:rPr lang="en-US" sz="2800" dirty="0" smtClean="0"/>
              <a:t>The Factory Method Pattern defines an interface for creating an object, but lets subclasses decide which class to instantiate.</a:t>
            </a:r>
          </a:p>
          <a:p>
            <a:pPr>
              <a:buNone/>
            </a:pPr>
            <a:endParaRPr lang="en-US" sz="2800" dirty="0" smtClean="0"/>
          </a:p>
          <a:p>
            <a:r>
              <a:rPr lang="en-US" sz="2800" dirty="0" smtClean="0"/>
              <a:t>Factory Method lets a class defer instantiation to subclasses.</a:t>
            </a:r>
          </a:p>
          <a:p>
            <a:pPr>
              <a:buNone/>
            </a:pPr>
            <a:endParaRPr lang="en-US" sz="2800" dirty="0" smtClean="0"/>
          </a:p>
          <a:p>
            <a:r>
              <a:rPr lang="en-US" sz="2800" dirty="0" smtClean="0"/>
              <a:t>Factory method is a special type of Template method (chapter 8)</a:t>
            </a:r>
            <a:endParaRPr lang="ar-EG" sz="2800" dirty="0" smtClean="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3"/>
          <p:cNvSpPr txBox="1">
            <a:spLocks noChangeArrowheads="1"/>
          </p:cNvSpPr>
          <p:nvPr/>
        </p:nvSpPr>
        <p:spPr bwMode="auto">
          <a:xfrm>
            <a:off x="814388" y="166688"/>
            <a:ext cx="8229600" cy="519112"/>
          </a:xfrm>
          <a:prstGeom prst="rect">
            <a:avLst/>
          </a:prstGeom>
          <a:noFill/>
          <a:ln w="9525">
            <a:noFill/>
            <a:miter lim="800000"/>
            <a:headEnd/>
            <a:tailEnd/>
          </a:ln>
        </p:spPr>
        <p:txBody>
          <a:bodyPr>
            <a:spAutoFit/>
          </a:bodyPr>
          <a:lstStyle/>
          <a:p>
            <a:pPr algn="ctr" rtl="0">
              <a:spcBef>
                <a:spcPct val="50000"/>
              </a:spcBef>
            </a:pPr>
            <a:r>
              <a:rPr lang="en-US" sz="2800" b="1" dirty="0" smtClean="0">
                <a:solidFill>
                  <a:schemeClr val="tx2"/>
                </a:solidFill>
                <a:latin typeface="Verdana" pitchFamily="34" charset="0"/>
              </a:rPr>
              <a:t>Why Factory Pattern?</a:t>
            </a:r>
            <a:endParaRPr lang="en-US" sz="2800" b="1" dirty="0">
              <a:solidFill>
                <a:schemeClr val="tx2"/>
              </a:solidFill>
              <a:latin typeface="Verdana" pitchFamily="34" charset="0"/>
            </a:endParaRPr>
          </a:p>
        </p:txBody>
      </p:sp>
      <p:sp>
        <p:nvSpPr>
          <p:cNvPr id="4" name="Content Placeholder 2"/>
          <p:cNvSpPr txBox="1">
            <a:spLocks/>
          </p:cNvSpPr>
          <p:nvPr/>
        </p:nvSpPr>
        <p:spPr>
          <a:xfrm>
            <a:off x="228600" y="1066800"/>
            <a:ext cx="8686800" cy="5059363"/>
          </a:xfrm>
          <a:prstGeom prst="rect">
            <a:avLst/>
          </a:prstGeom>
        </p:spPr>
        <p:txBody>
          <a:bodyPr/>
          <a:lstStyle/>
          <a:p>
            <a:pPr marL="342900" indent="-342900" algn="l" rtl="0" eaLnBrk="0" hangingPunct="0">
              <a:spcBef>
                <a:spcPct val="20000"/>
              </a:spcBef>
              <a:buFontTx/>
              <a:buChar char="•"/>
              <a:defRPr/>
            </a:pPr>
            <a:endParaRPr lang="ar-EG" sz="2800" kern="0" dirty="0">
              <a:latin typeface="+mn-lt"/>
              <a:cs typeface="+mn-cs"/>
            </a:endParaRPr>
          </a:p>
        </p:txBody>
      </p:sp>
      <p:sp>
        <p:nvSpPr>
          <p:cNvPr id="50180" name="Content Placeholder 2"/>
          <p:cNvSpPr txBox="1">
            <a:spLocks/>
          </p:cNvSpPr>
          <p:nvPr/>
        </p:nvSpPr>
        <p:spPr bwMode="auto">
          <a:xfrm>
            <a:off x="533400" y="914400"/>
            <a:ext cx="8001000" cy="5135563"/>
          </a:xfrm>
          <a:prstGeom prst="rect">
            <a:avLst/>
          </a:prstGeom>
          <a:noFill/>
          <a:ln w="9525">
            <a:noFill/>
            <a:miter lim="800000"/>
            <a:headEnd/>
            <a:tailEnd/>
          </a:ln>
        </p:spPr>
        <p:txBody>
          <a:bodyPr/>
          <a:lstStyle/>
          <a:p>
            <a:pPr algn="just" rtl="0">
              <a:buFont typeface="Arial" pitchFamily="34" charset="0"/>
              <a:buChar char="•"/>
            </a:pPr>
            <a:r>
              <a:rPr lang="en-US" sz="2800" dirty="0"/>
              <a:t> There are ways to make objects other than using the </a:t>
            </a:r>
            <a:r>
              <a:rPr lang="en-US" sz="2800" b="1" dirty="0"/>
              <a:t>new</a:t>
            </a:r>
            <a:r>
              <a:rPr lang="en-US" sz="2800" dirty="0"/>
              <a:t> operator</a:t>
            </a:r>
            <a:r>
              <a:rPr lang="en-US" sz="2800" dirty="0" smtClean="0"/>
              <a:t>.</a:t>
            </a:r>
          </a:p>
          <a:p>
            <a:pPr algn="just" rtl="0"/>
            <a:endParaRPr lang="en-US" sz="2800" dirty="0"/>
          </a:p>
          <a:p>
            <a:pPr algn="just" rtl="0">
              <a:buFont typeface="Arial" pitchFamily="34" charset="0"/>
              <a:buChar char="•"/>
            </a:pPr>
            <a:r>
              <a:rPr lang="en-US" sz="2800" dirty="0"/>
              <a:t> </a:t>
            </a:r>
            <a:r>
              <a:rPr lang="en-US" sz="2800" dirty="0" smtClean="0"/>
              <a:t>Encapsulating </a:t>
            </a:r>
            <a:r>
              <a:rPr lang="en-US" sz="2800" dirty="0"/>
              <a:t>object creation </a:t>
            </a:r>
            <a:r>
              <a:rPr lang="en-US" sz="2800" dirty="0" smtClean="0"/>
              <a:t>keeps </a:t>
            </a:r>
            <a:r>
              <a:rPr lang="en-US" sz="2800" dirty="0"/>
              <a:t>application loosely coupled and less dependent on implementations.</a:t>
            </a:r>
          </a:p>
          <a:p>
            <a:pPr algn="just" rtl="0">
              <a:buFont typeface="Arial" pitchFamily="34" charset="0"/>
              <a:buChar char="•"/>
            </a:pPr>
            <a:endParaRPr lang="en-US" sz="2800"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a:grpSpLocks/>
          </p:cNvGrpSpPr>
          <p:nvPr/>
        </p:nvGrpSpPr>
        <p:grpSpPr bwMode="auto">
          <a:xfrm>
            <a:off x="6781799" y="3200400"/>
            <a:ext cx="2209800" cy="1219200"/>
            <a:chOff x="4595648" y="914400"/>
            <a:chExt cx="2895600" cy="1905000"/>
          </a:xfrm>
        </p:grpSpPr>
        <p:sp>
          <p:nvSpPr>
            <p:cNvPr id="60446" name="Flowchart: Process 7"/>
            <p:cNvSpPr>
              <a:spLocks noChangeArrowheads="1"/>
            </p:cNvSpPr>
            <p:nvPr/>
          </p:nvSpPr>
          <p:spPr bwMode="auto">
            <a:xfrm>
              <a:off x="4595648" y="914400"/>
              <a:ext cx="2895600" cy="1905000"/>
            </a:xfrm>
            <a:prstGeom prst="flowChartProcess">
              <a:avLst/>
            </a:prstGeom>
            <a:solidFill>
              <a:schemeClr val="bg1"/>
            </a:solidFill>
            <a:ln w="9525" algn="ctr">
              <a:solidFill>
                <a:schemeClr val="tx1"/>
              </a:solidFill>
              <a:round/>
              <a:headEnd/>
              <a:tailEnd/>
            </a:ln>
          </p:spPr>
          <p:txBody>
            <a:bodyPr/>
            <a:lstStyle/>
            <a:p>
              <a:pPr algn="ctr" rtl="0"/>
              <a:r>
                <a:rPr lang="en-US" b="1" dirty="0" smtClean="0"/>
                <a:t>&lt;&lt;Interface&gt;&gt;</a:t>
              </a:r>
            </a:p>
            <a:p>
              <a:pPr algn="ctr" rtl="0"/>
              <a:r>
                <a:rPr lang="en-US" b="1" dirty="0" err="1" smtClean="0"/>
                <a:t>ProductB</a:t>
              </a:r>
              <a:endParaRPr lang="en-US" b="1" dirty="0"/>
            </a:p>
            <a:p>
              <a:pPr algn="l" rtl="0"/>
              <a:endParaRPr lang="en-US" dirty="0"/>
            </a:p>
          </p:txBody>
        </p:sp>
        <p:cxnSp>
          <p:nvCxnSpPr>
            <p:cNvPr id="60447" name="Straight Connector 16"/>
            <p:cNvCxnSpPr>
              <a:cxnSpLocks noChangeShapeType="1"/>
            </p:cNvCxnSpPr>
            <p:nvPr/>
          </p:nvCxnSpPr>
          <p:spPr bwMode="auto">
            <a:xfrm>
              <a:off x="4595648" y="1984375"/>
              <a:ext cx="2895600" cy="1588"/>
            </a:xfrm>
            <a:prstGeom prst="line">
              <a:avLst/>
            </a:prstGeom>
            <a:noFill/>
            <a:ln w="9525" algn="ctr">
              <a:solidFill>
                <a:schemeClr val="tx1"/>
              </a:solidFill>
              <a:round/>
              <a:headEnd/>
              <a:tailEnd/>
            </a:ln>
          </p:spPr>
        </p:cxnSp>
      </p:grpSp>
      <p:sp>
        <p:nvSpPr>
          <p:cNvPr id="60419" name="Title 1"/>
          <p:cNvSpPr>
            <a:spLocks noGrp="1"/>
          </p:cNvSpPr>
          <p:nvPr>
            <p:ph type="title"/>
          </p:nvPr>
        </p:nvSpPr>
        <p:spPr/>
        <p:txBody>
          <a:bodyPr/>
          <a:lstStyle/>
          <a:p>
            <a:r>
              <a:rPr lang="en-US" dirty="0" smtClean="0">
                <a:latin typeface="Verdana" pitchFamily="34" charset="0"/>
              </a:rPr>
              <a:t>Abstract Factory</a:t>
            </a:r>
            <a:r>
              <a:rPr lang="en-US" dirty="0" smtClean="0"/>
              <a:t> Pattern Class Diagram</a:t>
            </a:r>
            <a:endParaRPr lang="ar-EG" dirty="0" smtClean="0"/>
          </a:p>
        </p:txBody>
      </p:sp>
      <p:grpSp>
        <p:nvGrpSpPr>
          <p:cNvPr id="3" name="Group 13"/>
          <p:cNvGrpSpPr>
            <a:grpSpLocks/>
          </p:cNvGrpSpPr>
          <p:nvPr/>
        </p:nvGrpSpPr>
        <p:grpSpPr bwMode="auto">
          <a:xfrm>
            <a:off x="228600" y="914400"/>
            <a:ext cx="1981200" cy="914400"/>
            <a:chOff x="2674120" y="914400"/>
            <a:chExt cx="2171701" cy="914400"/>
          </a:xfrm>
        </p:grpSpPr>
        <p:sp>
          <p:nvSpPr>
            <p:cNvPr id="60444" name="Flowchart: Process 7"/>
            <p:cNvSpPr>
              <a:spLocks noChangeArrowheads="1"/>
            </p:cNvSpPr>
            <p:nvPr/>
          </p:nvSpPr>
          <p:spPr bwMode="auto">
            <a:xfrm>
              <a:off x="2674120" y="914400"/>
              <a:ext cx="2171700" cy="914400"/>
            </a:xfrm>
            <a:prstGeom prst="flowChartProcess">
              <a:avLst/>
            </a:prstGeom>
            <a:noFill/>
            <a:ln w="9525" algn="ctr">
              <a:solidFill>
                <a:schemeClr val="tx1"/>
              </a:solidFill>
              <a:round/>
              <a:headEnd/>
              <a:tailEnd/>
            </a:ln>
          </p:spPr>
          <p:txBody>
            <a:bodyPr/>
            <a:lstStyle/>
            <a:p>
              <a:pPr algn="ctr" rtl="0"/>
              <a:r>
                <a:rPr lang="en-US" b="1" dirty="0" smtClean="0"/>
                <a:t>Client</a:t>
              </a:r>
              <a:endParaRPr lang="en-US" b="1" dirty="0"/>
            </a:p>
            <a:p>
              <a:pPr algn="l" rtl="0"/>
              <a:endParaRPr lang="en-US" dirty="0"/>
            </a:p>
            <a:p>
              <a:pPr algn="l" rtl="0"/>
              <a:endParaRPr lang="en-US" dirty="0"/>
            </a:p>
          </p:txBody>
        </p:sp>
        <p:cxnSp>
          <p:nvCxnSpPr>
            <p:cNvPr id="60445" name="Straight Connector 11"/>
            <p:cNvCxnSpPr>
              <a:cxnSpLocks noChangeShapeType="1"/>
            </p:cNvCxnSpPr>
            <p:nvPr/>
          </p:nvCxnSpPr>
          <p:spPr bwMode="auto">
            <a:xfrm>
              <a:off x="2674120" y="1295400"/>
              <a:ext cx="2171701" cy="1588"/>
            </a:xfrm>
            <a:prstGeom prst="line">
              <a:avLst/>
            </a:prstGeom>
            <a:noFill/>
            <a:ln w="9525" algn="ctr">
              <a:solidFill>
                <a:schemeClr val="tx1"/>
              </a:solidFill>
              <a:round/>
              <a:headEnd/>
              <a:tailEnd/>
            </a:ln>
          </p:spPr>
        </p:cxnSp>
      </p:grpSp>
      <p:cxnSp>
        <p:nvCxnSpPr>
          <p:cNvPr id="60424" name="Straight Arrow Connector 11"/>
          <p:cNvCxnSpPr>
            <a:cxnSpLocks noChangeShapeType="1"/>
          </p:cNvCxnSpPr>
          <p:nvPr/>
        </p:nvCxnSpPr>
        <p:spPr bwMode="auto">
          <a:xfrm rot="5400000" flipH="1" flipV="1">
            <a:off x="2933700" y="2933700"/>
            <a:ext cx="685800" cy="1588"/>
          </a:xfrm>
          <a:prstGeom prst="straightConnector1">
            <a:avLst/>
          </a:prstGeom>
          <a:noFill/>
          <a:ln w="9525" algn="ctr">
            <a:solidFill>
              <a:schemeClr val="tx1"/>
            </a:solidFill>
            <a:round/>
            <a:headEnd/>
            <a:tailEnd type="arrow" w="med" len="med"/>
          </a:ln>
        </p:spPr>
      </p:cxnSp>
      <p:sp>
        <p:nvSpPr>
          <p:cNvPr id="60427" name="Isosceles Triangle 34"/>
          <p:cNvSpPr>
            <a:spLocks noChangeArrowheads="1"/>
          </p:cNvSpPr>
          <p:nvPr/>
        </p:nvSpPr>
        <p:spPr bwMode="auto">
          <a:xfrm>
            <a:off x="3200400" y="2590800"/>
            <a:ext cx="152400" cy="152400"/>
          </a:xfrm>
          <a:prstGeom prst="triangle">
            <a:avLst>
              <a:gd name="adj" fmla="val 50000"/>
            </a:avLst>
          </a:prstGeom>
          <a:solidFill>
            <a:schemeClr val="accent1"/>
          </a:solidFill>
          <a:ln w="9525" algn="ctr">
            <a:solidFill>
              <a:schemeClr val="tx1"/>
            </a:solidFill>
            <a:round/>
            <a:headEnd/>
            <a:tailEnd/>
          </a:ln>
        </p:spPr>
        <p:txBody>
          <a:bodyPr/>
          <a:lstStyle/>
          <a:p>
            <a:pPr algn="l" rtl="0"/>
            <a:endParaRPr lang="ar-EG"/>
          </a:p>
        </p:txBody>
      </p:sp>
      <p:grpSp>
        <p:nvGrpSpPr>
          <p:cNvPr id="7" name="Group 17"/>
          <p:cNvGrpSpPr>
            <a:grpSpLocks/>
          </p:cNvGrpSpPr>
          <p:nvPr/>
        </p:nvGrpSpPr>
        <p:grpSpPr bwMode="auto">
          <a:xfrm>
            <a:off x="304800" y="3276600"/>
            <a:ext cx="3276600" cy="1981200"/>
            <a:chOff x="4495800" y="914400"/>
            <a:chExt cx="2895600" cy="1905000"/>
          </a:xfrm>
        </p:grpSpPr>
        <p:sp>
          <p:nvSpPr>
            <p:cNvPr id="60436" name="Flowchart: Process 7"/>
            <p:cNvSpPr>
              <a:spLocks noChangeArrowheads="1"/>
            </p:cNvSpPr>
            <p:nvPr/>
          </p:nvSpPr>
          <p:spPr bwMode="auto">
            <a:xfrm>
              <a:off x="4495800" y="914400"/>
              <a:ext cx="2895600" cy="1905000"/>
            </a:xfrm>
            <a:prstGeom prst="flowChartProcess">
              <a:avLst/>
            </a:prstGeom>
            <a:solidFill>
              <a:schemeClr val="bg1"/>
            </a:solidFill>
            <a:ln w="9525" algn="ctr">
              <a:solidFill>
                <a:schemeClr val="tx1"/>
              </a:solidFill>
              <a:round/>
              <a:headEnd/>
              <a:tailEnd/>
            </a:ln>
          </p:spPr>
          <p:txBody>
            <a:bodyPr/>
            <a:lstStyle/>
            <a:p>
              <a:pPr algn="ctr" rtl="0"/>
              <a:r>
                <a:rPr lang="en-US" b="1" dirty="0" smtClean="0"/>
                <a:t>ConcreteFactory1</a:t>
              </a:r>
              <a:endParaRPr lang="en-US" dirty="0" smtClean="0"/>
            </a:p>
            <a:p>
              <a:pPr algn="l" rtl="0"/>
              <a:endParaRPr lang="en-US" dirty="0"/>
            </a:p>
          </p:txBody>
        </p:sp>
        <p:cxnSp>
          <p:nvCxnSpPr>
            <p:cNvPr id="60437" name="Straight Connector 80"/>
            <p:cNvCxnSpPr>
              <a:cxnSpLocks noChangeShapeType="1"/>
            </p:cNvCxnSpPr>
            <p:nvPr/>
          </p:nvCxnSpPr>
          <p:spPr bwMode="auto">
            <a:xfrm>
              <a:off x="4495800" y="1500554"/>
              <a:ext cx="2895600" cy="1588"/>
            </a:xfrm>
            <a:prstGeom prst="line">
              <a:avLst/>
            </a:prstGeom>
            <a:noFill/>
            <a:ln w="9525" algn="ctr">
              <a:solidFill>
                <a:schemeClr val="tx1"/>
              </a:solidFill>
              <a:round/>
              <a:headEnd/>
              <a:tailEnd/>
            </a:ln>
          </p:spPr>
        </p:cxnSp>
      </p:grpSp>
      <p:grpSp>
        <p:nvGrpSpPr>
          <p:cNvPr id="8" name="Group 20"/>
          <p:cNvGrpSpPr>
            <a:grpSpLocks/>
          </p:cNvGrpSpPr>
          <p:nvPr/>
        </p:nvGrpSpPr>
        <p:grpSpPr bwMode="auto">
          <a:xfrm>
            <a:off x="152400" y="4191000"/>
            <a:ext cx="3124200" cy="2133600"/>
            <a:chOff x="4191000" y="838200"/>
            <a:chExt cx="2895600" cy="1981200"/>
          </a:xfrm>
        </p:grpSpPr>
        <p:sp>
          <p:nvSpPr>
            <p:cNvPr id="60434" name="Flowchart: Process 7"/>
            <p:cNvSpPr>
              <a:spLocks noChangeArrowheads="1"/>
            </p:cNvSpPr>
            <p:nvPr/>
          </p:nvSpPr>
          <p:spPr bwMode="auto">
            <a:xfrm>
              <a:off x="4191000" y="838200"/>
              <a:ext cx="2895600" cy="1981200"/>
            </a:xfrm>
            <a:prstGeom prst="flowChartProcess">
              <a:avLst/>
            </a:prstGeom>
            <a:solidFill>
              <a:schemeClr val="bg1"/>
            </a:solidFill>
            <a:ln w="9525" algn="ctr">
              <a:solidFill>
                <a:schemeClr val="tx1"/>
              </a:solidFill>
              <a:round/>
              <a:headEnd/>
              <a:tailEnd/>
            </a:ln>
          </p:spPr>
          <p:txBody>
            <a:bodyPr/>
            <a:lstStyle/>
            <a:p>
              <a:pPr algn="ctr" rtl="0"/>
              <a:r>
                <a:rPr lang="en-US" b="1" dirty="0" smtClean="0"/>
                <a:t>ConcreteFactory2</a:t>
              </a:r>
            </a:p>
            <a:p>
              <a:pPr algn="ctr" rtl="0"/>
              <a:endParaRPr lang="en-US" dirty="0" smtClean="0"/>
            </a:p>
            <a:p>
              <a:pPr algn="ctr" rtl="0"/>
              <a:r>
                <a:rPr lang="en-US" dirty="0" err="1" smtClean="0"/>
                <a:t>createProductA</a:t>
              </a:r>
              <a:r>
                <a:rPr lang="en-US" dirty="0" smtClean="0"/>
                <a:t>()</a:t>
              </a:r>
            </a:p>
            <a:p>
              <a:pPr algn="ctr" rtl="0"/>
              <a:r>
                <a:rPr lang="en-US" dirty="0" err="1" smtClean="0"/>
                <a:t>createProductB</a:t>
              </a:r>
              <a:r>
                <a:rPr lang="en-US" dirty="0" smtClean="0"/>
                <a:t>()</a:t>
              </a:r>
            </a:p>
          </p:txBody>
        </p:sp>
        <p:cxnSp>
          <p:nvCxnSpPr>
            <p:cNvPr id="60435" name="Straight Connector 83"/>
            <p:cNvCxnSpPr>
              <a:cxnSpLocks noChangeShapeType="1"/>
            </p:cNvCxnSpPr>
            <p:nvPr/>
          </p:nvCxnSpPr>
          <p:spPr bwMode="auto">
            <a:xfrm>
              <a:off x="4191000" y="1471612"/>
              <a:ext cx="2895600" cy="1588"/>
            </a:xfrm>
            <a:prstGeom prst="line">
              <a:avLst/>
            </a:prstGeom>
            <a:noFill/>
            <a:ln w="9525" algn="ctr">
              <a:solidFill>
                <a:schemeClr val="tx1"/>
              </a:solidFill>
              <a:round/>
              <a:headEnd/>
              <a:tailEnd/>
            </a:ln>
          </p:spPr>
        </p:cxnSp>
      </p:grpSp>
      <p:grpSp>
        <p:nvGrpSpPr>
          <p:cNvPr id="34" name="Group 13"/>
          <p:cNvGrpSpPr>
            <a:grpSpLocks/>
          </p:cNvGrpSpPr>
          <p:nvPr/>
        </p:nvGrpSpPr>
        <p:grpSpPr bwMode="auto">
          <a:xfrm>
            <a:off x="2667000" y="914400"/>
            <a:ext cx="3200400" cy="1676400"/>
            <a:chOff x="2841174" y="914400"/>
            <a:chExt cx="2171701" cy="914400"/>
          </a:xfrm>
        </p:grpSpPr>
        <p:sp>
          <p:nvSpPr>
            <p:cNvPr id="35" name="Flowchart: Process 7"/>
            <p:cNvSpPr>
              <a:spLocks noChangeArrowheads="1"/>
            </p:cNvSpPr>
            <p:nvPr/>
          </p:nvSpPr>
          <p:spPr bwMode="auto">
            <a:xfrm>
              <a:off x="2841174" y="914400"/>
              <a:ext cx="2171700" cy="914400"/>
            </a:xfrm>
            <a:prstGeom prst="flowChartProcess">
              <a:avLst/>
            </a:prstGeom>
            <a:noFill/>
            <a:ln w="9525" algn="ctr">
              <a:solidFill>
                <a:schemeClr val="tx1"/>
              </a:solidFill>
              <a:round/>
              <a:headEnd/>
              <a:tailEnd/>
            </a:ln>
          </p:spPr>
          <p:txBody>
            <a:bodyPr/>
            <a:lstStyle/>
            <a:p>
              <a:pPr algn="ctr" rtl="0"/>
              <a:r>
                <a:rPr lang="en-US" b="1" dirty="0" smtClean="0"/>
                <a:t>&lt;&lt;Interface&gt;&gt;</a:t>
              </a:r>
            </a:p>
            <a:p>
              <a:pPr algn="ctr" rtl="0"/>
              <a:r>
                <a:rPr lang="en-US" b="1" dirty="0" err="1" smtClean="0"/>
                <a:t>AbstarctFactory</a:t>
              </a:r>
              <a:endParaRPr lang="en-US" b="1" dirty="0" smtClean="0"/>
            </a:p>
            <a:p>
              <a:pPr algn="ctr" rtl="0"/>
              <a:endParaRPr lang="en-US" b="1" dirty="0"/>
            </a:p>
            <a:p>
              <a:pPr algn="ctr" rtl="0"/>
              <a:r>
                <a:rPr lang="en-US" dirty="0" err="1" smtClean="0"/>
                <a:t>createProductA</a:t>
              </a:r>
              <a:r>
                <a:rPr lang="en-US" dirty="0" smtClean="0"/>
                <a:t>()</a:t>
              </a:r>
            </a:p>
            <a:p>
              <a:pPr algn="ctr" rtl="0"/>
              <a:r>
                <a:rPr lang="en-US" dirty="0" err="1" smtClean="0"/>
                <a:t>createProductB</a:t>
              </a:r>
              <a:r>
                <a:rPr lang="en-US" dirty="0" smtClean="0"/>
                <a:t>()</a:t>
              </a:r>
            </a:p>
            <a:p>
              <a:pPr algn="ctr" rtl="0"/>
              <a:endParaRPr lang="en-US" b="1" dirty="0" smtClean="0"/>
            </a:p>
            <a:p>
              <a:pPr algn="ctr" rtl="0"/>
              <a:endParaRPr lang="en-US" b="1" dirty="0"/>
            </a:p>
            <a:p>
              <a:pPr algn="l" rtl="0"/>
              <a:endParaRPr lang="en-US" dirty="0"/>
            </a:p>
            <a:p>
              <a:pPr algn="l" rtl="0"/>
              <a:endParaRPr lang="en-US" dirty="0"/>
            </a:p>
          </p:txBody>
        </p:sp>
        <p:cxnSp>
          <p:nvCxnSpPr>
            <p:cNvPr id="36" name="Straight Connector 11"/>
            <p:cNvCxnSpPr>
              <a:cxnSpLocks noChangeShapeType="1"/>
            </p:cNvCxnSpPr>
            <p:nvPr/>
          </p:nvCxnSpPr>
          <p:spPr bwMode="auto">
            <a:xfrm>
              <a:off x="2841174" y="1295400"/>
              <a:ext cx="2171701" cy="1588"/>
            </a:xfrm>
            <a:prstGeom prst="line">
              <a:avLst/>
            </a:prstGeom>
            <a:noFill/>
            <a:ln w="9525" algn="ctr">
              <a:solidFill>
                <a:schemeClr val="tx1"/>
              </a:solidFill>
              <a:round/>
              <a:headEnd/>
              <a:tailEnd/>
            </a:ln>
          </p:spPr>
        </p:cxnSp>
      </p:grpSp>
      <p:cxnSp>
        <p:nvCxnSpPr>
          <p:cNvPr id="60425" name="Straight Arrow Connector 11"/>
          <p:cNvCxnSpPr>
            <a:cxnSpLocks noChangeShapeType="1"/>
          </p:cNvCxnSpPr>
          <p:nvPr/>
        </p:nvCxnSpPr>
        <p:spPr bwMode="auto">
          <a:xfrm rot="5400000" flipH="1" flipV="1">
            <a:off x="2286397" y="3428603"/>
            <a:ext cx="1524000" cy="794"/>
          </a:xfrm>
          <a:prstGeom prst="straightConnector1">
            <a:avLst/>
          </a:prstGeom>
          <a:noFill/>
          <a:ln w="9525" algn="ctr">
            <a:solidFill>
              <a:schemeClr val="tx1"/>
            </a:solidFill>
            <a:round/>
            <a:headEnd/>
            <a:tailEnd type="arrow" w="med" len="med"/>
          </a:ln>
        </p:spPr>
      </p:cxnSp>
      <p:sp>
        <p:nvSpPr>
          <p:cNvPr id="60428" name="Isosceles Triangle 35"/>
          <p:cNvSpPr>
            <a:spLocks noChangeArrowheads="1"/>
          </p:cNvSpPr>
          <p:nvPr/>
        </p:nvSpPr>
        <p:spPr bwMode="auto">
          <a:xfrm>
            <a:off x="2971800" y="2590800"/>
            <a:ext cx="152400" cy="152400"/>
          </a:xfrm>
          <a:prstGeom prst="triangle">
            <a:avLst>
              <a:gd name="adj" fmla="val 50000"/>
            </a:avLst>
          </a:prstGeom>
          <a:solidFill>
            <a:schemeClr val="accent1"/>
          </a:solidFill>
          <a:ln w="9525" algn="ctr">
            <a:solidFill>
              <a:schemeClr val="tx1"/>
            </a:solidFill>
            <a:round/>
            <a:headEnd/>
            <a:tailEnd/>
          </a:ln>
        </p:spPr>
        <p:txBody>
          <a:bodyPr/>
          <a:lstStyle/>
          <a:p>
            <a:pPr algn="l" rtl="0"/>
            <a:endParaRPr lang="ar-EG"/>
          </a:p>
        </p:txBody>
      </p:sp>
      <p:grpSp>
        <p:nvGrpSpPr>
          <p:cNvPr id="47" name="Group 14"/>
          <p:cNvGrpSpPr>
            <a:grpSpLocks/>
          </p:cNvGrpSpPr>
          <p:nvPr/>
        </p:nvGrpSpPr>
        <p:grpSpPr bwMode="auto">
          <a:xfrm>
            <a:off x="4114800" y="3200400"/>
            <a:ext cx="2133600" cy="1219200"/>
            <a:chOff x="4495800" y="914400"/>
            <a:chExt cx="2895600" cy="1905000"/>
          </a:xfrm>
        </p:grpSpPr>
        <p:sp>
          <p:nvSpPr>
            <p:cNvPr id="48" name="Flowchart: Process 7"/>
            <p:cNvSpPr>
              <a:spLocks noChangeArrowheads="1"/>
            </p:cNvSpPr>
            <p:nvPr/>
          </p:nvSpPr>
          <p:spPr bwMode="auto">
            <a:xfrm>
              <a:off x="4495800" y="914400"/>
              <a:ext cx="2895600" cy="1905000"/>
            </a:xfrm>
            <a:prstGeom prst="flowChartProcess">
              <a:avLst/>
            </a:prstGeom>
            <a:solidFill>
              <a:schemeClr val="bg1"/>
            </a:solidFill>
            <a:ln w="9525" algn="ctr">
              <a:solidFill>
                <a:schemeClr val="tx1"/>
              </a:solidFill>
              <a:round/>
              <a:headEnd/>
              <a:tailEnd/>
            </a:ln>
          </p:spPr>
          <p:txBody>
            <a:bodyPr/>
            <a:lstStyle/>
            <a:p>
              <a:pPr algn="ctr" rtl="0"/>
              <a:r>
                <a:rPr lang="en-US" b="1" dirty="0" smtClean="0"/>
                <a:t>&lt;&lt;Interface&gt;&gt;</a:t>
              </a:r>
            </a:p>
            <a:p>
              <a:pPr algn="ctr" rtl="0"/>
              <a:r>
                <a:rPr lang="en-US" b="1" dirty="0" err="1" smtClean="0"/>
                <a:t>ProductA</a:t>
              </a:r>
              <a:endParaRPr lang="en-US" b="1" dirty="0"/>
            </a:p>
            <a:p>
              <a:pPr algn="l" rtl="0"/>
              <a:endParaRPr lang="en-US" dirty="0"/>
            </a:p>
          </p:txBody>
        </p:sp>
        <p:cxnSp>
          <p:nvCxnSpPr>
            <p:cNvPr id="49" name="Straight Connector 16"/>
            <p:cNvCxnSpPr>
              <a:cxnSpLocks noChangeShapeType="1"/>
            </p:cNvCxnSpPr>
            <p:nvPr/>
          </p:nvCxnSpPr>
          <p:spPr bwMode="auto">
            <a:xfrm>
              <a:off x="4495800" y="1984375"/>
              <a:ext cx="2895600" cy="1588"/>
            </a:xfrm>
            <a:prstGeom prst="line">
              <a:avLst/>
            </a:prstGeom>
            <a:noFill/>
            <a:ln w="9525" algn="ctr">
              <a:solidFill>
                <a:schemeClr val="tx1"/>
              </a:solidFill>
              <a:round/>
              <a:headEnd/>
              <a:tailEnd/>
            </a:ln>
          </p:spPr>
        </p:cxnSp>
      </p:grpSp>
      <p:grpSp>
        <p:nvGrpSpPr>
          <p:cNvPr id="50" name="Group 14"/>
          <p:cNvGrpSpPr>
            <a:grpSpLocks/>
          </p:cNvGrpSpPr>
          <p:nvPr/>
        </p:nvGrpSpPr>
        <p:grpSpPr bwMode="auto">
          <a:xfrm>
            <a:off x="3810000" y="4800600"/>
            <a:ext cx="2133601" cy="1219200"/>
            <a:chOff x="3875314" y="3176594"/>
            <a:chExt cx="2895602" cy="1905000"/>
          </a:xfrm>
        </p:grpSpPr>
        <p:sp>
          <p:nvSpPr>
            <p:cNvPr id="51" name="Flowchart: Process 7"/>
            <p:cNvSpPr>
              <a:spLocks noChangeArrowheads="1"/>
            </p:cNvSpPr>
            <p:nvPr/>
          </p:nvSpPr>
          <p:spPr bwMode="auto">
            <a:xfrm>
              <a:off x="3875314" y="3176594"/>
              <a:ext cx="2895601" cy="1905000"/>
            </a:xfrm>
            <a:prstGeom prst="flowChartProcess">
              <a:avLst/>
            </a:prstGeom>
            <a:solidFill>
              <a:schemeClr val="bg1"/>
            </a:solidFill>
            <a:ln w="9525" algn="ctr">
              <a:solidFill>
                <a:schemeClr val="tx1"/>
              </a:solidFill>
              <a:round/>
              <a:headEnd/>
              <a:tailEnd/>
            </a:ln>
          </p:spPr>
          <p:txBody>
            <a:bodyPr/>
            <a:lstStyle/>
            <a:p>
              <a:pPr algn="ctr" rtl="0"/>
              <a:r>
                <a:rPr lang="en-US" b="1" dirty="0" smtClean="0"/>
                <a:t>ProductA1</a:t>
              </a:r>
            </a:p>
            <a:p>
              <a:pPr algn="ctr" rtl="0"/>
              <a:endParaRPr lang="en-US" b="1" dirty="0"/>
            </a:p>
            <a:p>
              <a:pPr algn="l" rtl="0"/>
              <a:endParaRPr lang="en-US" dirty="0"/>
            </a:p>
          </p:txBody>
        </p:sp>
        <p:cxnSp>
          <p:nvCxnSpPr>
            <p:cNvPr id="52" name="Straight Connector 16"/>
            <p:cNvCxnSpPr>
              <a:cxnSpLocks noChangeShapeType="1"/>
            </p:cNvCxnSpPr>
            <p:nvPr/>
          </p:nvCxnSpPr>
          <p:spPr bwMode="auto">
            <a:xfrm>
              <a:off x="3875315" y="4127507"/>
              <a:ext cx="2895601" cy="1588"/>
            </a:xfrm>
            <a:prstGeom prst="line">
              <a:avLst/>
            </a:prstGeom>
            <a:noFill/>
            <a:ln w="9525" algn="ctr">
              <a:solidFill>
                <a:schemeClr val="tx1"/>
              </a:solidFill>
              <a:round/>
              <a:headEnd/>
              <a:tailEnd/>
            </a:ln>
          </p:spPr>
        </p:cxnSp>
      </p:grpSp>
      <p:grpSp>
        <p:nvGrpSpPr>
          <p:cNvPr id="59" name="Group 14"/>
          <p:cNvGrpSpPr>
            <a:grpSpLocks/>
          </p:cNvGrpSpPr>
          <p:nvPr/>
        </p:nvGrpSpPr>
        <p:grpSpPr bwMode="auto">
          <a:xfrm>
            <a:off x="6705600" y="4800600"/>
            <a:ext cx="2133600" cy="1219200"/>
            <a:chOff x="4288971" y="438155"/>
            <a:chExt cx="2895600" cy="1905000"/>
          </a:xfrm>
        </p:grpSpPr>
        <p:sp>
          <p:nvSpPr>
            <p:cNvPr id="60" name="Flowchart: Process 7"/>
            <p:cNvSpPr>
              <a:spLocks noChangeArrowheads="1"/>
            </p:cNvSpPr>
            <p:nvPr/>
          </p:nvSpPr>
          <p:spPr bwMode="auto">
            <a:xfrm>
              <a:off x="4288971" y="438155"/>
              <a:ext cx="2895600" cy="1905000"/>
            </a:xfrm>
            <a:prstGeom prst="flowChartProcess">
              <a:avLst/>
            </a:prstGeom>
            <a:solidFill>
              <a:schemeClr val="bg1"/>
            </a:solidFill>
            <a:ln w="9525" algn="ctr">
              <a:solidFill>
                <a:schemeClr val="tx1"/>
              </a:solidFill>
              <a:round/>
              <a:headEnd/>
              <a:tailEnd/>
            </a:ln>
          </p:spPr>
          <p:txBody>
            <a:bodyPr/>
            <a:lstStyle/>
            <a:p>
              <a:pPr algn="ctr" rtl="0"/>
              <a:r>
                <a:rPr lang="en-US" b="1" dirty="0" smtClean="0"/>
                <a:t>ProductB1</a:t>
              </a:r>
              <a:endParaRPr lang="en-US" b="1" dirty="0"/>
            </a:p>
            <a:p>
              <a:pPr algn="l" rtl="0"/>
              <a:endParaRPr lang="en-US" dirty="0"/>
            </a:p>
          </p:txBody>
        </p:sp>
        <p:cxnSp>
          <p:nvCxnSpPr>
            <p:cNvPr id="61" name="Straight Connector 16"/>
            <p:cNvCxnSpPr>
              <a:cxnSpLocks noChangeShapeType="1"/>
            </p:cNvCxnSpPr>
            <p:nvPr/>
          </p:nvCxnSpPr>
          <p:spPr bwMode="auto">
            <a:xfrm>
              <a:off x="4288971" y="1152530"/>
              <a:ext cx="2895600" cy="1588"/>
            </a:xfrm>
            <a:prstGeom prst="line">
              <a:avLst/>
            </a:prstGeom>
            <a:noFill/>
            <a:ln w="9525" algn="ctr">
              <a:solidFill>
                <a:schemeClr val="tx1"/>
              </a:solidFill>
              <a:round/>
              <a:headEnd/>
              <a:tailEnd/>
            </a:ln>
          </p:spPr>
        </p:cxnSp>
      </p:grpSp>
      <p:grpSp>
        <p:nvGrpSpPr>
          <p:cNvPr id="62" name="Group 14"/>
          <p:cNvGrpSpPr>
            <a:grpSpLocks/>
          </p:cNvGrpSpPr>
          <p:nvPr/>
        </p:nvGrpSpPr>
        <p:grpSpPr bwMode="auto">
          <a:xfrm>
            <a:off x="6934199" y="5334000"/>
            <a:ext cx="2133600" cy="1219200"/>
            <a:chOff x="4392385" y="914400"/>
            <a:chExt cx="2895600" cy="1905000"/>
          </a:xfrm>
        </p:grpSpPr>
        <p:sp>
          <p:nvSpPr>
            <p:cNvPr id="63" name="Flowchart: Process 7"/>
            <p:cNvSpPr>
              <a:spLocks noChangeArrowheads="1"/>
            </p:cNvSpPr>
            <p:nvPr/>
          </p:nvSpPr>
          <p:spPr bwMode="auto">
            <a:xfrm>
              <a:off x="4392385" y="914400"/>
              <a:ext cx="2895600" cy="1905000"/>
            </a:xfrm>
            <a:prstGeom prst="flowChartProcess">
              <a:avLst/>
            </a:prstGeom>
            <a:solidFill>
              <a:schemeClr val="bg1"/>
            </a:solidFill>
            <a:ln w="9525" algn="ctr">
              <a:solidFill>
                <a:schemeClr val="tx1"/>
              </a:solidFill>
              <a:round/>
              <a:headEnd/>
              <a:tailEnd/>
            </a:ln>
          </p:spPr>
          <p:txBody>
            <a:bodyPr/>
            <a:lstStyle/>
            <a:p>
              <a:pPr algn="ctr" rtl="0"/>
              <a:r>
                <a:rPr lang="en-US" b="1" dirty="0" smtClean="0"/>
                <a:t>ProductB2</a:t>
              </a:r>
              <a:endParaRPr lang="en-US" b="1" dirty="0"/>
            </a:p>
            <a:p>
              <a:pPr algn="l" rtl="0"/>
              <a:endParaRPr lang="en-US" dirty="0"/>
            </a:p>
          </p:txBody>
        </p:sp>
        <p:cxnSp>
          <p:nvCxnSpPr>
            <p:cNvPr id="64" name="Straight Connector 16"/>
            <p:cNvCxnSpPr>
              <a:cxnSpLocks noChangeShapeType="1"/>
            </p:cNvCxnSpPr>
            <p:nvPr/>
          </p:nvCxnSpPr>
          <p:spPr bwMode="auto">
            <a:xfrm>
              <a:off x="4392385" y="1628775"/>
              <a:ext cx="2895600" cy="1588"/>
            </a:xfrm>
            <a:prstGeom prst="line">
              <a:avLst/>
            </a:prstGeom>
            <a:noFill/>
            <a:ln w="9525" algn="ctr">
              <a:solidFill>
                <a:schemeClr val="tx1"/>
              </a:solidFill>
              <a:round/>
              <a:headEnd/>
              <a:tailEnd/>
            </a:ln>
          </p:spPr>
        </p:cxnSp>
      </p:grpSp>
      <p:sp>
        <p:nvSpPr>
          <p:cNvPr id="65" name="Flowchart: Process 7"/>
          <p:cNvSpPr>
            <a:spLocks noChangeArrowheads="1"/>
          </p:cNvSpPr>
          <p:nvPr/>
        </p:nvSpPr>
        <p:spPr bwMode="auto">
          <a:xfrm>
            <a:off x="4343400" y="5257800"/>
            <a:ext cx="2133600" cy="1219200"/>
          </a:xfrm>
          <a:prstGeom prst="flowChartProcess">
            <a:avLst/>
          </a:prstGeom>
          <a:solidFill>
            <a:schemeClr val="bg1"/>
          </a:solidFill>
          <a:ln w="9525" algn="ctr">
            <a:solidFill>
              <a:schemeClr val="tx1"/>
            </a:solidFill>
            <a:round/>
            <a:headEnd/>
            <a:tailEnd/>
          </a:ln>
        </p:spPr>
        <p:txBody>
          <a:bodyPr/>
          <a:lstStyle/>
          <a:p>
            <a:pPr algn="ctr" rtl="0"/>
            <a:r>
              <a:rPr lang="en-US" b="1" dirty="0" smtClean="0"/>
              <a:t>ProductA2</a:t>
            </a:r>
          </a:p>
          <a:p>
            <a:pPr algn="ctr" rtl="0"/>
            <a:endParaRPr lang="en-US" b="1" dirty="0"/>
          </a:p>
          <a:p>
            <a:pPr algn="l" rtl="0"/>
            <a:endParaRPr lang="en-US" dirty="0"/>
          </a:p>
        </p:txBody>
      </p:sp>
      <p:cxnSp>
        <p:nvCxnSpPr>
          <p:cNvPr id="66" name="Straight Connector 16"/>
          <p:cNvCxnSpPr>
            <a:cxnSpLocks noChangeShapeType="1"/>
          </p:cNvCxnSpPr>
          <p:nvPr/>
        </p:nvCxnSpPr>
        <p:spPr bwMode="auto">
          <a:xfrm>
            <a:off x="4343400" y="5715000"/>
            <a:ext cx="2133600" cy="1016"/>
          </a:xfrm>
          <a:prstGeom prst="line">
            <a:avLst/>
          </a:prstGeom>
          <a:noFill/>
          <a:ln w="9525" algn="ctr">
            <a:solidFill>
              <a:schemeClr val="tx1"/>
            </a:solidFill>
            <a:round/>
            <a:headEnd/>
            <a:tailEnd/>
          </a:ln>
        </p:spPr>
      </p:cxnSp>
      <p:cxnSp>
        <p:nvCxnSpPr>
          <p:cNvPr id="67" name="Straight Arrow Connector 11"/>
          <p:cNvCxnSpPr>
            <a:cxnSpLocks noChangeShapeType="1"/>
          </p:cNvCxnSpPr>
          <p:nvPr/>
        </p:nvCxnSpPr>
        <p:spPr bwMode="auto">
          <a:xfrm rot="5400000" flipH="1" flipV="1">
            <a:off x="5449094" y="4610100"/>
            <a:ext cx="380206" cy="794"/>
          </a:xfrm>
          <a:prstGeom prst="straightConnector1">
            <a:avLst/>
          </a:prstGeom>
          <a:noFill/>
          <a:ln w="9525" algn="ctr">
            <a:solidFill>
              <a:schemeClr val="tx1"/>
            </a:solidFill>
            <a:round/>
            <a:headEnd/>
            <a:tailEnd type="arrow" w="med" len="med"/>
          </a:ln>
        </p:spPr>
      </p:cxnSp>
      <p:sp>
        <p:nvSpPr>
          <p:cNvPr id="68" name="Isosceles Triangle 34"/>
          <p:cNvSpPr>
            <a:spLocks noChangeArrowheads="1"/>
          </p:cNvSpPr>
          <p:nvPr/>
        </p:nvSpPr>
        <p:spPr bwMode="auto">
          <a:xfrm>
            <a:off x="5562600" y="4419600"/>
            <a:ext cx="152400" cy="152400"/>
          </a:xfrm>
          <a:prstGeom prst="triangle">
            <a:avLst>
              <a:gd name="adj" fmla="val 50000"/>
            </a:avLst>
          </a:prstGeom>
          <a:solidFill>
            <a:schemeClr val="accent1"/>
          </a:solidFill>
          <a:ln w="9525" algn="ctr">
            <a:solidFill>
              <a:schemeClr val="tx1"/>
            </a:solidFill>
            <a:round/>
            <a:headEnd/>
            <a:tailEnd/>
          </a:ln>
        </p:spPr>
        <p:txBody>
          <a:bodyPr/>
          <a:lstStyle/>
          <a:p>
            <a:pPr algn="l" rtl="0"/>
            <a:endParaRPr lang="ar-EG"/>
          </a:p>
        </p:txBody>
      </p:sp>
      <p:cxnSp>
        <p:nvCxnSpPr>
          <p:cNvPr id="69" name="Straight Arrow Connector 11"/>
          <p:cNvCxnSpPr>
            <a:cxnSpLocks noChangeShapeType="1"/>
          </p:cNvCxnSpPr>
          <p:nvPr/>
        </p:nvCxnSpPr>
        <p:spPr bwMode="auto">
          <a:xfrm rot="5400000" flipH="1" flipV="1">
            <a:off x="5639197" y="4876403"/>
            <a:ext cx="762000" cy="794"/>
          </a:xfrm>
          <a:prstGeom prst="straightConnector1">
            <a:avLst/>
          </a:prstGeom>
          <a:noFill/>
          <a:ln w="9525" algn="ctr">
            <a:solidFill>
              <a:schemeClr val="tx1"/>
            </a:solidFill>
            <a:round/>
            <a:headEnd/>
            <a:tailEnd type="arrow" w="med" len="med"/>
          </a:ln>
        </p:spPr>
      </p:cxnSp>
      <p:sp>
        <p:nvSpPr>
          <p:cNvPr id="70" name="Isosceles Triangle 35"/>
          <p:cNvSpPr>
            <a:spLocks noChangeArrowheads="1"/>
          </p:cNvSpPr>
          <p:nvPr/>
        </p:nvSpPr>
        <p:spPr bwMode="auto">
          <a:xfrm>
            <a:off x="5943600" y="4419600"/>
            <a:ext cx="152400" cy="152400"/>
          </a:xfrm>
          <a:prstGeom prst="triangle">
            <a:avLst>
              <a:gd name="adj" fmla="val 50000"/>
            </a:avLst>
          </a:prstGeom>
          <a:solidFill>
            <a:schemeClr val="accent1"/>
          </a:solidFill>
          <a:ln w="9525" algn="ctr">
            <a:solidFill>
              <a:schemeClr val="tx1"/>
            </a:solidFill>
            <a:round/>
            <a:headEnd/>
            <a:tailEnd/>
          </a:ln>
        </p:spPr>
        <p:txBody>
          <a:bodyPr/>
          <a:lstStyle/>
          <a:p>
            <a:pPr algn="l" rtl="0"/>
            <a:endParaRPr lang="ar-EG"/>
          </a:p>
        </p:txBody>
      </p:sp>
      <p:cxnSp>
        <p:nvCxnSpPr>
          <p:cNvPr id="71" name="Straight Arrow Connector 11"/>
          <p:cNvCxnSpPr>
            <a:cxnSpLocks noChangeShapeType="1"/>
          </p:cNvCxnSpPr>
          <p:nvPr/>
        </p:nvCxnSpPr>
        <p:spPr bwMode="auto">
          <a:xfrm rot="5400000" flipH="1" flipV="1">
            <a:off x="8382794" y="4648200"/>
            <a:ext cx="304006" cy="794"/>
          </a:xfrm>
          <a:prstGeom prst="straightConnector1">
            <a:avLst/>
          </a:prstGeom>
          <a:noFill/>
          <a:ln w="9525" algn="ctr">
            <a:solidFill>
              <a:schemeClr val="tx1"/>
            </a:solidFill>
            <a:round/>
            <a:headEnd/>
            <a:tailEnd type="arrow" w="med" len="med"/>
          </a:ln>
        </p:spPr>
      </p:cxnSp>
      <p:sp>
        <p:nvSpPr>
          <p:cNvPr id="72" name="Isosceles Triangle 34"/>
          <p:cNvSpPr>
            <a:spLocks noChangeArrowheads="1"/>
          </p:cNvSpPr>
          <p:nvPr/>
        </p:nvSpPr>
        <p:spPr bwMode="auto">
          <a:xfrm>
            <a:off x="8458200" y="4419600"/>
            <a:ext cx="152400" cy="152400"/>
          </a:xfrm>
          <a:prstGeom prst="triangle">
            <a:avLst>
              <a:gd name="adj" fmla="val 50000"/>
            </a:avLst>
          </a:prstGeom>
          <a:solidFill>
            <a:schemeClr val="accent1"/>
          </a:solidFill>
          <a:ln w="9525" algn="ctr">
            <a:solidFill>
              <a:schemeClr val="tx1"/>
            </a:solidFill>
            <a:round/>
            <a:headEnd/>
            <a:tailEnd/>
          </a:ln>
        </p:spPr>
        <p:txBody>
          <a:bodyPr/>
          <a:lstStyle/>
          <a:p>
            <a:pPr algn="l" rtl="0"/>
            <a:endParaRPr lang="ar-EG"/>
          </a:p>
        </p:txBody>
      </p:sp>
      <p:cxnSp>
        <p:nvCxnSpPr>
          <p:cNvPr id="73" name="Straight Arrow Connector 11"/>
          <p:cNvCxnSpPr>
            <a:cxnSpLocks noChangeShapeType="1"/>
          </p:cNvCxnSpPr>
          <p:nvPr/>
        </p:nvCxnSpPr>
        <p:spPr bwMode="auto">
          <a:xfrm rot="5400000" flipH="1" flipV="1">
            <a:off x="8496697" y="4914503"/>
            <a:ext cx="838200" cy="794"/>
          </a:xfrm>
          <a:prstGeom prst="straightConnector1">
            <a:avLst/>
          </a:prstGeom>
          <a:noFill/>
          <a:ln w="9525" algn="ctr">
            <a:solidFill>
              <a:schemeClr val="tx1"/>
            </a:solidFill>
            <a:round/>
            <a:headEnd/>
            <a:tailEnd type="arrow" w="med" len="med"/>
          </a:ln>
        </p:spPr>
      </p:cxnSp>
      <p:sp>
        <p:nvSpPr>
          <p:cNvPr id="74" name="Isosceles Triangle 35"/>
          <p:cNvSpPr>
            <a:spLocks noChangeArrowheads="1"/>
          </p:cNvSpPr>
          <p:nvPr/>
        </p:nvSpPr>
        <p:spPr bwMode="auto">
          <a:xfrm>
            <a:off x="8839200" y="4419600"/>
            <a:ext cx="152400" cy="152400"/>
          </a:xfrm>
          <a:prstGeom prst="triangle">
            <a:avLst>
              <a:gd name="adj" fmla="val 50000"/>
            </a:avLst>
          </a:prstGeom>
          <a:solidFill>
            <a:schemeClr val="accent1"/>
          </a:solidFill>
          <a:ln w="9525" algn="ctr">
            <a:solidFill>
              <a:schemeClr val="tx1"/>
            </a:solidFill>
            <a:round/>
            <a:headEnd/>
            <a:tailEnd/>
          </a:ln>
        </p:spPr>
        <p:txBody>
          <a:bodyPr/>
          <a:lstStyle/>
          <a:p>
            <a:pPr algn="l" rtl="0"/>
            <a:endParaRPr lang="ar-EG"/>
          </a:p>
        </p:txBody>
      </p:sp>
      <p:cxnSp>
        <p:nvCxnSpPr>
          <p:cNvPr id="86" name="Straight Arrow Connector 85"/>
          <p:cNvCxnSpPr>
            <a:stCxn id="60444" idx="3"/>
          </p:cNvCxnSpPr>
          <p:nvPr/>
        </p:nvCxnSpPr>
        <p:spPr bwMode="auto">
          <a:xfrm>
            <a:off x="2209799" y="1371600"/>
            <a:ext cx="457201"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8" name="Straight Arrow Connector 87"/>
          <p:cNvCxnSpPr/>
          <p:nvPr/>
        </p:nvCxnSpPr>
        <p:spPr bwMode="auto">
          <a:xfrm>
            <a:off x="3581400" y="4953000"/>
            <a:ext cx="228600" cy="1588"/>
          </a:xfrm>
          <a:prstGeom prst="straightConnector1">
            <a:avLst/>
          </a:prstGeom>
          <a:solidFill>
            <a:schemeClr val="accent1"/>
          </a:solidFill>
          <a:ln w="31750" cap="flat" cmpd="sng" algn="ctr">
            <a:solidFill>
              <a:srgbClr val="C00000"/>
            </a:solidFill>
            <a:prstDash val="solid"/>
            <a:round/>
            <a:headEnd type="none" w="med" len="med"/>
            <a:tailEnd type="arrow"/>
          </a:ln>
          <a:effectLst/>
        </p:spPr>
      </p:cxnSp>
      <p:sp>
        <p:nvSpPr>
          <p:cNvPr id="98" name="Freeform 97"/>
          <p:cNvSpPr/>
          <p:nvPr/>
        </p:nvSpPr>
        <p:spPr bwMode="auto">
          <a:xfrm>
            <a:off x="3591099" y="4677294"/>
            <a:ext cx="4257502" cy="123306"/>
          </a:xfrm>
          <a:custGeom>
            <a:avLst/>
            <a:gdLst>
              <a:gd name="connsiteX0" fmla="*/ 0 w 4311535"/>
              <a:gd name="connsiteY0" fmla="*/ 0 h 199506"/>
              <a:gd name="connsiteX1" fmla="*/ 3607724 w 4311535"/>
              <a:gd name="connsiteY1" fmla="*/ 16626 h 199506"/>
              <a:gd name="connsiteX2" fmla="*/ 4222866 w 4311535"/>
              <a:gd name="connsiteY2" fmla="*/ 199506 h 199506"/>
            </a:gdLst>
            <a:ahLst/>
            <a:cxnLst>
              <a:cxn ang="0">
                <a:pos x="connsiteX0" y="connsiteY0"/>
              </a:cxn>
              <a:cxn ang="0">
                <a:pos x="connsiteX1" y="connsiteY1"/>
              </a:cxn>
              <a:cxn ang="0">
                <a:pos x="connsiteX2" y="connsiteY2"/>
              </a:cxn>
            </a:cxnLst>
            <a:rect l="l" t="t" r="r" b="b"/>
            <a:pathLst>
              <a:path w="4311535" h="199506">
                <a:moveTo>
                  <a:pt x="0" y="0"/>
                </a:moveTo>
                <a:lnTo>
                  <a:pt x="3607724" y="16626"/>
                </a:lnTo>
                <a:cubicBezTo>
                  <a:pt x="4311535" y="49877"/>
                  <a:pt x="3962401" y="38793"/>
                  <a:pt x="4222866" y="199506"/>
                </a:cubicBezTo>
              </a:path>
            </a:pathLst>
          </a:cu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ar-EG" sz="2000" b="0" i="0" u="none" strike="noStrike" cap="none" normalizeH="0" baseline="0" smtClean="0">
              <a:ln>
                <a:noFill/>
              </a:ln>
              <a:solidFill>
                <a:schemeClr val="tx1"/>
              </a:solidFill>
              <a:effectLst/>
              <a:latin typeface="Arial" pitchFamily="34" charset="0"/>
              <a:cs typeface="Arial" pitchFamily="34" charset="0"/>
            </a:endParaRPr>
          </a:p>
        </p:txBody>
      </p:sp>
      <p:cxnSp>
        <p:nvCxnSpPr>
          <p:cNvPr id="100" name="Straight Arrow Connector 99"/>
          <p:cNvCxnSpPr>
            <a:endCxn id="98" idx="2"/>
          </p:cNvCxnSpPr>
          <p:nvPr/>
        </p:nvCxnSpPr>
        <p:spPr bwMode="auto">
          <a:xfrm>
            <a:off x="7620000" y="4724400"/>
            <a:ext cx="141044" cy="76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1" name="Straight Arrow Connector 100"/>
          <p:cNvCxnSpPr/>
          <p:nvPr/>
        </p:nvCxnSpPr>
        <p:spPr bwMode="auto">
          <a:xfrm>
            <a:off x="3276600" y="5715000"/>
            <a:ext cx="1143000" cy="1588"/>
          </a:xfrm>
          <a:prstGeom prst="straightConnector1">
            <a:avLst/>
          </a:prstGeom>
          <a:solidFill>
            <a:schemeClr val="accent1"/>
          </a:solidFill>
          <a:ln w="31750" cap="flat" cmpd="sng" algn="ctr">
            <a:solidFill>
              <a:srgbClr val="00B050"/>
            </a:solidFill>
            <a:prstDash val="solid"/>
            <a:round/>
            <a:headEnd type="none" w="med" len="med"/>
            <a:tailEnd type="arrow"/>
          </a:ln>
          <a:effectLst/>
        </p:spPr>
      </p:cxnSp>
      <p:cxnSp>
        <p:nvCxnSpPr>
          <p:cNvPr id="111" name="Straight Arrow Connector 110"/>
          <p:cNvCxnSpPr/>
          <p:nvPr/>
        </p:nvCxnSpPr>
        <p:spPr bwMode="auto">
          <a:xfrm>
            <a:off x="3276600" y="6246812"/>
            <a:ext cx="3657600" cy="1588"/>
          </a:xfrm>
          <a:prstGeom prst="straightConnector1">
            <a:avLst/>
          </a:prstGeom>
          <a:solidFill>
            <a:schemeClr val="accent1"/>
          </a:solidFill>
          <a:ln w="31750" cap="flat" cmpd="sng" algn="ctr">
            <a:solidFill>
              <a:srgbClr val="00B050"/>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Abstract Factory Pattern Definition</a:t>
            </a:r>
            <a:endParaRPr lang="ar-EG" dirty="0"/>
          </a:p>
        </p:txBody>
      </p:sp>
      <p:sp>
        <p:nvSpPr>
          <p:cNvPr id="3" name="Content Placeholder 2"/>
          <p:cNvSpPr>
            <a:spLocks noGrp="1"/>
          </p:cNvSpPr>
          <p:nvPr>
            <p:ph idx="1"/>
          </p:nvPr>
        </p:nvSpPr>
        <p:spPr>
          <a:xfrm>
            <a:off x="304800" y="1066800"/>
            <a:ext cx="8610600" cy="5059363"/>
          </a:xfrm>
        </p:spPr>
        <p:txBody>
          <a:bodyPr/>
          <a:lstStyle/>
          <a:p>
            <a:r>
              <a:rPr lang="en-US" sz="2800" dirty="0" smtClean="0"/>
              <a:t>The Abstract Factory Pattern provides an interface for creating families of related objects without specifying their concrete classes.</a:t>
            </a:r>
          </a:p>
          <a:p>
            <a:endParaRPr lang="en-US" sz="2800" dirty="0" smtClean="0"/>
          </a:p>
          <a:p>
            <a:r>
              <a:rPr lang="en-US" sz="2800" dirty="0" smtClean="0"/>
              <a:t>The methods of the Abstract Factory are often implemented as Factory methods. </a:t>
            </a:r>
            <a:endParaRPr lang="ar-EG" sz="2800"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Abstract Factory Participants</a:t>
            </a:r>
            <a:endParaRPr lang="ar-EG" dirty="0"/>
          </a:p>
        </p:txBody>
      </p:sp>
      <p:sp>
        <p:nvSpPr>
          <p:cNvPr id="3" name="Content Placeholder 2"/>
          <p:cNvSpPr>
            <a:spLocks noGrp="1"/>
          </p:cNvSpPr>
          <p:nvPr>
            <p:ph idx="1"/>
          </p:nvPr>
        </p:nvSpPr>
        <p:spPr>
          <a:xfrm>
            <a:off x="304800" y="914400"/>
            <a:ext cx="8610600" cy="5059363"/>
          </a:xfrm>
        </p:spPr>
        <p:txBody>
          <a:bodyPr/>
          <a:lstStyle/>
          <a:p>
            <a:r>
              <a:rPr lang="en-US" sz="2400" dirty="0" smtClean="0"/>
              <a:t>Abstract Factory</a:t>
            </a:r>
          </a:p>
          <a:p>
            <a:pPr lvl="1"/>
            <a:r>
              <a:rPr lang="en-US" sz="2200" dirty="0" smtClean="0"/>
              <a:t>declares an interface for operations that create abstract products objects</a:t>
            </a:r>
          </a:p>
          <a:p>
            <a:r>
              <a:rPr lang="en-US" sz="2400" dirty="0" smtClean="0"/>
              <a:t>Concrete Factory </a:t>
            </a:r>
          </a:p>
          <a:p>
            <a:pPr lvl="1"/>
            <a:r>
              <a:rPr lang="en-US" sz="2200" dirty="0" smtClean="0"/>
              <a:t>implements the operations to create concrete product objects</a:t>
            </a:r>
          </a:p>
          <a:p>
            <a:r>
              <a:rPr lang="en-US" sz="2400" dirty="0" smtClean="0"/>
              <a:t>Abstract Product</a:t>
            </a:r>
          </a:p>
          <a:p>
            <a:pPr lvl="1"/>
            <a:r>
              <a:rPr lang="en-US" sz="2200" dirty="0" smtClean="0"/>
              <a:t>declares an interface for a type of product object</a:t>
            </a:r>
          </a:p>
          <a:p>
            <a:r>
              <a:rPr lang="en-US" sz="2400" dirty="0" smtClean="0"/>
              <a:t>Concrete Product</a:t>
            </a:r>
          </a:p>
          <a:p>
            <a:pPr lvl="1"/>
            <a:r>
              <a:rPr lang="en-US" sz="2200" dirty="0" smtClean="0"/>
              <a:t>defines a product object to be created by the corresponding concrete factory implements the </a:t>
            </a:r>
            <a:r>
              <a:rPr lang="en-US" sz="2200" dirty="0" err="1" smtClean="0"/>
              <a:t>AbstractProduct</a:t>
            </a:r>
            <a:r>
              <a:rPr lang="en-US" sz="2200" dirty="0" smtClean="0"/>
              <a:t> interface</a:t>
            </a:r>
          </a:p>
          <a:p>
            <a:r>
              <a:rPr lang="en-US" sz="2400" dirty="0" smtClean="0"/>
              <a:t>Client</a:t>
            </a:r>
          </a:p>
          <a:p>
            <a:pPr lvl="1"/>
            <a:r>
              <a:rPr lang="en-US" sz="2200" dirty="0" smtClean="0"/>
              <a:t>uses interfaces declared by </a:t>
            </a:r>
            <a:r>
              <a:rPr lang="en-US" sz="2200" dirty="0" err="1" smtClean="0"/>
              <a:t>AbstractFactory</a:t>
            </a:r>
            <a:r>
              <a:rPr lang="en-US" sz="2200" dirty="0" smtClean="0"/>
              <a:t> and </a:t>
            </a:r>
            <a:r>
              <a:rPr lang="en-US" sz="2200" dirty="0" err="1" smtClean="0"/>
              <a:t>AbstractProduct</a:t>
            </a:r>
            <a:r>
              <a:rPr lang="en-US" sz="2200" dirty="0" smtClean="0"/>
              <a:t> classes</a:t>
            </a:r>
            <a:endParaRPr lang="en-US" sz="2200"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3"/>
          <p:cNvSpPr txBox="1">
            <a:spLocks noChangeArrowheads="1"/>
          </p:cNvSpPr>
          <p:nvPr/>
        </p:nvSpPr>
        <p:spPr bwMode="auto">
          <a:xfrm>
            <a:off x="814388" y="166688"/>
            <a:ext cx="8229600" cy="519112"/>
          </a:xfrm>
          <a:prstGeom prst="rect">
            <a:avLst/>
          </a:prstGeom>
          <a:noFill/>
          <a:ln w="9525">
            <a:noFill/>
            <a:miter lim="800000"/>
            <a:headEnd/>
            <a:tailEnd/>
          </a:ln>
        </p:spPr>
        <p:txBody>
          <a:bodyPr>
            <a:spAutoFit/>
          </a:bodyPr>
          <a:lstStyle/>
          <a:p>
            <a:pPr algn="ctr" rtl="0">
              <a:spcBef>
                <a:spcPct val="50000"/>
              </a:spcBef>
            </a:pPr>
            <a:r>
              <a:rPr lang="en-US" sz="2800" b="1" dirty="0" smtClean="0">
                <a:solidFill>
                  <a:schemeClr val="tx2"/>
                </a:solidFill>
                <a:latin typeface="Verdana" pitchFamily="34" charset="0"/>
              </a:rPr>
              <a:t>Why Abstract Factory Pattern?</a:t>
            </a:r>
            <a:endParaRPr lang="en-US" sz="2800" b="1" dirty="0">
              <a:solidFill>
                <a:schemeClr val="tx2"/>
              </a:solidFill>
              <a:latin typeface="Verdana" pitchFamily="34" charset="0"/>
            </a:endParaRPr>
          </a:p>
        </p:txBody>
      </p:sp>
      <p:sp>
        <p:nvSpPr>
          <p:cNvPr id="4" name="Content Placeholder 2"/>
          <p:cNvSpPr txBox="1">
            <a:spLocks/>
          </p:cNvSpPr>
          <p:nvPr/>
        </p:nvSpPr>
        <p:spPr>
          <a:xfrm>
            <a:off x="228600" y="1066800"/>
            <a:ext cx="8686800" cy="5059363"/>
          </a:xfrm>
          <a:prstGeom prst="rect">
            <a:avLst/>
          </a:prstGeom>
        </p:spPr>
        <p:txBody>
          <a:bodyPr/>
          <a:lstStyle/>
          <a:p>
            <a:pPr marL="342900" indent="-342900" algn="l" rtl="0" eaLnBrk="0" hangingPunct="0">
              <a:spcBef>
                <a:spcPct val="20000"/>
              </a:spcBef>
              <a:buFontTx/>
              <a:buChar char="•"/>
              <a:defRPr/>
            </a:pPr>
            <a:endParaRPr lang="ar-EG" sz="2800" kern="0" dirty="0">
              <a:latin typeface="+mn-lt"/>
              <a:cs typeface="+mn-cs"/>
            </a:endParaRPr>
          </a:p>
        </p:txBody>
      </p:sp>
      <p:sp>
        <p:nvSpPr>
          <p:cNvPr id="50180" name="Content Placeholder 2"/>
          <p:cNvSpPr txBox="1">
            <a:spLocks/>
          </p:cNvSpPr>
          <p:nvPr/>
        </p:nvSpPr>
        <p:spPr bwMode="auto">
          <a:xfrm>
            <a:off x="533400" y="914400"/>
            <a:ext cx="8001000" cy="5135563"/>
          </a:xfrm>
          <a:prstGeom prst="rect">
            <a:avLst/>
          </a:prstGeom>
          <a:noFill/>
          <a:ln w="9525">
            <a:noFill/>
            <a:miter lim="800000"/>
            <a:headEnd/>
            <a:tailEnd/>
          </a:ln>
        </p:spPr>
        <p:txBody>
          <a:bodyPr/>
          <a:lstStyle/>
          <a:p>
            <a:pPr algn="just" rtl="0">
              <a:buFont typeface="Arial" pitchFamily="34" charset="0"/>
              <a:buChar char="•"/>
            </a:pPr>
            <a:r>
              <a:rPr lang="en-US" sz="2800" dirty="0" smtClean="0"/>
              <a:t> As we have seen the Factory method enables clients to use an object without specifying its concrete class.  </a:t>
            </a:r>
          </a:p>
          <a:p>
            <a:pPr algn="just" rtl="0">
              <a:buFont typeface="Arial" pitchFamily="34" charset="0"/>
              <a:buChar char="•"/>
            </a:pPr>
            <a:endParaRPr lang="en-US" sz="2800" dirty="0" smtClean="0"/>
          </a:p>
          <a:p>
            <a:pPr algn="just" rtl="0">
              <a:buFont typeface="Arial" pitchFamily="34" charset="0"/>
              <a:buChar char="•"/>
            </a:pPr>
            <a:r>
              <a:rPr lang="en-US" sz="2800" dirty="0" smtClean="0"/>
              <a:t> Sometimes it is needed to create a group of related objects of different type without specifying their concrete classes.</a:t>
            </a:r>
          </a:p>
          <a:p>
            <a:pPr algn="just" rtl="0"/>
            <a:endParaRPr lang="en-US" sz="2800"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Text Box 3"/>
          <p:cNvSpPr txBox="1">
            <a:spLocks noChangeArrowheads="1"/>
          </p:cNvSpPr>
          <p:nvPr/>
        </p:nvSpPr>
        <p:spPr bwMode="auto">
          <a:xfrm>
            <a:off x="814388" y="166688"/>
            <a:ext cx="8229600" cy="519112"/>
          </a:xfrm>
          <a:prstGeom prst="rect">
            <a:avLst/>
          </a:prstGeom>
          <a:noFill/>
          <a:ln w="9525">
            <a:noFill/>
            <a:miter lim="800000"/>
            <a:headEnd/>
            <a:tailEnd/>
          </a:ln>
        </p:spPr>
        <p:txBody>
          <a:bodyPr>
            <a:spAutoFit/>
          </a:bodyPr>
          <a:lstStyle/>
          <a:p>
            <a:pPr algn="ctr" rtl="0">
              <a:spcBef>
                <a:spcPct val="50000"/>
              </a:spcBef>
            </a:pPr>
            <a:r>
              <a:rPr lang="en-US" sz="2800" b="1" dirty="0" smtClean="0">
                <a:solidFill>
                  <a:schemeClr val="tx2"/>
                </a:solidFill>
                <a:latin typeface="Verdana" pitchFamily="34" charset="0"/>
              </a:rPr>
              <a:t>Example 2</a:t>
            </a:r>
            <a:endParaRPr lang="en-US" sz="2800" b="1" dirty="0">
              <a:solidFill>
                <a:schemeClr val="tx2"/>
              </a:solidFill>
              <a:latin typeface="Verdana" pitchFamily="34" charset="0"/>
            </a:endParaRPr>
          </a:p>
        </p:txBody>
      </p:sp>
      <p:sp>
        <p:nvSpPr>
          <p:cNvPr id="4" name="Content Placeholder 2"/>
          <p:cNvSpPr txBox="1">
            <a:spLocks/>
          </p:cNvSpPr>
          <p:nvPr/>
        </p:nvSpPr>
        <p:spPr>
          <a:xfrm>
            <a:off x="228600" y="1066800"/>
            <a:ext cx="8686800" cy="5059363"/>
          </a:xfrm>
          <a:prstGeom prst="rect">
            <a:avLst/>
          </a:prstGeom>
        </p:spPr>
        <p:txBody>
          <a:bodyPr/>
          <a:lstStyle/>
          <a:p>
            <a:pPr marL="342900" indent="-342900" algn="l" rtl="0" eaLnBrk="0" hangingPunct="0">
              <a:spcBef>
                <a:spcPct val="20000"/>
              </a:spcBef>
              <a:buFontTx/>
              <a:buChar char="•"/>
              <a:defRPr/>
            </a:pPr>
            <a:endParaRPr lang="ar-EG" sz="2800" kern="0" dirty="0">
              <a:latin typeface="+mn-lt"/>
              <a:cs typeface="+mn-cs"/>
            </a:endParaRPr>
          </a:p>
        </p:txBody>
      </p:sp>
      <p:pic>
        <p:nvPicPr>
          <p:cNvPr id="1026" name="Picture 2" descr="C:\Users\Mohamed\Desktop\AbstractFactoryExample.png"/>
          <p:cNvPicPr>
            <a:picLocks noChangeAspect="1" noChangeArrowheads="1"/>
          </p:cNvPicPr>
          <p:nvPr/>
        </p:nvPicPr>
        <p:blipFill>
          <a:blip r:embed="rId3" cstate="print"/>
          <a:srcRect/>
          <a:stretch>
            <a:fillRect/>
          </a:stretch>
        </p:blipFill>
        <p:spPr bwMode="auto">
          <a:xfrm>
            <a:off x="372880" y="914400"/>
            <a:ext cx="8466320" cy="5335965"/>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3"/>
          <p:cNvSpPr txBox="1">
            <a:spLocks noChangeArrowheads="1"/>
          </p:cNvSpPr>
          <p:nvPr/>
        </p:nvSpPr>
        <p:spPr bwMode="auto">
          <a:xfrm>
            <a:off x="814388" y="166688"/>
            <a:ext cx="8229600" cy="519112"/>
          </a:xfrm>
          <a:prstGeom prst="rect">
            <a:avLst/>
          </a:prstGeom>
          <a:noFill/>
          <a:ln w="9525">
            <a:noFill/>
            <a:miter lim="800000"/>
            <a:headEnd/>
            <a:tailEnd/>
          </a:ln>
        </p:spPr>
        <p:txBody>
          <a:bodyPr>
            <a:spAutoFit/>
          </a:bodyPr>
          <a:lstStyle/>
          <a:p>
            <a:pPr algn="ctr" rtl="0">
              <a:spcBef>
                <a:spcPct val="50000"/>
              </a:spcBef>
            </a:pPr>
            <a:r>
              <a:rPr lang="en-US" sz="2800" b="1" dirty="0" smtClean="0">
                <a:solidFill>
                  <a:schemeClr val="tx2"/>
                </a:solidFill>
                <a:latin typeface="Verdana" pitchFamily="34" charset="0"/>
              </a:rPr>
              <a:t>When to use Abstract Factory Pattern?</a:t>
            </a:r>
            <a:endParaRPr lang="en-US" sz="2800" b="1" dirty="0">
              <a:solidFill>
                <a:schemeClr val="tx2"/>
              </a:solidFill>
              <a:latin typeface="Verdana" pitchFamily="34" charset="0"/>
            </a:endParaRPr>
          </a:p>
        </p:txBody>
      </p:sp>
      <p:sp>
        <p:nvSpPr>
          <p:cNvPr id="4" name="Content Placeholder 2"/>
          <p:cNvSpPr txBox="1">
            <a:spLocks/>
          </p:cNvSpPr>
          <p:nvPr/>
        </p:nvSpPr>
        <p:spPr>
          <a:xfrm>
            <a:off x="228600" y="1066800"/>
            <a:ext cx="8686800" cy="5059363"/>
          </a:xfrm>
          <a:prstGeom prst="rect">
            <a:avLst/>
          </a:prstGeom>
        </p:spPr>
        <p:txBody>
          <a:bodyPr/>
          <a:lstStyle/>
          <a:p>
            <a:pPr marL="342900" indent="-342900" algn="l" rtl="0" eaLnBrk="0" hangingPunct="0">
              <a:spcBef>
                <a:spcPct val="20000"/>
              </a:spcBef>
              <a:buFontTx/>
              <a:buChar char="•"/>
              <a:defRPr/>
            </a:pPr>
            <a:endParaRPr lang="ar-EG" sz="2800" kern="0" dirty="0">
              <a:latin typeface="+mn-lt"/>
              <a:cs typeface="+mn-cs"/>
            </a:endParaRPr>
          </a:p>
        </p:txBody>
      </p:sp>
      <p:sp>
        <p:nvSpPr>
          <p:cNvPr id="50180" name="Content Placeholder 2"/>
          <p:cNvSpPr txBox="1">
            <a:spLocks/>
          </p:cNvSpPr>
          <p:nvPr/>
        </p:nvSpPr>
        <p:spPr bwMode="auto">
          <a:xfrm>
            <a:off x="304800" y="914400"/>
            <a:ext cx="8839200" cy="5135563"/>
          </a:xfrm>
          <a:prstGeom prst="rect">
            <a:avLst/>
          </a:prstGeom>
          <a:noFill/>
          <a:ln w="9525">
            <a:noFill/>
            <a:miter lim="800000"/>
            <a:headEnd/>
            <a:tailEnd/>
          </a:ln>
        </p:spPr>
        <p:txBody>
          <a:bodyPr/>
          <a:lstStyle/>
          <a:p>
            <a:pPr algn="l" rtl="0">
              <a:lnSpc>
                <a:spcPct val="150000"/>
              </a:lnSpc>
              <a:buFont typeface="Wingdings" pitchFamily="2" charset="2"/>
              <a:buChar char="q"/>
            </a:pPr>
            <a:r>
              <a:rPr lang="en-US" sz="2400" dirty="0" smtClean="0"/>
              <a:t> The system should be independent of how its products are created, composed, and represented. </a:t>
            </a:r>
          </a:p>
          <a:p>
            <a:pPr algn="l" rtl="0">
              <a:lnSpc>
                <a:spcPct val="150000"/>
              </a:lnSpc>
              <a:buFont typeface="Wingdings" pitchFamily="2" charset="2"/>
              <a:buChar char="q"/>
            </a:pPr>
            <a:r>
              <a:rPr lang="en-US" sz="2400" dirty="0" smtClean="0"/>
              <a:t> The system should be conﬁgured with one of multiple families of products—for   example,   Microsoft   Windows   or   Apple   OSX classes.</a:t>
            </a:r>
          </a:p>
          <a:p>
            <a:pPr algn="l" rtl="0">
              <a:lnSpc>
                <a:spcPct val="150000"/>
              </a:lnSpc>
              <a:buFont typeface="Wingdings" pitchFamily="2" charset="2"/>
              <a:buChar char="q"/>
            </a:pPr>
            <a:r>
              <a:rPr lang="en-US" sz="2400" dirty="0" smtClean="0"/>
              <a:t> The  family  of  related  product  objects  is  designed  to  be  used together,  and  you  must  enforce  this constraint.  This  is  the  key point of the pattern; otherwise, you could use a Factory Method. </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Method vs. Abstract Factory </a:t>
            </a:r>
            <a:endParaRPr lang="ar-EG" dirty="0"/>
          </a:p>
        </p:txBody>
      </p:sp>
      <p:graphicFrame>
        <p:nvGraphicFramePr>
          <p:cNvPr id="4" name="Content Placeholder 3"/>
          <p:cNvGraphicFramePr>
            <a:graphicFrameLocks noGrp="1"/>
          </p:cNvGraphicFramePr>
          <p:nvPr>
            <p:ph idx="1"/>
          </p:nvPr>
        </p:nvGraphicFramePr>
        <p:xfrm>
          <a:off x="457200" y="1615440"/>
          <a:ext cx="8229600" cy="3636753"/>
        </p:xfrm>
        <a:graphic>
          <a:graphicData uri="http://schemas.openxmlformats.org/drawingml/2006/table">
            <a:tbl>
              <a:tblPr rtl="1"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86606">
                <a:tc>
                  <a:txBody>
                    <a:bodyPr/>
                    <a:lstStyle/>
                    <a:p>
                      <a:pPr algn="ctr" rtl="0"/>
                      <a:r>
                        <a:rPr lang="en-US" dirty="0" smtClean="0">
                          <a:solidFill>
                            <a:schemeClr val="tx1"/>
                          </a:solidFill>
                        </a:rPr>
                        <a:t>Abstract Factory </a:t>
                      </a:r>
                      <a:endParaRPr lang="ar-E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a:r>
                        <a:rPr lang="en-US" dirty="0" smtClean="0">
                          <a:solidFill>
                            <a:schemeClr val="tx1"/>
                          </a:solidFill>
                        </a:rPr>
                        <a:t>Factory Method</a:t>
                      </a:r>
                      <a:endParaRPr lang="ar-E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676561">
                <a:tc gridSpan="2">
                  <a:txBody>
                    <a:bodyPr/>
                    <a:lstStyle/>
                    <a:p>
                      <a:pPr algn="ctr" rtl="0"/>
                      <a:r>
                        <a:rPr lang="en-US" dirty="0" smtClean="0">
                          <a:solidFill>
                            <a:schemeClr val="tx1"/>
                          </a:solidFill>
                        </a:rPr>
                        <a:t>Both are used to create</a:t>
                      </a:r>
                      <a:r>
                        <a:rPr lang="en-US" baseline="0" dirty="0" smtClean="0">
                          <a:solidFill>
                            <a:schemeClr val="tx1"/>
                          </a:solidFill>
                        </a:rPr>
                        <a:t> objects</a:t>
                      </a:r>
                    </a:p>
                    <a:p>
                      <a:pPr algn="ctr" rtl="0"/>
                      <a:r>
                        <a:rPr lang="en-US" baseline="0" dirty="0" smtClean="0">
                          <a:solidFill>
                            <a:schemeClr val="tx1"/>
                          </a:solidFill>
                        </a:rPr>
                        <a:t>Clients are decoupled from the actual concrete classes</a:t>
                      </a:r>
                      <a:endParaRPr lang="ar-E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2">
                        <a:lumMod val="20000"/>
                        <a:lumOff val="80000"/>
                        <a:alpha val="50000"/>
                      </a:schemeClr>
                    </a:solidFill>
                  </a:tcPr>
                </a:tc>
                <a:tc hMerge="1">
                  <a:txBody>
                    <a:bodyPr/>
                    <a:lstStyle/>
                    <a:p>
                      <a:pPr algn="l" rtl="0"/>
                      <a:endParaRPr lang="ar-E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2">
                        <a:lumMod val="20000"/>
                        <a:lumOff val="80000"/>
                        <a:alpha val="50000"/>
                      </a:schemeClr>
                    </a:solidFill>
                  </a:tcPr>
                </a:tc>
                <a:extLst>
                  <a:ext uri="{0D108BD9-81ED-4DB2-BD59-A6C34878D82A}">
                    <a16:rowId xmlns:a16="http://schemas.microsoft.com/office/drawing/2014/main" val="10001"/>
                  </a:ext>
                </a:extLst>
              </a:tr>
              <a:tr h="692670">
                <a:tc>
                  <a:txBody>
                    <a:bodyPr/>
                    <a:lstStyle/>
                    <a:p>
                      <a:pPr algn="l" rtl="0"/>
                      <a:r>
                        <a:rPr lang="en-US" dirty="0" smtClean="0">
                          <a:solidFill>
                            <a:schemeClr val="tx1"/>
                          </a:solidFill>
                        </a:rPr>
                        <a:t>It provides an interface to create a family of objects.</a:t>
                      </a:r>
                      <a:endParaRPr lang="ar-E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alpha val="50000"/>
                      </a:schemeClr>
                    </a:solidFill>
                  </a:tcPr>
                </a:tc>
                <a:tc>
                  <a:txBody>
                    <a:bodyPr/>
                    <a:lstStyle/>
                    <a:p>
                      <a:pPr algn="l" rtl="0"/>
                      <a:r>
                        <a:rPr lang="en-US" dirty="0" smtClean="0">
                          <a:solidFill>
                            <a:schemeClr val="tx1"/>
                          </a:solidFill>
                        </a:rPr>
                        <a:t>It is used to create one object.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alpha val="50000"/>
                      </a:schemeClr>
                    </a:solidFill>
                  </a:tcPr>
                </a:tc>
                <a:extLst>
                  <a:ext uri="{0D108BD9-81ED-4DB2-BD59-A6C34878D82A}">
                    <a16:rowId xmlns:a16="http://schemas.microsoft.com/office/drawing/2014/main" val="10002"/>
                  </a:ext>
                </a:extLst>
              </a:tr>
              <a:tr h="9665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You</a:t>
                      </a:r>
                      <a:r>
                        <a:rPr lang="en-US" baseline="0" dirty="0" smtClean="0">
                          <a:solidFill>
                            <a:schemeClr val="tx1"/>
                          </a:solidFill>
                        </a:rPr>
                        <a:t> need to instantiate one of the concrete subclasses of the Factory and pass it to the client.</a:t>
                      </a:r>
                      <a:endParaRPr lang="ar-E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alpha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You</a:t>
                      </a:r>
                      <a:r>
                        <a:rPr lang="en-US" baseline="0" dirty="0" smtClean="0">
                          <a:solidFill>
                            <a:schemeClr val="tx1"/>
                          </a:solidFill>
                        </a:rPr>
                        <a:t> need to extend a class and implement the factory method to create a specific concrete class.</a:t>
                      </a:r>
                      <a:endParaRPr lang="ar-E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alpha val="50000"/>
                      </a:schemeClr>
                    </a:solidFill>
                  </a:tcPr>
                </a:tc>
                <a:extLst>
                  <a:ext uri="{0D108BD9-81ED-4DB2-BD59-A6C34878D82A}">
                    <a16:rowId xmlns:a16="http://schemas.microsoft.com/office/drawing/2014/main" val="10003"/>
                  </a:ext>
                </a:extLst>
              </a:tr>
              <a:tr h="386606">
                <a:tc>
                  <a:txBody>
                    <a:bodyPr/>
                    <a:lstStyle/>
                    <a:p>
                      <a:pPr algn="l" rtl="0"/>
                      <a:r>
                        <a:rPr lang="en-US" dirty="0" smtClean="0">
                          <a:solidFill>
                            <a:schemeClr val="tx1"/>
                          </a:solidFill>
                        </a:rPr>
                        <a:t>It</a:t>
                      </a:r>
                      <a:r>
                        <a:rPr lang="en-US" baseline="0" dirty="0" smtClean="0">
                          <a:solidFill>
                            <a:schemeClr val="tx1"/>
                          </a:solidFill>
                        </a:rPr>
                        <a:t> uses Composition (objects creation is implemented in the methods of the Factory)</a:t>
                      </a:r>
                      <a:endParaRPr lang="ar-E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20000"/>
                        <a:lumOff val="80000"/>
                        <a:alpha val="50000"/>
                      </a:schemeClr>
                    </a:solidFill>
                  </a:tcPr>
                </a:tc>
                <a:tc>
                  <a:txBody>
                    <a:bodyPr/>
                    <a:lstStyle/>
                    <a:p>
                      <a:pPr algn="l" rtl="0"/>
                      <a:r>
                        <a:rPr lang="en-US" dirty="0" smtClean="0">
                          <a:solidFill>
                            <a:schemeClr val="tx1"/>
                          </a:solidFill>
                        </a:rPr>
                        <a:t>It uses inheritance (object creation is delegated to the subclasses)</a:t>
                      </a:r>
                      <a:endParaRPr lang="ar-E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a:t>
            </a:r>
            <a:r>
              <a:rPr lang="en-US" dirty="0"/>
              <a:t>L</a:t>
            </a:r>
            <a:r>
              <a:rPr lang="en-US" dirty="0" smtClean="0"/>
              <a:t>evel Class Design Principles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solidFill>
                  <a:schemeClr val="bg1">
                    <a:lumMod val="85000"/>
                  </a:schemeClr>
                </a:solidFill>
              </a:rPr>
              <a:t>Tell don’t ask</a:t>
            </a:r>
          </a:p>
          <a:p>
            <a:pPr>
              <a:buFont typeface="Wingdings" panose="05000000000000000000" pitchFamily="2" charset="2"/>
              <a:buChar char="q"/>
            </a:pPr>
            <a:r>
              <a:rPr lang="en-US" dirty="0" smtClean="0">
                <a:solidFill>
                  <a:schemeClr val="bg1">
                    <a:lumMod val="85000"/>
                  </a:schemeClr>
                </a:solidFill>
              </a:rPr>
              <a:t>Once and only once</a:t>
            </a:r>
          </a:p>
          <a:p>
            <a:pPr>
              <a:buFont typeface="Wingdings" panose="05000000000000000000" pitchFamily="2" charset="2"/>
              <a:buChar char="q"/>
            </a:pPr>
            <a:r>
              <a:rPr lang="en-US" dirty="0" smtClean="0"/>
              <a:t>Law of Demeter</a:t>
            </a:r>
          </a:p>
          <a:p>
            <a:pPr>
              <a:buFont typeface="Wingdings" panose="05000000000000000000" pitchFamily="2" charset="2"/>
              <a:buChar char="q"/>
            </a:pPr>
            <a:r>
              <a:rPr lang="en-US" dirty="0" smtClean="0">
                <a:solidFill>
                  <a:schemeClr val="bg1">
                    <a:lumMod val="85000"/>
                  </a:schemeClr>
                </a:solidFill>
              </a:rPr>
              <a:t>Favor composition over inheritance</a:t>
            </a:r>
          </a:p>
          <a:p>
            <a:pPr>
              <a:buFont typeface="Wingdings" panose="05000000000000000000" pitchFamily="2" charset="2"/>
              <a:buChar char="q"/>
            </a:pPr>
            <a:r>
              <a:rPr lang="en-US" dirty="0" smtClean="0">
                <a:solidFill>
                  <a:schemeClr val="bg1">
                    <a:lumMod val="85000"/>
                  </a:schemeClr>
                </a:solidFill>
              </a:rPr>
              <a:t>Command Query Separation</a:t>
            </a:r>
          </a:p>
          <a:p>
            <a:pPr marL="0" indent="0">
              <a:buNone/>
            </a:pPr>
            <a:endParaRPr lang="en-US" dirty="0"/>
          </a:p>
        </p:txBody>
      </p:sp>
    </p:spTree>
    <p:extLst>
      <p:ext uri="{BB962C8B-B14F-4D97-AF65-F5344CB8AC3E}">
        <p14:creationId xmlns:p14="http://schemas.microsoft.com/office/powerpoint/2010/main" val="228463142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subTitle" idx="1"/>
          </p:nvPr>
        </p:nvSpPr>
        <p:spPr>
          <a:xfrm>
            <a:off x="1295400" y="2743200"/>
            <a:ext cx="6400800" cy="1752600"/>
          </a:xfrm>
        </p:spPr>
        <p:txBody>
          <a:bodyPr/>
          <a:lstStyle/>
          <a:p>
            <a:pPr marL="533400" indent="-533400" eaLnBrk="1" hangingPunct="1">
              <a:lnSpc>
                <a:spcPct val="80000"/>
              </a:lnSpc>
              <a:defRPr/>
            </a:pPr>
            <a:endParaRPr lang="en-US" sz="3600" dirty="0" smtClean="0"/>
          </a:p>
          <a:p>
            <a:pPr marL="711200" indent="-711200" eaLnBrk="1" hangingPunct="1">
              <a:lnSpc>
                <a:spcPct val="90000"/>
              </a:lnSpc>
              <a:defRPr/>
            </a:pPr>
            <a:r>
              <a:rPr lang="en-US" dirty="0" smtClean="0">
                <a:solidFill>
                  <a:schemeClr val="tx1"/>
                </a:solidFill>
              </a:rPr>
              <a:t>The Singleton Pattern</a:t>
            </a:r>
            <a:endParaRPr lang="en-US" dirty="0" smtClean="0"/>
          </a:p>
        </p:txBody>
      </p:sp>
      <p:sp>
        <p:nvSpPr>
          <p:cNvPr id="66563" name="Rectangle 4"/>
          <p:cNvSpPr>
            <a:spLocks noGrp="1" noChangeArrowheads="1"/>
          </p:cNvSpPr>
          <p:nvPr>
            <p:ph type="ctrTitle"/>
          </p:nvPr>
        </p:nvSpPr>
        <p:spPr/>
        <p:txBody>
          <a:bodyPr/>
          <a:lstStyle/>
          <a:p>
            <a:pPr eaLnBrk="1" hangingPunct="1"/>
            <a:r>
              <a:rPr lang="en-US" dirty="0" smtClean="0"/>
              <a:t>Chapter 7</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0" y="914400"/>
            <a:ext cx="9144000" cy="3539430"/>
          </a:xfrm>
          <a:prstGeom prst="rect">
            <a:avLst/>
          </a:prstGeom>
          <a:noFill/>
          <a:ln w="9525">
            <a:noFill/>
            <a:miter lim="800000"/>
            <a:headEnd/>
            <a:tailEnd/>
          </a:ln>
        </p:spPr>
        <p:txBody>
          <a:bodyPr>
            <a:spAutoFit/>
          </a:bodyPr>
          <a:lstStyle/>
          <a:p>
            <a:pPr algn="l" rtl="0">
              <a:spcBef>
                <a:spcPct val="50000"/>
              </a:spcBef>
              <a:buFontTx/>
              <a:buChar char="•"/>
            </a:pPr>
            <a:endParaRPr lang="en-US" sz="800" dirty="0">
              <a:latin typeface="Verdana" pitchFamily="34" charset="0"/>
            </a:endParaRPr>
          </a:p>
          <a:p>
            <a:pPr lvl="1" algn="l" rtl="0">
              <a:spcBef>
                <a:spcPct val="50000"/>
              </a:spcBef>
              <a:buFont typeface="Wingdings" pitchFamily="2" charset="2"/>
              <a:buChar char="q"/>
            </a:pPr>
            <a:r>
              <a:rPr lang="en-US" sz="2400" b="1" dirty="0"/>
              <a:t> </a:t>
            </a:r>
            <a:r>
              <a:rPr lang="en-US" sz="2400" b="1" dirty="0" smtClean="0"/>
              <a:t>Why Singleton?</a:t>
            </a:r>
          </a:p>
          <a:p>
            <a:pPr lvl="1" algn="l" rtl="0">
              <a:spcBef>
                <a:spcPct val="50000"/>
              </a:spcBef>
              <a:buFont typeface="Wingdings" pitchFamily="2" charset="2"/>
              <a:buChar char="q"/>
            </a:pPr>
            <a:r>
              <a:rPr lang="en-US" sz="2400" b="1" dirty="0" smtClean="0"/>
              <a:t> The Singleton Pattern Class Diagram.</a:t>
            </a:r>
          </a:p>
          <a:p>
            <a:pPr lvl="1" algn="l" rtl="0">
              <a:spcBef>
                <a:spcPct val="50000"/>
              </a:spcBef>
              <a:buFont typeface="Wingdings" pitchFamily="2" charset="2"/>
              <a:buChar char="q"/>
            </a:pPr>
            <a:r>
              <a:rPr lang="en-US" sz="2400" b="1" dirty="0" smtClean="0"/>
              <a:t> Simple Singleton Pattern Implementation</a:t>
            </a:r>
            <a:endParaRPr lang="en-US" sz="2400" b="1" dirty="0"/>
          </a:p>
          <a:p>
            <a:pPr lvl="1" algn="l" rtl="0">
              <a:spcBef>
                <a:spcPct val="50000"/>
              </a:spcBef>
              <a:buFont typeface="Wingdings" pitchFamily="2" charset="2"/>
              <a:buChar char="q"/>
            </a:pPr>
            <a:r>
              <a:rPr lang="en-US" sz="2400" b="1" dirty="0" smtClean="0"/>
              <a:t> The Singleton Design Pattern Definition.</a:t>
            </a:r>
          </a:p>
          <a:p>
            <a:pPr lvl="1" algn="l" rtl="0">
              <a:spcBef>
                <a:spcPct val="50000"/>
              </a:spcBef>
              <a:buFont typeface="Wingdings" pitchFamily="2" charset="2"/>
              <a:buChar char="q"/>
            </a:pPr>
            <a:r>
              <a:rPr lang="en-US" sz="2400" b="1" dirty="0" smtClean="0"/>
              <a:t> Singleton and Multithreading.</a:t>
            </a:r>
          </a:p>
          <a:p>
            <a:pPr lvl="1" algn="l" rtl="0">
              <a:spcBef>
                <a:spcPct val="50000"/>
              </a:spcBef>
              <a:buFont typeface="Wingdings" pitchFamily="2" charset="2"/>
              <a:buChar char="q"/>
            </a:pPr>
            <a:r>
              <a:rPr lang="en-US" sz="2400" b="1" dirty="0" smtClean="0"/>
              <a:t> Different implementations of Singleton.</a:t>
            </a:r>
            <a:endParaRPr lang="en-US" sz="2400" b="1" dirty="0"/>
          </a:p>
        </p:txBody>
      </p:sp>
      <p:sp>
        <p:nvSpPr>
          <p:cNvPr id="67587" name="Text Box 3"/>
          <p:cNvSpPr txBox="1">
            <a:spLocks noChangeArrowheads="1"/>
          </p:cNvSpPr>
          <p:nvPr/>
        </p:nvSpPr>
        <p:spPr bwMode="auto">
          <a:xfrm>
            <a:off x="814388" y="166688"/>
            <a:ext cx="8229600" cy="519112"/>
          </a:xfrm>
          <a:prstGeom prst="rect">
            <a:avLst/>
          </a:prstGeom>
          <a:noFill/>
          <a:ln w="9525">
            <a:noFill/>
            <a:miter lim="800000"/>
            <a:headEnd/>
            <a:tailEnd/>
          </a:ln>
        </p:spPr>
        <p:txBody>
          <a:bodyPr>
            <a:spAutoFit/>
          </a:bodyPr>
          <a:lstStyle/>
          <a:p>
            <a:pPr algn="ctr" rtl="0">
              <a:spcBef>
                <a:spcPct val="50000"/>
              </a:spcBef>
            </a:pPr>
            <a:r>
              <a:rPr lang="en-US" sz="2800" b="1" dirty="0">
                <a:solidFill>
                  <a:schemeClr val="tx2"/>
                </a:solidFill>
                <a:latin typeface="Verdana" pitchFamily="34" charset="0"/>
              </a:rPr>
              <a:t>Chapter </a:t>
            </a:r>
            <a:r>
              <a:rPr lang="en-US" sz="2800" b="1" dirty="0" smtClean="0">
                <a:solidFill>
                  <a:schemeClr val="tx2"/>
                </a:solidFill>
                <a:latin typeface="Verdana" pitchFamily="34" charset="0"/>
              </a:rPr>
              <a:t>7 </a:t>
            </a:r>
            <a:r>
              <a:rPr lang="en-US" sz="2800" b="1" dirty="0">
                <a:solidFill>
                  <a:schemeClr val="tx2"/>
                </a:solidFill>
                <a:latin typeface="Verdana" pitchFamily="34" charset="0"/>
              </a:rPr>
              <a:t>Outline</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3"/>
          <p:cNvSpPr txBox="1">
            <a:spLocks noChangeArrowheads="1"/>
          </p:cNvSpPr>
          <p:nvPr/>
        </p:nvSpPr>
        <p:spPr bwMode="auto">
          <a:xfrm>
            <a:off x="814388" y="166688"/>
            <a:ext cx="8229600" cy="519112"/>
          </a:xfrm>
          <a:prstGeom prst="rect">
            <a:avLst/>
          </a:prstGeom>
          <a:noFill/>
          <a:ln w="9525">
            <a:noFill/>
            <a:miter lim="800000"/>
            <a:headEnd/>
            <a:tailEnd/>
          </a:ln>
        </p:spPr>
        <p:txBody>
          <a:bodyPr>
            <a:spAutoFit/>
          </a:bodyPr>
          <a:lstStyle/>
          <a:p>
            <a:pPr algn="ctr" rtl="0">
              <a:spcBef>
                <a:spcPct val="50000"/>
              </a:spcBef>
            </a:pPr>
            <a:r>
              <a:rPr lang="en-US" sz="2800" b="1" dirty="0" smtClean="0">
                <a:solidFill>
                  <a:schemeClr val="tx2"/>
                </a:solidFill>
                <a:latin typeface="Verdana" pitchFamily="34" charset="0"/>
              </a:rPr>
              <a:t>Why Singleton?</a:t>
            </a:r>
            <a:endParaRPr lang="en-US" sz="2800" b="1" dirty="0">
              <a:solidFill>
                <a:schemeClr val="tx2"/>
              </a:solidFill>
              <a:latin typeface="Verdana" pitchFamily="34" charset="0"/>
            </a:endParaRPr>
          </a:p>
        </p:txBody>
      </p:sp>
      <p:sp>
        <p:nvSpPr>
          <p:cNvPr id="4" name="Content Placeholder 2"/>
          <p:cNvSpPr txBox="1">
            <a:spLocks/>
          </p:cNvSpPr>
          <p:nvPr/>
        </p:nvSpPr>
        <p:spPr>
          <a:xfrm>
            <a:off x="228600" y="1066800"/>
            <a:ext cx="8686800" cy="5059363"/>
          </a:xfrm>
          <a:prstGeom prst="rect">
            <a:avLst/>
          </a:prstGeom>
        </p:spPr>
        <p:txBody>
          <a:bodyPr/>
          <a:lstStyle/>
          <a:p>
            <a:pPr marL="342900" indent="-342900" algn="l" rtl="0" eaLnBrk="0" hangingPunct="0">
              <a:spcBef>
                <a:spcPct val="20000"/>
              </a:spcBef>
              <a:buFontTx/>
              <a:buChar char="•"/>
              <a:defRPr/>
            </a:pPr>
            <a:endParaRPr lang="ar-EG" sz="2800" kern="0" dirty="0">
              <a:latin typeface="+mn-lt"/>
              <a:cs typeface="+mn-cs"/>
            </a:endParaRPr>
          </a:p>
        </p:txBody>
      </p:sp>
      <p:sp>
        <p:nvSpPr>
          <p:cNvPr id="68612" name="Content Placeholder 2"/>
          <p:cNvSpPr txBox="1">
            <a:spLocks/>
          </p:cNvSpPr>
          <p:nvPr/>
        </p:nvSpPr>
        <p:spPr bwMode="auto">
          <a:xfrm>
            <a:off x="533400" y="914400"/>
            <a:ext cx="8001000" cy="5135563"/>
          </a:xfrm>
          <a:prstGeom prst="rect">
            <a:avLst/>
          </a:prstGeom>
          <a:noFill/>
          <a:ln w="9525">
            <a:noFill/>
            <a:miter lim="800000"/>
            <a:headEnd/>
            <a:tailEnd/>
          </a:ln>
        </p:spPr>
        <p:txBody>
          <a:bodyPr/>
          <a:lstStyle/>
          <a:p>
            <a:pPr algn="just" rtl="0">
              <a:buFont typeface="Arial" pitchFamily="34" charset="0"/>
              <a:buChar char="•"/>
            </a:pPr>
            <a:r>
              <a:rPr lang="en-US" sz="2800" dirty="0"/>
              <a:t> Sometime you need to make sure that all your application is using the same global resource not multiple copies of it.</a:t>
            </a:r>
          </a:p>
          <a:p>
            <a:pPr algn="just" rtl="0">
              <a:buFont typeface="Arial" pitchFamily="34" charset="0"/>
              <a:buChar char="•"/>
            </a:pPr>
            <a:r>
              <a:rPr lang="en-US" sz="2800" dirty="0"/>
              <a:t> Resource pooling is a typical example of singleton pattern.</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dirty="0" smtClean="0"/>
              <a:t>The Singleton Pattern</a:t>
            </a:r>
            <a:endParaRPr lang="ar-EG" dirty="0" smtClean="0"/>
          </a:p>
        </p:txBody>
      </p:sp>
      <p:sp>
        <p:nvSpPr>
          <p:cNvPr id="3" name="Content Placeholder 2"/>
          <p:cNvSpPr>
            <a:spLocks noGrp="1"/>
          </p:cNvSpPr>
          <p:nvPr>
            <p:ph idx="1"/>
          </p:nvPr>
        </p:nvSpPr>
        <p:spPr>
          <a:xfrm>
            <a:off x="304800" y="1143000"/>
            <a:ext cx="8610600" cy="4983163"/>
          </a:xfrm>
        </p:spPr>
        <p:txBody>
          <a:bodyPr/>
          <a:lstStyle/>
          <a:p>
            <a:pPr>
              <a:defRPr/>
            </a:pPr>
            <a:r>
              <a:rPr lang="en-US" sz="2800" dirty="0" smtClean="0"/>
              <a:t>How to make sure that only one object is instantiated for your class?</a:t>
            </a:r>
          </a:p>
          <a:p>
            <a:pPr>
              <a:buFontTx/>
              <a:buNone/>
              <a:defRPr/>
            </a:pPr>
            <a:endParaRPr lang="en-US" sz="2800" dirty="0" smtClean="0"/>
          </a:p>
          <a:p>
            <a:pPr lvl="1">
              <a:defRPr/>
            </a:pPr>
            <a:r>
              <a:rPr lang="en-US" sz="2400" dirty="0" smtClean="0"/>
              <a:t>Does making your class NOT public solve the problem?</a:t>
            </a:r>
          </a:p>
          <a:p>
            <a:pPr lvl="1">
              <a:buFontTx/>
              <a:buNone/>
              <a:defRPr/>
            </a:pPr>
            <a:endParaRPr lang="en-US" sz="2400" dirty="0" smtClean="0"/>
          </a:p>
          <a:p>
            <a:pPr lvl="1">
              <a:defRPr/>
            </a:pPr>
            <a:r>
              <a:rPr lang="en-US" sz="2400" dirty="0" smtClean="0"/>
              <a:t>What about making its constructor private?</a:t>
            </a:r>
          </a:p>
          <a:p>
            <a:pPr lvl="1">
              <a:buFontTx/>
              <a:buNone/>
              <a:defRPr/>
            </a:pPr>
            <a:endParaRPr lang="en-US" sz="2400" dirty="0" smtClean="0"/>
          </a:p>
          <a:p>
            <a:pPr lvl="1">
              <a:defRPr/>
            </a:pPr>
            <a:r>
              <a:rPr lang="en-US" sz="2400" dirty="0" smtClean="0"/>
              <a:t>If the Constructor is private who can write such a line of code: 	</a:t>
            </a:r>
            <a:r>
              <a:rPr lang="en-US" sz="2400" b="1" dirty="0" smtClean="0">
                <a:solidFill>
                  <a:schemeClr val="accent1">
                    <a:lumMod val="50000"/>
                  </a:schemeClr>
                </a:solidFill>
                <a:latin typeface="Calibri" pitchFamily="34" charset="0"/>
              </a:rPr>
              <a:t>new </a:t>
            </a:r>
            <a:r>
              <a:rPr lang="en-US" sz="2400" b="1" dirty="0" err="1" smtClean="0">
                <a:solidFill>
                  <a:schemeClr val="accent1">
                    <a:lumMod val="50000"/>
                  </a:schemeClr>
                </a:solidFill>
                <a:latin typeface="Calibri" pitchFamily="34" charset="0"/>
              </a:rPr>
              <a:t>MyClass</a:t>
            </a:r>
            <a:r>
              <a:rPr lang="en-US" sz="2400" b="1" dirty="0" smtClean="0">
                <a:solidFill>
                  <a:schemeClr val="accent1">
                    <a:lumMod val="50000"/>
                  </a:schemeClr>
                </a:solidFill>
                <a:latin typeface="Calibri" pitchFamily="34" charset="0"/>
              </a:rPr>
              <a:t>()</a:t>
            </a:r>
            <a:r>
              <a:rPr lang="en-US" sz="2400" dirty="0" smtClean="0">
                <a:solidFill>
                  <a:schemeClr val="accent1">
                    <a:lumMod val="50000"/>
                  </a:schemeClr>
                </a:solidFill>
                <a:latin typeface="Calibri" pitchFamily="34" charset="0"/>
              </a:rPr>
              <a:t> </a:t>
            </a:r>
            <a:r>
              <a:rPr lang="en-US" sz="2400" dirty="0" smtClean="0"/>
              <a:t>?</a:t>
            </a:r>
          </a:p>
          <a:p>
            <a:pPr lvl="1">
              <a:buFontTx/>
              <a:buNone/>
              <a:defRPr/>
            </a:pPr>
            <a:endParaRPr lang="en-US" sz="2400" dirty="0" smtClean="0"/>
          </a:p>
          <a:p>
            <a:pPr lvl="1">
              <a:defRPr/>
            </a:pPr>
            <a:r>
              <a:rPr lang="en-US" sz="2400" dirty="0" smtClean="0"/>
              <a:t>Can a static method in your class help?</a:t>
            </a:r>
            <a:endParaRPr lang="ar-EG"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2"/>
          <p:cNvSpPr>
            <a:spLocks noGrp="1"/>
          </p:cNvSpPr>
          <p:nvPr>
            <p:ph type="title"/>
          </p:nvPr>
        </p:nvSpPr>
        <p:spPr/>
        <p:txBody>
          <a:bodyPr/>
          <a:lstStyle/>
          <a:p>
            <a:r>
              <a:rPr lang="en-US" dirty="0" smtClean="0"/>
              <a:t>The Singleton Pattern Class Diagram </a:t>
            </a:r>
            <a:endParaRPr lang="ar-EG" dirty="0" smtClean="0"/>
          </a:p>
        </p:txBody>
      </p:sp>
      <p:grpSp>
        <p:nvGrpSpPr>
          <p:cNvPr id="70659" name="Group 21"/>
          <p:cNvGrpSpPr>
            <a:grpSpLocks/>
          </p:cNvGrpSpPr>
          <p:nvPr/>
        </p:nvGrpSpPr>
        <p:grpSpPr bwMode="auto">
          <a:xfrm>
            <a:off x="3048000" y="1600200"/>
            <a:ext cx="2895600" cy="2362200"/>
            <a:chOff x="3124200" y="914400"/>
            <a:chExt cx="2895600" cy="2362200"/>
          </a:xfrm>
        </p:grpSpPr>
        <p:sp>
          <p:nvSpPr>
            <p:cNvPr id="70660" name="Flowchart: Process 7"/>
            <p:cNvSpPr>
              <a:spLocks noChangeArrowheads="1"/>
            </p:cNvSpPr>
            <p:nvPr/>
          </p:nvSpPr>
          <p:spPr bwMode="auto">
            <a:xfrm>
              <a:off x="3124200" y="914400"/>
              <a:ext cx="2895600" cy="2362200"/>
            </a:xfrm>
            <a:prstGeom prst="flowChartProcess">
              <a:avLst/>
            </a:prstGeom>
            <a:noFill/>
            <a:ln w="9525" algn="ctr">
              <a:solidFill>
                <a:schemeClr val="tx1"/>
              </a:solidFill>
              <a:round/>
              <a:headEnd/>
              <a:tailEnd/>
            </a:ln>
          </p:spPr>
          <p:txBody>
            <a:bodyPr/>
            <a:lstStyle/>
            <a:p>
              <a:pPr algn="ctr" rtl="0"/>
              <a:r>
                <a:rPr lang="en-US" b="1" dirty="0"/>
                <a:t>Singleton class</a:t>
              </a:r>
            </a:p>
            <a:p>
              <a:pPr algn="ctr" rtl="0"/>
              <a:endParaRPr lang="en-US" b="1" dirty="0"/>
            </a:p>
            <a:p>
              <a:pPr algn="l" rtl="0"/>
              <a:r>
                <a:rPr lang="en-US" dirty="0"/>
                <a:t>static </a:t>
              </a:r>
              <a:r>
                <a:rPr lang="en-US" dirty="0" err="1"/>
                <a:t>uniqueInstance</a:t>
              </a:r>
              <a:endParaRPr lang="en-US" dirty="0"/>
            </a:p>
            <a:p>
              <a:pPr algn="l" rtl="0"/>
              <a:endParaRPr lang="en-US" dirty="0"/>
            </a:p>
            <a:p>
              <a:pPr algn="l" rtl="0"/>
              <a:endParaRPr lang="en-US" dirty="0"/>
            </a:p>
            <a:p>
              <a:pPr algn="l" rtl="0"/>
              <a:r>
                <a:rPr lang="en-US" dirty="0"/>
                <a:t>static </a:t>
              </a:r>
              <a:r>
                <a:rPr lang="en-US" dirty="0" err="1"/>
                <a:t>getInstance</a:t>
              </a:r>
              <a:r>
                <a:rPr lang="en-US" dirty="0"/>
                <a:t>()</a:t>
              </a:r>
            </a:p>
          </p:txBody>
        </p:sp>
        <p:grpSp>
          <p:nvGrpSpPr>
            <p:cNvPr id="70661" name="Group 20"/>
            <p:cNvGrpSpPr>
              <a:grpSpLocks/>
            </p:cNvGrpSpPr>
            <p:nvPr/>
          </p:nvGrpSpPr>
          <p:grpSpPr bwMode="auto">
            <a:xfrm>
              <a:off x="3124200" y="1371600"/>
              <a:ext cx="2895600" cy="838200"/>
              <a:chOff x="3124200" y="1371600"/>
              <a:chExt cx="2895600" cy="838200"/>
            </a:xfrm>
          </p:grpSpPr>
          <p:cxnSp>
            <p:nvCxnSpPr>
              <p:cNvPr id="70662" name="Straight Connector 15"/>
              <p:cNvCxnSpPr>
                <a:cxnSpLocks noChangeShapeType="1"/>
              </p:cNvCxnSpPr>
              <p:nvPr/>
            </p:nvCxnSpPr>
            <p:spPr bwMode="auto">
              <a:xfrm>
                <a:off x="3124200" y="1371600"/>
                <a:ext cx="2895600" cy="1588"/>
              </a:xfrm>
              <a:prstGeom prst="line">
                <a:avLst/>
              </a:prstGeom>
              <a:noFill/>
              <a:ln w="9525" algn="ctr">
                <a:solidFill>
                  <a:schemeClr val="tx1"/>
                </a:solidFill>
                <a:round/>
                <a:headEnd/>
                <a:tailEnd/>
              </a:ln>
            </p:spPr>
          </p:cxnSp>
          <p:cxnSp>
            <p:nvCxnSpPr>
              <p:cNvPr id="70663" name="Straight Connector 15"/>
              <p:cNvCxnSpPr>
                <a:cxnSpLocks noChangeShapeType="1"/>
              </p:cNvCxnSpPr>
              <p:nvPr/>
            </p:nvCxnSpPr>
            <p:spPr bwMode="auto">
              <a:xfrm>
                <a:off x="3124200" y="2208212"/>
                <a:ext cx="2895600" cy="1588"/>
              </a:xfrm>
              <a:prstGeom prst="line">
                <a:avLst/>
              </a:prstGeom>
              <a:noFill/>
              <a:ln w="9525" algn="ctr">
                <a:solidFill>
                  <a:schemeClr val="tx1"/>
                </a:solidFill>
                <a:round/>
                <a:headEnd/>
                <a:tailEnd/>
              </a:ln>
            </p:spPr>
          </p:cxnSp>
        </p:grpSp>
      </p:gr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normAutofit fontScale="90000"/>
          </a:bodyPr>
          <a:lstStyle/>
          <a:p>
            <a:pPr>
              <a:defRPr/>
            </a:pPr>
            <a:r>
              <a:rPr lang="en-US" dirty="0" smtClean="0"/>
              <a:t>Simple Singleton Pattern Implementation</a:t>
            </a:r>
            <a:endParaRPr lang="ar-EG" dirty="0" smtClean="0"/>
          </a:p>
        </p:txBody>
      </p:sp>
      <p:sp>
        <p:nvSpPr>
          <p:cNvPr id="5" name="Rectangle 4"/>
          <p:cNvSpPr/>
          <p:nvPr/>
        </p:nvSpPr>
        <p:spPr bwMode="auto">
          <a:xfrm>
            <a:off x="228600" y="1143000"/>
            <a:ext cx="7162800" cy="5257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Singleton class</a:t>
            </a:r>
          </a:p>
        </p:txBody>
      </p:sp>
      <p:sp>
        <p:nvSpPr>
          <p:cNvPr id="71684" name="TextBox 3"/>
          <p:cNvSpPr txBox="1">
            <a:spLocks noChangeArrowheads="1"/>
          </p:cNvSpPr>
          <p:nvPr/>
        </p:nvSpPr>
        <p:spPr bwMode="auto">
          <a:xfrm>
            <a:off x="533400" y="1600200"/>
            <a:ext cx="6553200" cy="4400550"/>
          </a:xfrm>
          <a:prstGeom prst="rect">
            <a:avLst/>
          </a:prstGeom>
          <a:solidFill>
            <a:schemeClr val="bg1"/>
          </a:solidFill>
          <a:ln w="9525">
            <a:noFill/>
            <a:miter lim="800000"/>
            <a:headEnd/>
            <a:tailEnd/>
          </a:ln>
        </p:spPr>
        <p:txBody>
          <a:bodyPr>
            <a:spAutoFit/>
          </a:bodyPr>
          <a:lstStyle/>
          <a:p>
            <a:pPr algn="l" rtl="0"/>
            <a:endParaRPr lang="en-US" b="1" dirty="0">
              <a:latin typeface="Calibri" pitchFamily="34" charset="0"/>
            </a:endParaRPr>
          </a:p>
          <a:p>
            <a:pPr algn="l" rtl="0"/>
            <a:r>
              <a:rPr lang="en-US" b="1" dirty="0">
                <a:solidFill>
                  <a:srgbClr val="C00000"/>
                </a:solidFill>
                <a:latin typeface="Calibri" pitchFamily="34" charset="0"/>
              </a:rPr>
              <a:t>public </a:t>
            </a:r>
            <a:r>
              <a:rPr lang="en-US" b="1" dirty="0">
                <a:latin typeface="Calibri" pitchFamily="34" charset="0"/>
              </a:rPr>
              <a:t>class </a:t>
            </a:r>
            <a:r>
              <a:rPr lang="en-US" b="1" dirty="0" err="1">
                <a:latin typeface="Calibri" pitchFamily="34" charset="0"/>
              </a:rPr>
              <a:t>MyClass</a:t>
            </a:r>
            <a:r>
              <a:rPr lang="en-US" b="1" dirty="0">
                <a:latin typeface="Calibri" pitchFamily="34" charset="0"/>
              </a:rPr>
              <a:t>{</a:t>
            </a:r>
          </a:p>
          <a:p>
            <a:pPr algn="l" rtl="0"/>
            <a:r>
              <a:rPr lang="en-US" b="1" dirty="0">
                <a:latin typeface="Calibri" pitchFamily="34" charset="0"/>
              </a:rPr>
              <a:t>	</a:t>
            </a:r>
            <a:r>
              <a:rPr lang="en-US" b="1" dirty="0">
                <a:solidFill>
                  <a:srgbClr val="C00000"/>
                </a:solidFill>
                <a:latin typeface="Calibri" pitchFamily="34" charset="0"/>
              </a:rPr>
              <a:t>private static</a:t>
            </a:r>
            <a:r>
              <a:rPr lang="en-US" b="1" dirty="0">
                <a:latin typeface="Calibri" pitchFamily="34" charset="0"/>
              </a:rPr>
              <a:t> </a:t>
            </a:r>
            <a:r>
              <a:rPr lang="en-US" b="1" dirty="0" err="1">
                <a:latin typeface="Calibri" pitchFamily="34" charset="0"/>
              </a:rPr>
              <a:t>MyClass</a:t>
            </a:r>
            <a:r>
              <a:rPr lang="en-US" b="1" dirty="0">
                <a:latin typeface="Calibri" pitchFamily="34" charset="0"/>
              </a:rPr>
              <a:t> </a:t>
            </a:r>
            <a:r>
              <a:rPr lang="en-US" b="1" dirty="0" err="1">
                <a:latin typeface="Calibri" pitchFamily="34" charset="0"/>
              </a:rPr>
              <a:t>uniqueInstance</a:t>
            </a:r>
            <a:r>
              <a:rPr lang="en-US" b="1" dirty="0">
                <a:latin typeface="Calibri" pitchFamily="34" charset="0"/>
              </a:rPr>
              <a:t>;</a:t>
            </a:r>
          </a:p>
          <a:p>
            <a:pPr algn="l" rtl="0"/>
            <a:r>
              <a:rPr lang="en-US" b="1" dirty="0">
                <a:latin typeface="Calibri" pitchFamily="34" charset="0"/>
              </a:rPr>
              <a:t> </a:t>
            </a:r>
          </a:p>
          <a:p>
            <a:pPr algn="l" rtl="0"/>
            <a:r>
              <a:rPr lang="en-US" b="1" dirty="0">
                <a:latin typeface="Calibri" pitchFamily="34" charset="0"/>
              </a:rPr>
              <a:t>	</a:t>
            </a:r>
            <a:r>
              <a:rPr lang="en-US" b="1" dirty="0">
                <a:solidFill>
                  <a:srgbClr val="C00000"/>
                </a:solidFill>
                <a:latin typeface="Calibri" pitchFamily="34" charset="0"/>
              </a:rPr>
              <a:t>private</a:t>
            </a:r>
            <a:r>
              <a:rPr lang="en-US" b="1" dirty="0">
                <a:latin typeface="Calibri" pitchFamily="34" charset="0"/>
              </a:rPr>
              <a:t> </a:t>
            </a:r>
            <a:r>
              <a:rPr lang="en-US" b="1" dirty="0" err="1">
                <a:latin typeface="Calibri" pitchFamily="34" charset="0"/>
              </a:rPr>
              <a:t>MyClass</a:t>
            </a:r>
            <a:r>
              <a:rPr lang="en-US" b="1" dirty="0">
                <a:latin typeface="Calibri" pitchFamily="34" charset="0"/>
              </a:rPr>
              <a:t>() {}</a:t>
            </a:r>
          </a:p>
          <a:p>
            <a:pPr algn="l" rtl="0"/>
            <a:r>
              <a:rPr lang="en-US" b="1" dirty="0">
                <a:latin typeface="Calibri" pitchFamily="34" charset="0"/>
              </a:rPr>
              <a:t> </a:t>
            </a:r>
          </a:p>
          <a:p>
            <a:pPr algn="l" rtl="0"/>
            <a:r>
              <a:rPr lang="en-US" b="1" dirty="0">
                <a:latin typeface="Calibri" pitchFamily="34" charset="0"/>
              </a:rPr>
              <a:t>	</a:t>
            </a:r>
            <a:r>
              <a:rPr lang="en-US" b="1" dirty="0">
                <a:solidFill>
                  <a:srgbClr val="C00000"/>
                </a:solidFill>
                <a:latin typeface="Calibri" pitchFamily="34" charset="0"/>
              </a:rPr>
              <a:t>public static </a:t>
            </a:r>
            <a:r>
              <a:rPr lang="en-US" b="1" dirty="0" err="1">
                <a:latin typeface="Calibri" pitchFamily="34" charset="0"/>
              </a:rPr>
              <a:t>MyClass</a:t>
            </a:r>
            <a:r>
              <a:rPr lang="en-US" b="1" dirty="0">
                <a:latin typeface="Calibri" pitchFamily="34" charset="0"/>
              </a:rPr>
              <a:t> </a:t>
            </a:r>
            <a:r>
              <a:rPr lang="en-US" b="1" dirty="0" err="1">
                <a:latin typeface="Calibri" pitchFamily="34" charset="0"/>
              </a:rPr>
              <a:t>getInstance</a:t>
            </a:r>
            <a:r>
              <a:rPr lang="en-US" b="1" dirty="0">
                <a:latin typeface="Calibri" pitchFamily="34" charset="0"/>
              </a:rPr>
              <a:t>() {</a:t>
            </a:r>
          </a:p>
          <a:p>
            <a:pPr algn="l" rtl="0"/>
            <a:r>
              <a:rPr lang="en-US" b="1" dirty="0">
                <a:latin typeface="Calibri" pitchFamily="34" charset="0"/>
              </a:rPr>
              <a:t>		if (</a:t>
            </a:r>
            <a:r>
              <a:rPr lang="en-US" b="1" dirty="0" err="1">
                <a:latin typeface="Calibri" pitchFamily="34" charset="0"/>
              </a:rPr>
              <a:t>uniqueInstance</a:t>
            </a:r>
            <a:r>
              <a:rPr lang="en-US" b="1" dirty="0">
                <a:latin typeface="Calibri" pitchFamily="34" charset="0"/>
              </a:rPr>
              <a:t> == null) {</a:t>
            </a:r>
          </a:p>
          <a:p>
            <a:pPr algn="l" rtl="0"/>
            <a:r>
              <a:rPr lang="en-US" b="1" dirty="0">
                <a:latin typeface="Calibri" pitchFamily="34" charset="0"/>
              </a:rPr>
              <a:t>			</a:t>
            </a:r>
            <a:r>
              <a:rPr lang="en-US" b="1" dirty="0" err="1">
                <a:latin typeface="Calibri" pitchFamily="34" charset="0"/>
              </a:rPr>
              <a:t>uniqueInstance</a:t>
            </a:r>
            <a:r>
              <a:rPr lang="en-US" b="1" dirty="0">
                <a:latin typeface="Calibri" pitchFamily="34" charset="0"/>
              </a:rPr>
              <a:t> = new </a:t>
            </a:r>
            <a:r>
              <a:rPr lang="en-US" b="1" dirty="0" err="1">
                <a:latin typeface="Calibri" pitchFamily="34" charset="0"/>
              </a:rPr>
              <a:t>MyClass</a:t>
            </a:r>
            <a:r>
              <a:rPr lang="en-US" b="1" dirty="0">
                <a:latin typeface="Calibri" pitchFamily="34" charset="0"/>
              </a:rPr>
              <a:t>();</a:t>
            </a:r>
          </a:p>
          <a:p>
            <a:pPr algn="l" rtl="0"/>
            <a:r>
              <a:rPr lang="en-US" b="1" dirty="0">
                <a:latin typeface="Calibri" pitchFamily="34" charset="0"/>
              </a:rPr>
              <a:t>		}</a:t>
            </a:r>
          </a:p>
          <a:p>
            <a:pPr algn="l" rtl="0"/>
            <a:r>
              <a:rPr lang="en-US" b="1" dirty="0">
                <a:latin typeface="Calibri" pitchFamily="34" charset="0"/>
              </a:rPr>
              <a:t>		return </a:t>
            </a:r>
            <a:r>
              <a:rPr lang="en-US" b="1" dirty="0" err="1">
                <a:latin typeface="Calibri" pitchFamily="34" charset="0"/>
              </a:rPr>
              <a:t>uniqueInstance</a:t>
            </a:r>
            <a:r>
              <a:rPr lang="en-US" b="1" dirty="0">
                <a:latin typeface="Calibri" pitchFamily="34" charset="0"/>
              </a:rPr>
              <a:t>;</a:t>
            </a:r>
          </a:p>
          <a:p>
            <a:pPr algn="l" rtl="0"/>
            <a:r>
              <a:rPr lang="en-US" b="1" dirty="0">
                <a:latin typeface="Calibri" pitchFamily="34" charset="0"/>
              </a:rPr>
              <a:t>	}</a:t>
            </a:r>
          </a:p>
          <a:p>
            <a:pPr algn="l" rtl="0"/>
            <a:r>
              <a:rPr lang="en-US" b="1" dirty="0">
                <a:latin typeface="Calibri" pitchFamily="34" charset="0"/>
              </a:rPr>
              <a:t> </a:t>
            </a:r>
          </a:p>
          <a:p>
            <a:pPr algn="l" rtl="0"/>
            <a:r>
              <a:rPr lang="en-US" b="1" dirty="0">
                <a:latin typeface="Calibri" pitchFamily="34" charset="0"/>
              </a:rPr>
              <a:t>}</a:t>
            </a:r>
          </a:p>
        </p:txBody>
      </p:sp>
      <p:sp>
        <p:nvSpPr>
          <p:cNvPr id="8" name="Oval Callout 7"/>
          <p:cNvSpPr/>
          <p:nvPr/>
        </p:nvSpPr>
        <p:spPr bwMode="auto">
          <a:xfrm>
            <a:off x="4267200" y="5105400"/>
            <a:ext cx="4648200" cy="1143000"/>
          </a:xfrm>
          <a:prstGeom prst="wedgeEllipseCallou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l" rtl="0">
              <a:defRPr/>
            </a:pPr>
            <a:r>
              <a:rPr lang="en-US" sz="2400" b="1" dirty="0"/>
              <a:t>What do you think of this solution</a:t>
            </a:r>
            <a:r>
              <a:rPr lang="en-US" sz="2400" dirty="0"/>
              <a:t>?</a:t>
            </a:r>
            <a:endParaRPr lang="ar-EG" sz="2400"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dirty="0" smtClean="0"/>
              <a:t>The Singleton Design Pattern Definition</a:t>
            </a:r>
            <a:endParaRPr lang="ar-EG" dirty="0" smtClean="0"/>
          </a:p>
        </p:txBody>
      </p:sp>
      <p:sp>
        <p:nvSpPr>
          <p:cNvPr id="72707" name="Content Placeholder 2"/>
          <p:cNvSpPr>
            <a:spLocks noGrp="1"/>
          </p:cNvSpPr>
          <p:nvPr>
            <p:ph idx="1"/>
          </p:nvPr>
        </p:nvSpPr>
        <p:spPr>
          <a:xfrm>
            <a:off x="381000" y="1295400"/>
            <a:ext cx="8458200" cy="4830763"/>
          </a:xfrm>
        </p:spPr>
        <p:txBody>
          <a:bodyPr/>
          <a:lstStyle/>
          <a:p>
            <a:r>
              <a:rPr lang="en-US" sz="2800" dirty="0" smtClean="0"/>
              <a:t>The </a:t>
            </a:r>
            <a:r>
              <a:rPr lang="en-US" sz="2800" b="1" dirty="0" smtClean="0"/>
              <a:t>Singleton </a:t>
            </a:r>
            <a:r>
              <a:rPr lang="en-US" sz="2800" dirty="0" smtClean="0"/>
              <a:t>Pattern ensures a class has only one instance, and provides a global point of access to it.</a:t>
            </a:r>
            <a:endParaRPr lang="ar-EG" sz="2800" dirty="0" smtClean="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dirty="0" smtClean="0"/>
              <a:t>Singleton and Multithreading</a:t>
            </a:r>
            <a:endParaRPr lang="ar-EG" dirty="0" smtClean="0"/>
          </a:p>
        </p:txBody>
      </p:sp>
      <p:sp>
        <p:nvSpPr>
          <p:cNvPr id="73731" name="Content Placeholder 2"/>
          <p:cNvSpPr>
            <a:spLocks noGrp="1"/>
          </p:cNvSpPr>
          <p:nvPr>
            <p:ph idx="1"/>
          </p:nvPr>
        </p:nvSpPr>
        <p:spPr>
          <a:xfrm>
            <a:off x="228600" y="990600"/>
            <a:ext cx="8686800" cy="5135563"/>
          </a:xfrm>
        </p:spPr>
        <p:txBody>
          <a:bodyPr/>
          <a:lstStyle/>
          <a:p>
            <a:r>
              <a:rPr lang="en-US" sz="2800" smtClean="0"/>
              <a:t>Consider the case of multithreaded application:</a:t>
            </a:r>
          </a:p>
          <a:p>
            <a:endParaRPr lang="ar-EG" sz="2800" smtClean="0"/>
          </a:p>
        </p:txBody>
      </p:sp>
      <p:sp>
        <p:nvSpPr>
          <p:cNvPr id="4" name="Rectangle 3"/>
          <p:cNvSpPr/>
          <p:nvPr/>
        </p:nvSpPr>
        <p:spPr bwMode="auto">
          <a:xfrm>
            <a:off x="304800" y="1828800"/>
            <a:ext cx="4267200" cy="4267200"/>
          </a:xfrm>
          <a:prstGeom prst="rect">
            <a:avLst/>
          </a:prstGeom>
          <a:solidFill>
            <a:schemeClr val="accent2">
              <a:lumMod val="20000"/>
              <a:lumOff val="80000"/>
              <a:alpha val="4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Thread 1</a:t>
            </a:r>
          </a:p>
          <a:p>
            <a:pPr algn="l" rtl="0">
              <a:defRPr/>
            </a:pPr>
            <a:endParaRPr lang="en-US" dirty="0"/>
          </a:p>
          <a:p>
            <a:pPr algn="l" rtl="0">
              <a:defRPr/>
            </a:pPr>
            <a:endParaRPr lang="en-US" b="1" dirty="0">
              <a:latin typeface="Calibri" pitchFamily="34" charset="0"/>
            </a:endParaRPr>
          </a:p>
          <a:p>
            <a:pPr algn="l" rtl="0">
              <a:defRPr/>
            </a:pPr>
            <a:endParaRPr lang="en-US" b="1" dirty="0">
              <a:latin typeface="Calibri" pitchFamily="34" charset="0"/>
            </a:endParaRPr>
          </a:p>
          <a:p>
            <a:pPr algn="l" rtl="0">
              <a:defRPr/>
            </a:pPr>
            <a:r>
              <a:rPr lang="en-US" b="1" dirty="0">
                <a:latin typeface="Calibri" pitchFamily="34" charset="0"/>
              </a:rPr>
              <a:t>		</a:t>
            </a:r>
          </a:p>
          <a:p>
            <a:pPr algn="l" rtl="0">
              <a:defRPr/>
            </a:pPr>
            <a:endParaRPr lang="en-US" b="1" dirty="0">
              <a:latin typeface="Calibri" pitchFamily="34" charset="0"/>
            </a:endParaRPr>
          </a:p>
          <a:p>
            <a:pPr algn="l" rtl="0">
              <a:defRPr/>
            </a:pPr>
            <a:endParaRPr lang="en-US" dirty="0"/>
          </a:p>
          <a:p>
            <a:pPr algn="l" rtl="0">
              <a:defRPr/>
            </a:pPr>
            <a:endParaRPr lang="en-US" dirty="0"/>
          </a:p>
          <a:p>
            <a:pPr algn="l" rtl="0">
              <a:defRPr/>
            </a:pPr>
            <a:endParaRPr lang="ar-EG" dirty="0"/>
          </a:p>
        </p:txBody>
      </p:sp>
      <p:sp>
        <p:nvSpPr>
          <p:cNvPr id="73733" name="TextBox 4"/>
          <p:cNvSpPr txBox="1">
            <a:spLocks noChangeArrowheads="1"/>
          </p:cNvSpPr>
          <p:nvPr/>
        </p:nvSpPr>
        <p:spPr bwMode="auto">
          <a:xfrm>
            <a:off x="457200" y="2286000"/>
            <a:ext cx="3962400" cy="400050"/>
          </a:xfrm>
          <a:prstGeom prst="rect">
            <a:avLst/>
          </a:prstGeom>
          <a:solidFill>
            <a:schemeClr val="bg1"/>
          </a:solidFill>
          <a:ln w="9525">
            <a:solidFill>
              <a:schemeClr val="tx1"/>
            </a:solidFill>
            <a:miter lim="800000"/>
            <a:headEnd/>
            <a:tailEnd/>
          </a:ln>
        </p:spPr>
        <p:txBody>
          <a:bodyPr>
            <a:spAutoFit/>
          </a:bodyPr>
          <a:lstStyle/>
          <a:p>
            <a:pPr algn="l" rtl="0"/>
            <a:r>
              <a:rPr lang="en-US" b="1">
                <a:latin typeface="Calibri" pitchFamily="34" charset="0"/>
              </a:rPr>
              <a:t>public static MyClass getInstance() {</a:t>
            </a:r>
          </a:p>
        </p:txBody>
      </p:sp>
      <p:sp>
        <p:nvSpPr>
          <p:cNvPr id="73734" name="TextBox 5"/>
          <p:cNvSpPr txBox="1">
            <a:spLocks noChangeArrowheads="1"/>
          </p:cNvSpPr>
          <p:nvPr/>
        </p:nvSpPr>
        <p:spPr bwMode="auto">
          <a:xfrm>
            <a:off x="533400" y="3333750"/>
            <a:ext cx="3200400" cy="400050"/>
          </a:xfrm>
          <a:prstGeom prst="rect">
            <a:avLst/>
          </a:prstGeom>
          <a:solidFill>
            <a:schemeClr val="bg1"/>
          </a:solidFill>
          <a:ln w="9525">
            <a:solidFill>
              <a:schemeClr val="tx1"/>
            </a:solidFill>
            <a:miter lim="800000"/>
            <a:headEnd/>
            <a:tailEnd/>
          </a:ln>
        </p:spPr>
        <p:txBody>
          <a:bodyPr>
            <a:spAutoFit/>
          </a:bodyPr>
          <a:lstStyle/>
          <a:p>
            <a:pPr algn="l" rtl="0"/>
            <a:r>
              <a:rPr lang="en-US" b="1">
                <a:latin typeface="Calibri" pitchFamily="34" charset="0"/>
              </a:rPr>
              <a:t>if (uniqueInstance == null) {</a:t>
            </a:r>
          </a:p>
        </p:txBody>
      </p:sp>
      <p:sp>
        <p:nvSpPr>
          <p:cNvPr id="73735" name="TextBox 6"/>
          <p:cNvSpPr txBox="1">
            <a:spLocks noChangeArrowheads="1"/>
          </p:cNvSpPr>
          <p:nvPr/>
        </p:nvSpPr>
        <p:spPr bwMode="auto">
          <a:xfrm>
            <a:off x="533400" y="4343400"/>
            <a:ext cx="3657600" cy="400050"/>
          </a:xfrm>
          <a:prstGeom prst="rect">
            <a:avLst/>
          </a:prstGeom>
          <a:solidFill>
            <a:schemeClr val="bg1"/>
          </a:solidFill>
          <a:ln w="9525">
            <a:solidFill>
              <a:schemeClr val="tx1"/>
            </a:solidFill>
            <a:miter lim="800000"/>
            <a:headEnd/>
            <a:tailEnd/>
          </a:ln>
        </p:spPr>
        <p:txBody>
          <a:bodyPr>
            <a:spAutoFit/>
          </a:bodyPr>
          <a:lstStyle/>
          <a:p>
            <a:pPr algn="l" rtl="0"/>
            <a:r>
              <a:rPr lang="en-US" b="1">
                <a:latin typeface="Calibri" pitchFamily="34" charset="0"/>
              </a:rPr>
              <a:t>uniqueInstance = new MyClass();</a:t>
            </a:r>
          </a:p>
        </p:txBody>
      </p:sp>
      <p:sp>
        <p:nvSpPr>
          <p:cNvPr id="73736" name="TextBox 7"/>
          <p:cNvSpPr txBox="1">
            <a:spLocks noChangeArrowheads="1"/>
          </p:cNvSpPr>
          <p:nvPr/>
        </p:nvSpPr>
        <p:spPr bwMode="auto">
          <a:xfrm>
            <a:off x="533400" y="5162550"/>
            <a:ext cx="2971800" cy="400050"/>
          </a:xfrm>
          <a:prstGeom prst="rect">
            <a:avLst/>
          </a:prstGeom>
          <a:solidFill>
            <a:schemeClr val="bg1"/>
          </a:solidFill>
          <a:ln w="9525">
            <a:solidFill>
              <a:schemeClr val="tx1"/>
            </a:solidFill>
            <a:miter lim="800000"/>
            <a:headEnd/>
            <a:tailEnd/>
          </a:ln>
        </p:spPr>
        <p:txBody>
          <a:bodyPr>
            <a:spAutoFit/>
          </a:bodyPr>
          <a:lstStyle/>
          <a:p>
            <a:pPr algn="l" rtl="0"/>
            <a:r>
              <a:rPr lang="en-US" b="1">
                <a:latin typeface="Calibri" pitchFamily="34" charset="0"/>
              </a:rPr>
              <a:t> return uniqueInstance;</a:t>
            </a:r>
          </a:p>
        </p:txBody>
      </p:sp>
      <p:sp>
        <p:nvSpPr>
          <p:cNvPr id="10" name="Rectangle 9"/>
          <p:cNvSpPr/>
          <p:nvPr/>
        </p:nvSpPr>
        <p:spPr bwMode="auto">
          <a:xfrm>
            <a:off x="4648200" y="1828800"/>
            <a:ext cx="4267200" cy="4267200"/>
          </a:xfrm>
          <a:prstGeom prst="rect">
            <a:avLst/>
          </a:prstGeom>
          <a:solidFill>
            <a:schemeClr val="accent2">
              <a:lumMod val="20000"/>
              <a:lumOff val="80000"/>
              <a:alpha val="4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Thread 2</a:t>
            </a:r>
          </a:p>
          <a:p>
            <a:pPr algn="l" rtl="0">
              <a:defRPr/>
            </a:pPr>
            <a:endParaRPr lang="en-US" dirty="0"/>
          </a:p>
          <a:p>
            <a:pPr algn="l" rtl="0">
              <a:defRPr/>
            </a:pPr>
            <a:endParaRPr lang="en-US" b="1" dirty="0">
              <a:latin typeface="Calibri" pitchFamily="34" charset="0"/>
            </a:endParaRPr>
          </a:p>
          <a:p>
            <a:pPr algn="l" rtl="0">
              <a:defRPr/>
            </a:pPr>
            <a:endParaRPr lang="en-US" b="1" dirty="0">
              <a:latin typeface="Calibri" pitchFamily="34" charset="0"/>
            </a:endParaRPr>
          </a:p>
          <a:p>
            <a:pPr algn="l" rtl="0">
              <a:defRPr/>
            </a:pPr>
            <a:r>
              <a:rPr lang="en-US" b="1" dirty="0">
                <a:latin typeface="Calibri" pitchFamily="34" charset="0"/>
              </a:rPr>
              <a:t>		</a:t>
            </a:r>
          </a:p>
          <a:p>
            <a:pPr algn="l" rtl="0">
              <a:defRPr/>
            </a:pPr>
            <a:endParaRPr lang="en-US" b="1" dirty="0">
              <a:latin typeface="Calibri" pitchFamily="34" charset="0"/>
            </a:endParaRPr>
          </a:p>
          <a:p>
            <a:pPr algn="l" rtl="0">
              <a:defRPr/>
            </a:pPr>
            <a:endParaRPr lang="en-US" dirty="0"/>
          </a:p>
          <a:p>
            <a:pPr algn="l" rtl="0">
              <a:defRPr/>
            </a:pPr>
            <a:endParaRPr lang="en-US" dirty="0"/>
          </a:p>
          <a:p>
            <a:pPr algn="l" rtl="0">
              <a:defRPr/>
            </a:pPr>
            <a:endParaRPr lang="ar-EG" dirty="0"/>
          </a:p>
        </p:txBody>
      </p:sp>
      <p:sp>
        <p:nvSpPr>
          <p:cNvPr id="73738" name="TextBox 10"/>
          <p:cNvSpPr txBox="1">
            <a:spLocks noChangeArrowheads="1"/>
          </p:cNvSpPr>
          <p:nvPr/>
        </p:nvSpPr>
        <p:spPr bwMode="auto">
          <a:xfrm>
            <a:off x="4800600" y="2800350"/>
            <a:ext cx="3962400" cy="400050"/>
          </a:xfrm>
          <a:prstGeom prst="rect">
            <a:avLst/>
          </a:prstGeom>
          <a:solidFill>
            <a:schemeClr val="bg1"/>
          </a:solidFill>
          <a:ln w="9525">
            <a:solidFill>
              <a:schemeClr val="tx1"/>
            </a:solidFill>
            <a:miter lim="800000"/>
            <a:headEnd/>
            <a:tailEnd/>
          </a:ln>
        </p:spPr>
        <p:txBody>
          <a:bodyPr>
            <a:spAutoFit/>
          </a:bodyPr>
          <a:lstStyle/>
          <a:p>
            <a:pPr algn="l" rtl="0"/>
            <a:r>
              <a:rPr lang="en-US" b="1">
                <a:latin typeface="Calibri" pitchFamily="34" charset="0"/>
              </a:rPr>
              <a:t>public static MyClass getInstance() {</a:t>
            </a:r>
          </a:p>
        </p:txBody>
      </p:sp>
      <p:sp>
        <p:nvSpPr>
          <p:cNvPr id="73739" name="TextBox 11"/>
          <p:cNvSpPr txBox="1">
            <a:spLocks noChangeArrowheads="1"/>
          </p:cNvSpPr>
          <p:nvPr/>
        </p:nvSpPr>
        <p:spPr bwMode="auto">
          <a:xfrm>
            <a:off x="4953000" y="3733800"/>
            <a:ext cx="3352800" cy="400050"/>
          </a:xfrm>
          <a:prstGeom prst="rect">
            <a:avLst/>
          </a:prstGeom>
          <a:solidFill>
            <a:schemeClr val="bg1"/>
          </a:solidFill>
          <a:ln w="9525">
            <a:solidFill>
              <a:schemeClr val="tx1"/>
            </a:solidFill>
            <a:miter lim="800000"/>
            <a:headEnd/>
            <a:tailEnd/>
          </a:ln>
        </p:spPr>
        <p:txBody>
          <a:bodyPr>
            <a:spAutoFit/>
          </a:bodyPr>
          <a:lstStyle/>
          <a:p>
            <a:pPr algn="l" rtl="0"/>
            <a:r>
              <a:rPr lang="en-US" b="1">
                <a:latin typeface="Calibri" pitchFamily="34" charset="0"/>
              </a:rPr>
              <a:t>if (uniqueInstance == null) {</a:t>
            </a:r>
          </a:p>
        </p:txBody>
      </p:sp>
      <p:sp>
        <p:nvSpPr>
          <p:cNvPr id="73740" name="TextBox 12"/>
          <p:cNvSpPr txBox="1">
            <a:spLocks noChangeArrowheads="1"/>
          </p:cNvSpPr>
          <p:nvPr/>
        </p:nvSpPr>
        <p:spPr bwMode="auto">
          <a:xfrm>
            <a:off x="4876800" y="4705350"/>
            <a:ext cx="3733800" cy="400050"/>
          </a:xfrm>
          <a:prstGeom prst="rect">
            <a:avLst/>
          </a:prstGeom>
          <a:solidFill>
            <a:schemeClr val="bg1"/>
          </a:solidFill>
          <a:ln w="9525">
            <a:solidFill>
              <a:schemeClr val="tx1"/>
            </a:solidFill>
            <a:miter lim="800000"/>
            <a:headEnd/>
            <a:tailEnd/>
          </a:ln>
        </p:spPr>
        <p:txBody>
          <a:bodyPr>
            <a:spAutoFit/>
          </a:bodyPr>
          <a:lstStyle/>
          <a:p>
            <a:pPr algn="l" rtl="0"/>
            <a:r>
              <a:rPr lang="en-US" b="1">
                <a:latin typeface="Calibri" pitchFamily="34" charset="0"/>
              </a:rPr>
              <a:t>uniqueInstance = new MyClass();</a:t>
            </a:r>
          </a:p>
        </p:txBody>
      </p:sp>
      <p:sp>
        <p:nvSpPr>
          <p:cNvPr id="73741" name="TextBox 13"/>
          <p:cNvSpPr txBox="1">
            <a:spLocks noChangeArrowheads="1"/>
          </p:cNvSpPr>
          <p:nvPr/>
        </p:nvSpPr>
        <p:spPr bwMode="auto">
          <a:xfrm>
            <a:off x="5105400" y="5543550"/>
            <a:ext cx="2971800" cy="400050"/>
          </a:xfrm>
          <a:prstGeom prst="rect">
            <a:avLst/>
          </a:prstGeom>
          <a:solidFill>
            <a:schemeClr val="bg1"/>
          </a:solidFill>
          <a:ln w="9525">
            <a:solidFill>
              <a:schemeClr val="tx1"/>
            </a:solidFill>
            <a:miter lim="800000"/>
            <a:headEnd/>
            <a:tailEnd/>
          </a:ln>
        </p:spPr>
        <p:txBody>
          <a:bodyPr>
            <a:spAutoFit/>
          </a:bodyPr>
          <a:lstStyle/>
          <a:p>
            <a:pPr algn="l" rtl="0"/>
            <a:r>
              <a:rPr lang="en-US" b="1">
                <a:latin typeface="Calibri" pitchFamily="34" charset="0"/>
              </a:rPr>
              <a:t> return uniqueInstance;</a:t>
            </a:r>
          </a:p>
        </p:txBody>
      </p:sp>
      <p:cxnSp>
        <p:nvCxnSpPr>
          <p:cNvPr id="73742" name="Straight Arrow Connector 15"/>
          <p:cNvCxnSpPr>
            <a:cxnSpLocks noChangeShapeType="1"/>
          </p:cNvCxnSpPr>
          <p:nvPr/>
        </p:nvCxnSpPr>
        <p:spPr bwMode="auto">
          <a:xfrm rot="5400000">
            <a:off x="-2210593" y="3886994"/>
            <a:ext cx="4724400" cy="1587"/>
          </a:xfrm>
          <a:prstGeom prst="straightConnector1">
            <a:avLst/>
          </a:prstGeom>
          <a:noFill/>
          <a:ln w="19050" algn="ctr">
            <a:solidFill>
              <a:schemeClr val="tx1"/>
            </a:solidFill>
            <a:round/>
            <a:headEnd/>
            <a:tailEnd type="arrow" w="med" len="med"/>
          </a:ln>
        </p:spPr>
      </p:cxnSp>
      <p:sp>
        <p:nvSpPr>
          <p:cNvPr id="73743" name="TextBox 16"/>
          <p:cNvSpPr txBox="1">
            <a:spLocks noChangeArrowheads="1"/>
          </p:cNvSpPr>
          <p:nvPr/>
        </p:nvSpPr>
        <p:spPr bwMode="auto">
          <a:xfrm>
            <a:off x="76200" y="1371600"/>
            <a:ext cx="762000" cy="400050"/>
          </a:xfrm>
          <a:prstGeom prst="rect">
            <a:avLst/>
          </a:prstGeom>
          <a:noFill/>
          <a:ln w="9525">
            <a:noFill/>
            <a:miter lim="800000"/>
            <a:headEnd/>
            <a:tailEnd/>
          </a:ln>
        </p:spPr>
        <p:txBody>
          <a:bodyPr>
            <a:spAutoFit/>
          </a:bodyPr>
          <a:lstStyle/>
          <a:p>
            <a:pPr algn="l" rtl="0"/>
            <a:r>
              <a:rPr lang="en-US"/>
              <a:t>Time</a:t>
            </a:r>
            <a:endParaRPr lang="ar-EG"/>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normAutofit fontScale="90000"/>
          </a:bodyPr>
          <a:lstStyle/>
          <a:p>
            <a:pPr>
              <a:defRPr/>
            </a:pPr>
            <a:r>
              <a:rPr lang="en-US" dirty="0" smtClean="0"/>
              <a:t>Suggested Solutions : Synchronized Method</a:t>
            </a:r>
            <a:endParaRPr lang="ar-EG" dirty="0" smtClean="0"/>
          </a:p>
        </p:txBody>
      </p:sp>
      <p:sp>
        <p:nvSpPr>
          <p:cNvPr id="74755" name="Content Placeholder 2"/>
          <p:cNvSpPr>
            <a:spLocks noGrp="1"/>
          </p:cNvSpPr>
          <p:nvPr>
            <p:ph idx="1"/>
          </p:nvPr>
        </p:nvSpPr>
        <p:spPr>
          <a:xfrm>
            <a:off x="457200" y="914400"/>
            <a:ext cx="8305800" cy="5211763"/>
          </a:xfrm>
        </p:spPr>
        <p:txBody>
          <a:bodyPr/>
          <a:lstStyle/>
          <a:p>
            <a:pPr>
              <a:buFontTx/>
              <a:buNone/>
            </a:pPr>
            <a:endParaRPr lang="en-US" sz="2800" smtClean="0"/>
          </a:p>
          <a:p>
            <a:endParaRPr lang="en-US" sz="2800" smtClean="0"/>
          </a:p>
        </p:txBody>
      </p:sp>
      <p:sp>
        <p:nvSpPr>
          <p:cNvPr id="5" name="Rectangle 4"/>
          <p:cNvSpPr/>
          <p:nvPr/>
        </p:nvSpPr>
        <p:spPr bwMode="auto">
          <a:xfrm>
            <a:off x="228600" y="914400"/>
            <a:ext cx="7010400" cy="4343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Singleton class</a:t>
            </a:r>
          </a:p>
        </p:txBody>
      </p:sp>
      <p:sp>
        <p:nvSpPr>
          <p:cNvPr id="74757" name="TextBox 3"/>
          <p:cNvSpPr txBox="1">
            <a:spLocks noChangeArrowheads="1"/>
          </p:cNvSpPr>
          <p:nvPr/>
        </p:nvSpPr>
        <p:spPr bwMode="auto">
          <a:xfrm>
            <a:off x="536575" y="1338263"/>
            <a:ext cx="6545263" cy="3767137"/>
          </a:xfrm>
          <a:prstGeom prst="rect">
            <a:avLst/>
          </a:prstGeom>
          <a:solidFill>
            <a:schemeClr val="bg1"/>
          </a:solidFill>
          <a:ln w="9525">
            <a:noFill/>
            <a:miter lim="800000"/>
            <a:headEnd/>
            <a:tailEnd/>
          </a:ln>
        </p:spPr>
        <p:txBody>
          <a:bodyPr>
            <a:spAutoFit/>
          </a:bodyPr>
          <a:lstStyle/>
          <a:p>
            <a:pPr algn="l" rtl="0"/>
            <a:endParaRPr lang="en-US" b="1" dirty="0">
              <a:latin typeface="Calibri" pitchFamily="34" charset="0"/>
            </a:endParaRPr>
          </a:p>
          <a:p>
            <a:pPr algn="l" rtl="0"/>
            <a:r>
              <a:rPr lang="en-US" b="1" dirty="0">
                <a:latin typeface="Calibri" pitchFamily="34" charset="0"/>
              </a:rPr>
              <a:t>public class </a:t>
            </a:r>
            <a:r>
              <a:rPr lang="en-US" b="1" dirty="0" err="1">
                <a:latin typeface="Calibri" pitchFamily="34" charset="0"/>
              </a:rPr>
              <a:t>MyClass</a:t>
            </a:r>
            <a:r>
              <a:rPr lang="en-US" b="1" dirty="0">
                <a:latin typeface="Calibri" pitchFamily="34" charset="0"/>
              </a:rPr>
              <a:t>{</a:t>
            </a:r>
          </a:p>
          <a:p>
            <a:pPr algn="l" rtl="0"/>
            <a:r>
              <a:rPr lang="en-US" b="1" dirty="0">
                <a:latin typeface="Calibri" pitchFamily="34" charset="0"/>
              </a:rPr>
              <a:t>    private static </a:t>
            </a:r>
            <a:r>
              <a:rPr lang="en-US" b="1" dirty="0" err="1">
                <a:latin typeface="Calibri" pitchFamily="34" charset="0"/>
              </a:rPr>
              <a:t>MyClass</a:t>
            </a:r>
            <a:r>
              <a:rPr lang="en-US" b="1" dirty="0">
                <a:latin typeface="Calibri" pitchFamily="34" charset="0"/>
              </a:rPr>
              <a:t> </a:t>
            </a:r>
            <a:r>
              <a:rPr lang="en-US" b="1" dirty="0" err="1">
                <a:latin typeface="Calibri" pitchFamily="34" charset="0"/>
              </a:rPr>
              <a:t>uniqueInstance</a:t>
            </a:r>
            <a:r>
              <a:rPr lang="en-US" b="1" dirty="0">
                <a:latin typeface="Calibri" pitchFamily="34" charset="0"/>
              </a:rPr>
              <a:t>;</a:t>
            </a:r>
          </a:p>
          <a:p>
            <a:pPr algn="l" rtl="0"/>
            <a:r>
              <a:rPr lang="en-US" b="1" dirty="0">
                <a:latin typeface="Calibri" pitchFamily="34" charset="0"/>
              </a:rPr>
              <a:t>     private </a:t>
            </a:r>
            <a:r>
              <a:rPr lang="en-US" b="1" dirty="0" err="1">
                <a:latin typeface="Calibri" pitchFamily="34" charset="0"/>
              </a:rPr>
              <a:t>MyClass</a:t>
            </a:r>
            <a:r>
              <a:rPr lang="en-US" b="1" dirty="0">
                <a:latin typeface="Calibri" pitchFamily="34" charset="0"/>
              </a:rPr>
              <a:t>() {}</a:t>
            </a:r>
          </a:p>
          <a:p>
            <a:pPr algn="l" rtl="0"/>
            <a:r>
              <a:rPr lang="en-US" b="1" dirty="0">
                <a:latin typeface="Calibri" pitchFamily="34" charset="0"/>
              </a:rPr>
              <a:t>     public static </a:t>
            </a:r>
            <a:r>
              <a:rPr lang="en-US" b="1" dirty="0">
                <a:solidFill>
                  <a:srgbClr val="C00000"/>
                </a:solidFill>
                <a:latin typeface="Calibri" pitchFamily="34" charset="0"/>
              </a:rPr>
              <a:t>synchronized</a:t>
            </a:r>
            <a:r>
              <a:rPr lang="en-US" b="1" dirty="0">
                <a:latin typeface="Calibri" pitchFamily="34" charset="0"/>
              </a:rPr>
              <a:t> </a:t>
            </a:r>
            <a:r>
              <a:rPr lang="en-US" b="1" dirty="0" err="1">
                <a:latin typeface="Calibri" pitchFamily="34" charset="0"/>
              </a:rPr>
              <a:t>MyClass</a:t>
            </a:r>
            <a:r>
              <a:rPr lang="en-US" b="1" dirty="0">
                <a:latin typeface="Calibri" pitchFamily="34" charset="0"/>
              </a:rPr>
              <a:t> </a:t>
            </a:r>
            <a:r>
              <a:rPr lang="en-US" b="1" dirty="0" err="1">
                <a:latin typeface="Calibri" pitchFamily="34" charset="0"/>
              </a:rPr>
              <a:t>getInstance</a:t>
            </a:r>
            <a:r>
              <a:rPr lang="en-US" b="1" dirty="0">
                <a:latin typeface="Calibri" pitchFamily="34" charset="0"/>
              </a:rPr>
              <a:t>() {</a:t>
            </a:r>
          </a:p>
          <a:p>
            <a:pPr algn="l" rtl="0"/>
            <a:r>
              <a:rPr lang="en-US" b="1" dirty="0">
                <a:latin typeface="Calibri" pitchFamily="34" charset="0"/>
              </a:rPr>
              <a:t>		if (</a:t>
            </a:r>
            <a:r>
              <a:rPr lang="en-US" b="1" dirty="0" err="1">
                <a:latin typeface="Calibri" pitchFamily="34" charset="0"/>
              </a:rPr>
              <a:t>uniqueInstance</a:t>
            </a:r>
            <a:r>
              <a:rPr lang="en-US" b="1" dirty="0">
                <a:latin typeface="Calibri" pitchFamily="34" charset="0"/>
              </a:rPr>
              <a:t> == null) {</a:t>
            </a:r>
          </a:p>
          <a:p>
            <a:pPr algn="l" rtl="0"/>
            <a:r>
              <a:rPr lang="en-US" b="1" dirty="0">
                <a:latin typeface="Calibri" pitchFamily="34" charset="0"/>
              </a:rPr>
              <a:t>			</a:t>
            </a:r>
            <a:r>
              <a:rPr lang="en-US" b="1" dirty="0" err="1">
                <a:latin typeface="Calibri" pitchFamily="34" charset="0"/>
              </a:rPr>
              <a:t>uniqueInstance</a:t>
            </a:r>
            <a:r>
              <a:rPr lang="en-US" b="1" dirty="0">
                <a:latin typeface="Calibri" pitchFamily="34" charset="0"/>
              </a:rPr>
              <a:t> = new </a:t>
            </a:r>
            <a:r>
              <a:rPr lang="en-US" b="1" dirty="0" err="1">
                <a:latin typeface="Calibri" pitchFamily="34" charset="0"/>
              </a:rPr>
              <a:t>MyClass</a:t>
            </a:r>
            <a:r>
              <a:rPr lang="en-US" b="1" dirty="0">
                <a:latin typeface="Calibri" pitchFamily="34" charset="0"/>
              </a:rPr>
              <a:t>();</a:t>
            </a:r>
          </a:p>
          <a:p>
            <a:pPr algn="l" rtl="0"/>
            <a:r>
              <a:rPr lang="en-US" b="1" dirty="0">
                <a:latin typeface="Calibri" pitchFamily="34" charset="0"/>
              </a:rPr>
              <a:t>		}</a:t>
            </a:r>
          </a:p>
          <a:p>
            <a:pPr algn="l" rtl="0"/>
            <a:r>
              <a:rPr lang="en-US" b="1" dirty="0">
                <a:latin typeface="Calibri" pitchFamily="34" charset="0"/>
              </a:rPr>
              <a:t>		return </a:t>
            </a:r>
            <a:r>
              <a:rPr lang="en-US" b="1" dirty="0" err="1">
                <a:latin typeface="Calibri" pitchFamily="34" charset="0"/>
              </a:rPr>
              <a:t>uniqueInstance</a:t>
            </a:r>
            <a:r>
              <a:rPr lang="en-US" b="1" dirty="0">
                <a:latin typeface="Calibri" pitchFamily="34" charset="0"/>
              </a:rPr>
              <a:t>;</a:t>
            </a:r>
          </a:p>
          <a:p>
            <a:pPr algn="l" rtl="0"/>
            <a:r>
              <a:rPr lang="en-US" b="1" dirty="0">
                <a:latin typeface="Calibri" pitchFamily="34" charset="0"/>
              </a:rPr>
              <a:t>	}</a:t>
            </a:r>
          </a:p>
          <a:p>
            <a:pPr algn="l" rtl="0"/>
            <a:r>
              <a:rPr lang="en-US" b="1" dirty="0">
                <a:latin typeface="Calibri" pitchFamily="34" charset="0"/>
              </a:rPr>
              <a:t> </a:t>
            </a:r>
          </a:p>
          <a:p>
            <a:pPr algn="l" rtl="0"/>
            <a:r>
              <a:rPr lang="en-US" b="1" dirty="0">
                <a:latin typeface="Calibri" pitchFamily="34" charset="0"/>
              </a:rPr>
              <a:t>}</a:t>
            </a:r>
          </a:p>
        </p:txBody>
      </p:sp>
      <p:sp>
        <p:nvSpPr>
          <p:cNvPr id="8" name="Oval Callout 7"/>
          <p:cNvSpPr/>
          <p:nvPr/>
        </p:nvSpPr>
        <p:spPr bwMode="auto">
          <a:xfrm>
            <a:off x="4267200" y="5105400"/>
            <a:ext cx="4648200" cy="1143000"/>
          </a:xfrm>
          <a:prstGeom prst="wedgeEllipseCallou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l" rtl="0">
              <a:defRPr/>
            </a:pPr>
            <a:r>
              <a:rPr lang="en-US" sz="2400" b="1" dirty="0"/>
              <a:t>What do you think of this solution</a:t>
            </a:r>
            <a:r>
              <a:rPr lang="en-US" sz="2400" dirty="0"/>
              <a:t>?</a:t>
            </a:r>
            <a:endParaRPr lang="ar-EG" sz="2400"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normAutofit fontScale="90000"/>
          </a:bodyPr>
          <a:lstStyle/>
          <a:p>
            <a:pPr>
              <a:defRPr/>
            </a:pPr>
            <a:r>
              <a:rPr lang="en-US" dirty="0" smtClean="0"/>
              <a:t>Suggested Solutions : Eager Instantiation </a:t>
            </a:r>
            <a:endParaRPr lang="ar-EG" dirty="0" smtClean="0"/>
          </a:p>
        </p:txBody>
      </p:sp>
      <p:sp>
        <p:nvSpPr>
          <p:cNvPr id="5" name="Rectangle 4"/>
          <p:cNvSpPr/>
          <p:nvPr/>
        </p:nvSpPr>
        <p:spPr bwMode="auto">
          <a:xfrm>
            <a:off x="228600" y="990600"/>
            <a:ext cx="7010400" cy="3352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Singleton class</a:t>
            </a:r>
          </a:p>
        </p:txBody>
      </p:sp>
      <p:sp>
        <p:nvSpPr>
          <p:cNvPr id="75780" name="TextBox 3"/>
          <p:cNvSpPr txBox="1">
            <a:spLocks noChangeArrowheads="1"/>
          </p:cNvSpPr>
          <p:nvPr/>
        </p:nvSpPr>
        <p:spPr bwMode="auto">
          <a:xfrm>
            <a:off x="536575" y="1484313"/>
            <a:ext cx="6545263" cy="2554287"/>
          </a:xfrm>
          <a:prstGeom prst="rect">
            <a:avLst/>
          </a:prstGeom>
          <a:solidFill>
            <a:schemeClr val="bg1"/>
          </a:solidFill>
          <a:ln w="9525">
            <a:noFill/>
            <a:miter lim="800000"/>
            <a:headEnd/>
            <a:tailEnd/>
          </a:ln>
        </p:spPr>
        <p:txBody>
          <a:bodyPr>
            <a:spAutoFit/>
          </a:bodyPr>
          <a:lstStyle/>
          <a:p>
            <a:pPr algn="l" rtl="0"/>
            <a:endParaRPr lang="en-US" b="1" dirty="0">
              <a:latin typeface="Calibri" pitchFamily="34" charset="0"/>
            </a:endParaRPr>
          </a:p>
          <a:p>
            <a:pPr algn="l" rtl="0"/>
            <a:r>
              <a:rPr lang="en-US" b="1" dirty="0">
                <a:latin typeface="Calibri" pitchFamily="34" charset="0"/>
              </a:rPr>
              <a:t>public class </a:t>
            </a:r>
            <a:r>
              <a:rPr lang="en-US" b="1" dirty="0" err="1">
                <a:latin typeface="Calibri" pitchFamily="34" charset="0"/>
              </a:rPr>
              <a:t>MyClass</a:t>
            </a:r>
            <a:r>
              <a:rPr lang="en-US" b="1" dirty="0">
                <a:latin typeface="Calibri" pitchFamily="34" charset="0"/>
              </a:rPr>
              <a:t>{</a:t>
            </a:r>
          </a:p>
          <a:p>
            <a:pPr algn="l" rtl="0"/>
            <a:r>
              <a:rPr lang="en-US" b="1" dirty="0">
                <a:latin typeface="Calibri" pitchFamily="34" charset="0"/>
              </a:rPr>
              <a:t>    private static </a:t>
            </a:r>
            <a:r>
              <a:rPr lang="en-US" b="1" dirty="0" err="1">
                <a:latin typeface="Calibri" pitchFamily="34" charset="0"/>
              </a:rPr>
              <a:t>MyClass</a:t>
            </a:r>
            <a:r>
              <a:rPr lang="en-US" b="1" dirty="0">
                <a:latin typeface="Calibri" pitchFamily="34" charset="0"/>
              </a:rPr>
              <a:t> </a:t>
            </a:r>
            <a:r>
              <a:rPr lang="en-US" b="1" dirty="0" err="1">
                <a:latin typeface="Calibri" pitchFamily="34" charset="0"/>
              </a:rPr>
              <a:t>uniqueInstance</a:t>
            </a:r>
            <a:r>
              <a:rPr lang="en-US" b="1" dirty="0">
                <a:solidFill>
                  <a:srgbClr val="C00000"/>
                </a:solidFill>
                <a:latin typeface="Calibri" pitchFamily="34" charset="0"/>
              </a:rPr>
              <a:t>=new </a:t>
            </a:r>
            <a:r>
              <a:rPr lang="en-US" b="1" dirty="0" err="1">
                <a:solidFill>
                  <a:srgbClr val="C00000"/>
                </a:solidFill>
                <a:latin typeface="Calibri" pitchFamily="34" charset="0"/>
              </a:rPr>
              <a:t>MyClass</a:t>
            </a:r>
            <a:r>
              <a:rPr lang="en-US" b="1" dirty="0">
                <a:solidFill>
                  <a:srgbClr val="C00000"/>
                </a:solidFill>
                <a:latin typeface="Calibri" pitchFamily="34" charset="0"/>
              </a:rPr>
              <a:t>()</a:t>
            </a:r>
            <a:r>
              <a:rPr lang="en-US" b="1" dirty="0">
                <a:latin typeface="Calibri" pitchFamily="34" charset="0"/>
              </a:rPr>
              <a:t>;</a:t>
            </a:r>
          </a:p>
          <a:p>
            <a:pPr algn="l" rtl="0"/>
            <a:r>
              <a:rPr lang="en-US" b="1" dirty="0">
                <a:latin typeface="Calibri" pitchFamily="34" charset="0"/>
              </a:rPr>
              <a:t>     private </a:t>
            </a:r>
            <a:r>
              <a:rPr lang="en-US" b="1" dirty="0" err="1">
                <a:latin typeface="Calibri" pitchFamily="34" charset="0"/>
              </a:rPr>
              <a:t>MyClass</a:t>
            </a:r>
            <a:r>
              <a:rPr lang="en-US" b="1" dirty="0">
                <a:latin typeface="Calibri" pitchFamily="34" charset="0"/>
              </a:rPr>
              <a:t>() { }</a:t>
            </a:r>
          </a:p>
          <a:p>
            <a:pPr algn="l" rtl="0"/>
            <a:r>
              <a:rPr lang="en-US" b="1" dirty="0">
                <a:latin typeface="Calibri" pitchFamily="34" charset="0"/>
              </a:rPr>
              <a:t>     public static </a:t>
            </a:r>
            <a:r>
              <a:rPr lang="en-US" b="1" dirty="0" err="1">
                <a:latin typeface="Calibri" pitchFamily="34" charset="0"/>
              </a:rPr>
              <a:t>MyClass</a:t>
            </a:r>
            <a:r>
              <a:rPr lang="en-US" b="1" dirty="0">
                <a:latin typeface="Calibri" pitchFamily="34" charset="0"/>
              </a:rPr>
              <a:t> </a:t>
            </a:r>
            <a:r>
              <a:rPr lang="en-US" b="1" dirty="0" err="1">
                <a:latin typeface="Calibri" pitchFamily="34" charset="0"/>
              </a:rPr>
              <a:t>getInstance</a:t>
            </a:r>
            <a:r>
              <a:rPr lang="en-US" b="1" dirty="0">
                <a:latin typeface="Calibri" pitchFamily="34" charset="0"/>
              </a:rPr>
              <a:t>() {</a:t>
            </a:r>
          </a:p>
          <a:p>
            <a:pPr algn="l" rtl="0"/>
            <a:r>
              <a:rPr lang="en-US" b="1" dirty="0">
                <a:latin typeface="Calibri" pitchFamily="34" charset="0"/>
              </a:rPr>
              <a:t>		return </a:t>
            </a:r>
            <a:r>
              <a:rPr lang="en-US" b="1" dirty="0" err="1">
                <a:latin typeface="Calibri" pitchFamily="34" charset="0"/>
              </a:rPr>
              <a:t>uniqueInstance</a:t>
            </a:r>
            <a:r>
              <a:rPr lang="en-US" b="1" dirty="0">
                <a:latin typeface="Calibri" pitchFamily="34" charset="0"/>
              </a:rPr>
              <a:t>;</a:t>
            </a:r>
          </a:p>
          <a:p>
            <a:pPr algn="l" rtl="0"/>
            <a:r>
              <a:rPr lang="en-US" b="1" dirty="0">
                <a:latin typeface="Calibri" pitchFamily="34" charset="0"/>
              </a:rPr>
              <a:t>	}</a:t>
            </a:r>
          </a:p>
          <a:p>
            <a:pPr algn="l" rtl="0"/>
            <a:r>
              <a:rPr lang="en-US" b="1" dirty="0">
                <a:latin typeface="Calibri" pitchFamily="34" charset="0"/>
              </a:rPr>
              <a:t> }</a:t>
            </a:r>
          </a:p>
        </p:txBody>
      </p:sp>
      <p:sp>
        <p:nvSpPr>
          <p:cNvPr id="8" name="Oval Callout 7"/>
          <p:cNvSpPr/>
          <p:nvPr/>
        </p:nvSpPr>
        <p:spPr bwMode="auto">
          <a:xfrm>
            <a:off x="4267200" y="4953000"/>
            <a:ext cx="4648200" cy="1143000"/>
          </a:xfrm>
          <a:prstGeom prst="wedgeEllipseCallou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l" rtl="0">
              <a:defRPr/>
            </a:pPr>
            <a:r>
              <a:rPr lang="en-US" sz="2400" b="1" dirty="0"/>
              <a:t>What do you think of this solution</a:t>
            </a:r>
            <a:r>
              <a:rPr lang="en-US" sz="2400" dirty="0"/>
              <a:t>?</a:t>
            </a:r>
            <a:endParaRPr lang="ar-EG"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q"/>
            </a:pPr>
            <a:r>
              <a:rPr lang="en-US" dirty="0"/>
              <a:t>Law of </a:t>
            </a:r>
            <a:r>
              <a:rPr lang="en-US" dirty="0" smtClean="0"/>
              <a:t>Demeter</a:t>
            </a:r>
            <a:endParaRPr lang="en-US" dirty="0"/>
          </a:p>
        </p:txBody>
      </p:sp>
      <p:sp>
        <p:nvSpPr>
          <p:cNvPr id="3" name="Content Placeholder 2"/>
          <p:cNvSpPr>
            <a:spLocks noGrp="1"/>
          </p:cNvSpPr>
          <p:nvPr>
            <p:ph idx="1"/>
          </p:nvPr>
        </p:nvSpPr>
        <p:spPr>
          <a:xfrm>
            <a:off x="152400" y="1143000"/>
            <a:ext cx="8991600" cy="4983163"/>
          </a:xfrm>
        </p:spPr>
        <p:txBody>
          <a:bodyPr>
            <a:normAutofit lnSpcReduction="10000"/>
          </a:bodyPr>
          <a:lstStyle/>
          <a:p>
            <a:r>
              <a:rPr lang="en-US" sz="3000" dirty="0"/>
              <a:t>Only talk to your immediate </a:t>
            </a:r>
            <a:r>
              <a:rPr lang="en-US" sz="3000" dirty="0" smtClean="0"/>
              <a:t>friends</a:t>
            </a:r>
          </a:p>
          <a:p>
            <a:r>
              <a:rPr lang="en-US" sz="3000" dirty="0" smtClean="0"/>
              <a:t>Avoid method chains </a:t>
            </a:r>
            <a:r>
              <a:rPr lang="en-US" sz="3000" dirty="0" err="1" smtClean="0"/>
              <a:t>objectA.getObjectB</a:t>
            </a:r>
            <a:r>
              <a:rPr lang="en-US" sz="3000" dirty="0" smtClean="0"/>
              <a:t>().</a:t>
            </a:r>
            <a:r>
              <a:rPr lang="en-US" sz="3000" dirty="0" err="1" smtClean="0"/>
              <a:t>getObjectC</a:t>
            </a:r>
            <a:r>
              <a:rPr lang="en-US" sz="3000" dirty="0" smtClean="0"/>
              <a:t>().</a:t>
            </a:r>
            <a:r>
              <a:rPr lang="en-US" sz="3000" dirty="0" err="1" smtClean="0"/>
              <a:t>doSomething</a:t>
            </a:r>
            <a:r>
              <a:rPr lang="en-US" sz="3000" dirty="0" smtClean="0"/>
              <a:t>();</a:t>
            </a:r>
          </a:p>
          <a:p>
            <a:r>
              <a:rPr lang="en-US" sz="3000" dirty="0" smtClean="0"/>
              <a:t>Why?</a:t>
            </a:r>
          </a:p>
          <a:p>
            <a:pPr lvl="1"/>
            <a:r>
              <a:rPr lang="en-US" dirty="0"/>
              <a:t>Your classes will be "loosely coupled"; your dependencies are reduced.</a:t>
            </a:r>
          </a:p>
          <a:p>
            <a:pPr lvl="1"/>
            <a:r>
              <a:rPr lang="en-US" dirty="0"/>
              <a:t>Reusing your classes will be easier.</a:t>
            </a:r>
          </a:p>
          <a:p>
            <a:pPr lvl="1"/>
            <a:r>
              <a:rPr lang="en-US" dirty="0"/>
              <a:t>Your classes are less subject to changes in other classes.</a:t>
            </a:r>
          </a:p>
          <a:p>
            <a:pPr lvl="1"/>
            <a:r>
              <a:rPr lang="en-US" dirty="0"/>
              <a:t>Your code will be easier to test.</a:t>
            </a:r>
          </a:p>
          <a:p>
            <a:endParaRPr lang="en-US" dirty="0" smtClean="0"/>
          </a:p>
          <a:p>
            <a:endParaRPr lang="en-US" dirty="0" smtClean="0"/>
          </a:p>
        </p:txBody>
      </p:sp>
    </p:spTree>
    <p:extLst>
      <p:ext uri="{BB962C8B-B14F-4D97-AF65-F5344CB8AC3E}">
        <p14:creationId xmlns:p14="http://schemas.microsoft.com/office/powerpoint/2010/main" val="44144376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smtClean="0"/>
              <a:t>Suggested Solutions: Double Check</a:t>
            </a:r>
            <a:endParaRPr lang="ar-EG" smtClean="0"/>
          </a:p>
        </p:txBody>
      </p:sp>
      <p:sp>
        <p:nvSpPr>
          <p:cNvPr id="76803" name="Content Placeholder 2"/>
          <p:cNvSpPr>
            <a:spLocks noGrp="1"/>
          </p:cNvSpPr>
          <p:nvPr>
            <p:ph idx="1"/>
          </p:nvPr>
        </p:nvSpPr>
        <p:spPr>
          <a:xfrm>
            <a:off x="457200" y="914400"/>
            <a:ext cx="8305800" cy="5211763"/>
          </a:xfrm>
        </p:spPr>
        <p:txBody>
          <a:bodyPr/>
          <a:lstStyle/>
          <a:p>
            <a:pPr>
              <a:buFontTx/>
              <a:buNone/>
            </a:pPr>
            <a:endParaRPr lang="en-US" sz="2800" smtClean="0"/>
          </a:p>
          <a:p>
            <a:endParaRPr lang="en-US" sz="2800" smtClean="0"/>
          </a:p>
        </p:txBody>
      </p:sp>
      <p:sp>
        <p:nvSpPr>
          <p:cNvPr id="5" name="Rectangle 4"/>
          <p:cNvSpPr/>
          <p:nvPr/>
        </p:nvSpPr>
        <p:spPr bwMode="auto">
          <a:xfrm>
            <a:off x="228600" y="914400"/>
            <a:ext cx="8686800" cy="5486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Singleton class</a:t>
            </a:r>
          </a:p>
        </p:txBody>
      </p:sp>
      <p:sp>
        <p:nvSpPr>
          <p:cNvPr id="76805" name="TextBox 3"/>
          <p:cNvSpPr txBox="1">
            <a:spLocks noChangeArrowheads="1"/>
          </p:cNvSpPr>
          <p:nvPr/>
        </p:nvSpPr>
        <p:spPr bwMode="auto">
          <a:xfrm>
            <a:off x="536575" y="1295400"/>
            <a:ext cx="8074025" cy="5016500"/>
          </a:xfrm>
          <a:prstGeom prst="rect">
            <a:avLst/>
          </a:prstGeom>
          <a:solidFill>
            <a:schemeClr val="bg1"/>
          </a:solidFill>
          <a:ln w="9525">
            <a:noFill/>
            <a:miter lim="800000"/>
            <a:headEnd/>
            <a:tailEnd/>
          </a:ln>
        </p:spPr>
        <p:txBody>
          <a:bodyPr>
            <a:spAutoFit/>
          </a:bodyPr>
          <a:lstStyle/>
          <a:p>
            <a:pPr algn="l" rtl="0"/>
            <a:endParaRPr lang="en-US" b="1" dirty="0">
              <a:latin typeface="Calibri" pitchFamily="34" charset="0"/>
            </a:endParaRPr>
          </a:p>
          <a:p>
            <a:pPr algn="l" rtl="0"/>
            <a:r>
              <a:rPr lang="en-US" b="1" dirty="0">
                <a:latin typeface="Calibri" pitchFamily="34" charset="0"/>
              </a:rPr>
              <a:t>public class </a:t>
            </a:r>
            <a:r>
              <a:rPr lang="en-US" b="1" dirty="0" err="1">
                <a:latin typeface="Calibri" pitchFamily="34" charset="0"/>
              </a:rPr>
              <a:t>MyClass</a:t>
            </a:r>
            <a:r>
              <a:rPr lang="en-US" b="1" dirty="0">
                <a:latin typeface="Calibri" pitchFamily="34" charset="0"/>
              </a:rPr>
              <a:t>{</a:t>
            </a:r>
          </a:p>
          <a:p>
            <a:pPr algn="l" rtl="0"/>
            <a:r>
              <a:rPr lang="en-US" b="1" dirty="0">
                <a:latin typeface="Calibri" pitchFamily="34" charset="0"/>
              </a:rPr>
              <a:t>    private volatile static </a:t>
            </a:r>
            <a:r>
              <a:rPr lang="en-US" b="1" dirty="0" err="1">
                <a:latin typeface="Calibri" pitchFamily="34" charset="0"/>
              </a:rPr>
              <a:t>MyClass</a:t>
            </a:r>
            <a:r>
              <a:rPr lang="en-US" b="1" dirty="0">
                <a:latin typeface="Calibri" pitchFamily="34" charset="0"/>
              </a:rPr>
              <a:t> </a:t>
            </a:r>
            <a:r>
              <a:rPr lang="en-US" b="1" dirty="0" err="1">
                <a:latin typeface="Calibri" pitchFamily="34" charset="0"/>
              </a:rPr>
              <a:t>uniqueInstance</a:t>
            </a:r>
            <a:r>
              <a:rPr lang="en-US" b="1" dirty="0">
                <a:latin typeface="Calibri" pitchFamily="34" charset="0"/>
              </a:rPr>
              <a:t>;</a:t>
            </a:r>
          </a:p>
          <a:p>
            <a:pPr algn="l" rtl="0"/>
            <a:r>
              <a:rPr lang="en-US" b="1" dirty="0">
                <a:latin typeface="Calibri" pitchFamily="34" charset="0"/>
              </a:rPr>
              <a:t>     private </a:t>
            </a:r>
            <a:r>
              <a:rPr lang="en-US" b="1" dirty="0" err="1">
                <a:latin typeface="Calibri" pitchFamily="34" charset="0"/>
              </a:rPr>
              <a:t>MyClass</a:t>
            </a:r>
            <a:r>
              <a:rPr lang="en-US" b="1" dirty="0">
                <a:latin typeface="Calibri" pitchFamily="34" charset="0"/>
              </a:rPr>
              <a:t>() { }</a:t>
            </a:r>
          </a:p>
          <a:p>
            <a:pPr algn="l" rtl="0"/>
            <a:r>
              <a:rPr lang="en-US" b="1" dirty="0">
                <a:latin typeface="Calibri" pitchFamily="34" charset="0"/>
              </a:rPr>
              <a:t>     public static </a:t>
            </a:r>
            <a:r>
              <a:rPr lang="en-US" b="1" dirty="0" err="1">
                <a:latin typeface="Calibri" pitchFamily="34" charset="0"/>
              </a:rPr>
              <a:t>MyClass</a:t>
            </a:r>
            <a:r>
              <a:rPr lang="en-US" b="1" dirty="0">
                <a:latin typeface="Calibri" pitchFamily="34" charset="0"/>
              </a:rPr>
              <a:t> </a:t>
            </a:r>
            <a:r>
              <a:rPr lang="en-US" b="1" dirty="0" err="1">
                <a:latin typeface="Calibri" pitchFamily="34" charset="0"/>
              </a:rPr>
              <a:t>getInstance</a:t>
            </a:r>
            <a:r>
              <a:rPr lang="en-US" b="1" dirty="0">
                <a:latin typeface="Calibri" pitchFamily="34" charset="0"/>
              </a:rPr>
              <a:t>() {</a:t>
            </a:r>
          </a:p>
          <a:p>
            <a:pPr algn="l" rtl="0"/>
            <a:r>
              <a:rPr lang="en-US" b="1" dirty="0">
                <a:latin typeface="Calibri" pitchFamily="34" charset="0"/>
              </a:rPr>
              <a:t>	if (</a:t>
            </a:r>
            <a:r>
              <a:rPr lang="en-US" b="1" dirty="0" err="1">
                <a:latin typeface="Calibri" pitchFamily="34" charset="0"/>
              </a:rPr>
              <a:t>uniqueInstance</a:t>
            </a:r>
            <a:r>
              <a:rPr lang="en-US" b="1" dirty="0">
                <a:latin typeface="Calibri" pitchFamily="34" charset="0"/>
              </a:rPr>
              <a:t> == null) {</a:t>
            </a:r>
          </a:p>
          <a:p>
            <a:pPr algn="l" rtl="0"/>
            <a:r>
              <a:rPr lang="en-US" b="1" dirty="0">
                <a:latin typeface="Calibri" pitchFamily="34" charset="0"/>
              </a:rPr>
              <a:t>		</a:t>
            </a:r>
          </a:p>
          <a:p>
            <a:pPr algn="l" rtl="0"/>
            <a:endParaRPr lang="en-US" b="1" dirty="0">
              <a:latin typeface="Calibri" pitchFamily="34" charset="0"/>
            </a:endParaRPr>
          </a:p>
          <a:p>
            <a:pPr algn="l" rtl="0"/>
            <a:endParaRPr lang="en-US" b="1" dirty="0">
              <a:latin typeface="Calibri" pitchFamily="34" charset="0"/>
            </a:endParaRPr>
          </a:p>
          <a:p>
            <a:pPr algn="l" rtl="0"/>
            <a:r>
              <a:rPr lang="en-US" b="1" dirty="0">
                <a:latin typeface="Calibri" pitchFamily="34" charset="0"/>
              </a:rPr>
              <a:t>		</a:t>
            </a:r>
          </a:p>
          <a:p>
            <a:pPr algn="l" rtl="0"/>
            <a:endParaRPr lang="en-US" b="1" dirty="0">
              <a:latin typeface="Calibri" pitchFamily="34" charset="0"/>
            </a:endParaRPr>
          </a:p>
          <a:p>
            <a:pPr algn="l" rtl="0"/>
            <a:r>
              <a:rPr lang="en-US" b="1" dirty="0">
                <a:latin typeface="Calibri" pitchFamily="34" charset="0"/>
              </a:rPr>
              <a:t>		}</a:t>
            </a:r>
          </a:p>
          <a:p>
            <a:pPr algn="l" rtl="0"/>
            <a:r>
              <a:rPr lang="en-US" b="1" dirty="0">
                <a:latin typeface="Calibri" pitchFamily="34" charset="0"/>
              </a:rPr>
              <a:t>		return </a:t>
            </a:r>
            <a:r>
              <a:rPr lang="en-US" b="1" dirty="0" err="1">
                <a:latin typeface="Calibri" pitchFamily="34" charset="0"/>
              </a:rPr>
              <a:t>uniqueInstance</a:t>
            </a:r>
            <a:r>
              <a:rPr lang="en-US" b="1" dirty="0">
                <a:latin typeface="Calibri" pitchFamily="34" charset="0"/>
              </a:rPr>
              <a:t>;</a:t>
            </a:r>
          </a:p>
          <a:p>
            <a:pPr algn="l" rtl="0"/>
            <a:r>
              <a:rPr lang="en-US" b="1" dirty="0">
                <a:latin typeface="Calibri" pitchFamily="34" charset="0"/>
              </a:rPr>
              <a:t>	}</a:t>
            </a:r>
          </a:p>
          <a:p>
            <a:pPr algn="l" rtl="0"/>
            <a:r>
              <a:rPr lang="en-US" b="1" dirty="0">
                <a:latin typeface="Calibri" pitchFamily="34" charset="0"/>
              </a:rPr>
              <a:t> </a:t>
            </a:r>
          </a:p>
          <a:p>
            <a:pPr algn="l" rtl="0"/>
            <a:r>
              <a:rPr lang="en-US" b="1" dirty="0">
                <a:latin typeface="Calibri" pitchFamily="34" charset="0"/>
              </a:rPr>
              <a:t>}</a:t>
            </a:r>
          </a:p>
        </p:txBody>
      </p:sp>
      <p:sp>
        <p:nvSpPr>
          <p:cNvPr id="8" name="Oval Callout 7"/>
          <p:cNvSpPr/>
          <p:nvPr/>
        </p:nvSpPr>
        <p:spPr bwMode="auto">
          <a:xfrm>
            <a:off x="4267200" y="5105400"/>
            <a:ext cx="4648200" cy="1143000"/>
          </a:xfrm>
          <a:prstGeom prst="wedgeEllipseCallou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l" rtl="0">
              <a:defRPr/>
            </a:pPr>
            <a:r>
              <a:rPr lang="en-US" sz="2400" b="1" dirty="0"/>
              <a:t>What do you think of this solution</a:t>
            </a:r>
            <a:r>
              <a:rPr lang="en-US" sz="2400" dirty="0"/>
              <a:t>?</a:t>
            </a:r>
            <a:endParaRPr lang="ar-EG" sz="2400" dirty="0"/>
          </a:p>
        </p:txBody>
      </p:sp>
      <p:sp>
        <p:nvSpPr>
          <p:cNvPr id="76807" name="TextBox 6"/>
          <p:cNvSpPr txBox="1">
            <a:spLocks noChangeArrowheads="1"/>
          </p:cNvSpPr>
          <p:nvPr/>
        </p:nvSpPr>
        <p:spPr bwMode="auto">
          <a:xfrm>
            <a:off x="1676400" y="3200400"/>
            <a:ext cx="6858000" cy="1631216"/>
          </a:xfrm>
          <a:prstGeom prst="rect">
            <a:avLst/>
          </a:prstGeom>
          <a:solidFill>
            <a:srgbClr val="FFFF00">
              <a:alpha val="39999"/>
            </a:srgbClr>
          </a:solidFill>
          <a:ln w="9525">
            <a:solidFill>
              <a:schemeClr val="tx1"/>
            </a:solidFill>
            <a:miter lim="800000"/>
            <a:headEnd/>
            <a:tailEnd/>
          </a:ln>
        </p:spPr>
        <p:txBody>
          <a:bodyPr wrap="square">
            <a:spAutoFit/>
          </a:bodyPr>
          <a:lstStyle/>
          <a:p>
            <a:pPr algn="l" rtl="0"/>
            <a:r>
              <a:rPr lang="en-US" b="1" dirty="0">
                <a:latin typeface="Calibri" pitchFamily="34" charset="0"/>
              </a:rPr>
              <a:t> </a:t>
            </a:r>
            <a:r>
              <a:rPr lang="en-US" b="1" dirty="0">
                <a:solidFill>
                  <a:srgbClr val="C00000"/>
                </a:solidFill>
                <a:latin typeface="Calibri" pitchFamily="34" charset="0"/>
              </a:rPr>
              <a:t>synchronized (</a:t>
            </a:r>
            <a:r>
              <a:rPr lang="en-US" b="1" dirty="0" err="1">
                <a:solidFill>
                  <a:srgbClr val="C00000"/>
                </a:solidFill>
                <a:latin typeface="Calibri" pitchFamily="34" charset="0"/>
              </a:rPr>
              <a:t>MyClass.class</a:t>
            </a:r>
            <a:r>
              <a:rPr lang="en-US" b="1" dirty="0">
                <a:solidFill>
                  <a:srgbClr val="C00000"/>
                </a:solidFill>
                <a:latin typeface="Calibri" pitchFamily="34" charset="0"/>
              </a:rPr>
              <a:t>) </a:t>
            </a:r>
            <a:r>
              <a:rPr lang="en-US" b="1" dirty="0">
                <a:latin typeface="Calibri" pitchFamily="34" charset="0"/>
              </a:rPr>
              <a:t>{</a:t>
            </a:r>
          </a:p>
          <a:p>
            <a:pPr algn="l" rtl="0"/>
            <a:r>
              <a:rPr lang="en-US" b="1" dirty="0">
                <a:latin typeface="Calibri" pitchFamily="34" charset="0"/>
              </a:rPr>
              <a:t>			if (</a:t>
            </a:r>
            <a:r>
              <a:rPr lang="en-US" b="1" dirty="0" err="1">
                <a:latin typeface="Calibri" pitchFamily="34" charset="0"/>
              </a:rPr>
              <a:t>uniqueInstance</a:t>
            </a:r>
            <a:r>
              <a:rPr lang="en-US" b="1" dirty="0">
                <a:latin typeface="Calibri" pitchFamily="34" charset="0"/>
              </a:rPr>
              <a:t> == null)  {</a:t>
            </a:r>
          </a:p>
          <a:p>
            <a:pPr algn="l" rtl="0"/>
            <a:r>
              <a:rPr lang="en-US" b="1" dirty="0">
                <a:latin typeface="Calibri" pitchFamily="34" charset="0"/>
              </a:rPr>
              <a:t>			     </a:t>
            </a:r>
            <a:r>
              <a:rPr lang="en-US" b="1" dirty="0" err="1">
                <a:latin typeface="Calibri" pitchFamily="34" charset="0"/>
              </a:rPr>
              <a:t>uniqueInstance</a:t>
            </a:r>
            <a:r>
              <a:rPr lang="en-US" b="1" dirty="0">
                <a:latin typeface="Calibri" pitchFamily="34" charset="0"/>
              </a:rPr>
              <a:t> = new </a:t>
            </a:r>
            <a:r>
              <a:rPr lang="en-US" b="1" dirty="0" err="1">
                <a:latin typeface="Calibri" pitchFamily="34" charset="0"/>
              </a:rPr>
              <a:t>MyClass</a:t>
            </a:r>
            <a:r>
              <a:rPr lang="en-US" b="1" dirty="0">
                <a:latin typeface="Calibri" pitchFamily="34" charset="0"/>
              </a:rPr>
              <a:t>();</a:t>
            </a:r>
          </a:p>
          <a:p>
            <a:pPr algn="l" rtl="0"/>
            <a:r>
              <a:rPr lang="en-US" b="1" dirty="0">
                <a:latin typeface="Calibri" pitchFamily="34" charset="0"/>
              </a:rPr>
              <a:t>			}</a:t>
            </a:r>
          </a:p>
          <a:p>
            <a:pPr algn="l" rtl="0"/>
            <a:r>
              <a:rPr lang="en-US" b="1" dirty="0">
                <a:latin typeface="Calibri" pitchFamily="34" charset="0"/>
              </a:rPr>
              <a:t>		           }</a:t>
            </a:r>
            <a:endParaRPr lang="ar-EG" dirty="0"/>
          </a:p>
        </p:txBody>
      </p:sp>
      <p:sp>
        <p:nvSpPr>
          <p:cNvPr id="2" name="Rectangle 1"/>
          <p:cNvSpPr/>
          <p:nvPr/>
        </p:nvSpPr>
        <p:spPr bwMode="auto">
          <a:xfrm>
            <a:off x="6019800" y="1447800"/>
            <a:ext cx="2514600" cy="13716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rtl="0"/>
            <a:r>
              <a:rPr lang="en-US" b="1" dirty="0" smtClean="0"/>
              <a:t>Volatile must </a:t>
            </a:r>
            <a:r>
              <a:rPr lang="en-US" b="1" dirty="0"/>
              <a:t>have its data synchronized across all threads</a:t>
            </a:r>
            <a:endParaRPr kumimoji="0" lang="en-US" sz="2000" b="1" i="0" u="none" strike="noStrike" cap="none" normalizeH="0" baseline="0" dirty="0" smtClean="0">
              <a:ln>
                <a:noFill/>
              </a:ln>
              <a:solidFill>
                <a:schemeClr val="tx1"/>
              </a:solidFill>
              <a:effectLst/>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dirty="0" smtClean="0"/>
              <a:t>Different implementations of Singleton</a:t>
            </a:r>
            <a:endParaRPr lang="ar-EG" dirty="0" smtClean="0"/>
          </a:p>
        </p:txBody>
      </p:sp>
      <p:sp>
        <p:nvSpPr>
          <p:cNvPr id="3" name="Content Placeholder 2"/>
          <p:cNvSpPr>
            <a:spLocks noGrp="1"/>
          </p:cNvSpPr>
          <p:nvPr>
            <p:ph idx="1"/>
          </p:nvPr>
        </p:nvSpPr>
        <p:spPr>
          <a:xfrm>
            <a:off x="0" y="838200"/>
            <a:ext cx="9144000" cy="5486400"/>
          </a:xfrm>
        </p:spPr>
        <p:txBody>
          <a:bodyPr/>
          <a:lstStyle/>
          <a:p>
            <a:pPr marL="514350" indent="-514350">
              <a:defRPr/>
            </a:pPr>
            <a:r>
              <a:rPr lang="en-US" sz="2400" dirty="0" smtClean="0"/>
              <a:t>Synchronized Method:</a:t>
            </a:r>
          </a:p>
          <a:p>
            <a:pPr lvl="1">
              <a:buFont typeface="Wingdings" pitchFamily="2" charset="2"/>
              <a:buChar char="Ø"/>
              <a:defRPr/>
            </a:pPr>
            <a:r>
              <a:rPr lang="en-US" sz="2000" dirty="0" smtClean="0"/>
              <a:t>The simplest and most straightforward way.</a:t>
            </a:r>
          </a:p>
          <a:p>
            <a:pPr lvl="1">
              <a:buFont typeface="Wingdings" pitchFamily="2" charset="2"/>
              <a:buChar char="Ø"/>
              <a:defRPr/>
            </a:pPr>
            <a:r>
              <a:rPr lang="en-US" sz="2000" dirty="0" smtClean="0"/>
              <a:t> It forces every thread to wait for its turn to enter the method.</a:t>
            </a:r>
          </a:p>
          <a:p>
            <a:pPr lvl="1">
              <a:buFont typeface="Wingdings" pitchFamily="2" charset="2"/>
              <a:buChar char="Ø"/>
              <a:defRPr/>
            </a:pPr>
            <a:r>
              <a:rPr lang="en-US" sz="2000" dirty="0" smtClean="0">
                <a:sym typeface="Wingdings" pitchFamily="2" charset="2"/>
              </a:rPr>
              <a:t> Performance decreases if high traffic part of your code uses the method</a:t>
            </a:r>
          </a:p>
          <a:p>
            <a:pPr lvl="1">
              <a:buFont typeface="Wingdings" pitchFamily="2" charset="2"/>
              <a:buChar char="Ø"/>
              <a:defRPr/>
            </a:pPr>
            <a:r>
              <a:rPr lang="en-US" sz="2000" dirty="0" smtClean="0">
                <a:sym typeface="Wingdings" pitchFamily="2" charset="2"/>
              </a:rPr>
              <a:t> Note that we need that Synchronization only in the first time of the method.</a:t>
            </a:r>
          </a:p>
          <a:p>
            <a:pPr lvl="1">
              <a:buFont typeface="Wingdings" pitchFamily="2" charset="2"/>
              <a:buChar char="Ø"/>
              <a:defRPr/>
            </a:pPr>
            <a:r>
              <a:rPr lang="en-US" sz="2000" dirty="0" smtClean="0">
                <a:sym typeface="Wingdings" pitchFamily="2" charset="2"/>
              </a:rPr>
              <a:t> </a:t>
            </a:r>
            <a:r>
              <a:rPr lang="en-US" sz="2000" dirty="0" err="1" smtClean="0">
                <a:sym typeface="Wingdings" pitchFamily="2" charset="2"/>
              </a:rPr>
              <a:t>uniqueInstance</a:t>
            </a:r>
            <a:r>
              <a:rPr lang="en-US" sz="2000" dirty="0" smtClean="0">
                <a:sym typeface="Wingdings" pitchFamily="2" charset="2"/>
              </a:rPr>
              <a:t> is instantiated in a lazy manner (Only when needed)</a:t>
            </a:r>
          </a:p>
          <a:p>
            <a:pPr>
              <a:defRPr/>
            </a:pPr>
            <a:r>
              <a:rPr lang="en-US" sz="2400" dirty="0" smtClean="0"/>
              <a:t>Eager Instantiation: </a:t>
            </a:r>
          </a:p>
          <a:p>
            <a:pPr lvl="1">
              <a:buFont typeface="Wingdings" pitchFamily="2" charset="2"/>
              <a:buChar char="Ø"/>
              <a:defRPr/>
            </a:pPr>
            <a:r>
              <a:rPr lang="en-US" sz="2000" dirty="0" smtClean="0">
                <a:sym typeface="Wingdings" pitchFamily="2" charset="2"/>
              </a:rPr>
              <a:t>It relies on JVM to create the unique instance when the class is loaded before any thread accesses the static variable.</a:t>
            </a:r>
          </a:p>
          <a:p>
            <a:pPr lvl="1">
              <a:buFont typeface="Wingdings" pitchFamily="2" charset="2"/>
              <a:buChar char="Ø"/>
              <a:defRPr/>
            </a:pPr>
            <a:r>
              <a:rPr lang="en-US" sz="2000" dirty="0" smtClean="0">
                <a:sym typeface="Wingdings" pitchFamily="2" charset="2"/>
              </a:rPr>
              <a:t>It is not as clear to the reader as the previous way.</a:t>
            </a:r>
          </a:p>
          <a:p>
            <a:pPr>
              <a:buFont typeface="Arial" pitchFamily="34" charset="0"/>
              <a:buChar char="•"/>
              <a:defRPr/>
            </a:pPr>
            <a:r>
              <a:rPr lang="en-US" sz="2400" dirty="0" smtClean="0"/>
              <a:t>Double Check:</a:t>
            </a:r>
          </a:p>
          <a:p>
            <a:pPr lvl="1">
              <a:buFont typeface="Wingdings" pitchFamily="2" charset="2"/>
              <a:buChar char="Ø"/>
              <a:defRPr/>
            </a:pPr>
            <a:r>
              <a:rPr lang="en-US" sz="2000" dirty="0" smtClean="0"/>
              <a:t>The Synchronization is used for the first time only.</a:t>
            </a:r>
          </a:p>
          <a:p>
            <a:pPr lvl="1">
              <a:buFont typeface="Wingdings" pitchFamily="2" charset="2"/>
              <a:buChar char="Ø"/>
              <a:defRPr/>
            </a:pPr>
            <a:r>
              <a:rPr lang="en-US" sz="2000" dirty="0" smtClean="0"/>
              <a:t> This will not work for </a:t>
            </a:r>
            <a:r>
              <a:rPr lang="en-US" sz="2000" dirty="0" err="1" smtClean="0"/>
              <a:t>jdk</a:t>
            </a:r>
            <a:r>
              <a:rPr lang="en-US" sz="2000" dirty="0" smtClean="0"/>
              <a:t> 1.4 or earlier due to the improper implementation of volatile keyword</a:t>
            </a:r>
          </a:p>
          <a:p>
            <a:pPr lvl="1">
              <a:buFont typeface="Wingdings" pitchFamily="2" charset="2"/>
              <a:buChar char="Ø"/>
              <a:defRPr/>
            </a:pPr>
            <a:endParaRPr lang="en-US" sz="2000" dirty="0" smtClean="0"/>
          </a:p>
          <a:p>
            <a:pPr>
              <a:buFont typeface="Arial" pitchFamily="34" charset="0"/>
              <a:buChar char="•"/>
              <a:defRPr/>
            </a:pPr>
            <a:endParaRPr lang="en-US" sz="2400" dirty="0" smtClean="0">
              <a:sym typeface="Wingdings" pitchFamily="2" charset="2"/>
            </a:endParaRPr>
          </a:p>
          <a:p>
            <a:pPr lvl="1">
              <a:buFontTx/>
              <a:buNone/>
              <a:defRPr/>
            </a:pPr>
            <a:endParaRPr lang="en-US" sz="2000" dirty="0" smtClean="0">
              <a:sym typeface="Wingdings" pitchFamily="2" charset="2"/>
            </a:endParaRPr>
          </a:p>
          <a:p>
            <a:pPr marL="914400" lvl="1" indent="-514350">
              <a:defRPr/>
            </a:pPr>
            <a:endParaRPr lang="en-US" sz="2400" dirty="0" smtClean="0"/>
          </a:p>
          <a:p>
            <a:pPr marL="914400" lvl="1" indent="-514350">
              <a:defRPr/>
            </a:pPr>
            <a:endParaRPr lang="ar-EG" sz="2400"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subTitle" idx="1"/>
          </p:nvPr>
        </p:nvSpPr>
        <p:spPr>
          <a:xfrm>
            <a:off x="1295400" y="2743200"/>
            <a:ext cx="6400800" cy="1752600"/>
          </a:xfrm>
        </p:spPr>
        <p:txBody>
          <a:bodyPr/>
          <a:lstStyle/>
          <a:p>
            <a:pPr marL="533400" indent="-533400" eaLnBrk="1" hangingPunct="1">
              <a:lnSpc>
                <a:spcPct val="80000"/>
              </a:lnSpc>
              <a:defRPr/>
            </a:pPr>
            <a:endParaRPr lang="en-US" sz="3600" dirty="0" smtClean="0"/>
          </a:p>
          <a:p>
            <a:pPr marL="711200" indent="-711200" eaLnBrk="1" hangingPunct="1">
              <a:lnSpc>
                <a:spcPct val="90000"/>
              </a:lnSpc>
              <a:defRPr/>
            </a:pPr>
            <a:r>
              <a:rPr lang="en-US" dirty="0" smtClean="0">
                <a:solidFill>
                  <a:schemeClr val="tx1"/>
                </a:solidFill>
              </a:rPr>
              <a:t>The Command Pattern</a:t>
            </a:r>
            <a:endParaRPr lang="en-US" dirty="0" smtClean="0"/>
          </a:p>
        </p:txBody>
      </p:sp>
      <p:sp>
        <p:nvSpPr>
          <p:cNvPr id="78851" name="Rectangle 4"/>
          <p:cNvSpPr>
            <a:spLocks noGrp="1" noChangeArrowheads="1"/>
          </p:cNvSpPr>
          <p:nvPr>
            <p:ph type="ctrTitle"/>
          </p:nvPr>
        </p:nvSpPr>
        <p:spPr/>
        <p:txBody>
          <a:bodyPr/>
          <a:lstStyle/>
          <a:p>
            <a:pPr eaLnBrk="1" hangingPunct="1"/>
            <a:r>
              <a:rPr lang="en-US" dirty="0" smtClean="0"/>
              <a:t>Chapter 8</a:t>
            </a:r>
          </a:p>
        </p:txBody>
      </p:sp>
    </p:spTree>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0" y="914400"/>
            <a:ext cx="9144000" cy="2985433"/>
          </a:xfrm>
          <a:prstGeom prst="rect">
            <a:avLst/>
          </a:prstGeom>
          <a:noFill/>
          <a:ln w="9525">
            <a:noFill/>
            <a:miter lim="800000"/>
            <a:headEnd/>
            <a:tailEnd/>
          </a:ln>
        </p:spPr>
        <p:txBody>
          <a:bodyPr>
            <a:spAutoFit/>
          </a:bodyPr>
          <a:lstStyle/>
          <a:p>
            <a:pPr algn="l" rtl="0">
              <a:spcBef>
                <a:spcPct val="50000"/>
              </a:spcBef>
              <a:buFontTx/>
              <a:buChar char="•"/>
            </a:pPr>
            <a:endParaRPr lang="en-US" sz="800" dirty="0">
              <a:latin typeface="Verdana" pitchFamily="34" charset="0"/>
            </a:endParaRPr>
          </a:p>
          <a:p>
            <a:pPr lvl="1" algn="l" rtl="0">
              <a:spcBef>
                <a:spcPct val="50000"/>
              </a:spcBef>
              <a:buFont typeface="Wingdings" pitchFamily="2" charset="2"/>
              <a:buChar char="q"/>
            </a:pPr>
            <a:r>
              <a:rPr lang="en-US" sz="2400" b="1" dirty="0"/>
              <a:t> </a:t>
            </a:r>
            <a:r>
              <a:rPr lang="en-US" sz="2400" b="1" dirty="0" smtClean="0"/>
              <a:t>Why Command Pattern?</a:t>
            </a:r>
          </a:p>
          <a:p>
            <a:pPr lvl="1" algn="l" rtl="0">
              <a:spcBef>
                <a:spcPct val="50000"/>
              </a:spcBef>
              <a:buFont typeface="Wingdings" pitchFamily="2" charset="2"/>
              <a:buChar char="q"/>
            </a:pPr>
            <a:r>
              <a:rPr lang="en-US" sz="2400" b="1" dirty="0" smtClean="0"/>
              <a:t> The Command Design Pattern Definition.</a:t>
            </a:r>
          </a:p>
          <a:p>
            <a:pPr lvl="1" algn="l" rtl="0">
              <a:spcBef>
                <a:spcPct val="50000"/>
              </a:spcBef>
              <a:buFont typeface="Wingdings" pitchFamily="2" charset="2"/>
              <a:buChar char="q"/>
            </a:pPr>
            <a:r>
              <a:rPr lang="en-US" sz="2400" b="1" dirty="0" smtClean="0"/>
              <a:t> The Command Pattern Class Diagram.</a:t>
            </a:r>
          </a:p>
          <a:p>
            <a:pPr lvl="1" algn="l" rtl="0">
              <a:spcBef>
                <a:spcPct val="50000"/>
              </a:spcBef>
              <a:buFont typeface="Wingdings" pitchFamily="2" charset="2"/>
              <a:buChar char="q"/>
            </a:pPr>
            <a:r>
              <a:rPr lang="en-US" sz="2400" b="1" dirty="0" smtClean="0"/>
              <a:t>  Example: Multi-Function Remote Control.</a:t>
            </a:r>
            <a:endParaRPr lang="en-US" sz="2400" b="1" dirty="0"/>
          </a:p>
          <a:p>
            <a:pPr lvl="1" algn="l" rtl="0">
              <a:spcBef>
                <a:spcPct val="50000"/>
              </a:spcBef>
              <a:buFont typeface="Wingdings" pitchFamily="2" charset="2"/>
              <a:buChar char="q"/>
            </a:pPr>
            <a:endParaRPr lang="en-US" sz="2400" b="1" dirty="0"/>
          </a:p>
        </p:txBody>
      </p:sp>
      <p:sp>
        <p:nvSpPr>
          <p:cNvPr id="79875" name="Text Box 3"/>
          <p:cNvSpPr txBox="1">
            <a:spLocks noChangeArrowheads="1"/>
          </p:cNvSpPr>
          <p:nvPr/>
        </p:nvSpPr>
        <p:spPr bwMode="auto">
          <a:xfrm>
            <a:off x="814388" y="166688"/>
            <a:ext cx="8229600" cy="519112"/>
          </a:xfrm>
          <a:prstGeom prst="rect">
            <a:avLst/>
          </a:prstGeom>
          <a:noFill/>
          <a:ln w="9525">
            <a:noFill/>
            <a:miter lim="800000"/>
            <a:headEnd/>
            <a:tailEnd/>
          </a:ln>
        </p:spPr>
        <p:txBody>
          <a:bodyPr>
            <a:spAutoFit/>
          </a:bodyPr>
          <a:lstStyle/>
          <a:p>
            <a:pPr algn="ctr" rtl="0">
              <a:spcBef>
                <a:spcPct val="50000"/>
              </a:spcBef>
            </a:pPr>
            <a:r>
              <a:rPr lang="en-US" sz="2800" b="1" dirty="0">
                <a:solidFill>
                  <a:schemeClr val="tx2"/>
                </a:solidFill>
                <a:latin typeface="Verdana" pitchFamily="34" charset="0"/>
              </a:rPr>
              <a:t>Chapter </a:t>
            </a:r>
            <a:r>
              <a:rPr lang="en-US" sz="2800" b="1" dirty="0" smtClean="0">
                <a:solidFill>
                  <a:schemeClr val="tx2"/>
                </a:solidFill>
                <a:latin typeface="Verdana" pitchFamily="34" charset="0"/>
              </a:rPr>
              <a:t>8 </a:t>
            </a:r>
            <a:r>
              <a:rPr lang="en-US" sz="2800" b="1" dirty="0">
                <a:solidFill>
                  <a:schemeClr val="tx2"/>
                </a:solidFill>
                <a:latin typeface="Verdana" pitchFamily="34" charset="0"/>
              </a:rPr>
              <a:t>Outline</a:t>
            </a:r>
          </a:p>
        </p:txBody>
      </p:sp>
    </p:spTree>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Text Box 3"/>
          <p:cNvSpPr txBox="1">
            <a:spLocks noChangeArrowheads="1"/>
          </p:cNvSpPr>
          <p:nvPr/>
        </p:nvSpPr>
        <p:spPr bwMode="auto">
          <a:xfrm>
            <a:off x="814388" y="166688"/>
            <a:ext cx="8229600" cy="519112"/>
          </a:xfrm>
          <a:prstGeom prst="rect">
            <a:avLst/>
          </a:prstGeom>
          <a:noFill/>
          <a:ln w="9525">
            <a:noFill/>
            <a:miter lim="800000"/>
            <a:headEnd/>
            <a:tailEnd/>
          </a:ln>
        </p:spPr>
        <p:txBody>
          <a:bodyPr>
            <a:spAutoFit/>
          </a:bodyPr>
          <a:lstStyle/>
          <a:p>
            <a:pPr algn="ctr" rtl="0">
              <a:spcBef>
                <a:spcPct val="50000"/>
              </a:spcBef>
            </a:pPr>
            <a:r>
              <a:rPr lang="en-US" sz="2800" b="1" dirty="0" smtClean="0">
                <a:solidFill>
                  <a:schemeClr val="tx2"/>
                </a:solidFill>
                <a:latin typeface="Verdana" pitchFamily="34" charset="0"/>
              </a:rPr>
              <a:t>Why Command Pattern?</a:t>
            </a:r>
            <a:endParaRPr lang="en-US" sz="2800" b="1" dirty="0">
              <a:solidFill>
                <a:schemeClr val="tx2"/>
              </a:solidFill>
              <a:latin typeface="Verdana" pitchFamily="34" charset="0"/>
            </a:endParaRPr>
          </a:p>
        </p:txBody>
      </p:sp>
      <p:sp>
        <p:nvSpPr>
          <p:cNvPr id="4" name="Content Placeholder 2"/>
          <p:cNvSpPr txBox="1">
            <a:spLocks/>
          </p:cNvSpPr>
          <p:nvPr/>
        </p:nvSpPr>
        <p:spPr>
          <a:xfrm>
            <a:off x="228600" y="1066800"/>
            <a:ext cx="8686800" cy="5059363"/>
          </a:xfrm>
          <a:prstGeom prst="rect">
            <a:avLst/>
          </a:prstGeom>
        </p:spPr>
        <p:txBody>
          <a:bodyPr/>
          <a:lstStyle/>
          <a:p>
            <a:pPr marL="342900" indent="-342900" algn="l" rtl="0" eaLnBrk="0" hangingPunct="0">
              <a:spcBef>
                <a:spcPct val="20000"/>
              </a:spcBef>
              <a:buFontTx/>
              <a:buChar char="•"/>
              <a:defRPr/>
            </a:pPr>
            <a:endParaRPr lang="ar-EG" sz="2800" kern="0" dirty="0">
              <a:latin typeface="+mn-lt"/>
              <a:cs typeface="+mn-cs"/>
            </a:endParaRPr>
          </a:p>
        </p:txBody>
      </p:sp>
      <p:sp>
        <p:nvSpPr>
          <p:cNvPr id="80900" name="Content Placeholder 2"/>
          <p:cNvSpPr txBox="1">
            <a:spLocks/>
          </p:cNvSpPr>
          <p:nvPr/>
        </p:nvSpPr>
        <p:spPr bwMode="auto">
          <a:xfrm>
            <a:off x="533400" y="914400"/>
            <a:ext cx="8001000" cy="5135563"/>
          </a:xfrm>
          <a:prstGeom prst="rect">
            <a:avLst/>
          </a:prstGeom>
          <a:noFill/>
          <a:ln w="9525">
            <a:noFill/>
            <a:miter lim="800000"/>
            <a:headEnd/>
            <a:tailEnd/>
          </a:ln>
        </p:spPr>
        <p:txBody>
          <a:bodyPr/>
          <a:lstStyle/>
          <a:p>
            <a:pPr algn="just" rtl="0">
              <a:buFont typeface="Arial" pitchFamily="34" charset="0"/>
              <a:buChar char="•"/>
            </a:pPr>
            <a:r>
              <a:rPr lang="en-US" sz="2800" dirty="0"/>
              <a:t> The Command pattern enables you to decouple the requester of an action from the object that performs the </a:t>
            </a:r>
            <a:r>
              <a:rPr lang="en-US" sz="2800" dirty="0" smtClean="0"/>
              <a:t>action.</a:t>
            </a:r>
          </a:p>
          <a:p>
            <a:pPr algn="just" rtl="0">
              <a:buFont typeface="Arial" pitchFamily="34" charset="0"/>
              <a:buChar char="•"/>
            </a:pPr>
            <a:endParaRPr lang="en-US" sz="2800" dirty="0" smtClean="0"/>
          </a:p>
          <a:p>
            <a:pPr algn="just" rtl="0">
              <a:buFont typeface="Arial" pitchFamily="34" charset="0"/>
              <a:buChar char="•"/>
            </a:pPr>
            <a:r>
              <a:rPr lang="en-US" sz="2800" dirty="0" smtClean="0"/>
              <a:t> It is used to encapsulate method invocation.</a:t>
            </a:r>
            <a:endParaRPr lang="en-US" sz="2800" dirty="0"/>
          </a:p>
        </p:txBody>
      </p:sp>
    </p:spTree>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dirty="0" smtClean="0"/>
              <a:t>Case Study</a:t>
            </a:r>
            <a:endParaRPr lang="ar-EG" dirty="0" smtClean="0"/>
          </a:p>
        </p:txBody>
      </p:sp>
      <p:sp>
        <p:nvSpPr>
          <p:cNvPr id="4" name="Rounded Rectangle 3"/>
          <p:cNvSpPr/>
          <p:nvPr/>
        </p:nvSpPr>
        <p:spPr bwMode="auto">
          <a:xfrm>
            <a:off x="838200" y="1143000"/>
            <a:ext cx="2209800" cy="1447800"/>
          </a:xfrm>
          <a:prstGeom prst="roundRect">
            <a:avLst/>
          </a:prstGeom>
          <a:solidFill>
            <a:schemeClr val="accent2">
              <a:lumMod val="20000"/>
              <a:lumOff val="80000"/>
              <a:alpha val="3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Customer</a:t>
            </a:r>
            <a:endParaRPr lang="ar-EG" b="1" dirty="0"/>
          </a:p>
        </p:txBody>
      </p:sp>
      <p:sp>
        <p:nvSpPr>
          <p:cNvPr id="5" name="Rounded Rectangle 4"/>
          <p:cNvSpPr/>
          <p:nvPr/>
        </p:nvSpPr>
        <p:spPr bwMode="auto">
          <a:xfrm>
            <a:off x="838200" y="3581400"/>
            <a:ext cx="2209800" cy="1371600"/>
          </a:xfrm>
          <a:prstGeom prst="roundRect">
            <a:avLst/>
          </a:prstGeom>
          <a:solidFill>
            <a:schemeClr val="accent2">
              <a:lumMod val="20000"/>
              <a:lumOff val="80000"/>
              <a:alpha val="3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Waiter</a:t>
            </a:r>
            <a:endParaRPr lang="ar-EG" b="1" dirty="0"/>
          </a:p>
        </p:txBody>
      </p:sp>
      <p:sp>
        <p:nvSpPr>
          <p:cNvPr id="6" name="Rounded Rectangle 5"/>
          <p:cNvSpPr/>
          <p:nvPr/>
        </p:nvSpPr>
        <p:spPr bwMode="auto">
          <a:xfrm>
            <a:off x="5562600" y="2057400"/>
            <a:ext cx="2209800" cy="2057400"/>
          </a:xfrm>
          <a:prstGeom prst="roundRect">
            <a:avLst/>
          </a:prstGeom>
          <a:solidFill>
            <a:schemeClr val="accent2">
              <a:lumMod val="20000"/>
              <a:lumOff val="80000"/>
              <a:alpha val="3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Order</a:t>
            </a:r>
            <a:endParaRPr lang="ar-EG" b="1" dirty="0"/>
          </a:p>
        </p:txBody>
      </p:sp>
      <p:sp>
        <p:nvSpPr>
          <p:cNvPr id="7" name="Rounded Rectangle 6"/>
          <p:cNvSpPr/>
          <p:nvPr/>
        </p:nvSpPr>
        <p:spPr bwMode="auto">
          <a:xfrm>
            <a:off x="5486400" y="5715000"/>
            <a:ext cx="2209800" cy="609600"/>
          </a:xfrm>
          <a:prstGeom prst="roundRect">
            <a:avLst/>
          </a:prstGeom>
          <a:solidFill>
            <a:schemeClr val="accent2">
              <a:lumMod val="20000"/>
              <a:lumOff val="80000"/>
              <a:alpha val="3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Chef</a:t>
            </a:r>
            <a:endParaRPr lang="ar-EG" b="1" dirty="0"/>
          </a:p>
        </p:txBody>
      </p:sp>
      <p:cxnSp>
        <p:nvCxnSpPr>
          <p:cNvPr id="81927" name="Curved Connector 8"/>
          <p:cNvCxnSpPr>
            <a:cxnSpLocks noChangeShapeType="1"/>
          </p:cNvCxnSpPr>
          <p:nvPr/>
        </p:nvCxnSpPr>
        <p:spPr bwMode="auto">
          <a:xfrm>
            <a:off x="3048000" y="2247900"/>
            <a:ext cx="2514600" cy="419100"/>
          </a:xfrm>
          <a:prstGeom prst="curvedConnector3">
            <a:avLst>
              <a:gd name="adj1" fmla="val 50000"/>
            </a:avLst>
          </a:prstGeom>
          <a:noFill/>
          <a:ln w="9525" algn="ctr">
            <a:solidFill>
              <a:schemeClr val="tx1"/>
            </a:solidFill>
            <a:round/>
            <a:headEnd/>
            <a:tailEnd type="arrow" w="med" len="med"/>
          </a:ln>
        </p:spPr>
      </p:cxnSp>
      <p:sp>
        <p:nvSpPr>
          <p:cNvPr id="81928" name="TextBox 18"/>
          <p:cNvSpPr txBox="1">
            <a:spLocks noChangeArrowheads="1"/>
          </p:cNvSpPr>
          <p:nvPr/>
        </p:nvSpPr>
        <p:spPr bwMode="auto">
          <a:xfrm>
            <a:off x="3200400" y="1828800"/>
            <a:ext cx="2133600" cy="400050"/>
          </a:xfrm>
          <a:prstGeom prst="rect">
            <a:avLst/>
          </a:prstGeom>
          <a:noFill/>
          <a:ln w="9525">
            <a:noFill/>
            <a:miter lim="800000"/>
            <a:headEnd/>
            <a:tailEnd/>
          </a:ln>
        </p:spPr>
        <p:txBody>
          <a:bodyPr>
            <a:spAutoFit/>
          </a:bodyPr>
          <a:lstStyle/>
          <a:p>
            <a:pPr algn="ctr" rtl="0"/>
            <a:r>
              <a:rPr lang="en-US"/>
              <a:t>1- createOrder()</a:t>
            </a:r>
            <a:endParaRPr lang="ar-EG"/>
          </a:p>
        </p:txBody>
      </p:sp>
      <p:sp>
        <p:nvSpPr>
          <p:cNvPr id="81929" name="TextBox 22"/>
          <p:cNvSpPr txBox="1">
            <a:spLocks noChangeArrowheads="1"/>
          </p:cNvSpPr>
          <p:nvPr/>
        </p:nvSpPr>
        <p:spPr bwMode="auto">
          <a:xfrm>
            <a:off x="381000" y="2971800"/>
            <a:ext cx="2514600" cy="400110"/>
          </a:xfrm>
          <a:prstGeom prst="rect">
            <a:avLst/>
          </a:prstGeom>
          <a:noFill/>
          <a:ln w="9525">
            <a:noFill/>
            <a:miter lim="800000"/>
            <a:headEnd/>
            <a:tailEnd/>
          </a:ln>
        </p:spPr>
        <p:txBody>
          <a:bodyPr wrap="square">
            <a:spAutoFit/>
          </a:bodyPr>
          <a:lstStyle/>
          <a:p>
            <a:pPr algn="ctr" rtl="0"/>
            <a:r>
              <a:rPr lang="en-US" dirty="0"/>
              <a:t>2- </a:t>
            </a:r>
            <a:r>
              <a:rPr lang="en-US" dirty="0" err="1" smtClean="0"/>
              <a:t>takeOrder</a:t>
            </a:r>
            <a:r>
              <a:rPr lang="en-US" dirty="0" smtClean="0"/>
              <a:t>(…)</a:t>
            </a:r>
            <a:endParaRPr lang="ar-EG" dirty="0"/>
          </a:p>
        </p:txBody>
      </p:sp>
      <p:cxnSp>
        <p:nvCxnSpPr>
          <p:cNvPr id="81930" name="Straight Arrow Connector 42"/>
          <p:cNvCxnSpPr>
            <a:cxnSpLocks noChangeShapeType="1"/>
          </p:cNvCxnSpPr>
          <p:nvPr/>
        </p:nvCxnSpPr>
        <p:spPr bwMode="auto">
          <a:xfrm rot="5400000">
            <a:off x="2133600" y="3048000"/>
            <a:ext cx="914400" cy="1588"/>
          </a:xfrm>
          <a:prstGeom prst="straightConnector1">
            <a:avLst/>
          </a:prstGeom>
          <a:noFill/>
          <a:ln w="9525" algn="ctr">
            <a:solidFill>
              <a:schemeClr val="tx1"/>
            </a:solidFill>
            <a:round/>
            <a:headEnd/>
            <a:tailEnd type="arrow" w="med" len="med"/>
          </a:ln>
        </p:spPr>
      </p:cxnSp>
      <p:cxnSp>
        <p:nvCxnSpPr>
          <p:cNvPr id="81931" name="Straight Arrow Connector 44"/>
          <p:cNvCxnSpPr>
            <a:cxnSpLocks noChangeShapeType="1"/>
          </p:cNvCxnSpPr>
          <p:nvPr/>
        </p:nvCxnSpPr>
        <p:spPr bwMode="auto">
          <a:xfrm flipV="1">
            <a:off x="3048000" y="4114800"/>
            <a:ext cx="2667000" cy="457200"/>
          </a:xfrm>
          <a:prstGeom prst="straightConnector1">
            <a:avLst/>
          </a:prstGeom>
          <a:noFill/>
          <a:ln w="9525" algn="ctr">
            <a:solidFill>
              <a:schemeClr val="tx1"/>
            </a:solidFill>
            <a:round/>
            <a:headEnd/>
            <a:tailEnd type="arrow" w="med" len="med"/>
          </a:ln>
        </p:spPr>
      </p:cxnSp>
      <p:sp>
        <p:nvSpPr>
          <p:cNvPr id="81932" name="TextBox 58"/>
          <p:cNvSpPr txBox="1">
            <a:spLocks noChangeArrowheads="1"/>
          </p:cNvSpPr>
          <p:nvPr/>
        </p:nvSpPr>
        <p:spPr bwMode="auto">
          <a:xfrm>
            <a:off x="3276600" y="3733800"/>
            <a:ext cx="2209800" cy="400050"/>
          </a:xfrm>
          <a:prstGeom prst="rect">
            <a:avLst/>
          </a:prstGeom>
          <a:noFill/>
          <a:ln w="9525">
            <a:noFill/>
            <a:miter lim="800000"/>
            <a:headEnd/>
            <a:tailEnd/>
          </a:ln>
        </p:spPr>
        <p:txBody>
          <a:bodyPr>
            <a:spAutoFit/>
          </a:bodyPr>
          <a:lstStyle/>
          <a:p>
            <a:pPr algn="ctr" rtl="0"/>
            <a:r>
              <a:rPr lang="en-US" dirty="0"/>
              <a:t>3- </a:t>
            </a:r>
            <a:r>
              <a:rPr lang="en-US" dirty="0" err="1"/>
              <a:t>prepareOrder</a:t>
            </a:r>
            <a:r>
              <a:rPr lang="en-US" dirty="0"/>
              <a:t>()</a:t>
            </a:r>
            <a:endParaRPr lang="ar-EG" dirty="0"/>
          </a:p>
        </p:txBody>
      </p:sp>
      <p:cxnSp>
        <p:nvCxnSpPr>
          <p:cNvPr id="81933" name="Straight Arrow Connector 66"/>
          <p:cNvCxnSpPr>
            <a:cxnSpLocks noChangeShapeType="1"/>
          </p:cNvCxnSpPr>
          <p:nvPr/>
        </p:nvCxnSpPr>
        <p:spPr bwMode="auto">
          <a:xfrm rot="5400000">
            <a:off x="5068888" y="4914900"/>
            <a:ext cx="1598612" cy="1588"/>
          </a:xfrm>
          <a:prstGeom prst="straightConnector1">
            <a:avLst/>
          </a:prstGeom>
          <a:noFill/>
          <a:ln w="9525" algn="ctr">
            <a:solidFill>
              <a:schemeClr val="tx1"/>
            </a:solidFill>
            <a:round/>
            <a:headEnd/>
            <a:tailEnd type="arrow" w="med" len="med"/>
          </a:ln>
        </p:spPr>
      </p:cxnSp>
      <p:cxnSp>
        <p:nvCxnSpPr>
          <p:cNvPr id="81934" name="Straight Arrow Connector 67"/>
          <p:cNvCxnSpPr>
            <a:cxnSpLocks noChangeShapeType="1"/>
          </p:cNvCxnSpPr>
          <p:nvPr/>
        </p:nvCxnSpPr>
        <p:spPr bwMode="auto">
          <a:xfrm rot="5400000">
            <a:off x="5829301" y="4914900"/>
            <a:ext cx="1600200" cy="3175"/>
          </a:xfrm>
          <a:prstGeom prst="straightConnector1">
            <a:avLst/>
          </a:prstGeom>
          <a:noFill/>
          <a:ln w="9525" algn="ctr">
            <a:solidFill>
              <a:schemeClr val="tx1"/>
            </a:solidFill>
            <a:round/>
            <a:headEnd/>
            <a:tailEnd type="arrow" w="med" len="med"/>
          </a:ln>
        </p:spPr>
      </p:cxnSp>
      <p:sp>
        <p:nvSpPr>
          <p:cNvPr id="81935" name="TextBox 76"/>
          <p:cNvSpPr txBox="1">
            <a:spLocks noChangeArrowheads="1"/>
          </p:cNvSpPr>
          <p:nvPr/>
        </p:nvSpPr>
        <p:spPr bwMode="auto">
          <a:xfrm>
            <a:off x="4038600" y="4781550"/>
            <a:ext cx="1981200" cy="400050"/>
          </a:xfrm>
          <a:prstGeom prst="rect">
            <a:avLst/>
          </a:prstGeom>
          <a:noFill/>
          <a:ln w="9525">
            <a:noFill/>
            <a:miter lim="800000"/>
            <a:headEnd/>
            <a:tailEnd/>
          </a:ln>
        </p:spPr>
        <p:txBody>
          <a:bodyPr>
            <a:spAutoFit/>
          </a:bodyPr>
          <a:lstStyle/>
          <a:p>
            <a:pPr algn="ctr" rtl="0"/>
            <a:r>
              <a:rPr lang="en-US"/>
              <a:t>4- cookItem1()</a:t>
            </a:r>
            <a:endParaRPr lang="ar-EG"/>
          </a:p>
        </p:txBody>
      </p:sp>
      <p:sp>
        <p:nvSpPr>
          <p:cNvPr id="81936" name="TextBox 77"/>
          <p:cNvSpPr txBox="1">
            <a:spLocks noChangeArrowheads="1"/>
          </p:cNvSpPr>
          <p:nvPr/>
        </p:nvSpPr>
        <p:spPr bwMode="auto">
          <a:xfrm>
            <a:off x="4953000" y="5238750"/>
            <a:ext cx="1981200" cy="400050"/>
          </a:xfrm>
          <a:prstGeom prst="rect">
            <a:avLst/>
          </a:prstGeom>
          <a:noFill/>
          <a:ln w="9525">
            <a:noFill/>
            <a:miter lim="800000"/>
            <a:headEnd/>
            <a:tailEnd/>
          </a:ln>
        </p:spPr>
        <p:txBody>
          <a:bodyPr>
            <a:spAutoFit/>
          </a:bodyPr>
          <a:lstStyle/>
          <a:p>
            <a:pPr algn="ctr" rtl="0"/>
            <a:r>
              <a:rPr lang="en-US" dirty="0"/>
              <a:t>cookItem2()</a:t>
            </a:r>
            <a:endParaRPr lang="ar-EG" dirty="0"/>
          </a:p>
        </p:txBody>
      </p:sp>
      <p:cxnSp>
        <p:nvCxnSpPr>
          <p:cNvPr id="81937" name="Straight Arrow Connector 78"/>
          <p:cNvCxnSpPr>
            <a:cxnSpLocks noChangeShapeType="1"/>
          </p:cNvCxnSpPr>
          <p:nvPr/>
        </p:nvCxnSpPr>
        <p:spPr bwMode="auto">
          <a:xfrm rot="16200000" flipH="1">
            <a:off x="6515100" y="4914900"/>
            <a:ext cx="1600200" cy="0"/>
          </a:xfrm>
          <a:prstGeom prst="straightConnector1">
            <a:avLst/>
          </a:prstGeom>
          <a:noFill/>
          <a:ln w="9525" algn="ctr">
            <a:solidFill>
              <a:schemeClr val="tx1"/>
            </a:solidFill>
            <a:round/>
            <a:headEnd/>
            <a:tailEnd type="arrow" w="med" len="med"/>
          </a:ln>
        </p:spPr>
      </p:cxnSp>
    </p:spTree>
  </p:cSld>
  <p:clrMapOvr>
    <a:masterClrMapping/>
  </p:clrMapOv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dirty="0" smtClean="0"/>
              <a:t>Case Study (cont’)</a:t>
            </a:r>
            <a:endParaRPr lang="ar-EG" dirty="0" smtClean="0"/>
          </a:p>
        </p:txBody>
      </p:sp>
      <p:sp>
        <p:nvSpPr>
          <p:cNvPr id="82947" name="Content Placeholder 2"/>
          <p:cNvSpPr>
            <a:spLocks noGrp="1"/>
          </p:cNvSpPr>
          <p:nvPr>
            <p:ph idx="1"/>
          </p:nvPr>
        </p:nvSpPr>
        <p:spPr>
          <a:xfrm>
            <a:off x="457200" y="1066800"/>
            <a:ext cx="8229600" cy="5059363"/>
          </a:xfrm>
        </p:spPr>
        <p:txBody>
          <a:bodyPr/>
          <a:lstStyle/>
          <a:p>
            <a:r>
              <a:rPr lang="en-US" sz="2800" dirty="0" smtClean="0"/>
              <a:t>The Order object represent a request to prepare a meal with all the details needed (the chef and the steps he should make), it is created by the customer then given to the waiter.</a:t>
            </a:r>
          </a:p>
          <a:p>
            <a:pPr>
              <a:buFontTx/>
              <a:buNone/>
            </a:pPr>
            <a:endParaRPr lang="en-US" sz="2800" dirty="0" smtClean="0"/>
          </a:p>
          <a:p>
            <a:r>
              <a:rPr lang="en-US" sz="2800" dirty="0" smtClean="0"/>
              <a:t>The Order’s </a:t>
            </a:r>
            <a:r>
              <a:rPr lang="en-US" sz="2800" i="1" dirty="0" err="1" smtClean="0"/>
              <a:t>prepareOrder</a:t>
            </a:r>
            <a:r>
              <a:rPr lang="en-US" sz="2800" dirty="0" smtClean="0"/>
              <a:t> method encapsulates the actions needed to get the meal.</a:t>
            </a:r>
          </a:p>
          <a:p>
            <a:pPr>
              <a:buFontTx/>
              <a:buNone/>
            </a:pPr>
            <a:endParaRPr lang="en-US" sz="2800" dirty="0" smtClean="0"/>
          </a:p>
          <a:p>
            <a:r>
              <a:rPr lang="en-US" sz="2800" dirty="0" smtClean="0"/>
              <a:t>The Order has a reference to the object that will actually prepare the meal (The Chef). </a:t>
            </a:r>
            <a:endParaRPr lang="ar-EG" sz="2800" dirty="0" smtClean="0"/>
          </a:p>
        </p:txBody>
      </p:sp>
    </p:spTree>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dirty="0" smtClean="0"/>
              <a:t>Command pattern </a:t>
            </a:r>
            <a:endParaRPr lang="ar-EG" dirty="0" smtClean="0"/>
          </a:p>
        </p:txBody>
      </p:sp>
      <p:sp>
        <p:nvSpPr>
          <p:cNvPr id="4" name="Oval 3"/>
          <p:cNvSpPr/>
          <p:nvPr/>
        </p:nvSpPr>
        <p:spPr bwMode="auto">
          <a:xfrm>
            <a:off x="685800" y="990600"/>
            <a:ext cx="2133600" cy="1905000"/>
          </a:xfrm>
          <a:prstGeom prst="ellipse">
            <a:avLst/>
          </a:prstGeom>
          <a:solidFill>
            <a:schemeClr val="accent2">
              <a:lumMod val="40000"/>
              <a:lumOff val="60000"/>
              <a:alpha val="3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Client</a:t>
            </a:r>
          </a:p>
          <a:p>
            <a:pPr algn="ctr" rtl="0">
              <a:defRPr/>
            </a:pPr>
            <a:r>
              <a:rPr lang="en-US" dirty="0"/>
              <a:t>create</a:t>
            </a:r>
          </a:p>
          <a:p>
            <a:pPr algn="ctr" rtl="0">
              <a:defRPr/>
            </a:pPr>
            <a:r>
              <a:rPr lang="en-US" dirty="0"/>
              <a:t>Command Object()</a:t>
            </a:r>
            <a:endParaRPr lang="ar-EG" dirty="0"/>
          </a:p>
          <a:p>
            <a:pPr algn="ctr" rtl="0">
              <a:defRPr/>
            </a:pPr>
            <a:endParaRPr lang="ar-EG" b="1" dirty="0"/>
          </a:p>
        </p:txBody>
      </p:sp>
      <p:sp>
        <p:nvSpPr>
          <p:cNvPr id="5" name="Oval 4"/>
          <p:cNvSpPr/>
          <p:nvPr/>
        </p:nvSpPr>
        <p:spPr bwMode="auto">
          <a:xfrm>
            <a:off x="685800" y="4495800"/>
            <a:ext cx="2133600" cy="1828800"/>
          </a:xfrm>
          <a:prstGeom prst="ellipse">
            <a:avLst/>
          </a:prstGeom>
          <a:solidFill>
            <a:schemeClr val="accent2">
              <a:lumMod val="40000"/>
              <a:lumOff val="60000"/>
              <a:alpha val="3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Invoker</a:t>
            </a:r>
          </a:p>
          <a:p>
            <a:pPr algn="ctr" rtl="0">
              <a:defRPr/>
            </a:pPr>
            <a:r>
              <a:rPr lang="en-US" dirty="0"/>
              <a:t>set</a:t>
            </a:r>
          </a:p>
          <a:p>
            <a:pPr algn="ctr" rtl="0">
              <a:defRPr/>
            </a:pPr>
            <a:r>
              <a:rPr lang="en-US" dirty="0"/>
              <a:t>Command Object()</a:t>
            </a:r>
            <a:endParaRPr lang="ar-EG" dirty="0"/>
          </a:p>
          <a:p>
            <a:pPr algn="ctr" rtl="0">
              <a:defRPr/>
            </a:pPr>
            <a:endParaRPr lang="ar-EG" b="1" dirty="0"/>
          </a:p>
        </p:txBody>
      </p:sp>
      <p:sp>
        <p:nvSpPr>
          <p:cNvPr id="6" name="Oval 5"/>
          <p:cNvSpPr/>
          <p:nvPr/>
        </p:nvSpPr>
        <p:spPr bwMode="auto">
          <a:xfrm>
            <a:off x="5943600" y="990600"/>
            <a:ext cx="2057400" cy="1905000"/>
          </a:xfrm>
          <a:prstGeom prst="ellipse">
            <a:avLst/>
          </a:prstGeom>
          <a:solidFill>
            <a:schemeClr val="accent2">
              <a:lumMod val="40000"/>
              <a:lumOff val="60000"/>
              <a:alpha val="3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Command</a:t>
            </a:r>
          </a:p>
          <a:p>
            <a:pPr algn="ctr" rtl="0">
              <a:defRPr/>
            </a:pPr>
            <a:endParaRPr lang="en-US" dirty="0"/>
          </a:p>
          <a:p>
            <a:pPr algn="ctr" rtl="0">
              <a:defRPr/>
            </a:pPr>
            <a:r>
              <a:rPr lang="en-US" dirty="0"/>
              <a:t>execute()</a:t>
            </a:r>
            <a:endParaRPr lang="ar-EG" b="1" dirty="0"/>
          </a:p>
          <a:p>
            <a:pPr algn="ctr" rtl="0">
              <a:defRPr/>
            </a:pPr>
            <a:endParaRPr lang="en-US" b="1" dirty="0"/>
          </a:p>
          <a:p>
            <a:pPr algn="ctr" rtl="0">
              <a:defRPr/>
            </a:pPr>
            <a:endParaRPr lang="ar-EG" b="1" dirty="0"/>
          </a:p>
        </p:txBody>
      </p:sp>
      <p:sp>
        <p:nvSpPr>
          <p:cNvPr id="7" name="Oval 6"/>
          <p:cNvSpPr/>
          <p:nvPr/>
        </p:nvSpPr>
        <p:spPr bwMode="auto">
          <a:xfrm>
            <a:off x="5943600" y="4419600"/>
            <a:ext cx="2057400" cy="1905000"/>
          </a:xfrm>
          <a:prstGeom prst="ellipse">
            <a:avLst/>
          </a:prstGeom>
          <a:solidFill>
            <a:schemeClr val="accent2">
              <a:lumMod val="40000"/>
              <a:lumOff val="60000"/>
              <a:alpha val="3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Receiver</a:t>
            </a:r>
          </a:p>
          <a:p>
            <a:pPr algn="ctr" rtl="0">
              <a:defRPr/>
            </a:pPr>
            <a:endParaRPr lang="en-US" dirty="0"/>
          </a:p>
          <a:p>
            <a:pPr algn="ctr" rtl="0">
              <a:defRPr/>
            </a:pPr>
            <a:r>
              <a:rPr lang="en-US" dirty="0"/>
              <a:t>action1()</a:t>
            </a:r>
          </a:p>
          <a:p>
            <a:pPr algn="ctr" rtl="0">
              <a:defRPr/>
            </a:pPr>
            <a:r>
              <a:rPr lang="en-US" dirty="0"/>
              <a:t>action2()</a:t>
            </a:r>
          </a:p>
          <a:p>
            <a:pPr algn="ctr" rtl="0">
              <a:defRPr/>
            </a:pPr>
            <a:r>
              <a:rPr lang="en-US" dirty="0"/>
              <a:t>---</a:t>
            </a:r>
          </a:p>
        </p:txBody>
      </p:sp>
      <p:cxnSp>
        <p:nvCxnSpPr>
          <p:cNvPr id="83975" name="Straight Arrow Connector 8"/>
          <p:cNvCxnSpPr>
            <a:cxnSpLocks noChangeShapeType="1"/>
            <a:stCxn id="4" idx="7"/>
            <a:endCxn id="6" idx="1"/>
          </p:cNvCxnSpPr>
          <p:nvPr/>
        </p:nvCxnSpPr>
        <p:spPr bwMode="auto">
          <a:xfrm rot="5400000" flipH="1" flipV="1">
            <a:off x="4375944" y="-599281"/>
            <a:ext cx="1587" cy="3736975"/>
          </a:xfrm>
          <a:prstGeom prst="straightConnector1">
            <a:avLst/>
          </a:prstGeom>
          <a:noFill/>
          <a:ln w="9525" algn="ctr">
            <a:solidFill>
              <a:schemeClr val="tx1"/>
            </a:solidFill>
            <a:round/>
            <a:headEnd/>
            <a:tailEnd type="arrow" w="med" len="med"/>
          </a:ln>
        </p:spPr>
      </p:cxnSp>
      <p:cxnSp>
        <p:nvCxnSpPr>
          <p:cNvPr id="83976" name="Straight Arrow Connector 11"/>
          <p:cNvCxnSpPr>
            <a:cxnSpLocks noChangeShapeType="1"/>
            <a:stCxn id="4" idx="3"/>
            <a:endCxn id="5" idx="1"/>
          </p:cNvCxnSpPr>
          <p:nvPr/>
        </p:nvCxnSpPr>
        <p:spPr bwMode="auto">
          <a:xfrm rot="5400000">
            <a:off x="-75406" y="3690144"/>
            <a:ext cx="2146300" cy="1588"/>
          </a:xfrm>
          <a:prstGeom prst="straightConnector1">
            <a:avLst/>
          </a:prstGeom>
          <a:noFill/>
          <a:ln w="9525" algn="ctr">
            <a:solidFill>
              <a:schemeClr val="tx1"/>
            </a:solidFill>
            <a:round/>
            <a:headEnd/>
            <a:tailEnd type="arrow" w="med" len="med"/>
          </a:ln>
        </p:spPr>
      </p:cxnSp>
      <p:cxnSp>
        <p:nvCxnSpPr>
          <p:cNvPr id="83977" name="Straight Arrow Connector 17"/>
          <p:cNvCxnSpPr>
            <a:cxnSpLocks noChangeShapeType="1"/>
            <a:stCxn id="5" idx="6"/>
            <a:endCxn id="6" idx="3"/>
          </p:cNvCxnSpPr>
          <p:nvPr/>
        </p:nvCxnSpPr>
        <p:spPr bwMode="auto">
          <a:xfrm flipV="1">
            <a:off x="2819400" y="2616200"/>
            <a:ext cx="3425825" cy="2794000"/>
          </a:xfrm>
          <a:prstGeom prst="straightConnector1">
            <a:avLst/>
          </a:prstGeom>
          <a:noFill/>
          <a:ln w="9525" algn="ctr">
            <a:solidFill>
              <a:schemeClr val="tx1"/>
            </a:solidFill>
            <a:round/>
            <a:headEnd/>
            <a:tailEnd type="arrow" w="med" len="med"/>
          </a:ln>
        </p:spPr>
      </p:cxnSp>
      <p:sp>
        <p:nvSpPr>
          <p:cNvPr id="83978" name="TextBox 31"/>
          <p:cNvSpPr txBox="1">
            <a:spLocks noChangeArrowheads="1"/>
          </p:cNvSpPr>
          <p:nvPr/>
        </p:nvSpPr>
        <p:spPr bwMode="auto">
          <a:xfrm>
            <a:off x="3657600" y="838200"/>
            <a:ext cx="762000" cy="400050"/>
          </a:xfrm>
          <a:prstGeom prst="rect">
            <a:avLst/>
          </a:prstGeom>
          <a:noFill/>
          <a:ln w="9525">
            <a:noFill/>
            <a:miter lim="800000"/>
            <a:headEnd/>
            <a:tailEnd/>
          </a:ln>
        </p:spPr>
        <p:txBody>
          <a:bodyPr>
            <a:spAutoFit/>
          </a:bodyPr>
          <a:lstStyle/>
          <a:p>
            <a:pPr algn="ctr" rtl="0"/>
            <a:r>
              <a:rPr lang="en-US"/>
              <a:t>1</a:t>
            </a:r>
            <a:endParaRPr lang="ar-EG"/>
          </a:p>
        </p:txBody>
      </p:sp>
      <p:sp>
        <p:nvSpPr>
          <p:cNvPr id="83979" name="TextBox 32"/>
          <p:cNvSpPr txBox="1">
            <a:spLocks noChangeArrowheads="1"/>
          </p:cNvSpPr>
          <p:nvPr/>
        </p:nvSpPr>
        <p:spPr bwMode="auto">
          <a:xfrm>
            <a:off x="457200" y="3409950"/>
            <a:ext cx="762000" cy="400050"/>
          </a:xfrm>
          <a:prstGeom prst="rect">
            <a:avLst/>
          </a:prstGeom>
          <a:noFill/>
          <a:ln w="9525">
            <a:noFill/>
            <a:miter lim="800000"/>
            <a:headEnd/>
            <a:tailEnd/>
          </a:ln>
        </p:spPr>
        <p:txBody>
          <a:bodyPr>
            <a:spAutoFit/>
          </a:bodyPr>
          <a:lstStyle/>
          <a:p>
            <a:pPr algn="ctr" rtl="0"/>
            <a:r>
              <a:rPr lang="en-US"/>
              <a:t>2</a:t>
            </a:r>
            <a:endParaRPr lang="ar-EG"/>
          </a:p>
        </p:txBody>
      </p:sp>
      <p:sp>
        <p:nvSpPr>
          <p:cNvPr id="83980" name="TextBox 35"/>
          <p:cNvSpPr txBox="1">
            <a:spLocks noChangeArrowheads="1"/>
          </p:cNvSpPr>
          <p:nvPr/>
        </p:nvSpPr>
        <p:spPr bwMode="auto">
          <a:xfrm>
            <a:off x="4038600" y="3562350"/>
            <a:ext cx="762000" cy="400050"/>
          </a:xfrm>
          <a:prstGeom prst="rect">
            <a:avLst/>
          </a:prstGeom>
          <a:noFill/>
          <a:ln w="9525">
            <a:noFill/>
            <a:miter lim="800000"/>
            <a:headEnd/>
            <a:tailEnd/>
          </a:ln>
        </p:spPr>
        <p:txBody>
          <a:bodyPr>
            <a:spAutoFit/>
          </a:bodyPr>
          <a:lstStyle/>
          <a:p>
            <a:pPr algn="ctr" rtl="0"/>
            <a:r>
              <a:rPr lang="en-US"/>
              <a:t>3</a:t>
            </a:r>
            <a:endParaRPr lang="ar-EG"/>
          </a:p>
        </p:txBody>
      </p:sp>
      <p:sp>
        <p:nvSpPr>
          <p:cNvPr id="83981" name="TextBox 36"/>
          <p:cNvSpPr txBox="1">
            <a:spLocks noChangeArrowheads="1"/>
          </p:cNvSpPr>
          <p:nvPr/>
        </p:nvSpPr>
        <p:spPr bwMode="auto">
          <a:xfrm>
            <a:off x="6629400" y="3562350"/>
            <a:ext cx="762000" cy="400050"/>
          </a:xfrm>
          <a:prstGeom prst="rect">
            <a:avLst/>
          </a:prstGeom>
          <a:noFill/>
          <a:ln w="9525">
            <a:noFill/>
            <a:miter lim="800000"/>
            <a:headEnd/>
            <a:tailEnd/>
          </a:ln>
        </p:spPr>
        <p:txBody>
          <a:bodyPr>
            <a:spAutoFit/>
          </a:bodyPr>
          <a:lstStyle/>
          <a:p>
            <a:pPr algn="ctr" rtl="0"/>
            <a:r>
              <a:rPr lang="en-US"/>
              <a:t>4</a:t>
            </a:r>
            <a:endParaRPr lang="ar-EG"/>
          </a:p>
        </p:txBody>
      </p:sp>
      <p:cxnSp>
        <p:nvCxnSpPr>
          <p:cNvPr id="83982" name="Straight Arrow Connector 37"/>
          <p:cNvCxnSpPr>
            <a:cxnSpLocks noChangeShapeType="1"/>
          </p:cNvCxnSpPr>
          <p:nvPr/>
        </p:nvCxnSpPr>
        <p:spPr bwMode="auto">
          <a:xfrm rot="5400000">
            <a:off x="6393657" y="3650456"/>
            <a:ext cx="1538288" cy="3175"/>
          </a:xfrm>
          <a:prstGeom prst="straightConnector1">
            <a:avLst/>
          </a:prstGeom>
          <a:noFill/>
          <a:ln w="9525" algn="ctr">
            <a:solidFill>
              <a:schemeClr val="tx1"/>
            </a:solidFill>
            <a:round/>
            <a:headEnd/>
            <a:tailEnd type="arrow" w="med" len="med"/>
          </a:ln>
        </p:spPr>
      </p:cxnSp>
      <p:cxnSp>
        <p:nvCxnSpPr>
          <p:cNvPr id="83983" name="Straight Arrow Connector 40"/>
          <p:cNvCxnSpPr>
            <a:cxnSpLocks noChangeShapeType="1"/>
            <a:stCxn id="4" idx="4"/>
            <a:endCxn id="5" idx="0"/>
          </p:cNvCxnSpPr>
          <p:nvPr/>
        </p:nvCxnSpPr>
        <p:spPr bwMode="auto">
          <a:xfrm rot="5400000">
            <a:off x="952501" y="3695700"/>
            <a:ext cx="1600200" cy="3175"/>
          </a:xfrm>
          <a:prstGeom prst="straightConnector1">
            <a:avLst/>
          </a:prstGeom>
          <a:noFill/>
          <a:ln w="9525" algn="ctr">
            <a:solidFill>
              <a:schemeClr val="tx1"/>
            </a:solidFill>
            <a:prstDash val="dash"/>
            <a:round/>
            <a:headEnd/>
            <a:tailEnd type="arrow" w="med" len="med"/>
          </a:ln>
        </p:spPr>
      </p:cxnSp>
    </p:spTree>
  </p:cSld>
  <p:clrMapOvr>
    <a:masterClrMapping/>
  </p:clrMapOv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dirty="0" smtClean="0"/>
              <a:t>Command pattern (cont’)</a:t>
            </a:r>
            <a:endParaRPr lang="ar-EG" dirty="0" smtClean="0"/>
          </a:p>
        </p:txBody>
      </p:sp>
      <p:sp>
        <p:nvSpPr>
          <p:cNvPr id="84995" name="Content Placeholder 2"/>
          <p:cNvSpPr>
            <a:spLocks noGrp="1"/>
          </p:cNvSpPr>
          <p:nvPr>
            <p:ph idx="1"/>
          </p:nvPr>
        </p:nvSpPr>
        <p:spPr>
          <a:xfrm>
            <a:off x="457200" y="1143000"/>
            <a:ext cx="8229600" cy="5105400"/>
          </a:xfrm>
        </p:spPr>
        <p:txBody>
          <a:bodyPr/>
          <a:lstStyle/>
          <a:p>
            <a:pPr marL="514350" indent="-514350">
              <a:buFont typeface="Verdana" pitchFamily="34" charset="0"/>
              <a:buAutoNum type="arabicPeriod"/>
            </a:pPr>
            <a:r>
              <a:rPr lang="en-US" sz="2800" dirty="0" smtClean="0"/>
              <a:t>The </a:t>
            </a:r>
            <a:r>
              <a:rPr lang="en-US" sz="2800" b="1" dirty="0" smtClean="0"/>
              <a:t>Client</a:t>
            </a:r>
            <a:r>
              <a:rPr lang="en-US" sz="2800" dirty="0" smtClean="0"/>
              <a:t> create a </a:t>
            </a:r>
            <a:r>
              <a:rPr lang="en-US" sz="2800" b="1" dirty="0" smtClean="0"/>
              <a:t>Command</a:t>
            </a:r>
            <a:r>
              <a:rPr lang="en-US" sz="2800" dirty="0" smtClean="0"/>
              <a:t> object which has the execute method and a Receiver object.</a:t>
            </a:r>
          </a:p>
          <a:p>
            <a:pPr marL="514350" indent="-514350">
              <a:buFont typeface="Verdana" pitchFamily="34" charset="0"/>
              <a:buAutoNum type="arabicPeriod"/>
            </a:pPr>
            <a:r>
              <a:rPr lang="en-US" sz="2800" dirty="0" smtClean="0"/>
              <a:t>The </a:t>
            </a:r>
            <a:r>
              <a:rPr lang="en-US" sz="2800" b="1" dirty="0" smtClean="0"/>
              <a:t>Client</a:t>
            </a:r>
            <a:r>
              <a:rPr lang="en-US" sz="2800" dirty="0" smtClean="0"/>
              <a:t> calls the </a:t>
            </a:r>
            <a:r>
              <a:rPr lang="en-US" sz="2800" dirty="0" err="1" smtClean="0"/>
              <a:t>setCommand</a:t>
            </a:r>
            <a:r>
              <a:rPr lang="en-US" sz="2800" dirty="0" smtClean="0"/>
              <a:t> method on the </a:t>
            </a:r>
            <a:r>
              <a:rPr lang="en-US" sz="2800" b="1" dirty="0" smtClean="0"/>
              <a:t>Invoker</a:t>
            </a:r>
            <a:r>
              <a:rPr lang="en-US" sz="2800" dirty="0" smtClean="0"/>
              <a:t> to store the command on the invoker.</a:t>
            </a:r>
          </a:p>
          <a:p>
            <a:pPr marL="514350" indent="-514350">
              <a:buFont typeface="Verdana" pitchFamily="34" charset="0"/>
              <a:buAutoNum type="arabicPeriod"/>
            </a:pPr>
            <a:r>
              <a:rPr lang="en-US" sz="2800" dirty="0" smtClean="0"/>
              <a:t>The </a:t>
            </a:r>
            <a:r>
              <a:rPr lang="en-US" sz="2800" b="1" dirty="0" smtClean="0"/>
              <a:t>Invoker</a:t>
            </a:r>
            <a:r>
              <a:rPr lang="en-US" sz="2800" dirty="0" smtClean="0"/>
              <a:t> calls the execute method of the </a:t>
            </a:r>
            <a:r>
              <a:rPr lang="en-US" sz="2800" b="1" dirty="0" smtClean="0"/>
              <a:t>Command</a:t>
            </a:r>
            <a:r>
              <a:rPr lang="en-US" sz="2800" dirty="0" smtClean="0"/>
              <a:t>.</a:t>
            </a:r>
          </a:p>
          <a:p>
            <a:pPr marL="514350" indent="-514350">
              <a:buFont typeface="Verdana" pitchFamily="34" charset="0"/>
              <a:buAutoNum type="arabicPeriod"/>
            </a:pPr>
            <a:r>
              <a:rPr lang="en-US" sz="2800" dirty="0" smtClean="0"/>
              <a:t>The execute method invokes the actions on the </a:t>
            </a:r>
            <a:r>
              <a:rPr lang="en-US" sz="2800" b="1" dirty="0" smtClean="0"/>
              <a:t>Receiver</a:t>
            </a:r>
            <a:r>
              <a:rPr lang="en-US" sz="2800" dirty="0" smtClean="0"/>
              <a:t>.</a:t>
            </a:r>
          </a:p>
          <a:p>
            <a:pPr marL="514350" indent="-514350">
              <a:buFontTx/>
              <a:buNone/>
            </a:pPr>
            <a:r>
              <a:rPr lang="en-US" sz="2800" b="1" dirty="0" smtClean="0"/>
              <a:t>Note:</a:t>
            </a:r>
            <a:r>
              <a:rPr lang="en-US" sz="2800" dirty="0" smtClean="0"/>
              <a:t> The Client may ask the Invoker to execute the Command </a:t>
            </a:r>
          </a:p>
          <a:p>
            <a:pPr marL="514350" indent="-514350">
              <a:buFont typeface="Verdana" pitchFamily="34" charset="0"/>
              <a:buAutoNum type="arabicPeriod"/>
            </a:pPr>
            <a:endParaRPr lang="ar-EG" sz="2800" dirty="0" smtClean="0"/>
          </a:p>
        </p:txBody>
      </p:sp>
    </p:spTree>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dirty="0" smtClean="0">
                <a:solidFill>
                  <a:schemeClr val="tx1"/>
                </a:solidFill>
              </a:rPr>
              <a:t>The Command </a:t>
            </a:r>
            <a:r>
              <a:rPr lang="en-US" dirty="0" smtClean="0"/>
              <a:t>Design Pattern Definition</a:t>
            </a:r>
            <a:endParaRPr lang="ar-EG" dirty="0" smtClean="0"/>
          </a:p>
        </p:txBody>
      </p:sp>
      <p:sp>
        <p:nvSpPr>
          <p:cNvPr id="95235" name="Content Placeholder 2"/>
          <p:cNvSpPr>
            <a:spLocks noGrp="1"/>
          </p:cNvSpPr>
          <p:nvPr>
            <p:ph idx="1"/>
          </p:nvPr>
        </p:nvSpPr>
        <p:spPr>
          <a:xfrm>
            <a:off x="381000" y="1295400"/>
            <a:ext cx="8458200" cy="5105400"/>
          </a:xfrm>
        </p:spPr>
        <p:txBody>
          <a:bodyPr/>
          <a:lstStyle/>
          <a:p>
            <a:r>
              <a:rPr lang="en-US" sz="2800" dirty="0" smtClean="0"/>
              <a:t>The Command Design Pattern encapsulates a request as an object, so you can use it as a parameter to other objects, log or queue requests and support Undo operation</a:t>
            </a:r>
          </a:p>
          <a:p>
            <a:endParaRPr lang="en-US" sz="2800" dirty="0" smtClean="0"/>
          </a:p>
          <a:p>
            <a:pPr>
              <a:buNone/>
            </a:pPr>
            <a:endParaRPr lang="en-US" sz="2800" dirty="0" smtClean="0"/>
          </a:p>
        </p:txBody>
      </p:sp>
      <p:sp>
        <p:nvSpPr>
          <p:cNvPr id="7" name="Oval 6"/>
          <p:cNvSpPr/>
          <p:nvPr/>
        </p:nvSpPr>
        <p:spPr bwMode="auto">
          <a:xfrm>
            <a:off x="2057400" y="3124200"/>
            <a:ext cx="5181600" cy="32004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ar-EG" sz="2000" b="0" i="0" u="none" strike="noStrike" cap="none" normalizeH="0" baseline="0" smtClean="0">
              <a:ln>
                <a:noFill/>
              </a:ln>
              <a:solidFill>
                <a:schemeClr val="tx1"/>
              </a:solidFill>
              <a:effectLst/>
              <a:latin typeface="Arial" pitchFamily="34" charset="0"/>
              <a:cs typeface="Arial" pitchFamily="34" charset="0"/>
            </a:endParaRPr>
          </a:p>
        </p:txBody>
      </p:sp>
      <p:sp>
        <p:nvSpPr>
          <p:cNvPr id="8" name="TextBox 7"/>
          <p:cNvSpPr txBox="1"/>
          <p:nvPr/>
        </p:nvSpPr>
        <p:spPr>
          <a:xfrm>
            <a:off x="2895600" y="4876800"/>
            <a:ext cx="3657600" cy="1015663"/>
          </a:xfrm>
          <a:prstGeom prst="rect">
            <a:avLst/>
          </a:prstGeom>
          <a:noFill/>
        </p:spPr>
        <p:txBody>
          <a:bodyPr wrap="square" rtlCol="1">
            <a:spAutoFit/>
          </a:bodyPr>
          <a:lstStyle/>
          <a:p>
            <a:pPr algn="l"/>
            <a:r>
              <a:rPr lang="en-US" dirty="0" smtClean="0"/>
              <a:t>execute( ) {</a:t>
            </a:r>
          </a:p>
          <a:p>
            <a:pPr algn="l"/>
            <a:r>
              <a:rPr lang="en-US" dirty="0" smtClean="0"/>
              <a:t>	      receiver.action1( );</a:t>
            </a:r>
          </a:p>
          <a:p>
            <a:pPr algn="l"/>
            <a:r>
              <a:rPr lang="en-US" dirty="0" smtClean="0"/>
              <a:t>}</a:t>
            </a:r>
            <a:endParaRPr lang="ar-EG" dirty="0"/>
          </a:p>
        </p:txBody>
      </p:sp>
      <p:grpSp>
        <p:nvGrpSpPr>
          <p:cNvPr id="11" name="Group 10"/>
          <p:cNvGrpSpPr/>
          <p:nvPr/>
        </p:nvGrpSpPr>
        <p:grpSpPr>
          <a:xfrm>
            <a:off x="3733800" y="3733800"/>
            <a:ext cx="1981200" cy="1066800"/>
            <a:chOff x="2743200" y="3352800"/>
            <a:chExt cx="1981200" cy="1066800"/>
          </a:xfrm>
        </p:grpSpPr>
        <p:sp>
          <p:nvSpPr>
            <p:cNvPr id="6" name="Oval 5"/>
            <p:cNvSpPr/>
            <p:nvPr/>
          </p:nvSpPr>
          <p:spPr bwMode="auto">
            <a:xfrm>
              <a:off x="2743200" y="3352800"/>
              <a:ext cx="1981200" cy="10668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algn="l" rtl="0"/>
              <a:r>
                <a:rPr lang="en-US" b="1" dirty="0" smtClean="0">
                  <a:solidFill>
                    <a:srgbClr val="C00000"/>
                  </a:solidFill>
                </a:rPr>
                <a:t>Receiver</a:t>
              </a:r>
              <a:endParaRPr kumimoji="0" lang="ar-EG" sz="2000" b="1" i="0" u="none" strike="noStrike" cap="none" normalizeH="0" baseline="0" dirty="0" smtClean="0">
                <a:ln>
                  <a:noFill/>
                </a:ln>
                <a:solidFill>
                  <a:srgbClr val="C00000"/>
                </a:solidFill>
                <a:effectLst/>
                <a:latin typeface="Arial" pitchFamily="34" charset="0"/>
                <a:cs typeface="Arial" pitchFamily="34" charset="0"/>
              </a:endParaRPr>
            </a:p>
          </p:txBody>
        </p:sp>
        <p:sp>
          <p:nvSpPr>
            <p:cNvPr id="9" name="TextBox 8"/>
            <p:cNvSpPr txBox="1"/>
            <p:nvPr/>
          </p:nvSpPr>
          <p:spPr>
            <a:xfrm>
              <a:off x="3048000" y="3790890"/>
              <a:ext cx="1295400" cy="400110"/>
            </a:xfrm>
            <a:prstGeom prst="rect">
              <a:avLst/>
            </a:prstGeom>
            <a:noFill/>
          </p:spPr>
          <p:txBody>
            <a:bodyPr wrap="square" rtlCol="1">
              <a:spAutoFit/>
            </a:bodyPr>
            <a:lstStyle/>
            <a:p>
              <a:pPr algn="ctr"/>
              <a:r>
                <a:rPr lang="en-US" dirty="0" smtClean="0"/>
                <a:t>action1()</a:t>
              </a:r>
              <a:endParaRPr lang="ar-EG" dirty="0"/>
            </a:p>
          </p:txBody>
        </p:sp>
      </p:grpSp>
      <p:sp>
        <p:nvSpPr>
          <p:cNvPr id="10" name="TextBox 9"/>
          <p:cNvSpPr txBox="1"/>
          <p:nvPr/>
        </p:nvSpPr>
        <p:spPr>
          <a:xfrm>
            <a:off x="3810000" y="3124200"/>
            <a:ext cx="1752600" cy="400110"/>
          </a:xfrm>
          <a:prstGeom prst="rect">
            <a:avLst/>
          </a:prstGeom>
          <a:noFill/>
        </p:spPr>
        <p:txBody>
          <a:bodyPr wrap="square" rtlCol="1">
            <a:spAutoFit/>
          </a:bodyPr>
          <a:lstStyle/>
          <a:p>
            <a:pPr algn="ctr" rtl="0"/>
            <a:r>
              <a:rPr lang="en-US" b="1" dirty="0" smtClean="0">
                <a:solidFill>
                  <a:srgbClr val="C00000"/>
                </a:solidFill>
              </a:rPr>
              <a:t>Command</a:t>
            </a:r>
            <a:endParaRPr lang="ar-EG" b="1" dirty="0">
              <a:solidFill>
                <a:srgbClr val="C00000"/>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Wingdings" panose="05000000000000000000" pitchFamily="2" charset="2"/>
              <a:buChar char="q"/>
            </a:pPr>
            <a:r>
              <a:rPr lang="en-US" dirty="0">
                <a:solidFill>
                  <a:srgbClr val="000000"/>
                </a:solidFill>
              </a:rPr>
              <a:t>Law of </a:t>
            </a:r>
            <a:r>
              <a:rPr lang="en-US" dirty="0" smtClean="0">
                <a:solidFill>
                  <a:srgbClr val="000000"/>
                </a:solidFill>
              </a:rPr>
              <a:t>Demeter (cont.)</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r>
              <a:rPr lang="en-US" dirty="0" smtClean="0"/>
              <a:t>Alternatives:</a:t>
            </a:r>
          </a:p>
          <a:p>
            <a:pPr lvl="1"/>
            <a:r>
              <a:rPr lang="en-US" dirty="0" smtClean="0"/>
              <a:t>require that Object C be passed in to your Java method instead of </a:t>
            </a:r>
            <a:r>
              <a:rPr lang="en-US" dirty="0" err="1" smtClean="0"/>
              <a:t>objectA</a:t>
            </a:r>
            <a:endParaRPr lang="en-US" dirty="0" smtClean="0"/>
          </a:p>
          <a:p>
            <a:pPr lvl="1"/>
            <a:r>
              <a:rPr lang="en-US" dirty="0" smtClean="0"/>
              <a:t>Or create wrapper methods that pass your request on to a delegate. </a:t>
            </a:r>
          </a:p>
          <a:p>
            <a:pPr lvl="1"/>
            <a:endParaRPr lang="en-US" dirty="0"/>
          </a:p>
          <a:p>
            <a:pPr lvl="1"/>
            <a:endParaRPr lang="en-US" dirty="0"/>
          </a:p>
        </p:txBody>
      </p:sp>
    </p:spTree>
    <p:extLst>
      <p:ext uri="{BB962C8B-B14F-4D97-AF65-F5344CB8AC3E}">
        <p14:creationId xmlns:p14="http://schemas.microsoft.com/office/powerpoint/2010/main" val="131860051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itle 1"/>
          <p:cNvSpPr>
            <a:spLocks noGrp="1"/>
          </p:cNvSpPr>
          <p:nvPr>
            <p:ph type="title"/>
          </p:nvPr>
        </p:nvSpPr>
        <p:spPr>
          <a:xfrm>
            <a:off x="685800" y="152400"/>
            <a:ext cx="8458200" cy="609600"/>
          </a:xfrm>
        </p:spPr>
        <p:txBody>
          <a:bodyPr/>
          <a:lstStyle/>
          <a:p>
            <a:pPr eaLnBrk="1" hangingPunct="1">
              <a:spcBef>
                <a:spcPct val="50000"/>
              </a:spcBef>
              <a:defRPr/>
            </a:pPr>
            <a:r>
              <a:rPr lang="en-US" kern="1200" dirty="0" smtClean="0">
                <a:solidFill>
                  <a:srgbClr val="000000"/>
                </a:solidFill>
                <a:ea typeface="+mn-ea"/>
              </a:rPr>
              <a:t>The Command Pattern Class Diagram</a:t>
            </a:r>
            <a:endParaRPr lang="en-US" sz="2000" kern="1200" dirty="0">
              <a:solidFill>
                <a:srgbClr val="000000"/>
              </a:solidFill>
              <a:ea typeface="+mn-ea"/>
            </a:endParaRPr>
          </a:p>
        </p:txBody>
      </p:sp>
      <p:sp>
        <p:nvSpPr>
          <p:cNvPr id="4" name="Rectangle 3"/>
          <p:cNvSpPr/>
          <p:nvPr/>
        </p:nvSpPr>
        <p:spPr bwMode="auto">
          <a:xfrm>
            <a:off x="152400" y="1751013"/>
            <a:ext cx="2667000" cy="992187"/>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Client</a:t>
            </a:r>
          </a:p>
          <a:p>
            <a:pPr algn="ctr" rtl="0">
              <a:defRPr/>
            </a:pPr>
            <a:endParaRPr lang="en-US" b="1" dirty="0"/>
          </a:p>
          <a:p>
            <a:pPr algn="ctr" rtl="0">
              <a:defRPr/>
            </a:pPr>
            <a:endParaRPr lang="en-US" dirty="0"/>
          </a:p>
        </p:txBody>
      </p:sp>
      <p:grpSp>
        <p:nvGrpSpPr>
          <p:cNvPr id="3" name="Group 22"/>
          <p:cNvGrpSpPr>
            <a:grpSpLocks/>
          </p:cNvGrpSpPr>
          <p:nvPr/>
        </p:nvGrpSpPr>
        <p:grpSpPr bwMode="auto">
          <a:xfrm>
            <a:off x="3124200" y="1751013"/>
            <a:ext cx="2667000" cy="1296987"/>
            <a:chOff x="5181600" y="1219200"/>
            <a:chExt cx="2667000" cy="1447800"/>
          </a:xfrm>
        </p:grpSpPr>
        <p:sp>
          <p:nvSpPr>
            <p:cNvPr id="20" name="Rectangle 19"/>
            <p:cNvSpPr/>
            <p:nvPr/>
          </p:nvSpPr>
          <p:spPr bwMode="auto">
            <a:xfrm>
              <a:off x="5181600" y="1219200"/>
              <a:ext cx="2667000" cy="1447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smtClean="0"/>
                <a:t>Invoker</a:t>
              </a:r>
              <a:endParaRPr lang="en-US" b="1" dirty="0"/>
            </a:p>
            <a:p>
              <a:pPr algn="ctr" rtl="0">
                <a:defRPr/>
              </a:pPr>
              <a:endParaRPr lang="en-US" dirty="0"/>
            </a:p>
            <a:p>
              <a:pPr algn="ctr" rtl="0">
                <a:defRPr/>
              </a:pPr>
              <a:r>
                <a:rPr lang="en-US" dirty="0" err="1" smtClean="0"/>
                <a:t>setCommand</a:t>
              </a:r>
              <a:r>
                <a:rPr lang="en-US" dirty="0" smtClean="0"/>
                <a:t>()</a:t>
              </a:r>
              <a:endParaRPr lang="en-US" dirty="0"/>
            </a:p>
          </p:txBody>
        </p:sp>
        <p:cxnSp>
          <p:nvCxnSpPr>
            <p:cNvPr id="96277" name="Straight Connector 20"/>
            <p:cNvCxnSpPr>
              <a:cxnSpLocks noChangeShapeType="1"/>
            </p:cNvCxnSpPr>
            <p:nvPr/>
          </p:nvCxnSpPr>
          <p:spPr bwMode="auto">
            <a:xfrm>
              <a:off x="5181600" y="1754187"/>
              <a:ext cx="2667000" cy="1235"/>
            </a:xfrm>
            <a:prstGeom prst="line">
              <a:avLst/>
            </a:prstGeom>
            <a:noFill/>
            <a:ln w="9525" algn="ctr">
              <a:solidFill>
                <a:schemeClr val="tx1"/>
              </a:solidFill>
              <a:round/>
              <a:headEnd/>
              <a:tailEnd/>
            </a:ln>
          </p:spPr>
        </p:cxnSp>
      </p:grpSp>
      <p:grpSp>
        <p:nvGrpSpPr>
          <p:cNvPr id="5" name="Group 23"/>
          <p:cNvGrpSpPr>
            <a:grpSpLocks/>
          </p:cNvGrpSpPr>
          <p:nvPr/>
        </p:nvGrpSpPr>
        <p:grpSpPr bwMode="auto">
          <a:xfrm>
            <a:off x="2209800" y="4419600"/>
            <a:ext cx="2667000" cy="1219200"/>
            <a:chOff x="5181600" y="1219200"/>
            <a:chExt cx="2667000" cy="1447800"/>
          </a:xfrm>
        </p:grpSpPr>
        <p:sp>
          <p:nvSpPr>
            <p:cNvPr id="25" name="Rectangle 24"/>
            <p:cNvSpPr/>
            <p:nvPr/>
          </p:nvSpPr>
          <p:spPr bwMode="auto">
            <a:xfrm>
              <a:off x="5181600" y="1219200"/>
              <a:ext cx="2667000" cy="1447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smtClean="0"/>
                <a:t>Receiver</a:t>
              </a:r>
              <a:endParaRPr lang="en-US" b="1" dirty="0"/>
            </a:p>
            <a:p>
              <a:pPr algn="l" rtl="0">
                <a:defRPr/>
              </a:pPr>
              <a:r>
                <a:rPr lang="en-US" dirty="0" smtClean="0"/>
                <a:t> </a:t>
              </a:r>
            </a:p>
            <a:p>
              <a:pPr algn="l" rtl="0">
                <a:defRPr/>
              </a:pPr>
              <a:r>
                <a:rPr lang="en-US" dirty="0" smtClean="0"/>
                <a:t>action ()</a:t>
              </a:r>
              <a:endParaRPr lang="en-US" dirty="0"/>
            </a:p>
          </p:txBody>
        </p:sp>
        <p:cxnSp>
          <p:nvCxnSpPr>
            <p:cNvPr id="96275" name="Straight Connector 25"/>
            <p:cNvCxnSpPr>
              <a:cxnSpLocks noChangeShapeType="1"/>
            </p:cNvCxnSpPr>
            <p:nvPr/>
          </p:nvCxnSpPr>
          <p:spPr bwMode="auto">
            <a:xfrm>
              <a:off x="5181600" y="1876056"/>
              <a:ext cx="2667000" cy="1235"/>
            </a:xfrm>
            <a:prstGeom prst="line">
              <a:avLst/>
            </a:prstGeom>
            <a:noFill/>
            <a:ln w="9525" algn="ctr">
              <a:solidFill>
                <a:schemeClr val="tx1"/>
              </a:solidFill>
              <a:round/>
              <a:headEnd/>
              <a:tailEnd/>
            </a:ln>
          </p:spPr>
        </p:cxnSp>
      </p:grpSp>
      <p:cxnSp>
        <p:nvCxnSpPr>
          <p:cNvPr id="96263" name="Straight Arrow Connector 36"/>
          <p:cNvCxnSpPr>
            <a:cxnSpLocks noChangeShapeType="1"/>
          </p:cNvCxnSpPr>
          <p:nvPr/>
        </p:nvCxnSpPr>
        <p:spPr bwMode="auto">
          <a:xfrm>
            <a:off x="5791200" y="1979613"/>
            <a:ext cx="457200" cy="1587"/>
          </a:xfrm>
          <a:prstGeom prst="straightConnector1">
            <a:avLst/>
          </a:prstGeom>
          <a:noFill/>
          <a:ln w="9525" algn="ctr">
            <a:solidFill>
              <a:schemeClr val="tx1"/>
            </a:solidFill>
            <a:round/>
            <a:headEnd/>
            <a:tailEnd type="arrow" w="med" len="med"/>
          </a:ln>
        </p:spPr>
      </p:cxnSp>
      <p:grpSp>
        <p:nvGrpSpPr>
          <p:cNvPr id="6" name="Group 23"/>
          <p:cNvGrpSpPr>
            <a:grpSpLocks/>
          </p:cNvGrpSpPr>
          <p:nvPr/>
        </p:nvGrpSpPr>
        <p:grpSpPr bwMode="auto">
          <a:xfrm>
            <a:off x="6248400" y="1751012"/>
            <a:ext cx="2667000" cy="1677987"/>
            <a:chOff x="5181600" y="1219200"/>
            <a:chExt cx="2667000" cy="1447800"/>
          </a:xfrm>
        </p:grpSpPr>
        <p:sp>
          <p:nvSpPr>
            <p:cNvPr id="27" name="Rectangle 26"/>
            <p:cNvSpPr/>
            <p:nvPr/>
          </p:nvSpPr>
          <p:spPr bwMode="auto">
            <a:xfrm>
              <a:off x="5181600" y="1219200"/>
              <a:ext cx="2667000" cy="1447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smtClean="0"/>
                <a:t>&lt;&lt;interface&gt;&gt;</a:t>
              </a:r>
            </a:p>
            <a:p>
              <a:pPr algn="ctr" rtl="0">
                <a:defRPr/>
              </a:pPr>
              <a:r>
                <a:rPr lang="en-US" b="1" dirty="0" smtClean="0"/>
                <a:t>Command</a:t>
              </a:r>
              <a:endParaRPr lang="en-US" b="1" dirty="0"/>
            </a:p>
            <a:p>
              <a:pPr algn="ctr" rtl="0">
                <a:defRPr/>
              </a:pPr>
              <a:endParaRPr lang="en-US" dirty="0"/>
            </a:p>
            <a:p>
              <a:pPr algn="ctr" rtl="0">
                <a:defRPr/>
              </a:pPr>
              <a:r>
                <a:rPr lang="en-US" dirty="0" smtClean="0"/>
                <a:t>execute ()</a:t>
              </a:r>
            </a:p>
            <a:p>
              <a:pPr algn="ctr" rtl="0">
                <a:defRPr/>
              </a:pPr>
              <a:r>
                <a:rPr lang="en-US" dirty="0" smtClean="0"/>
                <a:t>undo ()</a:t>
              </a:r>
              <a:endParaRPr lang="ar-EG" dirty="0"/>
            </a:p>
          </p:txBody>
        </p:sp>
        <p:cxnSp>
          <p:nvCxnSpPr>
            <p:cNvPr id="96273" name="Straight Connector 25"/>
            <p:cNvCxnSpPr>
              <a:cxnSpLocks noChangeShapeType="1"/>
            </p:cNvCxnSpPr>
            <p:nvPr/>
          </p:nvCxnSpPr>
          <p:spPr bwMode="auto">
            <a:xfrm>
              <a:off x="5181600" y="1811057"/>
              <a:ext cx="2667000" cy="1235"/>
            </a:xfrm>
            <a:prstGeom prst="line">
              <a:avLst/>
            </a:prstGeom>
            <a:noFill/>
            <a:ln w="9525" algn="ctr">
              <a:solidFill>
                <a:schemeClr val="tx1"/>
              </a:solidFill>
              <a:round/>
              <a:headEnd/>
              <a:tailEnd/>
            </a:ln>
          </p:spPr>
        </p:cxnSp>
      </p:grpSp>
      <p:cxnSp>
        <p:nvCxnSpPr>
          <p:cNvPr id="96267" name="Straight Connector 5"/>
          <p:cNvCxnSpPr>
            <a:cxnSpLocks noChangeShapeType="1"/>
          </p:cNvCxnSpPr>
          <p:nvPr/>
        </p:nvCxnSpPr>
        <p:spPr bwMode="auto">
          <a:xfrm>
            <a:off x="152400" y="2286000"/>
            <a:ext cx="2667000" cy="3175"/>
          </a:xfrm>
          <a:prstGeom prst="line">
            <a:avLst/>
          </a:prstGeom>
          <a:noFill/>
          <a:ln w="9525" algn="ctr">
            <a:solidFill>
              <a:schemeClr val="tx1"/>
            </a:solidFill>
            <a:round/>
            <a:headEnd/>
            <a:tailEnd/>
          </a:ln>
        </p:spPr>
      </p:cxnSp>
      <p:cxnSp>
        <p:nvCxnSpPr>
          <p:cNvPr id="96268" name="Straight Arrow Connector 44"/>
          <p:cNvCxnSpPr>
            <a:cxnSpLocks noChangeShapeType="1"/>
            <a:stCxn id="29" idx="0"/>
            <a:endCxn id="27" idx="2"/>
          </p:cNvCxnSpPr>
          <p:nvPr/>
        </p:nvCxnSpPr>
        <p:spPr bwMode="auto">
          <a:xfrm rot="5400000" flipH="1" flipV="1">
            <a:off x="7258050" y="3714750"/>
            <a:ext cx="609601" cy="38100"/>
          </a:xfrm>
          <a:prstGeom prst="straightConnector1">
            <a:avLst/>
          </a:prstGeom>
          <a:noFill/>
          <a:ln w="9525" algn="ctr">
            <a:solidFill>
              <a:schemeClr val="tx1"/>
            </a:solidFill>
            <a:prstDash val="dash"/>
            <a:round/>
            <a:headEnd/>
            <a:tailEnd type="arrow" w="med" len="med"/>
          </a:ln>
        </p:spPr>
      </p:cxnSp>
      <p:sp>
        <p:nvSpPr>
          <p:cNvPr id="46" name="Isosceles Triangle 45"/>
          <p:cNvSpPr/>
          <p:nvPr/>
        </p:nvSpPr>
        <p:spPr bwMode="auto">
          <a:xfrm>
            <a:off x="7467600" y="3429000"/>
            <a:ext cx="228600" cy="228600"/>
          </a:xfrm>
          <a:prstGeom prst="triangl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l" rtl="0">
              <a:defRPr/>
            </a:pPr>
            <a:endParaRPr lang="ar-EG"/>
          </a:p>
        </p:txBody>
      </p:sp>
      <p:grpSp>
        <p:nvGrpSpPr>
          <p:cNvPr id="28" name="Group 23"/>
          <p:cNvGrpSpPr>
            <a:grpSpLocks/>
          </p:cNvGrpSpPr>
          <p:nvPr/>
        </p:nvGrpSpPr>
        <p:grpSpPr bwMode="auto">
          <a:xfrm>
            <a:off x="6096000" y="4038600"/>
            <a:ext cx="2895600" cy="2286000"/>
            <a:chOff x="5181600" y="1219200"/>
            <a:chExt cx="2667000" cy="1447800"/>
          </a:xfrm>
        </p:grpSpPr>
        <p:sp>
          <p:nvSpPr>
            <p:cNvPr id="29" name="Rectangle 28"/>
            <p:cNvSpPr/>
            <p:nvPr/>
          </p:nvSpPr>
          <p:spPr bwMode="auto">
            <a:xfrm>
              <a:off x="5181600" y="1219200"/>
              <a:ext cx="2667000" cy="1447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err="1" smtClean="0"/>
                <a:t>ConcreteCommand</a:t>
              </a:r>
              <a:endParaRPr lang="en-US" b="1" dirty="0" smtClean="0"/>
            </a:p>
            <a:p>
              <a:pPr algn="ctr" rtl="0">
                <a:defRPr/>
              </a:pPr>
              <a:endParaRPr lang="en-US" b="1" dirty="0"/>
            </a:p>
            <a:p>
              <a:pPr algn="ctr" rtl="0">
                <a:defRPr/>
              </a:pPr>
              <a:r>
                <a:rPr lang="en-US" dirty="0" smtClean="0"/>
                <a:t>Receiver </a:t>
              </a:r>
              <a:r>
                <a:rPr lang="en-US" dirty="0" err="1" smtClean="0"/>
                <a:t>receiver</a:t>
              </a:r>
              <a:endParaRPr lang="en-US" dirty="0"/>
            </a:p>
            <a:p>
              <a:pPr algn="l" rtl="0">
                <a:defRPr/>
              </a:pPr>
              <a:r>
                <a:rPr lang="en-US" dirty="0" smtClean="0"/>
                <a:t>execute () { </a:t>
              </a:r>
            </a:p>
            <a:p>
              <a:pPr algn="l" rtl="0">
                <a:defRPr/>
              </a:pPr>
              <a:r>
                <a:rPr lang="en-US" dirty="0" smtClean="0"/>
                <a:t>            </a:t>
              </a:r>
              <a:r>
                <a:rPr lang="en-US" dirty="0" err="1" smtClean="0"/>
                <a:t>receiver.action</a:t>
              </a:r>
              <a:r>
                <a:rPr lang="en-US" dirty="0" smtClean="0"/>
                <a:t>()</a:t>
              </a:r>
            </a:p>
            <a:p>
              <a:pPr algn="l" rtl="0">
                <a:defRPr/>
              </a:pPr>
              <a:r>
                <a:rPr lang="en-US" dirty="0" smtClean="0"/>
                <a:t>           }</a:t>
              </a:r>
            </a:p>
            <a:p>
              <a:pPr algn="l" rtl="0">
                <a:defRPr/>
              </a:pPr>
              <a:r>
                <a:rPr lang="en-US" dirty="0" smtClean="0"/>
                <a:t>undo ()</a:t>
              </a:r>
              <a:endParaRPr lang="ar-EG" dirty="0"/>
            </a:p>
          </p:txBody>
        </p:sp>
        <p:cxnSp>
          <p:nvCxnSpPr>
            <p:cNvPr id="30" name="Straight Connector 25"/>
            <p:cNvCxnSpPr>
              <a:cxnSpLocks noChangeShapeType="1"/>
            </p:cNvCxnSpPr>
            <p:nvPr/>
          </p:nvCxnSpPr>
          <p:spPr bwMode="auto">
            <a:xfrm>
              <a:off x="5181600" y="1826342"/>
              <a:ext cx="2667000" cy="1235"/>
            </a:xfrm>
            <a:prstGeom prst="line">
              <a:avLst/>
            </a:prstGeom>
            <a:noFill/>
            <a:ln w="9525" algn="ctr">
              <a:solidFill>
                <a:schemeClr val="tx1"/>
              </a:solidFill>
              <a:round/>
              <a:headEnd/>
              <a:tailEnd/>
            </a:ln>
          </p:spPr>
        </p:cxnSp>
      </p:grpSp>
      <p:cxnSp>
        <p:nvCxnSpPr>
          <p:cNvPr id="38" name="Straight Connector 25"/>
          <p:cNvCxnSpPr>
            <a:cxnSpLocks noChangeShapeType="1"/>
          </p:cNvCxnSpPr>
          <p:nvPr/>
        </p:nvCxnSpPr>
        <p:spPr bwMode="auto">
          <a:xfrm>
            <a:off x="6096000" y="4495800"/>
            <a:ext cx="2895600" cy="2015"/>
          </a:xfrm>
          <a:prstGeom prst="line">
            <a:avLst/>
          </a:prstGeom>
          <a:noFill/>
          <a:ln w="9525" algn="ctr">
            <a:solidFill>
              <a:schemeClr val="tx1"/>
            </a:solidFill>
            <a:round/>
            <a:headEnd/>
            <a:tailEnd/>
          </a:ln>
        </p:spPr>
      </p:cxnSp>
      <p:cxnSp>
        <p:nvCxnSpPr>
          <p:cNvPr id="40" name="Elbow Connector 39"/>
          <p:cNvCxnSpPr/>
          <p:nvPr/>
        </p:nvCxnSpPr>
        <p:spPr bwMode="auto">
          <a:xfrm>
            <a:off x="609600" y="2743200"/>
            <a:ext cx="5410200" cy="3276600"/>
          </a:xfrm>
          <a:prstGeom prst="bentConnector3">
            <a:avLst>
              <a:gd name="adj1" fmla="val -397"/>
            </a:avLst>
          </a:prstGeom>
          <a:solidFill>
            <a:schemeClr val="accent1"/>
          </a:solidFill>
          <a:ln w="9525" cap="flat" cmpd="sng" algn="ctr">
            <a:solidFill>
              <a:schemeClr val="tx1"/>
            </a:solidFill>
            <a:prstDash val="solid"/>
            <a:round/>
            <a:headEnd type="none" w="med" len="med"/>
            <a:tailEnd type="arrow"/>
          </a:ln>
          <a:effectLst/>
        </p:spPr>
      </p:cxnSp>
      <p:cxnSp>
        <p:nvCxnSpPr>
          <p:cNvPr id="42" name="Straight Arrow Connector 36"/>
          <p:cNvCxnSpPr>
            <a:cxnSpLocks noChangeShapeType="1"/>
          </p:cNvCxnSpPr>
          <p:nvPr/>
        </p:nvCxnSpPr>
        <p:spPr bwMode="auto">
          <a:xfrm rot="10800000">
            <a:off x="4876800" y="4800600"/>
            <a:ext cx="1219200" cy="1588"/>
          </a:xfrm>
          <a:prstGeom prst="straightConnector1">
            <a:avLst/>
          </a:prstGeom>
          <a:noFill/>
          <a:ln w="9525" algn="ctr">
            <a:solidFill>
              <a:schemeClr val="tx1"/>
            </a:solidFill>
            <a:round/>
            <a:headEnd/>
            <a:tailEnd type="arrow" w="med" len="med"/>
          </a:ln>
        </p:spPr>
      </p:cxnSp>
      <p:cxnSp>
        <p:nvCxnSpPr>
          <p:cNvPr id="52" name="Elbow Connector 39"/>
          <p:cNvCxnSpPr/>
          <p:nvPr/>
        </p:nvCxnSpPr>
        <p:spPr bwMode="auto">
          <a:xfrm rot="16200000" flipH="1">
            <a:off x="704850" y="3524250"/>
            <a:ext cx="2286000" cy="723900"/>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24" name="Straight Arrow Connector 36"/>
          <p:cNvCxnSpPr>
            <a:cxnSpLocks noChangeShapeType="1"/>
          </p:cNvCxnSpPr>
          <p:nvPr/>
        </p:nvCxnSpPr>
        <p:spPr bwMode="auto">
          <a:xfrm>
            <a:off x="2819400" y="1981200"/>
            <a:ext cx="304800" cy="1588"/>
          </a:xfrm>
          <a:prstGeom prst="straightConnector1">
            <a:avLst/>
          </a:prstGeom>
          <a:noFill/>
          <a:ln w="9525" algn="ctr">
            <a:solidFill>
              <a:schemeClr val="tx1"/>
            </a:solidFill>
            <a:round/>
            <a:headEnd/>
            <a:tailEnd type="arrow" w="med" len="med"/>
          </a:ln>
        </p:spPr>
      </p:cxnSp>
    </p:spTree>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8382000" cy="609600"/>
          </a:xfrm>
        </p:spPr>
        <p:txBody>
          <a:bodyPr>
            <a:noAutofit/>
          </a:bodyPr>
          <a:lstStyle/>
          <a:p>
            <a:r>
              <a:rPr lang="en-US" dirty="0" smtClean="0"/>
              <a:t>Example: Multi-Function Remote Control</a:t>
            </a:r>
            <a:endParaRPr lang="ar-EG" dirty="0"/>
          </a:p>
        </p:txBody>
      </p:sp>
      <p:sp>
        <p:nvSpPr>
          <p:cNvPr id="5" name="Rounded Rectangle 4"/>
          <p:cNvSpPr/>
          <p:nvPr/>
        </p:nvSpPr>
        <p:spPr bwMode="auto">
          <a:xfrm>
            <a:off x="3124200" y="1143000"/>
            <a:ext cx="1905000" cy="312420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ar-EG" sz="2000" b="0" i="0" u="none" strike="noStrike" cap="none" normalizeH="0" baseline="0" smtClean="0">
              <a:ln>
                <a:noFill/>
              </a:ln>
              <a:solidFill>
                <a:schemeClr val="tx1"/>
              </a:solidFill>
              <a:effectLst/>
              <a:latin typeface="Arial" pitchFamily="34" charset="0"/>
              <a:cs typeface="Arial" pitchFamily="34" charset="0"/>
            </a:endParaRPr>
          </a:p>
        </p:txBody>
      </p:sp>
      <p:sp>
        <p:nvSpPr>
          <p:cNvPr id="6" name="Oval 5"/>
          <p:cNvSpPr/>
          <p:nvPr/>
        </p:nvSpPr>
        <p:spPr bwMode="auto">
          <a:xfrm>
            <a:off x="3429000" y="1600200"/>
            <a:ext cx="457200" cy="2286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ar-EG" sz="2000" b="0" i="0" u="none" strike="noStrike" cap="none" normalizeH="0" baseline="0" smtClean="0">
              <a:ln>
                <a:noFill/>
              </a:ln>
              <a:solidFill>
                <a:schemeClr val="tx1"/>
              </a:solidFill>
              <a:effectLst/>
              <a:latin typeface="Arial" pitchFamily="34" charset="0"/>
              <a:cs typeface="Arial" pitchFamily="34" charset="0"/>
            </a:endParaRPr>
          </a:p>
        </p:txBody>
      </p:sp>
      <p:sp>
        <p:nvSpPr>
          <p:cNvPr id="7" name="Oval 6"/>
          <p:cNvSpPr/>
          <p:nvPr/>
        </p:nvSpPr>
        <p:spPr bwMode="auto">
          <a:xfrm>
            <a:off x="4267200" y="1600200"/>
            <a:ext cx="457200" cy="2286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ar-EG" sz="2000" b="0" i="0" u="none" strike="noStrike" cap="none" normalizeH="0" baseline="0" smtClean="0">
              <a:ln>
                <a:noFill/>
              </a:ln>
              <a:solidFill>
                <a:schemeClr val="tx1"/>
              </a:solidFill>
              <a:effectLst/>
              <a:latin typeface="Arial" pitchFamily="34" charset="0"/>
              <a:cs typeface="Arial" pitchFamily="34" charset="0"/>
            </a:endParaRPr>
          </a:p>
        </p:txBody>
      </p:sp>
      <p:sp>
        <p:nvSpPr>
          <p:cNvPr id="8" name="Oval 7"/>
          <p:cNvSpPr/>
          <p:nvPr/>
        </p:nvSpPr>
        <p:spPr bwMode="auto">
          <a:xfrm>
            <a:off x="3810000" y="3810000"/>
            <a:ext cx="457200" cy="2286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ar-EG" sz="2000" b="0" i="0" u="none" strike="noStrike" cap="none" normalizeH="0" baseline="0" smtClean="0">
              <a:ln>
                <a:noFill/>
              </a:ln>
              <a:solidFill>
                <a:schemeClr val="tx1"/>
              </a:solidFill>
              <a:effectLst/>
              <a:latin typeface="Arial" pitchFamily="34" charset="0"/>
              <a:cs typeface="Arial" pitchFamily="34" charset="0"/>
            </a:endParaRPr>
          </a:p>
        </p:txBody>
      </p:sp>
      <p:sp>
        <p:nvSpPr>
          <p:cNvPr id="9" name="Oval 8"/>
          <p:cNvSpPr/>
          <p:nvPr/>
        </p:nvSpPr>
        <p:spPr bwMode="auto">
          <a:xfrm>
            <a:off x="3429000" y="1981200"/>
            <a:ext cx="457200" cy="2286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ar-EG" sz="2000" b="0" i="0" u="none" strike="noStrike" cap="none" normalizeH="0" baseline="0" smtClean="0">
              <a:ln>
                <a:noFill/>
              </a:ln>
              <a:solidFill>
                <a:schemeClr val="tx1"/>
              </a:solidFill>
              <a:effectLst/>
              <a:latin typeface="Arial" pitchFamily="34" charset="0"/>
              <a:cs typeface="Arial" pitchFamily="34" charset="0"/>
            </a:endParaRPr>
          </a:p>
        </p:txBody>
      </p:sp>
      <p:sp>
        <p:nvSpPr>
          <p:cNvPr id="10" name="Oval 9"/>
          <p:cNvSpPr/>
          <p:nvPr/>
        </p:nvSpPr>
        <p:spPr bwMode="auto">
          <a:xfrm>
            <a:off x="4267200" y="1981200"/>
            <a:ext cx="457200" cy="2286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ar-EG" sz="2000" b="0" i="0" u="none" strike="noStrike" cap="none" normalizeH="0" baseline="0" smtClean="0">
              <a:ln>
                <a:noFill/>
              </a:ln>
              <a:solidFill>
                <a:schemeClr val="tx1"/>
              </a:solidFill>
              <a:effectLst/>
              <a:latin typeface="Arial" pitchFamily="34" charset="0"/>
              <a:cs typeface="Arial" pitchFamily="34" charset="0"/>
            </a:endParaRPr>
          </a:p>
        </p:txBody>
      </p:sp>
      <p:sp>
        <p:nvSpPr>
          <p:cNvPr id="11" name="TextBox 10"/>
          <p:cNvSpPr txBox="1"/>
          <p:nvPr/>
        </p:nvSpPr>
        <p:spPr>
          <a:xfrm>
            <a:off x="3352800" y="1143000"/>
            <a:ext cx="609600" cy="400110"/>
          </a:xfrm>
          <a:prstGeom prst="rect">
            <a:avLst/>
          </a:prstGeom>
          <a:noFill/>
        </p:spPr>
        <p:txBody>
          <a:bodyPr wrap="square" rtlCol="1">
            <a:spAutoFit/>
          </a:bodyPr>
          <a:lstStyle/>
          <a:p>
            <a:pPr algn="ctr"/>
            <a:r>
              <a:rPr lang="en-US" b="1" dirty="0" smtClean="0"/>
              <a:t>On</a:t>
            </a:r>
            <a:endParaRPr lang="ar-EG" b="1" dirty="0"/>
          </a:p>
        </p:txBody>
      </p:sp>
      <p:sp>
        <p:nvSpPr>
          <p:cNvPr id="12" name="TextBox 11"/>
          <p:cNvSpPr txBox="1"/>
          <p:nvPr/>
        </p:nvSpPr>
        <p:spPr>
          <a:xfrm>
            <a:off x="4191000" y="1143000"/>
            <a:ext cx="609600" cy="400110"/>
          </a:xfrm>
          <a:prstGeom prst="rect">
            <a:avLst/>
          </a:prstGeom>
          <a:noFill/>
        </p:spPr>
        <p:txBody>
          <a:bodyPr wrap="square" rtlCol="1">
            <a:spAutoFit/>
          </a:bodyPr>
          <a:lstStyle/>
          <a:p>
            <a:pPr algn="ctr" rtl="0"/>
            <a:r>
              <a:rPr lang="en-US" b="1" dirty="0" smtClean="0"/>
              <a:t>Off</a:t>
            </a:r>
            <a:endParaRPr lang="ar-EG" b="1" dirty="0"/>
          </a:p>
        </p:txBody>
      </p:sp>
      <p:sp>
        <p:nvSpPr>
          <p:cNvPr id="13" name="TextBox 12"/>
          <p:cNvSpPr txBox="1"/>
          <p:nvPr/>
        </p:nvSpPr>
        <p:spPr>
          <a:xfrm>
            <a:off x="3657600" y="3409890"/>
            <a:ext cx="838200" cy="400110"/>
          </a:xfrm>
          <a:prstGeom prst="rect">
            <a:avLst/>
          </a:prstGeom>
          <a:noFill/>
        </p:spPr>
        <p:txBody>
          <a:bodyPr wrap="square" rtlCol="1">
            <a:spAutoFit/>
          </a:bodyPr>
          <a:lstStyle/>
          <a:p>
            <a:pPr algn="ctr"/>
            <a:r>
              <a:rPr lang="en-US" b="1" dirty="0" smtClean="0"/>
              <a:t>Undo</a:t>
            </a:r>
            <a:endParaRPr lang="ar-EG" b="1" dirty="0"/>
          </a:p>
        </p:txBody>
      </p:sp>
      <p:sp>
        <p:nvSpPr>
          <p:cNvPr id="14" name="Rectangle 13"/>
          <p:cNvSpPr/>
          <p:nvPr/>
        </p:nvSpPr>
        <p:spPr bwMode="auto">
          <a:xfrm>
            <a:off x="533400" y="1295400"/>
            <a:ext cx="2057400" cy="1219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Remote Loader</a:t>
            </a:r>
            <a:endParaRPr kumimoji="0" lang="ar-EG"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15" name="Rectangle 14"/>
          <p:cNvSpPr/>
          <p:nvPr/>
        </p:nvSpPr>
        <p:spPr bwMode="auto">
          <a:xfrm>
            <a:off x="6172200" y="1600200"/>
            <a:ext cx="1600200" cy="533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TV</a:t>
            </a:r>
            <a:endParaRPr kumimoji="0" lang="ar-EG"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5"/>
          <p:cNvSpPr/>
          <p:nvPr/>
        </p:nvSpPr>
        <p:spPr bwMode="auto">
          <a:xfrm>
            <a:off x="6172200" y="2362200"/>
            <a:ext cx="1600200" cy="533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Lights</a:t>
            </a:r>
            <a:endParaRPr kumimoji="0" lang="ar-EG"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17" name="Rectangle 16"/>
          <p:cNvSpPr/>
          <p:nvPr/>
        </p:nvSpPr>
        <p:spPr bwMode="auto">
          <a:xfrm>
            <a:off x="6172200" y="3200400"/>
            <a:ext cx="1600200" cy="533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smtClean="0"/>
              <a:t>CD Player</a:t>
            </a:r>
            <a:endParaRPr kumimoji="0" lang="ar-EG"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18" name="Oval 17"/>
          <p:cNvSpPr/>
          <p:nvPr/>
        </p:nvSpPr>
        <p:spPr bwMode="auto">
          <a:xfrm>
            <a:off x="3429000" y="2438400"/>
            <a:ext cx="457200" cy="2286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ar-EG" sz="2000" b="0" i="0" u="none" strike="noStrike" cap="none" normalizeH="0" baseline="0" smtClean="0">
              <a:ln>
                <a:noFill/>
              </a:ln>
              <a:solidFill>
                <a:schemeClr val="tx1"/>
              </a:solidFill>
              <a:effectLst/>
              <a:latin typeface="Arial" pitchFamily="34" charset="0"/>
              <a:cs typeface="Arial" pitchFamily="34" charset="0"/>
            </a:endParaRPr>
          </a:p>
        </p:txBody>
      </p:sp>
      <p:sp>
        <p:nvSpPr>
          <p:cNvPr id="19" name="Oval 18"/>
          <p:cNvSpPr/>
          <p:nvPr/>
        </p:nvSpPr>
        <p:spPr bwMode="auto">
          <a:xfrm>
            <a:off x="4267200" y="2438400"/>
            <a:ext cx="457200" cy="2286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ar-EG" sz="20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spd="slow"/>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Rectangle 25"/>
          <p:cNvSpPr/>
          <p:nvPr/>
        </p:nvSpPr>
        <p:spPr bwMode="auto">
          <a:xfrm>
            <a:off x="2514600" y="3810000"/>
            <a:ext cx="2667000" cy="1219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smtClean="0"/>
              <a:t>CD Player</a:t>
            </a:r>
            <a:endParaRPr lang="en-US" dirty="0" smtClean="0"/>
          </a:p>
          <a:p>
            <a:pPr algn="l" rtl="0">
              <a:defRPr/>
            </a:pPr>
            <a:r>
              <a:rPr lang="en-US" dirty="0" smtClean="0"/>
              <a:t>action ()</a:t>
            </a:r>
            <a:endParaRPr lang="en-US" dirty="0"/>
          </a:p>
        </p:txBody>
      </p:sp>
      <p:sp>
        <p:nvSpPr>
          <p:cNvPr id="24" name="Rectangle 23"/>
          <p:cNvSpPr/>
          <p:nvPr/>
        </p:nvSpPr>
        <p:spPr bwMode="auto">
          <a:xfrm>
            <a:off x="2362200" y="4114800"/>
            <a:ext cx="2667000" cy="1219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smtClean="0"/>
              <a:t>TV </a:t>
            </a:r>
            <a:endParaRPr lang="en-US" dirty="0"/>
          </a:p>
        </p:txBody>
      </p:sp>
      <p:sp>
        <p:nvSpPr>
          <p:cNvPr id="20482" name="Title 1"/>
          <p:cNvSpPr>
            <a:spLocks noGrp="1"/>
          </p:cNvSpPr>
          <p:nvPr>
            <p:ph type="title"/>
          </p:nvPr>
        </p:nvSpPr>
        <p:spPr>
          <a:xfrm>
            <a:off x="685800" y="152400"/>
            <a:ext cx="8458200" cy="609600"/>
          </a:xfrm>
        </p:spPr>
        <p:txBody>
          <a:bodyPr/>
          <a:lstStyle/>
          <a:p>
            <a:pPr eaLnBrk="1" hangingPunct="1">
              <a:spcBef>
                <a:spcPct val="50000"/>
              </a:spcBef>
              <a:defRPr/>
            </a:pPr>
            <a:r>
              <a:rPr lang="en-US" dirty="0" smtClean="0"/>
              <a:t>Remote Control Example</a:t>
            </a:r>
            <a:endParaRPr lang="en-US" sz="2000" kern="1200" dirty="0">
              <a:solidFill>
                <a:srgbClr val="000000"/>
              </a:solidFill>
              <a:ea typeface="+mn-ea"/>
            </a:endParaRPr>
          </a:p>
        </p:txBody>
      </p:sp>
      <p:sp>
        <p:nvSpPr>
          <p:cNvPr id="4" name="Rectangle 3"/>
          <p:cNvSpPr/>
          <p:nvPr/>
        </p:nvSpPr>
        <p:spPr bwMode="auto">
          <a:xfrm>
            <a:off x="152400" y="1751013"/>
            <a:ext cx="2667000" cy="992187"/>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smtClean="0"/>
              <a:t>Remote Loader</a:t>
            </a:r>
            <a:endParaRPr lang="en-US" b="1" dirty="0"/>
          </a:p>
          <a:p>
            <a:pPr algn="ctr" rtl="0">
              <a:defRPr/>
            </a:pPr>
            <a:endParaRPr lang="en-US" b="1" dirty="0"/>
          </a:p>
          <a:p>
            <a:pPr algn="ctr" rtl="0">
              <a:defRPr/>
            </a:pPr>
            <a:endParaRPr lang="en-US" dirty="0"/>
          </a:p>
        </p:txBody>
      </p:sp>
      <p:grpSp>
        <p:nvGrpSpPr>
          <p:cNvPr id="2" name="Group 22"/>
          <p:cNvGrpSpPr>
            <a:grpSpLocks/>
          </p:cNvGrpSpPr>
          <p:nvPr/>
        </p:nvGrpSpPr>
        <p:grpSpPr bwMode="auto">
          <a:xfrm>
            <a:off x="3124200" y="1751013"/>
            <a:ext cx="2667000" cy="1296987"/>
            <a:chOff x="5181600" y="1219200"/>
            <a:chExt cx="2667000" cy="1447800"/>
          </a:xfrm>
        </p:grpSpPr>
        <p:sp>
          <p:nvSpPr>
            <p:cNvPr id="20" name="Rectangle 19"/>
            <p:cNvSpPr/>
            <p:nvPr/>
          </p:nvSpPr>
          <p:spPr bwMode="auto">
            <a:xfrm>
              <a:off x="5181600" y="1219200"/>
              <a:ext cx="2667000" cy="1447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smtClean="0"/>
                <a:t>Invoker(Remote)</a:t>
              </a:r>
              <a:endParaRPr lang="en-US" b="1" dirty="0"/>
            </a:p>
            <a:p>
              <a:pPr algn="ctr" rtl="0">
                <a:defRPr/>
              </a:pPr>
              <a:endParaRPr lang="en-US" dirty="0"/>
            </a:p>
            <a:p>
              <a:pPr algn="ctr" rtl="0">
                <a:defRPr/>
              </a:pPr>
              <a:r>
                <a:rPr lang="en-US" dirty="0" err="1" smtClean="0"/>
                <a:t>setOnCommand</a:t>
              </a:r>
              <a:r>
                <a:rPr lang="en-US" dirty="0" smtClean="0"/>
                <a:t>()</a:t>
              </a:r>
            </a:p>
            <a:p>
              <a:pPr algn="ctr" rtl="0">
                <a:defRPr/>
              </a:pPr>
              <a:r>
                <a:rPr lang="en-US" dirty="0" err="1" smtClean="0"/>
                <a:t>setOffCommand</a:t>
              </a:r>
              <a:r>
                <a:rPr lang="en-US" dirty="0" smtClean="0"/>
                <a:t>()</a:t>
              </a:r>
              <a:endParaRPr lang="en-US" dirty="0"/>
            </a:p>
          </p:txBody>
        </p:sp>
        <p:cxnSp>
          <p:nvCxnSpPr>
            <p:cNvPr id="96277" name="Straight Connector 20"/>
            <p:cNvCxnSpPr>
              <a:cxnSpLocks noChangeShapeType="1"/>
            </p:cNvCxnSpPr>
            <p:nvPr/>
          </p:nvCxnSpPr>
          <p:spPr bwMode="auto">
            <a:xfrm>
              <a:off x="5181600" y="1754187"/>
              <a:ext cx="2667000" cy="1235"/>
            </a:xfrm>
            <a:prstGeom prst="line">
              <a:avLst/>
            </a:prstGeom>
            <a:noFill/>
            <a:ln w="9525" algn="ctr">
              <a:solidFill>
                <a:schemeClr val="tx1"/>
              </a:solidFill>
              <a:round/>
              <a:headEnd/>
              <a:tailEnd/>
            </a:ln>
          </p:spPr>
        </p:cxnSp>
      </p:grpSp>
      <p:grpSp>
        <p:nvGrpSpPr>
          <p:cNvPr id="3" name="Group 23"/>
          <p:cNvGrpSpPr>
            <a:grpSpLocks/>
          </p:cNvGrpSpPr>
          <p:nvPr/>
        </p:nvGrpSpPr>
        <p:grpSpPr bwMode="auto">
          <a:xfrm>
            <a:off x="2209800" y="4419600"/>
            <a:ext cx="2667000" cy="1447800"/>
            <a:chOff x="5181600" y="1219200"/>
            <a:chExt cx="2667000" cy="1447800"/>
          </a:xfrm>
        </p:grpSpPr>
        <p:sp>
          <p:nvSpPr>
            <p:cNvPr id="25" name="Rectangle 24"/>
            <p:cNvSpPr/>
            <p:nvPr/>
          </p:nvSpPr>
          <p:spPr bwMode="auto">
            <a:xfrm>
              <a:off x="5181600" y="1219200"/>
              <a:ext cx="2667000" cy="1447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smtClean="0"/>
                <a:t>Light</a:t>
              </a:r>
              <a:endParaRPr lang="en-US" b="1" dirty="0"/>
            </a:p>
            <a:p>
              <a:pPr algn="l" rtl="0">
                <a:defRPr/>
              </a:pPr>
              <a:r>
                <a:rPr lang="en-US" dirty="0" smtClean="0"/>
                <a:t> </a:t>
              </a:r>
            </a:p>
            <a:p>
              <a:pPr algn="ctr" rtl="0">
                <a:defRPr/>
              </a:pPr>
              <a:r>
                <a:rPr lang="en-US" dirty="0" smtClean="0"/>
                <a:t>on ()</a:t>
              </a:r>
            </a:p>
            <a:p>
              <a:pPr algn="ctr" rtl="0">
                <a:defRPr/>
              </a:pPr>
              <a:r>
                <a:rPr lang="en-US" dirty="0" smtClean="0"/>
                <a:t>off ()</a:t>
              </a:r>
              <a:endParaRPr lang="en-US" dirty="0"/>
            </a:p>
          </p:txBody>
        </p:sp>
        <p:cxnSp>
          <p:nvCxnSpPr>
            <p:cNvPr id="96275" name="Straight Connector 25"/>
            <p:cNvCxnSpPr>
              <a:cxnSpLocks noChangeShapeType="1"/>
            </p:cNvCxnSpPr>
            <p:nvPr/>
          </p:nvCxnSpPr>
          <p:spPr bwMode="auto">
            <a:xfrm>
              <a:off x="5181600" y="1876056"/>
              <a:ext cx="2667000" cy="1235"/>
            </a:xfrm>
            <a:prstGeom prst="line">
              <a:avLst/>
            </a:prstGeom>
            <a:noFill/>
            <a:ln w="9525" algn="ctr">
              <a:solidFill>
                <a:schemeClr val="tx1"/>
              </a:solidFill>
              <a:round/>
              <a:headEnd/>
              <a:tailEnd/>
            </a:ln>
          </p:spPr>
        </p:cxnSp>
      </p:grpSp>
      <p:cxnSp>
        <p:nvCxnSpPr>
          <p:cNvPr id="96263" name="Straight Arrow Connector 36"/>
          <p:cNvCxnSpPr>
            <a:cxnSpLocks noChangeShapeType="1"/>
          </p:cNvCxnSpPr>
          <p:nvPr/>
        </p:nvCxnSpPr>
        <p:spPr bwMode="auto">
          <a:xfrm>
            <a:off x="5791200" y="1979613"/>
            <a:ext cx="457200" cy="1587"/>
          </a:xfrm>
          <a:prstGeom prst="straightConnector1">
            <a:avLst/>
          </a:prstGeom>
          <a:noFill/>
          <a:ln w="9525" algn="ctr">
            <a:solidFill>
              <a:schemeClr val="tx1"/>
            </a:solidFill>
            <a:round/>
            <a:headEnd/>
            <a:tailEnd type="arrow" w="med" len="med"/>
          </a:ln>
        </p:spPr>
      </p:cxnSp>
      <p:grpSp>
        <p:nvGrpSpPr>
          <p:cNvPr id="5" name="Group 23"/>
          <p:cNvGrpSpPr>
            <a:grpSpLocks/>
          </p:cNvGrpSpPr>
          <p:nvPr/>
        </p:nvGrpSpPr>
        <p:grpSpPr bwMode="auto">
          <a:xfrm>
            <a:off x="6248400" y="1751012"/>
            <a:ext cx="2667000" cy="1677987"/>
            <a:chOff x="5181600" y="1219200"/>
            <a:chExt cx="2667000" cy="1447800"/>
          </a:xfrm>
        </p:grpSpPr>
        <p:sp>
          <p:nvSpPr>
            <p:cNvPr id="27" name="Rectangle 26"/>
            <p:cNvSpPr/>
            <p:nvPr/>
          </p:nvSpPr>
          <p:spPr bwMode="auto">
            <a:xfrm>
              <a:off x="5181600" y="1219200"/>
              <a:ext cx="2667000" cy="1447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smtClean="0"/>
                <a:t>&lt;&lt;interface&gt;&gt;</a:t>
              </a:r>
            </a:p>
            <a:p>
              <a:pPr algn="ctr" rtl="0">
                <a:defRPr/>
              </a:pPr>
              <a:r>
                <a:rPr lang="en-US" b="1" dirty="0" smtClean="0"/>
                <a:t>Command</a:t>
              </a:r>
              <a:endParaRPr lang="en-US" b="1" dirty="0"/>
            </a:p>
            <a:p>
              <a:pPr algn="ctr" rtl="0">
                <a:defRPr/>
              </a:pPr>
              <a:endParaRPr lang="en-US" dirty="0"/>
            </a:p>
            <a:p>
              <a:pPr algn="ctr" rtl="0">
                <a:defRPr/>
              </a:pPr>
              <a:r>
                <a:rPr lang="en-US" dirty="0" smtClean="0"/>
                <a:t>execute ()</a:t>
              </a:r>
            </a:p>
            <a:p>
              <a:pPr algn="ctr" rtl="0">
                <a:defRPr/>
              </a:pPr>
              <a:r>
                <a:rPr lang="en-US" dirty="0" smtClean="0"/>
                <a:t>undo ()</a:t>
              </a:r>
              <a:endParaRPr lang="ar-EG" dirty="0"/>
            </a:p>
          </p:txBody>
        </p:sp>
        <p:cxnSp>
          <p:nvCxnSpPr>
            <p:cNvPr id="96273" name="Straight Connector 25"/>
            <p:cNvCxnSpPr>
              <a:cxnSpLocks noChangeShapeType="1"/>
            </p:cNvCxnSpPr>
            <p:nvPr/>
          </p:nvCxnSpPr>
          <p:spPr bwMode="auto">
            <a:xfrm>
              <a:off x="5181600" y="1811057"/>
              <a:ext cx="2667000" cy="1235"/>
            </a:xfrm>
            <a:prstGeom prst="line">
              <a:avLst/>
            </a:prstGeom>
            <a:noFill/>
            <a:ln w="9525" algn="ctr">
              <a:solidFill>
                <a:schemeClr val="tx1"/>
              </a:solidFill>
              <a:round/>
              <a:headEnd/>
              <a:tailEnd/>
            </a:ln>
          </p:spPr>
        </p:cxnSp>
      </p:grpSp>
      <p:cxnSp>
        <p:nvCxnSpPr>
          <p:cNvPr id="96267" name="Straight Connector 5"/>
          <p:cNvCxnSpPr>
            <a:cxnSpLocks noChangeShapeType="1"/>
          </p:cNvCxnSpPr>
          <p:nvPr/>
        </p:nvCxnSpPr>
        <p:spPr bwMode="auto">
          <a:xfrm>
            <a:off x="152400" y="2286000"/>
            <a:ext cx="2667000" cy="3175"/>
          </a:xfrm>
          <a:prstGeom prst="line">
            <a:avLst/>
          </a:prstGeom>
          <a:noFill/>
          <a:ln w="9525" algn="ctr">
            <a:solidFill>
              <a:schemeClr val="tx1"/>
            </a:solidFill>
            <a:round/>
            <a:headEnd/>
            <a:tailEnd/>
          </a:ln>
        </p:spPr>
      </p:cxnSp>
      <p:cxnSp>
        <p:nvCxnSpPr>
          <p:cNvPr id="96268" name="Straight Arrow Connector 44"/>
          <p:cNvCxnSpPr>
            <a:cxnSpLocks noChangeShapeType="1"/>
            <a:stCxn id="29" idx="0"/>
            <a:endCxn id="27" idx="2"/>
          </p:cNvCxnSpPr>
          <p:nvPr/>
        </p:nvCxnSpPr>
        <p:spPr bwMode="auto">
          <a:xfrm rot="5400000" flipH="1" flipV="1">
            <a:off x="7258050" y="3714750"/>
            <a:ext cx="609601" cy="38100"/>
          </a:xfrm>
          <a:prstGeom prst="straightConnector1">
            <a:avLst/>
          </a:prstGeom>
          <a:noFill/>
          <a:ln w="9525" algn="ctr">
            <a:solidFill>
              <a:schemeClr val="tx1"/>
            </a:solidFill>
            <a:prstDash val="dash"/>
            <a:round/>
            <a:headEnd/>
            <a:tailEnd type="arrow" w="med" len="med"/>
          </a:ln>
        </p:spPr>
      </p:cxnSp>
      <p:sp>
        <p:nvSpPr>
          <p:cNvPr id="46" name="Isosceles Triangle 45"/>
          <p:cNvSpPr/>
          <p:nvPr/>
        </p:nvSpPr>
        <p:spPr bwMode="auto">
          <a:xfrm>
            <a:off x="7467600" y="3429000"/>
            <a:ext cx="228600" cy="228600"/>
          </a:xfrm>
          <a:prstGeom prst="triangl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l" rtl="0">
              <a:defRPr/>
            </a:pPr>
            <a:endParaRPr lang="ar-EG"/>
          </a:p>
        </p:txBody>
      </p:sp>
      <p:grpSp>
        <p:nvGrpSpPr>
          <p:cNvPr id="6" name="Group 23"/>
          <p:cNvGrpSpPr>
            <a:grpSpLocks/>
          </p:cNvGrpSpPr>
          <p:nvPr/>
        </p:nvGrpSpPr>
        <p:grpSpPr bwMode="auto">
          <a:xfrm>
            <a:off x="6096000" y="4038600"/>
            <a:ext cx="2895600" cy="2286000"/>
            <a:chOff x="5181600" y="1219200"/>
            <a:chExt cx="2667000" cy="1447800"/>
          </a:xfrm>
        </p:grpSpPr>
        <p:sp>
          <p:nvSpPr>
            <p:cNvPr id="29" name="Rectangle 28"/>
            <p:cNvSpPr/>
            <p:nvPr/>
          </p:nvSpPr>
          <p:spPr bwMode="auto">
            <a:xfrm>
              <a:off x="5181600" y="1219200"/>
              <a:ext cx="2667000" cy="1447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err="1" smtClean="0"/>
                <a:t>LightOnCommand</a:t>
              </a:r>
              <a:endParaRPr lang="en-US" b="1" dirty="0" smtClean="0"/>
            </a:p>
            <a:p>
              <a:pPr algn="ctr" rtl="0">
                <a:defRPr/>
              </a:pPr>
              <a:endParaRPr lang="en-US" b="1" dirty="0"/>
            </a:p>
            <a:p>
              <a:pPr algn="ctr" rtl="0">
                <a:defRPr/>
              </a:pPr>
              <a:r>
                <a:rPr lang="en-US" dirty="0" smtClean="0"/>
                <a:t>Light </a:t>
              </a:r>
              <a:r>
                <a:rPr lang="en-US" dirty="0" err="1" smtClean="0"/>
                <a:t>light</a:t>
              </a:r>
              <a:r>
                <a:rPr lang="en-US" dirty="0" smtClean="0"/>
                <a:t>;</a:t>
              </a:r>
            </a:p>
            <a:p>
              <a:pPr algn="l" rtl="0">
                <a:defRPr/>
              </a:pPr>
              <a:r>
                <a:rPr lang="en-US" dirty="0" smtClean="0"/>
                <a:t>execute () { </a:t>
              </a:r>
            </a:p>
            <a:p>
              <a:pPr algn="l" rtl="0">
                <a:defRPr/>
              </a:pPr>
              <a:r>
                <a:rPr lang="en-US" dirty="0" smtClean="0"/>
                <a:t>            </a:t>
              </a:r>
              <a:r>
                <a:rPr lang="en-US" dirty="0" err="1" smtClean="0"/>
                <a:t>light.on</a:t>
              </a:r>
              <a:r>
                <a:rPr lang="en-US" dirty="0" smtClean="0"/>
                <a:t>( )</a:t>
              </a:r>
            </a:p>
            <a:p>
              <a:pPr algn="l" rtl="0">
                <a:defRPr/>
              </a:pPr>
              <a:r>
                <a:rPr lang="en-US" dirty="0" smtClean="0"/>
                <a:t>           }</a:t>
              </a:r>
            </a:p>
            <a:p>
              <a:pPr algn="l" rtl="0">
                <a:defRPr/>
              </a:pPr>
              <a:r>
                <a:rPr lang="en-US" dirty="0" smtClean="0"/>
                <a:t>undo ()</a:t>
              </a:r>
              <a:endParaRPr lang="ar-EG" dirty="0"/>
            </a:p>
          </p:txBody>
        </p:sp>
        <p:cxnSp>
          <p:nvCxnSpPr>
            <p:cNvPr id="30" name="Straight Connector 25"/>
            <p:cNvCxnSpPr>
              <a:cxnSpLocks noChangeShapeType="1"/>
            </p:cNvCxnSpPr>
            <p:nvPr/>
          </p:nvCxnSpPr>
          <p:spPr bwMode="auto">
            <a:xfrm>
              <a:off x="5181600" y="1826342"/>
              <a:ext cx="2667000" cy="1235"/>
            </a:xfrm>
            <a:prstGeom prst="line">
              <a:avLst/>
            </a:prstGeom>
            <a:noFill/>
            <a:ln w="9525" algn="ctr">
              <a:solidFill>
                <a:schemeClr val="tx1"/>
              </a:solidFill>
              <a:round/>
              <a:headEnd/>
              <a:tailEnd/>
            </a:ln>
          </p:spPr>
        </p:cxnSp>
      </p:grpSp>
      <p:cxnSp>
        <p:nvCxnSpPr>
          <p:cNvPr id="38" name="Straight Connector 25"/>
          <p:cNvCxnSpPr>
            <a:cxnSpLocks noChangeShapeType="1"/>
          </p:cNvCxnSpPr>
          <p:nvPr/>
        </p:nvCxnSpPr>
        <p:spPr bwMode="auto">
          <a:xfrm>
            <a:off x="6096000" y="4495800"/>
            <a:ext cx="2895600" cy="2015"/>
          </a:xfrm>
          <a:prstGeom prst="line">
            <a:avLst/>
          </a:prstGeom>
          <a:noFill/>
          <a:ln w="9525" algn="ctr">
            <a:solidFill>
              <a:schemeClr val="tx1"/>
            </a:solidFill>
            <a:round/>
            <a:headEnd/>
            <a:tailEnd/>
          </a:ln>
        </p:spPr>
      </p:cxnSp>
      <p:cxnSp>
        <p:nvCxnSpPr>
          <p:cNvPr id="40" name="Elbow Connector 39"/>
          <p:cNvCxnSpPr/>
          <p:nvPr/>
        </p:nvCxnSpPr>
        <p:spPr bwMode="auto">
          <a:xfrm>
            <a:off x="609600" y="2743200"/>
            <a:ext cx="5410200" cy="3276600"/>
          </a:xfrm>
          <a:prstGeom prst="bentConnector3">
            <a:avLst>
              <a:gd name="adj1" fmla="val -397"/>
            </a:avLst>
          </a:prstGeom>
          <a:solidFill>
            <a:schemeClr val="accent1"/>
          </a:solidFill>
          <a:ln w="9525" cap="flat" cmpd="sng" algn="ctr">
            <a:solidFill>
              <a:schemeClr val="tx1"/>
            </a:solidFill>
            <a:prstDash val="solid"/>
            <a:round/>
            <a:headEnd type="none" w="med" len="med"/>
            <a:tailEnd type="arrow"/>
          </a:ln>
          <a:effectLst/>
        </p:spPr>
      </p:cxnSp>
      <p:cxnSp>
        <p:nvCxnSpPr>
          <p:cNvPr id="42" name="Straight Arrow Connector 36"/>
          <p:cNvCxnSpPr>
            <a:cxnSpLocks noChangeShapeType="1"/>
          </p:cNvCxnSpPr>
          <p:nvPr/>
        </p:nvCxnSpPr>
        <p:spPr bwMode="auto">
          <a:xfrm rot="10800000">
            <a:off x="4876800" y="4800600"/>
            <a:ext cx="1219200" cy="1588"/>
          </a:xfrm>
          <a:prstGeom prst="straightConnector1">
            <a:avLst/>
          </a:prstGeom>
          <a:noFill/>
          <a:ln w="9525" algn="ctr">
            <a:solidFill>
              <a:schemeClr val="tx1"/>
            </a:solidFill>
            <a:round/>
            <a:headEnd/>
            <a:tailEnd type="arrow" w="med" len="med"/>
          </a:ln>
        </p:spPr>
      </p:cxnSp>
      <p:cxnSp>
        <p:nvCxnSpPr>
          <p:cNvPr id="52" name="Elbow Connector 39"/>
          <p:cNvCxnSpPr>
            <a:stCxn id="4" idx="2"/>
            <a:endCxn id="25" idx="1"/>
          </p:cNvCxnSpPr>
          <p:nvPr/>
        </p:nvCxnSpPr>
        <p:spPr bwMode="auto">
          <a:xfrm rot="16200000" flipH="1">
            <a:off x="647700" y="3581400"/>
            <a:ext cx="2400300" cy="723900"/>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36"/>
          <p:cNvCxnSpPr>
            <a:cxnSpLocks noChangeShapeType="1"/>
          </p:cNvCxnSpPr>
          <p:nvPr/>
        </p:nvCxnSpPr>
        <p:spPr bwMode="auto">
          <a:xfrm>
            <a:off x="2743200" y="1981200"/>
            <a:ext cx="457200" cy="1587"/>
          </a:xfrm>
          <a:prstGeom prst="straightConnector1">
            <a:avLst/>
          </a:prstGeom>
          <a:noFill/>
          <a:ln w="9525" algn="ctr">
            <a:solidFill>
              <a:schemeClr val="tx1"/>
            </a:solidFill>
            <a:round/>
            <a:headEnd/>
            <a:tailEnd type="arrow" w="med" len="med"/>
          </a:ln>
        </p:spPr>
      </p:cxnSp>
    </p:spTree>
  </p:cSld>
  <p:clrMapOvr>
    <a:masterClrMapping/>
  </p:clrMapOvr>
  <p:transition spd="slow"/>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dirty="0" smtClean="0"/>
              <a:t>Remote Control Example - Commands</a:t>
            </a:r>
            <a:endParaRPr lang="ar-EG" dirty="0" smtClean="0"/>
          </a:p>
        </p:txBody>
      </p:sp>
      <p:sp>
        <p:nvSpPr>
          <p:cNvPr id="5" name="Rectangle 4"/>
          <p:cNvSpPr/>
          <p:nvPr/>
        </p:nvSpPr>
        <p:spPr bwMode="auto">
          <a:xfrm>
            <a:off x="228600" y="1143000"/>
            <a:ext cx="4953000" cy="5029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 </a:t>
            </a:r>
            <a:r>
              <a:rPr lang="en-US" b="1" dirty="0" err="1" smtClean="0"/>
              <a:t>LightOnCommand</a:t>
            </a:r>
            <a:endParaRPr lang="en-US" b="1" dirty="0"/>
          </a:p>
        </p:txBody>
      </p:sp>
      <p:sp>
        <p:nvSpPr>
          <p:cNvPr id="87044" name="TextBox 3"/>
          <p:cNvSpPr txBox="1">
            <a:spLocks noChangeArrowheads="1"/>
          </p:cNvSpPr>
          <p:nvPr/>
        </p:nvSpPr>
        <p:spPr bwMode="auto">
          <a:xfrm>
            <a:off x="533400" y="1600201"/>
            <a:ext cx="4419600" cy="4401205"/>
          </a:xfrm>
          <a:prstGeom prst="rect">
            <a:avLst/>
          </a:prstGeom>
          <a:solidFill>
            <a:schemeClr val="bg1"/>
          </a:solidFill>
          <a:ln w="9525">
            <a:noFill/>
            <a:miter lim="800000"/>
            <a:headEnd/>
            <a:tailEnd/>
          </a:ln>
        </p:spPr>
        <p:txBody>
          <a:bodyPr wrap="square">
            <a:spAutoFit/>
          </a:bodyPr>
          <a:lstStyle/>
          <a:p>
            <a:pPr algn="l" rtl="0"/>
            <a:r>
              <a:rPr lang="en-US" b="1" dirty="0" smtClean="0">
                <a:latin typeface="Calibri" pitchFamily="34" charset="0"/>
              </a:rPr>
              <a:t>public class </a:t>
            </a:r>
            <a:r>
              <a:rPr lang="en-US" b="1" dirty="0" err="1" smtClean="0">
                <a:latin typeface="Calibri" pitchFamily="34" charset="0"/>
              </a:rPr>
              <a:t>LightOnCommand</a:t>
            </a:r>
            <a:r>
              <a:rPr lang="en-US" b="1" dirty="0" smtClean="0">
                <a:latin typeface="Calibri" pitchFamily="34" charset="0"/>
              </a:rPr>
              <a:t> {</a:t>
            </a:r>
          </a:p>
          <a:p>
            <a:pPr algn="l" rtl="0"/>
            <a:r>
              <a:rPr lang="en-US" b="1" dirty="0" smtClean="0">
                <a:latin typeface="Calibri" pitchFamily="34" charset="0"/>
              </a:rPr>
              <a:t>    Light </a:t>
            </a:r>
            <a:r>
              <a:rPr lang="en-US" b="1" dirty="0" err="1" smtClean="0">
                <a:latin typeface="Calibri" pitchFamily="34" charset="0"/>
              </a:rPr>
              <a:t>light</a:t>
            </a:r>
            <a:r>
              <a:rPr lang="en-US" b="1" dirty="0" smtClean="0">
                <a:latin typeface="Calibri" pitchFamily="34" charset="0"/>
              </a:rPr>
              <a:t>;</a:t>
            </a:r>
          </a:p>
          <a:p>
            <a:pPr algn="l" rtl="0"/>
            <a:r>
              <a:rPr lang="en-US" b="1" dirty="0" smtClean="0">
                <a:latin typeface="Calibri" pitchFamily="34" charset="0"/>
              </a:rPr>
              <a:t>    public </a:t>
            </a:r>
            <a:r>
              <a:rPr lang="en-US" b="1" dirty="0" err="1" smtClean="0">
                <a:latin typeface="Calibri" pitchFamily="34" charset="0"/>
              </a:rPr>
              <a:t>LightOnCommand</a:t>
            </a:r>
            <a:r>
              <a:rPr lang="en-US" b="1" dirty="0" smtClean="0">
                <a:latin typeface="Calibri" pitchFamily="34" charset="0"/>
              </a:rPr>
              <a:t> (Light </a:t>
            </a:r>
            <a:r>
              <a:rPr lang="en-US" b="1" dirty="0" err="1" smtClean="0">
                <a:latin typeface="Calibri" pitchFamily="34" charset="0"/>
              </a:rPr>
              <a:t>light</a:t>
            </a:r>
            <a:r>
              <a:rPr lang="en-US" b="1" dirty="0" smtClean="0">
                <a:latin typeface="Calibri" pitchFamily="34" charset="0"/>
              </a:rPr>
              <a:t>) {</a:t>
            </a:r>
          </a:p>
          <a:p>
            <a:pPr algn="l" rtl="0"/>
            <a:r>
              <a:rPr lang="en-US" b="1" dirty="0" smtClean="0">
                <a:latin typeface="Calibri" pitchFamily="34" charset="0"/>
              </a:rPr>
              <a:t>               </a:t>
            </a:r>
            <a:r>
              <a:rPr lang="en-US" b="1" dirty="0" err="1" smtClean="0">
                <a:latin typeface="Calibri" pitchFamily="34" charset="0"/>
              </a:rPr>
              <a:t>this.light</a:t>
            </a:r>
            <a:r>
              <a:rPr lang="en-US" b="1" dirty="0" smtClean="0">
                <a:latin typeface="Calibri" pitchFamily="34" charset="0"/>
              </a:rPr>
              <a:t>=light;</a:t>
            </a:r>
          </a:p>
          <a:p>
            <a:pPr algn="l" rtl="0"/>
            <a:r>
              <a:rPr lang="en-US" b="1" dirty="0" smtClean="0">
                <a:latin typeface="Calibri" pitchFamily="34" charset="0"/>
              </a:rPr>
              <a:t>           }</a:t>
            </a:r>
          </a:p>
          <a:p>
            <a:pPr algn="l" rtl="0"/>
            <a:r>
              <a:rPr lang="en-US" b="1" dirty="0" smtClean="0">
                <a:latin typeface="Calibri" pitchFamily="34" charset="0"/>
              </a:rPr>
              <a:t>    public void execute () {</a:t>
            </a:r>
          </a:p>
          <a:p>
            <a:pPr algn="l" rtl="0"/>
            <a:r>
              <a:rPr lang="en-US" b="1" dirty="0" smtClean="0">
                <a:latin typeface="Calibri" pitchFamily="34" charset="0"/>
              </a:rPr>
              <a:t>               </a:t>
            </a:r>
            <a:r>
              <a:rPr lang="en-US" b="1" dirty="0" err="1" smtClean="0">
                <a:latin typeface="Calibri" pitchFamily="34" charset="0"/>
              </a:rPr>
              <a:t>light.on</a:t>
            </a:r>
            <a:r>
              <a:rPr lang="en-US" b="1" dirty="0" smtClean="0">
                <a:latin typeface="Calibri" pitchFamily="34" charset="0"/>
              </a:rPr>
              <a:t>();</a:t>
            </a:r>
          </a:p>
          <a:p>
            <a:pPr algn="l" rtl="0"/>
            <a:r>
              <a:rPr lang="en-US" b="1" dirty="0" smtClean="0">
                <a:latin typeface="Calibri" pitchFamily="34" charset="0"/>
              </a:rPr>
              <a:t>            }</a:t>
            </a:r>
          </a:p>
          <a:p>
            <a:pPr algn="l" rtl="0"/>
            <a:endParaRPr lang="en-US" b="1" dirty="0" smtClean="0">
              <a:latin typeface="Calibri" pitchFamily="34" charset="0"/>
            </a:endParaRPr>
          </a:p>
          <a:p>
            <a:pPr algn="l" rtl="0"/>
            <a:r>
              <a:rPr lang="en-US" b="1" dirty="0" smtClean="0">
                <a:latin typeface="Calibri" pitchFamily="34" charset="0"/>
              </a:rPr>
              <a:t>    public void undo() {</a:t>
            </a:r>
          </a:p>
          <a:p>
            <a:pPr algn="l" rtl="0"/>
            <a:r>
              <a:rPr lang="en-US" b="1" dirty="0" smtClean="0">
                <a:latin typeface="Calibri" pitchFamily="34" charset="0"/>
              </a:rPr>
              <a:t>              </a:t>
            </a:r>
            <a:r>
              <a:rPr lang="en-US" b="1" dirty="0" err="1" smtClean="0">
                <a:latin typeface="Calibri" pitchFamily="34" charset="0"/>
              </a:rPr>
              <a:t>light.off</a:t>
            </a:r>
            <a:r>
              <a:rPr lang="en-US" b="1" dirty="0" smtClean="0">
                <a:latin typeface="Calibri" pitchFamily="34" charset="0"/>
              </a:rPr>
              <a:t>();</a:t>
            </a:r>
          </a:p>
          <a:p>
            <a:pPr algn="l" rtl="0"/>
            <a:r>
              <a:rPr lang="en-US" b="1" dirty="0" smtClean="0">
                <a:latin typeface="Calibri" pitchFamily="34" charset="0"/>
              </a:rPr>
              <a:t>            }</a:t>
            </a:r>
          </a:p>
          <a:p>
            <a:pPr algn="l" rtl="0"/>
            <a:r>
              <a:rPr lang="en-US" b="1" dirty="0" smtClean="0">
                <a:latin typeface="Calibri" pitchFamily="34" charset="0"/>
              </a:rPr>
              <a:t>}</a:t>
            </a:r>
            <a:endParaRPr lang="en-US" b="1" dirty="0">
              <a:latin typeface="Calibri" pitchFamily="34" charset="0"/>
            </a:endParaRPr>
          </a:p>
          <a:p>
            <a:pPr algn="l" rtl="0"/>
            <a:endParaRPr lang="en-US" b="1" dirty="0">
              <a:latin typeface="Calibri" pitchFamily="34" charset="0"/>
            </a:endParaRPr>
          </a:p>
        </p:txBody>
      </p:sp>
      <p:sp>
        <p:nvSpPr>
          <p:cNvPr id="6" name="Rectangle 5"/>
          <p:cNvSpPr/>
          <p:nvPr/>
        </p:nvSpPr>
        <p:spPr bwMode="auto">
          <a:xfrm>
            <a:off x="4038600" y="2590800"/>
            <a:ext cx="5029200" cy="426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 </a:t>
            </a:r>
            <a:r>
              <a:rPr lang="en-US" b="1" dirty="0" err="1" smtClean="0"/>
              <a:t>LightOffCommand</a:t>
            </a:r>
            <a:endParaRPr lang="en-US" b="1" dirty="0"/>
          </a:p>
        </p:txBody>
      </p:sp>
      <p:sp>
        <p:nvSpPr>
          <p:cNvPr id="7" name="TextBox 3"/>
          <p:cNvSpPr txBox="1">
            <a:spLocks noChangeArrowheads="1"/>
          </p:cNvSpPr>
          <p:nvPr/>
        </p:nvSpPr>
        <p:spPr bwMode="auto">
          <a:xfrm>
            <a:off x="4343400" y="2971800"/>
            <a:ext cx="4495800" cy="3810000"/>
          </a:xfrm>
          <a:prstGeom prst="rect">
            <a:avLst/>
          </a:prstGeom>
          <a:solidFill>
            <a:schemeClr val="bg1"/>
          </a:solidFill>
          <a:ln w="9525">
            <a:noFill/>
            <a:miter lim="800000"/>
            <a:headEnd/>
            <a:tailEnd/>
          </a:ln>
        </p:spPr>
        <p:txBody>
          <a:bodyPr wrap="square">
            <a:spAutoFit/>
          </a:bodyPr>
          <a:lstStyle/>
          <a:p>
            <a:pPr algn="l" rtl="0"/>
            <a:r>
              <a:rPr lang="en-US" b="1" dirty="0" smtClean="0">
                <a:latin typeface="Calibri" pitchFamily="34" charset="0"/>
              </a:rPr>
              <a:t>public class </a:t>
            </a:r>
            <a:r>
              <a:rPr lang="en-US" b="1" dirty="0" err="1" smtClean="0">
                <a:latin typeface="Calibri" pitchFamily="34" charset="0"/>
              </a:rPr>
              <a:t>LightOffCommand</a:t>
            </a:r>
            <a:r>
              <a:rPr lang="en-US" b="1" dirty="0" smtClean="0">
                <a:latin typeface="Calibri" pitchFamily="34" charset="0"/>
              </a:rPr>
              <a:t> {</a:t>
            </a:r>
          </a:p>
          <a:p>
            <a:pPr algn="l" rtl="0"/>
            <a:r>
              <a:rPr lang="en-US" b="1" dirty="0" smtClean="0">
                <a:latin typeface="Calibri" pitchFamily="34" charset="0"/>
              </a:rPr>
              <a:t>    Light </a:t>
            </a:r>
            <a:r>
              <a:rPr lang="en-US" b="1" dirty="0" err="1" smtClean="0">
                <a:latin typeface="Calibri" pitchFamily="34" charset="0"/>
              </a:rPr>
              <a:t>light</a:t>
            </a:r>
            <a:r>
              <a:rPr lang="en-US" b="1" dirty="0" smtClean="0">
                <a:latin typeface="Calibri" pitchFamily="34" charset="0"/>
              </a:rPr>
              <a:t>;</a:t>
            </a:r>
          </a:p>
          <a:p>
            <a:pPr algn="l" rtl="0"/>
            <a:r>
              <a:rPr lang="en-US" b="1" dirty="0" smtClean="0">
                <a:latin typeface="Calibri" pitchFamily="34" charset="0"/>
              </a:rPr>
              <a:t>    public </a:t>
            </a:r>
            <a:r>
              <a:rPr lang="en-US" b="1" dirty="0" err="1" smtClean="0">
                <a:latin typeface="Calibri" pitchFamily="34" charset="0"/>
              </a:rPr>
              <a:t>LightOffCommand</a:t>
            </a:r>
            <a:r>
              <a:rPr lang="en-US" b="1" dirty="0" smtClean="0">
                <a:latin typeface="Calibri" pitchFamily="34" charset="0"/>
              </a:rPr>
              <a:t> (Light </a:t>
            </a:r>
            <a:r>
              <a:rPr lang="en-US" b="1" dirty="0" err="1" smtClean="0">
                <a:latin typeface="Calibri" pitchFamily="34" charset="0"/>
              </a:rPr>
              <a:t>light</a:t>
            </a:r>
            <a:r>
              <a:rPr lang="en-US" b="1" dirty="0" smtClean="0">
                <a:latin typeface="Calibri" pitchFamily="34" charset="0"/>
              </a:rPr>
              <a:t>) {</a:t>
            </a:r>
          </a:p>
          <a:p>
            <a:pPr algn="l" rtl="0"/>
            <a:r>
              <a:rPr lang="en-US" b="1" dirty="0" smtClean="0">
                <a:latin typeface="Calibri" pitchFamily="34" charset="0"/>
              </a:rPr>
              <a:t>                </a:t>
            </a:r>
            <a:r>
              <a:rPr lang="en-US" b="1" dirty="0" err="1" smtClean="0">
                <a:latin typeface="Calibri" pitchFamily="34" charset="0"/>
              </a:rPr>
              <a:t>this.light</a:t>
            </a:r>
            <a:r>
              <a:rPr lang="en-US" b="1" dirty="0" smtClean="0">
                <a:latin typeface="Calibri" pitchFamily="34" charset="0"/>
              </a:rPr>
              <a:t>=light;</a:t>
            </a:r>
          </a:p>
          <a:p>
            <a:pPr algn="l" rtl="0"/>
            <a:r>
              <a:rPr lang="en-US" b="1" dirty="0" smtClean="0">
                <a:latin typeface="Calibri" pitchFamily="34" charset="0"/>
              </a:rPr>
              <a:t>           }</a:t>
            </a:r>
          </a:p>
          <a:p>
            <a:pPr algn="l" rtl="0"/>
            <a:r>
              <a:rPr lang="en-US" b="1" dirty="0" smtClean="0">
                <a:latin typeface="Calibri" pitchFamily="34" charset="0"/>
              </a:rPr>
              <a:t>    public void execute () {</a:t>
            </a:r>
          </a:p>
          <a:p>
            <a:pPr algn="l" rtl="0"/>
            <a:r>
              <a:rPr lang="en-US" b="1" dirty="0" smtClean="0">
                <a:latin typeface="Calibri" pitchFamily="34" charset="0"/>
              </a:rPr>
              <a:t>                </a:t>
            </a:r>
            <a:r>
              <a:rPr lang="en-US" b="1" dirty="0" err="1" smtClean="0">
                <a:latin typeface="Calibri" pitchFamily="34" charset="0"/>
              </a:rPr>
              <a:t>light.off</a:t>
            </a:r>
            <a:r>
              <a:rPr lang="en-US" b="1" dirty="0" smtClean="0">
                <a:latin typeface="Calibri" pitchFamily="34" charset="0"/>
              </a:rPr>
              <a:t>();</a:t>
            </a:r>
          </a:p>
          <a:p>
            <a:pPr algn="l" rtl="0"/>
            <a:r>
              <a:rPr lang="en-US" b="1" dirty="0" smtClean="0">
                <a:latin typeface="Calibri" pitchFamily="34" charset="0"/>
              </a:rPr>
              <a:t>            }</a:t>
            </a:r>
          </a:p>
          <a:p>
            <a:pPr algn="l" rtl="0"/>
            <a:r>
              <a:rPr lang="en-US" b="1" dirty="0" smtClean="0">
                <a:latin typeface="Calibri" pitchFamily="34" charset="0"/>
              </a:rPr>
              <a:t>     public void undo() {</a:t>
            </a:r>
          </a:p>
          <a:p>
            <a:pPr algn="l" rtl="0"/>
            <a:r>
              <a:rPr lang="en-US" b="1" dirty="0" smtClean="0">
                <a:latin typeface="Calibri" pitchFamily="34" charset="0"/>
              </a:rPr>
              <a:t>	</a:t>
            </a:r>
            <a:r>
              <a:rPr lang="en-US" b="1" dirty="0" err="1" smtClean="0">
                <a:latin typeface="Calibri" pitchFamily="34" charset="0"/>
              </a:rPr>
              <a:t>light.on</a:t>
            </a:r>
            <a:r>
              <a:rPr lang="en-US" b="1" dirty="0" smtClean="0">
                <a:latin typeface="Calibri" pitchFamily="34" charset="0"/>
              </a:rPr>
              <a:t>();</a:t>
            </a:r>
          </a:p>
          <a:p>
            <a:pPr algn="l" rtl="0"/>
            <a:r>
              <a:rPr lang="en-US" b="1" dirty="0" smtClean="0">
                <a:latin typeface="Calibri" pitchFamily="34" charset="0"/>
              </a:rPr>
              <a:t>            }</a:t>
            </a:r>
          </a:p>
          <a:p>
            <a:pPr algn="l" rtl="0"/>
            <a:r>
              <a:rPr lang="en-US" b="1" dirty="0" smtClean="0">
                <a:latin typeface="Calibri" pitchFamily="34" charset="0"/>
              </a:rPr>
              <a:t>}</a:t>
            </a:r>
            <a:endParaRPr lang="en-US" b="1" dirty="0">
              <a:latin typeface="Calibri" pitchFamily="34" charset="0"/>
            </a:endParaRPr>
          </a:p>
        </p:txBody>
      </p:sp>
    </p:spTree>
  </p:cSld>
  <p:clrMapOvr>
    <a:masterClrMapping/>
  </p:clrMapOvr>
  <p:transition spd="slow"/>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Remote Control Example – Invoker</a:t>
            </a:r>
            <a:endParaRPr lang="ar-EG" dirty="0"/>
          </a:p>
        </p:txBody>
      </p:sp>
      <p:sp>
        <p:nvSpPr>
          <p:cNvPr id="4" name="Rectangle 3"/>
          <p:cNvSpPr/>
          <p:nvPr/>
        </p:nvSpPr>
        <p:spPr bwMode="auto">
          <a:xfrm>
            <a:off x="228600" y="838200"/>
            <a:ext cx="8686800" cy="55626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 </a:t>
            </a:r>
            <a:r>
              <a:rPr lang="en-US" b="1" dirty="0" err="1" smtClean="0"/>
              <a:t>RemoteControl</a:t>
            </a:r>
            <a:endParaRPr lang="en-US" b="1" dirty="0"/>
          </a:p>
        </p:txBody>
      </p:sp>
      <p:sp>
        <p:nvSpPr>
          <p:cNvPr id="5" name="TextBox 3"/>
          <p:cNvSpPr txBox="1">
            <a:spLocks noChangeArrowheads="1"/>
          </p:cNvSpPr>
          <p:nvPr/>
        </p:nvSpPr>
        <p:spPr bwMode="auto">
          <a:xfrm>
            <a:off x="533400" y="1219200"/>
            <a:ext cx="8077200" cy="5016758"/>
          </a:xfrm>
          <a:prstGeom prst="rect">
            <a:avLst/>
          </a:prstGeom>
          <a:solidFill>
            <a:schemeClr val="bg1"/>
          </a:solidFill>
          <a:ln w="9525">
            <a:noFill/>
            <a:miter lim="800000"/>
            <a:headEnd/>
            <a:tailEnd/>
          </a:ln>
        </p:spPr>
        <p:txBody>
          <a:bodyPr wrap="square">
            <a:spAutoFit/>
          </a:bodyPr>
          <a:lstStyle/>
          <a:p>
            <a:pPr algn="l" rtl="0"/>
            <a:r>
              <a:rPr lang="en-US" b="1" dirty="0" smtClean="0">
                <a:latin typeface="Calibri" pitchFamily="34" charset="0"/>
              </a:rPr>
              <a:t>public class </a:t>
            </a:r>
            <a:r>
              <a:rPr lang="en-US" b="1" dirty="0" err="1" smtClean="0">
                <a:latin typeface="Calibri" pitchFamily="34" charset="0"/>
              </a:rPr>
              <a:t>RemoteControl</a:t>
            </a:r>
            <a:r>
              <a:rPr lang="en-US" b="1" dirty="0" smtClean="0">
                <a:latin typeface="Calibri" pitchFamily="34" charset="0"/>
              </a:rPr>
              <a:t> {</a:t>
            </a:r>
          </a:p>
          <a:p>
            <a:pPr algn="l" rtl="0"/>
            <a:r>
              <a:rPr lang="en-US" b="1" dirty="0" smtClean="0">
                <a:latin typeface="Calibri" pitchFamily="34" charset="0"/>
              </a:rPr>
              <a:t>	Command[] </a:t>
            </a:r>
            <a:r>
              <a:rPr lang="en-US" b="1" dirty="0" err="1" smtClean="0">
                <a:latin typeface="Calibri" pitchFamily="34" charset="0"/>
              </a:rPr>
              <a:t>onCommands</a:t>
            </a:r>
            <a:r>
              <a:rPr lang="en-US" b="1" dirty="0" smtClean="0">
                <a:latin typeface="Calibri" pitchFamily="34" charset="0"/>
              </a:rPr>
              <a:t>;</a:t>
            </a:r>
          </a:p>
          <a:p>
            <a:pPr algn="l" rtl="0"/>
            <a:r>
              <a:rPr lang="en-US" b="1" dirty="0" smtClean="0">
                <a:latin typeface="Calibri" pitchFamily="34" charset="0"/>
              </a:rPr>
              <a:t>	Command[] </a:t>
            </a:r>
            <a:r>
              <a:rPr lang="en-US" b="1" dirty="0" err="1" smtClean="0">
                <a:latin typeface="Calibri" pitchFamily="34" charset="0"/>
              </a:rPr>
              <a:t>offCommands</a:t>
            </a:r>
            <a:r>
              <a:rPr lang="en-US" b="1" dirty="0" smtClean="0">
                <a:latin typeface="Calibri" pitchFamily="34" charset="0"/>
              </a:rPr>
              <a:t>;</a:t>
            </a:r>
          </a:p>
          <a:p>
            <a:pPr algn="l" rtl="0"/>
            <a:r>
              <a:rPr lang="en-US" b="1" dirty="0" smtClean="0">
                <a:latin typeface="Calibri" pitchFamily="34" charset="0"/>
              </a:rPr>
              <a:t>	Command </a:t>
            </a:r>
            <a:r>
              <a:rPr lang="en-US" b="1" dirty="0" err="1" smtClean="0">
                <a:latin typeface="Calibri" pitchFamily="34" charset="0"/>
              </a:rPr>
              <a:t>undoCommand</a:t>
            </a:r>
            <a:r>
              <a:rPr lang="en-US" b="1" dirty="0" smtClean="0">
                <a:latin typeface="Calibri" pitchFamily="34" charset="0"/>
              </a:rPr>
              <a:t>;</a:t>
            </a:r>
          </a:p>
          <a:p>
            <a:pPr algn="l" rtl="0"/>
            <a:r>
              <a:rPr lang="en-US" b="1" dirty="0" smtClean="0">
                <a:latin typeface="Calibri" pitchFamily="34" charset="0"/>
              </a:rPr>
              <a:t> </a:t>
            </a:r>
          </a:p>
          <a:p>
            <a:pPr algn="l" rtl="0"/>
            <a:r>
              <a:rPr lang="en-US" b="1" dirty="0" smtClean="0">
                <a:latin typeface="Calibri" pitchFamily="34" charset="0"/>
              </a:rPr>
              <a:t>	public </a:t>
            </a:r>
            <a:r>
              <a:rPr lang="en-US" b="1" dirty="0" err="1" smtClean="0">
                <a:latin typeface="Calibri" pitchFamily="34" charset="0"/>
              </a:rPr>
              <a:t>RemoteControl</a:t>
            </a:r>
            <a:r>
              <a:rPr lang="en-US" b="1" dirty="0" smtClean="0">
                <a:latin typeface="Calibri" pitchFamily="34" charset="0"/>
              </a:rPr>
              <a:t>() {</a:t>
            </a:r>
          </a:p>
          <a:p>
            <a:pPr algn="l" rtl="0"/>
            <a:r>
              <a:rPr lang="en-US" b="1" dirty="0" smtClean="0">
                <a:latin typeface="Calibri" pitchFamily="34" charset="0"/>
              </a:rPr>
              <a:t>		</a:t>
            </a:r>
            <a:r>
              <a:rPr lang="en-US" b="1" dirty="0" err="1" smtClean="0">
                <a:latin typeface="Calibri" pitchFamily="34" charset="0"/>
              </a:rPr>
              <a:t>onCommands</a:t>
            </a:r>
            <a:r>
              <a:rPr lang="en-US" b="1" dirty="0" smtClean="0">
                <a:latin typeface="Calibri" pitchFamily="34" charset="0"/>
              </a:rPr>
              <a:t> = new Command[7];</a:t>
            </a:r>
          </a:p>
          <a:p>
            <a:pPr algn="l" rtl="0"/>
            <a:r>
              <a:rPr lang="en-US" b="1" dirty="0" smtClean="0">
                <a:latin typeface="Calibri" pitchFamily="34" charset="0"/>
              </a:rPr>
              <a:t>		</a:t>
            </a:r>
            <a:r>
              <a:rPr lang="en-US" b="1" dirty="0" err="1" smtClean="0">
                <a:latin typeface="Calibri" pitchFamily="34" charset="0"/>
              </a:rPr>
              <a:t>offCommands</a:t>
            </a:r>
            <a:r>
              <a:rPr lang="en-US" b="1" dirty="0" smtClean="0">
                <a:latin typeface="Calibri" pitchFamily="34" charset="0"/>
              </a:rPr>
              <a:t> = new Command[7];</a:t>
            </a:r>
          </a:p>
          <a:p>
            <a:pPr algn="l" rtl="0"/>
            <a:r>
              <a:rPr lang="en-US" b="1" dirty="0" smtClean="0">
                <a:latin typeface="Calibri" pitchFamily="34" charset="0"/>
              </a:rPr>
              <a:t> 		}</a:t>
            </a:r>
          </a:p>
          <a:p>
            <a:pPr algn="l" rtl="0"/>
            <a:r>
              <a:rPr lang="en-US" b="1" dirty="0" smtClean="0">
                <a:latin typeface="Calibri" pitchFamily="34" charset="0"/>
              </a:rPr>
              <a:t>	}</a:t>
            </a:r>
          </a:p>
          <a:p>
            <a:pPr algn="l" rtl="0"/>
            <a:r>
              <a:rPr lang="en-US" b="1" dirty="0" smtClean="0">
                <a:latin typeface="Calibri" pitchFamily="34" charset="0"/>
              </a:rPr>
              <a:t>  </a:t>
            </a:r>
          </a:p>
          <a:p>
            <a:pPr algn="l" rtl="0"/>
            <a:r>
              <a:rPr lang="en-US" b="1" dirty="0" smtClean="0">
                <a:latin typeface="Calibri" pitchFamily="34" charset="0"/>
              </a:rPr>
              <a:t>	public void </a:t>
            </a:r>
            <a:r>
              <a:rPr lang="en-US" b="1" dirty="0" err="1" smtClean="0">
                <a:latin typeface="Calibri" pitchFamily="34" charset="0"/>
              </a:rPr>
              <a:t>setCommand</a:t>
            </a:r>
            <a:r>
              <a:rPr lang="en-US" b="1" dirty="0" smtClean="0">
                <a:latin typeface="Calibri" pitchFamily="34" charset="0"/>
              </a:rPr>
              <a:t>(</a:t>
            </a:r>
            <a:r>
              <a:rPr lang="en-US" b="1" dirty="0" err="1" smtClean="0">
                <a:latin typeface="Calibri" pitchFamily="34" charset="0"/>
              </a:rPr>
              <a:t>int</a:t>
            </a:r>
            <a:r>
              <a:rPr lang="en-US" b="1" dirty="0" smtClean="0">
                <a:latin typeface="Calibri" pitchFamily="34" charset="0"/>
              </a:rPr>
              <a:t> slot, Command </a:t>
            </a:r>
            <a:r>
              <a:rPr lang="en-US" b="1" dirty="0" err="1" smtClean="0">
                <a:latin typeface="Calibri" pitchFamily="34" charset="0"/>
              </a:rPr>
              <a:t>onCommand</a:t>
            </a:r>
            <a:r>
              <a:rPr lang="en-US" b="1" dirty="0" smtClean="0">
                <a:latin typeface="Calibri" pitchFamily="34" charset="0"/>
              </a:rPr>
              <a:t>, Command </a:t>
            </a:r>
            <a:r>
              <a:rPr lang="en-US" b="1" dirty="0" err="1" smtClean="0">
                <a:latin typeface="Calibri" pitchFamily="34" charset="0"/>
              </a:rPr>
              <a:t>offCommand</a:t>
            </a:r>
            <a:r>
              <a:rPr lang="en-US" b="1" dirty="0" smtClean="0">
                <a:latin typeface="Calibri" pitchFamily="34" charset="0"/>
              </a:rPr>
              <a:t>) {</a:t>
            </a:r>
          </a:p>
          <a:p>
            <a:pPr algn="l" rtl="0"/>
            <a:r>
              <a:rPr lang="en-US" b="1" dirty="0" smtClean="0">
                <a:latin typeface="Calibri" pitchFamily="34" charset="0"/>
              </a:rPr>
              <a:t>		</a:t>
            </a:r>
            <a:r>
              <a:rPr lang="en-US" b="1" dirty="0" err="1" smtClean="0">
                <a:latin typeface="Calibri" pitchFamily="34" charset="0"/>
              </a:rPr>
              <a:t>onCommands</a:t>
            </a:r>
            <a:r>
              <a:rPr lang="en-US" b="1" dirty="0" smtClean="0">
                <a:latin typeface="Calibri" pitchFamily="34" charset="0"/>
              </a:rPr>
              <a:t>[slot] = </a:t>
            </a:r>
            <a:r>
              <a:rPr lang="en-US" b="1" dirty="0" err="1" smtClean="0">
                <a:latin typeface="Calibri" pitchFamily="34" charset="0"/>
              </a:rPr>
              <a:t>onCommand</a:t>
            </a:r>
            <a:r>
              <a:rPr lang="en-US" b="1" dirty="0" smtClean="0">
                <a:latin typeface="Calibri" pitchFamily="34" charset="0"/>
              </a:rPr>
              <a:t>;</a:t>
            </a:r>
          </a:p>
          <a:p>
            <a:pPr algn="l" rtl="0"/>
            <a:r>
              <a:rPr lang="en-US" b="1" dirty="0" smtClean="0">
                <a:latin typeface="Calibri" pitchFamily="34" charset="0"/>
              </a:rPr>
              <a:t>		</a:t>
            </a:r>
            <a:r>
              <a:rPr lang="en-US" b="1" dirty="0" err="1" smtClean="0">
                <a:latin typeface="Calibri" pitchFamily="34" charset="0"/>
              </a:rPr>
              <a:t>offCommands</a:t>
            </a:r>
            <a:r>
              <a:rPr lang="en-US" b="1" dirty="0" smtClean="0">
                <a:latin typeface="Calibri" pitchFamily="34" charset="0"/>
              </a:rPr>
              <a:t>[slot] = </a:t>
            </a:r>
            <a:r>
              <a:rPr lang="en-US" b="1" dirty="0" err="1" smtClean="0">
                <a:latin typeface="Calibri" pitchFamily="34" charset="0"/>
              </a:rPr>
              <a:t>offCommand</a:t>
            </a:r>
            <a:r>
              <a:rPr lang="en-US" b="1" dirty="0" smtClean="0">
                <a:latin typeface="Calibri" pitchFamily="34" charset="0"/>
              </a:rPr>
              <a:t>;</a:t>
            </a:r>
          </a:p>
          <a:p>
            <a:pPr algn="l" rtl="0"/>
            <a:r>
              <a:rPr lang="en-US" b="1" dirty="0" smtClean="0">
                <a:latin typeface="Calibri" pitchFamily="34" charset="0"/>
              </a:rPr>
              <a:t>	}</a:t>
            </a:r>
          </a:p>
        </p:txBody>
      </p:sp>
    </p:spTree>
  </p:cSld>
  <p:clrMapOvr>
    <a:masterClrMapping/>
  </p:clrMapOvr>
  <p:transition spd="slow"/>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Control Example – Invoker </a:t>
            </a:r>
            <a:r>
              <a:rPr lang="en-US" sz="1800" dirty="0" smtClean="0"/>
              <a:t>(cont’)</a:t>
            </a:r>
            <a:endParaRPr lang="ar-EG" sz="1800" dirty="0"/>
          </a:p>
        </p:txBody>
      </p:sp>
      <p:sp>
        <p:nvSpPr>
          <p:cNvPr id="4" name="Rectangle 3"/>
          <p:cNvSpPr/>
          <p:nvPr/>
        </p:nvSpPr>
        <p:spPr bwMode="auto">
          <a:xfrm>
            <a:off x="228600" y="838200"/>
            <a:ext cx="8534400" cy="5257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 </a:t>
            </a:r>
            <a:r>
              <a:rPr lang="en-US" b="1" dirty="0" err="1" smtClean="0"/>
              <a:t>RemoteControl</a:t>
            </a:r>
            <a:r>
              <a:rPr lang="en-US" b="1" dirty="0" smtClean="0"/>
              <a:t> </a:t>
            </a:r>
            <a:endParaRPr lang="en-US" b="1" dirty="0"/>
          </a:p>
        </p:txBody>
      </p:sp>
      <p:sp>
        <p:nvSpPr>
          <p:cNvPr id="5" name="TextBox 3"/>
          <p:cNvSpPr txBox="1">
            <a:spLocks noChangeArrowheads="1"/>
          </p:cNvSpPr>
          <p:nvPr/>
        </p:nvSpPr>
        <p:spPr bwMode="auto">
          <a:xfrm>
            <a:off x="533400" y="1371600"/>
            <a:ext cx="7924800" cy="4401205"/>
          </a:xfrm>
          <a:prstGeom prst="rect">
            <a:avLst/>
          </a:prstGeom>
          <a:solidFill>
            <a:schemeClr val="bg1"/>
          </a:solidFill>
          <a:ln w="9525">
            <a:noFill/>
            <a:miter lim="800000"/>
            <a:headEnd/>
            <a:tailEnd/>
          </a:ln>
        </p:spPr>
        <p:txBody>
          <a:bodyPr wrap="square">
            <a:spAutoFit/>
          </a:bodyPr>
          <a:lstStyle/>
          <a:p>
            <a:pPr algn="l" rtl="0"/>
            <a:r>
              <a:rPr lang="en-US" b="1" dirty="0" smtClean="0">
                <a:latin typeface="Calibri" pitchFamily="34" charset="0"/>
              </a:rPr>
              <a:t>           public void </a:t>
            </a:r>
            <a:r>
              <a:rPr lang="en-US" b="1" dirty="0" err="1" smtClean="0">
                <a:latin typeface="Calibri" pitchFamily="34" charset="0"/>
              </a:rPr>
              <a:t>onButtonWasPushed</a:t>
            </a:r>
            <a:r>
              <a:rPr lang="en-US" b="1" dirty="0" smtClean="0">
                <a:latin typeface="Calibri" pitchFamily="34" charset="0"/>
              </a:rPr>
              <a:t>(</a:t>
            </a:r>
            <a:r>
              <a:rPr lang="en-US" b="1" dirty="0" err="1" smtClean="0">
                <a:latin typeface="Calibri" pitchFamily="34" charset="0"/>
              </a:rPr>
              <a:t>int</a:t>
            </a:r>
            <a:r>
              <a:rPr lang="en-US" b="1" dirty="0" smtClean="0">
                <a:latin typeface="Calibri" pitchFamily="34" charset="0"/>
              </a:rPr>
              <a:t> slot) {</a:t>
            </a:r>
          </a:p>
          <a:p>
            <a:pPr algn="l" rtl="0"/>
            <a:r>
              <a:rPr lang="en-US" b="1" dirty="0" smtClean="0">
                <a:latin typeface="Calibri" pitchFamily="34" charset="0"/>
              </a:rPr>
              <a:t>		</a:t>
            </a:r>
            <a:r>
              <a:rPr lang="en-US" b="1" dirty="0" err="1" smtClean="0">
                <a:latin typeface="Calibri" pitchFamily="34" charset="0"/>
              </a:rPr>
              <a:t>onCommands</a:t>
            </a:r>
            <a:r>
              <a:rPr lang="en-US" b="1" dirty="0" smtClean="0">
                <a:latin typeface="Calibri" pitchFamily="34" charset="0"/>
              </a:rPr>
              <a:t>[slot].execute();</a:t>
            </a:r>
          </a:p>
          <a:p>
            <a:pPr algn="l" rtl="0"/>
            <a:r>
              <a:rPr lang="en-US" b="1" dirty="0" smtClean="0">
                <a:latin typeface="Calibri" pitchFamily="34" charset="0"/>
              </a:rPr>
              <a:t>		 </a:t>
            </a:r>
            <a:r>
              <a:rPr lang="en-US" b="1" dirty="0" err="1" smtClean="0">
                <a:latin typeface="Calibri" pitchFamily="34" charset="0"/>
              </a:rPr>
              <a:t>undoCommand</a:t>
            </a:r>
            <a:r>
              <a:rPr lang="en-US" b="1" dirty="0" smtClean="0">
                <a:latin typeface="Calibri" pitchFamily="34" charset="0"/>
              </a:rPr>
              <a:t> = </a:t>
            </a:r>
            <a:r>
              <a:rPr lang="en-US" b="1" dirty="0" err="1" smtClean="0">
                <a:latin typeface="Calibri" pitchFamily="34" charset="0"/>
              </a:rPr>
              <a:t>onCommands</a:t>
            </a:r>
            <a:r>
              <a:rPr lang="en-US" b="1" dirty="0" smtClean="0">
                <a:latin typeface="Calibri" pitchFamily="34" charset="0"/>
              </a:rPr>
              <a:t>[slot];</a:t>
            </a:r>
          </a:p>
          <a:p>
            <a:pPr algn="l" rtl="0"/>
            <a:r>
              <a:rPr lang="en-US" b="1" dirty="0" smtClean="0">
                <a:latin typeface="Calibri" pitchFamily="34" charset="0"/>
              </a:rPr>
              <a:t>	}</a:t>
            </a:r>
          </a:p>
          <a:p>
            <a:pPr algn="l" rtl="0"/>
            <a:r>
              <a:rPr lang="en-US" b="1" dirty="0" smtClean="0">
                <a:latin typeface="Calibri" pitchFamily="34" charset="0"/>
              </a:rPr>
              <a:t> </a:t>
            </a:r>
          </a:p>
          <a:p>
            <a:pPr algn="l" rtl="0"/>
            <a:r>
              <a:rPr lang="en-US" b="1" dirty="0" smtClean="0">
                <a:latin typeface="Calibri" pitchFamily="34" charset="0"/>
              </a:rPr>
              <a:t>           public void </a:t>
            </a:r>
            <a:r>
              <a:rPr lang="en-US" b="1" dirty="0" err="1" smtClean="0">
                <a:latin typeface="Calibri" pitchFamily="34" charset="0"/>
              </a:rPr>
              <a:t>offButtonWasPushed</a:t>
            </a:r>
            <a:r>
              <a:rPr lang="en-US" b="1" dirty="0" smtClean="0">
                <a:latin typeface="Calibri" pitchFamily="34" charset="0"/>
              </a:rPr>
              <a:t>(</a:t>
            </a:r>
            <a:r>
              <a:rPr lang="en-US" b="1" dirty="0" err="1" smtClean="0">
                <a:latin typeface="Calibri" pitchFamily="34" charset="0"/>
              </a:rPr>
              <a:t>int</a:t>
            </a:r>
            <a:r>
              <a:rPr lang="en-US" b="1" dirty="0" smtClean="0">
                <a:latin typeface="Calibri" pitchFamily="34" charset="0"/>
              </a:rPr>
              <a:t> slot) {</a:t>
            </a:r>
          </a:p>
          <a:p>
            <a:pPr algn="l" rtl="0"/>
            <a:r>
              <a:rPr lang="en-US" b="1" dirty="0" smtClean="0">
                <a:latin typeface="Calibri" pitchFamily="34" charset="0"/>
              </a:rPr>
              <a:t>		</a:t>
            </a:r>
            <a:r>
              <a:rPr lang="en-US" b="1" dirty="0" err="1" smtClean="0">
                <a:latin typeface="Calibri" pitchFamily="34" charset="0"/>
              </a:rPr>
              <a:t>offCommands</a:t>
            </a:r>
            <a:r>
              <a:rPr lang="en-US" b="1" dirty="0" smtClean="0">
                <a:latin typeface="Calibri" pitchFamily="34" charset="0"/>
              </a:rPr>
              <a:t>[slot].execute();</a:t>
            </a:r>
          </a:p>
          <a:p>
            <a:pPr algn="l" rtl="0"/>
            <a:r>
              <a:rPr lang="en-US" b="1" dirty="0" smtClean="0">
                <a:latin typeface="Calibri" pitchFamily="34" charset="0"/>
              </a:rPr>
              <a:t>		 </a:t>
            </a:r>
            <a:r>
              <a:rPr lang="en-US" b="1" dirty="0" err="1" smtClean="0">
                <a:latin typeface="Calibri" pitchFamily="34" charset="0"/>
              </a:rPr>
              <a:t>undoCommand</a:t>
            </a:r>
            <a:r>
              <a:rPr lang="en-US" b="1" dirty="0" smtClean="0">
                <a:latin typeface="Calibri" pitchFamily="34" charset="0"/>
              </a:rPr>
              <a:t> = </a:t>
            </a:r>
            <a:r>
              <a:rPr lang="en-US" b="1" dirty="0" err="1" smtClean="0">
                <a:latin typeface="Calibri" pitchFamily="34" charset="0"/>
              </a:rPr>
              <a:t>onCommands</a:t>
            </a:r>
            <a:r>
              <a:rPr lang="en-US" b="1" dirty="0" smtClean="0">
                <a:latin typeface="Calibri" pitchFamily="34" charset="0"/>
              </a:rPr>
              <a:t>[slot];</a:t>
            </a:r>
          </a:p>
          <a:p>
            <a:pPr algn="l" rtl="0"/>
            <a:r>
              <a:rPr lang="en-US" b="1" dirty="0" smtClean="0">
                <a:latin typeface="Calibri" pitchFamily="34" charset="0"/>
              </a:rPr>
              <a:t>	}</a:t>
            </a:r>
          </a:p>
          <a:p>
            <a:pPr algn="l" rtl="0"/>
            <a:endParaRPr lang="en-US" b="1" dirty="0" smtClean="0">
              <a:latin typeface="Calibri" pitchFamily="34" charset="0"/>
            </a:endParaRPr>
          </a:p>
          <a:p>
            <a:pPr algn="l" rtl="0"/>
            <a:r>
              <a:rPr lang="en-US" b="1" dirty="0" smtClean="0">
                <a:latin typeface="Calibri" pitchFamily="34" charset="0"/>
              </a:rPr>
              <a:t>           public void </a:t>
            </a:r>
            <a:r>
              <a:rPr lang="en-US" b="1" dirty="0" err="1" smtClean="0">
                <a:latin typeface="Calibri" pitchFamily="34" charset="0"/>
              </a:rPr>
              <a:t>undoButtonWasPushed</a:t>
            </a:r>
            <a:r>
              <a:rPr lang="en-US" b="1" dirty="0" smtClean="0">
                <a:latin typeface="Calibri" pitchFamily="34" charset="0"/>
              </a:rPr>
              <a:t>() {</a:t>
            </a:r>
          </a:p>
          <a:p>
            <a:pPr algn="l" rtl="0"/>
            <a:r>
              <a:rPr lang="en-US" b="1" dirty="0" smtClean="0">
                <a:latin typeface="Calibri" pitchFamily="34" charset="0"/>
              </a:rPr>
              <a:t>		</a:t>
            </a:r>
            <a:r>
              <a:rPr lang="en-US" b="1" dirty="0" err="1" smtClean="0">
                <a:latin typeface="Calibri" pitchFamily="34" charset="0"/>
              </a:rPr>
              <a:t>undoCommand.undo</a:t>
            </a:r>
            <a:r>
              <a:rPr lang="en-US" b="1" dirty="0" smtClean="0">
                <a:latin typeface="Calibri" pitchFamily="34" charset="0"/>
              </a:rPr>
              <a:t>();</a:t>
            </a:r>
          </a:p>
          <a:p>
            <a:pPr algn="l" rtl="0"/>
            <a:r>
              <a:rPr lang="en-US" b="1" dirty="0" smtClean="0">
                <a:latin typeface="Calibri" pitchFamily="34" charset="0"/>
              </a:rPr>
              <a:t>	}</a:t>
            </a:r>
          </a:p>
          <a:p>
            <a:pPr algn="l" rtl="0"/>
            <a:r>
              <a:rPr lang="en-US" b="1" dirty="0" smtClean="0">
                <a:latin typeface="Calibri" pitchFamily="34" charset="0"/>
              </a:rPr>
              <a:t>}</a:t>
            </a:r>
            <a:endParaRPr lang="en-US" b="1" dirty="0">
              <a:latin typeface="Calibri" pitchFamily="34" charset="0"/>
            </a:endParaRPr>
          </a:p>
        </p:txBody>
      </p:sp>
    </p:spTree>
  </p:cSld>
  <p:clrMapOvr>
    <a:masterClrMapping/>
  </p:clrMapOvr>
  <p:transition spd="slow"/>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Control Example – Loader</a:t>
            </a:r>
            <a:endParaRPr lang="ar-EG" dirty="0"/>
          </a:p>
        </p:txBody>
      </p:sp>
      <p:sp>
        <p:nvSpPr>
          <p:cNvPr id="4" name="Rectangle 3"/>
          <p:cNvSpPr/>
          <p:nvPr/>
        </p:nvSpPr>
        <p:spPr bwMode="auto">
          <a:xfrm>
            <a:off x="152400" y="762000"/>
            <a:ext cx="8915400" cy="5638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 </a:t>
            </a:r>
            <a:r>
              <a:rPr lang="en-US" b="1" dirty="0" err="1" smtClean="0"/>
              <a:t>RemoteLoader</a:t>
            </a:r>
            <a:r>
              <a:rPr lang="en-US" b="1" dirty="0" smtClean="0"/>
              <a:t> </a:t>
            </a:r>
            <a:endParaRPr lang="en-US" b="1" dirty="0"/>
          </a:p>
        </p:txBody>
      </p:sp>
      <p:sp>
        <p:nvSpPr>
          <p:cNvPr id="5" name="TextBox 3"/>
          <p:cNvSpPr txBox="1">
            <a:spLocks noChangeArrowheads="1"/>
          </p:cNvSpPr>
          <p:nvPr/>
        </p:nvSpPr>
        <p:spPr bwMode="auto">
          <a:xfrm>
            <a:off x="381000" y="1231642"/>
            <a:ext cx="8382000" cy="5016758"/>
          </a:xfrm>
          <a:prstGeom prst="rect">
            <a:avLst/>
          </a:prstGeom>
          <a:solidFill>
            <a:schemeClr val="bg1"/>
          </a:solidFill>
          <a:ln w="9525">
            <a:noFill/>
            <a:miter lim="800000"/>
            <a:headEnd/>
            <a:tailEnd/>
          </a:ln>
        </p:spPr>
        <p:txBody>
          <a:bodyPr wrap="square">
            <a:spAutoFit/>
          </a:bodyPr>
          <a:lstStyle/>
          <a:p>
            <a:pPr algn="l" rtl="0"/>
            <a:r>
              <a:rPr lang="en-US" b="1" dirty="0" smtClean="0">
                <a:latin typeface="Calibri" pitchFamily="34" charset="0"/>
              </a:rPr>
              <a:t>public class </a:t>
            </a:r>
            <a:r>
              <a:rPr lang="en-US" b="1" dirty="0" err="1" smtClean="0">
                <a:latin typeface="Calibri" pitchFamily="34" charset="0"/>
              </a:rPr>
              <a:t>RemoteLoader</a:t>
            </a:r>
            <a:r>
              <a:rPr lang="en-US" b="1" dirty="0" smtClean="0">
                <a:latin typeface="Calibri" pitchFamily="34" charset="0"/>
              </a:rPr>
              <a:t> {</a:t>
            </a:r>
          </a:p>
          <a:p>
            <a:pPr algn="l" rtl="0"/>
            <a:r>
              <a:rPr lang="en-US" b="1" dirty="0" smtClean="0">
                <a:latin typeface="Calibri" pitchFamily="34" charset="0"/>
              </a:rPr>
              <a:t> </a:t>
            </a:r>
          </a:p>
          <a:p>
            <a:pPr algn="l" rtl="0"/>
            <a:r>
              <a:rPr lang="en-US" b="1" dirty="0" smtClean="0">
                <a:latin typeface="Calibri" pitchFamily="34" charset="0"/>
              </a:rPr>
              <a:t>     public static void main(String[] </a:t>
            </a:r>
            <a:r>
              <a:rPr lang="en-US" b="1" dirty="0" err="1" smtClean="0">
                <a:latin typeface="Calibri" pitchFamily="34" charset="0"/>
              </a:rPr>
              <a:t>args</a:t>
            </a:r>
            <a:r>
              <a:rPr lang="en-US" b="1" dirty="0" smtClean="0">
                <a:latin typeface="Calibri" pitchFamily="34" charset="0"/>
              </a:rPr>
              <a:t>) {</a:t>
            </a:r>
          </a:p>
          <a:p>
            <a:pPr algn="l" rtl="0"/>
            <a:r>
              <a:rPr lang="en-US" b="1" dirty="0" smtClean="0">
                <a:latin typeface="Calibri" pitchFamily="34" charset="0"/>
              </a:rPr>
              <a:t>         </a:t>
            </a:r>
            <a:r>
              <a:rPr lang="en-US" b="1" dirty="0" err="1" smtClean="0">
                <a:latin typeface="Calibri" pitchFamily="34" charset="0"/>
              </a:rPr>
              <a:t>RemoteControl</a:t>
            </a:r>
            <a:r>
              <a:rPr lang="en-US" b="1" dirty="0" smtClean="0">
                <a:latin typeface="Calibri" pitchFamily="34" charset="0"/>
              </a:rPr>
              <a:t> </a:t>
            </a:r>
            <a:r>
              <a:rPr lang="en-US" b="1" dirty="0" err="1" smtClean="0">
                <a:latin typeface="Calibri" pitchFamily="34" charset="0"/>
              </a:rPr>
              <a:t>remoteControl</a:t>
            </a:r>
            <a:r>
              <a:rPr lang="en-US" b="1" dirty="0" smtClean="0">
                <a:latin typeface="Calibri" pitchFamily="34" charset="0"/>
              </a:rPr>
              <a:t> = new </a:t>
            </a:r>
            <a:r>
              <a:rPr lang="en-US" b="1" dirty="0" err="1" smtClean="0">
                <a:latin typeface="Calibri" pitchFamily="34" charset="0"/>
              </a:rPr>
              <a:t>RemoteControl</a:t>
            </a:r>
            <a:r>
              <a:rPr lang="en-US" b="1" dirty="0" smtClean="0">
                <a:latin typeface="Calibri" pitchFamily="34" charset="0"/>
              </a:rPr>
              <a:t>();</a:t>
            </a:r>
          </a:p>
          <a:p>
            <a:pPr algn="l" rtl="0"/>
            <a:r>
              <a:rPr lang="en-US" b="1" dirty="0" smtClean="0">
                <a:latin typeface="Calibri" pitchFamily="34" charset="0"/>
              </a:rPr>
              <a:t>         </a:t>
            </a:r>
          </a:p>
          <a:p>
            <a:pPr algn="l" rtl="0"/>
            <a:r>
              <a:rPr lang="en-US" b="1" dirty="0" smtClean="0">
                <a:latin typeface="Calibri" pitchFamily="34" charset="0"/>
              </a:rPr>
              <a:t>         Light </a:t>
            </a:r>
            <a:r>
              <a:rPr lang="en-US" b="1" dirty="0" err="1" smtClean="0">
                <a:latin typeface="Calibri" pitchFamily="34" charset="0"/>
              </a:rPr>
              <a:t>livingRoomLight</a:t>
            </a:r>
            <a:r>
              <a:rPr lang="en-US" b="1" dirty="0" smtClean="0">
                <a:latin typeface="Calibri" pitchFamily="34" charset="0"/>
              </a:rPr>
              <a:t> = new Light("Living Room");</a:t>
            </a:r>
          </a:p>
          <a:p>
            <a:pPr algn="l" rtl="0"/>
            <a:r>
              <a:rPr lang="en-US" b="1" dirty="0" smtClean="0">
                <a:latin typeface="Calibri" pitchFamily="34" charset="0"/>
              </a:rPr>
              <a:t>        </a:t>
            </a:r>
          </a:p>
          <a:p>
            <a:pPr algn="l" rtl="0"/>
            <a:r>
              <a:rPr lang="en-US" b="1" dirty="0" smtClean="0">
                <a:latin typeface="Calibri" pitchFamily="34" charset="0"/>
              </a:rPr>
              <a:t>         </a:t>
            </a:r>
            <a:r>
              <a:rPr lang="en-US" b="1" dirty="0" err="1" smtClean="0">
                <a:latin typeface="Calibri" pitchFamily="34" charset="0"/>
              </a:rPr>
              <a:t>LightOnCommand</a:t>
            </a:r>
            <a:r>
              <a:rPr lang="en-US" b="1" dirty="0" smtClean="0">
                <a:latin typeface="Calibri" pitchFamily="34" charset="0"/>
              </a:rPr>
              <a:t> </a:t>
            </a:r>
            <a:r>
              <a:rPr lang="en-US" b="1" dirty="0" err="1" smtClean="0">
                <a:latin typeface="Calibri" pitchFamily="34" charset="0"/>
              </a:rPr>
              <a:t>livingRoomLightOn</a:t>
            </a:r>
            <a:r>
              <a:rPr lang="en-US" b="1" dirty="0" smtClean="0">
                <a:latin typeface="Calibri" pitchFamily="34" charset="0"/>
              </a:rPr>
              <a:t> =</a:t>
            </a:r>
          </a:p>
          <a:p>
            <a:pPr algn="l" rtl="0"/>
            <a:r>
              <a:rPr lang="en-US" b="1" dirty="0" smtClean="0">
                <a:latin typeface="Calibri" pitchFamily="34" charset="0"/>
              </a:rPr>
              <a:t>			new  </a:t>
            </a:r>
            <a:r>
              <a:rPr lang="en-US" b="1" dirty="0" err="1" smtClean="0">
                <a:latin typeface="Calibri" pitchFamily="34" charset="0"/>
              </a:rPr>
              <a:t>LightOnCommand</a:t>
            </a:r>
            <a:r>
              <a:rPr lang="en-US" b="1" dirty="0" smtClean="0">
                <a:latin typeface="Calibri" pitchFamily="34" charset="0"/>
              </a:rPr>
              <a:t>(</a:t>
            </a:r>
            <a:r>
              <a:rPr lang="en-US" b="1" dirty="0" err="1" smtClean="0">
                <a:latin typeface="Calibri" pitchFamily="34" charset="0"/>
              </a:rPr>
              <a:t>livingRoomLight</a:t>
            </a:r>
            <a:r>
              <a:rPr lang="en-US" b="1" dirty="0" smtClean="0">
                <a:latin typeface="Calibri" pitchFamily="34" charset="0"/>
              </a:rPr>
              <a:t>);</a:t>
            </a:r>
          </a:p>
          <a:p>
            <a:pPr algn="l" rtl="0"/>
            <a:r>
              <a:rPr lang="en-US" b="1" dirty="0" smtClean="0">
                <a:latin typeface="Calibri" pitchFamily="34" charset="0"/>
              </a:rPr>
              <a:t>         </a:t>
            </a:r>
            <a:r>
              <a:rPr lang="en-US" b="1" dirty="0" err="1" smtClean="0">
                <a:latin typeface="Calibri" pitchFamily="34" charset="0"/>
              </a:rPr>
              <a:t>LightOffCommand</a:t>
            </a:r>
            <a:r>
              <a:rPr lang="en-US" b="1" dirty="0" smtClean="0">
                <a:latin typeface="Calibri" pitchFamily="34" charset="0"/>
              </a:rPr>
              <a:t> </a:t>
            </a:r>
            <a:r>
              <a:rPr lang="en-US" b="1" dirty="0" err="1" smtClean="0">
                <a:latin typeface="Calibri" pitchFamily="34" charset="0"/>
              </a:rPr>
              <a:t>livingRoomLightOff</a:t>
            </a:r>
            <a:r>
              <a:rPr lang="en-US" b="1" dirty="0" smtClean="0">
                <a:latin typeface="Calibri" pitchFamily="34" charset="0"/>
              </a:rPr>
              <a:t> = </a:t>
            </a:r>
          </a:p>
          <a:p>
            <a:pPr algn="l" rtl="0"/>
            <a:r>
              <a:rPr lang="en-US" b="1" dirty="0" smtClean="0">
                <a:latin typeface="Calibri" pitchFamily="34" charset="0"/>
              </a:rPr>
              <a:t>			new </a:t>
            </a:r>
            <a:r>
              <a:rPr lang="en-US" b="1" dirty="0" err="1" smtClean="0">
                <a:latin typeface="Calibri" pitchFamily="34" charset="0"/>
              </a:rPr>
              <a:t>LightOffCommand</a:t>
            </a:r>
            <a:r>
              <a:rPr lang="en-US" b="1" dirty="0" smtClean="0">
                <a:latin typeface="Calibri" pitchFamily="34" charset="0"/>
              </a:rPr>
              <a:t>(</a:t>
            </a:r>
            <a:r>
              <a:rPr lang="en-US" b="1" dirty="0" err="1" smtClean="0">
                <a:latin typeface="Calibri" pitchFamily="34" charset="0"/>
              </a:rPr>
              <a:t>livingRoomLight</a:t>
            </a:r>
            <a:r>
              <a:rPr lang="en-US" b="1" dirty="0" smtClean="0">
                <a:latin typeface="Calibri" pitchFamily="34" charset="0"/>
              </a:rPr>
              <a:t>);</a:t>
            </a:r>
          </a:p>
          <a:p>
            <a:pPr algn="l" rtl="0"/>
            <a:endParaRPr lang="en-US" b="1" dirty="0" smtClean="0">
              <a:latin typeface="Calibri" pitchFamily="34" charset="0"/>
            </a:endParaRPr>
          </a:p>
          <a:p>
            <a:pPr algn="l" rtl="0"/>
            <a:r>
              <a:rPr lang="en-US" b="1" dirty="0" smtClean="0">
                <a:latin typeface="Calibri" pitchFamily="34" charset="0"/>
              </a:rPr>
              <a:t>         </a:t>
            </a:r>
            <a:r>
              <a:rPr lang="en-US" b="1" dirty="0" err="1" smtClean="0">
                <a:latin typeface="Calibri" pitchFamily="34" charset="0"/>
              </a:rPr>
              <a:t>remoteControl.setCommand</a:t>
            </a:r>
            <a:r>
              <a:rPr lang="en-US" b="1" dirty="0" smtClean="0">
                <a:latin typeface="Calibri" pitchFamily="34" charset="0"/>
              </a:rPr>
              <a:t>(0,livingRoomLightOn,livingRoomLightOff);</a:t>
            </a:r>
          </a:p>
          <a:p>
            <a:pPr algn="l" rtl="0"/>
            <a:endParaRPr lang="en-US" b="1" dirty="0" smtClean="0">
              <a:latin typeface="Calibri" pitchFamily="34" charset="0"/>
            </a:endParaRPr>
          </a:p>
          <a:p>
            <a:pPr algn="l" rtl="0"/>
            <a:r>
              <a:rPr lang="en-US" b="1" dirty="0" smtClean="0">
                <a:latin typeface="Calibri" pitchFamily="34" charset="0"/>
              </a:rPr>
              <a:t>     }</a:t>
            </a:r>
          </a:p>
          <a:p>
            <a:pPr algn="l" rtl="0"/>
            <a:r>
              <a:rPr lang="en-US" b="1" dirty="0" smtClean="0">
                <a:latin typeface="Calibri" pitchFamily="34" charset="0"/>
              </a:rPr>
              <a:t>}</a:t>
            </a:r>
          </a:p>
        </p:txBody>
      </p:sp>
    </p:spTree>
  </p:cSld>
  <p:clrMapOvr>
    <a:masterClrMapping/>
  </p:clrMapOvr>
  <p:transition spd="slow"/>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Control Example – Loader </a:t>
            </a:r>
            <a:r>
              <a:rPr lang="en-US" sz="1800" dirty="0" smtClean="0"/>
              <a:t>(cont’)</a:t>
            </a:r>
            <a:endParaRPr lang="ar-EG" sz="1800" dirty="0"/>
          </a:p>
        </p:txBody>
      </p:sp>
      <p:sp>
        <p:nvSpPr>
          <p:cNvPr id="4" name="Rectangle 3"/>
          <p:cNvSpPr/>
          <p:nvPr/>
        </p:nvSpPr>
        <p:spPr bwMode="auto">
          <a:xfrm>
            <a:off x="228600" y="838200"/>
            <a:ext cx="8839200" cy="2819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 </a:t>
            </a:r>
            <a:r>
              <a:rPr lang="en-US" b="1" dirty="0" err="1" smtClean="0"/>
              <a:t>RemoteLoader</a:t>
            </a:r>
            <a:r>
              <a:rPr lang="en-US" b="1" dirty="0" smtClean="0"/>
              <a:t> </a:t>
            </a:r>
            <a:endParaRPr lang="en-US" b="1" dirty="0"/>
          </a:p>
        </p:txBody>
      </p:sp>
      <p:sp>
        <p:nvSpPr>
          <p:cNvPr id="5" name="TextBox 3"/>
          <p:cNvSpPr txBox="1">
            <a:spLocks noChangeArrowheads="1"/>
          </p:cNvSpPr>
          <p:nvPr/>
        </p:nvSpPr>
        <p:spPr bwMode="auto">
          <a:xfrm>
            <a:off x="457200" y="1337608"/>
            <a:ext cx="8382000" cy="1938992"/>
          </a:xfrm>
          <a:prstGeom prst="rect">
            <a:avLst/>
          </a:prstGeom>
          <a:solidFill>
            <a:schemeClr val="bg1"/>
          </a:solidFill>
          <a:ln w="9525">
            <a:noFill/>
            <a:miter lim="800000"/>
            <a:headEnd/>
            <a:tailEnd/>
          </a:ln>
        </p:spPr>
        <p:txBody>
          <a:bodyPr wrap="square">
            <a:spAutoFit/>
          </a:bodyPr>
          <a:lstStyle/>
          <a:p>
            <a:pPr algn="l" rtl="0"/>
            <a:endParaRPr lang="en-US" b="1" dirty="0" smtClean="0">
              <a:latin typeface="Calibri" pitchFamily="34" charset="0"/>
            </a:endParaRPr>
          </a:p>
          <a:p>
            <a:pPr algn="l" rtl="0"/>
            <a:r>
              <a:rPr lang="en-US" b="1" dirty="0" smtClean="0">
                <a:latin typeface="Calibri" pitchFamily="34" charset="0"/>
              </a:rPr>
              <a:t>         </a:t>
            </a:r>
            <a:r>
              <a:rPr lang="en-US" b="1" dirty="0" err="1" smtClean="0">
                <a:latin typeface="Calibri" pitchFamily="34" charset="0"/>
              </a:rPr>
              <a:t>remoteControl.onButtonWasPushed</a:t>
            </a:r>
            <a:r>
              <a:rPr lang="en-US" b="1" dirty="0" smtClean="0">
                <a:latin typeface="Calibri" pitchFamily="34" charset="0"/>
              </a:rPr>
              <a:t>(0);</a:t>
            </a:r>
          </a:p>
          <a:p>
            <a:pPr algn="l" rtl="0"/>
            <a:r>
              <a:rPr lang="en-US" b="1" dirty="0" smtClean="0">
                <a:latin typeface="Calibri" pitchFamily="34" charset="0"/>
              </a:rPr>
              <a:t>         </a:t>
            </a:r>
            <a:r>
              <a:rPr lang="en-US" b="1" dirty="0" err="1" smtClean="0">
                <a:latin typeface="Calibri" pitchFamily="34" charset="0"/>
              </a:rPr>
              <a:t>remoteControl.offButtonWasPushed</a:t>
            </a:r>
            <a:r>
              <a:rPr lang="en-US" b="1" dirty="0" smtClean="0">
                <a:latin typeface="Calibri" pitchFamily="34" charset="0"/>
              </a:rPr>
              <a:t>(0);</a:t>
            </a:r>
          </a:p>
          <a:p>
            <a:pPr algn="l" rtl="0"/>
            <a:r>
              <a:rPr lang="en-US" b="1" dirty="0" smtClean="0">
                <a:latin typeface="Calibri" pitchFamily="34" charset="0"/>
              </a:rPr>
              <a:t>         </a:t>
            </a:r>
            <a:r>
              <a:rPr lang="en-US" b="1" dirty="0" err="1" smtClean="0">
                <a:latin typeface="Calibri" pitchFamily="34" charset="0"/>
              </a:rPr>
              <a:t>remoteControl.undoButtonWasPushed</a:t>
            </a:r>
            <a:r>
              <a:rPr lang="en-US" b="1" dirty="0" smtClean="0">
                <a:latin typeface="Calibri" pitchFamily="34" charset="0"/>
              </a:rPr>
              <a:t>();</a:t>
            </a:r>
          </a:p>
          <a:p>
            <a:pPr algn="l" rtl="0"/>
            <a:r>
              <a:rPr lang="en-US" b="1" dirty="0" smtClean="0">
                <a:latin typeface="Calibri" pitchFamily="34" charset="0"/>
              </a:rPr>
              <a:t>        }</a:t>
            </a:r>
          </a:p>
          <a:p>
            <a:pPr algn="l" rtl="0"/>
            <a:r>
              <a:rPr lang="en-US" b="1" dirty="0" smtClean="0">
                <a:latin typeface="Calibri" pitchFamily="34" charset="0"/>
              </a:rPr>
              <a:t>}</a:t>
            </a:r>
          </a:p>
        </p:txBody>
      </p:sp>
    </p:spTree>
  </p:cSld>
  <p:clrMapOvr>
    <a:masterClrMapping/>
  </p:clrMapOvr>
  <p:transition spd="slow"/>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dirty="0" smtClean="0"/>
              <a:t>When to use Command Pattern</a:t>
            </a:r>
            <a:endParaRPr lang="ar-EG" dirty="0" smtClean="0"/>
          </a:p>
        </p:txBody>
      </p:sp>
      <p:sp>
        <p:nvSpPr>
          <p:cNvPr id="82947" name="Content Placeholder 2"/>
          <p:cNvSpPr>
            <a:spLocks noGrp="1"/>
          </p:cNvSpPr>
          <p:nvPr>
            <p:ph idx="1"/>
          </p:nvPr>
        </p:nvSpPr>
        <p:spPr>
          <a:xfrm>
            <a:off x="457200" y="1066800"/>
            <a:ext cx="8229600" cy="5059363"/>
          </a:xfrm>
        </p:spPr>
        <p:txBody>
          <a:bodyPr/>
          <a:lstStyle/>
          <a:p>
            <a:pPr>
              <a:lnSpc>
                <a:spcPct val="150000"/>
              </a:lnSpc>
            </a:pPr>
            <a:r>
              <a:rPr lang="en-US" sz="2800" dirty="0" smtClean="0"/>
              <a:t>You want to parameterize objects by an action to perform. </a:t>
            </a:r>
          </a:p>
          <a:p>
            <a:pPr>
              <a:lnSpc>
                <a:spcPct val="150000"/>
              </a:lnSpc>
            </a:pPr>
            <a:r>
              <a:rPr lang="en-US" sz="2800" dirty="0" smtClean="0"/>
              <a:t>You specify, queue, and execute requests at different times. </a:t>
            </a:r>
          </a:p>
          <a:p>
            <a:pPr>
              <a:lnSpc>
                <a:spcPct val="150000"/>
              </a:lnSpc>
            </a:pPr>
            <a:r>
              <a:rPr lang="en-US" sz="2800" dirty="0" smtClean="0"/>
              <a:t>You must support undo, logging, or transactions. </a:t>
            </a:r>
            <a:endParaRPr lang="ar-EG" sz="2800" dirty="0" smtClean="0"/>
          </a:p>
        </p:txBody>
      </p:sp>
    </p:spTree>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dirty="0" smtClean="0"/>
              <a:t>Benefits of Using Command Pattern</a:t>
            </a:r>
            <a:endParaRPr lang="ar-EG" dirty="0" smtClean="0"/>
          </a:p>
        </p:txBody>
      </p:sp>
      <p:sp>
        <p:nvSpPr>
          <p:cNvPr id="82947" name="Content Placeholder 2"/>
          <p:cNvSpPr>
            <a:spLocks noGrp="1"/>
          </p:cNvSpPr>
          <p:nvPr>
            <p:ph idx="1"/>
          </p:nvPr>
        </p:nvSpPr>
        <p:spPr>
          <a:xfrm>
            <a:off x="457200" y="1066800"/>
            <a:ext cx="8229600" cy="5059363"/>
          </a:xfrm>
        </p:spPr>
        <p:txBody>
          <a:bodyPr/>
          <a:lstStyle/>
          <a:p>
            <a:pPr>
              <a:lnSpc>
                <a:spcPct val="150000"/>
              </a:lnSpc>
            </a:pPr>
            <a:r>
              <a:rPr lang="en-US" sz="2800" dirty="0" smtClean="0"/>
              <a:t>It separates the object that invokes the operation from the one that knows how to perform it. </a:t>
            </a:r>
          </a:p>
          <a:p>
            <a:pPr>
              <a:lnSpc>
                <a:spcPct val="150000"/>
              </a:lnSpc>
            </a:pPr>
            <a:r>
              <a:rPr lang="en-US" sz="2800" dirty="0" smtClean="0"/>
              <a:t>It’s easy to add new commands, because you don’t have to change existing classes. </a:t>
            </a:r>
            <a:endParaRPr lang="ar-EG" sz="2800" dirty="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Wingdings" panose="05000000000000000000" pitchFamily="2" charset="2"/>
              <a:buChar char="q"/>
            </a:pPr>
            <a:r>
              <a:rPr lang="en-US" dirty="0">
                <a:solidFill>
                  <a:srgbClr val="000000"/>
                </a:solidFill>
              </a:rPr>
              <a:t>Law of </a:t>
            </a:r>
            <a:r>
              <a:rPr lang="en-US" dirty="0" smtClean="0">
                <a:solidFill>
                  <a:srgbClr val="000000"/>
                </a:solidFill>
              </a:rPr>
              <a:t>Demeter (cont.)</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r>
              <a:rPr lang="en-US" dirty="0" smtClean="0"/>
              <a:t>Alternatives (cont.):   Delegate Example</a:t>
            </a:r>
          </a:p>
          <a:p>
            <a:endParaRPr lang="en-US" dirty="0" smtClean="0"/>
          </a:p>
        </p:txBody>
      </p:sp>
      <p:sp>
        <p:nvSpPr>
          <p:cNvPr id="4" name="Rectangle 3"/>
          <p:cNvSpPr/>
          <p:nvPr/>
        </p:nvSpPr>
        <p:spPr bwMode="auto">
          <a:xfrm>
            <a:off x="76200" y="1600200"/>
            <a:ext cx="8991600" cy="4794886"/>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endParaRPr lang="en-US" b="1" dirty="0"/>
          </a:p>
        </p:txBody>
      </p:sp>
      <p:sp>
        <p:nvSpPr>
          <p:cNvPr id="5" name="TextBox 3"/>
          <p:cNvSpPr txBox="1">
            <a:spLocks noChangeArrowheads="1"/>
          </p:cNvSpPr>
          <p:nvPr/>
        </p:nvSpPr>
        <p:spPr bwMode="auto">
          <a:xfrm>
            <a:off x="228600" y="1765280"/>
            <a:ext cx="8686800" cy="4401205"/>
          </a:xfrm>
          <a:prstGeom prst="rect">
            <a:avLst/>
          </a:prstGeom>
          <a:solidFill>
            <a:schemeClr val="bg1"/>
          </a:solidFill>
          <a:ln w="9525">
            <a:noFill/>
            <a:miter lim="800000"/>
            <a:headEnd/>
            <a:tailEnd/>
          </a:ln>
        </p:spPr>
        <p:txBody>
          <a:bodyPr wrap="square">
            <a:spAutoFit/>
          </a:bodyPr>
          <a:lstStyle/>
          <a:p>
            <a:pPr algn="l" rtl="0"/>
            <a:r>
              <a:rPr lang="en-US" b="1" dirty="0"/>
              <a:t>class</a:t>
            </a:r>
            <a:r>
              <a:rPr lang="en-US" dirty="0" smtClean="0"/>
              <a:t> </a:t>
            </a:r>
            <a:r>
              <a:rPr lang="en-US" dirty="0" err="1" smtClean="0"/>
              <a:t>RealPrinter</a:t>
            </a:r>
            <a:r>
              <a:rPr lang="en-US" dirty="0" smtClean="0"/>
              <a:t> </a:t>
            </a:r>
            <a:r>
              <a:rPr lang="en-US" dirty="0"/>
              <a:t>{</a:t>
            </a:r>
            <a:r>
              <a:rPr lang="en-US" dirty="0" smtClean="0"/>
              <a:t> </a:t>
            </a:r>
            <a:r>
              <a:rPr lang="en-US" i="1" dirty="0" smtClean="0"/>
              <a:t>// </a:t>
            </a:r>
            <a:r>
              <a:rPr lang="en-US" i="1" dirty="0"/>
              <a:t>the "delegate"</a:t>
            </a:r>
            <a:r>
              <a:rPr lang="en-US" dirty="0" smtClean="0"/>
              <a:t> </a:t>
            </a:r>
          </a:p>
          <a:p>
            <a:pPr algn="l" rtl="0"/>
            <a:r>
              <a:rPr lang="en-US" b="1" dirty="0"/>
              <a:t>	</a:t>
            </a:r>
            <a:r>
              <a:rPr lang="en-US" b="1" dirty="0" smtClean="0"/>
              <a:t>void</a:t>
            </a:r>
            <a:r>
              <a:rPr lang="en-US" dirty="0" smtClean="0"/>
              <a:t> print</a:t>
            </a:r>
            <a:r>
              <a:rPr lang="en-US" dirty="0"/>
              <a:t>()</a:t>
            </a:r>
            <a:r>
              <a:rPr lang="en-US" dirty="0" smtClean="0"/>
              <a:t> </a:t>
            </a:r>
            <a:r>
              <a:rPr lang="en-US" dirty="0"/>
              <a:t>{</a:t>
            </a:r>
            <a:r>
              <a:rPr lang="en-US" dirty="0" smtClean="0"/>
              <a:t> </a:t>
            </a:r>
          </a:p>
          <a:p>
            <a:pPr algn="l" rtl="0"/>
            <a:r>
              <a:rPr lang="en-US" dirty="0"/>
              <a:t>	</a:t>
            </a:r>
            <a:r>
              <a:rPr lang="en-US" dirty="0" smtClean="0"/>
              <a:t>	</a:t>
            </a:r>
            <a:r>
              <a:rPr lang="en-US" dirty="0" err="1" smtClean="0"/>
              <a:t>System.out.println</a:t>
            </a:r>
            <a:r>
              <a:rPr lang="en-US" dirty="0"/>
              <a:t>("something");</a:t>
            </a:r>
            <a:r>
              <a:rPr lang="en-US" dirty="0" smtClean="0"/>
              <a:t> </a:t>
            </a:r>
            <a:r>
              <a:rPr lang="en-US" dirty="0"/>
              <a:t>	</a:t>
            </a:r>
            <a:r>
              <a:rPr lang="en-US" dirty="0" smtClean="0"/>
              <a:t>} </a:t>
            </a:r>
          </a:p>
          <a:p>
            <a:pPr algn="l" rtl="0"/>
            <a:r>
              <a:rPr lang="en-US" dirty="0" smtClean="0"/>
              <a:t>}</a:t>
            </a:r>
          </a:p>
          <a:p>
            <a:pPr algn="l" rtl="0"/>
            <a:r>
              <a:rPr lang="en-US" dirty="0" smtClean="0"/>
              <a:t> </a:t>
            </a:r>
            <a:r>
              <a:rPr lang="en-US" b="1" dirty="0"/>
              <a:t>class</a:t>
            </a:r>
            <a:r>
              <a:rPr lang="en-US" dirty="0" smtClean="0"/>
              <a:t> Printer </a:t>
            </a:r>
            <a:r>
              <a:rPr lang="en-US" dirty="0"/>
              <a:t>{</a:t>
            </a:r>
            <a:r>
              <a:rPr lang="en-US" dirty="0" smtClean="0"/>
              <a:t> </a:t>
            </a:r>
            <a:r>
              <a:rPr lang="en-US" i="1" dirty="0"/>
              <a:t>// the "delegator"</a:t>
            </a:r>
            <a:r>
              <a:rPr lang="en-US" dirty="0" smtClean="0"/>
              <a:t> </a:t>
            </a:r>
          </a:p>
          <a:p>
            <a:pPr algn="l" rtl="0"/>
            <a:r>
              <a:rPr lang="en-US" dirty="0"/>
              <a:t>	</a:t>
            </a:r>
            <a:r>
              <a:rPr lang="en-US" dirty="0" err="1" smtClean="0"/>
              <a:t>RealPrinter</a:t>
            </a:r>
            <a:r>
              <a:rPr lang="en-US" dirty="0" smtClean="0"/>
              <a:t> p </a:t>
            </a:r>
            <a:r>
              <a:rPr lang="en-US" dirty="0"/>
              <a:t>=</a:t>
            </a:r>
            <a:r>
              <a:rPr lang="en-US" dirty="0" smtClean="0"/>
              <a:t> </a:t>
            </a:r>
            <a:r>
              <a:rPr lang="en-US" b="1" dirty="0"/>
              <a:t>new</a:t>
            </a:r>
            <a:r>
              <a:rPr lang="en-US" dirty="0" smtClean="0"/>
              <a:t> </a:t>
            </a:r>
            <a:r>
              <a:rPr lang="en-US" dirty="0" err="1" smtClean="0"/>
              <a:t>RealPrinter</a:t>
            </a:r>
            <a:r>
              <a:rPr lang="en-US" dirty="0"/>
              <a:t>();</a:t>
            </a:r>
            <a:r>
              <a:rPr lang="en-US" dirty="0" smtClean="0"/>
              <a:t> </a:t>
            </a:r>
            <a:r>
              <a:rPr lang="en-US" i="1" dirty="0"/>
              <a:t>// create the delegate </a:t>
            </a:r>
            <a:endParaRPr lang="en-US" i="1" dirty="0" smtClean="0"/>
          </a:p>
          <a:p>
            <a:pPr algn="l" rtl="0"/>
            <a:r>
              <a:rPr lang="en-US" b="1" i="1" dirty="0"/>
              <a:t>	</a:t>
            </a:r>
            <a:r>
              <a:rPr lang="en-US" b="1" dirty="0" smtClean="0"/>
              <a:t>void</a:t>
            </a:r>
            <a:r>
              <a:rPr lang="en-US" dirty="0" smtClean="0"/>
              <a:t> print</a:t>
            </a:r>
            <a:r>
              <a:rPr lang="en-US" dirty="0"/>
              <a:t>()</a:t>
            </a:r>
            <a:r>
              <a:rPr lang="en-US" dirty="0" smtClean="0"/>
              <a:t> </a:t>
            </a:r>
            <a:r>
              <a:rPr lang="en-US" dirty="0"/>
              <a:t>{</a:t>
            </a:r>
            <a:r>
              <a:rPr lang="en-US" dirty="0" smtClean="0"/>
              <a:t> </a:t>
            </a:r>
          </a:p>
          <a:p>
            <a:pPr algn="l" rtl="0"/>
            <a:r>
              <a:rPr lang="en-US" dirty="0"/>
              <a:t>	</a:t>
            </a:r>
            <a:r>
              <a:rPr lang="en-US" dirty="0" smtClean="0"/>
              <a:t>	</a:t>
            </a:r>
            <a:r>
              <a:rPr lang="en-US" dirty="0" err="1" smtClean="0"/>
              <a:t>p.print</a:t>
            </a:r>
            <a:r>
              <a:rPr lang="en-US" dirty="0"/>
              <a:t>();</a:t>
            </a:r>
            <a:r>
              <a:rPr lang="en-US" dirty="0" smtClean="0"/>
              <a:t> </a:t>
            </a:r>
            <a:r>
              <a:rPr lang="en-US" i="1" dirty="0"/>
              <a:t>// delegation</a:t>
            </a:r>
            <a:r>
              <a:rPr lang="en-US" dirty="0" smtClean="0"/>
              <a:t> </a:t>
            </a:r>
            <a:r>
              <a:rPr lang="en-US" dirty="0"/>
              <a:t>}</a:t>
            </a:r>
            <a:r>
              <a:rPr lang="en-US" dirty="0" smtClean="0"/>
              <a:t> </a:t>
            </a:r>
          </a:p>
          <a:p>
            <a:pPr algn="l" rtl="0"/>
            <a:r>
              <a:rPr lang="en-US" dirty="0" smtClean="0"/>
              <a:t>} </a:t>
            </a:r>
          </a:p>
          <a:p>
            <a:pPr algn="l" rtl="0"/>
            <a:r>
              <a:rPr lang="en-US" b="1" dirty="0" smtClean="0"/>
              <a:t>public</a:t>
            </a:r>
            <a:r>
              <a:rPr lang="en-US" dirty="0" smtClean="0"/>
              <a:t> </a:t>
            </a:r>
            <a:r>
              <a:rPr lang="en-US" b="1" dirty="0"/>
              <a:t>class</a:t>
            </a:r>
            <a:r>
              <a:rPr lang="en-US" dirty="0" smtClean="0"/>
              <a:t> Main </a:t>
            </a:r>
            <a:r>
              <a:rPr lang="en-US" dirty="0"/>
              <a:t>{</a:t>
            </a:r>
            <a:r>
              <a:rPr lang="en-US" dirty="0" smtClean="0"/>
              <a:t> </a:t>
            </a:r>
            <a:r>
              <a:rPr lang="en-US" i="1" dirty="0"/>
              <a:t>// to the outside world it looks like Printer actually prints.</a:t>
            </a:r>
            <a:r>
              <a:rPr lang="en-US" dirty="0" smtClean="0"/>
              <a:t> </a:t>
            </a:r>
          </a:p>
          <a:p>
            <a:pPr algn="l" rtl="0"/>
            <a:r>
              <a:rPr lang="en-US" b="1" dirty="0"/>
              <a:t>	</a:t>
            </a:r>
            <a:r>
              <a:rPr lang="en-US" b="1" dirty="0" smtClean="0"/>
              <a:t>public</a:t>
            </a:r>
            <a:r>
              <a:rPr lang="en-US" dirty="0" smtClean="0"/>
              <a:t> </a:t>
            </a:r>
            <a:r>
              <a:rPr lang="en-US" b="1" dirty="0"/>
              <a:t>static</a:t>
            </a:r>
            <a:r>
              <a:rPr lang="en-US" dirty="0" smtClean="0"/>
              <a:t> </a:t>
            </a:r>
            <a:r>
              <a:rPr lang="en-US" b="1" dirty="0"/>
              <a:t>void</a:t>
            </a:r>
            <a:r>
              <a:rPr lang="en-US" dirty="0" smtClean="0"/>
              <a:t> main</a:t>
            </a:r>
            <a:r>
              <a:rPr lang="en-US" dirty="0"/>
              <a:t>(String[]</a:t>
            </a:r>
            <a:r>
              <a:rPr lang="en-US" dirty="0" smtClean="0"/>
              <a:t> </a:t>
            </a:r>
            <a:r>
              <a:rPr lang="en-US" dirty="0" err="1" smtClean="0"/>
              <a:t>args</a:t>
            </a:r>
            <a:r>
              <a:rPr lang="en-US" dirty="0"/>
              <a:t>)</a:t>
            </a:r>
            <a:r>
              <a:rPr lang="en-US" dirty="0" smtClean="0"/>
              <a:t> </a:t>
            </a:r>
            <a:r>
              <a:rPr lang="en-US" dirty="0"/>
              <a:t>{</a:t>
            </a:r>
            <a:r>
              <a:rPr lang="en-US" dirty="0" smtClean="0"/>
              <a:t> </a:t>
            </a:r>
          </a:p>
          <a:p>
            <a:pPr algn="l" rtl="0"/>
            <a:r>
              <a:rPr lang="en-US" dirty="0"/>
              <a:t>	</a:t>
            </a:r>
            <a:r>
              <a:rPr lang="en-US" dirty="0" smtClean="0"/>
              <a:t>	Printer </a:t>
            </a:r>
            <a:r>
              <a:rPr lang="en-US" dirty="0" err="1" smtClean="0"/>
              <a:t>printer</a:t>
            </a:r>
            <a:r>
              <a:rPr lang="en-US" dirty="0" smtClean="0"/>
              <a:t> </a:t>
            </a:r>
            <a:r>
              <a:rPr lang="en-US" dirty="0"/>
              <a:t>=</a:t>
            </a:r>
            <a:r>
              <a:rPr lang="en-US" dirty="0" smtClean="0"/>
              <a:t> </a:t>
            </a:r>
            <a:r>
              <a:rPr lang="en-US" b="1" dirty="0"/>
              <a:t>new</a:t>
            </a:r>
            <a:r>
              <a:rPr lang="en-US" dirty="0" smtClean="0"/>
              <a:t> Printer</a:t>
            </a:r>
            <a:r>
              <a:rPr lang="en-US" dirty="0"/>
              <a:t>();</a:t>
            </a:r>
            <a:r>
              <a:rPr lang="en-US" dirty="0" smtClean="0"/>
              <a:t> </a:t>
            </a:r>
          </a:p>
          <a:p>
            <a:pPr algn="l" rtl="0"/>
            <a:r>
              <a:rPr lang="en-US" dirty="0"/>
              <a:t>	</a:t>
            </a:r>
            <a:r>
              <a:rPr lang="en-US" dirty="0" smtClean="0"/>
              <a:t>	</a:t>
            </a:r>
            <a:r>
              <a:rPr lang="en-US" dirty="0" err="1" smtClean="0"/>
              <a:t>printer.print</a:t>
            </a:r>
            <a:r>
              <a:rPr lang="en-US" dirty="0"/>
              <a:t>();</a:t>
            </a:r>
            <a:r>
              <a:rPr lang="en-US" dirty="0" smtClean="0"/>
              <a:t> </a:t>
            </a:r>
            <a:r>
              <a:rPr lang="en-US" dirty="0"/>
              <a:t>}</a:t>
            </a:r>
            <a:r>
              <a:rPr lang="en-US" dirty="0" smtClean="0"/>
              <a:t> </a:t>
            </a:r>
            <a:r>
              <a:rPr lang="en-US" dirty="0"/>
              <a:t>}</a:t>
            </a:r>
            <a:endParaRPr lang="ar-EG" b="1" dirty="0">
              <a:latin typeface="Calibri" pitchFamily="34" charset="0"/>
            </a:endParaRPr>
          </a:p>
        </p:txBody>
      </p:sp>
    </p:spTree>
    <p:extLst>
      <p:ext uri="{BB962C8B-B14F-4D97-AF65-F5344CB8AC3E}">
        <p14:creationId xmlns:p14="http://schemas.microsoft.com/office/powerpoint/2010/main" val="460232106"/>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subTitle" idx="1"/>
          </p:nvPr>
        </p:nvSpPr>
        <p:spPr>
          <a:xfrm>
            <a:off x="1295400" y="2743200"/>
            <a:ext cx="6400800" cy="1752600"/>
          </a:xfrm>
        </p:spPr>
        <p:txBody>
          <a:bodyPr/>
          <a:lstStyle/>
          <a:p>
            <a:pPr marL="533400" indent="-533400" eaLnBrk="1" hangingPunct="1">
              <a:lnSpc>
                <a:spcPct val="80000"/>
              </a:lnSpc>
              <a:defRPr/>
            </a:pPr>
            <a:endParaRPr lang="en-US" sz="3600" dirty="0" smtClean="0"/>
          </a:p>
          <a:p>
            <a:pPr marL="711200" indent="-711200" eaLnBrk="1" hangingPunct="1">
              <a:lnSpc>
                <a:spcPct val="90000"/>
              </a:lnSpc>
              <a:defRPr/>
            </a:pPr>
            <a:r>
              <a:rPr lang="en-US" dirty="0" smtClean="0">
                <a:solidFill>
                  <a:schemeClr val="tx1"/>
                </a:solidFill>
              </a:rPr>
              <a:t>The Adapter and Façade  Patterns</a:t>
            </a:r>
            <a:endParaRPr lang="en-US" dirty="0" smtClean="0"/>
          </a:p>
        </p:txBody>
      </p:sp>
      <p:sp>
        <p:nvSpPr>
          <p:cNvPr id="89091" name="Rectangle 4"/>
          <p:cNvSpPr>
            <a:spLocks noGrp="1" noChangeArrowheads="1"/>
          </p:cNvSpPr>
          <p:nvPr>
            <p:ph type="ctrTitle"/>
          </p:nvPr>
        </p:nvSpPr>
        <p:spPr/>
        <p:txBody>
          <a:bodyPr/>
          <a:lstStyle/>
          <a:p>
            <a:pPr eaLnBrk="1" hangingPunct="1"/>
            <a:r>
              <a:rPr lang="en-US" dirty="0" smtClean="0"/>
              <a:t>Chapter 8</a:t>
            </a: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0" y="685800"/>
            <a:ext cx="9144000" cy="5830888"/>
          </a:xfrm>
          <a:prstGeom prst="rect">
            <a:avLst/>
          </a:prstGeom>
          <a:noFill/>
          <a:ln w="9525">
            <a:noFill/>
            <a:miter lim="800000"/>
            <a:headEnd/>
            <a:tailEnd/>
          </a:ln>
        </p:spPr>
        <p:txBody>
          <a:bodyPr>
            <a:spAutoFit/>
          </a:bodyPr>
          <a:lstStyle/>
          <a:p>
            <a:pPr algn="l" rtl="0">
              <a:spcBef>
                <a:spcPct val="50000"/>
              </a:spcBef>
              <a:buFontTx/>
              <a:buChar char="•"/>
            </a:pPr>
            <a:endParaRPr lang="en-US" sz="800" dirty="0">
              <a:latin typeface="Verdana" pitchFamily="34" charset="0"/>
            </a:endParaRPr>
          </a:p>
          <a:p>
            <a:pPr lvl="1" algn="l" rtl="0">
              <a:spcBef>
                <a:spcPct val="50000"/>
              </a:spcBef>
              <a:buFont typeface="Wingdings" pitchFamily="2" charset="2"/>
              <a:buChar char="q"/>
            </a:pPr>
            <a:r>
              <a:rPr lang="en-US" sz="2400" b="1" dirty="0"/>
              <a:t> </a:t>
            </a:r>
            <a:r>
              <a:rPr lang="en-US" sz="2400" b="1" dirty="0">
                <a:solidFill>
                  <a:schemeClr val="tx2"/>
                </a:solidFill>
                <a:latin typeface="Verdana" pitchFamily="34" charset="0"/>
              </a:rPr>
              <a:t>Why Adapter Pattern?</a:t>
            </a:r>
          </a:p>
          <a:p>
            <a:pPr lvl="1" algn="l" rtl="0">
              <a:spcBef>
                <a:spcPct val="50000"/>
              </a:spcBef>
              <a:buFont typeface="Wingdings" pitchFamily="2" charset="2"/>
              <a:buChar char="q"/>
            </a:pPr>
            <a:r>
              <a:rPr lang="en-US" sz="2400" b="1" dirty="0">
                <a:solidFill>
                  <a:schemeClr val="tx2"/>
                </a:solidFill>
                <a:latin typeface="Verdana" pitchFamily="34" charset="0"/>
              </a:rPr>
              <a:t> Overview of the Adapter Pattern.</a:t>
            </a:r>
          </a:p>
          <a:p>
            <a:pPr lvl="1" algn="l" rtl="0">
              <a:spcBef>
                <a:spcPct val="50000"/>
              </a:spcBef>
              <a:buFont typeface="Wingdings" pitchFamily="2" charset="2"/>
              <a:buChar char="q"/>
            </a:pPr>
            <a:r>
              <a:rPr lang="en-US" sz="2400" dirty="0"/>
              <a:t> </a:t>
            </a:r>
            <a:r>
              <a:rPr lang="en-US" sz="2400" b="1" dirty="0">
                <a:solidFill>
                  <a:schemeClr val="tx2"/>
                </a:solidFill>
                <a:latin typeface="Verdana" pitchFamily="34" charset="0"/>
              </a:rPr>
              <a:t>The Adapter Pattern Class Diagram.</a:t>
            </a:r>
          </a:p>
          <a:p>
            <a:pPr lvl="1" algn="l" rtl="0">
              <a:spcBef>
                <a:spcPct val="50000"/>
              </a:spcBef>
              <a:buFont typeface="Wingdings" pitchFamily="2" charset="2"/>
              <a:buChar char="q"/>
            </a:pPr>
            <a:r>
              <a:rPr lang="en-US" sz="2400" b="1" dirty="0">
                <a:solidFill>
                  <a:schemeClr val="tx2"/>
                </a:solidFill>
                <a:latin typeface="Verdana" pitchFamily="34" charset="0"/>
              </a:rPr>
              <a:t> The Adapter Design Pattern Definition.</a:t>
            </a:r>
          </a:p>
          <a:p>
            <a:pPr lvl="1" algn="l" rtl="0">
              <a:spcBef>
                <a:spcPct val="50000"/>
              </a:spcBef>
              <a:buFont typeface="Wingdings" pitchFamily="2" charset="2"/>
              <a:buChar char="q"/>
            </a:pPr>
            <a:r>
              <a:rPr lang="en-US" sz="2400" b="1" dirty="0">
                <a:solidFill>
                  <a:schemeClr val="tx2"/>
                </a:solidFill>
                <a:latin typeface="Verdana" pitchFamily="34" charset="0"/>
              </a:rPr>
              <a:t> Object Adapter vs. Class Adapter.</a:t>
            </a:r>
          </a:p>
          <a:p>
            <a:pPr lvl="1" algn="l" rtl="0">
              <a:spcBef>
                <a:spcPct val="50000"/>
              </a:spcBef>
              <a:buFont typeface="Wingdings" pitchFamily="2" charset="2"/>
              <a:buChar char="q"/>
            </a:pPr>
            <a:r>
              <a:rPr lang="en-US" sz="2400" b="1" dirty="0">
                <a:solidFill>
                  <a:schemeClr val="tx2"/>
                </a:solidFill>
                <a:latin typeface="Verdana" pitchFamily="34" charset="0"/>
              </a:rPr>
              <a:t> Example on Adapter Pattern.</a:t>
            </a:r>
          </a:p>
          <a:p>
            <a:pPr lvl="1" algn="l" rtl="0">
              <a:spcBef>
                <a:spcPct val="50000"/>
              </a:spcBef>
              <a:buFont typeface="Wingdings" pitchFamily="2" charset="2"/>
              <a:buChar char="q"/>
            </a:pPr>
            <a:r>
              <a:rPr lang="en-US" sz="2400" b="1" dirty="0">
                <a:solidFill>
                  <a:schemeClr val="tx2"/>
                </a:solidFill>
                <a:latin typeface="Verdana" pitchFamily="34" charset="0"/>
              </a:rPr>
              <a:t> Decorator vs. Adapter.</a:t>
            </a:r>
          </a:p>
          <a:p>
            <a:pPr lvl="1" algn="l" rtl="0">
              <a:spcBef>
                <a:spcPct val="50000"/>
              </a:spcBef>
              <a:buFont typeface="Wingdings" pitchFamily="2" charset="2"/>
              <a:buChar char="q"/>
            </a:pPr>
            <a:r>
              <a:rPr lang="en-US" sz="2400" b="1" dirty="0">
                <a:solidFill>
                  <a:schemeClr val="tx2"/>
                </a:solidFill>
                <a:latin typeface="Verdana" pitchFamily="34" charset="0"/>
              </a:rPr>
              <a:t> Façade Design Pattern.</a:t>
            </a:r>
          </a:p>
          <a:p>
            <a:pPr lvl="1" algn="l" rtl="0">
              <a:spcBef>
                <a:spcPct val="50000"/>
              </a:spcBef>
              <a:buFont typeface="Wingdings" pitchFamily="2" charset="2"/>
              <a:buChar char="q"/>
            </a:pPr>
            <a:r>
              <a:rPr lang="en-US" sz="2400" b="1" dirty="0">
                <a:solidFill>
                  <a:schemeClr val="tx2"/>
                </a:solidFill>
                <a:latin typeface="Verdana" pitchFamily="34" charset="0"/>
              </a:rPr>
              <a:t> Façade Design Pattern Class Diagram.</a:t>
            </a:r>
          </a:p>
          <a:p>
            <a:pPr lvl="1" algn="l" rtl="0">
              <a:spcBef>
                <a:spcPct val="50000"/>
              </a:spcBef>
              <a:buFont typeface="Wingdings" pitchFamily="2" charset="2"/>
              <a:buChar char="q"/>
            </a:pPr>
            <a:r>
              <a:rPr lang="en-US" sz="2400" b="1" dirty="0">
                <a:solidFill>
                  <a:schemeClr val="tx2"/>
                </a:solidFill>
                <a:latin typeface="Verdana" pitchFamily="34" charset="0"/>
              </a:rPr>
              <a:t> Façade Design Pattern Definition.</a:t>
            </a:r>
            <a:endParaRPr lang="en-US" sz="2400" b="1" dirty="0"/>
          </a:p>
        </p:txBody>
      </p:sp>
      <p:sp>
        <p:nvSpPr>
          <p:cNvPr id="90115" name="Text Box 3"/>
          <p:cNvSpPr txBox="1">
            <a:spLocks noChangeArrowheads="1"/>
          </p:cNvSpPr>
          <p:nvPr/>
        </p:nvSpPr>
        <p:spPr bwMode="auto">
          <a:xfrm>
            <a:off x="814388" y="166688"/>
            <a:ext cx="8229600" cy="519112"/>
          </a:xfrm>
          <a:prstGeom prst="rect">
            <a:avLst/>
          </a:prstGeom>
          <a:noFill/>
          <a:ln w="9525">
            <a:noFill/>
            <a:miter lim="800000"/>
            <a:headEnd/>
            <a:tailEnd/>
          </a:ln>
        </p:spPr>
        <p:txBody>
          <a:bodyPr>
            <a:spAutoFit/>
          </a:bodyPr>
          <a:lstStyle/>
          <a:p>
            <a:pPr algn="ctr" rtl="0">
              <a:spcBef>
                <a:spcPct val="50000"/>
              </a:spcBef>
            </a:pPr>
            <a:r>
              <a:rPr lang="en-US" sz="2800" b="1" dirty="0">
                <a:solidFill>
                  <a:schemeClr val="tx2"/>
                </a:solidFill>
                <a:latin typeface="Verdana" pitchFamily="34" charset="0"/>
              </a:rPr>
              <a:t>Chapter </a:t>
            </a:r>
            <a:r>
              <a:rPr lang="en-US" sz="2800" b="1" dirty="0" smtClean="0">
                <a:solidFill>
                  <a:schemeClr val="tx2"/>
                </a:solidFill>
                <a:latin typeface="Verdana" pitchFamily="34" charset="0"/>
              </a:rPr>
              <a:t>8 </a:t>
            </a:r>
            <a:r>
              <a:rPr lang="en-US" sz="2800" b="1" dirty="0">
                <a:solidFill>
                  <a:schemeClr val="tx2"/>
                </a:solidFill>
                <a:latin typeface="Verdana" pitchFamily="34" charset="0"/>
              </a:rPr>
              <a:t>Outline</a:t>
            </a: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3"/>
          <p:cNvSpPr txBox="1">
            <a:spLocks noChangeArrowheads="1"/>
          </p:cNvSpPr>
          <p:nvPr/>
        </p:nvSpPr>
        <p:spPr bwMode="auto">
          <a:xfrm>
            <a:off x="814388" y="166688"/>
            <a:ext cx="8229600" cy="519112"/>
          </a:xfrm>
          <a:prstGeom prst="rect">
            <a:avLst/>
          </a:prstGeom>
          <a:noFill/>
          <a:ln w="9525">
            <a:noFill/>
            <a:miter lim="800000"/>
            <a:headEnd/>
            <a:tailEnd/>
          </a:ln>
        </p:spPr>
        <p:txBody>
          <a:bodyPr>
            <a:spAutoFit/>
          </a:bodyPr>
          <a:lstStyle/>
          <a:p>
            <a:pPr algn="ctr" rtl="0">
              <a:spcBef>
                <a:spcPct val="50000"/>
              </a:spcBef>
            </a:pPr>
            <a:r>
              <a:rPr lang="en-US" sz="2800" b="1">
                <a:solidFill>
                  <a:schemeClr val="tx2"/>
                </a:solidFill>
                <a:latin typeface="Verdana" pitchFamily="34" charset="0"/>
              </a:rPr>
              <a:t>Why Adapter Pattern ?</a:t>
            </a:r>
          </a:p>
        </p:txBody>
      </p:sp>
      <p:sp>
        <p:nvSpPr>
          <p:cNvPr id="4" name="Content Placeholder 2"/>
          <p:cNvSpPr txBox="1">
            <a:spLocks/>
          </p:cNvSpPr>
          <p:nvPr/>
        </p:nvSpPr>
        <p:spPr>
          <a:xfrm>
            <a:off x="228600" y="1066800"/>
            <a:ext cx="8686800" cy="5059363"/>
          </a:xfrm>
          <a:prstGeom prst="rect">
            <a:avLst/>
          </a:prstGeom>
        </p:spPr>
        <p:txBody>
          <a:bodyPr/>
          <a:lstStyle/>
          <a:p>
            <a:pPr marL="342900" indent="-342900" algn="l" rtl="0" eaLnBrk="0" hangingPunct="0">
              <a:spcBef>
                <a:spcPct val="20000"/>
              </a:spcBef>
              <a:buFontTx/>
              <a:buChar char="•"/>
              <a:defRPr/>
            </a:pPr>
            <a:endParaRPr lang="ar-EG" sz="2800" kern="0" dirty="0">
              <a:latin typeface="+mn-lt"/>
              <a:cs typeface="+mn-cs"/>
            </a:endParaRPr>
          </a:p>
        </p:txBody>
      </p:sp>
      <p:sp>
        <p:nvSpPr>
          <p:cNvPr id="6" name="Content Placeholder 2"/>
          <p:cNvSpPr txBox="1">
            <a:spLocks/>
          </p:cNvSpPr>
          <p:nvPr/>
        </p:nvSpPr>
        <p:spPr>
          <a:xfrm>
            <a:off x="0" y="2819400"/>
            <a:ext cx="8686800" cy="5059363"/>
          </a:xfrm>
          <a:prstGeom prst="rect">
            <a:avLst/>
          </a:prstGeom>
        </p:spPr>
        <p:txBody>
          <a:bodyPr/>
          <a:lstStyle/>
          <a:p>
            <a:pPr marL="342900" indent="-342900" algn="l" rtl="0" eaLnBrk="0" hangingPunct="0">
              <a:spcBef>
                <a:spcPct val="20000"/>
              </a:spcBef>
              <a:buFontTx/>
              <a:buChar char="•"/>
              <a:defRPr/>
            </a:pPr>
            <a:endParaRPr lang="ar-EG" sz="2800" kern="0" dirty="0">
              <a:latin typeface="+mn-lt"/>
              <a:cs typeface="+mn-cs"/>
            </a:endParaRPr>
          </a:p>
        </p:txBody>
      </p:sp>
      <p:sp>
        <p:nvSpPr>
          <p:cNvPr id="9" name="Content Placeholder 2"/>
          <p:cNvSpPr txBox="1">
            <a:spLocks/>
          </p:cNvSpPr>
          <p:nvPr/>
        </p:nvSpPr>
        <p:spPr>
          <a:xfrm>
            <a:off x="228600" y="990600"/>
            <a:ext cx="8686800" cy="5105400"/>
          </a:xfrm>
          <a:prstGeom prst="rect">
            <a:avLst/>
          </a:prstGeom>
        </p:spPr>
        <p:txBody>
          <a:bodyPr/>
          <a:lstStyle/>
          <a:p>
            <a:pPr marL="342900" indent="-342900" algn="l" rtl="0" eaLnBrk="0" hangingPunct="0">
              <a:spcBef>
                <a:spcPct val="20000"/>
              </a:spcBef>
              <a:buFontTx/>
              <a:buChar char="•"/>
              <a:defRPr/>
            </a:pPr>
            <a:r>
              <a:rPr lang="en-US" sz="2800" dirty="0"/>
              <a:t>Sometimes you need to use an available object as if it is of another type.</a:t>
            </a:r>
          </a:p>
          <a:p>
            <a:pPr marL="342900" indent="-342900" algn="l" rtl="0" eaLnBrk="0" hangingPunct="0">
              <a:spcBef>
                <a:spcPct val="20000"/>
              </a:spcBef>
              <a:buFontTx/>
              <a:buChar char="•"/>
              <a:defRPr/>
            </a:pPr>
            <a:endParaRPr lang="en-US" sz="2800" dirty="0"/>
          </a:p>
          <a:p>
            <a:pPr marL="342900" indent="-342900" algn="l" rtl="0" eaLnBrk="0" hangingPunct="0">
              <a:spcBef>
                <a:spcPct val="20000"/>
              </a:spcBef>
              <a:buFontTx/>
              <a:buChar char="•"/>
              <a:defRPr/>
            </a:pPr>
            <a:r>
              <a:rPr lang="en-US" sz="2800" dirty="0"/>
              <a:t>In this case you couldn’t use the available object directly as it has different interface.</a:t>
            </a:r>
          </a:p>
          <a:p>
            <a:pPr marL="342900" indent="-342900" algn="l" rtl="0" eaLnBrk="0" hangingPunct="0">
              <a:spcBef>
                <a:spcPct val="20000"/>
              </a:spcBef>
              <a:buFontTx/>
              <a:buChar char="•"/>
              <a:defRPr/>
            </a:pPr>
            <a:endParaRPr lang="en-US" sz="2800" dirty="0"/>
          </a:p>
          <a:p>
            <a:pPr marL="342900" indent="-342900" algn="l" rtl="0" eaLnBrk="0" hangingPunct="0">
              <a:spcBef>
                <a:spcPct val="20000"/>
              </a:spcBef>
              <a:buFontTx/>
              <a:buChar char="•"/>
              <a:defRPr/>
            </a:pPr>
            <a:r>
              <a:rPr lang="en-US" sz="2800" dirty="0"/>
              <a:t>You should wrap the object you have in an adapter to look like the type you want. </a:t>
            </a:r>
          </a:p>
          <a:p>
            <a:pPr marL="342900" indent="-342900" algn="l" rtl="0" eaLnBrk="0" hangingPunct="0">
              <a:spcBef>
                <a:spcPct val="20000"/>
              </a:spcBef>
              <a:buFontTx/>
              <a:buChar char="•"/>
              <a:defRPr/>
            </a:pPr>
            <a:endParaRPr lang="en-US" sz="2800" dirty="0"/>
          </a:p>
          <a:p>
            <a:pPr marL="342900" indent="-342900" algn="l" rtl="0" eaLnBrk="0" hangingPunct="0">
              <a:spcBef>
                <a:spcPct val="20000"/>
              </a:spcBef>
              <a:buFontTx/>
              <a:buChar char="•"/>
              <a:defRPr/>
            </a:pPr>
            <a:endParaRPr lang="en-US" sz="2800" dirty="0"/>
          </a:p>
          <a:p>
            <a:pPr marL="342900" indent="-342900" algn="l" rtl="0" eaLnBrk="0" hangingPunct="0">
              <a:spcBef>
                <a:spcPct val="20000"/>
              </a:spcBef>
              <a:buFontTx/>
              <a:buChar char="•"/>
              <a:defRPr/>
            </a:pPr>
            <a:endParaRPr lang="en-US" sz="2800" dirty="0"/>
          </a:p>
          <a:p>
            <a:pPr marL="342900" indent="-342900" algn="l" rtl="0" eaLnBrk="0" hangingPunct="0">
              <a:spcBef>
                <a:spcPct val="20000"/>
              </a:spcBef>
              <a:defRPr/>
            </a:pPr>
            <a:endParaRPr lang="ar-EG" sz="2800" kern="0" dirty="0">
              <a:latin typeface="+mn-lt"/>
              <a:cs typeface="+mn-cs"/>
            </a:endParaRP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3"/>
          <p:cNvSpPr txBox="1">
            <a:spLocks noChangeArrowheads="1"/>
          </p:cNvSpPr>
          <p:nvPr/>
        </p:nvSpPr>
        <p:spPr bwMode="auto">
          <a:xfrm>
            <a:off x="814388" y="166688"/>
            <a:ext cx="8229600" cy="519112"/>
          </a:xfrm>
          <a:prstGeom prst="rect">
            <a:avLst/>
          </a:prstGeom>
          <a:noFill/>
          <a:ln w="9525">
            <a:noFill/>
            <a:miter lim="800000"/>
            <a:headEnd/>
            <a:tailEnd/>
          </a:ln>
        </p:spPr>
        <p:txBody>
          <a:bodyPr>
            <a:spAutoFit/>
          </a:bodyPr>
          <a:lstStyle/>
          <a:p>
            <a:pPr algn="ctr" rtl="0">
              <a:spcBef>
                <a:spcPct val="50000"/>
              </a:spcBef>
            </a:pPr>
            <a:r>
              <a:rPr lang="en-US" sz="2800" b="1">
                <a:solidFill>
                  <a:schemeClr val="tx2"/>
                </a:solidFill>
                <a:latin typeface="Verdana" pitchFamily="34" charset="0"/>
              </a:rPr>
              <a:t>Overview of the Adapter Pattern</a:t>
            </a:r>
          </a:p>
        </p:txBody>
      </p:sp>
      <p:sp>
        <p:nvSpPr>
          <p:cNvPr id="4" name="Content Placeholder 2"/>
          <p:cNvSpPr txBox="1">
            <a:spLocks/>
          </p:cNvSpPr>
          <p:nvPr/>
        </p:nvSpPr>
        <p:spPr>
          <a:xfrm>
            <a:off x="228600" y="1066800"/>
            <a:ext cx="8686800" cy="5059363"/>
          </a:xfrm>
          <a:prstGeom prst="rect">
            <a:avLst/>
          </a:prstGeom>
        </p:spPr>
        <p:txBody>
          <a:bodyPr/>
          <a:lstStyle/>
          <a:p>
            <a:pPr marL="342900" indent="-342900" algn="l" rtl="0" eaLnBrk="0" hangingPunct="0">
              <a:spcBef>
                <a:spcPct val="20000"/>
              </a:spcBef>
              <a:buFontTx/>
              <a:buChar char="•"/>
              <a:defRPr/>
            </a:pPr>
            <a:endParaRPr lang="ar-EG" sz="2800" kern="0" dirty="0">
              <a:latin typeface="+mn-lt"/>
              <a:cs typeface="+mn-cs"/>
            </a:endParaRPr>
          </a:p>
        </p:txBody>
      </p:sp>
      <p:sp>
        <p:nvSpPr>
          <p:cNvPr id="6" name="Content Placeholder 2"/>
          <p:cNvSpPr txBox="1">
            <a:spLocks/>
          </p:cNvSpPr>
          <p:nvPr/>
        </p:nvSpPr>
        <p:spPr>
          <a:xfrm>
            <a:off x="0" y="2819400"/>
            <a:ext cx="8686800" cy="5059363"/>
          </a:xfrm>
          <a:prstGeom prst="rect">
            <a:avLst/>
          </a:prstGeom>
        </p:spPr>
        <p:txBody>
          <a:bodyPr/>
          <a:lstStyle/>
          <a:p>
            <a:pPr marL="342900" indent="-342900" algn="l" rtl="0" eaLnBrk="0" hangingPunct="0">
              <a:spcBef>
                <a:spcPct val="20000"/>
              </a:spcBef>
              <a:buFontTx/>
              <a:buChar char="•"/>
              <a:defRPr/>
            </a:pPr>
            <a:endParaRPr lang="ar-EG" sz="2800" kern="0" dirty="0">
              <a:latin typeface="+mn-lt"/>
              <a:cs typeface="+mn-cs"/>
            </a:endParaRPr>
          </a:p>
        </p:txBody>
      </p:sp>
      <p:sp>
        <p:nvSpPr>
          <p:cNvPr id="9" name="Content Placeholder 2"/>
          <p:cNvSpPr txBox="1">
            <a:spLocks/>
          </p:cNvSpPr>
          <p:nvPr/>
        </p:nvSpPr>
        <p:spPr>
          <a:xfrm>
            <a:off x="228600" y="990600"/>
            <a:ext cx="8686800" cy="5486400"/>
          </a:xfrm>
          <a:prstGeom prst="rect">
            <a:avLst/>
          </a:prstGeom>
        </p:spPr>
        <p:txBody>
          <a:bodyPr/>
          <a:lstStyle/>
          <a:p>
            <a:pPr marL="342900" indent="-342900" algn="l" rtl="0" eaLnBrk="0" hangingPunct="0">
              <a:spcBef>
                <a:spcPct val="20000"/>
              </a:spcBef>
              <a:buFontTx/>
              <a:buChar char="•"/>
              <a:defRPr/>
            </a:pPr>
            <a:r>
              <a:rPr lang="en-US" sz="2800" dirty="0"/>
              <a:t>The AC adapters change the shape of the outlet to match your plug.</a:t>
            </a:r>
          </a:p>
          <a:p>
            <a:pPr marL="342900" indent="-342900" algn="l" rtl="0" eaLnBrk="0" hangingPunct="0">
              <a:spcBef>
                <a:spcPct val="20000"/>
              </a:spcBef>
              <a:buFontTx/>
              <a:buChar char="•"/>
              <a:defRPr/>
            </a:pPr>
            <a:endParaRPr lang="en-US" sz="2800" dirty="0"/>
          </a:p>
          <a:p>
            <a:pPr marL="342900" indent="-342900" algn="l" rtl="0" eaLnBrk="0" hangingPunct="0">
              <a:spcBef>
                <a:spcPct val="20000"/>
              </a:spcBef>
              <a:buFontTx/>
              <a:buChar char="•"/>
              <a:defRPr/>
            </a:pPr>
            <a:endParaRPr lang="en-US" sz="2800" dirty="0"/>
          </a:p>
          <a:p>
            <a:pPr marL="342900" indent="-342900" algn="l" rtl="0" eaLnBrk="0" hangingPunct="0">
              <a:spcBef>
                <a:spcPct val="20000"/>
              </a:spcBef>
              <a:buFontTx/>
              <a:buChar char="•"/>
              <a:defRPr/>
            </a:pPr>
            <a:endParaRPr lang="en-US" sz="2800" dirty="0"/>
          </a:p>
          <a:p>
            <a:pPr marL="342900" indent="-342900" algn="l" rtl="0" eaLnBrk="0" hangingPunct="0">
              <a:spcBef>
                <a:spcPct val="20000"/>
              </a:spcBef>
              <a:buFontTx/>
              <a:buChar char="•"/>
              <a:defRPr/>
            </a:pPr>
            <a:endParaRPr lang="en-US" sz="2800" dirty="0"/>
          </a:p>
          <a:p>
            <a:pPr marL="342900" indent="-342900" algn="l" rtl="0" eaLnBrk="0" hangingPunct="0">
              <a:spcBef>
                <a:spcPct val="20000"/>
              </a:spcBef>
              <a:buFontTx/>
              <a:buChar char="•"/>
              <a:defRPr/>
            </a:pPr>
            <a:endParaRPr lang="en-US" sz="2800" dirty="0"/>
          </a:p>
          <a:p>
            <a:pPr marL="342900" indent="-342900" algn="l" rtl="0" eaLnBrk="0" hangingPunct="0">
              <a:spcBef>
                <a:spcPct val="20000"/>
              </a:spcBef>
              <a:buFontTx/>
              <a:buChar char="•"/>
              <a:defRPr/>
            </a:pPr>
            <a:endParaRPr lang="en-US" sz="2800" dirty="0"/>
          </a:p>
          <a:p>
            <a:pPr marL="342900" indent="-342900" algn="l" rtl="0" eaLnBrk="0" hangingPunct="0">
              <a:spcBef>
                <a:spcPct val="20000"/>
              </a:spcBef>
              <a:buFontTx/>
              <a:buChar char="•"/>
              <a:defRPr/>
            </a:pPr>
            <a:endParaRPr lang="en-US" sz="2800" dirty="0"/>
          </a:p>
          <a:p>
            <a:pPr marL="342900" indent="-342900" algn="l" rtl="0" eaLnBrk="0" hangingPunct="0">
              <a:spcBef>
                <a:spcPct val="20000"/>
              </a:spcBef>
              <a:buFontTx/>
              <a:buChar char="•"/>
              <a:defRPr/>
            </a:pPr>
            <a:r>
              <a:rPr lang="en-US" sz="2800" dirty="0"/>
              <a:t>OO Adapters take an interface and adapt it to what clients expect.</a:t>
            </a:r>
          </a:p>
          <a:p>
            <a:pPr marL="342900" indent="-342900" algn="l" rtl="0" eaLnBrk="0" hangingPunct="0">
              <a:spcBef>
                <a:spcPct val="20000"/>
              </a:spcBef>
              <a:defRPr/>
            </a:pPr>
            <a:endParaRPr lang="en-US" sz="2800" dirty="0"/>
          </a:p>
          <a:p>
            <a:pPr marL="342900" indent="-342900" algn="l" rtl="0" eaLnBrk="0" hangingPunct="0">
              <a:spcBef>
                <a:spcPct val="20000"/>
              </a:spcBef>
              <a:defRPr/>
            </a:pPr>
            <a:endParaRPr lang="ar-EG" sz="2800" kern="0" dirty="0">
              <a:latin typeface="+mn-lt"/>
              <a:cs typeface="+mn-cs"/>
            </a:endParaRPr>
          </a:p>
        </p:txBody>
      </p:sp>
      <p:pic>
        <p:nvPicPr>
          <p:cNvPr id="92166" name="Picture 4" descr="C:\Documents and Settings\Administrator\My Documents\My Pictures\plug.bmp"/>
          <p:cNvPicPr>
            <a:picLocks noChangeAspect="1" noChangeArrowheads="1"/>
          </p:cNvPicPr>
          <p:nvPr/>
        </p:nvPicPr>
        <p:blipFill>
          <a:blip r:embed="rId3" cstate="print"/>
          <a:srcRect/>
          <a:stretch>
            <a:fillRect/>
          </a:stretch>
        </p:blipFill>
        <p:spPr bwMode="auto">
          <a:xfrm>
            <a:off x="6429375" y="2057400"/>
            <a:ext cx="2181225" cy="1981200"/>
          </a:xfrm>
          <a:prstGeom prst="rect">
            <a:avLst/>
          </a:prstGeom>
          <a:noFill/>
          <a:ln w="9525">
            <a:noFill/>
            <a:miter lim="800000"/>
            <a:headEnd/>
            <a:tailEnd/>
          </a:ln>
        </p:spPr>
      </p:pic>
      <p:pic>
        <p:nvPicPr>
          <p:cNvPr id="92167" name="Picture 5" descr="C:\Documents and Settings\Administrator\My Documents\My Pictures\images.jpeg"/>
          <p:cNvPicPr>
            <a:picLocks noChangeAspect="1" noChangeArrowheads="1"/>
          </p:cNvPicPr>
          <p:nvPr/>
        </p:nvPicPr>
        <p:blipFill>
          <a:blip r:embed="rId4" cstate="print"/>
          <a:srcRect/>
          <a:stretch>
            <a:fillRect/>
          </a:stretch>
        </p:blipFill>
        <p:spPr bwMode="auto">
          <a:xfrm>
            <a:off x="4829175" y="2514600"/>
            <a:ext cx="1371600" cy="1482725"/>
          </a:xfrm>
          <a:prstGeom prst="rect">
            <a:avLst/>
          </a:prstGeom>
          <a:noFill/>
          <a:ln w="9525">
            <a:noFill/>
            <a:miter lim="800000"/>
            <a:headEnd/>
            <a:tailEnd/>
          </a:ln>
          <a:scene3d>
            <a:camera prst="isometricOffAxis1Right"/>
            <a:lightRig rig="threePt" dir="t"/>
          </a:scene3d>
        </p:spPr>
      </p:pic>
      <p:pic>
        <p:nvPicPr>
          <p:cNvPr id="162822" name="Picture 6" descr="C:\Documents and Settings\Administrator\My Documents\My Pictures\77235,1229972065,1.jpg"/>
          <p:cNvPicPr>
            <a:picLocks noChangeAspect="1" noChangeArrowheads="1"/>
          </p:cNvPicPr>
          <p:nvPr/>
        </p:nvPicPr>
        <p:blipFill>
          <a:blip r:embed="rId5" cstate="print"/>
          <a:srcRect/>
          <a:stretch>
            <a:fillRect/>
          </a:stretch>
        </p:blipFill>
        <p:spPr bwMode="auto">
          <a:xfrm rot="10800000">
            <a:off x="2819400" y="2209800"/>
            <a:ext cx="1380452" cy="2009775"/>
          </a:xfrm>
          <a:prstGeom prst="rect">
            <a:avLst/>
          </a:prstGeom>
          <a:noFill/>
          <a:effectLst>
            <a:innerShdw blurRad="63500" dist="50800" dir="8100000">
              <a:prstClr val="black">
                <a:alpha val="50000"/>
              </a:prstClr>
            </a:innerShdw>
          </a:effectLst>
          <a:scene3d>
            <a:camera prst="isometricOffAxis1Right">
              <a:rot lat="21265709" lon="3578774" rev="21479573"/>
            </a:camera>
            <a:lightRig rig="threePt" dir="t"/>
          </a:scene3d>
          <a:sp3d extrusionH="76200" contourW="12700">
            <a:bevelT/>
            <a:extrusionClr>
              <a:schemeClr val="bg1">
                <a:lumMod val="75000"/>
              </a:schemeClr>
            </a:extrusionClr>
            <a:contourClr>
              <a:schemeClr val="bg1">
                <a:lumMod val="50000"/>
              </a:schemeClr>
            </a:contourClr>
          </a:sp3d>
        </p:spPr>
      </p:pic>
      <p:sp>
        <p:nvSpPr>
          <p:cNvPr id="92169" name="TextBox 23"/>
          <p:cNvSpPr txBox="1">
            <a:spLocks noChangeArrowheads="1"/>
          </p:cNvSpPr>
          <p:nvPr/>
        </p:nvSpPr>
        <p:spPr bwMode="auto">
          <a:xfrm>
            <a:off x="2286000" y="4419600"/>
            <a:ext cx="2057400" cy="708025"/>
          </a:xfrm>
          <a:prstGeom prst="rect">
            <a:avLst/>
          </a:prstGeom>
          <a:noFill/>
          <a:ln w="9525">
            <a:noFill/>
            <a:miter lim="800000"/>
            <a:headEnd/>
            <a:tailEnd/>
          </a:ln>
        </p:spPr>
        <p:txBody>
          <a:bodyPr>
            <a:spAutoFit/>
          </a:bodyPr>
          <a:lstStyle/>
          <a:p>
            <a:pPr algn="ctr" rtl="0"/>
            <a:r>
              <a:rPr lang="en-US"/>
              <a:t>Wall Outlet / Adaptee</a:t>
            </a:r>
            <a:endParaRPr lang="ar-EG"/>
          </a:p>
        </p:txBody>
      </p:sp>
      <p:sp>
        <p:nvSpPr>
          <p:cNvPr id="92170" name="TextBox 24"/>
          <p:cNvSpPr txBox="1">
            <a:spLocks noChangeArrowheads="1"/>
          </p:cNvSpPr>
          <p:nvPr/>
        </p:nvSpPr>
        <p:spPr bwMode="auto">
          <a:xfrm>
            <a:off x="4371975" y="4400550"/>
            <a:ext cx="2057400" cy="708025"/>
          </a:xfrm>
          <a:prstGeom prst="rect">
            <a:avLst/>
          </a:prstGeom>
          <a:noFill/>
          <a:ln w="9525">
            <a:noFill/>
            <a:miter lim="800000"/>
            <a:headEnd/>
            <a:tailEnd/>
          </a:ln>
        </p:spPr>
        <p:txBody>
          <a:bodyPr>
            <a:spAutoFit/>
          </a:bodyPr>
          <a:lstStyle/>
          <a:p>
            <a:pPr algn="ctr" rtl="0"/>
            <a:r>
              <a:rPr lang="en-US"/>
              <a:t>Power Adapter / Adapter</a:t>
            </a:r>
            <a:endParaRPr lang="ar-EG"/>
          </a:p>
        </p:txBody>
      </p:sp>
      <p:sp>
        <p:nvSpPr>
          <p:cNvPr id="92171" name="TextBox 25"/>
          <p:cNvSpPr txBox="1">
            <a:spLocks noChangeArrowheads="1"/>
          </p:cNvSpPr>
          <p:nvPr/>
        </p:nvSpPr>
        <p:spPr bwMode="auto">
          <a:xfrm>
            <a:off x="6657975" y="4343400"/>
            <a:ext cx="1524000" cy="708025"/>
          </a:xfrm>
          <a:prstGeom prst="rect">
            <a:avLst/>
          </a:prstGeom>
          <a:noFill/>
          <a:ln w="9525">
            <a:noFill/>
            <a:miter lim="800000"/>
            <a:headEnd/>
            <a:tailEnd/>
          </a:ln>
        </p:spPr>
        <p:txBody>
          <a:bodyPr>
            <a:spAutoFit/>
          </a:bodyPr>
          <a:lstStyle/>
          <a:p>
            <a:pPr algn="ctr" rtl="0"/>
            <a:r>
              <a:rPr lang="en-US"/>
              <a:t>Plug / Client</a:t>
            </a:r>
            <a:endParaRPr lang="ar-EG"/>
          </a:p>
        </p:txBody>
      </p:sp>
      <p:pic>
        <p:nvPicPr>
          <p:cNvPr id="162824" name="Picture 8" descr="C:\Documents and Settings\Administrator\My Documents\My Pictures\outlet.JPG"/>
          <p:cNvPicPr>
            <a:picLocks noChangeAspect="1" noChangeArrowheads="1"/>
          </p:cNvPicPr>
          <p:nvPr/>
        </p:nvPicPr>
        <p:blipFill>
          <a:blip r:embed="rId6" cstate="print"/>
          <a:srcRect/>
          <a:stretch>
            <a:fillRect/>
          </a:stretch>
        </p:blipFill>
        <p:spPr bwMode="auto">
          <a:xfrm>
            <a:off x="1066800" y="2590800"/>
            <a:ext cx="882650" cy="1066800"/>
          </a:xfrm>
          <a:prstGeom prst="rect">
            <a:avLst/>
          </a:prstGeom>
          <a:noFill/>
          <a:effectLst>
            <a:innerShdw blurRad="114300">
              <a:prstClr val="black"/>
            </a:innerShdw>
          </a:effectLst>
          <a:scene3d>
            <a:camera prst="isometricRightUp"/>
            <a:lightRig rig="threePt" dir="t"/>
          </a:scene3d>
          <a:sp3d extrusionH="76200" contourW="12700">
            <a:bevelB/>
            <a:extrusionClr>
              <a:schemeClr val="bg1">
                <a:lumMod val="75000"/>
              </a:schemeClr>
            </a:extrusionClr>
            <a:contourClr>
              <a:schemeClr val="bg1">
                <a:lumMod val="50000"/>
              </a:schemeClr>
            </a:contourClr>
          </a:sp3d>
        </p:spPr>
      </p:pic>
      <p:sp>
        <p:nvSpPr>
          <p:cNvPr id="92173" name="TextBox 28"/>
          <p:cNvSpPr txBox="1">
            <a:spLocks noChangeArrowheads="1"/>
          </p:cNvSpPr>
          <p:nvPr/>
        </p:nvSpPr>
        <p:spPr bwMode="auto">
          <a:xfrm>
            <a:off x="381000" y="4419600"/>
            <a:ext cx="2057400" cy="708025"/>
          </a:xfrm>
          <a:prstGeom prst="rect">
            <a:avLst/>
          </a:prstGeom>
          <a:noFill/>
          <a:ln w="9525">
            <a:noFill/>
            <a:miter lim="800000"/>
            <a:headEnd/>
            <a:tailEnd/>
          </a:ln>
        </p:spPr>
        <p:txBody>
          <a:bodyPr>
            <a:spAutoFit/>
          </a:bodyPr>
          <a:lstStyle/>
          <a:p>
            <a:pPr algn="ctr" rtl="0"/>
            <a:r>
              <a:rPr lang="en-US"/>
              <a:t>Expected Wall Outlet / Target</a:t>
            </a:r>
            <a:endParaRPr lang="ar-EG"/>
          </a:p>
        </p:txBody>
      </p:sp>
      <p:grpSp>
        <p:nvGrpSpPr>
          <p:cNvPr id="92174" name="Group 32"/>
          <p:cNvGrpSpPr>
            <a:grpSpLocks/>
          </p:cNvGrpSpPr>
          <p:nvPr/>
        </p:nvGrpSpPr>
        <p:grpSpPr bwMode="auto">
          <a:xfrm>
            <a:off x="5791200" y="2057400"/>
            <a:ext cx="1600200" cy="609600"/>
            <a:chOff x="5791200" y="2057400"/>
            <a:chExt cx="1600200" cy="609600"/>
          </a:xfrm>
        </p:grpSpPr>
        <p:sp>
          <p:nvSpPr>
            <p:cNvPr id="30" name="Arc 29"/>
            <p:cNvSpPr/>
            <p:nvPr/>
          </p:nvSpPr>
          <p:spPr bwMode="auto">
            <a:xfrm>
              <a:off x="5791200" y="2057400"/>
              <a:ext cx="1600200" cy="609600"/>
            </a:xfrm>
            <a:prstGeom prst="arc">
              <a:avLst>
                <a:gd name="adj1" fmla="val 10818483"/>
                <a:gd name="adj2" fmla="val 0"/>
              </a:avLst>
            </a:prstGeom>
            <a:solidFill>
              <a:schemeClr val="bg1"/>
            </a:solidFill>
            <a:ln w="9525" cap="flat" cmpd="sng" algn="ctr">
              <a:solidFill>
                <a:schemeClr val="tx1"/>
              </a:solidFill>
              <a:prstDash val="solid"/>
              <a:round/>
              <a:headEnd type="none" w="med" len="med"/>
              <a:tailEnd type="none" w="med" len="med"/>
            </a:ln>
            <a:effectLst/>
          </p:spPr>
          <p:txBody>
            <a:bodyPr rtlCol="1"/>
            <a:lstStyle/>
            <a:p>
              <a:pPr algn="ctr" rtl="0">
                <a:defRPr/>
              </a:pPr>
              <a:r>
                <a:rPr lang="en-US" dirty="0"/>
                <a:t>request()</a:t>
              </a:r>
              <a:endParaRPr lang="ar-EG" dirty="0"/>
            </a:p>
          </p:txBody>
        </p:sp>
        <p:cxnSp>
          <p:nvCxnSpPr>
            <p:cNvPr id="92180" name="Straight Arrow Connector 31"/>
            <p:cNvCxnSpPr>
              <a:cxnSpLocks noChangeShapeType="1"/>
            </p:cNvCxnSpPr>
            <p:nvPr/>
          </p:nvCxnSpPr>
          <p:spPr bwMode="auto">
            <a:xfrm rot="5400000">
              <a:off x="5715794" y="2437606"/>
              <a:ext cx="152400" cy="1588"/>
            </a:xfrm>
            <a:prstGeom prst="straightConnector1">
              <a:avLst/>
            </a:prstGeom>
            <a:noFill/>
            <a:ln w="9525" algn="ctr">
              <a:solidFill>
                <a:schemeClr val="tx1"/>
              </a:solidFill>
              <a:round/>
              <a:headEnd/>
              <a:tailEnd type="arrow" w="med" len="med"/>
            </a:ln>
          </p:spPr>
        </p:cxnSp>
      </p:grpSp>
      <p:grpSp>
        <p:nvGrpSpPr>
          <p:cNvPr id="92175" name="Group 33"/>
          <p:cNvGrpSpPr>
            <a:grpSpLocks/>
          </p:cNvGrpSpPr>
          <p:nvPr/>
        </p:nvGrpSpPr>
        <p:grpSpPr bwMode="auto">
          <a:xfrm>
            <a:off x="3886200" y="2057400"/>
            <a:ext cx="1600200" cy="609600"/>
            <a:chOff x="5791200" y="2057400"/>
            <a:chExt cx="1600200" cy="609600"/>
          </a:xfrm>
        </p:grpSpPr>
        <p:sp>
          <p:nvSpPr>
            <p:cNvPr id="35" name="Arc 34"/>
            <p:cNvSpPr/>
            <p:nvPr/>
          </p:nvSpPr>
          <p:spPr bwMode="auto">
            <a:xfrm>
              <a:off x="5791200" y="2057400"/>
              <a:ext cx="1600200" cy="609600"/>
            </a:xfrm>
            <a:prstGeom prst="arc">
              <a:avLst>
                <a:gd name="adj1" fmla="val 10818483"/>
                <a:gd name="adj2" fmla="val 0"/>
              </a:avLst>
            </a:prstGeom>
            <a:solidFill>
              <a:schemeClr val="bg1"/>
            </a:solidFill>
            <a:ln w="9525" cap="flat" cmpd="sng" algn="ctr">
              <a:solidFill>
                <a:schemeClr val="tx1"/>
              </a:solidFill>
              <a:prstDash val="solid"/>
              <a:round/>
              <a:headEnd type="none" w="med" len="med"/>
              <a:tailEnd type="none" w="med" len="med"/>
            </a:ln>
            <a:effectLst/>
          </p:spPr>
          <p:txBody>
            <a:bodyPr rtlCol="1"/>
            <a:lstStyle/>
            <a:p>
              <a:pPr algn="ctr" rtl="0">
                <a:defRPr/>
              </a:pPr>
              <a:r>
                <a:rPr lang="en-US" dirty="0"/>
                <a:t>translate Request()</a:t>
              </a:r>
              <a:endParaRPr lang="ar-EG" dirty="0"/>
            </a:p>
          </p:txBody>
        </p:sp>
        <p:cxnSp>
          <p:nvCxnSpPr>
            <p:cNvPr id="92178" name="Straight Arrow Connector 35"/>
            <p:cNvCxnSpPr>
              <a:cxnSpLocks noChangeShapeType="1"/>
            </p:cNvCxnSpPr>
            <p:nvPr/>
          </p:nvCxnSpPr>
          <p:spPr bwMode="auto">
            <a:xfrm rot="5400000">
              <a:off x="5715794" y="2437606"/>
              <a:ext cx="152400" cy="1588"/>
            </a:xfrm>
            <a:prstGeom prst="straightConnector1">
              <a:avLst/>
            </a:prstGeom>
            <a:noFill/>
            <a:ln w="9525" algn="ctr">
              <a:solidFill>
                <a:schemeClr val="tx1"/>
              </a:solidFill>
              <a:round/>
              <a:headEnd/>
              <a:tailEnd type="arrow" w="med" len="med"/>
            </a:ln>
          </p:spPr>
        </p:cxnSp>
      </p:grpSp>
      <p:sp>
        <p:nvSpPr>
          <p:cNvPr id="20" name="Left Arrow 19"/>
          <p:cNvSpPr/>
          <p:nvPr/>
        </p:nvSpPr>
        <p:spPr bwMode="auto">
          <a:xfrm>
            <a:off x="2133600" y="2971800"/>
            <a:ext cx="609600" cy="304800"/>
          </a:xfrm>
          <a:prstGeom prst="leftArrow">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l" rtl="0">
              <a:defRPr/>
            </a:pPr>
            <a:endParaRPr lang="ar-EG"/>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lang="en-US" dirty="0" smtClean="0"/>
              <a:t>The Adapter Pattern Class Diagram</a:t>
            </a:r>
            <a:endParaRPr lang="ar-EG" dirty="0" smtClean="0"/>
          </a:p>
        </p:txBody>
      </p:sp>
      <p:grpSp>
        <p:nvGrpSpPr>
          <p:cNvPr id="93187" name="Group 11"/>
          <p:cNvGrpSpPr>
            <a:grpSpLocks/>
          </p:cNvGrpSpPr>
          <p:nvPr/>
        </p:nvGrpSpPr>
        <p:grpSpPr bwMode="auto">
          <a:xfrm>
            <a:off x="152400" y="1752600"/>
            <a:ext cx="2667000" cy="1752600"/>
            <a:chOff x="609600" y="1219200"/>
            <a:chExt cx="2667000" cy="1295400"/>
          </a:xfrm>
        </p:grpSpPr>
        <p:sp>
          <p:nvSpPr>
            <p:cNvPr id="4" name="Rectangle 3"/>
            <p:cNvSpPr/>
            <p:nvPr/>
          </p:nvSpPr>
          <p:spPr bwMode="auto">
            <a:xfrm>
              <a:off x="609600" y="1219200"/>
              <a:ext cx="2667000" cy="1295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Client</a:t>
              </a:r>
            </a:p>
            <a:p>
              <a:pPr algn="ctr" rtl="0">
                <a:defRPr/>
              </a:pPr>
              <a:endParaRPr lang="en-US" b="1" dirty="0"/>
            </a:p>
            <a:p>
              <a:pPr algn="ctr" rtl="0">
                <a:defRPr/>
              </a:pPr>
              <a:r>
                <a:rPr lang="en-US" dirty="0"/>
                <a:t>Target </a:t>
              </a:r>
              <a:r>
                <a:rPr lang="en-US" dirty="0" err="1"/>
                <a:t>target</a:t>
              </a:r>
              <a:r>
                <a:rPr lang="en-US" dirty="0"/>
                <a:t>;</a:t>
              </a:r>
            </a:p>
            <a:p>
              <a:pPr algn="ctr" rtl="0">
                <a:defRPr/>
              </a:pPr>
              <a:endParaRPr lang="en-US" dirty="0"/>
            </a:p>
            <a:p>
              <a:pPr algn="ctr" rtl="0">
                <a:defRPr/>
              </a:pPr>
              <a:r>
                <a:rPr lang="en-US" dirty="0" err="1"/>
                <a:t>target.request</a:t>
              </a:r>
              <a:r>
                <a:rPr lang="en-US" dirty="0"/>
                <a:t>()</a:t>
              </a:r>
            </a:p>
            <a:p>
              <a:pPr algn="ctr" rtl="0">
                <a:defRPr/>
              </a:pPr>
              <a:endParaRPr lang="en-US" dirty="0"/>
            </a:p>
          </p:txBody>
        </p:sp>
        <p:cxnSp>
          <p:nvCxnSpPr>
            <p:cNvPr id="93207" name="Straight Connector 5"/>
            <p:cNvCxnSpPr>
              <a:cxnSpLocks noChangeShapeType="1"/>
            </p:cNvCxnSpPr>
            <p:nvPr/>
          </p:nvCxnSpPr>
          <p:spPr bwMode="auto">
            <a:xfrm>
              <a:off x="609600" y="2006117"/>
              <a:ext cx="2667000" cy="1588"/>
            </a:xfrm>
            <a:prstGeom prst="line">
              <a:avLst/>
            </a:prstGeom>
            <a:noFill/>
            <a:ln w="9525" algn="ctr">
              <a:solidFill>
                <a:schemeClr val="tx1"/>
              </a:solidFill>
              <a:round/>
              <a:headEnd/>
              <a:tailEnd/>
            </a:ln>
          </p:spPr>
        </p:cxnSp>
      </p:grpSp>
      <p:grpSp>
        <p:nvGrpSpPr>
          <p:cNvPr id="93188" name="Group 22"/>
          <p:cNvGrpSpPr>
            <a:grpSpLocks/>
          </p:cNvGrpSpPr>
          <p:nvPr/>
        </p:nvGrpSpPr>
        <p:grpSpPr bwMode="auto">
          <a:xfrm>
            <a:off x="3124200" y="1752600"/>
            <a:ext cx="2667000" cy="1447800"/>
            <a:chOff x="5181600" y="1219200"/>
            <a:chExt cx="2667000" cy="1447800"/>
          </a:xfrm>
        </p:grpSpPr>
        <p:sp>
          <p:nvSpPr>
            <p:cNvPr id="20" name="Rectangle 19"/>
            <p:cNvSpPr/>
            <p:nvPr/>
          </p:nvSpPr>
          <p:spPr bwMode="auto">
            <a:xfrm>
              <a:off x="5181600" y="1219200"/>
              <a:ext cx="2667000" cy="1447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&lt;&lt;interface&gt;&gt;</a:t>
              </a:r>
            </a:p>
            <a:p>
              <a:pPr algn="ctr" rtl="0">
                <a:defRPr/>
              </a:pPr>
              <a:r>
                <a:rPr lang="en-US" b="1" dirty="0"/>
                <a:t>Target</a:t>
              </a:r>
            </a:p>
            <a:p>
              <a:pPr algn="ctr" rtl="0">
                <a:defRPr/>
              </a:pPr>
              <a:endParaRPr lang="en-US" dirty="0"/>
            </a:p>
            <a:p>
              <a:pPr algn="ctr" rtl="0">
                <a:defRPr/>
              </a:pPr>
              <a:r>
                <a:rPr lang="en-US" dirty="0"/>
                <a:t>request()</a:t>
              </a:r>
            </a:p>
          </p:txBody>
        </p:sp>
        <p:cxnSp>
          <p:nvCxnSpPr>
            <p:cNvPr id="93205" name="Straight Connector 20"/>
            <p:cNvCxnSpPr>
              <a:cxnSpLocks noChangeShapeType="1"/>
            </p:cNvCxnSpPr>
            <p:nvPr/>
          </p:nvCxnSpPr>
          <p:spPr bwMode="auto">
            <a:xfrm>
              <a:off x="5181600" y="1905000"/>
              <a:ext cx="2667000" cy="1235"/>
            </a:xfrm>
            <a:prstGeom prst="line">
              <a:avLst/>
            </a:prstGeom>
            <a:noFill/>
            <a:ln w="9525" algn="ctr">
              <a:solidFill>
                <a:schemeClr val="tx1"/>
              </a:solidFill>
              <a:round/>
              <a:headEnd/>
              <a:tailEnd/>
            </a:ln>
          </p:spPr>
        </p:cxnSp>
      </p:grpSp>
      <p:grpSp>
        <p:nvGrpSpPr>
          <p:cNvPr id="93189" name="Group 23"/>
          <p:cNvGrpSpPr>
            <a:grpSpLocks/>
          </p:cNvGrpSpPr>
          <p:nvPr/>
        </p:nvGrpSpPr>
        <p:grpSpPr bwMode="auto">
          <a:xfrm>
            <a:off x="2209800" y="3886200"/>
            <a:ext cx="3581400" cy="2286000"/>
            <a:chOff x="5181600" y="1219200"/>
            <a:chExt cx="2667000" cy="1447800"/>
          </a:xfrm>
        </p:grpSpPr>
        <p:sp>
          <p:nvSpPr>
            <p:cNvPr id="25" name="Rectangle 24"/>
            <p:cNvSpPr/>
            <p:nvPr/>
          </p:nvSpPr>
          <p:spPr bwMode="auto">
            <a:xfrm>
              <a:off x="5181600" y="1219200"/>
              <a:ext cx="2667000" cy="1447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Adapter</a:t>
              </a:r>
            </a:p>
            <a:p>
              <a:pPr algn="ctr" rtl="0">
                <a:defRPr/>
              </a:pPr>
              <a:endParaRPr lang="en-US" dirty="0"/>
            </a:p>
            <a:p>
              <a:pPr algn="ctr" rtl="0">
                <a:defRPr/>
              </a:pPr>
              <a:r>
                <a:rPr lang="en-US" dirty="0" err="1"/>
                <a:t>Adaptee</a:t>
              </a:r>
              <a:r>
                <a:rPr lang="en-US" dirty="0"/>
                <a:t> </a:t>
              </a:r>
              <a:r>
                <a:rPr lang="en-US" dirty="0" err="1"/>
                <a:t>adaptee</a:t>
              </a:r>
              <a:r>
                <a:rPr lang="en-US" dirty="0"/>
                <a:t>;</a:t>
              </a:r>
            </a:p>
            <a:p>
              <a:pPr algn="ctr" rtl="0">
                <a:defRPr/>
              </a:pPr>
              <a:endParaRPr lang="en-US" dirty="0"/>
            </a:p>
            <a:p>
              <a:pPr algn="l" rtl="0">
                <a:defRPr/>
              </a:pPr>
              <a:r>
                <a:rPr lang="en-US" dirty="0"/>
                <a:t>request() {</a:t>
              </a:r>
            </a:p>
            <a:p>
              <a:pPr algn="l" rtl="0">
                <a:defRPr/>
              </a:pPr>
              <a:r>
                <a:rPr lang="en-US" dirty="0"/>
                <a:t>     </a:t>
              </a:r>
              <a:r>
                <a:rPr lang="en-US" dirty="0" err="1"/>
                <a:t>adaptee.specificRequest</a:t>
              </a:r>
              <a:r>
                <a:rPr lang="en-US" dirty="0"/>
                <a:t>()</a:t>
              </a:r>
            </a:p>
            <a:p>
              <a:pPr algn="l" rtl="0">
                <a:defRPr/>
              </a:pPr>
              <a:r>
                <a:rPr lang="en-US" dirty="0"/>
                <a:t>}</a:t>
              </a:r>
            </a:p>
          </p:txBody>
        </p:sp>
        <p:cxnSp>
          <p:nvCxnSpPr>
            <p:cNvPr id="93203" name="Straight Connector 25"/>
            <p:cNvCxnSpPr>
              <a:cxnSpLocks noChangeShapeType="1"/>
            </p:cNvCxnSpPr>
            <p:nvPr/>
          </p:nvCxnSpPr>
          <p:spPr bwMode="auto">
            <a:xfrm>
              <a:off x="5181600" y="1605280"/>
              <a:ext cx="2667000" cy="1235"/>
            </a:xfrm>
            <a:prstGeom prst="line">
              <a:avLst/>
            </a:prstGeom>
            <a:noFill/>
            <a:ln w="9525" algn="ctr">
              <a:solidFill>
                <a:schemeClr val="tx1"/>
              </a:solidFill>
              <a:round/>
              <a:headEnd/>
              <a:tailEnd/>
            </a:ln>
          </p:spPr>
        </p:cxnSp>
      </p:grpSp>
      <p:cxnSp>
        <p:nvCxnSpPr>
          <p:cNvPr id="93190" name="Straight Arrow Connector 28"/>
          <p:cNvCxnSpPr>
            <a:cxnSpLocks noChangeShapeType="1"/>
          </p:cNvCxnSpPr>
          <p:nvPr/>
        </p:nvCxnSpPr>
        <p:spPr bwMode="auto">
          <a:xfrm rot="16200000" flipV="1">
            <a:off x="4135438" y="3525838"/>
            <a:ext cx="684212" cy="36512"/>
          </a:xfrm>
          <a:prstGeom prst="straightConnector1">
            <a:avLst/>
          </a:prstGeom>
          <a:noFill/>
          <a:ln w="9525" algn="ctr">
            <a:solidFill>
              <a:schemeClr val="tx1"/>
            </a:solidFill>
            <a:prstDash val="dash"/>
            <a:round/>
            <a:headEnd/>
            <a:tailEnd type="arrow" w="med" len="med"/>
          </a:ln>
        </p:spPr>
      </p:cxnSp>
      <p:cxnSp>
        <p:nvCxnSpPr>
          <p:cNvPr id="93191" name="Straight Arrow Connector 36"/>
          <p:cNvCxnSpPr>
            <a:cxnSpLocks noChangeShapeType="1"/>
          </p:cNvCxnSpPr>
          <p:nvPr/>
        </p:nvCxnSpPr>
        <p:spPr bwMode="auto">
          <a:xfrm>
            <a:off x="2819400" y="1981200"/>
            <a:ext cx="304800" cy="1588"/>
          </a:xfrm>
          <a:prstGeom prst="straightConnector1">
            <a:avLst/>
          </a:prstGeom>
          <a:noFill/>
          <a:ln w="9525" algn="ctr">
            <a:solidFill>
              <a:schemeClr val="tx1"/>
            </a:solidFill>
            <a:round/>
            <a:headEnd/>
            <a:tailEnd type="arrow" w="med" len="med"/>
          </a:ln>
        </p:spPr>
      </p:cxnSp>
      <p:sp>
        <p:nvSpPr>
          <p:cNvPr id="19" name="Isosceles Triangle 18"/>
          <p:cNvSpPr/>
          <p:nvPr/>
        </p:nvSpPr>
        <p:spPr bwMode="auto">
          <a:xfrm>
            <a:off x="4343400" y="3200400"/>
            <a:ext cx="228600" cy="228600"/>
          </a:xfrm>
          <a:prstGeom prst="triangl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l" rtl="0">
              <a:defRPr/>
            </a:pPr>
            <a:endParaRPr lang="ar-EG"/>
          </a:p>
        </p:txBody>
      </p:sp>
      <p:grpSp>
        <p:nvGrpSpPr>
          <p:cNvPr id="93193" name="Group 23"/>
          <p:cNvGrpSpPr>
            <a:grpSpLocks/>
          </p:cNvGrpSpPr>
          <p:nvPr/>
        </p:nvGrpSpPr>
        <p:grpSpPr bwMode="auto">
          <a:xfrm>
            <a:off x="6248400" y="3886200"/>
            <a:ext cx="2667000" cy="1447800"/>
            <a:chOff x="5181600" y="1219200"/>
            <a:chExt cx="2667000" cy="1447800"/>
          </a:xfrm>
        </p:grpSpPr>
        <p:sp>
          <p:nvSpPr>
            <p:cNvPr id="27" name="Rectangle 26"/>
            <p:cNvSpPr/>
            <p:nvPr/>
          </p:nvSpPr>
          <p:spPr bwMode="auto">
            <a:xfrm>
              <a:off x="5181600" y="1219200"/>
              <a:ext cx="2667000" cy="1447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err="1"/>
                <a:t>Adaptee</a:t>
              </a:r>
              <a:endParaRPr lang="en-US" b="1" dirty="0"/>
            </a:p>
            <a:p>
              <a:pPr algn="ctr" rtl="0">
                <a:defRPr/>
              </a:pPr>
              <a:endParaRPr lang="en-US" dirty="0"/>
            </a:p>
            <a:p>
              <a:pPr algn="ctr" rtl="0">
                <a:defRPr/>
              </a:pPr>
              <a:r>
                <a:rPr lang="en-US" dirty="0" err="1"/>
                <a:t>specificRequest</a:t>
              </a:r>
              <a:r>
                <a:rPr lang="en-US" dirty="0"/>
                <a:t>() {…}</a:t>
              </a:r>
              <a:endParaRPr lang="ar-EG" dirty="0"/>
            </a:p>
          </p:txBody>
        </p:sp>
        <p:cxnSp>
          <p:nvCxnSpPr>
            <p:cNvPr id="93201" name="Straight Connector 25"/>
            <p:cNvCxnSpPr>
              <a:cxnSpLocks noChangeShapeType="1"/>
            </p:cNvCxnSpPr>
            <p:nvPr/>
          </p:nvCxnSpPr>
          <p:spPr bwMode="auto">
            <a:xfrm>
              <a:off x="5181600" y="1752600"/>
              <a:ext cx="2667000" cy="1235"/>
            </a:xfrm>
            <a:prstGeom prst="line">
              <a:avLst/>
            </a:prstGeom>
            <a:noFill/>
            <a:ln w="9525" algn="ctr">
              <a:solidFill>
                <a:schemeClr val="tx1"/>
              </a:solidFill>
              <a:round/>
              <a:headEnd/>
              <a:tailEnd/>
            </a:ln>
          </p:spPr>
        </p:cxnSp>
      </p:grpSp>
      <p:cxnSp>
        <p:nvCxnSpPr>
          <p:cNvPr id="93194" name="Straight Arrow Connector 36"/>
          <p:cNvCxnSpPr>
            <a:cxnSpLocks noChangeShapeType="1"/>
          </p:cNvCxnSpPr>
          <p:nvPr/>
        </p:nvCxnSpPr>
        <p:spPr bwMode="auto">
          <a:xfrm>
            <a:off x="5791200" y="4038600"/>
            <a:ext cx="457200" cy="1588"/>
          </a:xfrm>
          <a:prstGeom prst="straightConnector1">
            <a:avLst/>
          </a:prstGeom>
          <a:noFill/>
          <a:ln w="9525" algn="ctr">
            <a:solidFill>
              <a:schemeClr val="tx1"/>
            </a:solidFill>
            <a:round/>
            <a:headEnd/>
            <a:tailEnd type="arrow" w="med" len="med"/>
          </a:ln>
        </p:spPr>
      </p:cxnSp>
      <p:sp>
        <p:nvSpPr>
          <p:cNvPr id="93195" name="TextBox 38"/>
          <p:cNvSpPr txBox="1">
            <a:spLocks noChangeArrowheads="1"/>
          </p:cNvSpPr>
          <p:nvPr/>
        </p:nvSpPr>
        <p:spPr bwMode="auto">
          <a:xfrm>
            <a:off x="4800600" y="3352800"/>
            <a:ext cx="3048000" cy="400050"/>
          </a:xfrm>
          <a:prstGeom prst="rect">
            <a:avLst/>
          </a:prstGeom>
          <a:noFill/>
          <a:ln w="9525">
            <a:noFill/>
            <a:miter lim="800000"/>
            <a:headEnd/>
            <a:tailEnd/>
          </a:ln>
        </p:spPr>
        <p:txBody>
          <a:bodyPr>
            <a:spAutoFit/>
          </a:bodyPr>
          <a:lstStyle/>
          <a:p>
            <a:pPr algn="ctr" rtl="0"/>
            <a:r>
              <a:rPr lang="en-US"/>
              <a:t>translate the request </a:t>
            </a:r>
            <a:endParaRPr lang="ar-EG"/>
          </a:p>
        </p:txBody>
      </p:sp>
      <p:cxnSp>
        <p:nvCxnSpPr>
          <p:cNvPr id="93196" name="Straight Connector 25"/>
          <p:cNvCxnSpPr>
            <a:cxnSpLocks noChangeShapeType="1"/>
            <a:stCxn id="25" idx="1"/>
            <a:endCxn id="25" idx="3"/>
          </p:cNvCxnSpPr>
          <p:nvPr/>
        </p:nvCxnSpPr>
        <p:spPr bwMode="auto">
          <a:xfrm rot="10800000" flipH="1">
            <a:off x="2209800" y="5029200"/>
            <a:ext cx="3581400" cy="1588"/>
          </a:xfrm>
          <a:prstGeom prst="line">
            <a:avLst/>
          </a:prstGeom>
          <a:noFill/>
          <a:ln w="9525" algn="ctr">
            <a:solidFill>
              <a:schemeClr val="tx1"/>
            </a:solidFill>
            <a:round/>
            <a:headEnd/>
            <a:tailEnd/>
          </a:ln>
        </p:spPr>
      </p:cxnSp>
      <p:sp>
        <p:nvSpPr>
          <p:cNvPr id="93197" name="TextBox 38"/>
          <p:cNvSpPr txBox="1">
            <a:spLocks noChangeArrowheads="1"/>
          </p:cNvSpPr>
          <p:nvPr/>
        </p:nvSpPr>
        <p:spPr bwMode="auto">
          <a:xfrm>
            <a:off x="2362200" y="1295400"/>
            <a:ext cx="1447800" cy="400050"/>
          </a:xfrm>
          <a:prstGeom prst="rect">
            <a:avLst/>
          </a:prstGeom>
          <a:noFill/>
          <a:ln w="9525">
            <a:noFill/>
            <a:miter lim="800000"/>
            <a:headEnd/>
            <a:tailEnd/>
          </a:ln>
        </p:spPr>
        <p:txBody>
          <a:bodyPr>
            <a:spAutoFit/>
          </a:bodyPr>
          <a:lstStyle/>
          <a:p>
            <a:pPr algn="ctr" rtl="0"/>
            <a:r>
              <a:rPr lang="en-US"/>
              <a:t>request</a:t>
            </a:r>
            <a:endParaRPr lang="ar-EG"/>
          </a:p>
        </p:txBody>
      </p:sp>
      <p:cxnSp>
        <p:nvCxnSpPr>
          <p:cNvPr id="93198" name="Straight Connector 5"/>
          <p:cNvCxnSpPr>
            <a:cxnSpLocks noChangeShapeType="1"/>
          </p:cNvCxnSpPr>
          <p:nvPr/>
        </p:nvCxnSpPr>
        <p:spPr bwMode="auto">
          <a:xfrm>
            <a:off x="152400" y="2286000"/>
            <a:ext cx="2667000" cy="3175"/>
          </a:xfrm>
          <a:prstGeom prst="line">
            <a:avLst/>
          </a:prstGeom>
          <a:noFill/>
          <a:ln w="9525" algn="ctr">
            <a:solidFill>
              <a:schemeClr val="tx1"/>
            </a:solidFill>
            <a:round/>
            <a:headEnd/>
            <a:tailEnd/>
          </a:ln>
        </p:spPr>
      </p:cxnSp>
      <p:sp>
        <p:nvSpPr>
          <p:cNvPr id="93199" name="TextBox 31"/>
          <p:cNvSpPr txBox="1">
            <a:spLocks noChangeArrowheads="1"/>
          </p:cNvSpPr>
          <p:nvPr/>
        </p:nvSpPr>
        <p:spPr bwMode="auto">
          <a:xfrm>
            <a:off x="152400" y="990600"/>
            <a:ext cx="5715000" cy="400050"/>
          </a:xfrm>
          <a:prstGeom prst="rect">
            <a:avLst/>
          </a:prstGeom>
          <a:noFill/>
          <a:ln w="9525">
            <a:noFill/>
            <a:miter lim="800000"/>
            <a:headEnd/>
            <a:tailEnd/>
          </a:ln>
        </p:spPr>
        <p:txBody>
          <a:bodyPr>
            <a:spAutoFit/>
          </a:bodyPr>
          <a:lstStyle/>
          <a:p>
            <a:pPr algn="l" rtl="0"/>
            <a:r>
              <a:rPr lang="en-US" b="1">
                <a:solidFill>
                  <a:srgbClr val="C00000"/>
                </a:solidFill>
              </a:rPr>
              <a:t>1- Object Adapter Pattern Class Diagram</a:t>
            </a:r>
            <a:endParaRPr lang="ar-EG" b="1">
              <a:solidFill>
                <a:srgbClr val="C00000"/>
              </a:solidFill>
            </a:endParaRP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3"/>
          <p:cNvSpPr txBox="1">
            <a:spLocks noChangeArrowheads="1"/>
          </p:cNvSpPr>
          <p:nvPr/>
        </p:nvSpPr>
        <p:spPr bwMode="auto">
          <a:xfrm>
            <a:off x="685800" y="166688"/>
            <a:ext cx="8458200" cy="523875"/>
          </a:xfrm>
          <a:prstGeom prst="rect">
            <a:avLst/>
          </a:prstGeom>
          <a:noFill/>
          <a:ln w="9525">
            <a:noFill/>
            <a:miter lim="800000"/>
            <a:headEnd/>
            <a:tailEnd/>
          </a:ln>
        </p:spPr>
        <p:txBody>
          <a:bodyPr>
            <a:spAutoFit/>
          </a:bodyPr>
          <a:lstStyle/>
          <a:p>
            <a:pPr algn="ctr" rtl="0">
              <a:spcBef>
                <a:spcPct val="50000"/>
              </a:spcBef>
            </a:pPr>
            <a:r>
              <a:rPr lang="en-US" sz="2800" b="1">
                <a:solidFill>
                  <a:schemeClr val="tx2"/>
                </a:solidFill>
                <a:latin typeface="Verdana" pitchFamily="34" charset="0"/>
              </a:rPr>
              <a:t>The Adapter Pattern Class Diagram </a:t>
            </a:r>
            <a:r>
              <a:rPr lang="en-US" b="1">
                <a:solidFill>
                  <a:schemeClr val="tx2"/>
                </a:solidFill>
                <a:latin typeface="Verdana" pitchFamily="34" charset="0"/>
              </a:rPr>
              <a:t>(cont’)</a:t>
            </a:r>
          </a:p>
        </p:txBody>
      </p:sp>
      <p:sp>
        <p:nvSpPr>
          <p:cNvPr id="4" name="Content Placeholder 2"/>
          <p:cNvSpPr txBox="1">
            <a:spLocks/>
          </p:cNvSpPr>
          <p:nvPr/>
        </p:nvSpPr>
        <p:spPr>
          <a:xfrm>
            <a:off x="228600" y="1066800"/>
            <a:ext cx="8686800" cy="5059363"/>
          </a:xfrm>
          <a:prstGeom prst="rect">
            <a:avLst/>
          </a:prstGeom>
        </p:spPr>
        <p:txBody>
          <a:bodyPr/>
          <a:lstStyle/>
          <a:p>
            <a:pPr marL="342900" indent="-342900" algn="l" rtl="0" eaLnBrk="0" hangingPunct="0">
              <a:spcBef>
                <a:spcPct val="20000"/>
              </a:spcBef>
              <a:buFontTx/>
              <a:buChar char="•"/>
              <a:defRPr/>
            </a:pPr>
            <a:endParaRPr lang="ar-EG" sz="2800" kern="0" dirty="0">
              <a:latin typeface="+mn-lt"/>
              <a:cs typeface="+mn-cs"/>
            </a:endParaRPr>
          </a:p>
        </p:txBody>
      </p:sp>
      <p:sp>
        <p:nvSpPr>
          <p:cNvPr id="6" name="Content Placeholder 2"/>
          <p:cNvSpPr txBox="1">
            <a:spLocks/>
          </p:cNvSpPr>
          <p:nvPr/>
        </p:nvSpPr>
        <p:spPr>
          <a:xfrm>
            <a:off x="0" y="2819400"/>
            <a:ext cx="8686800" cy="5059363"/>
          </a:xfrm>
          <a:prstGeom prst="rect">
            <a:avLst/>
          </a:prstGeom>
        </p:spPr>
        <p:txBody>
          <a:bodyPr/>
          <a:lstStyle/>
          <a:p>
            <a:pPr marL="342900" indent="-342900" algn="l" rtl="0" eaLnBrk="0" hangingPunct="0">
              <a:spcBef>
                <a:spcPct val="20000"/>
              </a:spcBef>
              <a:buFontTx/>
              <a:buChar char="•"/>
              <a:defRPr/>
            </a:pPr>
            <a:endParaRPr lang="ar-EG" sz="2800" kern="0" dirty="0">
              <a:latin typeface="+mn-lt"/>
              <a:cs typeface="+mn-cs"/>
            </a:endParaRPr>
          </a:p>
        </p:txBody>
      </p:sp>
      <p:sp>
        <p:nvSpPr>
          <p:cNvPr id="9" name="Content Placeholder 2"/>
          <p:cNvSpPr txBox="1">
            <a:spLocks/>
          </p:cNvSpPr>
          <p:nvPr/>
        </p:nvSpPr>
        <p:spPr>
          <a:xfrm>
            <a:off x="228600" y="990600"/>
            <a:ext cx="8686800" cy="5334000"/>
          </a:xfrm>
          <a:prstGeom prst="rect">
            <a:avLst/>
          </a:prstGeom>
        </p:spPr>
        <p:txBody>
          <a:bodyPr/>
          <a:lstStyle/>
          <a:p>
            <a:pPr marL="342900" indent="-342900" algn="l" rtl="0" eaLnBrk="0" hangingPunct="0">
              <a:spcBef>
                <a:spcPct val="20000"/>
              </a:spcBef>
              <a:buFontTx/>
              <a:buChar char="•"/>
              <a:defRPr/>
            </a:pPr>
            <a:r>
              <a:rPr lang="en-US" sz="2800" dirty="0"/>
              <a:t>The </a:t>
            </a:r>
            <a:r>
              <a:rPr lang="en-US" sz="2800" b="1" dirty="0"/>
              <a:t>Adapter</a:t>
            </a:r>
            <a:r>
              <a:rPr lang="en-US" sz="2800" dirty="0"/>
              <a:t> implements the </a:t>
            </a:r>
            <a:r>
              <a:rPr lang="en-US" sz="2800" b="1" dirty="0"/>
              <a:t>Target</a:t>
            </a:r>
            <a:r>
              <a:rPr lang="en-US" sz="2800" dirty="0"/>
              <a:t> interface and wraps the </a:t>
            </a:r>
            <a:r>
              <a:rPr lang="en-US" sz="2800" b="1" dirty="0" err="1"/>
              <a:t>Adaptee</a:t>
            </a:r>
            <a:r>
              <a:rPr lang="en-US" sz="2800" dirty="0"/>
              <a:t> class.</a:t>
            </a:r>
          </a:p>
          <a:p>
            <a:pPr marL="342900" indent="-342900" algn="l" rtl="0" eaLnBrk="0" hangingPunct="0">
              <a:spcBef>
                <a:spcPct val="20000"/>
              </a:spcBef>
              <a:buFontTx/>
              <a:buChar char="•"/>
              <a:defRPr/>
            </a:pPr>
            <a:r>
              <a:rPr lang="en-US" sz="2800" dirty="0"/>
              <a:t>The </a:t>
            </a:r>
            <a:r>
              <a:rPr lang="en-US" sz="2800" b="1" dirty="0"/>
              <a:t>Client</a:t>
            </a:r>
            <a:r>
              <a:rPr lang="en-US" sz="2800" dirty="0"/>
              <a:t> requests a service from the Adapter (by calling a method on the Target interface)</a:t>
            </a:r>
          </a:p>
          <a:p>
            <a:pPr marL="342900" indent="-342900" algn="l" rtl="0" eaLnBrk="0" hangingPunct="0">
              <a:spcBef>
                <a:spcPct val="20000"/>
              </a:spcBef>
              <a:buFontTx/>
              <a:buChar char="•"/>
              <a:defRPr/>
            </a:pPr>
            <a:r>
              <a:rPr lang="en-US" sz="2800" dirty="0"/>
              <a:t>The Adapter translates this request into one or more calls on the </a:t>
            </a:r>
            <a:r>
              <a:rPr lang="en-US" sz="2800" b="1" dirty="0" err="1"/>
              <a:t>Adaptee</a:t>
            </a:r>
            <a:r>
              <a:rPr lang="en-US" sz="2800" dirty="0"/>
              <a:t> Interface.</a:t>
            </a:r>
          </a:p>
          <a:p>
            <a:pPr marL="342900" indent="-342900" algn="l" rtl="0" eaLnBrk="0" hangingPunct="0">
              <a:spcBef>
                <a:spcPct val="20000"/>
              </a:spcBef>
              <a:buFontTx/>
              <a:buChar char="•"/>
              <a:defRPr/>
            </a:pPr>
            <a:r>
              <a:rPr lang="en-US" sz="2800" dirty="0"/>
              <a:t>Notes: </a:t>
            </a:r>
          </a:p>
          <a:p>
            <a:pPr marL="800100" lvl="1" indent="-342900" algn="l" rtl="0" eaLnBrk="0" hangingPunct="0">
              <a:spcBef>
                <a:spcPct val="20000"/>
              </a:spcBef>
              <a:buFont typeface="Wingdings" pitchFamily="2" charset="2"/>
              <a:buChar char="ü"/>
              <a:defRPr/>
            </a:pPr>
            <a:r>
              <a:rPr lang="en-US" sz="2400" dirty="0"/>
              <a:t>The Adapter may wrap one or more </a:t>
            </a:r>
            <a:r>
              <a:rPr lang="en-US" sz="2400" dirty="0" err="1"/>
              <a:t>Adaptee</a:t>
            </a:r>
            <a:r>
              <a:rPr lang="en-US" sz="2400" dirty="0"/>
              <a:t> classes to translate the Client request.</a:t>
            </a:r>
          </a:p>
          <a:p>
            <a:pPr marL="800100" lvl="1" indent="-342900" algn="l" rtl="0" eaLnBrk="0" hangingPunct="0">
              <a:spcBef>
                <a:spcPct val="20000"/>
              </a:spcBef>
              <a:buFont typeface="Wingdings" pitchFamily="2" charset="2"/>
              <a:buChar char="ü"/>
              <a:defRPr/>
            </a:pPr>
            <a:r>
              <a:rPr lang="en-US" sz="2400" dirty="0"/>
              <a:t>The Adapter may implement one or more Target classes (e.g. to support different behaviors of different versions of the Target).</a:t>
            </a:r>
          </a:p>
          <a:p>
            <a:pPr marL="342900" indent="-342900" algn="l" rtl="0" eaLnBrk="0" hangingPunct="0">
              <a:spcBef>
                <a:spcPct val="20000"/>
              </a:spcBef>
              <a:buFontTx/>
              <a:buChar char="•"/>
              <a:defRPr/>
            </a:pPr>
            <a:endParaRPr lang="en-US" sz="2800" dirty="0"/>
          </a:p>
          <a:p>
            <a:pPr marL="342900" indent="-342900" algn="l" rtl="0" eaLnBrk="0" hangingPunct="0">
              <a:spcBef>
                <a:spcPct val="20000"/>
              </a:spcBef>
              <a:defRPr/>
            </a:pPr>
            <a:endParaRPr lang="en-US" sz="2800" dirty="0"/>
          </a:p>
          <a:p>
            <a:pPr marL="342900" indent="-342900" algn="l" rtl="0" eaLnBrk="0" hangingPunct="0">
              <a:spcBef>
                <a:spcPct val="20000"/>
              </a:spcBef>
              <a:defRPr/>
            </a:pPr>
            <a:endParaRPr lang="ar-EG" sz="2800" kern="0" dirty="0">
              <a:latin typeface="+mn-lt"/>
              <a:cs typeface="+mn-cs"/>
            </a:endParaRP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smtClean="0">
                <a:solidFill>
                  <a:schemeClr val="tx1"/>
                </a:solidFill>
              </a:rPr>
              <a:t>The Adaptor </a:t>
            </a:r>
            <a:r>
              <a:rPr lang="en-US" smtClean="0"/>
              <a:t>Design Pattern Definition</a:t>
            </a:r>
            <a:endParaRPr lang="ar-EG" smtClean="0"/>
          </a:p>
        </p:txBody>
      </p:sp>
      <p:sp>
        <p:nvSpPr>
          <p:cNvPr id="95235" name="Content Placeholder 2"/>
          <p:cNvSpPr>
            <a:spLocks noGrp="1"/>
          </p:cNvSpPr>
          <p:nvPr>
            <p:ph idx="1"/>
          </p:nvPr>
        </p:nvSpPr>
        <p:spPr>
          <a:xfrm>
            <a:off x="381000" y="1295400"/>
            <a:ext cx="8458200" cy="4830763"/>
          </a:xfrm>
        </p:spPr>
        <p:txBody>
          <a:bodyPr/>
          <a:lstStyle/>
          <a:p>
            <a:r>
              <a:rPr lang="en-US" sz="2800" smtClean="0"/>
              <a:t>The Adaptor Design Pattern converts the interface of a class into another interface which the clients expect.</a:t>
            </a:r>
          </a:p>
          <a:p>
            <a:endParaRPr lang="en-US" sz="2800" smtClean="0"/>
          </a:p>
          <a:p>
            <a:r>
              <a:rPr lang="en-US" sz="2800" smtClean="0"/>
              <a:t>There are 2 types of adapters Object adapters and Class Adapters.</a:t>
            </a:r>
          </a:p>
          <a:p>
            <a:endParaRPr lang="en-US" sz="2800" smtClean="0"/>
          </a:p>
          <a:p>
            <a:r>
              <a:rPr lang="en-US" sz="2800" smtClean="0"/>
              <a:t>The Object Adapter delegates the request to the Adaptee through composition while Class Adapter uses multiple inheritance.  </a:t>
            </a:r>
            <a:endParaRPr lang="ar-EG" sz="2800" smtClean="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6258" name="Straight Arrow Connector 39"/>
          <p:cNvCxnSpPr>
            <a:cxnSpLocks noChangeShapeType="1"/>
          </p:cNvCxnSpPr>
          <p:nvPr/>
        </p:nvCxnSpPr>
        <p:spPr bwMode="auto">
          <a:xfrm rot="5400000" flipH="1" flipV="1">
            <a:off x="4001294" y="3542506"/>
            <a:ext cx="685800" cy="1588"/>
          </a:xfrm>
          <a:prstGeom prst="straightConnector1">
            <a:avLst/>
          </a:prstGeom>
          <a:noFill/>
          <a:ln w="9525" algn="ctr">
            <a:solidFill>
              <a:schemeClr val="tx1"/>
            </a:solidFill>
            <a:round/>
            <a:headEnd/>
            <a:tailEnd type="arrow" w="med" len="med"/>
          </a:ln>
        </p:spPr>
      </p:cxnSp>
      <p:sp>
        <p:nvSpPr>
          <p:cNvPr id="20482" name="Title 1"/>
          <p:cNvSpPr>
            <a:spLocks noGrp="1"/>
          </p:cNvSpPr>
          <p:nvPr>
            <p:ph type="title"/>
          </p:nvPr>
        </p:nvSpPr>
        <p:spPr>
          <a:xfrm>
            <a:off x="685800" y="152400"/>
            <a:ext cx="8458200" cy="609600"/>
          </a:xfrm>
        </p:spPr>
        <p:txBody>
          <a:bodyPr/>
          <a:lstStyle/>
          <a:p>
            <a:pPr eaLnBrk="1" hangingPunct="1">
              <a:spcBef>
                <a:spcPct val="50000"/>
              </a:spcBef>
              <a:defRPr/>
            </a:pPr>
            <a:r>
              <a:rPr lang="en-US" kern="1200" dirty="0" smtClean="0">
                <a:solidFill>
                  <a:srgbClr val="000000"/>
                </a:solidFill>
                <a:ea typeface="+mn-ea"/>
              </a:rPr>
              <a:t>The Adapter Pattern Class Diagram </a:t>
            </a:r>
            <a:r>
              <a:rPr lang="en-US" sz="2000" kern="1200" dirty="0" smtClean="0">
                <a:solidFill>
                  <a:srgbClr val="000000"/>
                </a:solidFill>
                <a:ea typeface="+mn-ea"/>
              </a:rPr>
              <a:t>(cont’)</a:t>
            </a:r>
            <a:endParaRPr lang="en-US" sz="2000" kern="1200" dirty="0">
              <a:solidFill>
                <a:srgbClr val="000000"/>
              </a:solidFill>
              <a:ea typeface="+mn-ea"/>
            </a:endParaRPr>
          </a:p>
        </p:txBody>
      </p:sp>
      <p:grpSp>
        <p:nvGrpSpPr>
          <p:cNvPr id="96260" name="Group 11"/>
          <p:cNvGrpSpPr>
            <a:grpSpLocks/>
          </p:cNvGrpSpPr>
          <p:nvPr/>
        </p:nvGrpSpPr>
        <p:grpSpPr bwMode="auto">
          <a:xfrm>
            <a:off x="152400" y="1751013"/>
            <a:ext cx="2667000" cy="1752600"/>
            <a:chOff x="609600" y="1219200"/>
            <a:chExt cx="2667000" cy="1295400"/>
          </a:xfrm>
        </p:grpSpPr>
        <p:sp>
          <p:nvSpPr>
            <p:cNvPr id="4" name="Rectangle 3"/>
            <p:cNvSpPr/>
            <p:nvPr/>
          </p:nvSpPr>
          <p:spPr bwMode="auto">
            <a:xfrm>
              <a:off x="609600" y="1219200"/>
              <a:ext cx="2667000" cy="1295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Client</a:t>
              </a:r>
            </a:p>
            <a:p>
              <a:pPr algn="ctr" rtl="0">
                <a:defRPr/>
              </a:pPr>
              <a:endParaRPr lang="en-US" b="1" dirty="0"/>
            </a:p>
            <a:p>
              <a:pPr algn="ctr" rtl="0">
                <a:defRPr/>
              </a:pPr>
              <a:r>
                <a:rPr lang="en-US" dirty="0"/>
                <a:t>Target </a:t>
              </a:r>
              <a:r>
                <a:rPr lang="en-US" dirty="0" err="1"/>
                <a:t>target</a:t>
              </a:r>
              <a:r>
                <a:rPr lang="en-US" dirty="0"/>
                <a:t>;</a:t>
              </a:r>
            </a:p>
            <a:p>
              <a:pPr algn="ctr" rtl="0">
                <a:defRPr/>
              </a:pPr>
              <a:endParaRPr lang="en-US" dirty="0"/>
            </a:p>
            <a:p>
              <a:pPr algn="ctr" rtl="0">
                <a:defRPr/>
              </a:pPr>
              <a:r>
                <a:rPr lang="en-US" dirty="0" err="1"/>
                <a:t>target.request</a:t>
              </a:r>
              <a:r>
                <a:rPr lang="en-US" dirty="0"/>
                <a:t>()</a:t>
              </a:r>
            </a:p>
            <a:p>
              <a:pPr algn="ctr" rtl="0">
                <a:defRPr/>
              </a:pPr>
              <a:endParaRPr lang="en-US" dirty="0"/>
            </a:p>
          </p:txBody>
        </p:sp>
        <p:cxnSp>
          <p:nvCxnSpPr>
            <p:cNvPr id="96279" name="Straight Connector 5"/>
            <p:cNvCxnSpPr>
              <a:cxnSpLocks noChangeShapeType="1"/>
            </p:cNvCxnSpPr>
            <p:nvPr/>
          </p:nvCxnSpPr>
          <p:spPr bwMode="auto">
            <a:xfrm>
              <a:off x="609600" y="2008877"/>
              <a:ext cx="2667000" cy="1588"/>
            </a:xfrm>
            <a:prstGeom prst="line">
              <a:avLst/>
            </a:prstGeom>
            <a:noFill/>
            <a:ln w="9525" algn="ctr">
              <a:solidFill>
                <a:schemeClr val="tx1"/>
              </a:solidFill>
              <a:round/>
              <a:headEnd/>
              <a:tailEnd/>
            </a:ln>
          </p:spPr>
        </p:cxnSp>
      </p:grpSp>
      <p:grpSp>
        <p:nvGrpSpPr>
          <p:cNvPr id="96261" name="Group 22"/>
          <p:cNvGrpSpPr>
            <a:grpSpLocks/>
          </p:cNvGrpSpPr>
          <p:nvPr/>
        </p:nvGrpSpPr>
        <p:grpSpPr bwMode="auto">
          <a:xfrm>
            <a:off x="3124200" y="1751013"/>
            <a:ext cx="2667000" cy="1447800"/>
            <a:chOff x="5181600" y="1219200"/>
            <a:chExt cx="2667000" cy="1447800"/>
          </a:xfrm>
        </p:grpSpPr>
        <p:sp>
          <p:nvSpPr>
            <p:cNvPr id="20" name="Rectangle 19"/>
            <p:cNvSpPr/>
            <p:nvPr/>
          </p:nvSpPr>
          <p:spPr bwMode="auto">
            <a:xfrm>
              <a:off x="5181600" y="1219200"/>
              <a:ext cx="2667000" cy="1447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&lt;&lt;interface&gt;&gt;</a:t>
              </a:r>
            </a:p>
            <a:p>
              <a:pPr algn="ctr" rtl="0">
                <a:defRPr/>
              </a:pPr>
              <a:r>
                <a:rPr lang="en-US" b="1" dirty="0"/>
                <a:t>Target</a:t>
              </a:r>
            </a:p>
            <a:p>
              <a:pPr algn="ctr" rtl="0">
                <a:defRPr/>
              </a:pPr>
              <a:endParaRPr lang="en-US" dirty="0"/>
            </a:p>
            <a:p>
              <a:pPr algn="ctr" rtl="0">
                <a:defRPr/>
              </a:pPr>
              <a:r>
                <a:rPr lang="en-US" dirty="0"/>
                <a:t>request()</a:t>
              </a:r>
            </a:p>
          </p:txBody>
        </p:sp>
        <p:cxnSp>
          <p:nvCxnSpPr>
            <p:cNvPr id="96277" name="Straight Connector 20"/>
            <p:cNvCxnSpPr>
              <a:cxnSpLocks noChangeShapeType="1"/>
            </p:cNvCxnSpPr>
            <p:nvPr/>
          </p:nvCxnSpPr>
          <p:spPr bwMode="auto">
            <a:xfrm>
              <a:off x="5181600" y="1905000"/>
              <a:ext cx="2667000" cy="1235"/>
            </a:xfrm>
            <a:prstGeom prst="line">
              <a:avLst/>
            </a:prstGeom>
            <a:noFill/>
            <a:ln w="9525" algn="ctr">
              <a:solidFill>
                <a:schemeClr val="tx1"/>
              </a:solidFill>
              <a:round/>
              <a:headEnd/>
              <a:tailEnd/>
            </a:ln>
          </p:spPr>
        </p:cxnSp>
      </p:grpSp>
      <p:grpSp>
        <p:nvGrpSpPr>
          <p:cNvPr id="96262" name="Group 23"/>
          <p:cNvGrpSpPr>
            <a:grpSpLocks/>
          </p:cNvGrpSpPr>
          <p:nvPr/>
        </p:nvGrpSpPr>
        <p:grpSpPr bwMode="auto">
          <a:xfrm>
            <a:off x="3733800" y="3886200"/>
            <a:ext cx="3581400" cy="2286000"/>
            <a:chOff x="5181600" y="1219200"/>
            <a:chExt cx="2667000" cy="1447800"/>
          </a:xfrm>
        </p:grpSpPr>
        <p:sp>
          <p:nvSpPr>
            <p:cNvPr id="25" name="Rectangle 24"/>
            <p:cNvSpPr/>
            <p:nvPr/>
          </p:nvSpPr>
          <p:spPr bwMode="auto">
            <a:xfrm>
              <a:off x="5181600" y="1219200"/>
              <a:ext cx="2667000" cy="1447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Adapter</a:t>
              </a:r>
            </a:p>
            <a:p>
              <a:pPr algn="ctr" rtl="0">
                <a:defRPr/>
              </a:pPr>
              <a:endParaRPr lang="en-US" dirty="0"/>
            </a:p>
            <a:p>
              <a:pPr algn="l" rtl="0">
                <a:defRPr/>
              </a:pPr>
              <a:endParaRPr lang="en-US" dirty="0"/>
            </a:p>
            <a:p>
              <a:pPr algn="l" rtl="0">
                <a:defRPr/>
              </a:pPr>
              <a:r>
                <a:rPr lang="en-US" dirty="0"/>
                <a:t>request() {</a:t>
              </a:r>
            </a:p>
            <a:p>
              <a:pPr algn="l" rtl="0">
                <a:defRPr/>
              </a:pPr>
              <a:r>
                <a:rPr lang="en-US" dirty="0"/>
                <a:t>	</a:t>
              </a:r>
              <a:r>
                <a:rPr lang="en-US" dirty="0" err="1"/>
                <a:t>specificRequest</a:t>
              </a:r>
              <a:r>
                <a:rPr lang="en-US" dirty="0"/>
                <a:t>()</a:t>
              </a:r>
            </a:p>
            <a:p>
              <a:pPr algn="l" rtl="0">
                <a:defRPr/>
              </a:pPr>
              <a:r>
                <a:rPr lang="en-US" dirty="0"/>
                <a:t>}</a:t>
              </a:r>
            </a:p>
          </p:txBody>
        </p:sp>
        <p:cxnSp>
          <p:nvCxnSpPr>
            <p:cNvPr id="96275" name="Straight Connector 25"/>
            <p:cNvCxnSpPr>
              <a:cxnSpLocks noChangeShapeType="1"/>
            </p:cNvCxnSpPr>
            <p:nvPr/>
          </p:nvCxnSpPr>
          <p:spPr bwMode="auto">
            <a:xfrm>
              <a:off x="5181600" y="1605280"/>
              <a:ext cx="2667000" cy="1235"/>
            </a:xfrm>
            <a:prstGeom prst="line">
              <a:avLst/>
            </a:prstGeom>
            <a:noFill/>
            <a:ln w="9525" algn="ctr">
              <a:solidFill>
                <a:schemeClr val="tx1"/>
              </a:solidFill>
              <a:round/>
              <a:headEnd/>
              <a:tailEnd/>
            </a:ln>
          </p:spPr>
        </p:cxnSp>
      </p:grpSp>
      <p:cxnSp>
        <p:nvCxnSpPr>
          <p:cNvPr id="96263" name="Straight Arrow Connector 36"/>
          <p:cNvCxnSpPr>
            <a:cxnSpLocks noChangeShapeType="1"/>
          </p:cNvCxnSpPr>
          <p:nvPr/>
        </p:nvCxnSpPr>
        <p:spPr bwMode="auto">
          <a:xfrm>
            <a:off x="2819400" y="1979613"/>
            <a:ext cx="304800" cy="3175"/>
          </a:xfrm>
          <a:prstGeom prst="straightConnector1">
            <a:avLst/>
          </a:prstGeom>
          <a:noFill/>
          <a:ln w="9525" algn="ctr">
            <a:solidFill>
              <a:schemeClr val="tx1"/>
            </a:solidFill>
            <a:round/>
            <a:headEnd/>
            <a:tailEnd type="arrow" w="med" len="med"/>
          </a:ln>
        </p:spPr>
      </p:cxnSp>
      <p:sp>
        <p:nvSpPr>
          <p:cNvPr id="19" name="Isosceles Triangle 18"/>
          <p:cNvSpPr/>
          <p:nvPr/>
        </p:nvSpPr>
        <p:spPr bwMode="auto">
          <a:xfrm>
            <a:off x="4267200" y="3198813"/>
            <a:ext cx="152400" cy="152400"/>
          </a:xfrm>
          <a:prstGeom prst="triangl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l" rtl="0">
              <a:defRPr/>
            </a:pPr>
            <a:endParaRPr lang="ar-EG"/>
          </a:p>
        </p:txBody>
      </p:sp>
      <p:grpSp>
        <p:nvGrpSpPr>
          <p:cNvPr id="96265" name="Group 23"/>
          <p:cNvGrpSpPr>
            <a:grpSpLocks/>
          </p:cNvGrpSpPr>
          <p:nvPr/>
        </p:nvGrpSpPr>
        <p:grpSpPr bwMode="auto">
          <a:xfrm>
            <a:off x="6248400" y="1751013"/>
            <a:ext cx="2667000" cy="1447800"/>
            <a:chOff x="5181600" y="1219200"/>
            <a:chExt cx="2667000" cy="1447800"/>
          </a:xfrm>
        </p:grpSpPr>
        <p:sp>
          <p:nvSpPr>
            <p:cNvPr id="27" name="Rectangle 26"/>
            <p:cNvSpPr/>
            <p:nvPr/>
          </p:nvSpPr>
          <p:spPr bwMode="auto">
            <a:xfrm>
              <a:off x="5181600" y="1219200"/>
              <a:ext cx="2667000" cy="1447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err="1"/>
                <a:t>Adaptee</a:t>
              </a:r>
              <a:endParaRPr lang="en-US" b="1" dirty="0"/>
            </a:p>
            <a:p>
              <a:pPr algn="ctr" rtl="0">
                <a:defRPr/>
              </a:pPr>
              <a:endParaRPr lang="en-US" dirty="0"/>
            </a:p>
            <a:p>
              <a:pPr algn="ctr" rtl="0">
                <a:defRPr/>
              </a:pPr>
              <a:r>
                <a:rPr lang="en-US" dirty="0" err="1"/>
                <a:t>specificRequest</a:t>
              </a:r>
              <a:r>
                <a:rPr lang="en-US" dirty="0"/>
                <a:t>() {…}</a:t>
              </a:r>
              <a:endParaRPr lang="ar-EG" dirty="0"/>
            </a:p>
          </p:txBody>
        </p:sp>
        <p:cxnSp>
          <p:nvCxnSpPr>
            <p:cNvPr id="96273" name="Straight Connector 25"/>
            <p:cNvCxnSpPr>
              <a:cxnSpLocks noChangeShapeType="1"/>
            </p:cNvCxnSpPr>
            <p:nvPr/>
          </p:nvCxnSpPr>
          <p:spPr bwMode="auto">
            <a:xfrm>
              <a:off x="5181600" y="1752600"/>
              <a:ext cx="2667000" cy="1235"/>
            </a:xfrm>
            <a:prstGeom prst="line">
              <a:avLst/>
            </a:prstGeom>
            <a:noFill/>
            <a:ln w="9525" algn="ctr">
              <a:solidFill>
                <a:schemeClr val="tx1"/>
              </a:solidFill>
              <a:round/>
              <a:headEnd/>
              <a:tailEnd/>
            </a:ln>
          </p:spPr>
        </p:cxnSp>
      </p:grpSp>
      <p:sp>
        <p:nvSpPr>
          <p:cNvPr id="96266" name="TextBox 38"/>
          <p:cNvSpPr txBox="1">
            <a:spLocks noChangeArrowheads="1"/>
          </p:cNvSpPr>
          <p:nvPr/>
        </p:nvSpPr>
        <p:spPr bwMode="auto">
          <a:xfrm>
            <a:off x="2362200" y="1293813"/>
            <a:ext cx="1447800" cy="400050"/>
          </a:xfrm>
          <a:prstGeom prst="rect">
            <a:avLst/>
          </a:prstGeom>
          <a:noFill/>
          <a:ln w="9525">
            <a:noFill/>
            <a:miter lim="800000"/>
            <a:headEnd/>
            <a:tailEnd/>
          </a:ln>
        </p:spPr>
        <p:txBody>
          <a:bodyPr>
            <a:spAutoFit/>
          </a:bodyPr>
          <a:lstStyle/>
          <a:p>
            <a:pPr algn="ctr" rtl="0"/>
            <a:r>
              <a:rPr lang="en-US"/>
              <a:t>request</a:t>
            </a:r>
            <a:endParaRPr lang="ar-EG"/>
          </a:p>
        </p:txBody>
      </p:sp>
      <p:cxnSp>
        <p:nvCxnSpPr>
          <p:cNvPr id="96267" name="Straight Connector 5"/>
          <p:cNvCxnSpPr>
            <a:cxnSpLocks noChangeShapeType="1"/>
          </p:cNvCxnSpPr>
          <p:nvPr/>
        </p:nvCxnSpPr>
        <p:spPr bwMode="auto">
          <a:xfrm>
            <a:off x="152400" y="2286000"/>
            <a:ext cx="2667000" cy="3175"/>
          </a:xfrm>
          <a:prstGeom prst="line">
            <a:avLst/>
          </a:prstGeom>
          <a:noFill/>
          <a:ln w="9525" algn="ctr">
            <a:solidFill>
              <a:schemeClr val="tx1"/>
            </a:solidFill>
            <a:round/>
            <a:headEnd/>
            <a:tailEnd/>
          </a:ln>
        </p:spPr>
      </p:cxnSp>
      <p:cxnSp>
        <p:nvCxnSpPr>
          <p:cNvPr id="96268" name="Straight Arrow Connector 44"/>
          <p:cNvCxnSpPr>
            <a:cxnSpLocks noChangeShapeType="1"/>
          </p:cNvCxnSpPr>
          <p:nvPr/>
        </p:nvCxnSpPr>
        <p:spPr bwMode="auto">
          <a:xfrm rot="5400000" flipH="1" flipV="1">
            <a:off x="6134894" y="3542506"/>
            <a:ext cx="685800" cy="1588"/>
          </a:xfrm>
          <a:prstGeom prst="straightConnector1">
            <a:avLst/>
          </a:prstGeom>
          <a:noFill/>
          <a:ln w="9525" algn="ctr">
            <a:solidFill>
              <a:schemeClr val="tx1"/>
            </a:solidFill>
            <a:round/>
            <a:headEnd/>
            <a:tailEnd type="arrow" w="med" len="med"/>
          </a:ln>
        </p:spPr>
      </p:cxnSp>
      <p:sp>
        <p:nvSpPr>
          <p:cNvPr id="46" name="Isosceles Triangle 45"/>
          <p:cNvSpPr/>
          <p:nvPr/>
        </p:nvSpPr>
        <p:spPr bwMode="auto">
          <a:xfrm>
            <a:off x="6400800" y="3200400"/>
            <a:ext cx="152400" cy="152400"/>
          </a:xfrm>
          <a:prstGeom prst="triangl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l" rtl="0">
              <a:defRPr/>
            </a:pPr>
            <a:endParaRPr lang="ar-EG"/>
          </a:p>
        </p:txBody>
      </p:sp>
      <p:sp>
        <p:nvSpPr>
          <p:cNvPr id="50" name="Oval Callout 49"/>
          <p:cNvSpPr>
            <a:spLocks noChangeArrowheads="1"/>
          </p:cNvSpPr>
          <p:nvPr/>
        </p:nvSpPr>
        <p:spPr bwMode="auto">
          <a:xfrm>
            <a:off x="76200" y="4267200"/>
            <a:ext cx="3276600" cy="1828800"/>
          </a:xfrm>
          <a:prstGeom prst="wedgeEllipseCallout">
            <a:avLst>
              <a:gd name="adj1" fmla="val -20833"/>
              <a:gd name="adj2" fmla="val 62500"/>
            </a:avLst>
          </a:prstGeom>
          <a:solidFill>
            <a:srgbClr val="FFFF00">
              <a:alpha val="25098"/>
            </a:srgbClr>
          </a:solidFill>
          <a:ln w="9525" algn="ctr">
            <a:solidFill>
              <a:schemeClr val="tx1"/>
            </a:solidFill>
            <a:round/>
            <a:headEnd/>
            <a:tailEnd/>
          </a:ln>
        </p:spPr>
        <p:txBody>
          <a:bodyPr/>
          <a:lstStyle/>
          <a:p>
            <a:pPr algn="l" rtl="0"/>
            <a:r>
              <a:rPr lang="en-US" sz="2400"/>
              <a:t>Which is better Object or Class Adapter?</a:t>
            </a:r>
            <a:endParaRPr lang="ar-EG" sz="2400"/>
          </a:p>
        </p:txBody>
      </p:sp>
      <p:sp>
        <p:nvSpPr>
          <p:cNvPr id="96271" name="TextBox 50"/>
          <p:cNvSpPr txBox="1">
            <a:spLocks noChangeArrowheads="1"/>
          </p:cNvSpPr>
          <p:nvPr/>
        </p:nvSpPr>
        <p:spPr bwMode="auto">
          <a:xfrm>
            <a:off x="152400" y="990600"/>
            <a:ext cx="5715000" cy="400050"/>
          </a:xfrm>
          <a:prstGeom prst="rect">
            <a:avLst/>
          </a:prstGeom>
          <a:noFill/>
          <a:ln w="9525">
            <a:noFill/>
            <a:miter lim="800000"/>
            <a:headEnd/>
            <a:tailEnd/>
          </a:ln>
        </p:spPr>
        <p:txBody>
          <a:bodyPr>
            <a:spAutoFit/>
          </a:bodyPr>
          <a:lstStyle/>
          <a:p>
            <a:pPr algn="l" rtl="0"/>
            <a:r>
              <a:rPr lang="en-US" b="1">
                <a:solidFill>
                  <a:srgbClr val="C00000"/>
                </a:solidFill>
              </a:rPr>
              <a:t>2- Class Adapter Pattern Class Diagram</a:t>
            </a:r>
            <a:endParaRPr lang="ar-EG"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0-#ppt_w/2"/>
                                          </p:val>
                                        </p:tav>
                                        <p:tav tm="100000">
                                          <p:val>
                                            <p:strVal val="#ppt_x"/>
                                          </p:val>
                                        </p:tav>
                                      </p:tavLst>
                                    </p:anim>
                                    <p:anim calcmode="lin" valueType="num">
                                      <p:cBhvr additive="base">
                                        <p:cTn id="8"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US" smtClean="0"/>
              <a:t>Object Adapter vs. Class Adapter</a:t>
            </a:r>
            <a:endParaRPr lang="ar-EG" smtClean="0"/>
          </a:p>
        </p:txBody>
      </p:sp>
      <p:sp>
        <p:nvSpPr>
          <p:cNvPr id="97283" name="Content Placeholder 4"/>
          <p:cNvSpPr>
            <a:spLocks noGrp="1"/>
          </p:cNvSpPr>
          <p:nvPr>
            <p:ph idx="1"/>
          </p:nvPr>
        </p:nvSpPr>
        <p:spPr>
          <a:xfrm>
            <a:off x="457200" y="1066800"/>
            <a:ext cx="8229600" cy="5059363"/>
          </a:xfrm>
        </p:spPr>
        <p:txBody>
          <a:bodyPr/>
          <a:lstStyle/>
          <a:p>
            <a:r>
              <a:rPr lang="en-US" sz="2800" smtClean="0"/>
              <a:t>Object Adapter : </a:t>
            </a:r>
          </a:p>
          <a:p>
            <a:pPr lvl="1"/>
            <a:r>
              <a:rPr lang="en-US" sz="2400" smtClean="0"/>
              <a:t>Using composition it adapts </a:t>
            </a:r>
            <a:r>
              <a:rPr lang="en-US" sz="2400" smtClean="0">
                <a:sym typeface="Wingdings" pitchFamily="2" charset="2"/>
              </a:rPr>
              <a:t>Adaptee class and all its subclasses.</a:t>
            </a:r>
          </a:p>
          <a:p>
            <a:pPr lvl="1"/>
            <a:r>
              <a:rPr lang="en-US" sz="2400" smtClean="0">
                <a:sym typeface="Wingdings" pitchFamily="2" charset="2"/>
              </a:rPr>
              <a:t> More flexible (Any change in the adapter applies to the Adaptee and all its subclasses). </a:t>
            </a:r>
          </a:p>
          <a:p>
            <a:pPr lvl="1">
              <a:buFontTx/>
              <a:buNone/>
            </a:pPr>
            <a:endParaRPr lang="en-US" smtClean="0">
              <a:sym typeface="Wingdings" pitchFamily="2" charset="2"/>
            </a:endParaRPr>
          </a:p>
          <a:p>
            <a:r>
              <a:rPr lang="en-US" sz="2800" smtClean="0">
                <a:sym typeface="Wingdings" pitchFamily="2" charset="2"/>
              </a:rPr>
              <a:t>Class Adapter</a:t>
            </a:r>
          </a:p>
          <a:p>
            <a:pPr lvl="1"/>
            <a:r>
              <a:rPr lang="en-US" sz="2400" smtClean="0">
                <a:sym typeface="Wingdings" pitchFamily="2" charset="2"/>
              </a:rPr>
              <a:t>Using inheritance it needn’t implement all the Adaptee methods.</a:t>
            </a:r>
          </a:p>
          <a:p>
            <a:pPr lvl="1"/>
            <a:r>
              <a:rPr lang="en-US" sz="2400" smtClean="0">
                <a:sym typeface="Wingdings" pitchFamily="2" charset="2"/>
              </a:rPr>
              <a:t>More Efficient (one object acts as both Adapter and Adaptee)</a:t>
            </a:r>
          </a:p>
          <a:p>
            <a:pPr lvl="1"/>
            <a:endParaRPr lang="ar-EG" smtClean="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smtClean="0"/>
              <a:t>Example on Adapter Pattern</a:t>
            </a:r>
            <a:endParaRPr lang="ar-EG" smtClean="0"/>
          </a:p>
        </p:txBody>
      </p:sp>
      <p:sp>
        <p:nvSpPr>
          <p:cNvPr id="98307" name="Content Placeholder 4"/>
          <p:cNvSpPr>
            <a:spLocks noGrp="1"/>
          </p:cNvSpPr>
          <p:nvPr>
            <p:ph idx="1"/>
          </p:nvPr>
        </p:nvSpPr>
        <p:spPr>
          <a:xfrm>
            <a:off x="457200" y="1066800"/>
            <a:ext cx="8229600" cy="5059363"/>
          </a:xfrm>
        </p:spPr>
        <p:txBody>
          <a:bodyPr/>
          <a:lstStyle/>
          <a:p>
            <a:r>
              <a:rPr lang="en-US" sz="2800" smtClean="0"/>
              <a:t>In early Java Collections , Enumeration interface was used to step through the elements of a collection.</a:t>
            </a:r>
          </a:p>
          <a:p>
            <a:pPr>
              <a:buFontTx/>
              <a:buNone/>
            </a:pPr>
            <a:endParaRPr lang="en-US" sz="2800" smtClean="0"/>
          </a:p>
          <a:p>
            <a:r>
              <a:rPr lang="en-US" sz="2800" smtClean="0"/>
              <a:t>Recent Collection classes use Iterartor interface.</a:t>
            </a:r>
          </a:p>
          <a:p>
            <a:pPr>
              <a:buFontTx/>
              <a:buNone/>
            </a:pPr>
            <a:endParaRPr lang="en-US" sz="2800" smtClean="0"/>
          </a:p>
          <a:p>
            <a:r>
              <a:rPr lang="en-US" sz="2800" smtClean="0"/>
              <a:t>If you have a legacy system build on Enumeration and you want to use it by a new Client which uses Iterator, you will need an Adapter to wrap Enumeration to look like Iterator </a:t>
            </a:r>
            <a:endParaRPr lang="ar-EG" sz="28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Wingdings" panose="05000000000000000000" pitchFamily="2" charset="2"/>
              <a:buChar char="q"/>
            </a:pPr>
            <a:r>
              <a:rPr lang="en-US" dirty="0"/>
              <a:t>Law of Demeter (Least Knowledge )</a:t>
            </a:r>
          </a:p>
        </p:txBody>
      </p:sp>
      <p:sp>
        <p:nvSpPr>
          <p:cNvPr id="3" name="Content Placeholder 2"/>
          <p:cNvSpPr>
            <a:spLocks noGrp="1"/>
          </p:cNvSpPr>
          <p:nvPr>
            <p:ph idx="1"/>
          </p:nvPr>
        </p:nvSpPr>
        <p:spPr>
          <a:xfrm>
            <a:off x="228600" y="1066800"/>
            <a:ext cx="8686800" cy="5059363"/>
          </a:xfrm>
        </p:spPr>
        <p:txBody>
          <a:bodyPr/>
          <a:lstStyle/>
          <a:p>
            <a:r>
              <a:rPr lang="en-US" dirty="0" smtClean="0"/>
              <a:t>A method m of an object O may only invoke the methods of the following kinds of objects</a:t>
            </a:r>
          </a:p>
          <a:p>
            <a:pPr marL="971550" lvl="1" indent="-514350">
              <a:buFont typeface="+mj-lt"/>
              <a:buAutoNum type="arabicPeriod"/>
            </a:pPr>
            <a:r>
              <a:rPr lang="en-US" dirty="0" smtClean="0"/>
              <a:t>O itself</a:t>
            </a:r>
          </a:p>
          <a:p>
            <a:pPr marL="971550" lvl="1" indent="-514350">
              <a:buFont typeface="+mj-lt"/>
              <a:buAutoNum type="arabicPeriod"/>
            </a:pPr>
            <a:r>
              <a:rPr lang="en-US" dirty="0"/>
              <a:t>m</a:t>
            </a:r>
            <a:r>
              <a:rPr lang="en-US" dirty="0" smtClean="0"/>
              <a:t>’s parameter</a:t>
            </a:r>
          </a:p>
          <a:p>
            <a:pPr marL="971550" lvl="1" indent="-514350">
              <a:buFont typeface="+mj-lt"/>
              <a:buAutoNum type="arabicPeriod"/>
            </a:pPr>
            <a:r>
              <a:rPr lang="en-US" dirty="0" smtClean="0"/>
              <a:t>Any objects created </a:t>
            </a:r>
            <a:r>
              <a:rPr lang="en-US" dirty="0" err="1" smtClean="0"/>
              <a:t>withen</a:t>
            </a:r>
            <a:r>
              <a:rPr lang="en-US" dirty="0" smtClean="0"/>
              <a:t> m</a:t>
            </a:r>
          </a:p>
          <a:p>
            <a:pPr marL="971550" lvl="1" indent="-514350">
              <a:buFont typeface="+mj-lt"/>
              <a:buAutoNum type="arabicPeriod"/>
            </a:pPr>
            <a:r>
              <a:rPr lang="en-US" dirty="0" smtClean="0"/>
              <a:t>O’s direct component objects</a:t>
            </a:r>
          </a:p>
          <a:p>
            <a:pPr marL="971550" lvl="1" indent="-514350">
              <a:buFont typeface="+mj-lt"/>
              <a:buAutoNum type="arabicPeriod"/>
            </a:pPr>
            <a:r>
              <a:rPr lang="en-US" dirty="0" smtClean="0"/>
              <a:t>Global variables accessible by O in the scope of m</a:t>
            </a:r>
          </a:p>
          <a:p>
            <a:pPr marL="514350" indent="-514350">
              <a:buFont typeface="+mj-lt"/>
              <a:buAutoNum type="arabicPeriod"/>
            </a:pPr>
            <a:endParaRPr lang="en-US" dirty="0"/>
          </a:p>
        </p:txBody>
      </p:sp>
    </p:spTree>
    <p:extLst>
      <p:ext uri="{BB962C8B-B14F-4D97-AF65-F5344CB8AC3E}">
        <p14:creationId xmlns:p14="http://schemas.microsoft.com/office/powerpoint/2010/main" val="596302264"/>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r>
              <a:rPr lang="en-US" smtClean="0"/>
              <a:t>Example on Adapter Pattern (cont’)</a:t>
            </a:r>
            <a:endParaRPr lang="ar-EG" smtClean="0"/>
          </a:p>
        </p:txBody>
      </p:sp>
      <p:grpSp>
        <p:nvGrpSpPr>
          <p:cNvPr id="99331" name="Group 11"/>
          <p:cNvGrpSpPr>
            <a:grpSpLocks/>
          </p:cNvGrpSpPr>
          <p:nvPr/>
        </p:nvGrpSpPr>
        <p:grpSpPr bwMode="auto">
          <a:xfrm>
            <a:off x="6096000" y="4114800"/>
            <a:ext cx="2667000" cy="1752600"/>
            <a:chOff x="609600" y="1219200"/>
            <a:chExt cx="2667000" cy="1295400"/>
          </a:xfrm>
        </p:grpSpPr>
        <p:sp>
          <p:nvSpPr>
            <p:cNvPr id="4" name="Rectangle 3"/>
            <p:cNvSpPr/>
            <p:nvPr/>
          </p:nvSpPr>
          <p:spPr bwMode="auto">
            <a:xfrm>
              <a:off x="609600" y="1219200"/>
              <a:ext cx="2667000" cy="1295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&lt;&lt;interface&gt;&gt;</a:t>
              </a:r>
            </a:p>
            <a:p>
              <a:pPr algn="ctr" rtl="0">
                <a:defRPr/>
              </a:pPr>
              <a:r>
                <a:rPr lang="en-US" b="1" dirty="0"/>
                <a:t>Enumeration</a:t>
              </a:r>
            </a:p>
            <a:p>
              <a:pPr algn="ctr" rtl="0">
                <a:defRPr/>
              </a:pPr>
              <a:endParaRPr lang="en-US" b="1" dirty="0"/>
            </a:p>
            <a:p>
              <a:pPr algn="ctr" rtl="0">
                <a:defRPr/>
              </a:pPr>
              <a:r>
                <a:rPr lang="en-US" dirty="0" err="1"/>
                <a:t>hasMoreElements</a:t>
              </a:r>
              <a:r>
                <a:rPr lang="en-US" dirty="0"/>
                <a:t>()</a:t>
              </a:r>
            </a:p>
            <a:p>
              <a:pPr algn="ctr" rtl="0">
                <a:defRPr/>
              </a:pPr>
              <a:r>
                <a:rPr lang="en-US" dirty="0" err="1"/>
                <a:t>nextElement</a:t>
              </a:r>
              <a:r>
                <a:rPr lang="en-US" dirty="0"/>
                <a:t>()</a:t>
              </a:r>
            </a:p>
            <a:p>
              <a:pPr algn="ctr" rtl="0">
                <a:defRPr/>
              </a:pPr>
              <a:endParaRPr lang="en-US" dirty="0"/>
            </a:p>
          </p:txBody>
        </p:sp>
        <p:cxnSp>
          <p:nvCxnSpPr>
            <p:cNvPr id="99349" name="Straight Connector 5"/>
            <p:cNvCxnSpPr>
              <a:cxnSpLocks noChangeShapeType="1"/>
            </p:cNvCxnSpPr>
            <p:nvPr/>
          </p:nvCxnSpPr>
          <p:spPr bwMode="auto">
            <a:xfrm>
              <a:off x="609600" y="1780830"/>
              <a:ext cx="2667000" cy="1588"/>
            </a:xfrm>
            <a:prstGeom prst="line">
              <a:avLst/>
            </a:prstGeom>
            <a:noFill/>
            <a:ln w="9525" algn="ctr">
              <a:solidFill>
                <a:schemeClr val="tx1"/>
              </a:solidFill>
              <a:round/>
              <a:headEnd/>
              <a:tailEnd/>
            </a:ln>
          </p:spPr>
        </p:cxnSp>
      </p:grpSp>
      <p:grpSp>
        <p:nvGrpSpPr>
          <p:cNvPr id="99332" name="Group 22"/>
          <p:cNvGrpSpPr>
            <a:grpSpLocks/>
          </p:cNvGrpSpPr>
          <p:nvPr/>
        </p:nvGrpSpPr>
        <p:grpSpPr bwMode="auto">
          <a:xfrm>
            <a:off x="3200400" y="838200"/>
            <a:ext cx="2667000" cy="1905000"/>
            <a:chOff x="5181600" y="1219200"/>
            <a:chExt cx="2667000" cy="2057400"/>
          </a:xfrm>
        </p:grpSpPr>
        <p:sp>
          <p:nvSpPr>
            <p:cNvPr id="20" name="Rectangle 19"/>
            <p:cNvSpPr/>
            <p:nvPr/>
          </p:nvSpPr>
          <p:spPr bwMode="auto">
            <a:xfrm>
              <a:off x="5181600" y="1219200"/>
              <a:ext cx="2667000" cy="2057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&lt;&lt;interface&gt;&gt;</a:t>
              </a:r>
            </a:p>
            <a:p>
              <a:pPr algn="ctr" rtl="0">
                <a:defRPr/>
              </a:pPr>
              <a:r>
                <a:rPr lang="en-US" b="1" dirty="0" err="1"/>
                <a:t>Iterator</a:t>
              </a:r>
              <a:endParaRPr lang="en-US" b="1" dirty="0"/>
            </a:p>
            <a:p>
              <a:pPr algn="ctr" rtl="0">
                <a:defRPr/>
              </a:pPr>
              <a:endParaRPr lang="en-US" dirty="0"/>
            </a:p>
            <a:p>
              <a:pPr algn="ctr" rtl="0">
                <a:defRPr/>
              </a:pPr>
              <a:r>
                <a:rPr lang="en-US" dirty="0" err="1"/>
                <a:t>hasNext</a:t>
              </a:r>
              <a:r>
                <a:rPr lang="en-US" dirty="0"/>
                <a:t>()</a:t>
              </a:r>
            </a:p>
            <a:p>
              <a:pPr algn="ctr" rtl="0">
                <a:defRPr/>
              </a:pPr>
              <a:r>
                <a:rPr lang="en-US" dirty="0"/>
                <a:t>next()</a:t>
              </a:r>
            </a:p>
            <a:p>
              <a:pPr algn="ctr" rtl="0">
                <a:defRPr/>
              </a:pPr>
              <a:r>
                <a:rPr lang="en-US" dirty="0"/>
                <a:t>remove()</a:t>
              </a:r>
            </a:p>
          </p:txBody>
        </p:sp>
        <p:cxnSp>
          <p:nvCxnSpPr>
            <p:cNvPr id="99347" name="Straight Connector 20"/>
            <p:cNvCxnSpPr>
              <a:cxnSpLocks noChangeShapeType="1"/>
            </p:cNvCxnSpPr>
            <p:nvPr/>
          </p:nvCxnSpPr>
          <p:spPr bwMode="auto">
            <a:xfrm>
              <a:off x="5181600" y="2042160"/>
              <a:ext cx="2667000" cy="1236"/>
            </a:xfrm>
            <a:prstGeom prst="line">
              <a:avLst/>
            </a:prstGeom>
            <a:noFill/>
            <a:ln w="9525" algn="ctr">
              <a:solidFill>
                <a:schemeClr val="tx1"/>
              </a:solidFill>
              <a:round/>
              <a:headEnd/>
              <a:tailEnd/>
            </a:ln>
          </p:spPr>
        </p:cxnSp>
      </p:grpSp>
      <p:sp>
        <p:nvSpPr>
          <p:cNvPr id="99333" name="TextBox 22"/>
          <p:cNvSpPr txBox="1">
            <a:spLocks noChangeArrowheads="1"/>
          </p:cNvSpPr>
          <p:nvPr/>
        </p:nvSpPr>
        <p:spPr bwMode="auto">
          <a:xfrm>
            <a:off x="7315200" y="3505200"/>
            <a:ext cx="1676400" cy="400050"/>
          </a:xfrm>
          <a:prstGeom prst="rect">
            <a:avLst/>
          </a:prstGeom>
          <a:solidFill>
            <a:srgbClr val="FFFF00">
              <a:alpha val="50195"/>
            </a:srgbClr>
          </a:solidFill>
          <a:ln w="3175">
            <a:solidFill>
              <a:schemeClr val="tx1"/>
            </a:solidFill>
            <a:miter lim="800000"/>
            <a:headEnd/>
            <a:tailEnd/>
          </a:ln>
        </p:spPr>
        <p:txBody>
          <a:bodyPr>
            <a:spAutoFit/>
          </a:bodyPr>
          <a:lstStyle/>
          <a:p>
            <a:pPr algn="ctr" rtl="0"/>
            <a:r>
              <a:rPr lang="en-US"/>
              <a:t>Adaptee</a:t>
            </a:r>
            <a:endParaRPr lang="ar-EG"/>
          </a:p>
        </p:txBody>
      </p:sp>
      <p:sp>
        <p:nvSpPr>
          <p:cNvPr id="99334" name="TextBox 23"/>
          <p:cNvSpPr txBox="1">
            <a:spLocks noChangeArrowheads="1"/>
          </p:cNvSpPr>
          <p:nvPr/>
        </p:nvSpPr>
        <p:spPr bwMode="auto">
          <a:xfrm>
            <a:off x="6019800" y="1066800"/>
            <a:ext cx="1676400" cy="400050"/>
          </a:xfrm>
          <a:prstGeom prst="rect">
            <a:avLst/>
          </a:prstGeom>
          <a:solidFill>
            <a:srgbClr val="FFFF00">
              <a:alpha val="50195"/>
            </a:srgbClr>
          </a:solidFill>
          <a:ln w="3175">
            <a:solidFill>
              <a:schemeClr val="tx1"/>
            </a:solidFill>
            <a:miter lim="800000"/>
            <a:headEnd/>
            <a:tailEnd/>
          </a:ln>
        </p:spPr>
        <p:txBody>
          <a:bodyPr>
            <a:spAutoFit/>
          </a:bodyPr>
          <a:lstStyle/>
          <a:p>
            <a:pPr algn="ctr" rtl="0"/>
            <a:r>
              <a:rPr lang="en-US"/>
              <a:t>Target</a:t>
            </a:r>
            <a:endParaRPr lang="ar-EG"/>
          </a:p>
        </p:txBody>
      </p:sp>
      <p:grpSp>
        <p:nvGrpSpPr>
          <p:cNvPr id="99335" name="Group 11"/>
          <p:cNvGrpSpPr>
            <a:grpSpLocks/>
          </p:cNvGrpSpPr>
          <p:nvPr/>
        </p:nvGrpSpPr>
        <p:grpSpPr bwMode="auto">
          <a:xfrm>
            <a:off x="228600" y="914400"/>
            <a:ext cx="2667000" cy="1752600"/>
            <a:chOff x="609600" y="1219200"/>
            <a:chExt cx="2667000" cy="1295400"/>
          </a:xfrm>
        </p:grpSpPr>
        <p:sp>
          <p:nvSpPr>
            <p:cNvPr id="31" name="Rectangle 30"/>
            <p:cNvSpPr/>
            <p:nvPr/>
          </p:nvSpPr>
          <p:spPr bwMode="auto">
            <a:xfrm>
              <a:off x="609600" y="1219200"/>
              <a:ext cx="2667000" cy="1295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Client</a:t>
              </a:r>
            </a:p>
            <a:p>
              <a:pPr algn="ctr" rtl="0">
                <a:defRPr/>
              </a:pPr>
              <a:endParaRPr lang="en-US" b="1" dirty="0"/>
            </a:p>
            <a:p>
              <a:pPr algn="ctr" rtl="0">
                <a:defRPr/>
              </a:pPr>
              <a:r>
                <a:rPr lang="en-US" dirty="0" err="1"/>
                <a:t>Iterator</a:t>
              </a:r>
              <a:r>
                <a:rPr lang="en-US" dirty="0"/>
                <a:t> target;</a:t>
              </a:r>
            </a:p>
            <a:p>
              <a:pPr algn="ctr" rtl="0">
                <a:defRPr/>
              </a:pPr>
              <a:endParaRPr lang="en-US" dirty="0"/>
            </a:p>
            <a:p>
              <a:pPr algn="ctr" rtl="0">
                <a:defRPr/>
              </a:pPr>
              <a:r>
                <a:rPr lang="en-US" dirty="0" err="1"/>
                <a:t>target.request</a:t>
              </a:r>
              <a:r>
                <a:rPr lang="en-US" dirty="0"/>
                <a:t>()</a:t>
              </a:r>
            </a:p>
            <a:p>
              <a:pPr algn="ctr" rtl="0">
                <a:defRPr/>
              </a:pPr>
              <a:endParaRPr lang="en-US" dirty="0"/>
            </a:p>
          </p:txBody>
        </p:sp>
        <p:cxnSp>
          <p:nvCxnSpPr>
            <p:cNvPr id="99345" name="Straight Connector 5"/>
            <p:cNvCxnSpPr>
              <a:cxnSpLocks noChangeShapeType="1"/>
            </p:cNvCxnSpPr>
            <p:nvPr/>
          </p:nvCxnSpPr>
          <p:spPr bwMode="auto">
            <a:xfrm>
              <a:off x="609600" y="1511710"/>
              <a:ext cx="2667000" cy="1588"/>
            </a:xfrm>
            <a:prstGeom prst="line">
              <a:avLst/>
            </a:prstGeom>
            <a:noFill/>
            <a:ln w="9525" algn="ctr">
              <a:solidFill>
                <a:schemeClr val="tx1"/>
              </a:solidFill>
              <a:round/>
              <a:headEnd/>
              <a:tailEnd/>
            </a:ln>
          </p:spPr>
        </p:cxnSp>
      </p:grpSp>
      <p:grpSp>
        <p:nvGrpSpPr>
          <p:cNvPr id="99336" name="Group 23"/>
          <p:cNvGrpSpPr>
            <a:grpSpLocks/>
          </p:cNvGrpSpPr>
          <p:nvPr/>
        </p:nvGrpSpPr>
        <p:grpSpPr bwMode="auto">
          <a:xfrm>
            <a:off x="1981200" y="3962400"/>
            <a:ext cx="3581400" cy="2286000"/>
            <a:chOff x="5181600" y="1219200"/>
            <a:chExt cx="2667000" cy="1447800"/>
          </a:xfrm>
        </p:grpSpPr>
        <p:sp>
          <p:nvSpPr>
            <p:cNvPr id="35" name="Rectangle 34"/>
            <p:cNvSpPr/>
            <p:nvPr/>
          </p:nvSpPr>
          <p:spPr bwMode="auto">
            <a:xfrm>
              <a:off x="5181600" y="1219200"/>
              <a:ext cx="2667000" cy="1447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Adapter</a:t>
              </a:r>
            </a:p>
            <a:p>
              <a:pPr algn="ctr" rtl="0">
                <a:defRPr/>
              </a:pPr>
              <a:endParaRPr lang="en-US" dirty="0"/>
            </a:p>
            <a:p>
              <a:pPr algn="ctr" rtl="0">
                <a:defRPr/>
              </a:pPr>
              <a:r>
                <a:rPr lang="en-US" dirty="0"/>
                <a:t>Enumeration </a:t>
              </a:r>
              <a:r>
                <a:rPr lang="en-US" dirty="0" err="1"/>
                <a:t>adaptee</a:t>
              </a:r>
              <a:r>
                <a:rPr lang="en-US" dirty="0"/>
                <a:t>;</a:t>
              </a:r>
            </a:p>
            <a:p>
              <a:pPr algn="ctr" rtl="0">
                <a:defRPr/>
              </a:pPr>
              <a:endParaRPr lang="en-US" dirty="0"/>
            </a:p>
            <a:p>
              <a:pPr algn="ctr" rtl="0">
                <a:defRPr/>
              </a:pPr>
              <a:r>
                <a:rPr lang="en-US" dirty="0" err="1"/>
                <a:t>hasNext</a:t>
              </a:r>
              <a:r>
                <a:rPr lang="en-US" dirty="0"/>
                <a:t>() { … }</a:t>
              </a:r>
            </a:p>
            <a:p>
              <a:pPr algn="ctr" rtl="0">
                <a:defRPr/>
              </a:pPr>
              <a:r>
                <a:rPr lang="en-US" dirty="0"/>
                <a:t>next() { … }</a:t>
              </a:r>
            </a:p>
            <a:p>
              <a:pPr algn="ctr" rtl="0">
                <a:defRPr/>
              </a:pPr>
              <a:r>
                <a:rPr lang="en-US" dirty="0"/>
                <a:t>remove() { … }</a:t>
              </a:r>
            </a:p>
            <a:p>
              <a:pPr algn="ctr" rtl="0">
                <a:defRPr/>
              </a:pPr>
              <a:endParaRPr lang="en-US" dirty="0"/>
            </a:p>
            <a:p>
              <a:pPr algn="ctr" rtl="0">
                <a:defRPr/>
              </a:pPr>
              <a:endParaRPr lang="en-US" dirty="0"/>
            </a:p>
          </p:txBody>
        </p:sp>
        <p:cxnSp>
          <p:nvCxnSpPr>
            <p:cNvPr id="99343" name="Straight Connector 25"/>
            <p:cNvCxnSpPr>
              <a:cxnSpLocks noChangeShapeType="1"/>
            </p:cNvCxnSpPr>
            <p:nvPr/>
          </p:nvCxnSpPr>
          <p:spPr bwMode="auto">
            <a:xfrm>
              <a:off x="5181600" y="1605280"/>
              <a:ext cx="2667000" cy="1235"/>
            </a:xfrm>
            <a:prstGeom prst="line">
              <a:avLst/>
            </a:prstGeom>
            <a:noFill/>
            <a:ln w="9525" algn="ctr">
              <a:solidFill>
                <a:schemeClr val="tx1"/>
              </a:solidFill>
              <a:round/>
              <a:headEnd/>
              <a:tailEnd/>
            </a:ln>
          </p:spPr>
        </p:cxnSp>
      </p:grpSp>
      <p:cxnSp>
        <p:nvCxnSpPr>
          <p:cNvPr id="99337" name="Straight Arrow Connector 28"/>
          <p:cNvCxnSpPr>
            <a:cxnSpLocks noChangeShapeType="1"/>
          </p:cNvCxnSpPr>
          <p:nvPr/>
        </p:nvCxnSpPr>
        <p:spPr bwMode="auto">
          <a:xfrm rot="5400000" flipH="1" flipV="1">
            <a:off x="3848101" y="3351212"/>
            <a:ext cx="1219200" cy="3175"/>
          </a:xfrm>
          <a:prstGeom prst="straightConnector1">
            <a:avLst/>
          </a:prstGeom>
          <a:noFill/>
          <a:ln w="9525" algn="ctr">
            <a:solidFill>
              <a:schemeClr val="tx1"/>
            </a:solidFill>
            <a:prstDash val="dash"/>
            <a:round/>
            <a:headEnd/>
            <a:tailEnd type="arrow" w="med" len="med"/>
          </a:ln>
        </p:spPr>
      </p:cxnSp>
      <p:sp>
        <p:nvSpPr>
          <p:cNvPr id="40" name="Isosceles Triangle 39"/>
          <p:cNvSpPr/>
          <p:nvPr/>
        </p:nvSpPr>
        <p:spPr bwMode="auto">
          <a:xfrm>
            <a:off x="4343400" y="2741613"/>
            <a:ext cx="228600" cy="228600"/>
          </a:xfrm>
          <a:prstGeom prst="triangl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l" rtl="0">
              <a:defRPr/>
            </a:pPr>
            <a:endParaRPr lang="ar-EG"/>
          </a:p>
        </p:txBody>
      </p:sp>
      <p:cxnSp>
        <p:nvCxnSpPr>
          <p:cNvPr id="99339" name="Straight Arrow Connector 36"/>
          <p:cNvCxnSpPr>
            <a:cxnSpLocks noChangeShapeType="1"/>
          </p:cNvCxnSpPr>
          <p:nvPr/>
        </p:nvCxnSpPr>
        <p:spPr bwMode="auto">
          <a:xfrm>
            <a:off x="2895600" y="1447800"/>
            <a:ext cx="304800" cy="1588"/>
          </a:xfrm>
          <a:prstGeom prst="straightConnector1">
            <a:avLst/>
          </a:prstGeom>
          <a:noFill/>
          <a:ln w="9525" algn="ctr">
            <a:solidFill>
              <a:schemeClr val="tx1"/>
            </a:solidFill>
            <a:round/>
            <a:headEnd/>
            <a:tailEnd type="arrow" w="med" len="med"/>
          </a:ln>
        </p:spPr>
      </p:cxnSp>
      <p:cxnSp>
        <p:nvCxnSpPr>
          <p:cNvPr id="99340" name="Straight Arrow Connector 36"/>
          <p:cNvCxnSpPr>
            <a:cxnSpLocks noChangeShapeType="1"/>
          </p:cNvCxnSpPr>
          <p:nvPr/>
        </p:nvCxnSpPr>
        <p:spPr bwMode="auto">
          <a:xfrm>
            <a:off x="5562600" y="4419600"/>
            <a:ext cx="533400" cy="1588"/>
          </a:xfrm>
          <a:prstGeom prst="straightConnector1">
            <a:avLst/>
          </a:prstGeom>
          <a:noFill/>
          <a:ln w="9525" algn="ctr">
            <a:solidFill>
              <a:schemeClr val="tx1"/>
            </a:solidFill>
            <a:round/>
            <a:headEnd/>
            <a:tailEnd type="arrow" w="med" len="med"/>
          </a:ln>
        </p:spPr>
      </p:cxnSp>
      <p:cxnSp>
        <p:nvCxnSpPr>
          <p:cNvPr id="99341" name="Straight Connector 25"/>
          <p:cNvCxnSpPr>
            <a:cxnSpLocks noChangeShapeType="1"/>
          </p:cNvCxnSpPr>
          <p:nvPr/>
        </p:nvCxnSpPr>
        <p:spPr bwMode="auto">
          <a:xfrm>
            <a:off x="1981200" y="5027613"/>
            <a:ext cx="3581400" cy="1587"/>
          </a:xfrm>
          <a:prstGeom prst="line">
            <a:avLst/>
          </a:prstGeom>
          <a:noFill/>
          <a:ln w="9525" algn="ctr">
            <a:solidFill>
              <a:schemeClr val="tx1"/>
            </a:solidFill>
            <a:round/>
            <a:headEnd/>
            <a:tailEnd/>
          </a:ln>
        </p:spPr>
      </p:cxn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US" smtClean="0"/>
              <a:t>Example on Adapter Pattern (cont’)</a:t>
            </a:r>
            <a:endParaRPr lang="ar-EG" smtClean="0"/>
          </a:p>
        </p:txBody>
      </p:sp>
      <p:sp>
        <p:nvSpPr>
          <p:cNvPr id="11" name="Rectangle 10"/>
          <p:cNvSpPr/>
          <p:nvPr/>
        </p:nvSpPr>
        <p:spPr bwMode="auto">
          <a:xfrm>
            <a:off x="228600" y="838200"/>
            <a:ext cx="8458200" cy="55626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 class </a:t>
            </a:r>
            <a:r>
              <a:rPr lang="en-US" b="1" dirty="0" err="1"/>
              <a:t>EnumerationToIteratorAdapter</a:t>
            </a:r>
            <a:endParaRPr lang="en-US" b="1" dirty="0"/>
          </a:p>
        </p:txBody>
      </p:sp>
      <p:sp>
        <p:nvSpPr>
          <p:cNvPr id="100356" name="TextBox 3"/>
          <p:cNvSpPr txBox="1">
            <a:spLocks noChangeArrowheads="1"/>
          </p:cNvSpPr>
          <p:nvPr/>
        </p:nvSpPr>
        <p:spPr bwMode="auto">
          <a:xfrm>
            <a:off x="457200" y="1295400"/>
            <a:ext cx="7772400" cy="5016500"/>
          </a:xfrm>
          <a:prstGeom prst="rect">
            <a:avLst/>
          </a:prstGeom>
          <a:solidFill>
            <a:schemeClr val="bg1"/>
          </a:solidFill>
          <a:ln w="9525">
            <a:noFill/>
            <a:miter lim="800000"/>
            <a:headEnd/>
            <a:tailEnd/>
          </a:ln>
        </p:spPr>
        <p:txBody>
          <a:bodyPr>
            <a:spAutoFit/>
          </a:bodyPr>
          <a:lstStyle/>
          <a:p>
            <a:pPr algn="l" rtl="0"/>
            <a:r>
              <a:rPr lang="en-US" dirty="0">
                <a:latin typeface="Calibri" pitchFamily="34" charset="0"/>
              </a:rPr>
              <a:t>public class </a:t>
            </a:r>
            <a:r>
              <a:rPr lang="en-US" dirty="0" err="1">
                <a:latin typeface="Calibri" pitchFamily="34" charset="0"/>
              </a:rPr>
              <a:t>EnumerationToIteratorAdapter</a:t>
            </a:r>
            <a:r>
              <a:rPr lang="en-US" dirty="0">
                <a:latin typeface="Calibri" pitchFamily="34" charset="0"/>
              </a:rPr>
              <a:t> implements Iterator</a:t>
            </a:r>
          </a:p>
          <a:p>
            <a:pPr algn="l" rtl="0"/>
            <a:r>
              <a:rPr lang="en-US" dirty="0">
                <a:latin typeface="Calibri" pitchFamily="34" charset="0"/>
              </a:rPr>
              <a:t>{</a:t>
            </a:r>
          </a:p>
          <a:p>
            <a:pPr algn="l" rtl="0"/>
            <a:r>
              <a:rPr lang="en-US" dirty="0">
                <a:latin typeface="Calibri" pitchFamily="34" charset="0"/>
              </a:rPr>
              <a:t>	 Enumeration </a:t>
            </a:r>
            <a:r>
              <a:rPr lang="en-US" dirty="0" err="1" smtClean="0">
                <a:latin typeface="Calibri" pitchFamily="34" charset="0"/>
              </a:rPr>
              <a:t>enumm</a:t>
            </a:r>
            <a:r>
              <a:rPr lang="en-US" dirty="0" smtClean="0">
                <a:latin typeface="Calibri" pitchFamily="34" charset="0"/>
              </a:rPr>
              <a:t>;</a:t>
            </a:r>
            <a:endParaRPr lang="en-US" dirty="0">
              <a:latin typeface="Calibri" pitchFamily="34" charset="0"/>
            </a:endParaRPr>
          </a:p>
          <a:p>
            <a:pPr algn="l" rtl="0"/>
            <a:r>
              <a:rPr lang="en-US" dirty="0">
                <a:latin typeface="Calibri" pitchFamily="34" charset="0"/>
              </a:rPr>
              <a:t>	 public </a:t>
            </a:r>
            <a:r>
              <a:rPr lang="en-US" b="1" dirty="0" err="1">
                <a:latin typeface="Calibri" pitchFamily="34" charset="0"/>
              </a:rPr>
              <a:t>EnumerationToIteratorAdapter</a:t>
            </a:r>
            <a:r>
              <a:rPr lang="en-US" dirty="0">
                <a:latin typeface="Calibri" pitchFamily="34" charset="0"/>
              </a:rPr>
              <a:t> (Enumeration </a:t>
            </a:r>
            <a:r>
              <a:rPr lang="en-US" dirty="0" err="1" smtClean="0">
                <a:latin typeface="Calibri" pitchFamily="34" charset="0"/>
              </a:rPr>
              <a:t>enumm</a:t>
            </a:r>
            <a:r>
              <a:rPr lang="en-US" dirty="0" smtClean="0">
                <a:latin typeface="Calibri" pitchFamily="34" charset="0"/>
              </a:rPr>
              <a:t>) </a:t>
            </a:r>
            <a:r>
              <a:rPr lang="en-US" dirty="0">
                <a:latin typeface="Calibri" pitchFamily="34" charset="0"/>
              </a:rPr>
              <a:t>{</a:t>
            </a:r>
          </a:p>
          <a:p>
            <a:pPr algn="l" rtl="0"/>
            <a:r>
              <a:rPr lang="en-US" dirty="0">
                <a:latin typeface="Calibri" pitchFamily="34" charset="0"/>
              </a:rPr>
              <a:t>		</a:t>
            </a:r>
            <a:r>
              <a:rPr lang="en-US" dirty="0" err="1" smtClean="0">
                <a:latin typeface="Calibri" pitchFamily="34" charset="0"/>
              </a:rPr>
              <a:t>this.enumm</a:t>
            </a:r>
            <a:r>
              <a:rPr lang="en-US" dirty="0" smtClean="0">
                <a:latin typeface="Calibri" pitchFamily="34" charset="0"/>
              </a:rPr>
              <a:t>=</a:t>
            </a:r>
            <a:r>
              <a:rPr lang="en-US" dirty="0" err="1" smtClean="0">
                <a:latin typeface="Calibri" pitchFamily="34" charset="0"/>
              </a:rPr>
              <a:t>enumm</a:t>
            </a:r>
            <a:r>
              <a:rPr lang="en-US" dirty="0" smtClean="0">
                <a:latin typeface="Calibri" pitchFamily="34" charset="0"/>
              </a:rPr>
              <a:t>;</a:t>
            </a:r>
            <a:endParaRPr lang="en-US" dirty="0">
              <a:latin typeface="Calibri" pitchFamily="34" charset="0"/>
            </a:endParaRPr>
          </a:p>
          <a:p>
            <a:pPr algn="l" rtl="0"/>
            <a:r>
              <a:rPr lang="en-US" dirty="0">
                <a:latin typeface="Calibri" pitchFamily="34" charset="0"/>
              </a:rPr>
              <a:t>	}</a:t>
            </a:r>
          </a:p>
          <a:p>
            <a:pPr algn="l" rtl="0"/>
            <a:r>
              <a:rPr lang="en-US" dirty="0">
                <a:latin typeface="Calibri" pitchFamily="34" charset="0"/>
              </a:rPr>
              <a:t>	</a:t>
            </a:r>
          </a:p>
          <a:p>
            <a:pPr algn="l" rtl="0"/>
            <a:r>
              <a:rPr lang="en-US" dirty="0">
                <a:latin typeface="Calibri" pitchFamily="34" charset="0"/>
              </a:rPr>
              <a:t>	 public </a:t>
            </a:r>
            <a:r>
              <a:rPr lang="en-US" dirty="0" err="1">
                <a:latin typeface="Calibri" pitchFamily="34" charset="0"/>
              </a:rPr>
              <a:t>boolean</a:t>
            </a:r>
            <a:r>
              <a:rPr lang="en-US" dirty="0">
                <a:latin typeface="Calibri" pitchFamily="34" charset="0"/>
              </a:rPr>
              <a:t> </a:t>
            </a:r>
            <a:r>
              <a:rPr lang="en-US" b="1" dirty="0" err="1">
                <a:latin typeface="Calibri" pitchFamily="34" charset="0"/>
              </a:rPr>
              <a:t>hasNext</a:t>
            </a:r>
            <a:r>
              <a:rPr lang="en-US" b="1" dirty="0">
                <a:latin typeface="Calibri" pitchFamily="34" charset="0"/>
              </a:rPr>
              <a:t>() </a:t>
            </a:r>
            <a:r>
              <a:rPr lang="en-US" dirty="0">
                <a:latin typeface="Calibri" pitchFamily="34" charset="0"/>
              </a:rPr>
              <a:t>{</a:t>
            </a:r>
          </a:p>
          <a:p>
            <a:pPr algn="l" rtl="0"/>
            <a:r>
              <a:rPr lang="en-US" dirty="0">
                <a:latin typeface="Calibri" pitchFamily="34" charset="0"/>
              </a:rPr>
              <a:t>		return </a:t>
            </a:r>
            <a:r>
              <a:rPr lang="en-US" dirty="0" err="1" smtClean="0">
                <a:latin typeface="Calibri" pitchFamily="34" charset="0"/>
              </a:rPr>
              <a:t>enumm.hasMoreElements</a:t>
            </a:r>
            <a:r>
              <a:rPr lang="en-US" dirty="0" smtClean="0">
                <a:latin typeface="Calibri" pitchFamily="34" charset="0"/>
              </a:rPr>
              <a:t>();}</a:t>
            </a:r>
            <a:endParaRPr lang="en-US" dirty="0">
              <a:latin typeface="Calibri" pitchFamily="34" charset="0"/>
            </a:endParaRPr>
          </a:p>
          <a:p>
            <a:pPr algn="l" rtl="0"/>
            <a:endParaRPr lang="en-US" dirty="0">
              <a:latin typeface="Calibri" pitchFamily="34" charset="0"/>
            </a:endParaRPr>
          </a:p>
          <a:p>
            <a:pPr algn="l" rtl="0"/>
            <a:r>
              <a:rPr lang="en-US" dirty="0">
                <a:latin typeface="Calibri" pitchFamily="34" charset="0"/>
              </a:rPr>
              <a:t>	 public Object </a:t>
            </a:r>
            <a:r>
              <a:rPr lang="en-US" b="1" dirty="0">
                <a:latin typeface="Calibri" pitchFamily="34" charset="0"/>
              </a:rPr>
              <a:t>next() </a:t>
            </a:r>
            <a:r>
              <a:rPr lang="en-US" dirty="0">
                <a:latin typeface="Calibri" pitchFamily="34" charset="0"/>
              </a:rPr>
              <a:t>{</a:t>
            </a:r>
          </a:p>
          <a:p>
            <a:pPr algn="l" rtl="0"/>
            <a:r>
              <a:rPr lang="en-US" dirty="0">
                <a:latin typeface="Calibri" pitchFamily="34" charset="0"/>
              </a:rPr>
              <a:t>		return </a:t>
            </a:r>
            <a:r>
              <a:rPr lang="en-US" dirty="0" err="1" smtClean="0">
                <a:latin typeface="Calibri" pitchFamily="34" charset="0"/>
              </a:rPr>
              <a:t>enumm.nextElement</a:t>
            </a:r>
            <a:r>
              <a:rPr lang="en-US" dirty="0">
                <a:latin typeface="Calibri" pitchFamily="34" charset="0"/>
              </a:rPr>
              <a:t>(); }</a:t>
            </a:r>
          </a:p>
          <a:p>
            <a:pPr algn="l" rtl="0"/>
            <a:endParaRPr lang="en-US" dirty="0">
              <a:latin typeface="Calibri" pitchFamily="34" charset="0"/>
            </a:endParaRPr>
          </a:p>
          <a:p>
            <a:pPr algn="l" rtl="0"/>
            <a:r>
              <a:rPr lang="en-US" dirty="0">
                <a:latin typeface="Calibri" pitchFamily="34" charset="0"/>
              </a:rPr>
              <a:t>	public void </a:t>
            </a:r>
            <a:r>
              <a:rPr lang="en-US" b="1" dirty="0">
                <a:latin typeface="Calibri" pitchFamily="34" charset="0"/>
              </a:rPr>
              <a:t>remove() </a:t>
            </a:r>
            <a:r>
              <a:rPr lang="en-US" dirty="0">
                <a:latin typeface="Calibri" pitchFamily="34" charset="0"/>
              </a:rPr>
              <a:t>{ </a:t>
            </a:r>
          </a:p>
          <a:p>
            <a:pPr algn="l" rtl="0"/>
            <a:r>
              <a:rPr lang="en-US" dirty="0">
                <a:latin typeface="Calibri" pitchFamily="34" charset="0"/>
              </a:rPr>
              <a:t>		throw </a:t>
            </a:r>
            <a:r>
              <a:rPr lang="en-US" dirty="0" err="1">
                <a:latin typeface="Calibri" pitchFamily="34" charset="0"/>
              </a:rPr>
              <a:t>UnsupportedOperationException</a:t>
            </a:r>
            <a:r>
              <a:rPr lang="en-US" dirty="0">
                <a:latin typeface="Calibri" pitchFamily="34" charset="0"/>
              </a:rPr>
              <a:t>(); }</a:t>
            </a:r>
          </a:p>
          <a:p>
            <a:pPr algn="l" rtl="0"/>
            <a:r>
              <a:rPr lang="en-US" dirty="0">
                <a:latin typeface="Calibri" pitchFamily="34" charset="0"/>
              </a:rPr>
              <a:t>}</a:t>
            </a: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r>
              <a:rPr lang="en-US" smtClean="0"/>
              <a:t>Decorator vs. Adapter</a:t>
            </a:r>
            <a:endParaRPr lang="ar-EG" smtClean="0"/>
          </a:p>
        </p:txBody>
      </p:sp>
      <p:graphicFrame>
        <p:nvGraphicFramePr>
          <p:cNvPr id="4" name="Content Placeholder 3"/>
          <p:cNvGraphicFramePr>
            <a:graphicFrameLocks noGrp="1"/>
          </p:cNvGraphicFramePr>
          <p:nvPr>
            <p:ph idx="1"/>
          </p:nvPr>
        </p:nvGraphicFramePr>
        <p:xfrm>
          <a:off x="457200" y="2265363"/>
          <a:ext cx="8229600" cy="1925320"/>
        </p:xfrm>
        <a:graphic>
          <a:graphicData uri="http://schemas.openxmlformats.org/drawingml/2006/table">
            <a:tbl>
              <a:tblPr rtl="1"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ctr" rtl="0"/>
                      <a:r>
                        <a:rPr lang="en-US" dirty="0" smtClean="0">
                          <a:solidFill>
                            <a:schemeClr val="tx1"/>
                          </a:solidFill>
                        </a:rPr>
                        <a:t>Adapter</a:t>
                      </a:r>
                      <a:endParaRPr lang="ar-E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alpha val="80000"/>
                      </a:schemeClr>
                    </a:solidFill>
                  </a:tcPr>
                </a:tc>
                <a:tc>
                  <a:txBody>
                    <a:bodyPr/>
                    <a:lstStyle/>
                    <a:p>
                      <a:pPr algn="ctr" rtl="0"/>
                      <a:r>
                        <a:rPr lang="en-US" dirty="0" smtClean="0">
                          <a:solidFill>
                            <a:schemeClr val="tx1"/>
                          </a:solidFill>
                        </a:rPr>
                        <a:t>Decorator</a:t>
                      </a:r>
                      <a:endParaRPr lang="ar-E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alpha val="80000"/>
                      </a:schemeClr>
                    </a:solidFill>
                  </a:tcPr>
                </a:tc>
                <a:extLst>
                  <a:ext uri="{0D108BD9-81ED-4DB2-BD59-A6C34878D82A}">
                    <a16:rowId xmlns:a16="http://schemas.microsoft.com/office/drawing/2014/main" val="10000"/>
                  </a:ext>
                </a:extLst>
              </a:tr>
              <a:tr h="370840">
                <a:tc>
                  <a:txBody>
                    <a:bodyPr/>
                    <a:lstStyle/>
                    <a:p>
                      <a:pPr algn="ctr" rtl="0"/>
                      <a:r>
                        <a:rPr lang="en-US" dirty="0" smtClean="0"/>
                        <a:t>Convert </a:t>
                      </a:r>
                      <a:r>
                        <a:rPr lang="en-US" sz="1800" dirty="0" smtClean="0"/>
                        <a:t>the interface of a class into another interface which the clients expect.</a:t>
                      </a:r>
                      <a:r>
                        <a:rPr lang="en-US" dirty="0" smtClean="0"/>
                        <a:t> </a:t>
                      </a:r>
                      <a:endParaRPr lang="ar-E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000"/>
                      </a:schemeClr>
                    </a:solidFill>
                  </a:tcPr>
                </a:tc>
                <a:tc>
                  <a:txBody>
                    <a:bodyPr/>
                    <a:lstStyle/>
                    <a:p>
                      <a:pPr algn="ctr" rtl="0"/>
                      <a:r>
                        <a:rPr lang="en-US" dirty="0" smtClean="0"/>
                        <a:t>Adds new behavior or new responsibilities</a:t>
                      </a:r>
                      <a:r>
                        <a:rPr lang="en-US" baseline="0" dirty="0" smtClean="0"/>
                        <a:t> to your class</a:t>
                      </a:r>
                      <a:endParaRPr lang="ar-E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10001"/>
                  </a:ext>
                </a:extLst>
              </a:tr>
              <a:tr h="370840">
                <a:tc>
                  <a:txBody>
                    <a:bodyPr/>
                    <a:lstStyle/>
                    <a:p>
                      <a:pPr algn="ctr" rtl="0"/>
                      <a:r>
                        <a:rPr lang="en-US" dirty="0" smtClean="0"/>
                        <a:t>Client is</a:t>
                      </a:r>
                      <a:r>
                        <a:rPr lang="en-US" baseline="0" dirty="0" smtClean="0"/>
                        <a:t> uncoupled </a:t>
                      </a:r>
                      <a:r>
                        <a:rPr lang="en-US" dirty="0" smtClean="0"/>
                        <a:t> </a:t>
                      </a:r>
                      <a:endParaRPr lang="ar-E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000"/>
                      </a:schemeClr>
                    </a:solidFill>
                  </a:tcPr>
                </a:tc>
                <a:tc>
                  <a:txBody>
                    <a:bodyPr/>
                    <a:lstStyle/>
                    <a:p>
                      <a:pPr algn="ctr" rtl="0"/>
                      <a:r>
                        <a:rPr lang="en-US" dirty="0" smtClean="0"/>
                        <a:t>Client wrap</a:t>
                      </a:r>
                      <a:r>
                        <a:rPr lang="en-US" baseline="0" dirty="0" smtClean="0"/>
                        <a:t> the objects using one or more decorators.</a:t>
                      </a:r>
                      <a:endParaRPr lang="ar-E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r>
              <a:rPr lang="en-US" smtClean="0"/>
              <a:t>Façade Design Pattern</a:t>
            </a:r>
            <a:endParaRPr lang="ar-EG" smtClean="0"/>
          </a:p>
        </p:txBody>
      </p:sp>
      <p:sp>
        <p:nvSpPr>
          <p:cNvPr id="102403" name="Content Placeholder 2"/>
          <p:cNvSpPr>
            <a:spLocks noGrp="1"/>
          </p:cNvSpPr>
          <p:nvPr>
            <p:ph idx="1"/>
          </p:nvPr>
        </p:nvSpPr>
        <p:spPr>
          <a:xfrm>
            <a:off x="457200" y="990600"/>
            <a:ext cx="8229600" cy="5135563"/>
          </a:xfrm>
        </p:spPr>
        <p:txBody>
          <a:bodyPr/>
          <a:lstStyle/>
          <a:p>
            <a:r>
              <a:rPr lang="en-US" sz="2800" smtClean="0"/>
              <a:t>Façade Design Pattern is used to convert one interface to another but to simplify the interface to the clients.</a:t>
            </a:r>
          </a:p>
          <a:p>
            <a:endParaRPr lang="en-US" sz="2800" smtClean="0"/>
          </a:p>
          <a:p>
            <a:r>
              <a:rPr lang="en-US" sz="2800" smtClean="0"/>
              <a:t>It decouples clients from a subsystem of components.</a:t>
            </a:r>
          </a:p>
          <a:p>
            <a:endParaRPr lang="en-US" sz="2800" smtClean="0"/>
          </a:p>
          <a:p>
            <a:r>
              <a:rPr lang="en-US" sz="2800" smtClean="0"/>
              <a:t>Both Façade and Adapter design patterns may wrap multiple classes but for different purposes.</a:t>
            </a:r>
            <a:endParaRPr lang="ar-EG" sz="2800" smtClean="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bwMode="auto">
          <a:xfrm>
            <a:off x="1219200" y="2819400"/>
            <a:ext cx="7696200" cy="3429000"/>
          </a:xfrm>
          <a:prstGeom prst="rect">
            <a:avLst/>
          </a:prstGeom>
          <a:solidFill>
            <a:schemeClr val="accent3"/>
          </a:solidFill>
          <a:ln w="9525" cap="flat" cmpd="sng" algn="ctr">
            <a:solidFill>
              <a:schemeClr val="tx1"/>
            </a:solidFill>
            <a:prstDash val="dash"/>
            <a:round/>
            <a:headEnd type="none" w="med" len="med"/>
            <a:tailEnd type="none" w="med" len="med"/>
          </a:ln>
          <a:effectLst/>
        </p:spPr>
        <p:txBody>
          <a:bodyPr rtlCol="1"/>
          <a:lstStyle/>
          <a:p>
            <a:pPr algn="l" rtl="0">
              <a:defRPr/>
            </a:pPr>
            <a:r>
              <a:rPr lang="en-US" dirty="0"/>
              <a:t>Car System</a:t>
            </a:r>
            <a:endParaRPr lang="ar-EG" dirty="0"/>
          </a:p>
        </p:txBody>
      </p:sp>
      <p:sp>
        <p:nvSpPr>
          <p:cNvPr id="103427" name="Title 1"/>
          <p:cNvSpPr>
            <a:spLocks noGrp="1"/>
          </p:cNvSpPr>
          <p:nvPr>
            <p:ph type="title"/>
          </p:nvPr>
        </p:nvSpPr>
        <p:spPr/>
        <p:txBody>
          <a:bodyPr/>
          <a:lstStyle/>
          <a:p>
            <a:r>
              <a:rPr lang="en-US" smtClean="0"/>
              <a:t>Façade Design Pattern Class Diagram</a:t>
            </a:r>
            <a:endParaRPr lang="ar-EG" smtClean="0"/>
          </a:p>
        </p:txBody>
      </p:sp>
      <p:grpSp>
        <p:nvGrpSpPr>
          <p:cNvPr id="103428" name="Group 11"/>
          <p:cNvGrpSpPr>
            <a:grpSpLocks/>
          </p:cNvGrpSpPr>
          <p:nvPr/>
        </p:nvGrpSpPr>
        <p:grpSpPr bwMode="auto">
          <a:xfrm>
            <a:off x="6096000" y="4114800"/>
            <a:ext cx="2286000" cy="1295400"/>
            <a:chOff x="609600" y="1219200"/>
            <a:chExt cx="2667000" cy="1295400"/>
          </a:xfrm>
        </p:grpSpPr>
        <p:sp>
          <p:nvSpPr>
            <p:cNvPr id="4" name="Rectangle 3"/>
            <p:cNvSpPr/>
            <p:nvPr/>
          </p:nvSpPr>
          <p:spPr bwMode="auto">
            <a:xfrm>
              <a:off x="609600" y="1219200"/>
              <a:ext cx="2667000" cy="1295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endParaRPr lang="en-US" dirty="0"/>
            </a:p>
          </p:txBody>
        </p:sp>
        <p:cxnSp>
          <p:nvCxnSpPr>
            <p:cNvPr id="103453" name="Straight Connector 5"/>
            <p:cNvCxnSpPr>
              <a:cxnSpLocks noChangeShapeType="1"/>
            </p:cNvCxnSpPr>
            <p:nvPr/>
          </p:nvCxnSpPr>
          <p:spPr bwMode="auto">
            <a:xfrm>
              <a:off x="609600" y="1780830"/>
              <a:ext cx="2667000" cy="1588"/>
            </a:xfrm>
            <a:prstGeom prst="line">
              <a:avLst/>
            </a:prstGeom>
            <a:noFill/>
            <a:ln w="9525" algn="ctr">
              <a:solidFill>
                <a:schemeClr val="tx1"/>
              </a:solidFill>
              <a:round/>
              <a:headEnd/>
              <a:tailEnd/>
            </a:ln>
          </p:spPr>
        </p:cxnSp>
      </p:grpSp>
      <p:grpSp>
        <p:nvGrpSpPr>
          <p:cNvPr id="103429" name="Group 22"/>
          <p:cNvGrpSpPr>
            <a:grpSpLocks/>
          </p:cNvGrpSpPr>
          <p:nvPr/>
        </p:nvGrpSpPr>
        <p:grpSpPr bwMode="auto">
          <a:xfrm>
            <a:off x="3200400" y="914400"/>
            <a:ext cx="2667000" cy="1524000"/>
            <a:chOff x="5181600" y="1219200"/>
            <a:chExt cx="2667000" cy="2057400"/>
          </a:xfrm>
        </p:grpSpPr>
        <p:sp>
          <p:nvSpPr>
            <p:cNvPr id="20" name="Rectangle 19"/>
            <p:cNvSpPr/>
            <p:nvPr/>
          </p:nvSpPr>
          <p:spPr bwMode="auto">
            <a:xfrm>
              <a:off x="5181600" y="1219200"/>
              <a:ext cx="2667000" cy="2057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err="1"/>
                <a:t>CarFaçade</a:t>
              </a:r>
              <a:endParaRPr lang="en-US" b="1" dirty="0"/>
            </a:p>
            <a:p>
              <a:pPr algn="ctr" rtl="0">
                <a:defRPr/>
              </a:pPr>
              <a:endParaRPr lang="en-US" b="1" dirty="0"/>
            </a:p>
            <a:p>
              <a:pPr algn="ctr" rtl="0">
                <a:defRPr/>
              </a:pPr>
              <a:r>
                <a:rPr lang="en-US" dirty="0" err="1"/>
                <a:t>turnCarOn</a:t>
              </a:r>
              <a:r>
                <a:rPr lang="en-US" dirty="0"/>
                <a:t> ( )</a:t>
              </a:r>
            </a:p>
            <a:p>
              <a:pPr algn="ctr" rtl="0">
                <a:defRPr/>
              </a:pPr>
              <a:r>
                <a:rPr lang="en-US" dirty="0" err="1"/>
                <a:t>turnCarOff</a:t>
              </a:r>
              <a:r>
                <a:rPr lang="en-US" dirty="0"/>
                <a:t> ( )</a:t>
              </a:r>
            </a:p>
            <a:p>
              <a:pPr algn="ctr" rtl="0">
                <a:defRPr/>
              </a:pPr>
              <a:endParaRPr lang="en-US" dirty="0"/>
            </a:p>
          </p:txBody>
        </p:sp>
        <p:cxnSp>
          <p:nvCxnSpPr>
            <p:cNvPr id="103451" name="Straight Connector 20"/>
            <p:cNvCxnSpPr>
              <a:cxnSpLocks noChangeShapeType="1"/>
            </p:cNvCxnSpPr>
            <p:nvPr/>
          </p:nvCxnSpPr>
          <p:spPr bwMode="auto">
            <a:xfrm>
              <a:off x="5181600" y="1939290"/>
              <a:ext cx="2667000" cy="1237"/>
            </a:xfrm>
            <a:prstGeom prst="line">
              <a:avLst/>
            </a:prstGeom>
            <a:noFill/>
            <a:ln w="9525" algn="ctr">
              <a:solidFill>
                <a:schemeClr val="tx1"/>
              </a:solidFill>
              <a:round/>
              <a:headEnd/>
              <a:tailEnd/>
            </a:ln>
          </p:spPr>
        </p:cxnSp>
      </p:grpSp>
      <p:grpSp>
        <p:nvGrpSpPr>
          <p:cNvPr id="103430" name="Group 11"/>
          <p:cNvGrpSpPr>
            <a:grpSpLocks/>
          </p:cNvGrpSpPr>
          <p:nvPr/>
        </p:nvGrpSpPr>
        <p:grpSpPr bwMode="auto">
          <a:xfrm>
            <a:off x="228600" y="914400"/>
            <a:ext cx="2667000" cy="1295400"/>
            <a:chOff x="609600" y="1219200"/>
            <a:chExt cx="2667000" cy="957470"/>
          </a:xfrm>
        </p:grpSpPr>
        <p:sp>
          <p:nvSpPr>
            <p:cNvPr id="31" name="Rectangle 30"/>
            <p:cNvSpPr/>
            <p:nvPr/>
          </p:nvSpPr>
          <p:spPr bwMode="auto">
            <a:xfrm>
              <a:off x="609600" y="1219200"/>
              <a:ext cx="2667000" cy="95747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Client</a:t>
              </a:r>
            </a:p>
            <a:p>
              <a:pPr algn="ctr" rtl="0">
                <a:defRPr/>
              </a:pPr>
              <a:endParaRPr lang="en-US" b="1" dirty="0"/>
            </a:p>
            <a:p>
              <a:pPr algn="ctr" rtl="0">
                <a:defRPr/>
              </a:pPr>
              <a:endParaRPr lang="en-US" dirty="0"/>
            </a:p>
            <a:p>
              <a:pPr algn="ctr" rtl="0">
                <a:defRPr/>
              </a:pPr>
              <a:endParaRPr lang="en-US" dirty="0"/>
            </a:p>
          </p:txBody>
        </p:sp>
        <p:cxnSp>
          <p:nvCxnSpPr>
            <p:cNvPr id="103449" name="Straight Connector 5"/>
            <p:cNvCxnSpPr>
              <a:cxnSpLocks noChangeShapeType="1"/>
            </p:cNvCxnSpPr>
            <p:nvPr/>
          </p:nvCxnSpPr>
          <p:spPr bwMode="auto">
            <a:xfrm>
              <a:off x="609600" y="1611864"/>
              <a:ext cx="2667000" cy="1588"/>
            </a:xfrm>
            <a:prstGeom prst="line">
              <a:avLst/>
            </a:prstGeom>
            <a:noFill/>
            <a:ln w="9525" algn="ctr">
              <a:solidFill>
                <a:schemeClr val="tx1"/>
              </a:solidFill>
              <a:round/>
              <a:headEnd/>
              <a:tailEnd/>
            </a:ln>
          </p:spPr>
        </p:cxnSp>
      </p:grpSp>
      <p:cxnSp>
        <p:nvCxnSpPr>
          <p:cNvPr id="103431" name="Straight Arrow Connector 36"/>
          <p:cNvCxnSpPr>
            <a:cxnSpLocks noChangeShapeType="1"/>
          </p:cNvCxnSpPr>
          <p:nvPr/>
        </p:nvCxnSpPr>
        <p:spPr bwMode="auto">
          <a:xfrm>
            <a:off x="2895600" y="1447800"/>
            <a:ext cx="304800" cy="1588"/>
          </a:xfrm>
          <a:prstGeom prst="straightConnector1">
            <a:avLst/>
          </a:prstGeom>
          <a:noFill/>
          <a:ln w="9525" algn="ctr">
            <a:solidFill>
              <a:schemeClr val="tx1"/>
            </a:solidFill>
            <a:round/>
            <a:headEnd/>
            <a:tailEnd type="arrow" w="med" len="med"/>
          </a:ln>
        </p:spPr>
      </p:cxnSp>
      <p:grpSp>
        <p:nvGrpSpPr>
          <p:cNvPr id="103432" name="Group 11"/>
          <p:cNvGrpSpPr>
            <a:grpSpLocks/>
          </p:cNvGrpSpPr>
          <p:nvPr/>
        </p:nvGrpSpPr>
        <p:grpSpPr bwMode="auto">
          <a:xfrm>
            <a:off x="2133600" y="4267200"/>
            <a:ext cx="2286000" cy="1295400"/>
            <a:chOff x="609600" y="1219200"/>
            <a:chExt cx="2667000" cy="1295400"/>
          </a:xfrm>
        </p:grpSpPr>
        <p:sp>
          <p:nvSpPr>
            <p:cNvPr id="27" name="Rectangle 26"/>
            <p:cNvSpPr/>
            <p:nvPr/>
          </p:nvSpPr>
          <p:spPr bwMode="auto">
            <a:xfrm>
              <a:off x="609600" y="1219200"/>
              <a:ext cx="2667000" cy="1295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endParaRPr lang="en-US" dirty="0"/>
            </a:p>
          </p:txBody>
        </p:sp>
        <p:cxnSp>
          <p:nvCxnSpPr>
            <p:cNvPr id="103447" name="Straight Connector 5"/>
            <p:cNvCxnSpPr>
              <a:cxnSpLocks noChangeShapeType="1"/>
            </p:cNvCxnSpPr>
            <p:nvPr/>
          </p:nvCxnSpPr>
          <p:spPr bwMode="auto">
            <a:xfrm>
              <a:off x="609600" y="1780830"/>
              <a:ext cx="2667000" cy="1588"/>
            </a:xfrm>
            <a:prstGeom prst="line">
              <a:avLst/>
            </a:prstGeom>
            <a:noFill/>
            <a:ln w="9525" algn="ctr">
              <a:solidFill>
                <a:schemeClr val="tx1"/>
              </a:solidFill>
              <a:round/>
              <a:headEnd/>
              <a:tailEnd/>
            </a:ln>
          </p:spPr>
        </p:cxnSp>
      </p:grpSp>
      <p:grpSp>
        <p:nvGrpSpPr>
          <p:cNvPr id="103433" name="Group 11"/>
          <p:cNvGrpSpPr>
            <a:grpSpLocks/>
          </p:cNvGrpSpPr>
          <p:nvPr/>
        </p:nvGrpSpPr>
        <p:grpSpPr bwMode="auto">
          <a:xfrm>
            <a:off x="2743200" y="3657600"/>
            <a:ext cx="2286000" cy="1295400"/>
            <a:chOff x="609600" y="1219200"/>
            <a:chExt cx="2667000" cy="1295400"/>
          </a:xfrm>
        </p:grpSpPr>
        <p:sp>
          <p:nvSpPr>
            <p:cNvPr id="30" name="Rectangle 29"/>
            <p:cNvSpPr/>
            <p:nvPr/>
          </p:nvSpPr>
          <p:spPr bwMode="auto">
            <a:xfrm>
              <a:off x="609600" y="1219200"/>
              <a:ext cx="2667000" cy="1295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dirty="0"/>
                <a:t>Engine</a:t>
              </a:r>
            </a:p>
          </p:txBody>
        </p:sp>
        <p:cxnSp>
          <p:nvCxnSpPr>
            <p:cNvPr id="103445" name="Straight Connector 5"/>
            <p:cNvCxnSpPr>
              <a:cxnSpLocks noChangeShapeType="1"/>
            </p:cNvCxnSpPr>
            <p:nvPr/>
          </p:nvCxnSpPr>
          <p:spPr bwMode="auto">
            <a:xfrm>
              <a:off x="609600" y="1780830"/>
              <a:ext cx="2667000" cy="1588"/>
            </a:xfrm>
            <a:prstGeom prst="line">
              <a:avLst/>
            </a:prstGeom>
            <a:noFill/>
            <a:ln w="9525" algn="ctr">
              <a:solidFill>
                <a:schemeClr val="tx1"/>
              </a:solidFill>
              <a:round/>
              <a:headEnd/>
              <a:tailEnd/>
            </a:ln>
          </p:spPr>
        </p:cxnSp>
      </p:grpSp>
      <p:grpSp>
        <p:nvGrpSpPr>
          <p:cNvPr id="103434" name="Group 11"/>
          <p:cNvGrpSpPr>
            <a:grpSpLocks/>
          </p:cNvGrpSpPr>
          <p:nvPr/>
        </p:nvGrpSpPr>
        <p:grpSpPr bwMode="auto">
          <a:xfrm>
            <a:off x="4343400" y="4724400"/>
            <a:ext cx="2286000" cy="1295400"/>
            <a:chOff x="609600" y="1219200"/>
            <a:chExt cx="2667000" cy="1295400"/>
          </a:xfrm>
        </p:grpSpPr>
        <p:sp>
          <p:nvSpPr>
            <p:cNvPr id="37" name="Rectangle 36"/>
            <p:cNvSpPr/>
            <p:nvPr/>
          </p:nvSpPr>
          <p:spPr bwMode="auto">
            <a:xfrm>
              <a:off x="609600" y="1219200"/>
              <a:ext cx="2667000" cy="1295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dirty="0" err="1"/>
                <a:t>CoolingSystem</a:t>
              </a:r>
              <a:endParaRPr lang="en-US" dirty="0"/>
            </a:p>
          </p:txBody>
        </p:sp>
        <p:cxnSp>
          <p:nvCxnSpPr>
            <p:cNvPr id="103443" name="Straight Connector 5"/>
            <p:cNvCxnSpPr>
              <a:cxnSpLocks noChangeShapeType="1"/>
            </p:cNvCxnSpPr>
            <p:nvPr/>
          </p:nvCxnSpPr>
          <p:spPr bwMode="auto">
            <a:xfrm>
              <a:off x="609600" y="1780830"/>
              <a:ext cx="2667000" cy="1588"/>
            </a:xfrm>
            <a:prstGeom prst="line">
              <a:avLst/>
            </a:prstGeom>
            <a:noFill/>
            <a:ln w="9525" algn="ctr">
              <a:solidFill>
                <a:schemeClr val="tx1"/>
              </a:solidFill>
              <a:round/>
              <a:headEnd/>
              <a:tailEnd/>
            </a:ln>
          </p:spPr>
        </p:cxnSp>
      </p:grpSp>
      <p:grpSp>
        <p:nvGrpSpPr>
          <p:cNvPr id="103435" name="Group 11"/>
          <p:cNvGrpSpPr>
            <a:grpSpLocks/>
          </p:cNvGrpSpPr>
          <p:nvPr/>
        </p:nvGrpSpPr>
        <p:grpSpPr bwMode="auto">
          <a:xfrm>
            <a:off x="5410200" y="3048000"/>
            <a:ext cx="2286000" cy="1295400"/>
            <a:chOff x="609600" y="1219200"/>
            <a:chExt cx="2667000" cy="1295400"/>
          </a:xfrm>
        </p:grpSpPr>
        <p:sp>
          <p:nvSpPr>
            <p:cNvPr id="48" name="Rectangle 47"/>
            <p:cNvSpPr/>
            <p:nvPr/>
          </p:nvSpPr>
          <p:spPr bwMode="auto">
            <a:xfrm>
              <a:off x="609600" y="1219200"/>
              <a:ext cx="2667000" cy="1295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dirty="0" err="1"/>
                <a:t>AirCondition</a:t>
              </a:r>
              <a:endParaRPr lang="en-US" dirty="0"/>
            </a:p>
          </p:txBody>
        </p:sp>
        <p:cxnSp>
          <p:nvCxnSpPr>
            <p:cNvPr id="103441" name="Straight Connector 5"/>
            <p:cNvCxnSpPr>
              <a:cxnSpLocks noChangeShapeType="1"/>
            </p:cNvCxnSpPr>
            <p:nvPr/>
          </p:nvCxnSpPr>
          <p:spPr bwMode="auto">
            <a:xfrm>
              <a:off x="609600" y="1780830"/>
              <a:ext cx="2667000" cy="1588"/>
            </a:xfrm>
            <a:prstGeom prst="line">
              <a:avLst/>
            </a:prstGeom>
            <a:noFill/>
            <a:ln w="9525" algn="ctr">
              <a:solidFill>
                <a:schemeClr val="tx1"/>
              </a:solidFill>
              <a:round/>
              <a:headEnd/>
              <a:tailEnd/>
            </a:ln>
          </p:spPr>
        </p:cxnSp>
      </p:grpSp>
      <p:cxnSp>
        <p:nvCxnSpPr>
          <p:cNvPr id="103436" name="Straight Arrow Connector 50"/>
          <p:cNvCxnSpPr>
            <a:cxnSpLocks noChangeShapeType="1"/>
            <a:endCxn id="48" idx="0"/>
          </p:cNvCxnSpPr>
          <p:nvPr/>
        </p:nvCxnSpPr>
        <p:spPr bwMode="auto">
          <a:xfrm>
            <a:off x="5334000" y="2438400"/>
            <a:ext cx="1219200" cy="609600"/>
          </a:xfrm>
          <a:prstGeom prst="straightConnector1">
            <a:avLst/>
          </a:prstGeom>
          <a:noFill/>
          <a:ln w="9525" algn="ctr">
            <a:solidFill>
              <a:schemeClr val="tx1"/>
            </a:solidFill>
            <a:round/>
            <a:headEnd/>
            <a:tailEnd type="arrow" w="med" len="med"/>
          </a:ln>
        </p:spPr>
      </p:cxnSp>
      <p:cxnSp>
        <p:nvCxnSpPr>
          <p:cNvPr id="103437" name="Straight Arrow Connector 52"/>
          <p:cNvCxnSpPr>
            <a:cxnSpLocks noChangeShapeType="1"/>
            <a:endCxn id="30" idx="0"/>
          </p:cNvCxnSpPr>
          <p:nvPr/>
        </p:nvCxnSpPr>
        <p:spPr bwMode="auto">
          <a:xfrm rot="5400000">
            <a:off x="3276601" y="3048000"/>
            <a:ext cx="1219200" cy="3175"/>
          </a:xfrm>
          <a:prstGeom prst="straightConnector1">
            <a:avLst/>
          </a:prstGeom>
          <a:noFill/>
          <a:ln w="9525" algn="ctr">
            <a:solidFill>
              <a:schemeClr val="tx1"/>
            </a:solidFill>
            <a:round/>
            <a:headEnd/>
            <a:tailEnd type="arrow" w="med" len="med"/>
          </a:ln>
        </p:spPr>
      </p:cxnSp>
      <p:cxnSp>
        <p:nvCxnSpPr>
          <p:cNvPr id="103438" name="Straight Arrow Connector 55"/>
          <p:cNvCxnSpPr>
            <a:cxnSpLocks noChangeShapeType="1"/>
            <a:endCxn id="37" idx="0"/>
          </p:cNvCxnSpPr>
          <p:nvPr/>
        </p:nvCxnSpPr>
        <p:spPr bwMode="auto">
          <a:xfrm rot="5400000">
            <a:off x="5372100" y="4457700"/>
            <a:ext cx="381000" cy="152400"/>
          </a:xfrm>
          <a:prstGeom prst="straightConnector1">
            <a:avLst/>
          </a:prstGeom>
          <a:noFill/>
          <a:ln w="9525" algn="ctr">
            <a:solidFill>
              <a:schemeClr val="tx1"/>
            </a:solidFill>
            <a:round/>
            <a:headEnd/>
            <a:tailEnd type="arrow" w="med" len="med"/>
          </a:ln>
        </p:spPr>
      </p:cxnSp>
      <p:cxnSp>
        <p:nvCxnSpPr>
          <p:cNvPr id="103439" name="Straight Arrow Connector 56"/>
          <p:cNvCxnSpPr>
            <a:cxnSpLocks noChangeShapeType="1"/>
            <a:stCxn id="48" idx="3"/>
          </p:cNvCxnSpPr>
          <p:nvPr/>
        </p:nvCxnSpPr>
        <p:spPr bwMode="auto">
          <a:xfrm>
            <a:off x="7696200" y="3695700"/>
            <a:ext cx="533400" cy="495300"/>
          </a:xfrm>
          <a:prstGeom prst="straightConnector1">
            <a:avLst/>
          </a:prstGeom>
          <a:noFill/>
          <a:ln w="9525" algn="ctr">
            <a:solidFill>
              <a:schemeClr val="tx1"/>
            </a:solidFill>
            <a:round/>
            <a:headEnd/>
            <a:tailEnd type="arrow" w="med" len="med"/>
          </a:ln>
        </p:spPr>
      </p:cxn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r>
              <a:rPr lang="en-US" smtClean="0"/>
              <a:t>Façade Design Pattern Definition</a:t>
            </a:r>
            <a:endParaRPr lang="ar-EG" smtClean="0"/>
          </a:p>
        </p:txBody>
      </p:sp>
      <p:sp>
        <p:nvSpPr>
          <p:cNvPr id="104451" name="Content Placeholder 2"/>
          <p:cNvSpPr>
            <a:spLocks noGrp="1"/>
          </p:cNvSpPr>
          <p:nvPr>
            <p:ph idx="1"/>
          </p:nvPr>
        </p:nvSpPr>
        <p:spPr>
          <a:xfrm>
            <a:off x="457200" y="990600"/>
            <a:ext cx="8229600" cy="5135563"/>
          </a:xfrm>
        </p:spPr>
        <p:txBody>
          <a:bodyPr/>
          <a:lstStyle/>
          <a:p>
            <a:r>
              <a:rPr lang="en-US" sz="2800" smtClean="0"/>
              <a:t>Façade Design Pattern provides a unified and higher interface to a set of interfaces in a subsystem to make it easier to use.</a:t>
            </a:r>
          </a:p>
          <a:p>
            <a:endParaRPr lang="en-US" sz="2800" smtClean="0"/>
          </a:p>
          <a:p>
            <a:r>
              <a:rPr lang="en-US" sz="2800" smtClean="0"/>
              <a:t>A single subsystem may have more than one façade.</a:t>
            </a:r>
          </a:p>
          <a:p>
            <a:pPr>
              <a:buFontTx/>
              <a:buNone/>
            </a:pPr>
            <a:endParaRPr lang="en-US" sz="2800" smtClean="0"/>
          </a:p>
          <a:p>
            <a:pPr>
              <a:buFontTx/>
              <a:buNone/>
            </a:pPr>
            <a:r>
              <a:rPr lang="en-US" sz="2800" smtClean="0"/>
              <a:t> </a:t>
            </a:r>
            <a:endParaRPr lang="ar-EG" sz="2800" smtClean="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subTitle" idx="1"/>
          </p:nvPr>
        </p:nvSpPr>
        <p:spPr>
          <a:xfrm>
            <a:off x="1295400" y="2743200"/>
            <a:ext cx="6400800" cy="1752600"/>
          </a:xfrm>
        </p:spPr>
        <p:txBody>
          <a:bodyPr/>
          <a:lstStyle/>
          <a:p>
            <a:pPr marL="533400" indent="-533400" eaLnBrk="1" hangingPunct="1">
              <a:lnSpc>
                <a:spcPct val="80000"/>
              </a:lnSpc>
              <a:defRPr/>
            </a:pPr>
            <a:endParaRPr lang="en-US" sz="3600" dirty="0" smtClean="0"/>
          </a:p>
          <a:p>
            <a:pPr marL="711200" indent="-711200" eaLnBrk="1" hangingPunct="1">
              <a:lnSpc>
                <a:spcPct val="90000"/>
              </a:lnSpc>
              <a:defRPr/>
            </a:pPr>
            <a:r>
              <a:rPr lang="en-US" dirty="0" smtClean="0">
                <a:solidFill>
                  <a:schemeClr val="tx1"/>
                </a:solidFill>
              </a:rPr>
              <a:t>The Template Method Pattern</a:t>
            </a:r>
            <a:endParaRPr lang="en-US" dirty="0" smtClean="0"/>
          </a:p>
        </p:txBody>
      </p:sp>
      <p:sp>
        <p:nvSpPr>
          <p:cNvPr id="105475" name="Rectangle 4"/>
          <p:cNvSpPr>
            <a:spLocks noGrp="1" noChangeArrowheads="1"/>
          </p:cNvSpPr>
          <p:nvPr>
            <p:ph type="ctrTitle"/>
          </p:nvPr>
        </p:nvSpPr>
        <p:spPr/>
        <p:txBody>
          <a:bodyPr/>
          <a:lstStyle/>
          <a:p>
            <a:pPr eaLnBrk="1" hangingPunct="1"/>
            <a:r>
              <a:rPr lang="en-US" dirty="0" smtClean="0"/>
              <a:t>Chapter 9</a:t>
            </a: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0" y="914400"/>
            <a:ext cx="9144000" cy="5755422"/>
          </a:xfrm>
          <a:prstGeom prst="rect">
            <a:avLst/>
          </a:prstGeom>
          <a:noFill/>
          <a:ln w="9525">
            <a:noFill/>
            <a:miter lim="800000"/>
            <a:headEnd/>
            <a:tailEnd/>
          </a:ln>
        </p:spPr>
        <p:txBody>
          <a:bodyPr>
            <a:spAutoFit/>
          </a:bodyPr>
          <a:lstStyle/>
          <a:p>
            <a:pPr algn="l" rtl="0">
              <a:spcBef>
                <a:spcPct val="50000"/>
              </a:spcBef>
              <a:buFontTx/>
              <a:buChar char="•"/>
            </a:pPr>
            <a:endParaRPr lang="en-US" sz="800" dirty="0">
              <a:latin typeface="Verdana" pitchFamily="34" charset="0"/>
            </a:endParaRPr>
          </a:p>
          <a:p>
            <a:pPr lvl="1" algn="l" rtl="0">
              <a:spcBef>
                <a:spcPct val="50000"/>
              </a:spcBef>
              <a:buFont typeface="Wingdings" pitchFamily="2" charset="2"/>
              <a:buChar char="q"/>
            </a:pPr>
            <a:r>
              <a:rPr lang="en-US" sz="2400" b="1" dirty="0"/>
              <a:t> </a:t>
            </a:r>
            <a:r>
              <a:rPr lang="en-US" sz="2400" b="1" dirty="0" smtClean="0">
                <a:solidFill>
                  <a:schemeClr val="tx2"/>
                </a:solidFill>
                <a:latin typeface="Verdana" pitchFamily="34" charset="0"/>
              </a:rPr>
              <a:t>Why Template Method Pattern? </a:t>
            </a:r>
          </a:p>
          <a:p>
            <a:pPr lvl="1" algn="l" rtl="0">
              <a:spcBef>
                <a:spcPct val="50000"/>
              </a:spcBef>
              <a:buFont typeface="Wingdings" pitchFamily="2" charset="2"/>
              <a:buChar char="q"/>
            </a:pPr>
            <a:r>
              <a:rPr lang="en-US" sz="2400" b="1" dirty="0" smtClean="0"/>
              <a:t> </a:t>
            </a:r>
            <a:r>
              <a:rPr lang="en-US" sz="2400" b="1" dirty="0">
                <a:solidFill>
                  <a:schemeClr val="tx2"/>
                </a:solidFill>
                <a:latin typeface="Verdana" pitchFamily="34" charset="0"/>
              </a:rPr>
              <a:t>Case Study.</a:t>
            </a:r>
          </a:p>
          <a:p>
            <a:pPr lvl="1" algn="l" rtl="0">
              <a:spcBef>
                <a:spcPct val="50000"/>
              </a:spcBef>
              <a:buFont typeface="Wingdings" pitchFamily="2" charset="2"/>
              <a:buChar char="q"/>
            </a:pPr>
            <a:r>
              <a:rPr lang="en-US" sz="2400" b="1" dirty="0">
                <a:solidFill>
                  <a:schemeClr val="tx2"/>
                </a:solidFill>
                <a:latin typeface="Verdana" pitchFamily="34" charset="0"/>
              </a:rPr>
              <a:t> </a:t>
            </a:r>
            <a:r>
              <a:rPr lang="en-US" sz="2400" b="1" dirty="0" smtClean="0">
                <a:solidFill>
                  <a:schemeClr val="tx2"/>
                </a:solidFill>
                <a:latin typeface="Verdana" pitchFamily="34" charset="0"/>
              </a:rPr>
              <a:t>Suggested </a:t>
            </a:r>
            <a:r>
              <a:rPr lang="en-US" sz="2400" b="1" dirty="0">
                <a:solidFill>
                  <a:schemeClr val="tx2"/>
                </a:solidFill>
                <a:latin typeface="Verdana" pitchFamily="34" charset="0"/>
              </a:rPr>
              <a:t>Solution.</a:t>
            </a:r>
          </a:p>
          <a:p>
            <a:pPr lvl="1" algn="l" rtl="0">
              <a:spcBef>
                <a:spcPct val="50000"/>
              </a:spcBef>
              <a:buFont typeface="Wingdings" pitchFamily="2" charset="2"/>
              <a:buChar char="q"/>
            </a:pPr>
            <a:r>
              <a:rPr lang="en-US" sz="2400" b="1" dirty="0">
                <a:solidFill>
                  <a:schemeClr val="tx2"/>
                </a:solidFill>
                <a:latin typeface="Verdana" pitchFamily="34" charset="0"/>
              </a:rPr>
              <a:t> Template Method. </a:t>
            </a:r>
          </a:p>
          <a:p>
            <a:pPr lvl="1" algn="l" rtl="0">
              <a:spcBef>
                <a:spcPct val="50000"/>
              </a:spcBef>
              <a:buFont typeface="Wingdings" pitchFamily="2" charset="2"/>
              <a:buChar char="q"/>
            </a:pPr>
            <a:r>
              <a:rPr lang="en-US" sz="2400" b="1" dirty="0">
                <a:solidFill>
                  <a:schemeClr val="tx2"/>
                </a:solidFill>
                <a:latin typeface="Verdana" pitchFamily="34" charset="0"/>
              </a:rPr>
              <a:t> Template Method Pattern Class Diagram.</a:t>
            </a:r>
          </a:p>
          <a:p>
            <a:pPr lvl="1" algn="l" rtl="0">
              <a:spcBef>
                <a:spcPct val="50000"/>
              </a:spcBef>
              <a:buFont typeface="Wingdings" pitchFamily="2" charset="2"/>
              <a:buChar char="q"/>
            </a:pPr>
            <a:r>
              <a:rPr lang="en-US" sz="2400" b="1" dirty="0">
                <a:solidFill>
                  <a:schemeClr val="tx2"/>
                </a:solidFill>
                <a:latin typeface="Verdana" pitchFamily="34" charset="0"/>
              </a:rPr>
              <a:t> Template Method Pattern Example.</a:t>
            </a:r>
          </a:p>
          <a:p>
            <a:pPr lvl="1" algn="l" rtl="0">
              <a:spcBef>
                <a:spcPct val="50000"/>
              </a:spcBef>
              <a:buFont typeface="Wingdings" pitchFamily="2" charset="2"/>
              <a:buChar char="q"/>
            </a:pPr>
            <a:r>
              <a:rPr lang="en-US" sz="2400" b="1" dirty="0">
                <a:solidFill>
                  <a:schemeClr val="tx2"/>
                </a:solidFill>
                <a:latin typeface="Verdana" pitchFamily="34" charset="0"/>
              </a:rPr>
              <a:t> Template Method Pattern Definition.</a:t>
            </a:r>
          </a:p>
          <a:p>
            <a:pPr lvl="1" algn="l" rtl="0">
              <a:spcBef>
                <a:spcPct val="50000"/>
              </a:spcBef>
              <a:buFont typeface="Wingdings" pitchFamily="2" charset="2"/>
              <a:buChar char="q"/>
            </a:pPr>
            <a:r>
              <a:rPr lang="en-US" sz="2400" b="1" dirty="0">
                <a:solidFill>
                  <a:schemeClr val="tx2"/>
                </a:solidFill>
                <a:latin typeface="Verdana" pitchFamily="34" charset="0"/>
              </a:rPr>
              <a:t> </a:t>
            </a:r>
            <a:r>
              <a:rPr lang="en-US" sz="2400" b="1" dirty="0" smtClean="0">
                <a:solidFill>
                  <a:schemeClr val="tx2"/>
                </a:solidFill>
                <a:latin typeface="Verdana" pitchFamily="34" charset="0"/>
              </a:rPr>
              <a:t>Notes </a:t>
            </a:r>
            <a:r>
              <a:rPr lang="en-US" sz="2400" b="1" dirty="0">
                <a:solidFill>
                  <a:schemeClr val="tx2"/>
                </a:solidFill>
                <a:latin typeface="Verdana" pitchFamily="34" charset="0"/>
              </a:rPr>
              <a:t>on Template Method Pattern.</a:t>
            </a:r>
          </a:p>
          <a:p>
            <a:pPr lvl="1" algn="l" rtl="0">
              <a:spcBef>
                <a:spcPct val="50000"/>
              </a:spcBef>
              <a:buFont typeface="Wingdings" pitchFamily="2" charset="2"/>
              <a:buChar char="q"/>
            </a:pPr>
            <a:endParaRPr lang="en-US" sz="2400" b="1" dirty="0"/>
          </a:p>
          <a:p>
            <a:pPr lvl="1" algn="l" rtl="0">
              <a:spcBef>
                <a:spcPct val="50000"/>
              </a:spcBef>
              <a:buFont typeface="Wingdings" pitchFamily="2" charset="2"/>
              <a:buChar char="q"/>
            </a:pPr>
            <a:endParaRPr lang="en-US" sz="2400" b="1" dirty="0"/>
          </a:p>
        </p:txBody>
      </p:sp>
      <p:sp>
        <p:nvSpPr>
          <p:cNvPr id="106499" name="Text Box 3"/>
          <p:cNvSpPr txBox="1">
            <a:spLocks noChangeArrowheads="1"/>
          </p:cNvSpPr>
          <p:nvPr/>
        </p:nvSpPr>
        <p:spPr bwMode="auto">
          <a:xfrm>
            <a:off x="814388" y="166688"/>
            <a:ext cx="8229600" cy="519112"/>
          </a:xfrm>
          <a:prstGeom prst="rect">
            <a:avLst/>
          </a:prstGeom>
          <a:noFill/>
          <a:ln w="9525">
            <a:noFill/>
            <a:miter lim="800000"/>
            <a:headEnd/>
            <a:tailEnd/>
          </a:ln>
        </p:spPr>
        <p:txBody>
          <a:bodyPr>
            <a:spAutoFit/>
          </a:bodyPr>
          <a:lstStyle/>
          <a:p>
            <a:pPr algn="ctr" rtl="0">
              <a:spcBef>
                <a:spcPct val="50000"/>
              </a:spcBef>
            </a:pPr>
            <a:r>
              <a:rPr lang="en-US" sz="2800" b="1" dirty="0">
                <a:solidFill>
                  <a:schemeClr val="tx2"/>
                </a:solidFill>
                <a:latin typeface="Verdana" pitchFamily="34" charset="0"/>
              </a:rPr>
              <a:t>Chapter </a:t>
            </a:r>
            <a:r>
              <a:rPr lang="en-US" sz="2800" b="1" dirty="0" smtClean="0">
                <a:solidFill>
                  <a:schemeClr val="tx2"/>
                </a:solidFill>
                <a:latin typeface="Verdana" pitchFamily="34" charset="0"/>
              </a:rPr>
              <a:t>9 </a:t>
            </a:r>
            <a:r>
              <a:rPr lang="en-US" sz="2800" b="1" dirty="0">
                <a:solidFill>
                  <a:schemeClr val="tx2"/>
                </a:solidFill>
                <a:latin typeface="Verdana" pitchFamily="34" charset="0"/>
              </a:rPr>
              <a:t>Outline</a:t>
            </a: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3"/>
          <p:cNvSpPr txBox="1">
            <a:spLocks noChangeArrowheads="1"/>
          </p:cNvSpPr>
          <p:nvPr/>
        </p:nvSpPr>
        <p:spPr bwMode="auto">
          <a:xfrm>
            <a:off x="814388" y="166688"/>
            <a:ext cx="8229600" cy="519112"/>
          </a:xfrm>
          <a:prstGeom prst="rect">
            <a:avLst/>
          </a:prstGeom>
          <a:noFill/>
          <a:ln w="9525">
            <a:noFill/>
            <a:miter lim="800000"/>
            <a:headEnd/>
            <a:tailEnd/>
          </a:ln>
        </p:spPr>
        <p:txBody>
          <a:bodyPr>
            <a:spAutoFit/>
          </a:bodyPr>
          <a:lstStyle/>
          <a:p>
            <a:pPr algn="ctr" rtl="0">
              <a:spcBef>
                <a:spcPct val="50000"/>
              </a:spcBef>
            </a:pPr>
            <a:r>
              <a:rPr lang="en-US" sz="2800" b="1" dirty="0" smtClean="0">
                <a:solidFill>
                  <a:schemeClr val="tx2"/>
                </a:solidFill>
                <a:latin typeface="Verdana" pitchFamily="34" charset="0"/>
              </a:rPr>
              <a:t>Why Template Method Pattern? </a:t>
            </a:r>
            <a:endParaRPr lang="en-US" sz="2800" b="1" dirty="0">
              <a:solidFill>
                <a:schemeClr val="tx2"/>
              </a:solidFill>
              <a:latin typeface="Verdana" pitchFamily="34" charset="0"/>
            </a:endParaRPr>
          </a:p>
        </p:txBody>
      </p:sp>
      <p:sp>
        <p:nvSpPr>
          <p:cNvPr id="4" name="Content Placeholder 2"/>
          <p:cNvSpPr txBox="1">
            <a:spLocks/>
          </p:cNvSpPr>
          <p:nvPr/>
        </p:nvSpPr>
        <p:spPr>
          <a:xfrm>
            <a:off x="228600" y="1066800"/>
            <a:ext cx="8686800" cy="5059363"/>
          </a:xfrm>
          <a:prstGeom prst="rect">
            <a:avLst/>
          </a:prstGeom>
        </p:spPr>
        <p:txBody>
          <a:bodyPr/>
          <a:lstStyle/>
          <a:p>
            <a:pPr marL="342900" indent="-342900" algn="l" rtl="0" eaLnBrk="0" hangingPunct="0">
              <a:spcBef>
                <a:spcPct val="20000"/>
              </a:spcBef>
              <a:buFontTx/>
              <a:buChar char="•"/>
              <a:defRPr/>
            </a:pPr>
            <a:endParaRPr lang="ar-EG" sz="2800" kern="0" dirty="0">
              <a:latin typeface="+mn-lt"/>
              <a:cs typeface="+mn-cs"/>
            </a:endParaRPr>
          </a:p>
        </p:txBody>
      </p:sp>
      <p:sp>
        <p:nvSpPr>
          <p:cNvPr id="9" name="Content Placeholder 2"/>
          <p:cNvSpPr txBox="1">
            <a:spLocks/>
          </p:cNvSpPr>
          <p:nvPr/>
        </p:nvSpPr>
        <p:spPr>
          <a:xfrm>
            <a:off x="533400" y="914400"/>
            <a:ext cx="8001000" cy="5135563"/>
          </a:xfrm>
          <a:prstGeom prst="rect">
            <a:avLst/>
          </a:prstGeom>
        </p:spPr>
        <p:txBody>
          <a:bodyPr/>
          <a:lstStyle/>
          <a:p>
            <a:pPr algn="just" rtl="0">
              <a:buFont typeface="Arial" pitchFamily="34" charset="0"/>
              <a:buChar char="•"/>
              <a:defRPr/>
            </a:pPr>
            <a:r>
              <a:rPr lang="en-US" sz="2800" kern="0" dirty="0" smtClean="0">
                <a:latin typeface="+mn-lt"/>
                <a:cs typeface="+mn-cs"/>
              </a:rPr>
              <a:t> Sometimes you want to encapsulate pieces of algorithms so that subclasses are fully responsible to provide implementation for these pieces.</a:t>
            </a:r>
            <a:endParaRPr lang="ar-EG" sz="2800" kern="0" dirty="0">
              <a:latin typeface="+mn-lt"/>
              <a:cs typeface="+mn-cs"/>
            </a:endParaRP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a:lstStyle/>
          <a:p>
            <a:r>
              <a:rPr lang="en-US" dirty="0" smtClean="0"/>
              <a:t>Case Study</a:t>
            </a:r>
            <a:endParaRPr lang="ar-EG" dirty="0" smtClean="0"/>
          </a:p>
        </p:txBody>
      </p:sp>
      <p:sp>
        <p:nvSpPr>
          <p:cNvPr id="5" name="Rectangle 4"/>
          <p:cNvSpPr/>
          <p:nvPr/>
        </p:nvSpPr>
        <p:spPr bwMode="auto">
          <a:xfrm>
            <a:off x="381000" y="1143000"/>
            <a:ext cx="4419600" cy="4191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smtClean="0"/>
              <a:t>Tea </a:t>
            </a:r>
            <a:r>
              <a:rPr lang="en-US" b="1" dirty="0"/>
              <a:t>class</a:t>
            </a:r>
          </a:p>
        </p:txBody>
      </p:sp>
      <p:sp>
        <p:nvSpPr>
          <p:cNvPr id="109572" name="TextBox 3"/>
          <p:cNvSpPr txBox="1">
            <a:spLocks noChangeArrowheads="1"/>
          </p:cNvSpPr>
          <p:nvPr/>
        </p:nvSpPr>
        <p:spPr bwMode="auto">
          <a:xfrm>
            <a:off x="609600" y="1600200"/>
            <a:ext cx="3962400" cy="3477875"/>
          </a:xfrm>
          <a:prstGeom prst="rect">
            <a:avLst/>
          </a:prstGeom>
          <a:solidFill>
            <a:schemeClr val="bg1"/>
          </a:solidFill>
          <a:ln w="9525">
            <a:noFill/>
            <a:miter lim="800000"/>
            <a:headEnd/>
            <a:tailEnd/>
          </a:ln>
        </p:spPr>
        <p:txBody>
          <a:bodyPr wrap="square">
            <a:spAutoFit/>
          </a:bodyPr>
          <a:lstStyle/>
          <a:p>
            <a:pPr algn="l" rtl="0"/>
            <a:r>
              <a:rPr lang="en-US" b="1" dirty="0" smtClean="0">
                <a:latin typeface="Calibri" pitchFamily="34" charset="0"/>
              </a:rPr>
              <a:t>public class Tea{</a:t>
            </a:r>
          </a:p>
          <a:p>
            <a:pPr algn="l" rtl="0"/>
            <a:r>
              <a:rPr lang="en-US" b="1" dirty="0" smtClean="0">
                <a:latin typeface="Calibri" pitchFamily="34" charset="0"/>
              </a:rPr>
              <a:t>    public void prepare ( </a:t>
            </a:r>
            <a:r>
              <a:rPr lang="en-US" b="1" dirty="0">
                <a:latin typeface="Calibri" pitchFamily="34" charset="0"/>
              </a:rPr>
              <a:t>)</a:t>
            </a:r>
          </a:p>
          <a:p>
            <a:pPr algn="l" rtl="0"/>
            <a:r>
              <a:rPr lang="en-US" b="1" dirty="0" smtClean="0">
                <a:latin typeface="Calibri" pitchFamily="34" charset="0"/>
              </a:rPr>
              <a:t>    { </a:t>
            </a:r>
          </a:p>
          <a:p>
            <a:pPr algn="l" rtl="0"/>
            <a:r>
              <a:rPr lang="en-US" b="1" dirty="0">
                <a:latin typeface="Calibri" pitchFamily="34" charset="0"/>
              </a:rPr>
              <a:t>	</a:t>
            </a:r>
            <a:r>
              <a:rPr lang="en-US" dirty="0" err="1" smtClean="0">
                <a:latin typeface="Calibri" pitchFamily="34" charset="0"/>
              </a:rPr>
              <a:t>boilWater</a:t>
            </a:r>
            <a:r>
              <a:rPr lang="en-US" dirty="0" smtClean="0">
                <a:latin typeface="Calibri" pitchFamily="34" charset="0"/>
              </a:rPr>
              <a:t>();</a:t>
            </a:r>
          </a:p>
          <a:p>
            <a:pPr algn="l" rtl="0"/>
            <a:r>
              <a:rPr lang="en-US" dirty="0">
                <a:latin typeface="Calibri" pitchFamily="34" charset="0"/>
              </a:rPr>
              <a:t>	</a:t>
            </a:r>
            <a:r>
              <a:rPr lang="en-US" dirty="0" err="1" smtClean="0">
                <a:latin typeface="Calibri" pitchFamily="34" charset="0"/>
              </a:rPr>
              <a:t>putTeaBag</a:t>
            </a:r>
            <a:r>
              <a:rPr lang="en-US" dirty="0" smtClean="0">
                <a:latin typeface="Calibri" pitchFamily="34" charset="0"/>
              </a:rPr>
              <a:t>();</a:t>
            </a:r>
          </a:p>
          <a:p>
            <a:pPr algn="l" rtl="0"/>
            <a:r>
              <a:rPr lang="en-US" dirty="0">
                <a:latin typeface="Calibri" pitchFamily="34" charset="0"/>
              </a:rPr>
              <a:t>	</a:t>
            </a:r>
            <a:r>
              <a:rPr lang="en-US" dirty="0" err="1" smtClean="0">
                <a:latin typeface="Calibri" pitchFamily="34" charset="0"/>
              </a:rPr>
              <a:t>addSugar</a:t>
            </a:r>
            <a:r>
              <a:rPr lang="en-US" dirty="0" smtClean="0">
                <a:latin typeface="Calibri" pitchFamily="34" charset="0"/>
              </a:rPr>
              <a:t>();</a:t>
            </a:r>
          </a:p>
          <a:p>
            <a:pPr algn="l" rtl="0"/>
            <a:r>
              <a:rPr lang="en-US" b="1" dirty="0" smtClean="0">
                <a:latin typeface="Calibri" pitchFamily="34" charset="0"/>
              </a:rPr>
              <a:t>     }</a:t>
            </a:r>
          </a:p>
          <a:p>
            <a:pPr algn="l" rtl="0"/>
            <a:r>
              <a:rPr lang="en-US" dirty="0">
                <a:latin typeface="Calibri" pitchFamily="34" charset="0"/>
              </a:rPr>
              <a:t> </a:t>
            </a:r>
            <a:r>
              <a:rPr lang="en-US" dirty="0" smtClean="0">
                <a:latin typeface="Calibri" pitchFamily="34" charset="0"/>
              </a:rPr>
              <a:t>   void </a:t>
            </a:r>
            <a:r>
              <a:rPr lang="en-US" dirty="0" err="1" smtClean="0">
                <a:latin typeface="Calibri" pitchFamily="34" charset="0"/>
              </a:rPr>
              <a:t>boilWater</a:t>
            </a:r>
            <a:r>
              <a:rPr lang="en-US" dirty="0" smtClean="0">
                <a:latin typeface="Calibri" pitchFamily="34" charset="0"/>
              </a:rPr>
              <a:t> ( ) { … }</a:t>
            </a:r>
          </a:p>
          <a:p>
            <a:pPr algn="l" rtl="0"/>
            <a:r>
              <a:rPr lang="en-US" dirty="0">
                <a:latin typeface="Calibri" pitchFamily="34" charset="0"/>
              </a:rPr>
              <a:t> </a:t>
            </a:r>
            <a:r>
              <a:rPr lang="en-US" dirty="0" smtClean="0">
                <a:latin typeface="Calibri" pitchFamily="34" charset="0"/>
              </a:rPr>
              <a:t>   void </a:t>
            </a:r>
            <a:r>
              <a:rPr lang="en-US" dirty="0" err="1" smtClean="0">
                <a:latin typeface="Calibri" pitchFamily="34" charset="0"/>
              </a:rPr>
              <a:t>putTeaBag</a:t>
            </a:r>
            <a:r>
              <a:rPr lang="en-US" dirty="0" smtClean="0">
                <a:latin typeface="Calibri" pitchFamily="34" charset="0"/>
              </a:rPr>
              <a:t>() {….}</a:t>
            </a:r>
          </a:p>
          <a:p>
            <a:pPr algn="l" rtl="0"/>
            <a:r>
              <a:rPr lang="en-US" dirty="0">
                <a:latin typeface="Calibri" pitchFamily="34" charset="0"/>
              </a:rPr>
              <a:t> </a:t>
            </a:r>
            <a:r>
              <a:rPr lang="en-US" dirty="0" smtClean="0">
                <a:latin typeface="Calibri" pitchFamily="34" charset="0"/>
              </a:rPr>
              <a:t>   void </a:t>
            </a:r>
            <a:r>
              <a:rPr lang="en-US" dirty="0" err="1" smtClean="0">
                <a:latin typeface="Calibri" pitchFamily="34" charset="0"/>
              </a:rPr>
              <a:t>addSugar</a:t>
            </a:r>
            <a:r>
              <a:rPr lang="en-US" dirty="0" smtClean="0">
                <a:latin typeface="Calibri" pitchFamily="34" charset="0"/>
              </a:rPr>
              <a:t> () { … }  </a:t>
            </a:r>
          </a:p>
          <a:p>
            <a:pPr algn="l" rtl="0"/>
            <a:r>
              <a:rPr lang="en-US" b="1" dirty="0">
                <a:latin typeface="Calibri" pitchFamily="34" charset="0"/>
              </a:rPr>
              <a:t>}</a:t>
            </a:r>
            <a:endParaRPr lang="ar-EG" b="1" dirty="0">
              <a:latin typeface="Calibri" pitchFamily="34" charset="0"/>
            </a:endParaRPr>
          </a:p>
        </p:txBody>
      </p:sp>
      <p:sp>
        <p:nvSpPr>
          <p:cNvPr id="6" name="Rectangle 5"/>
          <p:cNvSpPr/>
          <p:nvPr/>
        </p:nvSpPr>
        <p:spPr bwMode="auto">
          <a:xfrm>
            <a:off x="4343400" y="1295400"/>
            <a:ext cx="4648200" cy="4343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smtClean="0"/>
              <a:t>Coffee class</a:t>
            </a:r>
            <a:endParaRPr lang="en-US" b="1" dirty="0"/>
          </a:p>
        </p:txBody>
      </p:sp>
      <p:sp>
        <p:nvSpPr>
          <p:cNvPr id="109574" name="TextBox 3"/>
          <p:cNvSpPr txBox="1">
            <a:spLocks noChangeArrowheads="1"/>
          </p:cNvSpPr>
          <p:nvPr/>
        </p:nvSpPr>
        <p:spPr bwMode="auto">
          <a:xfrm>
            <a:off x="4572000" y="1905000"/>
            <a:ext cx="4267200" cy="3477875"/>
          </a:xfrm>
          <a:prstGeom prst="rect">
            <a:avLst/>
          </a:prstGeom>
          <a:solidFill>
            <a:schemeClr val="bg1"/>
          </a:solidFill>
          <a:ln w="9525">
            <a:noFill/>
            <a:miter lim="800000"/>
            <a:headEnd/>
            <a:tailEnd/>
          </a:ln>
        </p:spPr>
        <p:txBody>
          <a:bodyPr wrap="square">
            <a:spAutoFit/>
          </a:bodyPr>
          <a:lstStyle/>
          <a:p>
            <a:pPr algn="l" rtl="0"/>
            <a:r>
              <a:rPr lang="en-US" b="1" dirty="0" smtClean="0">
                <a:latin typeface="Calibri" pitchFamily="34" charset="0"/>
              </a:rPr>
              <a:t>public class Coffee {</a:t>
            </a:r>
          </a:p>
          <a:p>
            <a:pPr algn="l" rtl="0"/>
            <a:r>
              <a:rPr lang="en-US" b="1" dirty="0">
                <a:latin typeface="Calibri" pitchFamily="34" charset="0"/>
              </a:rPr>
              <a:t> </a:t>
            </a:r>
            <a:r>
              <a:rPr lang="en-US" b="1" dirty="0" smtClean="0">
                <a:latin typeface="Calibri" pitchFamily="34" charset="0"/>
              </a:rPr>
              <a:t>    public void prepare ( )</a:t>
            </a:r>
          </a:p>
          <a:p>
            <a:pPr algn="l" rtl="0"/>
            <a:r>
              <a:rPr lang="en-US" b="1" dirty="0" smtClean="0">
                <a:latin typeface="Calibri" pitchFamily="34" charset="0"/>
              </a:rPr>
              <a:t>    { </a:t>
            </a:r>
          </a:p>
          <a:p>
            <a:pPr algn="l" rtl="0"/>
            <a:r>
              <a:rPr lang="en-US" b="1" dirty="0" smtClean="0">
                <a:latin typeface="Calibri" pitchFamily="34" charset="0"/>
              </a:rPr>
              <a:t>	</a:t>
            </a:r>
            <a:r>
              <a:rPr lang="en-US" dirty="0" err="1" smtClean="0">
                <a:latin typeface="Calibri" pitchFamily="34" charset="0"/>
              </a:rPr>
              <a:t>boilWater</a:t>
            </a:r>
            <a:r>
              <a:rPr lang="en-US" dirty="0" smtClean="0">
                <a:latin typeface="Calibri" pitchFamily="34" charset="0"/>
              </a:rPr>
              <a:t>();</a:t>
            </a:r>
          </a:p>
          <a:p>
            <a:pPr algn="l" rtl="0"/>
            <a:r>
              <a:rPr lang="en-US" dirty="0" smtClean="0">
                <a:latin typeface="Calibri" pitchFamily="34" charset="0"/>
              </a:rPr>
              <a:t>	</a:t>
            </a:r>
            <a:r>
              <a:rPr lang="en-US" dirty="0" err="1" smtClean="0">
                <a:latin typeface="Calibri" pitchFamily="34" charset="0"/>
              </a:rPr>
              <a:t>putCoffe</a:t>
            </a:r>
            <a:r>
              <a:rPr lang="en-US" dirty="0" smtClean="0">
                <a:latin typeface="Calibri" pitchFamily="34" charset="0"/>
              </a:rPr>
              <a:t> ();</a:t>
            </a:r>
          </a:p>
          <a:p>
            <a:pPr algn="l" rtl="0"/>
            <a:r>
              <a:rPr lang="en-US" dirty="0" smtClean="0">
                <a:latin typeface="Calibri" pitchFamily="34" charset="0"/>
              </a:rPr>
              <a:t>	</a:t>
            </a:r>
            <a:r>
              <a:rPr lang="en-US" dirty="0" err="1" smtClean="0">
                <a:latin typeface="Calibri" pitchFamily="34" charset="0"/>
              </a:rPr>
              <a:t>addSugar</a:t>
            </a:r>
            <a:r>
              <a:rPr lang="en-US" dirty="0" smtClean="0">
                <a:latin typeface="Calibri" pitchFamily="34" charset="0"/>
              </a:rPr>
              <a:t>();</a:t>
            </a:r>
          </a:p>
          <a:p>
            <a:pPr algn="l" rtl="0"/>
            <a:r>
              <a:rPr lang="en-US" b="1" dirty="0" smtClean="0">
                <a:latin typeface="Calibri" pitchFamily="34" charset="0"/>
              </a:rPr>
              <a:t>     }</a:t>
            </a:r>
          </a:p>
          <a:p>
            <a:pPr algn="l" rtl="0"/>
            <a:r>
              <a:rPr lang="en-US" b="1" dirty="0">
                <a:latin typeface="Calibri" pitchFamily="34" charset="0"/>
              </a:rPr>
              <a:t> </a:t>
            </a:r>
            <a:r>
              <a:rPr lang="en-US" b="1" dirty="0" smtClean="0">
                <a:latin typeface="Calibri" pitchFamily="34" charset="0"/>
              </a:rPr>
              <a:t>   </a:t>
            </a:r>
            <a:r>
              <a:rPr lang="en-US" dirty="0" smtClean="0">
                <a:latin typeface="Calibri" pitchFamily="34" charset="0"/>
              </a:rPr>
              <a:t>void </a:t>
            </a:r>
            <a:r>
              <a:rPr lang="en-US" dirty="0" err="1" smtClean="0">
                <a:latin typeface="Calibri" pitchFamily="34" charset="0"/>
              </a:rPr>
              <a:t>boilWater</a:t>
            </a:r>
            <a:r>
              <a:rPr lang="en-US" dirty="0" smtClean="0">
                <a:latin typeface="Calibri" pitchFamily="34" charset="0"/>
              </a:rPr>
              <a:t> ( ) { … }</a:t>
            </a:r>
          </a:p>
          <a:p>
            <a:pPr algn="l" rtl="0"/>
            <a:r>
              <a:rPr lang="en-US" dirty="0" smtClean="0">
                <a:latin typeface="Calibri" pitchFamily="34" charset="0"/>
              </a:rPr>
              <a:t>    void </a:t>
            </a:r>
            <a:r>
              <a:rPr lang="en-US" dirty="0" err="1" smtClean="0">
                <a:latin typeface="Calibri" pitchFamily="34" charset="0"/>
              </a:rPr>
              <a:t>putCoffe</a:t>
            </a:r>
            <a:r>
              <a:rPr lang="en-US" dirty="0" smtClean="0">
                <a:latin typeface="Calibri" pitchFamily="34" charset="0"/>
              </a:rPr>
              <a:t>() {….}</a:t>
            </a:r>
          </a:p>
          <a:p>
            <a:pPr algn="l" rtl="0"/>
            <a:r>
              <a:rPr lang="en-US" dirty="0" smtClean="0">
                <a:latin typeface="Calibri" pitchFamily="34" charset="0"/>
              </a:rPr>
              <a:t>    void </a:t>
            </a:r>
            <a:r>
              <a:rPr lang="en-US" dirty="0" err="1" smtClean="0">
                <a:latin typeface="Calibri" pitchFamily="34" charset="0"/>
              </a:rPr>
              <a:t>addSugar</a:t>
            </a:r>
            <a:r>
              <a:rPr lang="en-US" dirty="0" smtClean="0">
                <a:latin typeface="Calibri" pitchFamily="34" charset="0"/>
              </a:rPr>
              <a:t> () { … }  </a:t>
            </a:r>
            <a:r>
              <a:rPr lang="en-US" b="1" dirty="0">
                <a:latin typeface="Calibri" pitchFamily="34" charset="0"/>
              </a:rPr>
              <a:t>	</a:t>
            </a:r>
            <a:endParaRPr lang="en-US" b="1" dirty="0" smtClean="0">
              <a:latin typeface="Calibri" pitchFamily="34" charset="0"/>
            </a:endParaRPr>
          </a:p>
          <a:p>
            <a:pPr algn="l" rtl="0"/>
            <a:r>
              <a:rPr lang="en-US" b="1" dirty="0">
                <a:latin typeface="Calibri" pitchFamily="34" charset="0"/>
              </a:rPr>
              <a:t>}</a:t>
            </a:r>
            <a:endParaRPr lang="ar-EG" b="1" dirty="0">
              <a:latin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lstStyle/>
          <a:p>
            <a:pPr marL="457200" indent="-457200">
              <a:buFont typeface="Wingdings" panose="05000000000000000000" pitchFamily="2" charset="2"/>
              <a:buChar char="q"/>
            </a:pPr>
            <a:r>
              <a:rPr lang="en-US" dirty="0">
                <a:solidFill>
                  <a:srgbClr val="000000"/>
                </a:solidFill>
              </a:rPr>
              <a:t>Law of Demeter (cont</a:t>
            </a:r>
            <a:r>
              <a:rPr lang="en-US" dirty="0" smtClean="0">
                <a:solidFill>
                  <a:srgbClr val="000000"/>
                </a:solidFill>
              </a:rPr>
              <a:t>.) </a:t>
            </a:r>
            <a:endParaRPr lang="en-US" dirty="0"/>
          </a:p>
        </p:txBody>
      </p:sp>
      <p:sp>
        <p:nvSpPr>
          <p:cNvPr id="5" name="Rectangle 4"/>
          <p:cNvSpPr/>
          <p:nvPr/>
        </p:nvSpPr>
        <p:spPr bwMode="auto">
          <a:xfrm>
            <a:off x="0" y="609600"/>
            <a:ext cx="9144000" cy="6403776"/>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fontAlgn="base"/>
            <a:endParaRPr lang="en-US" b="0" i="0" dirty="0" smtClean="0">
              <a:solidFill>
                <a:srgbClr val="000000"/>
              </a:solidFill>
              <a:effectLst/>
              <a:latin typeface="Lucida Grande"/>
            </a:endParaRPr>
          </a:p>
          <a:p>
            <a:pPr fontAlgn="base"/>
            <a:endParaRPr lang="en-US" dirty="0">
              <a:solidFill>
                <a:srgbClr val="000000"/>
              </a:solidFill>
              <a:latin typeface="Lucida Grande"/>
            </a:endParaRPr>
          </a:p>
          <a:p>
            <a:pPr fontAlgn="base"/>
            <a:endParaRPr lang="en-US" b="0" i="0" dirty="0" smtClean="0">
              <a:solidFill>
                <a:srgbClr val="000000"/>
              </a:solidFill>
              <a:effectLst/>
              <a:latin typeface="Lucida Grande"/>
            </a:endParaRPr>
          </a:p>
          <a:p>
            <a:pPr fontAlgn="base"/>
            <a:endParaRPr lang="en-US" dirty="0">
              <a:solidFill>
                <a:srgbClr val="000000"/>
              </a:solidFill>
              <a:latin typeface="Lucida Grande"/>
            </a:endParaRPr>
          </a:p>
          <a:p>
            <a:pPr fontAlgn="base"/>
            <a:endParaRPr lang="en-US" b="0" i="0" dirty="0" smtClean="0">
              <a:solidFill>
                <a:srgbClr val="000000"/>
              </a:solidFill>
              <a:effectLst/>
              <a:latin typeface="Lucida Grande"/>
            </a:endParaRPr>
          </a:p>
          <a:p>
            <a:pPr fontAlgn="base"/>
            <a:endParaRPr lang="en-US" dirty="0">
              <a:solidFill>
                <a:srgbClr val="000000"/>
              </a:solidFill>
              <a:latin typeface="Lucida Grande"/>
            </a:endParaRPr>
          </a:p>
          <a:p>
            <a:pPr fontAlgn="base"/>
            <a:endParaRPr lang="en-US" b="0" i="0" dirty="0" smtClean="0">
              <a:solidFill>
                <a:srgbClr val="000000"/>
              </a:solidFill>
              <a:effectLst/>
              <a:latin typeface="Lucida Grande"/>
            </a:endParaRPr>
          </a:p>
          <a:p>
            <a:pPr fontAlgn="base"/>
            <a:endParaRPr lang="en-US" dirty="0">
              <a:solidFill>
                <a:srgbClr val="000000"/>
              </a:solidFill>
              <a:latin typeface="Lucida Grande"/>
            </a:endParaRPr>
          </a:p>
          <a:p>
            <a:pPr fontAlgn="base"/>
            <a:endParaRPr lang="en-US" b="0" i="0" dirty="0" smtClean="0">
              <a:solidFill>
                <a:srgbClr val="000000"/>
              </a:solidFill>
              <a:effectLst/>
              <a:latin typeface="Lucida Grande"/>
            </a:endParaRPr>
          </a:p>
          <a:p>
            <a:pPr fontAlgn="base"/>
            <a:endParaRPr lang="en-US" dirty="0">
              <a:solidFill>
                <a:srgbClr val="000000"/>
              </a:solidFill>
              <a:latin typeface="Lucida Grande"/>
            </a:endParaRPr>
          </a:p>
          <a:p>
            <a:pPr fontAlgn="base"/>
            <a:endParaRPr lang="en-US" b="0" i="0" dirty="0" smtClean="0">
              <a:solidFill>
                <a:srgbClr val="000000"/>
              </a:solidFill>
              <a:effectLst/>
              <a:latin typeface="Lucida Grande"/>
            </a:endParaRPr>
          </a:p>
          <a:p>
            <a:pPr fontAlgn="base"/>
            <a:endParaRPr lang="en-US" dirty="0">
              <a:solidFill>
                <a:srgbClr val="000000"/>
              </a:solidFill>
              <a:latin typeface="Lucida Grande"/>
            </a:endParaRPr>
          </a:p>
          <a:p>
            <a:pPr fontAlgn="base"/>
            <a:endParaRPr lang="en-US" b="0" i="0" dirty="0" smtClean="0">
              <a:solidFill>
                <a:srgbClr val="000000"/>
              </a:solidFill>
              <a:effectLst/>
              <a:latin typeface="Lucida Grande"/>
            </a:endParaRPr>
          </a:p>
          <a:p>
            <a:pPr fontAlgn="base"/>
            <a:endParaRPr lang="en-US" dirty="0">
              <a:solidFill>
                <a:srgbClr val="000000"/>
              </a:solidFill>
              <a:latin typeface="Lucida Grande"/>
            </a:endParaRPr>
          </a:p>
          <a:p>
            <a:pPr fontAlgn="base"/>
            <a:endParaRPr lang="en-US" b="0" i="0" dirty="0" smtClean="0">
              <a:solidFill>
                <a:srgbClr val="000000"/>
              </a:solidFill>
              <a:effectLst/>
              <a:latin typeface="Lucida Grande"/>
            </a:endParaRPr>
          </a:p>
          <a:p>
            <a:pPr fontAlgn="base"/>
            <a:endParaRPr lang="en-US" dirty="0">
              <a:solidFill>
                <a:srgbClr val="000000"/>
              </a:solidFill>
              <a:latin typeface="Lucida Grande"/>
            </a:endParaRPr>
          </a:p>
          <a:p>
            <a:pPr fontAlgn="base"/>
            <a:endParaRPr lang="en-US" b="0" i="0" dirty="0" smtClean="0">
              <a:solidFill>
                <a:srgbClr val="000000"/>
              </a:solidFill>
              <a:effectLst/>
              <a:latin typeface="Lucida Grande"/>
            </a:endParaRPr>
          </a:p>
          <a:p>
            <a:pPr fontAlgn="base"/>
            <a:endParaRPr lang="en-US" b="0" i="0" dirty="0" smtClean="0">
              <a:solidFill>
                <a:srgbClr val="000000"/>
              </a:solidFill>
              <a:effectLst/>
              <a:latin typeface="Lucida Grande"/>
            </a:endParaRPr>
          </a:p>
          <a:p>
            <a:pPr fontAlgn="base"/>
            <a:endParaRPr lang="en-US" dirty="0">
              <a:solidFill>
                <a:srgbClr val="000000"/>
              </a:solidFill>
              <a:latin typeface="Lucida Grande"/>
            </a:endParaRPr>
          </a:p>
          <a:p>
            <a:pPr fontAlgn="base"/>
            <a:endParaRPr lang="en-US" b="0" i="0" dirty="0" smtClean="0">
              <a:solidFill>
                <a:srgbClr val="000000"/>
              </a:solidFill>
              <a:effectLst/>
              <a:latin typeface="Lucida Grande"/>
            </a:endParaRPr>
          </a:p>
        </p:txBody>
      </p:sp>
      <p:sp>
        <p:nvSpPr>
          <p:cNvPr id="6" name="TextBox 3"/>
          <p:cNvSpPr txBox="1">
            <a:spLocks noChangeArrowheads="1"/>
          </p:cNvSpPr>
          <p:nvPr/>
        </p:nvSpPr>
        <p:spPr bwMode="auto">
          <a:xfrm>
            <a:off x="152400" y="838736"/>
            <a:ext cx="8839200" cy="6247864"/>
          </a:xfrm>
          <a:prstGeom prst="rect">
            <a:avLst/>
          </a:prstGeom>
          <a:solidFill>
            <a:schemeClr val="bg1"/>
          </a:solidFill>
          <a:ln w="9525">
            <a:noFill/>
            <a:miter lim="800000"/>
            <a:headEnd/>
            <a:tailEnd/>
          </a:ln>
        </p:spPr>
        <p:txBody>
          <a:bodyPr wrap="square">
            <a:spAutoFit/>
          </a:bodyPr>
          <a:lstStyle/>
          <a:p>
            <a:pPr algn="l" rtl="0" fontAlgn="base"/>
            <a:r>
              <a:rPr lang="en-US" b="0" i="0" dirty="0" smtClean="0">
                <a:solidFill>
                  <a:srgbClr val="000000"/>
                </a:solidFill>
                <a:effectLst/>
                <a:latin typeface="Lucida Grande"/>
              </a:rPr>
              <a:t>public class </a:t>
            </a:r>
            <a:r>
              <a:rPr lang="en-US" b="0" i="0" dirty="0" err="1" smtClean="0">
                <a:solidFill>
                  <a:srgbClr val="000000"/>
                </a:solidFill>
                <a:effectLst/>
                <a:latin typeface="Lucida Grande"/>
              </a:rPr>
              <a:t>LawOfDemeterInJava</a:t>
            </a:r>
            <a:endParaRPr lang="en-US" b="0" i="0" dirty="0" smtClean="0">
              <a:solidFill>
                <a:srgbClr val="000000"/>
              </a:solidFill>
              <a:effectLst/>
              <a:latin typeface="Lucida Grande"/>
            </a:endParaRPr>
          </a:p>
          <a:p>
            <a:pPr algn="l" rtl="0" fontAlgn="base"/>
            <a:r>
              <a:rPr lang="en-US" b="0" i="0" dirty="0" smtClean="0">
                <a:solidFill>
                  <a:srgbClr val="000000"/>
                </a:solidFill>
                <a:effectLst/>
                <a:latin typeface="Lucida Grande"/>
              </a:rPr>
              <a:t>{</a:t>
            </a:r>
          </a:p>
          <a:p>
            <a:pPr algn="l" rtl="0" fontAlgn="base"/>
            <a:r>
              <a:rPr lang="en-US" b="0" i="0" dirty="0" smtClean="0">
                <a:solidFill>
                  <a:srgbClr val="000000"/>
                </a:solidFill>
                <a:effectLst/>
                <a:latin typeface="Lucida Grande"/>
              </a:rPr>
              <a:t>  private Topping </a:t>
            </a:r>
            <a:r>
              <a:rPr lang="en-US" b="0" i="0" dirty="0" err="1" smtClean="0">
                <a:solidFill>
                  <a:srgbClr val="000000"/>
                </a:solidFill>
                <a:effectLst/>
                <a:latin typeface="Lucida Grande"/>
              </a:rPr>
              <a:t>cheeseTopping</a:t>
            </a:r>
            <a:r>
              <a:rPr lang="en-US" b="0" i="0" dirty="0" smtClean="0">
                <a:solidFill>
                  <a:srgbClr val="000000"/>
                </a:solidFill>
                <a:effectLst/>
                <a:latin typeface="Lucida Grande"/>
              </a:rPr>
              <a:t>;</a:t>
            </a:r>
          </a:p>
          <a:p>
            <a:pPr algn="l" rtl="0" fontAlgn="base"/>
            <a:r>
              <a:rPr lang="en-US" b="0" i="0" dirty="0" smtClean="0">
                <a:solidFill>
                  <a:srgbClr val="000000"/>
                </a:solidFill>
                <a:effectLst/>
                <a:latin typeface="Lucida Grande"/>
              </a:rPr>
              <a:t>  public void </a:t>
            </a:r>
            <a:r>
              <a:rPr lang="en-US" b="0" i="0" dirty="0" err="1" smtClean="0">
                <a:solidFill>
                  <a:srgbClr val="000000"/>
                </a:solidFill>
                <a:effectLst/>
                <a:latin typeface="Lucida Grande"/>
              </a:rPr>
              <a:t>goodExamples</a:t>
            </a:r>
            <a:r>
              <a:rPr lang="en-US" b="0" i="0" dirty="0" smtClean="0">
                <a:solidFill>
                  <a:srgbClr val="000000"/>
                </a:solidFill>
                <a:effectLst/>
                <a:latin typeface="Lucida Grande"/>
              </a:rPr>
              <a:t>(Pizza pizza)</a:t>
            </a:r>
          </a:p>
          <a:p>
            <a:pPr algn="l" rtl="0" fontAlgn="base"/>
            <a:r>
              <a:rPr lang="en-US" b="0" i="0" dirty="0" smtClean="0">
                <a:solidFill>
                  <a:srgbClr val="000000"/>
                </a:solidFill>
                <a:effectLst/>
                <a:latin typeface="Lucida Grande"/>
              </a:rPr>
              <a:t>  {</a:t>
            </a:r>
          </a:p>
          <a:p>
            <a:pPr algn="l" rtl="0" fontAlgn="base"/>
            <a:r>
              <a:rPr lang="en-US" b="0" i="0" dirty="0" smtClean="0">
                <a:solidFill>
                  <a:srgbClr val="000000"/>
                </a:solidFill>
                <a:effectLst/>
                <a:latin typeface="Lucida Grande"/>
              </a:rPr>
              <a:t>    Foo </a:t>
            </a:r>
            <a:r>
              <a:rPr lang="en-US" b="0" i="0" dirty="0" err="1" smtClean="0">
                <a:solidFill>
                  <a:srgbClr val="000000"/>
                </a:solidFill>
                <a:effectLst/>
                <a:latin typeface="Lucida Grande"/>
              </a:rPr>
              <a:t>foo</a:t>
            </a:r>
            <a:r>
              <a:rPr lang="en-US" b="0" i="0" dirty="0" smtClean="0">
                <a:solidFill>
                  <a:srgbClr val="000000"/>
                </a:solidFill>
                <a:effectLst/>
                <a:latin typeface="Lucida Grande"/>
              </a:rPr>
              <a:t> = new Foo();</a:t>
            </a:r>
          </a:p>
          <a:p>
            <a:pPr algn="l" rtl="0" fontAlgn="base"/>
            <a:r>
              <a:rPr lang="en-US" b="0" i="0" dirty="0" smtClean="0">
                <a:solidFill>
                  <a:srgbClr val="000000"/>
                </a:solidFill>
                <a:effectLst/>
                <a:latin typeface="Lucida Grande"/>
              </a:rPr>
              <a:t> </a:t>
            </a:r>
            <a:r>
              <a:rPr lang="en-US" b="0" i="0" dirty="0" smtClean="0">
                <a:solidFill>
                  <a:srgbClr val="00B050"/>
                </a:solidFill>
                <a:effectLst/>
                <a:latin typeface="Lucida Grande"/>
              </a:rPr>
              <a:t>   // (1) it's okay to call our own methods</a:t>
            </a:r>
          </a:p>
          <a:p>
            <a:pPr algn="l" rtl="0" fontAlgn="base"/>
            <a:r>
              <a:rPr lang="en-US" b="0" i="0" dirty="0" smtClean="0">
                <a:solidFill>
                  <a:srgbClr val="000000"/>
                </a:solidFill>
                <a:effectLst/>
                <a:latin typeface="Lucida Grande"/>
              </a:rPr>
              <a:t>    </a:t>
            </a:r>
            <a:r>
              <a:rPr lang="en-US" b="0" i="0" dirty="0" err="1" smtClean="0">
                <a:solidFill>
                  <a:srgbClr val="000000"/>
                </a:solidFill>
                <a:effectLst/>
                <a:latin typeface="Lucida Grande"/>
              </a:rPr>
              <a:t>doSomething</a:t>
            </a:r>
            <a:r>
              <a:rPr lang="en-US" b="0" i="0" dirty="0" smtClean="0">
                <a:solidFill>
                  <a:srgbClr val="000000"/>
                </a:solidFill>
                <a:effectLst/>
                <a:latin typeface="Lucida Grande"/>
              </a:rPr>
              <a:t>();   </a:t>
            </a:r>
          </a:p>
          <a:p>
            <a:pPr algn="l" rtl="0" fontAlgn="base"/>
            <a:r>
              <a:rPr lang="en-US" dirty="0" smtClean="0">
                <a:solidFill>
                  <a:srgbClr val="00B050"/>
                </a:solidFill>
                <a:latin typeface="Lucida Grande"/>
              </a:rPr>
              <a:t>    </a:t>
            </a:r>
            <a:r>
              <a:rPr lang="en-US" b="0" i="0" dirty="0" smtClean="0">
                <a:solidFill>
                  <a:srgbClr val="00B050"/>
                </a:solidFill>
                <a:effectLst/>
                <a:latin typeface="Lucida Grande"/>
              </a:rPr>
              <a:t>// (2) it's okay to call methods on objects passed in to our method</a:t>
            </a:r>
          </a:p>
          <a:p>
            <a:pPr algn="l" rtl="0" fontAlgn="base"/>
            <a:r>
              <a:rPr lang="en-US" b="0" i="0" dirty="0" smtClean="0">
                <a:solidFill>
                  <a:srgbClr val="000000"/>
                </a:solidFill>
                <a:effectLst/>
                <a:latin typeface="Lucida Grande"/>
              </a:rPr>
              <a:t> </a:t>
            </a:r>
            <a:r>
              <a:rPr lang="en-US" dirty="0" smtClean="0">
                <a:solidFill>
                  <a:srgbClr val="000000"/>
                </a:solidFill>
                <a:latin typeface="Lucida Grande"/>
              </a:rPr>
              <a:t>    </a:t>
            </a:r>
            <a:r>
              <a:rPr lang="en-US" b="0" i="0" dirty="0" err="1" smtClean="0">
                <a:solidFill>
                  <a:srgbClr val="000000"/>
                </a:solidFill>
                <a:effectLst/>
                <a:latin typeface="Lucida Grande"/>
              </a:rPr>
              <a:t>int</a:t>
            </a:r>
            <a:r>
              <a:rPr lang="en-US" b="0" i="0" dirty="0" smtClean="0">
                <a:solidFill>
                  <a:srgbClr val="000000"/>
                </a:solidFill>
                <a:effectLst/>
                <a:latin typeface="Lucida Grande"/>
              </a:rPr>
              <a:t> price = </a:t>
            </a:r>
            <a:r>
              <a:rPr lang="en-US" b="0" i="0" dirty="0" err="1" smtClean="0">
                <a:solidFill>
                  <a:srgbClr val="000000"/>
                </a:solidFill>
                <a:effectLst/>
                <a:latin typeface="Lucida Grande"/>
              </a:rPr>
              <a:t>pizza.getPrice</a:t>
            </a:r>
            <a:r>
              <a:rPr lang="en-US" b="0" i="0" dirty="0" smtClean="0">
                <a:solidFill>
                  <a:srgbClr val="000000"/>
                </a:solidFill>
                <a:effectLst/>
                <a:latin typeface="Lucida Grande"/>
              </a:rPr>
              <a:t>();       </a:t>
            </a:r>
          </a:p>
          <a:p>
            <a:pPr algn="l" rtl="0" fontAlgn="base"/>
            <a:r>
              <a:rPr lang="en-US" b="0" i="0" dirty="0" smtClean="0">
                <a:solidFill>
                  <a:srgbClr val="000000"/>
                </a:solidFill>
                <a:effectLst/>
                <a:latin typeface="Lucida Grande"/>
              </a:rPr>
              <a:t>   </a:t>
            </a:r>
            <a:r>
              <a:rPr lang="en-US" b="0" i="0" dirty="0" smtClean="0">
                <a:solidFill>
                  <a:srgbClr val="00B050"/>
                </a:solidFill>
                <a:effectLst/>
                <a:latin typeface="Lucida Grande"/>
              </a:rPr>
              <a:t> // (3) it's okay to call methods on any objects we create</a:t>
            </a:r>
          </a:p>
          <a:p>
            <a:pPr algn="l" rtl="0" fontAlgn="base"/>
            <a:r>
              <a:rPr lang="en-US" b="0" i="0" dirty="0" smtClean="0">
                <a:solidFill>
                  <a:srgbClr val="000000"/>
                </a:solidFill>
                <a:effectLst/>
                <a:latin typeface="Lucida Grande"/>
              </a:rPr>
              <a:t>    </a:t>
            </a:r>
            <a:r>
              <a:rPr lang="en-US" b="0" i="0" dirty="0" err="1" smtClean="0">
                <a:solidFill>
                  <a:srgbClr val="000000"/>
                </a:solidFill>
                <a:effectLst/>
                <a:latin typeface="Lucida Grande"/>
              </a:rPr>
              <a:t>cheeseTopping</a:t>
            </a:r>
            <a:r>
              <a:rPr lang="en-US" b="0" i="0" dirty="0" smtClean="0">
                <a:solidFill>
                  <a:srgbClr val="000000"/>
                </a:solidFill>
                <a:effectLst/>
                <a:latin typeface="Lucida Grande"/>
              </a:rPr>
              <a:t> = new </a:t>
            </a:r>
            <a:r>
              <a:rPr lang="en-US" b="0" i="0" dirty="0" err="1" smtClean="0">
                <a:solidFill>
                  <a:srgbClr val="000000"/>
                </a:solidFill>
                <a:effectLst/>
                <a:latin typeface="Lucida Grande"/>
              </a:rPr>
              <a:t>CheeseTopping</a:t>
            </a:r>
            <a:r>
              <a:rPr lang="en-US" b="0" i="0" dirty="0" smtClean="0">
                <a:solidFill>
                  <a:srgbClr val="000000"/>
                </a:solidFill>
                <a:effectLst/>
                <a:latin typeface="Lucida Grande"/>
              </a:rPr>
              <a:t>();</a:t>
            </a:r>
          </a:p>
          <a:p>
            <a:pPr algn="l" rtl="0" fontAlgn="base"/>
            <a:r>
              <a:rPr lang="en-US" b="0" i="0" dirty="0" smtClean="0">
                <a:solidFill>
                  <a:srgbClr val="000000"/>
                </a:solidFill>
                <a:effectLst/>
                <a:latin typeface="Lucida Grande"/>
              </a:rPr>
              <a:t>    float weight = </a:t>
            </a:r>
            <a:r>
              <a:rPr lang="en-US" b="0" i="0" dirty="0" err="1" smtClean="0">
                <a:solidFill>
                  <a:srgbClr val="000000"/>
                </a:solidFill>
                <a:effectLst/>
                <a:latin typeface="Lucida Grande"/>
              </a:rPr>
              <a:t>cheeseTopping.getWeightUsed</a:t>
            </a:r>
            <a:r>
              <a:rPr lang="en-US" b="0" i="0" dirty="0" smtClean="0">
                <a:solidFill>
                  <a:srgbClr val="000000"/>
                </a:solidFill>
                <a:effectLst/>
                <a:latin typeface="Lucida Grande"/>
              </a:rPr>
              <a:t>();</a:t>
            </a:r>
          </a:p>
          <a:p>
            <a:pPr algn="l" rtl="0" fontAlgn="base"/>
            <a:r>
              <a:rPr lang="en-US" b="0" i="0" dirty="0" smtClean="0">
                <a:solidFill>
                  <a:srgbClr val="000000"/>
                </a:solidFill>
                <a:effectLst/>
                <a:latin typeface="Lucida Grande"/>
              </a:rPr>
              <a:t>    </a:t>
            </a:r>
            <a:r>
              <a:rPr lang="en-US" b="0" i="0" dirty="0" smtClean="0">
                <a:solidFill>
                  <a:srgbClr val="00B050"/>
                </a:solidFill>
                <a:effectLst/>
                <a:latin typeface="Lucida Grande"/>
              </a:rPr>
              <a:t>// (4) any directly held component objects</a:t>
            </a:r>
          </a:p>
          <a:p>
            <a:pPr algn="l" rtl="0" fontAlgn="base"/>
            <a:r>
              <a:rPr lang="en-US" b="0" i="0" dirty="0" smtClean="0">
                <a:solidFill>
                  <a:srgbClr val="00B050"/>
                </a:solidFill>
                <a:effectLst/>
                <a:latin typeface="Lucida Grande"/>
              </a:rPr>
              <a:t>    </a:t>
            </a:r>
            <a:r>
              <a:rPr lang="en-US" b="0" i="0" dirty="0" err="1" smtClean="0">
                <a:effectLst/>
                <a:latin typeface="Lucida Grande"/>
              </a:rPr>
              <a:t>foo.doBar</a:t>
            </a:r>
            <a:r>
              <a:rPr lang="en-US" b="0" i="0" dirty="0" smtClean="0">
                <a:effectLst/>
                <a:latin typeface="Lucida Grande"/>
              </a:rPr>
              <a:t>();</a:t>
            </a:r>
          </a:p>
          <a:p>
            <a:pPr algn="l" rtl="0" fontAlgn="base"/>
            <a:r>
              <a:rPr lang="en-US" b="0" i="0" dirty="0" smtClean="0">
                <a:solidFill>
                  <a:srgbClr val="000000"/>
                </a:solidFill>
                <a:effectLst/>
                <a:latin typeface="Lucida Grande"/>
              </a:rPr>
              <a:t>  }</a:t>
            </a:r>
          </a:p>
          <a:p>
            <a:pPr algn="l" rtl="0" fontAlgn="base"/>
            <a:r>
              <a:rPr lang="en-US" b="0" i="0" dirty="0" smtClean="0">
                <a:solidFill>
                  <a:srgbClr val="000000"/>
                </a:solidFill>
                <a:effectLst/>
                <a:latin typeface="Lucida Grande"/>
              </a:rPr>
              <a:t>  private void </a:t>
            </a:r>
            <a:r>
              <a:rPr lang="en-US" b="0" i="0" dirty="0" err="1" smtClean="0">
                <a:solidFill>
                  <a:srgbClr val="000000"/>
                </a:solidFill>
                <a:effectLst/>
                <a:latin typeface="Lucida Grande"/>
              </a:rPr>
              <a:t>doSomething</a:t>
            </a:r>
            <a:r>
              <a:rPr lang="en-US" b="0" i="0" dirty="0" smtClean="0">
                <a:solidFill>
                  <a:srgbClr val="000000"/>
                </a:solidFill>
                <a:effectLst/>
                <a:latin typeface="Lucida Grande"/>
              </a:rPr>
              <a:t>()</a:t>
            </a:r>
          </a:p>
          <a:p>
            <a:pPr algn="l" rtl="0" fontAlgn="base"/>
            <a:r>
              <a:rPr lang="en-US" b="0" i="0" dirty="0" smtClean="0">
                <a:solidFill>
                  <a:srgbClr val="000000"/>
                </a:solidFill>
                <a:effectLst/>
                <a:latin typeface="Lucida Grande"/>
              </a:rPr>
              <a:t>  {</a:t>
            </a:r>
            <a:endParaRPr lang="en-US" b="0" i="0" dirty="0" smtClean="0">
              <a:solidFill>
                <a:srgbClr val="00B050"/>
              </a:solidFill>
              <a:effectLst/>
              <a:latin typeface="Lucida Grande"/>
            </a:endParaRPr>
          </a:p>
          <a:p>
            <a:pPr algn="l" rtl="0" fontAlgn="base"/>
            <a:r>
              <a:rPr lang="en-US" b="0" i="0" dirty="0" smtClean="0">
                <a:solidFill>
                  <a:srgbClr val="00B050"/>
                </a:solidFill>
                <a:effectLst/>
                <a:latin typeface="Lucida Grande"/>
              </a:rPr>
              <a:t>    </a:t>
            </a:r>
            <a:r>
              <a:rPr lang="en-US" b="0" i="0" dirty="0" smtClean="0">
                <a:solidFill>
                  <a:srgbClr val="000000"/>
                </a:solidFill>
                <a:effectLst/>
                <a:latin typeface="Lucida Grande"/>
              </a:rPr>
              <a:t>// do something here ...  }   }</a:t>
            </a:r>
          </a:p>
          <a:p>
            <a:pPr algn="l" rtl="0"/>
            <a:r>
              <a:rPr lang="en-US" dirty="0">
                <a:solidFill>
                  <a:srgbClr val="000000"/>
                </a:solidFill>
                <a:latin typeface="Lucida Grande"/>
              </a:rPr>
              <a:t>Source: </a:t>
            </a:r>
            <a:r>
              <a:rPr lang="en-US" dirty="0">
                <a:solidFill>
                  <a:srgbClr val="000000"/>
                </a:solidFill>
                <a:latin typeface="Lucida Grande"/>
                <a:hlinkClick r:id="rId3"/>
              </a:rPr>
              <a:t>http://</a:t>
            </a:r>
            <a:r>
              <a:rPr lang="en-US" dirty="0" smtClean="0">
                <a:solidFill>
                  <a:srgbClr val="000000"/>
                </a:solidFill>
                <a:latin typeface="Lucida Grande"/>
                <a:hlinkClick r:id="rId3"/>
              </a:rPr>
              <a:t>alvinalexander.com/java/java-law-of-demeter-java-examples</a:t>
            </a:r>
            <a:endParaRPr lang="en-US" b="0" i="0" dirty="0">
              <a:solidFill>
                <a:srgbClr val="000000"/>
              </a:solidFill>
              <a:effectLst/>
              <a:latin typeface="Lucida Grande"/>
            </a:endParaRPr>
          </a:p>
        </p:txBody>
      </p:sp>
    </p:spTree>
    <p:extLst>
      <p:ext uri="{BB962C8B-B14F-4D97-AF65-F5344CB8AC3E}">
        <p14:creationId xmlns:p14="http://schemas.microsoft.com/office/powerpoint/2010/main" val="1203012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a:xfrm>
            <a:off x="762000" y="152400"/>
            <a:ext cx="8229600" cy="457200"/>
          </a:xfrm>
        </p:spPr>
        <p:txBody>
          <a:bodyPr/>
          <a:lstStyle/>
          <a:p>
            <a:r>
              <a:rPr lang="en-US" dirty="0" smtClean="0"/>
              <a:t>Suggested Solution</a:t>
            </a:r>
            <a:endParaRPr lang="ar-EG" dirty="0" smtClean="0"/>
          </a:p>
        </p:txBody>
      </p:sp>
      <p:sp>
        <p:nvSpPr>
          <p:cNvPr id="5" name="Rectangle 4"/>
          <p:cNvSpPr/>
          <p:nvPr/>
        </p:nvSpPr>
        <p:spPr bwMode="auto">
          <a:xfrm>
            <a:off x="152400" y="4876800"/>
            <a:ext cx="4419600" cy="17526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smtClean="0"/>
              <a:t>Tea </a:t>
            </a:r>
            <a:r>
              <a:rPr lang="en-US" b="1" dirty="0"/>
              <a:t>class</a:t>
            </a:r>
          </a:p>
        </p:txBody>
      </p:sp>
      <p:sp>
        <p:nvSpPr>
          <p:cNvPr id="109572" name="TextBox 3"/>
          <p:cNvSpPr txBox="1">
            <a:spLocks noChangeArrowheads="1"/>
          </p:cNvSpPr>
          <p:nvPr/>
        </p:nvSpPr>
        <p:spPr bwMode="auto">
          <a:xfrm>
            <a:off x="381000" y="5334000"/>
            <a:ext cx="3962400" cy="1015663"/>
          </a:xfrm>
          <a:prstGeom prst="rect">
            <a:avLst/>
          </a:prstGeom>
          <a:solidFill>
            <a:schemeClr val="bg1"/>
          </a:solidFill>
          <a:ln w="9525">
            <a:noFill/>
            <a:miter lim="800000"/>
            <a:headEnd/>
            <a:tailEnd/>
          </a:ln>
        </p:spPr>
        <p:txBody>
          <a:bodyPr wrap="square">
            <a:spAutoFit/>
          </a:bodyPr>
          <a:lstStyle/>
          <a:p>
            <a:pPr algn="l" rtl="0"/>
            <a:r>
              <a:rPr lang="en-US" b="1" dirty="0" smtClean="0">
                <a:latin typeface="Calibri" pitchFamily="34" charset="0"/>
              </a:rPr>
              <a:t>public class Tea {</a:t>
            </a:r>
          </a:p>
          <a:p>
            <a:pPr algn="l" rtl="0"/>
            <a:r>
              <a:rPr lang="en-US" dirty="0" smtClean="0">
                <a:latin typeface="Calibri" pitchFamily="34" charset="0"/>
              </a:rPr>
              <a:t>    void </a:t>
            </a:r>
            <a:r>
              <a:rPr lang="en-US" b="1" dirty="0" err="1" smtClean="0">
                <a:latin typeface="Calibri" pitchFamily="34" charset="0"/>
              </a:rPr>
              <a:t>putIngredient</a:t>
            </a:r>
            <a:r>
              <a:rPr lang="en-US" dirty="0" smtClean="0">
                <a:latin typeface="Calibri" pitchFamily="34" charset="0"/>
              </a:rPr>
              <a:t>() {….}</a:t>
            </a:r>
          </a:p>
          <a:p>
            <a:pPr algn="l" rtl="0"/>
            <a:r>
              <a:rPr lang="en-US" b="1" dirty="0" smtClean="0">
                <a:latin typeface="Calibri" pitchFamily="34" charset="0"/>
              </a:rPr>
              <a:t>}</a:t>
            </a:r>
            <a:endParaRPr lang="ar-EG" b="1" dirty="0">
              <a:latin typeface="Calibri" pitchFamily="34" charset="0"/>
            </a:endParaRPr>
          </a:p>
        </p:txBody>
      </p:sp>
      <p:sp>
        <p:nvSpPr>
          <p:cNvPr id="6" name="Rectangle 5"/>
          <p:cNvSpPr/>
          <p:nvPr/>
        </p:nvSpPr>
        <p:spPr bwMode="auto">
          <a:xfrm>
            <a:off x="4114800" y="4953000"/>
            <a:ext cx="4648200" cy="17526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smtClean="0"/>
              <a:t>Coffee class</a:t>
            </a:r>
            <a:endParaRPr lang="en-US" b="1" dirty="0"/>
          </a:p>
        </p:txBody>
      </p:sp>
      <p:sp>
        <p:nvSpPr>
          <p:cNvPr id="109574" name="TextBox 3"/>
          <p:cNvSpPr txBox="1">
            <a:spLocks noChangeArrowheads="1"/>
          </p:cNvSpPr>
          <p:nvPr/>
        </p:nvSpPr>
        <p:spPr bwMode="auto">
          <a:xfrm>
            <a:off x="4343400" y="5486400"/>
            <a:ext cx="4267200" cy="1015663"/>
          </a:xfrm>
          <a:prstGeom prst="rect">
            <a:avLst/>
          </a:prstGeom>
          <a:solidFill>
            <a:schemeClr val="bg1"/>
          </a:solidFill>
          <a:ln w="9525">
            <a:noFill/>
            <a:miter lim="800000"/>
            <a:headEnd/>
            <a:tailEnd/>
          </a:ln>
        </p:spPr>
        <p:txBody>
          <a:bodyPr wrap="square">
            <a:spAutoFit/>
          </a:bodyPr>
          <a:lstStyle/>
          <a:p>
            <a:pPr algn="l" rtl="0"/>
            <a:r>
              <a:rPr lang="en-US" b="1" dirty="0" smtClean="0">
                <a:latin typeface="Calibri" pitchFamily="34" charset="0"/>
              </a:rPr>
              <a:t>public class Coffee {</a:t>
            </a:r>
          </a:p>
          <a:p>
            <a:pPr algn="l" rtl="0"/>
            <a:r>
              <a:rPr lang="en-US" dirty="0" smtClean="0">
                <a:latin typeface="Calibri" pitchFamily="34" charset="0"/>
              </a:rPr>
              <a:t>    void </a:t>
            </a:r>
            <a:r>
              <a:rPr lang="en-US" b="1" dirty="0" err="1" smtClean="0">
                <a:latin typeface="Calibri" pitchFamily="34" charset="0"/>
              </a:rPr>
              <a:t>putIngredient</a:t>
            </a:r>
            <a:r>
              <a:rPr lang="en-US" dirty="0" smtClean="0">
                <a:latin typeface="Calibri" pitchFamily="34" charset="0"/>
              </a:rPr>
              <a:t>() {….}</a:t>
            </a:r>
          </a:p>
          <a:p>
            <a:pPr algn="l" rtl="0"/>
            <a:r>
              <a:rPr lang="en-US" b="1" dirty="0" smtClean="0">
                <a:latin typeface="Calibri" pitchFamily="34" charset="0"/>
              </a:rPr>
              <a:t>}</a:t>
            </a:r>
            <a:endParaRPr lang="ar-EG" b="1" dirty="0">
              <a:latin typeface="Calibri" pitchFamily="34" charset="0"/>
            </a:endParaRPr>
          </a:p>
        </p:txBody>
      </p:sp>
      <p:sp>
        <p:nvSpPr>
          <p:cNvPr id="7" name="Rectangle 6"/>
          <p:cNvSpPr/>
          <p:nvPr/>
        </p:nvSpPr>
        <p:spPr bwMode="auto">
          <a:xfrm>
            <a:off x="2438400" y="685800"/>
            <a:ext cx="4343400" cy="3962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smtClean="0"/>
              <a:t>Drink class</a:t>
            </a:r>
            <a:endParaRPr lang="en-US" b="1" dirty="0"/>
          </a:p>
        </p:txBody>
      </p:sp>
      <p:sp>
        <p:nvSpPr>
          <p:cNvPr id="8" name="TextBox 3"/>
          <p:cNvSpPr txBox="1">
            <a:spLocks noChangeArrowheads="1"/>
          </p:cNvSpPr>
          <p:nvPr/>
        </p:nvSpPr>
        <p:spPr bwMode="auto">
          <a:xfrm>
            <a:off x="2667000" y="1017925"/>
            <a:ext cx="3962400" cy="3477875"/>
          </a:xfrm>
          <a:prstGeom prst="rect">
            <a:avLst/>
          </a:prstGeom>
          <a:solidFill>
            <a:schemeClr val="bg1"/>
          </a:solidFill>
          <a:ln w="9525">
            <a:noFill/>
            <a:miter lim="800000"/>
            <a:headEnd/>
            <a:tailEnd/>
          </a:ln>
        </p:spPr>
        <p:txBody>
          <a:bodyPr wrap="square">
            <a:spAutoFit/>
          </a:bodyPr>
          <a:lstStyle/>
          <a:p>
            <a:pPr algn="l" rtl="0"/>
            <a:r>
              <a:rPr lang="en-US" b="1" dirty="0" smtClean="0">
                <a:latin typeface="Calibri" pitchFamily="34" charset="0"/>
              </a:rPr>
              <a:t>public class Drink {</a:t>
            </a:r>
          </a:p>
          <a:p>
            <a:pPr algn="l" rtl="0"/>
            <a:r>
              <a:rPr lang="en-US" b="1" dirty="0" smtClean="0">
                <a:latin typeface="Calibri" pitchFamily="34" charset="0"/>
              </a:rPr>
              <a:t>    public void prepare ( </a:t>
            </a:r>
            <a:r>
              <a:rPr lang="en-US" b="1" dirty="0">
                <a:latin typeface="Calibri" pitchFamily="34" charset="0"/>
              </a:rPr>
              <a:t>)</a:t>
            </a:r>
          </a:p>
          <a:p>
            <a:pPr algn="l" rtl="0"/>
            <a:r>
              <a:rPr lang="en-US" b="1" dirty="0" smtClean="0">
                <a:latin typeface="Calibri" pitchFamily="34" charset="0"/>
              </a:rPr>
              <a:t>    { </a:t>
            </a:r>
          </a:p>
          <a:p>
            <a:pPr algn="l" rtl="0"/>
            <a:r>
              <a:rPr lang="en-US" b="1" dirty="0">
                <a:latin typeface="Calibri" pitchFamily="34" charset="0"/>
              </a:rPr>
              <a:t>	</a:t>
            </a:r>
            <a:r>
              <a:rPr lang="en-US" dirty="0" err="1" smtClean="0">
                <a:latin typeface="Calibri" pitchFamily="34" charset="0"/>
              </a:rPr>
              <a:t>boilWater</a:t>
            </a:r>
            <a:r>
              <a:rPr lang="en-US" dirty="0" smtClean="0">
                <a:latin typeface="Calibri" pitchFamily="34" charset="0"/>
              </a:rPr>
              <a:t>();</a:t>
            </a:r>
          </a:p>
          <a:p>
            <a:pPr algn="l" rtl="0"/>
            <a:r>
              <a:rPr lang="en-US" dirty="0">
                <a:latin typeface="Calibri" pitchFamily="34" charset="0"/>
              </a:rPr>
              <a:t>	</a:t>
            </a:r>
            <a:r>
              <a:rPr lang="en-US" b="1" dirty="0" err="1" smtClean="0">
                <a:latin typeface="Calibri" pitchFamily="34" charset="0"/>
              </a:rPr>
              <a:t>putIngredient</a:t>
            </a:r>
            <a:r>
              <a:rPr lang="en-US" b="1" dirty="0" smtClean="0">
                <a:latin typeface="Calibri" pitchFamily="34" charset="0"/>
              </a:rPr>
              <a:t> </a:t>
            </a:r>
            <a:r>
              <a:rPr lang="en-US" dirty="0" smtClean="0">
                <a:latin typeface="Calibri" pitchFamily="34" charset="0"/>
              </a:rPr>
              <a:t>();</a:t>
            </a:r>
          </a:p>
          <a:p>
            <a:pPr algn="l" rtl="0"/>
            <a:r>
              <a:rPr lang="en-US" dirty="0">
                <a:latin typeface="Calibri" pitchFamily="34" charset="0"/>
              </a:rPr>
              <a:t>	</a:t>
            </a:r>
            <a:r>
              <a:rPr lang="en-US" dirty="0" err="1" smtClean="0">
                <a:latin typeface="Calibri" pitchFamily="34" charset="0"/>
              </a:rPr>
              <a:t>addSugar</a:t>
            </a:r>
            <a:r>
              <a:rPr lang="en-US" dirty="0" smtClean="0">
                <a:latin typeface="Calibri" pitchFamily="34" charset="0"/>
              </a:rPr>
              <a:t>();</a:t>
            </a:r>
          </a:p>
          <a:p>
            <a:pPr algn="l" rtl="0"/>
            <a:r>
              <a:rPr lang="en-US" b="1" dirty="0" smtClean="0">
                <a:latin typeface="Calibri" pitchFamily="34" charset="0"/>
              </a:rPr>
              <a:t>     }</a:t>
            </a:r>
          </a:p>
          <a:p>
            <a:pPr algn="l" rtl="0"/>
            <a:r>
              <a:rPr lang="en-US" dirty="0">
                <a:latin typeface="Calibri" pitchFamily="34" charset="0"/>
              </a:rPr>
              <a:t> </a:t>
            </a:r>
            <a:r>
              <a:rPr lang="en-US" dirty="0" smtClean="0">
                <a:latin typeface="Calibri" pitchFamily="34" charset="0"/>
              </a:rPr>
              <a:t>   void </a:t>
            </a:r>
            <a:r>
              <a:rPr lang="en-US" dirty="0" err="1" smtClean="0">
                <a:latin typeface="Calibri" pitchFamily="34" charset="0"/>
              </a:rPr>
              <a:t>boilWater</a:t>
            </a:r>
            <a:r>
              <a:rPr lang="en-US" dirty="0" smtClean="0">
                <a:latin typeface="Calibri" pitchFamily="34" charset="0"/>
              </a:rPr>
              <a:t> ( ) { … }</a:t>
            </a:r>
          </a:p>
          <a:p>
            <a:pPr algn="l" rtl="0"/>
            <a:r>
              <a:rPr lang="en-US" dirty="0">
                <a:latin typeface="Calibri" pitchFamily="34" charset="0"/>
              </a:rPr>
              <a:t> </a:t>
            </a:r>
            <a:r>
              <a:rPr lang="en-US" dirty="0" smtClean="0">
                <a:latin typeface="Calibri" pitchFamily="34" charset="0"/>
              </a:rPr>
              <a:t>   void </a:t>
            </a:r>
            <a:r>
              <a:rPr lang="en-US" dirty="0" err="1" smtClean="0">
                <a:latin typeface="Calibri" pitchFamily="34" charset="0"/>
              </a:rPr>
              <a:t>addSugar</a:t>
            </a:r>
            <a:r>
              <a:rPr lang="en-US" dirty="0" smtClean="0">
                <a:latin typeface="Calibri" pitchFamily="34" charset="0"/>
              </a:rPr>
              <a:t> () { … }  </a:t>
            </a:r>
          </a:p>
          <a:p>
            <a:pPr algn="l" rtl="0"/>
            <a:r>
              <a:rPr lang="en-US" dirty="0">
                <a:latin typeface="Calibri" pitchFamily="34" charset="0"/>
              </a:rPr>
              <a:t> </a:t>
            </a:r>
            <a:r>
              <a:rPr lang="en-US" dirty="0" smtClean="0">
                <a:latin typeface="Calibri" pitchFamily="34" charset="0"/>
              </a:rPr>
              <a:t>   abstract void </a:t>
            </a:r>
            <a:r>
              <a:rPr lang="en-US" b="1" dirty="0" err="1" smtClean="0">
                <a:latin typeface="Calibri" pitchFamily="34" charset="0"/>
              </a:rPr>
              <a:t>putIngredient</a:t>
            </a:r>
            <a:r>
              <a:rPr lang="en-US" b="1" dirty="0" smtClean="0">
                <a:latin typeface="Calibri" pitchFamily="34" charset="0"/>
              </a:rPr>
              <a:t> </a:t>
            </a:r>
            <a:r>
              <a:rPr lang="en-US" dirty="0" smtClean="0">
                <a:latin typeface="Calibri" pitchFamily="34" charset="0"/>
              </a:rPr>
              <a:t>();</a:t>
            </a:r>
          </a:p>
          <a:p>
            <a:pPr algn="l" rtl="0"/>
            <a:r>
              <a:rPr lang="en-US" b="1" dirty="0">
                <a:latin typeface="Calibri" pitchFamily="34" charset="0"/>
              </a:rPr>
              <a:t>}</a:t>
            </a:r>
            <a:endParaRPr lang="ar-EG" b="1" dirty="0">
              <a:latin typeface="Calibri" pitchFamily="34" charset="0"/>
            </a:endParaRPr>
          </a:p>
        </p:txBody>
      </p:sp>
      <p:cxnSp>
        <p:nvCxnSpPr>
          <p:cNvPr id="10" name="Straight Arrow Connector 9"/>
          <p:cNvCxnSpPr/>
          <p:nvPr/>
        </p:nvCxnSpPr>
        <p:spPr bwMode="auto">
          <a:xfrm rot="5400000" flipH="1" flipV="1">
            <a:off x="3314700" y="4762500"/>
            <a:ext cx="2286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 name="Isosceles Triangle 12"/>
          <p:cNvSpPr/>
          <p:nvPr/>
        </p:nvSpPr>
        <p:spPr bwMode="auto">
          <a:xfrm>
            <a:off x="3352800" y="4648200"/>
            <a:ext cx="152400" cy="152400"/>
          </a:xfrm>
          <a:prstGeom prst="triangl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ar-EG" sz="2000" b="0" i="0" u="none" strike="noStrike" cap="none" normalizeH="0" baseline="0" smtClean="0">
              <a:ln>
                <a:noFill/>
              </a:ln>
              <a:solidFill>
                <a:schemeClr val="tx1"/>
              </a:solidFill>
              <a:effectLst/>
              <a:latin typeface="Arial" pitchFamily="34" charset="0"/>
              <a:cs typeface="Arial" pitchFamily="34" charset="0"/>
            </a:endParaRPr>
          </a:p>
        </p:txBody>
      </p:sp>
      <p:cxnSp>
        <p:nvCxnSpPr>
          <p:cNvPr id="14" name="Straight Arrow Connector 13"/>
          <p:cNvCxnSpPr/>
          <p:nvPr/>
        </p:nvCxnSpPr>
        <p:spPr bwMode="auto">
          <a:xfrm rot="5400000" flipH="1" flipV="1">
            <a:off x="5258594" y="4800600"/>
            <a:ext cx="304006" cy="7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Isosceles Triangle 14"/>
          <p:cNvSpPr/>
          <p:nvPr/>
        </p:nvSpPr>
        <p:spPr bwMode="auto">
          <a:xfrm>
            <a:off x="5334000" y="4648200"/>
            <a:ext cx="152400" cy="152400"/>
          </a:xfrm>
          <a:prstGeom prst="triangl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ar-EG" sz="20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Method </a:t>
            </a:r>
            <a:endParaRPr lang="ar-EG" dirty="0"/>
          </a:p>
        </p:txBody>
      </p:sp>
      <p:sp>
        <p:nvSpPr>
          <p:cNvPr id="3" name="Content Placeholder 2"/>
          <p:cNvSpPr>
            <a:spLocks noGrp="1"/>
          </p:cNvSpPr>
          <p:nvPr>
            <p:ph idx="1"/>
          </p:nvPr>
        </p:nvSpPr>
        <p:spPr>
          <a:xfrm>
            <a:off x="152400" y="1066800"/>
            <a:ext cx="8915400" cy="5059363"/>
          </a:xfrm>
        </p:spPr>
        <p:txBody>
          <a:bodyPr/>
          <a:lstStyle/>
          <a:p>
            <a:r>
              <a:rPr lang="en-US" sz="2800" smtClean="0"/>
              <a:t>The </a:t>
            </a:r>
            <a:r>
              <a:rPr lang="en-US" sz="2800" b="1" smtClean="0"/>
              <a:t>prepare </a:t>
            </a:r>
            <a:r>
              <a:rPr lang="en-US" sz="2800" smtClean="0"/>
              <a:t>method </a:t>
            </a:r>
            <a:r>
              <a:rPr lang="en-US" sz="2800" dirty="0" smtClean="0"/>
              <a:t>above is a template method because:</a:t>
            </a:r>
          </a:p>
          <a:p>
            <a:pPr lvl="1"/>
            <a:r>
              <a:rPr lang="en-US" sz="2400" dirty="0" smtClean="0"/>
              <a:t>It defines an algorithm (the algorithm of making a hot drink) </a:t>
            </a:r>
          </a:p>
          <a:p>
            <a:pPr lvl="1"/>
            <a:r>
              <a:rPr lang="en-US" sz="2400" dirty="0" smtClean="0"/>
              <a:t>Each step of the algorithm is represented by a method.</a:t>
            </a:r>
          </a:p>
          <a:p>
            <a:pPr lvl="1"/>
            <a:r>
              <a:rPr lang="en-US" sz="2400" dirty="0" smtClean="0"/>
              <a:t>Some methods are handled by the super class.</a:t>
            </a:r>
          </a:p>
          <a:p>
            <a:pPr lvl="1"/>
            <a:r>
              <a:rPr lang="en-US" sz="2400" dirty="0" smtClean="0"/>
              <a:t>Some methods are abstract to enforce the subclasses to handle them.</a:t>
            </a:r>
          </a:p>
          <a:p>
            <a:pPr lvl="1"/>
            <a:r>
              <a:rPr lang="en-US" sz="2400" dirty="0" smtClean="0"/>
              <a:t> Some methods may be hooks. </a:t>
            </a:r>
          </a:p>
          <a:p>
            <a:endParaRPr lang="ar-EG" dirty="0"/>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Method (cont’) </a:t>
            </a:r>
            <a:endParaRPr lang="ar-EG" dirty="0"/>
          </a:p>
        </p:txBody>
      </p:sp>
      <p:sp>
        <p:nvSpPr>
          <p:cNvPr id="3" name="Content Placeholder 2"/>
          <p:cNvSpPr>
            <a:spLocks noGrp="1"/>
          </p:cNvSpPr>
          <p:nvPr>
            <p:ph idx="1"/>
          </p:nvPr>
        </p:nvSpPr>
        <p:spPr>
          <a:xfrm>
            <a:off x="457200" y="1066800"/>
            <a:ext cx="8229600" cy="5181600"/>
          </a:xfrm>
        </p:spPr>
        <p:txBody>
          <a:bodyPr/>
          <a:lstStyle/>
          <a:p>
            <a:r>
              <a:rPr lang="en-US" sz="2800" dirty="0" smtClean="0"/>
              <a:t>Hooks are methods that are not abstract in the super class and provide default behaviors.</a:t>
            </a:r>
          </a:p>
          <a:p>
            <a:pPr>
              <a:buNone/>
            </a:pPr>
            <a:endParaRPr lang="en-US" sz="2800" dirty="0" smtClean="0"/>
          </a:p>
          <a:p>
            <a:r>
              <a:rPr lang="en-US" sz="2800" dirty="0" smtClean="0"/>
              <a:t>They are used for optional steps so subclasses are free to override them or apply the default behavior provided by the super class</a:t>
            </a:r>
          </a:p>
          <a:p>
            <a:endParaRPr lang="en-US" sz="2800" dirty="0" smtClean="0"/>
          </a:p>
          <a:p>
            <a:r>
              <a:rPr lang="en-US" sz="2800" dirty="0" smtClean="0"/>
              <a:t>Abstract method makes the super class control and protects the algorithm providing a </a:t>
            </a:r>
            <a:r>
              <a:rPr lang="en-US" sz="2800" b="1" dirty="0" smtClean="0"/>
              <a:t>framework</a:t>
            </a:r>
            <a:r>
              <a:rPr lang="en-US" sz="2800" dirty="0" smtClean="0"/>
              <a:t> that any subclass can be plugged into. </a:t>
            </a:r>
            <a:endParaRPr lang="ar-EG" sz="2800" dirty="0"/>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2"/>
          <p:cNvSpPr>
            <a:spLocks noGrp="1"/>
          </p:cNvSpPr>
          <p:nvPr>
            <p:ph type="title"/>
          </p:nvPr>
        </p:nvSpPr>
        <p:spPr>
          <a:xfrm>
            <a:off x="685800" y="152400"/>
            <a:ext cx="8305800" cy="609600"/>
          </a:xfrm>
        </p:spPr>
        <p:txBody>
          <a:bodyPr/>
          <a:lstStyle/>
          <a:p>
            <a:r>
              <a:rPr lang="en-US" dirty="0" smtClean="0"/>
              <a:t>Template Method Pattern Class Diagram </a:t>
            </a:r>
            <a:endParaRPr lang="ar-EG" dirty="0" smtClean="0"/>
          </a:p>
        </p:txBody>
      </p:sp>
      <p:grpSp>
        <p:nvGrpSpPr>
          <p:cNvPr id="2" name="Group 18"/>
          <p:cNvGrpSpPr/>
          <p:nvPr/>
        </p:nvGrpSpPr>
        <p:grpSpPr>
          <a:xfrm>
            <a:off x="2667000" y="4419600"/>
            <a:ext cx="2895600" cy="1371600"/>
            <a:chOff x="3429000" y="990600"/>
            <a:chExt cx="2895600" cy="1371600"/>
          </a:xfrm>
        </p:grpSpPr>
        <p:sp>
          <p:nvSpPr>
            <p:cNvPr id="108547" name="Flowchart: Process 7"/>
            <p:cNvSpPr>
              <a:spLocks noChangeArrowheads="1"/>
            </p:cNvSpPr>
            <p:nvPr/>
          </p:nvSpPr>
          <p:spPr bwMode="auto">
            <a:xfrm>
              <a:off x="3429000" y="990600"/>
              <a:ext cx="2895600" cy="1371600"/>
            </a:xfrm>
            <a:prstGeom prst="flowChartProcess">
              <a:avLst/>
            </a:prstGeom>
            <a:noFill/>
            <a:ln w="9525" algn="ctr">
              <a:solidFill>
                <a:schemeClr val="tx1"/>
              </a:solidFill>
              <a:round/>
              <a:headEnd/>
              <a:tailEnd/>
            </a:ln>
          </p:spPr>
          <p:txBody>
            <a:bodyPr/>
            <a:lstStyle/>
            <a:p>
              <a:pPr algn="ctr" rtl="0"/>
              <a:r>
                <a:rPr lang="en-US" b="1" dirty="0" err="1" smtClean="0"/>
                <a:t>ConcreteClass</a:t>
              </a:r>
              <a:endParaRPr lang="en-US" b="1" dirty="0" smtClean="0"/>
            </a:p>
            <a:p>
              <a:pPr algn="ctr" rtl="0"/>
              <a:endParaRPr lang="en-US" b="1" dirty="0"/>
            </a:p>
            <a:p>
              <a:pPr algn="ctr" rtl="0"/>
              <a:r>
                <a:rPr lang="en-US" dirty="0" smtClean="0"/>
                <a:t>operation1()</a:t>
              </a:r>
            </a:p>
            <a:p>
              <a:pPr algn="ctr" rtl="0"/>
              <a:r>
                <a:rPr lang="en-US" dirty="0" smtClean="0"/>
                <a:t>operation2()</a:t>
              </a:r>
            </a:p>
            <a:p>
              <a:pPr algn="ctr" rtl="0"/>
              <a:endParaRPr lang="en-US" b="1" dirty="0"/>
            </a:p>
            <a:p>
              <a:pPr algn="ctr" rtl="0"/>
              <a:endParaRPr lang="en-US" b="1" dirty="0"/>
            </a:p>
          </p:txBody>
        </p:sp>
        <p:cxnSp>
          <p:nvCxnSpPr>
            <p:cNvPr id="108549" name="Straight Connector 15"/>
            <p:cNvCxnSpPr>
              <a:cxnSpLocks noChangeShapeType="1"/>
            </p:cNvCxnSpPr>
            <p:nvPr/>
          </p:nvCxnSpPr>
          <p:spPr bwMode="auto">
            <a:xfrm>
              <a:off x="3429000" y="1447800"/>
              <a:ext cx="2895600" cy="1588"/>
            </a:xfrm>
            <a:prstGeom prst="line">
              <a:avLst/>
            </a:prstGeom>
            <a:noFill/>
            <a:ln w="9525" algn="ctr">
              <a:solidFill>
                <a:schemeClr val="tx1"/>
              </a:solidFill>
              <a:round/>
              <a:headEnd/>
              <a:tailEnd/>
            </a:ln>
          </p:spPr>
        </p:cxnSp>
      </p:grpSp>
      <p:grpSp>
        <p:nvGrpSpPr>
          <p:cNvPr id="8" name="Group 7"/>
          <p:cNvGrpSpPr/>
          <p:nvPr/>
        </p:nvGrpSpPr>
        <p:grpSpPr>
          <a:xfrm>
            <a:off x="2743200" y="990600"/>
            <a:ext cx="2667000" cy="2971800"/>
            <a:chOff x="1143000" y="990600"/>
            <a:chExt cx="2590800" cy="2628900"/>
          </a:xfrm>
        </p:grpSpPr>
        <p:sp>
          <p:nvSpPr>
            <p:cNvPr id="108554" name="Flowchart: Process 7"/>
            <p:cNvSpPr>
              <a:spLocks noChangeArrowheads="1"/>
            </p:cNvSpPr>
            <p:nvPr/>
          </p:nvSpPr>
          <p:spPr bwMode="auto">
            <a:xfrm>
              <a:off x="1143000" y="990600"/>
              <a:ext cx="2590800" cy="2628900"/>
            </a:xfrm>
            <a:prstGeom prst="flowChartProcess">
              <a:avLst/>
            </a:prstGeom>
            <a:noFill/>
            <a:ln w="9525" algn="ctr">
              <a:solidFill>
                <a:schemeClr val="tx1"/>
              </a:solidFill>
              <a:round/>
              <a:headEnd/>
              <a:tailEnd/>
            </a:ln>
          </p:spPr>
          <p:txBody>
            <a:bodyPr/>
            <a:lstStyle/>
            <a:p>
              <a:pPr algn="ctr" rtl="0"/>
              <a:r>
                <a:rPr lang="en-US" b="1" dirty="0" err="1" smtClean="0"/>
                <a:t>AbstarctClass</a:t>
              </a:r>
              <a:endParaRPr lang="en-US" b="1" dirty="0" smtClean="0"/>
            </a:p>
            <a:p>
              <a:pPr algn="ctr" rtl="0"/>
              <a:endParaRPr lang="en-US" b="1" dirty="0"/>
            </a:p>
            <a:p>
              <a:pPr algn="ctr" rtl="0"/>
              <a:r>
                <a:rPr lang="en-US" dirty="0" err="1" smtClean="0"/>
                <a:t>templateMethod</a:t>
              </a:r>
              <a:r>
                <a:rPr lang="en-US" dirty="0" smtClean="0"/>
                <a:t>()</a:t>
              </a:r>
            </a:p>
            <a:p>
              <a:pPr algn="ctr" rtl="0"/>
              <a:endParaRPr lang="en-US" dirty="0" smtClean="0"/>
            </a:p>
            <a:p>
              <a:pPr algn="ctr" rtl="0"/>
              <a:r>
                <a:rPr lang="en-US" dirty="0" smtClean="0"/>
                <a:t>operation1()</a:t>
              </a:r>
            </a:p>
            <a:p>
              <a:pPr algn="ctr" rtl="0"/>
              <a:r>
                <a:rPr lang="en-US" dirty="0" smtClean="0"/>
                <a:t>operation2()</a:t>
              </a:r>
            </a:p>
            <a:p>
              <a:pPr algn="ctr" rtl="0"/>
              <a:r>
                <a:rPr lang="en-US" dirty="0" err="1" smtClean="0"/>
                <a:t>concretreOperation</a:t>
              </a:r>
              <a:r>
                <a:rPr lang="en-US" dirty="0" smtClean="0"/>
                <a:t>()</a:t>
              </a:r>
            </a:p>
            <a:p>
              <a:pPr algn="ctr" rtl="0"/>
              <a:r>
                <a:rPr lang="en-US" dirty="0" err="1" smtClean="0"/>
                <a:t>hookOperation</a:t>
              </a:r>
              <a:r>
                <a:rPr lang="en-US" dirty="0" smtClean="0"/>
                <a:t>()</a:t>
              </a:r>
            </a:p>
            <a:p>
              <a:pPr algn="ctr" rtl="0"/>
              <a:endParaRPr lang="en-US" dirty="0" smtClean="0"/>
            </a:p>
            <a:p>
              <a:pPr algn="ctr" rtl="0"/>
              <a:endParaRPr lang="en-US" dirty="0"/>
            </a:p>
            <a:p>
              <a:pPr algn="ctr" rtl="0"/>
              <a:endParaRPr lang="en-US" b="1" dirty="0" smtClean="0"/>
            </a:p>
            <a:p>
              <a:pPr algn="ctr" rtl="0"/>
              <a:endParaRPr lang="en-US" b="1" dirty="0"/>
            </a:p>
          </p:txBody>
        </p:sp>
        <p:cxnSp>
          <p:nvCxnSpPr>
            <p:cNvPr id="108555" name="Straight Connector 47"/>
            <p:cNvCxnSpPr>
              <a:cxnSpLocks noChangeShapeType="1"/>
            </p:cNvCxnSpPr>
            <p:nvPr/>
          </p:nvCxnSpPr>
          <p:spPr bwMode="auto">
            <a:xfrm>
              <a:off x="1143000" y="1524000"/>
              <a:ext cx="2590800" cy="1588"/>
            </a:xfrm>
            <a:prstGeom prst="line">
              <a:avLst/>
            </a:prstGeom>
            <a:noFill/>
            <a:ln w="9525" algn="ctr">
              <a:solidFill>
                <a:schemeClr val="tx1"/>
              </a:solidFill>
              <a:round/>
              <a:headEnd/>
              <a:tailEnd/>
            </a:ln>
          </p:spPr>
        </p:cxnSp>
      </p:grpSp>
      <p:sp>
        <p:nvSpPr>
          <p:cNvPr id="9" name="Left Brace 8"/>
          <p:cNvSpPr/>
          <p:nvPr/>
        </p:nvSpPr>
        <p:spPr bwMode="auto">
          <a:xfrm>
            <a:off x="3048001" y="2362200"/>
            <a:ext cx="152400" cy="457200"/>
          </a:xfrm>
          <a:prstGeom prst="leftBrac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ar-EG" sz="2000" b="0" i="0" u="none" strike="noStrike" cap="none" normalizeH="0" baseline="0" smtClean="0">
              <a:ln>
                <a:noFill/>
              </a:ln>
              <a:solidFill>
                <a:schemeClr val="tx1"/>
              </a:solidFill>
              <a:effectLst/>
              <a:latin typeface="Arial" pitchFamily="34" charset="0"/>
              <a:cs typeface="Arial" pitchFamily="34" charset="0"/>
            </a:endParaRPr>
          </a:p>
        </p:txBody>
      </p:sp>
      <p:sp>
        <p:nvSpPr>
          <p:cNvPr id="10" name="TextBox 9"/>
          <p:cNvSpPr txBox="1"/>
          <p:nvPr/>
        </p:nvSpPr>
        <p:spPr>
          <a:xfrm>
            <a:off x="762000" y="2419290"/>
            <a:ext cx="2209800" cy="400110"/>
          </a:xfrm>
          <a:prstGeom prst="rect">
            <a:avLst/>
          </a:prstGeom>
          <a:solidFill>
            <a:srgbClr val="FFFF00">
              <a:alpha val="50000"/>
            </a:srgbClr>
          </a:solidFill>
          <a:ln>
            <a:solidFill>
              <a:schemeClr val="tx1"/>
            </a:solidFill>
          </a:ln>
        </p:spPr>
        <p:txBody>
          <a:bodyPr wrap="square" rtlCol="1">
            <a:spAutoFit/>
          </a:bodyPr>
          <a:lstStyle/>
          <a:p>
            <a:pPr algn="ctr" rtl="0"/>
            <a:r>
              <a:rPr lang="en-US" dirty="0"/>
              <a:t>a</a:t>
            </a:r>
            <a:r>
              <a:rPr lang="en-US" dirty="0" smtClean="0"/>
              <a:t>bstract methods</a:t>
            </a:r>
            <a:endParaRPr lang="ar-EG" dirty="0"/>
          </a:p>
        </p:txBody>
      </p:sp>
      <p:sp>
        <p:nvSpPr>
          <p:cNvPr id="14" name="Cloud 13"/>
          <p:cNvSpPr/>
          <p:nvPr/>
        </p:nvSpPr>
        <p:spPr bwMode="auto">
          <a:xfrm>
            <a:off x="5562600" y="1295400"/>
            <a:ext cx="3352800" cy="1981200"/>
          </a:xfrm>
          <a:prstGeom prst="cloud">
            <a:avLst/>
          </a:prstGeom>
          <a:solidFill>
            <a:srgbClr val="FFFF00">
              <a:alpha val="5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a:t>
            </a:r>
          </a:p>
          <a:p>
            <a:pPr marL="0" marR="0" indent="0" algn="l" defTabSz="914400" rtl="0" eaLnBrk="1" fontAlgn="base" latinLnBrk="0" hangingPunct="1">
              <a:lnSpc>
                <a:spcPct val="100000"/>
              </a:lnSpc>
              <a:spcBef>
                <a:spcPct val="0"/>
              </a:spcBef>
              <a:spcAft>
                <a:spcPct val="0"/>
              </a:spcAft>
              <a:buClrTx/>
              <a:buSzTx/>
              <a:buFontTx/>
              <a:buNone/>
              <a:tabLst/>
            </a:pPr>
            <a:r>
              <a:rPr lang="en-US" dirty="0"/>
              <a:t> </a:t>
            </a:r>
            <a:r>
              <a:rPr lang="en-US" dirty="0" smtClean="0"/>
              <a:t>   operation1();</a:t>
            </a:r>
          </a:p>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en-US" sz="2000" b="0" i="0" u="none" strike="noStrike" cap="none" normalizeH="0" baseline="0" dirty="0" smtClean="0">
                <a:ln>
                  <a:noFill/>
                </a:ln>
                <a:solidFill>
                  <a:schemeClr val="tx1"/>
                </a:solidFill>
                <a:effectLst/>
                <a:latin typeface="Arial" pitchFamily="34" charset="0"/>
                <a:cs typeface="Arial" pitchFamily="34" charset="0"/>
              </a:rPr>
              <a:t>   operation2();</a:t>
            </a:r>
          </a:p>
          <a:p>
            <a:pPr marL="0" marR="0" indent="0" algn="l" defTabSz="914400" rtl="0" eaLnBrk="1" fontAlgn="base" latinLnBrk="0" hangingPunct="1">
              <a:lnSpc>
                <a:spcPct val="100000"/>
              </a:lnSpc>
              <a:spcBef>
                <a:spcPct val="0"/>
              </a:spcBef>
              <a:spcAft>
                <a:spcPct val="0"/>
              </a:spcAft>
              <a:buClrTx/>
              <a:buSzTx/>
              <a:buFontTx/>
              <a:buNone/>
              <a:tabLst/>
            </a:pPr>
            <a:r>
              <a:rPr lang="en-US" dirty="0"/>
              <a:t>}</a:t>
            </a:r>
            <a:endParaRPr kumimoji="0" lang="ar-EG"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Right Arrow 16"/>
          <p:cNvSpPr/>
          <p:nvPr/>
        </p:nvSpPr>
        <p:spPr bwMode="auto">
          <a:xfrm>
            <a:off x="5105400" y="1828800"/>
            <a:ext cx="685800" cy="228600"/>
          </a:xfrm>
          <a:prstGeom prst="rightArrow">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ar-EG" sz="2000" b="0" i="0" u="none" strike="noStrike" cap="none" normalizeH="0" baseline="0" smtClean="0">
              <a:ln>
                <a:noFill/>
              </a:ln>
              <a:solidFill>
                <a:schemeClr val="tx1"/>
              </a:solidFill>
              <a:effectLst/>
              <a:latin typeface="Arial" pitchFamily="34" charset="0"/>
              <a:cs typeface="Arial" pitchFamily="34" charset="0"/>
            </a:endParaRPr>
          </a:p>
        </p:txBody>
      </p:sp>
      <p:cxnSp>
        <p:nvCxnSpPr>
          <p:cNvPr id="24" name="Straight Arrow Connector 23"/>
          <p:cNvCxnSpPr>
            <a:stCxn id="108547" idx="0"/>
            <a:endCxn id="108554" idx="2"/>
          </p:cNvCxnSpPr>
          <p:nvPr/>
        </p:nvCxnSpPr>
        <p:spPr bwMode="auto">
          <a:xfrm rot="16200000" flipV="1">
            <a:off x="3867150" y="4171950"/>
            <a:ext cx="457200" cy="381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1" name="Isosceles Triangle 30"/>
          <p:cNvSpPr/>
          <p:nvPr/>
        </p:nvSpPr>
        <p:spPr bwMode="auto">
          <a:xfrm>
            <a:off x="3962400" y="3962400"/>
            <a:ext cx="228600" cy="228600"/>
          </a:xfrm>
          <a:prstGeom prst="triangl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ar-EG" sz="20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r>
              <a:rPr lang="en-US" dirty="0" smtClean="0"/>
              <a:t>Template Method Pattern Example</a:t>
            </a:r>
            <a:endParaRPr lang="ar-EG" dirty="0" smtClean="0"/>
          </a:p>
        </p:txBody>
      </p:sp>
      <p:sp>
        <p:nvSpPr>
          <p:cNvPr id="33" name="Rectangle 32"/>
          <p:cNvSpPr/>
          <p:nvPr/>
        </p:nvSpPr>
        <p:spPr bwMode="auto">
          <a:xfrm>
            <a:off x="2286000" y="1066800"/>
            <a:ext cx="4724400" cy="5105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err="1" smtClean="0"/>
              <a:t>AbstractClass</a:t>
            </a:r>
            <a:endParaRPr lang="en-US" b="1" dirty="0"/>
          </a:p>
        </p:txBody>
      </p:sp>
      <p:sp>
        <p:nvSpPr>
          <p:cNvPr id="34" name="TextBox 3"/>
          <p:cNvSpPr txBox="1">
            <a:spLocks noChangeArrowheads="1"/>
          </p:cNvSpPr>
          <p:nvPr/>
        </p:nvSpPr>
        <p:spPr bwMode="auto">
          <a:xfrm>
            <a:off x="2514600" y="1551325"/>
            <a:ext cx="4267200" cy="4401205"/>
          </a:xfrm>
          <a:prstGeom prst="rect">
            <a:avLst/>
          </a:prstGeom>
          <a:solidFill>
            <a:schemeClr val="bg1"/>
          </a:solidFill>
          <a:ln w="9525">
            <a:noFill/>
            <a:miter lim="800000"/>
            <a:headEnd/>
            <a:tailEnd/>
          </a:ln>
        </p:spPr>
        <p:txBody>
          <a:bodyPr wrap="square">
            <a:spAutoFit/>
          </a:bodyPr>
          <a:lstStyle/>
          <a:p>
            <a:pPr algn="l" rtl="0"/>
            <a:r>
              <a:rPr lang="en-US" b="1" dirty="0">
                <a:latin typeface="Calibri" pitchFamily="34" charset="0"/>
              </a:rPr>
              <a:t>public class </a:t>
            </a:r>
            <a:r>
              <a:rPr lang="en-US" b="1" dirty="0" err="1">
                <a:latin typeface="Calibri" pitchFamily="34" charset="0"/>
              </a:rPr>
              <a:t>AbstractClass</a:t>
            </a:r>
            <a:endParaRPr lang="en-US" b="1" dirty="0">
              <a:latin typeface="Calibri" pitchFamily="34" charset="0"/>
            </a:endParaRPr>
          </a:p>
          <a:p>
            <a:pPr algn="l" rtl="0"/>
            <a:r>
              <a:rPr lang="en-US" b="1" dirty="0">
                <a:latin typeface="Calibri" pitchFamily="34" charset="0"/>
              </a:rPr>
              <a:t>{</a:t>
            </a:r>
          </a:p>
          <a:p>
            <a:pPr algn="l" rtl="0"/>
            <a:r>
              <a:rPr lang="en-US" b="1" dirty="0" smtClean="0">
                <a:latin typeface="Calibri" pitchFamily="34" charset="0"/>
              </a:rPr>
              <a:t>    public void template( </a:t>
            </a:r>
            <a:r>
              <a:rPr lang="en-US" b="1" dirty="0">
                <a:latin typeface="Calibri" pitchFamily="34" charset="0"/>
              </a:rPr>
              <a:t>)</a:t>
            </a:r>
          </a:p>
          <a:p>
            <a:pPr algn="l" rtl="0"/>
            <a:r>
              <a:rPr lang="en-US" b="1" dirty="0" smtClean="0">
                <a:latin typeface="Calibri" pitchFamily="34" charset="0"/>
              </a:rPr>
              <a:t>    { </a:t>
            </a:r>
          </a:p>
          <a:p>
            <a:pPr algn="l" rtl="0"/>
            <a:r>
              <a:rPr lang="en-US" b="1" dirty="0">
                <a:latin typeface="Calibri" pitchFamily="34" charset="0"/>
              </a:rPr>
              <a:t>	</a:t>
            </a:r>
            <a:r>
              <a:rPr lang="en-US" dirty="0" smtClean="0">
                <a:latin typeface="Calibri" pitchFamily="34" charset="0"/>
              </a:rPr>
              <a:t>operation1 ();</a:t>
            </a:r>
          </a:p>
          <a:p>
            <a:pPr algn="l" rtl="0"/>
            <a:r>
              <a:rPr lang="en-US" dirty="0">
                <a:latin typeface="Calibri" pitchFamily="34" charset="0"/>
              </a:rPr>
              <a:t>	</a:t>
            </a:r>
            <a:r>
              <a:rPr lang="en-US" dirty="0" smtClean="0">
                <a:latin typeface="Calibri" pitchFamily="34" charset="0"/>
              </a:rPr>
              <a:t>operation2</a:t>
            </a:r>
            <a:r>
              <a:rPr lang="en-US" b="1" dirty="0" smtClean="0">
                <a:latin typeface="Calibri" pitchFamily="34" charset="0"/>
              </a:rPr>
              <a:t> </a:t>
            </a:r>
            <a:r>
              <a:rPr lang="en-US" dirty="0" smtClean="0">
                <a:latin typeface="Calibri" pitchFamily="34" charset="0"/>
              </a:rPr>
              <a:t>();</a:t>
            </a:r>
          </a:p>
          <a:p>
            <a:pPr algn="l" rtl="0"/>
            <a:r>
              <a:rPr lang="en-US" dirty="0">
                <a:latin typeface="Calibri" pitchFamily="34" charset="0"/>
              </a:rPr>
              <a:t>	</a:t>
            </a:r>
            <a:r>
              <a:rPr lang="en-US" dirty="0" err="1" smtClean="0">
                <a:latin typeface="Calibri" pitchFamily="34" charset="0"/>
              </a:rPr>
              <a:t>concreteOperation</a:t>
            </a:r>
            <a:r>
              <a:rPr lang="en-US" dirty="0" smtClean="0">
                <a:latin typeface="Calibri" pitchFamily="34" charset="0"/>
              </a:rPr>
              <a:t> ();</a:t>
            </a:r>
          </a:p>
          <a:p>
            <a:pPr algn="l" rtl="0"/>
            <a:r>
              <a:rPr lang="en-US" dirty="0">
                <a:latin typeface="Calibri" pitchFamily="34" charset="0"/>
              </a:rPr>
              <a:t>	</a:t>
            </a:r>
            <a:r>
              <a:rPr lang="en-US" dirty="0" err="1" smtClean="0">
                <a:latin typeface="Calibri" pitchFamily="34" charset="0"/>
              </a:rPr>
              <a:t>hookOperation</a:t>
            </a:r>
            <a:r>
              <a:rPr lang="en-US" dirty="0" smtClean="0">
                <a:latin typeface="Calibri" pitchFamily="34" charset="0"/>
              </a:rPr>
              <a:t>();</a:t>
            </a:r>
          </a:p>
          <a:p>
            <a:pPr algn="l" rtl="0"/>
            <a:r>
              <a:rPr lang="en-US" b="1" dirty="0" smtClean="0">
                <a:latin typeface="Calibri" pitchFamily="34" charset="0"/>
              </a:rPr>
              <a:t>     }</a:t>
            </a:r>
          </a:p>
          <a:p>
            <a:pPr algn="l" rtl="0"/>
            <a:r>
              <a:rPr lang="en-US" dirty="0">
                <a:latin typeface="Calibri" pitchFamily="34" charset="0"/>
              </a:rPr>
              <a:t> </a:t>
            </a:r>
            <a:r>
              <a:rPr lang="en-US" dirty="0" smtClean="0">
                <a:latin typeface="Calibri" pitchFamily="34" charset="0"/>
              </a:rPr>
              <a:t>   void </a:t>
            </a:r>
            <a:r>
              <a:rPr lang="en-US" dirty="0" err="1" smtClean="0">
                <a:latin typeface="Calibri" pitchFamily="34" charset="0"/>
              </a:rPr>
              <a:t>concreteOperation</a:t>
            </a:r>
            <a:r>
              <a:rPr lang="en-US" dirty="0" smtClean="0">
                <a:latin typeface="Calibri" pitchFamily="34" charset="0"/>
              </a:rPr>
              <a:t> ( ) { … }</a:t>
            </a:r>
          </a:p>
          <a:p>
            <a:pPr algn="l" rtl="0"/>
            <a:r>
              <a:rPr lang="en-US" dirty="0">
                <a:latin typeface="Calibri" pitchFamily="34" charset="0"/>
              </a:rPr>
              <a:t> </a:t>
            </a:r>
            <a:r>
              <a:rPr lang="en-US" dirty="0" smtClean="0">
                <a:latin typeface="Calibri" pitchFamily="34" charset="0"/>
              </a:rPr>
              <a:t>   void </a:t>
            </a:r>
            <a:r>
              <a:rPr lang="en-US" dirty="0" err="1" smtClean="0">
                <a:latin typeface="Calibri" pitchFamily="34" charset="0"/>
              </a:rPr>
              <a:t>hookOperation</a:t>
            </a:r>
            <a:r>
              <a:rPr lang="en-US" dirty="0" smtClean="0">
                <a:latin typeface="Calibri" pitchFamily="34" charset="0"/>
              </a:rPr>
              <a:t> () { … }  </a:t>
            </a:r>
          </a:p>
          <a:p>
            <a:pPr algn="l" rtl="0"/>
            <a:r>
              <a:rPr lang="en-US" dirty="0">
                <a:latin typeface="Calibri" pitchFamily="34" charset="0"/>
              </a:rPr>
              <a:t> </a:t>
            </a:r>
            <a:r>
              <a:rPr lang="en-US" dirty="0" smtClean="0">
                <a:latin typeface="Calibri" pitchFamily="34" charset="0"/>
              </a:rPr>
              <a:t>   abstract void operation1</a:t>
            </a:r>
            <a:r>
              <a:rPr lang="en-US" b="1" dirty="0" smtClean="0">
                <a:latin typeface="Calibri" pitchFamily="34" charset="0"/>
              </a:rPr>
              <a:t> </a:t>
            </a:r>
            <a:r>
              <a:rPr lang="en-US" dirty="0" smtClean="0">
                <a:latin typeface="Calibri" pitchFamily="34" charset="0"/>
              </a:rPr>
              <a:t>();</a:t>
            </a:r>
          </a:p>
          <a:p>
            <a:pPr algn="l" rtl="0"/>
            <a:r>
              <a:rPr lang="en-US" dirty="0">
                <a:latin typeface="Calibri" pitchFamily="34" charset="0"/>
              </a:rPr>
              <a:t> </a:t>
            </a:r>
            <a:r>
              <a:rPr lang="en-US" dirty="0" smtClean="0">
                <a:latin typeface="Calibri" pitchFamily="34" charset="0"/>
              </a:rPr>
              <a:t>   abstract void operation2</a:t>
            </a:r>
            <a:r>
              <a:rPr lang="en-US" b="1" dirty="0" smtClean="0">
                <a:latin typeface="Calibri" pitchFamily="34" charset="0"/>
              </a:rPr>
              <a:t> </a:t>
            </a:r>
            <a:r>
              <a:rPr lang="en-US" dirty="0" smtClean="0">
                <a:latin typeface="Calibri" pitchFamily="34" charset="0"/>
              </a:rPr>
              <a:t>();</a:t>
            </a:r>
          </a:p>
          <a:p>
            <a:pPr algn="l" rtl="0"/>
            <a:r>
              <a:rPr lang="en-US" b="1" dirty="0">
                <a:latin typeface="Calibri" pitchFamily="34" charset="0"/>
              </a:rPr>
              <a:t>}</a:t>
            </a:r>
            <a:endParaRPr lang="ar-EG" b="1" dirty="0">
              <a:latin typeface="Calibri" pitchFamily="34" charset="0"/>
            </a:endParaRP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lstStyle/>
          <a:p>
            <a:r>
              <a:rPr lang="en-US" dirty="0" smtClean="0"/>
              <a:t>Template Method Pattern Definition</a:t>
            </a:r>
            <a:endParaRPr lang="ar-EG" dirty="0" smtClean="0"/>
          </a:p>
        </p:txBody>
      </p:sp>
      <p:sp>
        <p:nvSpPr>
          <p:cNvPr id="111619" name="Content Placeholder 2"/>
          <p:cNvSpPr>
            <a:spLocks noGrp="1"/>
          </p:cNvSpPr>
          <p:nvPr>
            <p:ph idx="1"/>
          </p:nvPr>
        </p:nvSpPr>
        <p:spPr>
          <a:xfrm>
            <a:off x="457200" y="1066800"/>
            <a:ext cx="8229600" cy="5059363"/>
          </a:xfrm>
        </p:spPr>
        <p:txBody>
          <a:bodyPr/>
          <a:lstStyle/>
          <a:p>
            <a:r>
              <a:rPr lang="en-US" sz="2800" dirty="0" smtClean="0"/>
              <a:t>The Template Method Pattern defines the skeleton of an algorithm in a method deferring some steps to the subclasses.</a:t>
            </a:r>
            <a:endParaRPr lang="ar-EG" sz="2400" dirty="0" smtClean="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lstStyle/>
          <a:p>
            <a:r>
              <a:rPr lang="en-US" dirty="0" smtClean="0"/>
              <a:t>Notes on the Template Method Pattern</a:t>
            </a:r>
            <a:endParaRPr lang="ar-EG" dirty="0" smtClean="0"/>
          </a:p>
        </p:txBody>
      </p:sp>
      <p:sp>
        <p:nvSpPr>
          <p:cNvPr id="111619" name="Content Placeholder 2"/>
          <p:cNvSpPr>
            <a:spLocks noGrp="1"/>
          </p:cNvSpPr>
          <p:nvPr>
            <p:ph idx="1"/>
          </p:nvPr>
        </p:nvSpPr>
        <p:spPr>
          <a:xfrm>
            <a:off x="304800" y="1066800"/>
            <a:ext cx="8382000" cy="5334000"/>
          </a:xfrm>
        </p:spPr>
        <p:txBody>
          <a:bodyPr/>
          <a:lstStyle/>
          <a:p>
            <a:r>
              <a:rPr lang="en-US" sz="2800" dirty="0" smtClean="0"/>
              <a:t>The Template Method Pattern applies the Hollywood principal: Don’t call us , we will call you.</a:t>
            </a:r>
          </a:p>
          <a:p>
            <a:endParaRPr lang="en-US" sz="2800" dirty="0" smtClean="0"/>
          </a:p>
          <a:p>
            <a:r>
              <a:rPr lang="en-US" sz="2800" dirty="0" smtClean="0"/>
              <a:t>The abstract super class controls the algorithms and calls methods of the subclasses when they are needed for implementation.</a:t>
            </a:r>
          </a:p>
          <a:p>
            <a:endParaRPr lang="en-US" sz="2800" dirty="0" smtClean="0"/>
          </a:p>
          <a:p>
            <a:r>
              <a:rPr lang="en-US" sz="2400" dirty="0" smtClean="0"/>
              <a:t>Template Method Pattern in JDK: </a:t>
            </a:r>
          </a:p>
          <a:p>
            <a:pPr lvl="1"/>
            <a:r>
              <a:rPr lang="en-US" sz="2000" dirty="0" smtClean="0"/>
              <a:t>Applet and </a:t>
            </a:r>
            <a:r>
              <a:rPr lang="en-US" sz="2000" dirty="0" err="1" smtClean="0"/>
              <a:t>JFrame</a:t>
            </a:r>
            <a:r>
              <a:rPr lang="en-US" sz="2000" dirty="0" smtClean="0"/>
              <a:t>.</a:t>
            </a:r>
          </a:p>
          <a:p>
            <a:pPr lvl="1"/>
            <a:r>
              <a:rPr lang="en-US" sz="2000" dirty="0" smtClean="0"/>
              <a:t>The </a:t>
            </a:r>
            <a:r>
              <a:rPr lang="en-US" sz="2000" b="1" dirty="0" smtClean="0"/>
              <a:t>sort</a:t>
            </a:r>
            <a:r>
              <a:rPr lang="en-US" sz="2000" dirty="0" smtClean="0"/>
              <a:t> method of the </a:t>
            </a:r>
            <a:r>
              <a:rPr lang="en-US" sz="2000" b="1" dirty="0" smtClean="0"/>
              <a:t>Arrays</a:t>
            </a:r>
            <a:r>
              <a:rPr lang="en-US" sz="2000" dirty="0" smtClean="0"/>
              <a:t> class and </a:t>
            </a:r>
            <a:r>
              <a:rPr lang="en-US" sz="2000" dirty="0" err="1" smtClean="0"/>
              <a:t>compareTo</a:t>
            </a:r>
            <a:r>
              <a:rPr lang="en-US" sz="2000" dirty="0" smtClean="0"/>
              <a:t> method and override </a:t>
            </a:r>
            <a:r>
              <a:rPr lang="en-US" sz="2000" dirty="0" err="1" smtClean="0"/>
              <a:t>compareTo</a:t>
            </a:r>
            <a:r>
              <a:rPr lang="en-US" sz="2000" dirty="0" smtClean="0"/>
              <a:t> method.</a:t>
            </a:r>
            <a:endParaRPr lang="ar-EG" sz="2000" dirty="0" smtClean="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458200" cy="762000"/>
          </a:xfrm>
        </p:spPr>
        <p:txBody>
          <a:bodyPr>
            <a:normAutofit fontScale="90000"/>
          </a:bodyPr>
          <a:lstStyle/>
          <a:p>
            <a:r>
              <a:rPr lang="en-US" dirty="0" smtClean="0"/>
              <a:t>Notes on the Template Method Pattern (cont’)</a:t>
            </a:r>
            <a:endParaRPr lang="ar-EG" dirty="0"/>
          </a:p>
        </p:txBody>
      </p:sp>
      <p:sp>
        <p:nvSpPr>
          <p:cNvPr id="3" name="Content Placeholder 2"/>
          <p:cNvSpPr>
            <a:spLocks noGrp="1"/>
          </p:cNvSpPr>
          <p:nvPr>
            <p:ph idx="1"/>
          </p:nvPr>
        </p:nvSpPr>
        <p:spPr>
          <a:xfrm>
            <a:off x="457200" y="1066800"/>
            <a:ext cx="8229600" cy="5059363"/>
          </a:xfrm>
        </p:spPr>
        <p:txBody>
          <a:bodyPr/>
          <a:lstStyle/>
          <a:p>
            <a:r>
              <a:rPr lang="en-US" sz="2800" dirty="0" smtClean="0"/>
              <a:t>To prevent the subclasses from  changing the algorithm in the template method, declare it as final.</a:t>
            </a:r>
          </a:p>
          <a:p>
            <a:endParaRPr lang="en-US" sz="2800" dirty="0" smtClean="0"/>
          </a:p>
          <a:p>
            <a:r>
              <a:rPr lang="en-US" sz="2800" dirty="0" smtClean="0"/>
              <a:t>The Factory method is a special Template method (Encapsulating object creation)</a:t>
            </a:r>
            <a:endParaRPr lang="ar-EG" sz="2800" dirty="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subTitle" idx="1"/>
          </p:nvPr>
        </p:nvSpPr>
        <p:spPr>
          <a:xfrm>
            <a:off x="1295400" y="2743200"/>
            <a:ext cx="6400800" cy="1752600"/>
          </a:xfrm>
        </p:spPr>
        <p:txBody>
          <a:bodyPr/>
          <a:lstStyle/>
          <a:p>
            <a:pPr marL="533400" indent="-533400" eaLnBrk="1" hangingPunct="1">
              <a:lnSpc>
                <a:spcPct val="80000"/>
              </a:lnSpc>
              <a:defRPr/>
            </a:pPr>
            <a:endParaRPr lang="en-US" sz="3600" dirty="0" smtClean="0"/>
          </a:p>
          <a:p>
            <a:pPr marL="711200" indent="-711200" eaLnBrk="1" hangingPunct="1">
              <a:lnSpc>
                <a:spcPct val="90000"/>
              </a:lnSpc>
              <a:defRPr/>
            </a:pPr>
            <a:r>
              <a:rPr lang="en-US" dirty="0" smtClean="0">
                <a:solidFill>
                  <a:schemeClr val="tx1"/>
                </a:solidFill>
              </a:rPr>
              <a:t>Document Editor</a:t>
            </a:r>
            <a:endParaRPr lang="en-US" dirty="0" smtClean="0"/>
          </a:p>
        </p:txBody>
      </p:sp>
      <p:sp>
        <p:nvSpPr>
          <p:cNvPr id="11267" name="Rectangle 4"/>
          <p:cNvSpPr>
            <a:spLocks noGrp="1" noChangeArrowheads="1"/>
          </p:cNvSpPr>
          <p:nvPr>
            <p:ph type="ctrTitle"/>
          </p:nvPr>
        </p:nvSpPr>
        <p:spPr/>
        <p:txBody>
          <a:bodyPr/>
          <a:lstStyle/>
          <a:p>
            <a:pPr eaLnBrk="1" hangingPunct="1"/>
            <a:r>
              <a:rPr lang="en-US" dirty="0" smtClean="0"/>
              <a:t>Case Study </a:t>
            </a:r>
          </a:p>
        </p:txBody>
      </p:sp>
    </p:spTree>
    <p:extLst>
      <p:ext uri="{BB962C8B-B14F-4D97-AF65-F5344CB8AC3E}">
        <p14:creationId xmlns:p14="http://schemas.microsoft.com/office/powerpoint/2010/main" val="821979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Editor Features</a:t>
            </a:r>
            <a:endParaRPr lang="en-US" dirty="0"/>
          </a:p>
        </p:txBody>
      </p:sp>
      <p:sp>
        <p:nvSpPr>
          <p:cNvPr id="3" name="Content Placeholder 2"/>
          <p:cNvSpPr>
            <a:spLocks noGrp="1"/>
          </p:cNvSpPr>
          <p:nvPr>
            <p:ph idx="1"/>
          </p:nvPr>
        </p:nvSpPr>
        <p:spPr>
          <a:xfrm>
            <a:off x="457200" y="1219200"/>
            <a:ext cx="8229600" cy="4525963"/>
          </a:xfrm>
        </p:spPr>
        <p:txBody>
          <a:bodyPr/>
          <a:lstStyle/>
          <a:p>
            <a:r>
              <a:rPr lang="en-US" dirty="0" smtClean="0"/>
              <a:t>Mix text and graphics in a variety of styles</a:t>
            </a:r>
          </a:p>
          <a:p>
            <a:r>
              <a:rPr lang="en-US" dirty="0" smtClean="0"/>
              <a:t>pull-down menus </a:t>
            </a:r>
          </a:p>
          <a:p>
            <a:r>
              <a:rPr lang="en-US" dirty="0" smtClean="0"/>
              <a:t>scrollbars</a:t>
            </a:r>
          </a:p>
          <a:p>
            <a:r>
              <a:rPr lang="en-US" dirty="0" smtClean="0"/>
              <a:t>Icons for jumping to a particular page</a:t>
            </a:r>
          </a:p>
          <a:p>
            <a:pPr>
              <a:buNone/>
            </a:pPr>
            <a:endParaRPr lang="en-US" dirty="0"/>
          </a:p>
        </p:txBody>
      </p:sp>
    </p:spTree>
    <p:extLst>
      <p:ext uri="{BB962C8B-B14F-4D97-AF65-F5344CB8AC3E}">
        <p14:creationId xmlns:p14="http://schemas.microsoft.com/office/powerpoint/2010/main" val="3761216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a:t>
            </a:r>
            <a:r>
              <a:rPr lang="en-US" dirty="0"/>
              <a:t>L</a:t>
            </a:r>
            <a:r>
              <a:rPr lang="en-US" dirty="0" smtClean="0"/>
              <a:t>evel Class Design Principles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solidFill>
                  <a:schemeClr val="bg1">
                    <a:lumMod val="85000"/>
                  </a:schemeClr>
                </a:solidFill>
              </a:rPr>
              <a:t>Tell don’t ask</a:t>
            </a:r>
          </a:p>
          <a:p>
            <a:pPr>
              <a:buFont typeface="Wingdings" panose="05000000000000000000" pitchFamily="2" charset="2"/>
              <a:buChar char="q"/>
            </a:pPr>
            <a:r>
              <a:rPr lang="en-US" dirty="0" smtClean="0">
                <a:solidFill>
                  <a:schemeClr val="bg1">
                    <a:lumMod val="85000"/>
                  </a:schemeClr>
                </a:solidFill>
              </a:rPr>
              <a:t>Once and only once</a:t>
            </a:r>
          </a:p>
          <a:p>
            <a:pPr>
              <a:buFont typeface="Wingdings" panose="05000000000000000000" pitchFamily="2" charset="2"/>
              <a:buChar char="q"/>
            </a:pPr>
            <a:r>
              <a:rPr lang="en-US" dirty="0" smtClean="0">
                <a:solidFill>
                  <a:schemeClr val="bg1">
                    <a:lumMod val="85000"/>
                  </a:schemeClr>
                </a:solidFill>
              </a:rPr>
              <a:t>Law of Demeter</a:t>
            </a:r>
          </a:p>
          <a:p>
            <a:pPr>
              <a:buFont typeface="Wingdings" panose="05000000000000000000" pitchFamily="2" charset="2"/>
              <a:buChar char="q"/>
            </a:pPr>
            <a:r>
              <a:rPr lang="en-US" dirty="0" smtClean="0"/>
              <a:t>Favor composition over inheritance</a:t>
            </a:r>
          </a:p>
          <a:p>
            <a:pPr>
              <a:buFont typeface="Wingdings" panose="05000000000000000000" pitchFamily="2" charset="2"/>
              <a:buChar char="q"/>
            </a:pPr>
            <a:r>
              <a:rPr lang="en-US" dirty="0" smtClean="0">
                <a:solidFill>
                  <a:schemeClr val="bg1">
                    <a:lumMod val="85000"/>
                  </a:schemeClr>
                </a:solidFill>
              </a:rPr>
              <a:t>Command Query Separation</a:t>
            </a:r>
          </a:p>
          <a:p>
            <a:pPr marL="0" indent="0">
              <a:buNone/>
            </a:pPr>
            <a:endParaRPr lang="en-US" dirty="0"/>
          </a:p>
        </p:txBody>
      </p:sp>
    </p:spTree>
    <p:extLst>
      <p:ext uri="{BB962C8B-B14F-4D97-AF65-F5344CB8AC3E}">
        <p14:creationId xmlns:p14="http://schemas.microsoft.com/office/powerpoint/2010/main" val="1456247145"/>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Editor Design Issues</a:t>
            </a:r>
            <a:endParaRPr lang="en-US" dirty="0"/>
          </a:p>
        </p:txBody>
      </p:sp>
      <p:sp>
        <p:nvSpPr>
          <p:cNvPr id="3" name="Content Placeholder 2"/>
          <p:cNvSpPr>
            <a:spLocks noGrp="1"/>
          </p:cNvSpPr>
          <p:nvPr>
            <p:ph idx="1"/>
          </p:nvPr>
        </p:nvSpPr>
        <p:spPr>
          <a:xfrm>
            <a:off x="533400" y="914400"/>
            <a:ext cx="8229600" cy="4525963"/>
          </a:xfrm>
        </p:spPr>
        <p:txBody>
          <a:bodyPr/>
          <a:lstStyle/>
          <a:p>
            <a:pPr marL="495300" indent="-495300">
              <a:buSzTx/>
              <a:buFont typeface="Wingdings" pitchFamily="2" charset="2"/>
              <a:buAutoNum type="arabicPeriod"/>
            </a:pPr>
            <a:r>
              <a:rPr lang="en-US" dirty="0" smtClean="0"/>
              <a:t>Document Structure </a:t>
            </a:r>
          </a:p>
          <a:p>
            <a:pPr marL="1187450" lvl="3" indent="-381000">
              <a:buFont typeface="Wingdings" pitchFamily="2" charset="2"/>
              <a:buNone/>
            </a:pPr>
            <a:r>
              <a:rPr lang="en-US" dirty="0" smtClean="0"/>
              <a:t>How do we represent a document?</a:t>
            </a:r>
          </a:p>
          <a:p>
            <a:pPr marL="495300" indent="-495300">
              <a:buSzTx/>
              <a:buFont typeface="Wingdings" pitchFamily="2" charset="2"/>
              <a:buAutoNum type="arabicPeriod"/>
            </a:pPr>
            <a:r>
              <a:rPr lang="en-US" dirty="0" smtClean="0"/>
              <a:t>Formatting </a:t>
            </a:r>
          </a:p>
          <a:p>
            <a:pPr marL="1187450" lvl="3" indent="-381000">
              <a:buFont typeface="Wingdings" pitchFamily="2" charset="2"/>
              <a:buNone/>
            </a:pPr>
            <a:r>
              <a:rPr lang="en-US" dirty="0" smtClean="0"/>
              <a:t>How do we arrange text and graphics on the screen (or paper)</a:t>
            </a:r>
          </a:p>
          <a:p>
            <a:pPr marL="495300" indent="-495300">
              <a:buSzTx/>
              <a:buFont typeface="Wingdings" pitchFamily="2" charset="2"/>
              <a:buAutoNum type="arabicPeriod"/>
            </a:pPr>
            <a:r>
              <a:rPr lang="en-US" dirty="0" smtClean="0"/>
              <a:t>Embellishing the user interface</a:t>
            </a:r>
          </a:p>
          <a:p>
            <a:pPr marL="495300" indent="-495300">
              <a:buSzTx/>
              <a:buFont typeface="Wingdings" pitchFamily="2" charset="2"/>
              <a:buAutoNum type="arabicPeriod"/>
            </a:pPr>
            <a:r>
              <a:rPr lang="en-US" dirty="0" smtClean="0"/>
              <a:t>Supporting multiple look-and-feel standards</a:t>
            </a:r>
          </a:p>
          <a:p>
            <a:pPr marL="495300" indent="-495300">
              <a:buSzTx/>
              <a:buFont typeface="Wingdings" pitchFamily="2" charset="2"/>
              <a:buAutoNum type="arabicPeriod"/>
            </a:pPr>
            <a:r>
              <a:rPr lang="en-US" dirty="0" smtClean="0"/>
              <a:t>User Operations</a:t>
            </a:r>
          </a:p>
          <a:p>
            <a:endParaRPr lang="en-US" dirty="0"/>
          </a:p>
        </p:txBody>
      </p:sp>
    </p:spTree>
    <p:extLst>
      <p:ext uri="{BB962C8B-B14F-4D97-AF65-F5344CB8AC3E}">
        <p14:creationId xmlns:p14="http://schemas.microsoft.com/office/powerpoint/2010/main" val="3396682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Structure </a:t>
            </a:r>
            <a:endParaRPr lang="en-US" dirty="0"/>
          </a:p>
        </p:txBody>
      </p:sp>
      <p:sp>
        <p:nvSpPr>
          <p:cNvPr id="3" name="Content Placeholder 2"/>
          <p:cNvSpPr>
            <a:spLocks noGrp="1"/>
          </p:cNvSpPr>
          <p:nvPr>
            <p:ph idx="1"/>
          </p:nvPr>
        </p:nvSpPr>
        <p:spPr>
          <a:xfrm>
            <a:off x="304800" y="1066800"/>
            <a:ext cx="8229600" cy="4525963"/>
          </a:xfrm>
        </p:spPr>
        <p:txBody>
          <a:bodyPr/>
          <a:lstStyle/>
          <a:p>
            <a:r>
              <a:rPr lang="en-US" dirty="0" smtClean="0"/>
              <a:t>Documents are really just a combination of characters, lines, polygons, etc.</a:t>
            </a:r>
          </a:p>
          <a:p>
            <a:r>
              <a:rPr lang="en-US" dirty="0" smtClean="0"/>
              <a:t>Often a user will want to deal with things at a higher level (ex. a picture or a row or column of a document)</a:t>
            </a:r>
          </a:p>
          <a:p>
            <a:r>
              <a:rPr lang="en-US" dirty="0" smtClean="0"/>
              <a:t>To make it user-friendly, we need to allow the user to deal with these higher level constructs</a:t>
            </a:r>
          </a:p>
          <a:p>
            <a:endParaRPr lang="en-US" dirty="0"/>
          </a:p>
        </p:txBody>
      </p:sp>
    </p:spTree>
    <p:extLst>
      <p:ext uri="{BB962C8B-B14F-4D97-AF65-F5344CB8AC3E}">
        <p14:creationId xmlns:p14="http://schemas.microsoft.com/office/powerpoint/2010/main" val="356292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Structure </a:t>
            </a:r>
            <a:endParaRPr lang="en-US" dirty="0"/>
          </a:p>
        </p:txBody>
      </p:sp>
      <p:sp>
        <p:nvSpPr>
          <p:cNvPr id="4" name="Content Placeholder 3"/>
          <p:cNvSpPr>
            <a:spLocks noGrp="1"/>
          </p:cNvSpPr>
          <p:nvPr>
            <p:ph idx="1"/>
          </p:nvPr>
        </p:nvSpPr>
        <p:spPr>
          <a:xfrm>
            <a:off x="304800" y="1066800"/>
            <a:ext cx="8229600" cy="4525963"/>
          </a:xfrm>
        </p:spPr>
        <p:txBody>
          <a:bodyPr/>
          <a:lstStyle/>
          <a:p>
            <a:r>
              <a:rPr lang="en-US" dirty="0" smtClean="0"/>
              <a:t>The internal representation of the document structure should match the physical structure</a:t>
            </a:r>
          </a:p>
          <a:p>
            <a:r>
              <a:rPr lang="en-US" dirty="0" smtClean="0"/>
              <a:t>Allow arrangement of text and graphics into lines, columns, tables, etc.</a:t>
            </a:r>
          </a:p>
          <a:p>
            <a:r>
              <a:rPr lang="en-US" dirty="0" smtClean="0"/>
              <a:t>Need to draw the document on the screen</a:t>
            </a:r>
          </a:p>
          <a:p>
            <a:r>
              <a:rPr lang="en-US" dirty="0" smtClean="0"/>
              <a:t>Need to map mouse clicks to specific parts of the document to be handled at the right level</a:t>
            </a:r>
          </a:p>
          <a:p>
            <a:endParaRPr lang="en-US" dirty="0"/>
          </a:p>
        </p:txBody>
      </p:sp>
    </p:spTree>
    <p:extLst>
      <p:ext uri="{BB962C8B-B14F-4D97-AF65-F5344CB8AC3E}">
        <p14:creationId xmlns:p14="http://schemas.microsoft.com/office/powerpoint/2010/main" val="3356236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How can we meet Structure expectations?</a:t>
            </a:r>
            <a:endParaRPr lang="en-US" sz="2400" dirty="0"/>
          </a:p>
        </p:txBody>
      </p:sp>
      <p:pic>
        <p:nvPicPr>
          <p:cNvPr id="6" name="Picture 28" descr="textcomp"/>
          <p:cNvPicPr>
            <a:picLocks noChangeAspect="1" noChangeArrowheads="1"/>
          </p:cNvPicPr>
          <p:nvPr/>
        </p:nvPicPr>
        <p:blipFill>
          <a:blip r:embed="rId3" cstate="print"/>
          <a:srcRect/>
          <a:stretch>
            <a:fillRect/>
          </a:stretch>
        </p:blipFill>
        <p:spPr bwMode="auto">
          <a:xfrm>
            <a:off x="304800" y="990600"/>
            <a:ext cx="8229600" cy="5298124"/>
          </a:xfrm>
          <a:prstGeom prst="rect">
            <a:avLst/>
          </a:prstGeom>
          <a:noFill/>
        </p:spPr>
      </p:pic>
    </p:spTree>
    <p:extLst>
      <p:ext uri="{BB962C8B-B14F-4D97-AF65-F5344CB8AC3E}">
        <p14:creationId xmlns:p14="http://schemas.microsoft.com/office/powerpoint/2010/main" val="4209759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Structure </a:t>
            </a:r>
            <a:endParaRPr lang="en-US" dirty="0"/>
          </a:p>
        </p:txBody>
      </p:sp>
      <p:pic>
        <p:nvPicPr>
          <p:cNvPr id="5" name="Picture 5" descr="texts008"/>
          <p:cNvPicPr>
            <a:picLocks noChangeAspect="1" noChangeArrowheads="1"/>
          </p:cNvPicPr>
          <p:nvPr/>
        </p:nvPicPr>
        <p:blipFill>
          <a:blip r:embed="rId2" cstate="print"/>
          <a:srcRect/>
          <a:stretch>
            <a:fillRect/>
          </a:stretch>
        </p:blipFill>
        <p:spPr bwMode="auto">
          <a:xfrm>
            <a:off x="838200" y="3505200"/>
            <a:ext cx="8004175" cy="2828925"/>
          </a:xfrm>
          <a:prstGeom prst="rect">
            <a:avLst/>
          </a:prstGeom>
          <a:noFill/>
        </p:spPr>
      </p:pic>
      <p:sp>
        <p:nvSpPr>
          <p:cNvPr id="4" name="Content Placeholder 3"/>
          <p:cNvSpPr>
            <a:spLocks noGrp="1"/>
          </p:cNvSpPr>
          <p:nvPr>
            <p:ph idx="1"/>
          </p:nvPr>
        </p:nvSpPr>
        <p:spPr>
          <a:xfrm>
            <a:off x="228600" y="990600"/>
            <a:ext cx="8229600" cy="4525963"/>
          </a:xfrm>
        </p:spPr>
        <p:txBody>
          <a:bodyPr/>
          <a:lstStyle/>
          <a:p>
            <a:r>
              <a:rPr lang="en-US" sz="2800" b="1" dirty="0" smtClean="0"/>
              <a:t>Recursive Composition</a:t>
            </a:r>
          </a:p>
          <a:p>
            <a:pPr lvl="1">
              <a:lnSpc>
                <a:spcPct val="150000"/>
              </a:lnSpc>
            </a:pPr>
            <a:r>
              <a:rPr lang="en-US" sz="2400" dirty="0" smtClean="0"/>
              <a:t>A method for representing a hierarchy of information</a:t>
            </a:r>
          </a:p>
          <a:p>
            <a:pPr lvl="1">
              <a:lnSpc>
                <a:spcPct val="150000"/>
              </a:lnSpc>
            </a:pPr>
            <a:r>
              <a:rPr lang="en-US" sz="2400" dirty="0" smtClean="0"/>
              <a:t>A grouping of simple items to create a composite item</a:t>
            </a:r>
          </a:p>
          <a:p>
            <a:pPr lvl="1">
              <a:lnSpc>
                <a:spcPct val="150000"/>
              </a:lnSpc>
            </a:pPr>
            <a:r>
              <a:rPr lang="en-US" sz="2400" dirty="0" smtClean="0"/>
              <a:t>Groupings of items can be a part of even higher level groups</a:t>
            </a:r>
          </a:p>
          <a:p>
            <a:endParaRPr lang="en-US" sz="2800" dirty="0"/>
          </a:p>
        </p:txBody>
      </p:sp>
    </p:spTree>
    <p:extLst>
      <p:ext uri="{BB962C8B-B14F-4D97-AF65-F5344CB8AC3E}">
        <p14:creationId xmlns:p14="http://schemas.microsoft.com/office/powerpoint/2010/main" val="3716392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Structure </a:t>
            </a:r>
            <a:endParaRPr lang="en-US" dirty="0"/>
          </a:p>
        </p:txBody>
      </p:sp>
      <p:sp>
        <p:nvSpPr>
          <p:cNvPr id="4" name="Content Placeholder 3"/>
          <p:cNvSpPr>
            <a:spLocks noGrp="1"/>
          </p:cNvSpPr>
          <p:nvPr>
            <p:ph idx="1"/>
          </p:nvPr>
        </p:nvSpPr>
        <p:spPr>
          <a:xfrm>
            <a:off x="228600" y="990600"/>
            <a:ext cx="8229600" cy="4525963"/>
          </a:xfrm>
        </p:spPr>
        <p:txBody>
          <a:bodyPr/>
          <a:lstStyle/>
          <a:p>
            <a:r>
              <a:rPr lang="en-US" sz="2800" dirty="0" smtClean="0"/>
              <a:t>Consequences</a:t>
            </a:r>
          </a:p>
          <a:p>
            <a:pPr lvl="1">
              <a:buSzPct val="80000"/>
            </a:pPr>
            <a:r>
              <a:rPr lang="en-US" sz="2400" dirty="0" smtClean="0"/>
              <a:t>Objects need corresponding classes</a:t>
            </a:r>
          </a:p>
          <a:p>
            <a:pPr lvl="1">
              <a:buSzPct val="80000"/>
            </a:pPr>
            <a:r>
              <a:rPr lang="en-US" sz="2400" dirty="0" smtClean="0"/>
              <a:t>All of these classes need compatible interfaces</a:t>
            </a:r>
          </a:p>
          <a:p>
            <a:pPr lvl="2">
              <a:buSzPct val="80000"/>
            </a:pPr>
            <a:r>
              <a:rPr lang="en-US" sz="2200" dirty="0" smtClean="0"/>
              <a:t>Allows us to treat them uniformly</a:t>
            </a:r>
          </a:p>
          <a:p>
            <a:r>
              <a:rPr lang="en-US" sz="2800" dirty="0" smtClean="0"/>
              <a:t>Meet the </a:t>
            </a:r>
            <a:r>
              <a:rPr lang="en-US" sz="2800" b="1" dirty="0" smtClean="0"/>
              <a:t>Glyph</a:t>
            </a:r>
          </a:p>
          <a:p>
            <a:endParaRPr lang="en-US" sz="2800" dirty="0"/>
          </a:p>
        </p:txBody>
      </p:sp>
      <p:graphicFrame>
        <p:nvGraphicFramePr>
          <p:cNvPr id="5" name="Group 26"/>
          <p:cNvGraphicFramePr>
            <a:graphicFrameLocks/>
          </p:cNvGraphicFramePr>
          <p:nvPr/>
        </p:nvGraphicFramePr>
        <p:xfrm>
          <a:off x="722312" y="3429000"/>
          <a:ext cx="7278688" cy="2895600"/>
        </p:xfrm>
        <a:graphic>
          <a:graphicData uri="http://schemas.openxmlformats.org/drawingml/2006/table">
            <a:tbl>
              <a:tblPr>
                <a:effectLst>
                  <a:outerShdw blurRad="50800" dist="50800" dir="5400000" algn="ctr" rotWithShape="0">
                    <a:schemeClr val="bg1"/>
                  </a:outerShdw>
                </a:effectLst>
              </a:tblPr>
              <a:tblGrid>
                <a:gridCol w="2561657">
                  <a:extLst>
                    <a:ext uri="{9D8B030D-6E8A-4147-A177-3AD203B41FA5}">
                      <a16:colId xmlns:a16="http://schemas.microsoft.com/office/drawing/2014/main" val="20000"/>
                    </a:ext>
                  </a:extLst>
                </a:gridCol>
                <a:gridCol w="4717031">
                  <a:extLst>
                    <a:ext uri="{9D8B030D-6E8A-4147-A177-3AD203B41FA5}">
                      <a16:colId xmlns:a16="http://schemas.microsoft.com/office/drawing/2014/main" val="20001"/>
                    </a:ext>
                  </a:extLst>
                </a:gridCol>
              </a:tblGrid>
              <a:tr h="457200">
                <a:tc>
                  <a:txBody>
                    <a:bodyPr/>
                    <a:lstStyle/>
                    <a:p>
                      <a:pPr marL="0" marR="0" lvl="0" indent="0" algn="l" defTabSz="914400" rtl="0" eaLnBrk="1" fontAlgn="base" latinLnBrk="0" hangingPunct="1">
                        <a:lnSpc>
                          <a:spcPct val="100000"/>
                        </a:lnSpc>
                        <a:spcBef>
                          <a:spcPct val="0"/>
                        </a:spcBef>
                        <a:spcAft>
                          <a:spcPct val="25000"/>
                        </a:spcAft>
                        <a:buClr>
                          <a:srgbClr val="B2B3B5"/>
                        </a:buClr>
                        <a:buSzPct val="75000"/>
                        <a:buFontTx/>
                        <a:buNone/>
                        <a:tabLst/>
                      </a:pPr>
                      <a:r>
                        <a:rPr kumimoji="0" lang="en-US" sz="2200" b="1" i="0" u="none" strike="noStrike" cap="none" normalizeH="0" baseline="0" dirty="0" smtClean="0">
                          <a:ln>
                            <a:noFill/>
                          </a:ln>
                          <a:solidFill>
                            <a:schemeClr val="tx1"/>
                          </a:solidFill>
                          <a:effectLst/>
                          <a:latin typeface="Futura Bk" pitchFamily="34" charset="0"/>
                        </a:rPr>
                        <a:t>Responsibility</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25000"/>
                        </a:spcAft>
                        <a:buClr>
                          <a:srgbClr val="B2B3B5"/>
                        </a:buClr>
                        <a:buSzPct val="75000"/>
                        <a:buFontTx/>
                        <a:buNone/>
                        <a:tabLst/>
                      </a:pPr>
                      <a:r>
                        <a:rPr kumimoji="0" lang="en-US" sz="2200" b="1" i="0" u="none" strike="noStrike" kern="1200" cap="none" normalizeH="0" baseline="0" dirty="0" smtClean="0">
                          <a:ln>
                            <a:noFill/>
                          </a:ln>
                          <a:solidFill>
                            <a:schemeClr val="tx1"/>
                          </a:solidFill>
                          <a:effectLst/>
                          <a:latin typeface="Futura Bk" pitchFamily="34" charset="0"/>
                          <a:ea typeface="+mn-ea"/>
                          <a:cs typeface="+mn-cs"/>
                        </a:rPr>
                        <a:t>Operations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0"/>
                        </a:spcBef>
                        <a:spcAft>
                          <a:spcPct val="25000"/>
                        </a:spcAft>
                        <a:buClr>
                          <a:srgbClr val="B2B3B5"/>
                        </a:buClr>
                        <a:buSzPct val="75000"/>
                        <a:buFontTx/>
                        <a:buNone/>
                        <a:tabLst/>
                      </a:pPr>
                      <a:r>
                        <a:rPr kumimoji="0" lang="en-US" sz="2200" b="0" i="0" u="none" strike="noStrike" kern="1200" cap="none" normalizeH="0" baseline="0" dirty="0" smtClean="0">
                          <a:ln>
                            <a:noFill/>
                          </a:ln>
                          <a:solidFill>
                            <a:schemeClr val="tx1"/>
                          </a:solidFill>
                          <a:effectLst/>
                          <a:latin typeface="Futura Bk" pitchFamily="34" charset="0"/>
                          <a:ea typeface="+mn-ea"/>
                          <a:cs typeface="+mn-cs"/>
                        </a:rPr>
                        <a:t>Appearance</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ts val="0"/>
                        </a:spcAft>
                        <a:buClr>
                          <a:srgbClr val="B2B3B5"/>
                        </a:buClr>
                        <a:buSzPct val="75000"/>
                        <a:buFontTx/>
                        <a:buNone/>
                        <a:tabLst/>
                      </a:pPr>
                      <a:r>
                        <a:rPr kumimoji="0" lang="en-US" sz="2000" b="0" i="0" u="none" strike="noStrike" kern="1200" cap="none" normalizeH="0" baseline="0" dirty="0" smtClean="0">
                          <a:ln>
                            <a:noFill/>
                          </a:ln>
                          <a:solidFill>
                            <a:schemeClr val="tx1"/>
                          </a:solidFill>
                          <a:effectLst/>
                          <a:latin typeface="Futura Bk" pitchFamily="34" charset="0"/>
                          <a:ea typeface="+mn-ea"/>
                          <a:cs typeface="+mn-cs"/>
                        </a:rPr>
                        <a:t>void Draw(Window)</a:t>
                      </a:r>
                    </a:p>
                    <a:p>
                      <a:pPr marL="0" marR="0" lvl="0" indent="0" algn="l" defTabSz="914400" rtl="0" eaLnBrk="1" fontAlgn="base" latinLnBrk="0" hangingPunct="1">
                        <a:lnSpc>
                          <a:spcPct val="100000"/>
                        </a:lnSpc>
                        <a:spcBef>
                          <a:spcPct val="0"/>
                        </a:spcBef>
                        <a:spcAft>
                          <a:spcPts val="0"/>
                        </a:spcAft>
                        <a:buClr>
                          <a:srgbClr val="B2B3B5"/>
                        </a:buClr>
                        <a:buSzPct val="75000"/>
                        <a:buFontTx/>
                        <a:buNone/>
                        <a:tabLst/>
                      </a:pPr>
                      <a:r>
                        <a:rPr kumimoji="0" lang="en-US" sz="2000" b="0" i="0" u="none" strike="noStrike" kern="1200" cap="none" normalizeH="0" baseline="0" dirty="0" smtClean="0">
                          <a:ln>
                            <a:noFill/>
                          </a:ln>
                          <a:solidFill>
                            <a:schemeClr val="tx1"/>
                          </a:solidFill>
                          <a:effectLst/>
                          <a:latin typeface="Futura Bk" pitchFamily="34" charset="0"/>
                          <a:ea typeface="+mn-ea"/>
                          <a:cs typeface="+mn-cs"/>
                        </a:rPr>
                        <a:t>void Bounds(</a:t>
                      </a:r>
                      <a:r>
                        <a:rPr kumimoji="0" lang="en-US" sz="2000" b="0" i="0" u="none" strike="noStrike" kern="1200" cap="none" normalizeH="0" baseline="0" dirty="0" err="1" smtClean="0">
                          <a:ln>
                            <a:noFill/>
                          </a:ln>
                          <a:solidFill>
                            <a:schemeClr val="tx1"/>
                          </a:solidFill>
                          <a:effectLst/>
                          <a:latin typeface="Futura Bk" pitchFamily="34" charset="0"/>
                          <a:ea typeface="+mn-ea"/>
                          <a:cs typeface="+mn-cs"/>
                        </a:rPr>
                        <a:t>Rect</a:t>
                      </a:r>
                      <a:r>
                        <a:rPr kumimoji="0" lang="en-US" sz="2000" b="0" i="0" u="none" strike="noStrike" kern="1200" cap="none" normalizeH="0" baseline="0" dirty="0" smtClean="0">
                          <a:ln>
                            <a:noFill/>
                          </a:ln>
                          <a:solidFill>
                            <a:schemeClr val="tx1"/>
                          </a:solidFill>
                          <a:effectLst/>
                          <a:latin typeface="Futura Bk" pitchFamily="34" charset="0"/>
                          <a:ea typeface="+mn-ea"/>
                          <a:cs typeface="+mn-cs"/>
                        </a:rPr>
                        <a:t>)</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2747">
                <a:tc>
                  <a:txBody>
                    <a:bodyPr/>
                    <a:lstStyle/>
                    <a:p>
                      <a:pPr marL="0" marR="0" lvl="0" indent="0" algn="l" defTabSz="914400" rtl="0" eaLnBrk="1" fontAlgn="base" latinLnBrk="0" hangingPunct="1">
                        <a:lnSpc>
                          <a:spcPct val="100000"/>
                        </a:lnSpc>
                        <a:spcBef>
                          <a:spcPct val="0"/>
                        </a:spcBef>
                        <a:spcAft>
                          <a:spcPct val="25000"/>
                        </a:spcAft>
                        <a:buClr>
                          <a:srgbClr val="B2B3B5"/>
                        </a:buClr>
                        <a:buSzPct val="75000"/>
                        <a:buFontTx/>
                        <a:buNone/>
                        <a:tabLst/>
                      </a:pPr>
                      <a:r>
                        <a:rPr kumimoji="0" lang="en-US" sz="2200" b="0" i="0" u="none" strike="noStrike" kern="1200" cap="none" normalizeH="0" baseline="0" dirty="0" smtClean="0">
                          <a:ln>
                            <a:noFill/>
                          </a:ln>
                          <a:solidFill>
                            <a:schemeClr val="tx1"/>
                          </a:solidFill>
                          <a:effectLst/>
                          <a:latin typeface="Futura Bk" pitchFamily="34" charset="0"/>
                          <a:ea typeface="+mn-ea"/>
                          <a:cs typeface="+mn-cs"/>
                        </a:rPr>
                        <a:t>Hit Detection</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ts val="0"/>
                        </a:spcAft>
                        <a:buClr>
                          <a:srgbClr val="B2B3B5"/>
                        </a:buClr>
                        <a:buSzPct val="75000"/>
                        <a:buFontTx/>
                        <a:buNone/>
                        <a:tabLst/>
                      </a:pPr>
                      <a:r>
                        <a:rPr kumimoji="0" lang="en-US" sz="2000" b="0" i="0" u="none" strike="noStrike" kern="1200" cap="none" normalizeH="0" baseline="0" dirty="0" err="1" smtClean="0">
                          <a:ln>
                            <a:noFill/>
                          </a:ln>
                          <a:solidFill>
                            <a:schemeClr val="tx1"/>
                          </a:solidFill>
                          <a:effectLst/>
                          <a:latin typeface="Futura Bk" pitchFamily="34" charset="0"/>
                          <a:ea typeface="+mn-ea"/>
                          <a:cs typeface="+mn-cs"/>
                        </a:rPr>
                        <a:t>bool</a:t>
                      </a:r>
                      <a:r>
                        <a:rPr kumimoji="0" lang="en-US" sz="2000" b="0" i="0" u="none" strike="noStrike" kern="1200" cap="none" normalizeH="0" baseline="0" dirty="0" smtClean="0">
                          <a:ln>
                            <a:noFill/>
                          </a:ln>
                          <a:solidFill>
                            <a:schemeClr val="tx1"/>
                          </a:solidFill>
                          <a:effectLst/>
                          <a:latin typeface="Futura Bk" pitchFamily="34" charset="0"/>
                          <a:ea typeface="+mn-ea"/>
                          <a:cs typeface="+mn-cs"/>
                        </a:rPr>
                        <a:t> Intersects(Point)</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08354">
                <a:tc>
                  <a:txBody>
                    <a:bodyPr/>
                    <a:lstStyle/>
                    <a:p>
                      <a:pPr marL="0" marR="0" lvl="0" indent="0" algn="l" defTabSz="914400" rtl="0" eaLnBrk="1" fontAlgn="base" latinLnBrk="0" hangingPunct="1">
                        <a:lnSpc>
                          <a:spcPct val="100000"/>
                        </a:lnSpc>
                        <a:spcBef>
                          <a:spcPct val="0"/>
                        </a:spcBef>
                        <a:spcAft>
                          <a:spcPct val="25000"/>
                        </a:spcAft>
                        <a:buClr>
                          <a:srgbClr val="B2B3B5"/>
                        </a:buClr>
                        <a:buSzPct val="75000"/>
                        <a:buFontTx/>
                        <a:buNone/>
                        <a:tabLst/>
                      </a:pPr>
                      <a:r>
                        <a:rPr kumimoji="0" lang="en-US" sz="2200" b="0" i="0" u="none" strike="noStrike" kern="1200" cap="none" normalizeH="0" baseline="0" dirty="0" smtClean="0">
                          <a:ln>
                            <a:noFill/>
                          </a:ln>
                          <a:solidFill>
                            <a:schemeClr val="tx1"/>
                          </a:solidFill>
                          <a:effectLst/>
                          <a:latin typeface="Futura Bk" pitchFamily="34" charset="0"/>
                          <a:ea typeface="+mn-ea"/>
                          <a:cs typeface="+mn-cs"/>
                        </a:rPr>
                        <a:t>Structure</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ts val="0"/>
                        </a:spcAft>
                        <a:buClr>
                          <a:srgbClr val="B2B3B5"/>
                        </a:buClr>
                        <a:buSzPct val="75000"/>
                        <a:buFontTx/>
                        <a:buNone/>
                        <a:tabLst/>
                      </a:pPr>
                      <a:r>
                        <a:rPr kumimoji="0" lang="en-US" sz="2000" b="0" i="0" u="none" strike="noStrike" kern="1200" cap="none" normalizeH="0" baseline="0" dirty="0" smtClean="0">
                          <a:ln>
                            <a:noFill/>
                          </a:ln>
                          <a:solidFill>
                            <a:schemeClr val="tx1"/>
                          </a:solidFill>
                          <a:effectLst/>
                          <a:latin typeface="Futura Bk" pitchFamily="34" charset="0"/>
                          <a:ea typeface="+mn-ea"/>
                          <a:cs typeface="+mn-cs"/>
                        </a:rPr>
                        <a:t>void Insert(Glyph, </a:t>
                      </a:r>
                      <a:r>
                        <a:rPr kumimoji="0" lang="en-US" sz="2000" b="0" i="0" u="none" strike="noStrike" kern="1200" cap="none" normalizeH="0" baseline="0" dirty="0" err="1" smtClean="0">
                          <a:ln>
                            <a:noFill/>
                          </a:ln>
                          <a:solidFill>
                            <a:schemeClr val="tx1"/>
                          </a:solidFill>
                          <a:effectLst/>
                          <a:latin typeface="Futura Bk" pitchFamily="34" charset="0"/>
                          <a:ea typeface="+mn-ea"/>
                          <a:cs typeface="+mn-cs"/>
                        </a:rPr>
                        <a:t>int</a:t>
                      </a:r>
                      <a:r>
                        <a:rPr kumimoji="0" lang="en-US" sz="2000" b="0" i="0" u="none" strike="noStrike" kern="1200" cap="none" normalizeH="0" baseline="0" dirty="0" smtClean="0">
                          <a:ln>
                            <a:noFill/>
                          </a:ln>
                          <a:solidFill>
                            <a:schemeClr val="tx1"/>
                          </a:solidFill>
                          <a:effectLst/>
                          <a:latin typeface="Futura Bk" pitchFamily="34" charset="0"/>
                          <a:ea typeface="+mn-ea"/>
                          <a:cs typeface="+mn-cs"/>
                        </a:rPr>
                        <a:t>)</a:t>
                      </a:r>
                    </a:p>
                    <a:p>
                      <a:pPr marL="0" marR="0" lvl="0" indent="0" algn="l" defTabSz="914400" rtl="0" eaLnBrk="1" fontAlgn="base" latinLnBrk="0" hangingPunct="1">
                        <a:lnSpc>
                          <a:spcPct val="100000"/>
                        </a:lnSpc>
                        <a:spcBef>
                          <a:spcPct val="0"/>
                        </a:spcBef>
                        <a:spcAft>
                          <a:spcPts val="0"/>
                        </a:spcAft>
                        <a:buClr>
                          <a:srgbClr val="B2B3B5"/>
                        </a:buClr>
                        <a:buSzPct val="75000"/>
                        <a:buFontTx/>
                        <a:buNone/>
                        <a:tabLst/>
                      </a:pPr>
                      <a:r>
                        <a:rPr kumimoji="0" lang="en-US" sz="2000" b="0" i="0" u="none" strike="noStrike" kern="1200" cap="none" normalizeH="0" baseline="0" dirty="0" smtClean="0">
                          <a:ln>
                            <a:noFill/>
                          </a:ln>
                          <a:solidFill>
                            <a:schemeClr val="tx1"/>
                          </a:solidFill>
                          <a:effectLst/>
                          <a:latin typeface="Futura Bk" pitchFamily="34" charset="0"/>
                          <a:ea typeface="+mn-ea"/>
                          <a:cs typeface="+mn-cs"/>
                        </a:rPr>
                        <a:t>void Remove(Glyph)</a:t>
                      </a:r>
                    </a:p>
                    <a:p>
                      <a:pPr marL="0" marR="0" lvl="0" indent="0" algn="l" defTabSz="914400" rtl="0" eaLnBrk="1" fontAlgn="base" latinLnBrk="0" hangingPunct="1">
                        <a:lnSpc>
                          <a:spcPct val="100000"/>
                        </a:lnSpc>
                        <a:spcBef>
                          <a:spcPct val="0"/>
                        </a:spcBef>
                        <a:spcAft>
                          <a:spcPts val="0"/>
                        </a:spcAft>
                        <a:buClr>
                          <a:srgbClr val="B2B3B5"/>
                        </a:buClr>
                        <a:buSzPct val="75000"/>
                        <a:buFontTx/>
                        <a:buNone/>
                        <a:tabLst/>
                      </a:pPr>
                      <a:r>
                        <a:rPr kumimoji="0" lang="en-US" sz="2000" b="0" i="0" u="none" strike="noStrike" kern="1200" cap="none" normalizeH="0" baseline="0" dirty="0" smtClean="0">
                          <a:ln>
                            <a:noFill/>
                          </a:ln>
                          <a:solidFill>
                            <a:schemeClr val="tx1"/>
                          </a:solidFill>
                          <a:effectLst/>
                          <a:latin typeface="Futura Bk" pitchFamily="34" charset="0"/>
                          <a:ea typeface="+mn-ea"/>
                          <a:cs typeface="+mn-cs"/>
                        </a:rPr>
                        <a:t>Glyph Child(</a:t>
                      </a:r>
                      <a:r>
                        <a:rPr kumimoji="0" lang="en-US" sz="2000" b="0" i="0" u="none" strike="noStrike" kern="1200" cap="none" normalizeH="0" baseline="0" dirty="0" err="1" smtClean="0">
                          <a:ln>
                            <a:noFill/>
                          </a:ln>
                          <a:solidFill>
                            <a:schemeClr val="tx1"/>
                          </a:solidFill>
                          <a:effectLst/>
                          <a:latin typeface="Futura Bk" pitchFamily="34" charset="0"/>
                          <a:ea typeface="+mn-ea"/>
                          <a:cs typeface="+mn-cs"/>
                        </a:rPr>
                        <a:t>int</a:t>
                      </a:r>
                      <a:r>
                        <a:rPr kumimoji="0" lang="en-US" sz="2000" b="0" i="0" u="none" strike="noStrike" kern="1200" cap="none" normalizeH="0" baseline="0" dirty="0" smtClean="0">
                          <a:ln>
                            <a:noFill/>
                          </a:ln>
                          <a:solidFill>
                            <a:schemeClr val="tx1"/>
                          </a:solidFill>
                          <a:effectLst/>
                          <a:latin typeface="Futura Bk" pitchFamily="34" charset="0"/>
                          <a:ea typeface="+mn-ea"/>
                          <a:cs typeface="+mn-cs"/>
                        </a:rPr>
                        <a:t>)</a:t>
                      </a:r>
                    </a:p>
                    <a:p>
                      <a:pPr marL="0" marR="0" lvl="0" indent="0" algn="l" defTabSz="914400" rtl="0" eaLnBrk="1" fontAlgn="base" latinLnBrk="0" hangingPunct="1">
                        <a:lnSpc>
                          <a:spcPct val="100000"/>
                        </a:lnSpc>
                        <a:spcBef>
                          <a:spcPct val="0"/>
                        </a:spcBef>
                        <a:spcAft>
                          <a:spcPts val="0"/>
                        </a:spcAft>
                        <a:buClr>
                          <a:srgbClr val="B2B3B5"/>
                        </a:buClr>
                        <a:buSzPct val="75000"/>
                        <a:buFontTx/>
                        <a:buNone/>
                        <a:tabLst/>
                      </a:pPr>
                      <a:r>
                        <a:rPr kumimoji="0" lang="en-US" sz="2000" b="0" i="0" u="none" strike="noStrike" kern="1200" cap="none" normalizeH="0" baseline="0" dirty="0" smtClean="0">
                          <a:ln>
                            <a:noFill/>
                          </a:ln>
                          <a:solidFill>
                            <a:schemeClr val="tx1"/>
                          </a:solidFill>
                          <a:effectLst/>
                          <a:latin typeface="Futura Bk" pitchFamily="34" charset="0"/>
                          <a:ea typeface="+mn-ea"/>
                          <a:cs typeface="+mn-cs"/>
                        </a:rPr>
                        <a:t>Glyph Parent()</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31252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7" name="Picture 3" descr="C:\Users\Java-mohamed\Desktop\Untitled.png"/>
          <p:cNvPicPr>
            <a:picLocks noChangeAspect="1" noChangeArrowheads="1"/>
          </p:cNvPicPr>
          <p:nvPr/>
        </p:nvPicPr>
        <p:blipFill>
          <a:blip r:embed="rId2" cstate="print"/>
          <a:srcRect/>
          <a:stretch>
            <a:fillRect/>
          </a:stretch>
        </p:blipFill>
        <p:spPr bwMode="auto">
          <a:xfrm>
            <a:off x="762000" y="1295400"/>
            <a:ext cx="7315201" cy="4107889"/>
          </a:xfrm>
          <a:prstGeom prst="rect">
            <a:avLst/>
          </a:prstGeom>
          <a:noFill/>
        </p:spPr>
      </p:pic>
      <p:sp>
        <p:nvSpPr>
          <p:cNvPr id="4" name="Title 3"/>
          <p:cNvSpPr>
            <a:spLocks noGrp="1"/>
          </p:cNvSpPr>
          <p:nvPr>
            <p:ph type="title"/>
          </p:nvPr>
        </p:nvSpPr>
        <p:spPr/>
        <p:txBody>
          <a:bodyPr/>
          <a:lstStyle/>
          <a:p>
            <a:r>
              <a:rPr lang="en-US" dirty="0" smtClean="0"/>
              <a:t>The Composite Pattern</a:t>
            </a:r>
            <a:endParaRPr lang="en-US" dirty="0"/>
          </a:p>
        </p:txBody>
      </p:sp>
    </p:spTree>
    <p:extLst>
      <p:ext uri="{BB962C8B-B14F-4D97-AF65-F5344CB8AC3E}">
        <p14:creationId xmlns:p14="http://schemas.microsoft.com/office/powerpoint/2010/main" val="2472413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838200"/>
            <a:ext cx="8915400" cy="4525963"/>
          </a:xfrm>
        </p:spPr>
        <p:txBody>
          <a:bodyPr/>
          <a:lstStyle/>
          <a:p>
            <a:pPr>
              <a:buSzPct val="80000"/>
            </a:pPr>
            <a:r>
              <a:rPr lang="en-US" sz="2800" dirty="0" smtClean="0"/>
              <a:t>Recursive Composition – It’s not just for documents</a:t>
            </a:r>
          </a:p>
          <a:p>
            <a:pPr>
              <a:buSzPct val="80000"/>
            </a:pPr>
            <a:r>
              <a:rPr lang="en-US" sz="2800" dirty="0" smtClean="0"/>
              <a:t>Useful for any potentially complex, hierarchical structure</a:t>
            </a:r>
          </a:p>
          <a:p>
            <a:pPr>
              <a:buSzPct val="80000"/>
            </a:pPr>
            <a:r>
              <a:rPr lang="en-US" sz="2800" dirty="0" smtClean="0"/>
              <a:t>The </a:t>
            </a:r>
            <a:r>
              <a:rPr lang="en-US" sz="2800" b="1" dirty="0" smtClean="0"/>
              <a:t>Composite</a:t>
            </a:r>
            <a:r>
              <a:rPr lang="en-US" sz="2800" dirty="0" smtClean="0"/>
              <a:t> pattern captures this design approach</a:t>
            </a:r>
          </a:p>
          <a:p>
            <a:pPr>
              <a:buSzPct val="80000"/>
            </a:pPr>
            <a:endParaRPr lang="en-US" sz="2800" dirty="0" smtClean="0"/>
          </a:p>
          <a:p>
            <a:pPr lvl="1">
              <a:buSzPct val="80000"/>
              <a:buFont typeface="Futura Bk" pitchFamily="34" charset="0"/>
              <a:buNone/>
            </a:pPr>
            <a:r>
              <a:rPr lang="en-US" b="1" dirty="0" smtClean="0"/>
              <a:t>Intent:</a:t>
            </a:r>
            <a:r>
              <a:rPr lang="en-US" dirty="0" smtClean="0"/>
              <a:t> Compose objects into tree structures to represent part-whole hierarchies. </a:t>
            </a:r>
          </a:p>
          <a:p>
            <a:pPr lvl="1">
              <a:buSzPct val="80000"/>
              <a:buNone/>
            </a:pPr>
            <a:r>
              <a:rPr lang="en-US" i="1" dirty="0" smtClean="0"/>
              <a:t>Composite</a:t>
            </a:r>
            <a:r>
              <a:rPr lang="en-US" dirty="0" smtClean="0"/>
              <a:t> lets clients </a:t>
            </a:r>
          </a:p>
          <a:p>
            <a:pPr lvl="1">
              <a:buSzPct val="80000"/>
            </a:pPr>
            <a:r>
              <a:rPr lang="en-US" dirty="0" smtClean="0"/>
              <a:t>treat </a:t>
            </a:r>
            <a:r>
              <a:rPr lang="en-US" u="sng" dirty="0" smtClean="0"/>
              <a:t>individual</a:t>
            </a:r>
            <a:r>
              <a:rPr lang="en-US" dirty="0" smtClean="0"/>
              <a:t> objects and </a:t>
            </a:r>
          </a:p>
          <a:p>
            <a:pPr lvl="1">
              <a:buSzPct val="80000"/>
            </a:pPr>
            <a:r>
              <a:rPr lang="en-US" u="sng" dirty="0" smtClean="0"/>
              <a:t>compositions</a:t>
            </a:r>
            <a:r>
              <a:rPr lang="en-US" dirty="0" smtClean="0"/>
              <a:t> of objects uniformly</a:t>
            </a:r>
            <a:endParaRPr lang="en-US" sz="2000" dirty="0"/>
          </a:p>
        </p:txBody>
      </p:sp>
      <p:sp>
        <p:nvSpPr>
          <p:cNvPr id="4" name="Title 3"/>
          <p:cNvSpPr>
            <a:spLocks noGrp="1"/>
          </p:cNvSpPr>
          <p:nvPr>
            <p:ph type="title"/>
          </p:nvPr>
        </p:nvSpPr>
        <p:spPr/>
        <p:txBody>
          <a:bodyPr/>
          <a:lstStyle/>
          <a:p>
            <a:r>
              <a:rPr lang="en-US" dirty="0" smtClean="0"/>
              <a:t>The Composite Pattern</a:t>
            </a:r>
            <a:endParaRPr lang="en-US" dirty="0"/>
          </a:p>
        </p:txBody>
      </p:sp>
    </p:spTree>
    <p:extLst>
      <p:ext uri="{BB962C8B-B14F-4D97-AF65-F5344CB8AC3E}">
        <p14:creationId xmlns:p14="http://schemas.microsoft.com/office/powerpoint/2010/main" val="1895421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Composite Pattern</a:t>
            </a:r>
            <a:endParaRPr lang="en-US" dirty="0"/>
          </a:p>
        </p:txBody>
      </p:sp>
      <p:pic>
        <p:nvPicPr>
          <p:cNvPr id="7" name="Picture 5" descr="compo072"/>
          <p:cNvPicPr>
            <a:picLocks noGrp="1" noChangeAspect="1" noChangeArrowheads="1"/>
          </p:cNvPicPr>
          <p:nvPr>
            <p:ph idx="1"/>
          </p:nvPr>
        </p:nvPicPr>
        <p:blipFill>
          <a:blip r:embed="rId2" cstate="print"/>
          <a:srcRect/>
          <a:stretch>
            <a:fillRect/>
          </a:stretch>
        </p:blipFill>
        <p:spPr bwMode="auto">
          <a:xfrm>
            <a:off x="94583" y="1981200"/>
            <a:ext cx="7449217" cy="3352800"/>
          </a:xfrm>
          <a:prstGeom prst="rect">
            <a:avLst/>
          </a:prstGeom>
          <a:noFill/>
        </p:spPr>
      </p:pic>
      <p:pic>
        <p:nvPicPr>
          <p:cNvPr id="6" name="Picture 7" descr="compo073"/>
          <p:cNvPicPr>
            <a:picLocks noChangeAspect="1" noChangeArrowheads="1"/>
          </p:cNvPicPr>
          <p:nvPr/>
        </p:nvPicPr>
        <p:blipFill>
          <a:blip r:embed="rId3" cstate="print">
            <a:lum contrast="1000"/>
          </a:blip>
          <a:srcRect/>
          <a:stretch>
            <a:fillRect/>
          </a:stretch>
        </p:blipFill>
        <p:spPr bwMode="auto">
          <a:xfrm>
            <a:off x="5257800" y="762000"/>
            <a:ext cx="3962400" cy="2117054"/>
          </a:xfrm>
          <a:prstGeom prst="rect">
            <a:avLst/>
          </a:prstGeom>
          <a:noFill/>
          <a:effectLst>
            <a:outerShdw blurRad="50800" dist="50800" dir="5400000" algn="ctr" rotWithShape="0">
              <a:srgbClr val="000000">
                <a:alpha val="0"/>
              </a:srgbClr>
            </a:outerShdw>
          </a:effectLst>
        </p:spPr>
      </p:pic>
      <p:sp>
        <p:nvSpPr>
          <p:cNvPr id="9" name="Text Box 11"/>
          <p:cNvSpPr txBox="1">
            <a:spLocks noChangeArrowheads="1"/>
          </p:cNvSpPr>
          <p:nvPr/>
        </p:nvSpPr>
        <p:spPr bwMode="auto">
          <a:xfrm>
            <a:off x="5997575" y="3352800"/>
            <a:ext cx="2994025" cy="366712"/>
          </a:xfrm>
          <a:prstGeom prst="rect">
            <a:avLst/>
          </a:prstGeom>
          <a:noFill/>
          <a:ln w="19050" algn="ctr">
            <a:noFill/>
            <a:miter lim="800000"/>
            <a:headEnd/>
            <a:tailEnd/>
          </a:ln>
          <a:effectLst/>
        </p:spPr>
        <p:txBody>
          <a:bodyPr wrap="none" lIns="45720" rIns="45720">
            <a:spAutoFit/>
          </a:bodyPr>
          <a:lstStyle/>
          <a:p>
            <a:r>
              <a:rPr lang="en-US" dirty="0"/>
              <a:t>Forwards requests to children</a:t>
            </a:r>
          </a:p>
        </p:txBody>
      </p:sp>
      <p:sp>
        <p:nvSpPr>
          <p:cNvPr id="10" name="Line 10"/>
          <p:cNvSpPr>
            <a:spLocks noChangeShapeType="1"/>
          </p:cNvSpPr>
          <p:nvPr/>
        </p:nvSpPr>
        <p:spPr bwMode="auto">
          <a:xfrm flipH="1">
            <a:off x="6973888" y="3657600"/>
            <a:ext cx="341312" cy="457200"/>
          </a:xfrm>
          <a:prstGeom prst="line">
            <a:avLst/>
          </a:prstGeom>
          <a:noFill/>
          <a:ln w="19050">
            <a:solidFill>
              <a:schemeClr val="tx1"/>
            </a:solidFill>
            <a:round/>
            <a:headEnd/>
            <a:tailEnd type="triangle" w="med" len="med"/>
          </a:ln>
          <a:effectLst/>
        </p:spPr>
        <p:txBody>
          <a:bodyPr lIns="45720" rIns="45720"/>
          <a:lstStyle/>
          <a:p>
            <a:endParaRPr lang="en-US"/>
          </a:p>
        </p:txBody>
      </p:sp>
      <p:sp>
        <p:nvSpPr>
          <p:cNvPr id="15" name="Line 8"/>
          <p:cNvSpPr>
            <a:spLocks noChangeShapeType="1"/>
          </p:cNvSpPr>
          <p:nvPr/>
        </p:nvSpPr>
        <p:spPr bwMode="auto">
          <a:xfrm flipV="1">
            <a:off x="1276349" y="4851398"/>
            <a:ext cx="171133" cy="309563"/>
          </a:xfrm>
          <a:prstGeom prst="line">
            <a:avLst/>
          </a:prstGeom>
          <a:noFill/>
          <a:ln w="19050">
            <a:solidFill>
              <a:schemeClr val="tx1"/>
            </a:solidFill>
            <a:round/>
            <a:headEnd/>
            <a:tailEnd type="triangle" w="med" len="med"/>
          </a:ln>
          <a:effectLst/>
        </p:spPr>
        <p:txBody>
          <a:bodyPr lIns="45720" rIns="45720"/>
          <a:lstStyle/>
          <a:p>
            <a:endParaRPr lang="en-US"/>
          </a:p>
        </p:txBody>
      </p:sp>
      <p:sp>
        <p:nvSpPr>
          <p:cNvPr id="16" name="Text Box 9"/>
          <p:cNvSpPr txBox="1">
            <a:spLocks noChangeArrowheads="1"/>
          </p:cNvSpPr>
          <p:nvPr/>
        </p:nvSpPr>
        <p:spPr bwMode="auto">
          <a:xfrm>
            <a:off x="0" y="5257800"/>
            <a:ext cx="2178050" cy="707886"/>
          </a:xfrm>
          <a:prstGeom prst="rect">
            <a:avLst/>
          </a:prstGeom>
          <a:noFill/>
          <a:ln w="19050" algn="ctr">
            <a:noFill/>
            <a:miter lim="800000"/>
            <a:headEnd/>
            <a:tailEnd/>
          </a:ln>
          <a:effectLst/>
        </p:spPr>
        <p:txBody>
          <a:bodyPr wrap="square" lIns="45720" rIns="45720">
            <a:spAutoFit/>
          </a:bodyPr>
          <a:lstStyle/>
          <a:p>
            <a:r>
              <a:rPr lang="en-US" dirty="0"/>
              <a:t>Defines behavior</a:t>
            </a:r>
          </a:p>
          <a:p>
            <a:r>
              <a:rPr lang="en-US" dirty="0"/>
              <a:t>For the primitives</a:t>
            </a:r>
          </a:p>
        </p:txBody>
      </p:sp>
      <p:sp>
        <p:nvSpPr>
          <p:cNvPr id="17" name="Rectangle 13"/>
          <p:cNvSpPr>
            <a:spLocks noChangeArrowheads="1"/>
          </p:cNvSpPr>
          <p:nvPr/>
        </p:nvSpPr>
        <p:spPr bwMode="auto">
          <a:xfrm>
            <a:off x="2774950" y="4572000"/>
            <a:ext cx="1924050" cy="796925"/>
          </a:xfrm>
          <a:prstGeom prst="rect">
            <a:avLst/>
          </a:prstGeom>
          <a:noFill/>
          <a:ln w="19050" algn="ctr">
            <a:solidFill>
              <a:srgbClr val="00CCFF"/>
            </a:solidFill>
            <a:miter lim="800000"/>
            <a:headEnd/>
            <a:tailEnd/>
          </a:ln>
          <a:effectLst/>
        </p:spPr>
        <p:txBody>
          <a:bodyPr wrap="none" lIns="45720" rIns="45720" anchor="ctr"/>
          <a:lstStyle/>
          <a:p>
            <a:endParaRPr lang="en-US"/>
          </a:p>
        </p:txBody>
      </p:sp>
      <p:sp>
        <p:nvSpPr>
          <p:cNvPr id="18" name="Line 15"/>
          <p:cNvSpPr>
            <a:spLocks noChangeShapeType="1"/>
          </p:cNvSpPr>
          <p:nvPr/>
        </p:nvSpPr>
        <p:spPr bwMode="auto">
          <a:xfrm flipH="1" flipV="1">
            <a:off x="3667125" y="5443538"/>
            <a:ext cx="219075" cy="347662"/>
          </a:xfrm>
          <a:prstGeom prst="line">
            <a:avLst/>
          </a:prstGeom>
          <a:noFill/>
          <a:ln w="19050">
            <a:solidFill>
              <a:schemeClr val="tx1"/>
            </a:solidFill>
            <a:round/>
            <a:headEnd/>
            <a:tailEnd type="triangle" w="med" len="med"/>
          </a:ln>
          <a:effectLst/>
        </p:spPr>
        <p:txBody>
          <a:bodyPr lIns="45720" rIns="45720"/>
          <a:lstStyle/>
          <a:p>
            <a:endParaRPr lang="en-US"/>
          </a:p>
        </p:txBody>
      </p:sp>
      <p:sp>
        <p:nvSpPr>
          <p:cNvPr id="19" name="Text Box 16"/>
          <p:cNvSpPr txBox="1">
            <a:spLocks noChangeArrowheads="1"/>
          </p:cNvSpPr>
          <p:nvPr/>
        </p:nvSpPr>
        <p:spPr bwMode="auto">
          <a:xfrm>
            <a:off x="4270375" y="5562600"/>
            <a:ext cx="2587625" cy="779462"/>
          </a:xfrm>
          <a:prstGeom prst="rect">
            <a:avLst/>
          </a:prstGeom>
          <a:noFill/>
          <a:ln w="19050" algn="ctr">
            <a:noFill/>
            <a:miter lim="800000"/>
            <a:headEnd/>
            <a:tailEnd/>
          </a:ln>
          <a:effectLst/>
        </p:spPr>
        <p:txBody>
          <a:bodyPr wrap="none" lIns="45720" rIns="45720">
            <a:spAutoFit/>
          </a:bodyPr>
          <a:lstStyle/>
          <a:p>
            <a:pPr>
              <a:buFontTx/>
              <a:buChar char="-"/>
            </a:pPr>
            <a:r>
              <a:rPr lang="en-US" dirty="0"/>
              <a:t>Behavior for composites</a:t>
            </a:r>
          </a:p>
          <a:p>
            <a:pPr>
              <a:buFontTx/>
              <a:buChar char="-"/>
            </a:pPr>
            <a:r>
              <a:rPr lang="en-US" dirty="0"/>
              <a:t>Stores Child components</a:t>
            </a:r>
          </a:p>
        </p:txBody>
      </p:sp>
    </p:spTree>
    <p:extLst>
      <p:ext uri="{BB962C8B-B14F-4D97-AF65-F5344CB8AC3E}">
        <p14:creationId xmlns:p14="http://schemas.microsoft.com/office/powerpoint/2010/main" val="3776165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a:t>
            </a:r>
            <a:endParaRPr lang="en-US" dirty="0"/>
          </a:p>
        </p:txBody>
      </p:sp>
      <p:sp>
        <p:nvSpPr>
          <p:cNvPr id="12" name="Content Placeholder 11"/>
          <p:cNvSpPr>
            <a:spLocks noGrp="1"/>
          </p:cNvSpPr>
          <p:nvPr>
            <p:ph idx="1"/>
          </p:nvPr>
        </p:nvSpPr>
        <p:spPr>
          <a:xfrm>
            <a:off x="228600" y="838200"/>
            <a:ext cx="8915400" cy="4525963"/>
          </a:xfrm>
        </p:spPr>
        <p:txBody>
          <a:bodyPr/>
          <a:lstStyle/>
          <a:p>
            <a:pPr marL="495300" indent="-495300"/>
            <a:r>
              <a:rPr lang="en-US" sz="2800" dirty="0" smtClean="0"/>
              <a:t>How to construct a </a:t>
            </a:r>
            <a:r>
              <a:rPr lang="en-US" sz="2800" i="1" dirty="0" smtClean="0"/>
              <a:t>particular</a:t>
            </a:r>
            <a:r>
              <a:rPr lang="en-US" sz="2800" dirty="0" smtClean="0"/>
              <a:t> physical structure </a:t>
            </a:r>
          </a:p>
          <a:p>
            <a:pPr marL="879475" lvl="2" indent="-419100"/>
            <a:r>
              <a:rPr lang="en-US" sz="2200" dirty="0" smtClean="0"/>
              <a:t>And maintain separation of data and view (format)</a:t>
            </a:r>
          </a:p>
          <a:p>
            <a:pPr marL="495300" indent="-495300"/>
            <a:r>
              <a:rPr lang="en-US" sz="2800" dirty="0" smtClean="0"/>
              <a:t>Properly formatted document</a:t>
            </a:r>
          </a:p>
          <a:p>
            <a:pPr marL="495300" indent="-495300"/>
            <a:r>
              <a:rPr lang="en-US" sz="2800" dirty="0" smtClean="0"/>
              <a:t>Some possible responsibilities:</a:t>
            </a:r>
          </a:p>
          <a:p>
            <a:pPr marL="879475" lvl="2" indent="-419100"/>
            <a:r>
              <a:rPr lang="en-US" sz="2200" dirty="0" smtClean="0"/>
              <a:t>Break text into lines</a:t>
            </a:r>
          </a:p>
          <a:p>
            <a:pPr marL="879475" lvl="2" indent="-419100"/>
            <a:r>
              <a:rPr lang="en-US" sz="2200" dirty="0" smtClean="0"/>
              <a:t>Break lines into columns</a:t>
            </a:r>
          </a:p>
          <a:p>
            <a:pPr marL="879475" lvl="2" indent="-419100"/>
            <a:r>
              <a:rPr lang="en-US" sz="2200" dirty="0" smtClean="0"/>
              <a:t>Margin Widths</a:t>
            </a:r>
          </a:p>
          <a:p>
            <a:pPr marL="879475" lvl="2" indent="-419100"/>
            <a:r>
              <a:rPr lang="en-US" sz="2200" dirty="0" smtClean="0"/>
              <a:t>Indentation</a:t>
            </a:r>
          </a:p>
          <a:p>
            <a:pPr marL="879475" lvl="2" indent="-419100"/>
            <a:r>
              <a:rPr lang="en-US" sz="2200" dirty="0" smtClean="0"/>
              <a:t>Tabulation</a:t>
            </a:r>
          </a:p>
          <a:p>
            <a:pPr marL="879475" lvl="2" indent="-419100"/>
            <a:r>
              <a:rPr lang="en-US" sz="2200" dirty="0" smtClean="0"/>
              <a:t>Single/Double Spacing</a:t>
            </a:r>
          </a:p>
          <a:p>
            <a:pPr marL="479425" lvl="1" indent="-419100">
              <a:buFont typeface="Arial" pitchFamily="34" charset="0"/>
              <a:buChar char="•"/>
            </a:pPr>
            <a:r>
              <a:rPr lang="en-US" sz="2800" dirty="0" smtClean="0"/>
              <a:t>Authors restrict the example to breaking glyphs into lines</a:t>
            </a:r>
            <a:endParaRPr lang="en-US" sz="2800" dirty="0"/>
          </a:p>
        </p:txBody>
      </p:sp>
    </p:spTree>
    <p:extLst>
      <p:ext uri="{BB962C8B-B14F-4D97-AF65-F5344CB8AC3E}">
        <p14:creationId xmlns:p14="http://schemas.microsoft.com/office/powerpoint/2010/main" val="2712117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62000" y="152400"/>
            <a:ext cx="8229600" cy="463550"/>
          </a:xfrm>
        </p:spPr>
        <p:txBody>
          <a:bodyPr/>
          <a:lstStyle/>
          <a:p>
            <a:pPr eaLnBrk="1" hangingPunct="1"/>
            <a:r>
              <a:rPr lang="en-CA" smtClean="0"/>
              <a:t>Table of Contents</a:t>
            </a:r>
            <a:endParaRPr lang="en-US" smtClean="0"/>
          </a:p>
        </p:txBody>
      </p:sp>
      <p:sp>
        <p:nvSpPr>
          <p:cNvPr id="4099" name="Rectangle 3"/>
          <p:cNvSpPr>
            <a:spLocks noGrp="1" noChangeArrowheads="1"/>
          </p:cNvSpPr>
          <p:nvPr>
            <p:ph type="body" idx="1"/>
          </p:nvPr>
        </p:nvSpPr>
        <p:spPr>
          <a:xfrm>
            <a:off x="457200" y="990600"/>
            <a:ext cx="8229600" cy="5181600"/>
          </a:xfrm>
        </p:spPr>
        <p:txBody>
          <a:bodyPr/>
          <a:lstStyle/>
          <a:p>
            <a:pPr marL="711200" indent="-711200" eaLnBrk="1" hangingPunct="1">
              <a:lnSpc>
                <a:spcPct val="90000"/>
              </a:lnSpc>
              <a:buFont typeface="Wingdings" pitchFamily="2" charset="2"/>
              <a:buChar char="q"/>
            </a:pPr>
            <a:r>
              <a:rPr lang="en-US" sz="2800" b="1" dirty="0"/>
              <a:t>Chapter 1: </a:t>
            </a:r>
            <a:r>
              <a:rPr lang="en-US" sz="2800" dirty="0"/>
              <a:t>Design </a:t>
            </a:r>
            <a:r>
              <a:rPr lang="en-US" sz="2800" dirty="0" smtClean="0"/>
              <a:t>Principles</a:t>
            </a:r>
          </a:p>
          <a:p>
            <a:pPr marL="711200" indent="-711200" eaLnBrk="1" hangingPunct="1">
              <a:lnSpc>
                <a:spcPct val="90000"/>
              </a:lnSpc>
              <a:buFont typeface="Wingdings" pitchFamily="2" charset="2"/>
              <a:buChar char="q"/>
            </a:pPr>
            <a:r>
              <a:rPr lang="en-US" sz="2800" b="1" dirty="0"/>
              <a:t>Chapter 2: </a:t>
            </a:r>
            <a:r>
              <a:rPr lang="en-US" sz="2800" dirty="0" smtClean="0"/>
              <a:t>Welcome to Design Patterns</a:t>
            </a:r>
          </a:p>
          <a:p>
            <a:pPr marL="711200" indent="-711200" eaLnBrk="1" hangingPunct="1">
              <a:lnSpc>
                <a:spcPct val="90000"/>
              </a:lnSpc>
              <a:buFont typeface="Wingdings" pitchFamily="2" charset="2"/>
              <a:buChar char="q"/>
            </a:pPr>
            <a:r>
              <a:rPr lang="en-US" sz="2800" b="1" dirty="0" smtClean="0"/>
              <a:t>Chapter 3: </a:t>
            </a:r>
            <a:r>
              <a:rPr lang="en-US" sz="2800" dirty="0"/>
              <a:t>Strategy Pattern </a:t>
            </a:r>
          </a:p>
          <a:p>
            <a:pPr marL="711200" indent="-711200" eaLnBrk="1" hangingPunct="1">
              <a:lnSpc>
                <a:spcPct val="90000"/>
              </a:lnSpc>
              <a:buFont typeface="Wingdings" pitchFamily="2" charset="2"/>
              <a:buChar char="q"/>
            </a:pPr>
            <a:r>
              <a:rPr lang="en-US" sz="2800" b="1" dirty="0"/>
              <a:t>Chapter </a:t>
            </a:r>
            <a:r>
              <a:rPr lang="en-US" sz="2800" b="1" dirty="0" smtClean="0"/>
              <a:t>4: </a:t>
            </a:r>
            <a:r>
              <a:rPr lang="en-US" sz="2800" dirty="0" smtClean="0"/>
              <a:t>The Observer Pattern</a:t>
            </a:r>
            <a:endParaRPr lang="en-US" sz="2800" b="1" dirty="0" smtClean="0"/>
          </a:p>
          <a:p>
            <a:pPr marL="711200" indent="-711200" eaLnBrk="1" hangingPunct="1">
              <a:lnSpc>
                <a:spcPct val="90000"/>
              </a:lnSpc>
              <a:buFont typeface="Wingdings" pitchFamily="2" charset="2"/>
              <a:buChar char="q"/>
            </a:pPr>
            <a:r>
              <a:rPr lang="en-US" sz="2800" b="1" dirty="0"/>
              <a:t>Chapter </a:t>
            </a:r>
            <a:r>
              <a:rPr lang="en-US" sz="2800" b="1" dirty="0" smtClean="0"/>
              <a:t>5: </a:t>
            </a:r>
            <a:r>
              <a:rPr lang="en-US" sz="2800" dirty="0" smtClean="0"/>
              <a:t>The Decorator Pattern</a:t>
            </a:r>
            <a:endParaRPr lang="en-US" sz="2800" b="1" dirty="0" smtClean="0"/>
          </a:p>
          <a:p>
            <a:pPr marL="711200" indent="-711200" eaLnBrk="1" hangingPunct="1">
              <a:lnSpc>
                <a:spcPct val="90000"/>
              </a:lnSpc>
              <a:buFont typeface="Wingdings" pitchFamily="2" charset="2"/>
              <a:buChar char="q"/>
            </a:pPr>
            <a:r>
              <a:rPr lang="en-US" sz="2800" b="1" dirty="0" smtClean="0"/>
              <a:t>Chapter 6: </a:t>
            </a:r>
            <a:r>
              <a:rPr lang="en-US" sz="2800" dirty="0" smtClean="0"/>
              <a:t>Factory Patterns</a:t>
            </a:r>
          </a:p>
          <a:p>
            <a:pPr marL="711200" indent="-711200" eaLnBrk="1" hangingPunct="1">
              <a:lnSpc>
                <a:spcPct val="90000"/>
              </a:lnSpc>
              <a:buFont typeface="Wingdings" pitchFamily="2" charset="2"/>
              <a:buChar char="q"/>
            </a:pPr>
            <a:r>
              <a:rPr lang="en-US" sz="2800" b="1" dirty="0" smtClean="0"/>
              <a:t>Chapter </a:t>
            </a:r>
            <a:r>
              <a:rPr lang="en-US" sz="2800" b="1" dirty="0"/>
              <a:t>7</a:t>
            </a:r>
            <a:r>
              <a:rPr lang="en-US" sz="2800" b="1" dirty="0" smtClean="0"/>
              <a:t>: </a:t>
            </a:r>
            <a:r>
              <a:rPr lang="en-US" sz="2800" dirty="0" smtClean="0"/>
              <a:t>The Singleton Pattern</a:t>
            </a:r>
          </a:p>
          <a:p>
            <a:pPr marL="711200" indent="-711200" eaLnBrk="1" hangingPunct="1">
              <a:lnSpc>
                <a:spcPct val="90000"/>
              </a:lnSpc>
              <a:buFont typeface="Wingdings" pitchFamily="2" charset="2"/>
              <a:buChar char="q"/>
            </a:pPr>
            <a:r>
              <a:rPr lang="en-US" sz="2800" b="1" dirty="0" smtClean="0"/>
              <a:t>Chapter 8: </a:t>
            </a:r>
            <a:r>
              <a:rPr lang="en-US" sz="2800" dirty="0" smtClean="0"/>
              <a:t>The Adapter Pattern</a:t>
            </a:r>
            <a:endParaRPr lang="en-US" sz="2800" b="1" dirty="0" smtClean="0"/>
          </a:p>
          <a:p>
            <a:pPr marL="711200" indent="-711200" eaLnBrk="1" hangingPunct="1">
              <a:lnSpc>
                <a:spcPct val="90000"/>
              </a:lnSpc>
              <a:buFont typeface="Wingdings" pitchFamily="2" charset="2"/>
              <a:buChar char="q"/>
            </a:pPr>
            <a:r>
              <a:rPr lang="en-US" sz="2800" b="1" dirty="0" smtClean="0"/>
              <a:t>Chapter 9: </a:t>
            </a:r>
            <a:r>
              <a:rPr lang="en-US" sz="2800" dirty="0" smtClean="0"/>
              <a:t>Template Method Pattern</a:t>
            </a:r>
          </a:p>
          <a:p>
            <a:pPr marL="711200" indent="-711200" eaLnBrk="1" hangingPunct="1">
              <a:lnSpc>
                <a:spcPct val="90000"/>
              </a:lnSpc>
              <a:buFontTx/>
              <a:buNone/>
            </a:pPr>
            <a:endParaRPr lang="en-US" sz="2800" dirty="0" smtClean="0"/>
          </a:p>
          <a:p>
            <a:pPr marL="711200" indent="-711200" eaLnBrk="1" hangingPunct="1">
              <a:lnSpc>
                <a:spcPct val="90000"/>
              </a:lnSpc>
            </a:pPr>
            <a:endParaRPr lang="en-US" sz="2400" dirty="0" smtClean="0"/>
          </a:p>
          <a:p>
            <a:pPr marL="711200" indent="-711200" eaLnBrk="1" hangingPunct="1">
              <a:lnSpc>
                <a:spcPct val="90000"/>
              </a:lnSpc>
            </a:pPr>
            <a:endParaRPr lang="en-US" sz="2800" dirty="0" smtClean="0"/>
          </a:p>
          <a:p>
            <a:pPr marL="1828800" lvl="3" indent="-457200" eaLnBrk="1" hangingPunct="1">
              <a:lnSpc>
                <a:spcPct val="90000"/>
              </a:lnSpc>
              <a:buFontTx/>
              <a:buNone/>
            </a:pPr>
            <a:r>
              <a:rPr lang="en-US" dirty="0" smtClean="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q"/>
            </a:pPr>
            <a:r>
              <a:rPr lang="en-US" dirty="0" smtClean="0"/>
              <a:t>Favor composition over inheritance</a:t>
            </a:r>
            <a:endParaRPr lang="en-US" dirty="0"/>
          </a:p>
        </p:txBody>
      </p:sp>
      <p:sp>
        <p:nvSpPr>
          <p:cNvPr id="3" name="Content Placeholder 2"/>
          <p:cNvSpPr>
            <a:spLocks noGrp="1"/>
          </p:cNvSpPr>
          <p:nvPr>
            <p:ph idx="1"/>
          </p:nvPr>
        </p:nvSpPr>
        <p:spPr>
          <a:xfrm>
            <a:off x="381000" y="1066800"/>
            <a:ext cx="8305800" cy="5638800"/>
          </a:xfrm>
        </p:spPr>
        <p:txBody>
          <a:bodyPr>
            <a:noAutofit/>
          </a:bodyPr>
          <a:lstStyle/>
          <a:p>
            <a:r>
              <a:rPr lang="en-US" dirty="0" smtClean="0"/>
              <a:t>When extending </a:t>
            </a:r>
            <a:r>
              <a:rPr lang="en-US" dirty="0"/>
              <a:t>a class, you only get facilities which are available at compile </a:t>
            </a:r>
            <a:r>
              <a:rPr lang="en-US" dirty="0" smtClean="0"/>
              <a:t>time while having private members of the classes you want gives you the flexibility to </a:t>
            </a:r>
            <a:r>
              <a:rPr lang="en-US" dirty="0"/>
              <a:t>replace implementation of Composed </a:t>
            </a:r>
            <a:r>
              <a:rPr lang="en-US" dirty="0" smtClean="0"/>
              <a:t>classes </a:t>
            </a:r>
            <a:r>
              <a:rPr lang="en-US" dirty="0"/>
              <a:t>with better </a:t>
            </a:r>
            <a:r>
              <a:rPr lang="en-US" dirty="0" smtClean="0"/>
              <a:t>versions in runtime.</a:t>
            </a:r>
          </a:p>
          <a:p>
            <a:endParaRPr lang="en-US" dirty="0" smtClean="0"/>
          </a:p>
          <a:p>
            <a:r>
              <a:rPr lang="en-US" dirty="0" smtClean="0"/>
              <a:t>Composition </a:t>
            </a:r>
            <a:r>
              <a:rPr lang="en-US" dirty="0"/>
              <a:t>offers better testability of a class than </a:t>
            </a:r>
            <a:r>
              <a:rPr lang="en-US" dirty="0" smtClean="0"/>
              <a:t>Inheritance (e.g. using Mock </a:t>
            </a:r>
            <a:r>
              <a:rPr lang="en-US" dirty="0"/>
              <a:t>object representing composed </a:t>
            </a:r>
            <a:r>
              <a:rPr lang="en-US" dirty="0" smtClean="0"/>
              <a:t>class)</a:t>
            </a:r>
            <a:endParaRPr lang="en-US" dirty="0"/>
          </a:p>
        </p:txBody>
      </p:sp>
    </p:spTree>
    <p:extLst>
      <p:ext uri="{BB962C8B-B14F-4D97-AF65-F5344CB8AC3E}">
        <p14:creationId xmlns:p14="http://schemas.microsoft.com/office/powerpoint/2010/main" val="3210790716"/>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a:t>
            </a:r>
            <a:endParaRPr lang="en-US" dirty="0"/>
          </a:p>
        </p:txBody>
      </p:sp>
      <p:sp>
        <p:nvSpPr>
          <p:cNvPr id="12" name="Content Placeholder 11"/>
          <p:cNvSpPr>
            <a:spLocks noGrp="1"/>
          </p:cNvSpPr>
          <p:nvPr>
            <p:ph idx="1"/>
          </p:nvPr>
        </p:nvSpPr>
        <p:spPr>
          <a:xfrm>
            <a:off x="228600" y="838200"/>
            <a:ext cx="8915400" cy="4525963"/>
          </a:xfrm>
        </p:spPr>
        <p:txBody>
          <a:bodyPr/>
          <a:lstStyle/>
          <a:p>
            <a:pPr marL="495300" indent="-495300">
              <a:lnSpc>
                <a:spcPts val="3500"/>
              </a:lnSpc>
              <a:spcBef>
                <a:spcPts val="600"/>
              </a:spcBef>
            </a:pPr>
            <a:r>
              <a:rPr lang="en-US" sz="2800" dirty="0" smtClean="0"/>
              <a:t>How should we approach formatting?</a:t>
            </a:r>
          </a:p>
          <a:p>
            <a:pPr lvl="1">
              <a:lnSpc>
                <a:spcPts val="3500"/>
              </a:lnSpc>
              <a:spcBef>
                <a:spcPts val="600"/>
              </a:spcBef>
              <a:buSzPct val="80000"/>
            </a:pPr>
            <a:r>
              <a:rPr lang="en-US" dirty="0" smtClean="0"/>
              <a:t>Important Trade-Off </a:t>
            </a:r>
          </a:p>
          <a:p>
            <a:pPr lvl="2">
              <a:lnSpc>
                <a:spcPts val="3500"/>
              </a:lnSpc>
              <a:spcBef>
                <a:spcPts val="600"/>
              </a:spcBef>
              <a:buSzPct val="80000"/>
            </a:pPr>
            <a:r>
              <a:rPr lang="en-US" dirty="0" smtClean="0"/>
              <a:t>Formatting quality vs. formatting speed</a:t>
            </a:r>
          </a:p>
          <a:p>
            <a:pPr lvl="2">
              <a:lnSpc>
                <a:spcPts val="3500"/>
              </a:lnSpc>
              <a:spcBef>
                <a:spcPts val="600"/>
              </a:spcBef>
              <a:buSzPct val="80000"/>
            </a:pPr>
            <a:r>
              <a:rPr lang="en-US" dirty="0" smtClean="0"/>
              <a:t>Formatting speed vs. Storage requirements</a:t>
            </a:r>
          </a:p>
          <a:p>
            <a:pPr lvl="1">
              <a:lnSpc>
                <a:spcPts val="3500"/>
              </a:lnSpc>
              <a:spcBef>
                <a:spcPts val="600"/>
              </a:spcBef>
              <a:buSzPct val="80000"/>
            </a:pPr>
            <a:r>
              <a:rPr lang="en-US" dirty="0" smtClean="0"/>
              <a:t>It will be </a:t>
            </a:r>
            <a:r>
              <a:rPr lang="en-US" b="1" dirty="0" smtClean="0"/>
              <a:t>complex</a:t>
            </a:r>
            <a:r>
              <a:rPr lang="en-US" dirty="0" smtClean="0"/>
              <a:t>… so our goals:</a:t>
            </a:r>
            <a:endParaRPr lang="en-US" b="1" dirty="0" smtClean="0"/>
          </a:p>
          <a:p>
            <a:pPr lvl="2">
              <a:lnSpc>
                <a:spcPts val="3500"/>
              </a:lnSpc>
              <a:spcBef>
                <a:spcPts val="600"/>
              </a:spcBef>
              <a:buSzPct val="80000"/>
            </a:pPr>
            <a:r>
              <a:rPr lang="en-US" dirty="0" smtClean="0"/>
              <a:t>Keep it well-contained</a:t>
            </a:r>
          </a:p>
          <a:p>
            <a:pPr lvl="2">
              <a:lnSpc>
                <a:spcPts val="3500"/>
              </a:lnSpc>
              <a:spcBef>
                <a:spcPts val="600"/>
              </a:spcBef>
              <a:buSzPct val="80000"/>
            </a:pPr>
            <a:r>
              <a:rPr lang="en-US" dirty="0" smtClean="0"/>
              <a:t>Independent of document structure</a:t>
            </a:r>
          </a:p>
          <a:p>
            <a:pPr lvl="3">
              <a:lnSpc>
                <a:spcPts val="3500"/>
              </a:lnSpc>
              <a:spcBef>
                <a:spcPts val="600"/>
              </a:spcBef>
              <a:buSzPct val="80000"/>
            </a:pPr>
            <a:r>
              <a:rPr lang="en-US" dirty="0" smtClean="0"/>
              <a:t>Add a new glyph… not have to worry about changing format code</a:t>
            </a:r>
          </a:p>
          <a:p>
            <a:pPr lvl="3">
              <a:lnSpc>
                <a:spcPts val="3500"/>
              </a:lnSpc>
              <a:spcBef>
                <a:spcPts val="600"/>
              </a:spcBef>
              <a:buSzPct val="80000"/>
            </a:pPr>
            <a:r>
              <a:rPr lang="en-US" dirty="0" smtClean="0"/>
              <a:t>Add new formatting algorithm – not have to change glyphs</a:t>
            </a:r>
          </a:p>
          <a:p>
            <a:pPr marL="495300" indent="-495300">
              <a:lnSpc>
                <a:spcPts val="3500"/>
              </a:lnSpc>
              <a:spcBef>
                <a:spcPts val="600"/>
              </a:spcBef>
            </a:pPr>
            <a:endParaRPr lang="en-US" sz="2800" dirty="0"/>
          </a:p>
        </p:txBody>
      </p:sp>
    </p:spTree>
    <p:extLst>
      <p:ext uri="{BB962C8B-B14F-4D97-AF65-F5344CB8AC3E}">
        <p14:creationId xmlns:p14="http://schemas.microsoft.com/office/powerpoint/2010/main" val="3180129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a:t>
            </a:r>
            <a:endParaRPr lang="en-US" dirty="0"/>
          </a:p>
        </p:txBody>
      </p:sp>
      <p:sp>
        <p:nvSpPr>
          <p:cNvPr id="12" name="Content Placeholder 11"/>
          <p:cNvSpPr>
            <a:spLocks noGrp="1"/>
          </p:cNvSpPr>
          <p:nvPr>
            <p:ph idx="1"/>
          </p:nvPr>
        </p:nvSpPr>
        <p:spPr>
          <a:xfrm>
            <a:off x="228600" y="838200"/>
            <a:ext cx="8382000" cy="4525963"/>
          </a:xfrm>
        </p:spPr>
        <p:txBody>
          <a:bodyPr/>
          <a:lstStyle/>
          <a:p>
            <a:pPr lvl="1">
              <a:lnSpc>
                <a:spcPts val="3700"/>
              </a:lnSpc>
              <a:buSzPct val="80000"/>
            </a:pPr>
            <a:r>
              <a:rPr lang="en-US" sz="2400" dirty="0" smtClean="0"/>
              <a:t>Needs to be easy to change the formatting algorithm</a:t>
            </a:r>
          </a:p>
          <a:p>
            <a:pPr lvl="2">
              <a:lnSpc>
                <a:spcPts val="3700"/>
              </a:lnSpc>
              <a:buSzPct val="80000"/>
            </a:pPr>
            <a:r>
              <a:rPr lang="en-US" dirty="0" smtClean="0"/>
              <a:t>If not at run-time, at least at compile-time</a:t>
            </a:r>
          </a:p>
          <a:p>
            <a:pPr lvl="1">
              <a:lnSpc>
                <a:spcPts val="3700"/>
              </a:lnSpc>
              <a:buSzPct val="80000"/>
            </a:pPr>
            <a:r>
              <a:rPr lang="en-US" sz="2400" dirty="0" smtClean="0"/>
              <a:t>We can make it independent, self contained and replaceable by putting it in its own class</a:t>
            </a:r>
          </a:p>
          <a:p>
            <a:pPr lvl="1">
              <a:lnSpc>
                <a:spcPts val="3700"/>
              </a:lnSpc>
              <a:buSzPct val="80000"/>
            </a:pPr>
            <a:r>
              <a:rPr lang="en-US" sz="2400" dirty="0" smtClean="0"/>
              <a:t>We can make it run-time replaceable by creating a class hierarchy for formatting algorithms</a:t>
            </a:r>
            <a:endParaRPr lang="en-US" sz="2400" dirty="0"/>
          </a:p>
        </p:txBody>
      </p:sp>
      <p:graphicFrame>
        <p:nvGraphicFramePr>
          <p:cNvPr id="4" name="Group 24"/>
          <p:cNvGraphicFramePr>
            <a:graphicFrameLocks/>
          </p:cNvGraphicFramePr>
          <p:nvPr/>
        </p:nvGraphicFramePr>
        <p:xfrm>
          <a:off x="609600" y="4267200"/>
          <a:ext cx="8077201" cy="1824039"/>
        </p:xfrm>
        <a:graphic>
          <a:graphicData uri="http://schemas.openxmlformats.org/drawingml/2006/table">
            <a:tbl>
              <a:tblPr/>
              <a:tblGrid>
                <a:gridCol w="2573430">
                  <a:extLst>
                    <a:ext uri="{9D8B030D-6E8A-4147-A177-3AD203B41FA5}">
                      <a16:colId xmlns:a16="http://schemas.microsoft.com/office/drawing/2014/main" val="20000"/>
                    </a:ext>
                  </a:extLst>
                </a:gridCol>
                <a:gridCol w="5503771">
                  <a:extLst>
                    <a:ext uri="{9D8B030D-6E8A-4147-A177-3AD203B41FA5}">
                      <a16:colId xmlns:a16="http://schemas.microsoft.com/office/drawing/2014/main" val="20001"/>
                    </a:ext>
                  </a:extLst>
                </a:gridCol>
              </a:tblGrid>
              <a:tr h="608013">
                <a:tc>
                  <a:txBody>
                    <a:bodyPr/>
                    <a:lstStyle/>
                    <a:p>
                      <a:pPr marL="0" marR="0" lvl="0" indent="0" algn="l" defTabSz="914400" rtl="0" eaLnBrk="1" fontAlgn="base" latinLnBrk="0" hangingPunct="1">
                        <a:lnSpc>
                          <a:spcPct val="100000"/>
                        </a:lnSpc>
                        <a:spcBef>
                          <a:spcPct val="0"/>
                        </a:spcBef>
                        <a:spcAft>
                          <a:spcPct val="25000"/>
                        </a:spcAft>
                        <a:buClr>
                          <a:srgbClr val="B2B3B5"/>
                        </a:buClr>
                        <a:buSzPct val="75000"/>
                        <a:buFontTx/>
                        <a:buNone/>
                        <a:tabLst/>
                      </a:pPr>
                      <a:r>
                        <a:rPr lang="en-US" sz="2000" b="1" dirty="0" smtClean="0">
                          <a:solidFill>
                            <a:schemeClr val="tx1"/>
                          </a:solidFill>
                          <a:latin typeface="+mn-lt"/>
                          <a:cs typeface="+mn-cs"/>
                        </a:rPr>
                        <a:t>Responsibility</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25000"/>
                        </a:spcAft>
                        <a:buClr>
                          <a:srgbClr val="B2B3B5"/>
                        </a:buClr>
                        <a:buSzPct val="75000"/>
                        <a:buFontTx/>
                        <a:buNone/>
                        <a:tabLst/>
                      </a:pPr>
                      <a:r>
                        <a:rPr lang="en-US" sz="2000" b="1" kern="1200" dirty="0" smtClean="0">
                          <a:solidFill>
                            <a:schemeClr val="tx1"/>
                          </a:solidFill>
                          <a:latin typeface="+mn-lt"/>
                          <a:ea typeface="+mn-ea"/>
                          <a:cs typeface="+mn-cs"/>
                        </a:rPr>
                        <a:t>Operations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8013">
                <a:tc>
                  <a:txBody>
                    <a:bodyPr/>
                    <a:lstStyle/>
                    <a:p>
                      <a:pPr marL="0" marR="0" lvl="0" indent="0" algn="l" defTabSz="914400" rtl="0" eaLnBrk="1" fontAlgn="base" latinLnBrk="0" hangingPunct="1">
                        <a:lnSpc>
                          <a:spcPct val="100000"/>
                        </a:lnSpc>
                        <a:spcBef>
                          <a:spcPct val="0"/>
                        </a:spcBef>
                        <a:spcAft>
                          <a:spcPct val="25000"/>
                        </a:spcAft>
                        <a:buClr>
                          <a:srgbClr val="B2B3B5"/>
                        </a:buClr>
                        <a:buSzPct val="75000"/>
                        <a:buFontTx/>
                        <a:buNone/>
                        <a:tabLst/>
                      </a:pPr>
                      <a:r>
                        <a:rPr lang="en-US" sz="2000" kern="1200" dirty="0" smtClean="0">
                          <a:solidFill>
                            <a:schemeClr val="tx1"/>
                          </a:solidFill>
                          <a:latin typeface="+mn-lt"/>
                          <a:ea typeface="+mn-ea"/>
                          <a:cs typeface="+mn-cs"/>
                        </a:rPr>
                        <a:t>What to format</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25000"/>
                        </a:spcAft>
                        <a:buClr>
                          <a:srgbClr val="B2B3B5"/>
                        </a:buClr>
                        <a:buSzPct val="75000"/>
                        <a:buFontTx/>
                        <a:buNone/>
                        <a:tabLst/>
                      </a:pPr>
                      <a:r>
                        <a:rPr lang="en-US" sz="2000" kern="1200" dirty="0" smtClean="0">
                          <a:solidFill>
                            <a:schemeClr val="tx1"/>
                          </a:solidFill>
                          <a:latin typeface="+mn-lt"/>
                          <a:ea typeface="+mn-ea"/>
                          <a:cs typeface="+mn-cs"/>
                        </a:rPr>
                        <a:t>void </a:t>
                      </a:r>
                      <a:r>
                        <a:rPr lang="en-US" sz="2000" kern="1200" dirty="0" err="1" smtClean="0">
                          <a:solidFill>
                            <a:schemeClr val="tx1"/>
                          </a:solidFill>
                          <a:latin typeface="+mn-lt"/>
                          <a:ea typeface="+mn-ea"/>
                          <a:cs typeface="+mn-cs"/>
                        </a:rPr>
                        <a:t>SetComposition</a:t>
                      </a:r>
                      <a:r>
                        <a:rPr lang="en-US" sz="2000" kern="1200" dirty="0" smtClean="0">
                          <a:solidFill>
                            <a:schemeClr val="tx1"/>
                          </a:solidFill>
                          <a:latin typeface="+mn-lt"/>
                          <a:ea typeface="+mn-ea"/>
                          <a:cs typeface="+mn-cs"/>
                        </a:rPr>
                        <a:t>(Composition)</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8013">
                <a:tc>
                  <a:txBody>
                    <a:bodyPr/>
                    <a:lstStyle/>
                    <a:p>
                      <a:pPr marL="0" marR="0" lvl="0" indent="0" algn="l" defTabSz="914400" rtl="0" eaLnBrk="1" fontAlgn="base" latinLnBrk="0" hangingPunct="1">
                        <a:lnSpc>
                          <a:spcPct val="100000"/>
                        </a:lnSpc>
                        <a:spcBef>
                          <a:spcPct val="0"/>
                        </a:spcBef>
                        <a:spcAft>
                          <a:spcPct val="25000"/>
                        </a:spcAft>
                        <a:buClr>
                          <a:srgbClr val="B2B3B5"/>
                        </a:buClr>
                        <a:buSzPct val="75000"/>
                        <a:buFontTx/>
                        <a:buNone/>
                        <a:tabLst/>
                      </a:pPr>
                      <a:r>
                        <a:rPr lang="en-US" sz="2000" kern="1200" dirty="0" smtClean="0">
                          <a:solidFill>
                            <a:schemeClr val="tx1"/>
                          </a:solidFill>
                          <a:latin typeface="+mn-lt"/>
                          <a:ea typeface="+mn-ea"/>
                          <a:cs typeface="+mn-cs"/>
                        </a:rPr>
                        <a:t>When to format</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25000"/>
                        </a:spcAft>
                        <a:buClr>
                          <a:srgbClr val="B2B3B5"/>
                        </a:buClr>
                        <a:buSzPct val="75000"/>
                        <a:buFontTx/>
                        <a:buNone/>
                        <a:tabLst/>
                      </a:pPr>
                      <a:r>
                        <a:rPr lang="en-US" sz="2000" kern="1200" dirty="0" smtClean="0">
                          <a:solidFill>
                            <a:schemeClr val="tx1"/>
                          </a:solidFill>
                          <a:latin typeface="+mn-lt"/>
                          <a:ea typeface="+mn-ea"/>
                          <a:cs typeface="+mn-cs"/>
                        </a:rPr>
                        <a:t>virtual void Compose()</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65034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a:t>
            </a:r>
            <a:endParaRPr lang="en-US" dirty="0"/>
          </a:p>
        </p:txBody>
      </p:sp>
      <p:pic>
        <p:nvPicPr>
          <p:cNvPr id="2050" name="Picture 2" descr="C:\Users\Java-mohamed\Desktop\Untitled.png"/>
          <p:cNvPicPr>
            <a:picLocks noChangeAspect="1" noChangeArrowheads="1"/>
          </p:cNvPicPr>
          <p:nvPr/>
        </p:nvPicPr>
        <p:blipFill>
          <a:blip r:embed="rId2" cstate="print"/>
          <a:srcRect/>
          <a:stretch>
            <a:fillRect/>
          </a:stretch>
        </p:blipFill>
        <p:spPr bwMode="auto">
          <a:xfrm>
            <a:off x="304800" y="914400"/>
            <a:ext cx="8414386" cy="3657600"/>
          </a:xfrm>
          <a:prstGeom prst="rect">
            <a:avLst/>
          </a:prstGeom>
          <a:noFill/>
        </p:spPr>
      </p:pic>
      <p:sp>
        <p:nvSpPr>
          <p:cNvPr id="7" name="Rectangle 3"/>
          <p:cNvSpPr txBox="1">
            <a:spLocks noChangeArrowheads="1"/>
          </p:cNvSpPr>
          <p:nvPr/>
        </p:nvSpPr>
        <p:spPr bwMode="auto">
          <a:xfrm>
            <a:off x="-228600" y="4495800"/>
            <a:ext cx="9144000" cy="1949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Pct val="80000"/>
              <a:buFontTx/>
              <a:buChar char="–"/>
              <a:tabLst/>
              <a:defRPr/>
            </a:pPr>
            <a:r>
              <a:rPr kumimoji="0" lang="en-US" sz="2400" b="0" i="0" u="none" strike="noStrike" kern="0" cap="none" spc="0" normalizeH="0" baseline="0" noProof="0" dirty="0" smtClean="0">
                <a:ln>
                  <a:noFill/>
                </a:ln>
                <a:solidFill>
                  <a:schemeClr val="tx1"/>
                </a:solidFill>
                <a:effectLst/>
                <a:uLnTx/>
                <a:uFillTx/>
                <a:latin typeface="+mn-lt"/>
                <a:cs typeface="+mn-cs"/>
              </a:rPr>
              <a:t>Composition object – when created contains the glyphs that determine content, but not structure (such as row, column)</a:t>
            </a:r>
          </a:p>
          <a:p>
            <a:pPr marL="742950" marR="0" lvl="1" indent="-285750" algn="l" defTabSz="914400" rtl="0" eaLnBrk="0" fontAlgn="base" latinLnBrk="0" hangingPunct="0">
              <a:lnSpc>
                <a:spcPct val="100000"/>
              </a:lnSpc>
              <a:spcBef>
                <a:spcPct val="20000"/>
              </a:spcBef>
              <a:spcAft>
                <a:spcPct val="0"/>
              </a:spcAft>
              <a:buClrTx/>
              <a:buSzPct val="80000"/>
              <a:buFontTx/>
              <a:buChar char="–"/>
              <a:tabLst/>
              <a:defRPr/>
            </a:pPr>
            <a:r>
              <a:rPr kumimoji="0" lang="en-US" sz="2400" b="0" i="0" u="none" strike="noStrike" kern="0" cap="none" spc="0" normalizeH="0" baseline="0" noProof="0" dirty="0" smtClean="0">
                <a:ln>
                  <a:noFill/>
                </a:ln>
                <a:solidFill>
                  <a:schemeClr val="tx1"/>
                </a:solidFill>
                <a:effectLst/>
                <a:uLnTx/>
                <a:uFillTx/>
                <a:latin typeface="+mn-lt"/>
                <a:cs typeface="+mn-cs"/>
              </a:rPr>
              <a:t>When Compose() is called, it iterates the glyphs and composes (formats) them.</a:t>
            </a:r>
            <a:endParaRPr kumimoji="0" lang="en-US" sz="2400" b="0" i="0" u="none" strike="noStrike" kern="0" cap="none" spc="0" normalizeH="0" baseline="0" noProof="0" dirty="0">
              <a:ln>
                <a:noFill/>
              </a:ln>
              <a:solidFill>
                <a:schemeClr val="tx1"/>
              </a:solidFill>
              <a:effectLst/>
              <a:uLnTx/>
              <a:uFillTx/>
              <a:latin typeface="+mn-lt"/>
              <a:cs typeface="+mn-cs"/>
            </a:endParaRPr>
          </a:p>
        </p:txBody>
      </p:sp>
    </p:spTree>
    <p:extLst>
      <p:ext uri="{BB962C8B-B14F-4D97-AF65-F5344CB8AC3E}">
        <p14:creationId xmlns:p14="http://schemas.microsoft.com/office/powerpoint/2010/main" val="564986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a:t>
            </a:r>
            <a:endParaRPr lang="en-US" dirty="0"/>
          </a:p>
        </p:txBody>
      </p:sp>
      <p:sp>
        <p:nvSpPr>
          <p:cNvPr id="5" name="Rectangle 3"/>
          <p:cNvSpPr txBox="1">
            <a:spLocks noChangeArrowheads="1"/>
          </p:cNvSpPr>
          <p:nvPr/>
        </p:nvSpPr>
        <p:spPr bwMode="auto">
          <a:xfrm>
            <a:off x="0" y="990600"/>
            <a:ext cx="8986838" cy="14811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Pct val="80000"/>
              <a:buFontTx/>
              <a:buChar char="–"/>
              <a:tabLst/>
              <a:defRPr/>
            </a:pPr>
            <a:r>
              <a:rPr kumimoji="0" lang="en-US" sz="2800" b="0" i="0" u="none" strike="noStrike" kern="0" cap="none" spc="0" normalizeH="0" baseline="0" noProof="0" dirty="0" smtClean="0">
                <a:ln>
                  <a:noFill/>
                </a:ln>
                <a:solidFill>
                  <a:schemeClr val="tx1"/>
                </a:solidFill>
                <a:effectLst/>
                <a:uLnTx/>
                <a:uFillTx/>
                <a:latin typeface="+mn-lt"/>
                <a:cs typeface="+mn-cs"/>
              </a:rPr>
              <a:t>Rows and Columns are inserted by the compositor</a:t>
            </a:r>
          </a:p>
          <a:p>
            <a:pPr marL="742950" marR="0" lvl="1" indent="-285750" algn="l" defTabSz="914400" rtl="0" eaLnBrk="0" fontAlgn="base" latinLnBrk="0" hangingPunct="0">
              <a:lnSpc>
                <a:spcPct val="100000"/>
              </a:lnSpc>
              <a:spcBef>
                <a:spcPct val="20000"/>
              </a:spcBef>
              <a:spcAft>
                <a:spcPct val="0"/>
              </a:spcAft>
              <a:buClrTx/>
              <a:buSzPct val="80000"/>
              <a:buFontTx/>
              <a:buChar char="–"/>
              <a:tabLst/>
              <a:defRPr/>
            </a:pPr>
            <a:r>
              <a:rPr kumimoji="0" lang="en-US" sz="2800" b="0" i="0" u="none" strike="noStrike" kern="0" cap="none" spc="0" normalizeH="0" baseline="0" noProof="0" dirty="0" smtClean="0">
                <a:ln>
                  <a:noFill/>
                </a:ln>
                <a:solidFill>
                  <a:schemeClr val="tx1"/>
                </a:solidFill>
                <a:effectLst/>
                <a:uLnTx/>
                <a:uFillTx/>
                <a:latin typeface="+mn-lt"/>
                <a:cs typeface="+mn-cs"/>
              </a:rPr>
              <a:t>Why rows and columns?  </a:t>
            </a:r>
          </a:p>
          <a:p>
            <a:pPr marL="1143000" marR="0" lvl="2" indent="-228600" algn="l" defTabSz="914400" rtl="0" eaLnBrk="0" fontAlgn="base" latinLnBrk="0" hangingPunct="0">
              <a:lnSpc>
                <a:spcPct val="100000"/>
              </a:lnSpc>
              <a:spcBef>
                <a:spcPct val="20000"/>
              </a:spcBef>
              <a:spcAft>
                <a:spcPct val="0"/>
              </a:spcAft>
              <a:buClrTx/>
              <a:buSzPct val="80000"/>
              <a:buFontTx/>
              <a:buChar char="•"/>
              <a:tabLst/>
              <a:defRPr/>
            </a:pPr>
            <a:r>
              <a:rPr kumimoji="0" lang="en-US" sz="2400" b="0" i="0" u="none" strike="noStrike" kern="0" cap="none" spc="0" normalizeH="0" baseline="0" noProof="0" dirty="0" smtClean="0">
                <a:ln>
                  <a:noFill/>
                </a:ln>
                <a:solidFill>
                  <a:schemeClr val="tx1"/>
                </a:solidFill>
                <a:effectLst/>
                <a:uLnTx/>
                <a:uFillTx/>
                <a:latin typeface="+mn-lt"/>
                <a:cs typeface="+mn-cs"/>
              </a:rPr>
              <a:t>Inserted by the line-breaking algorithm</a:t>
            </a:r>
            <a:endParaRPr kumimoji="0" lang="en-US" sz="2400" b="0" i="0" u="none" strike="noStrike" kern="0" cap="none" spc="0" normalizeH="0" baseline="0" noProof="0" dirty="0">
              <a:ln>
                <a:noFill/>
              </a:ln>
              <a:solidFill>
                <a:schemeClr val="tx1"/>
              </a:solidFill>
              <a:effectLst/>
              <a:uLnTx/>
              <a:uFillTx/>
              <a:latin typeface="+mn-lt"/>
              <a:cs typeface="+mn-cs"/>
            </a:endParaRPr>
          </a:p>
        </p:txBody>
      </p:sp>
      <p:pic>
        <p:nvPicPr>
          <p:cNvPr id="6" name="Picture 6" descr="composing glyphs"/>
          <p:cNvPicPr>
            <a:picLocks noChangeAspect="1" noChangeArrowheads="1"/>
          </p:cNvPicPr>
          <p:nvPr/>
        </p:nvPicPr>
        <p:blipFill>
          <a:blip r:embed="rId2" cstate="print"/>
          <a:srcRect/>
          <a:stretch>
            <a:fillRect/>
          </a:stretch>
        </p:blipFill>
        <p:spPr bwMode="auto">
          <a:xfrm>
            <a:off x="2000250" y="2579688"/>
            <a:ext cx="6007100" cy="3557587"/>
          </a:xfrm>
          <a:prstGeom prst="rect">
            <a:avLst/>
          </a:prstGeom>
          <a:noFill/>
        </p:spPr>
      </p:pic>
    </p:spTree>
    <p:extLst>
      <p:ext uri="{BB962C8B-B14F-4D97-AF65-F5344CB8AC3E}">
        <p14:creationId xmlns:p14="http://schemas.microsoft.com/office/powerpoint/2010/main" val="1176584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a:t>
            </a:r>
            <a:endParaRPr lang="en-US" dirty="0"/>
          </a:p>
        </p:txBody>
      </p:sp>
      <p:sp>
        <p:nvSpPr>
          <p:cNvPr id="5" name="Rectangle 3"/>
          <p:cNvSpPr txBox="1">
            <a:spLocks noChangeArrowheads="1"/>
          </p:cNvSpPr>
          <p:nvPr/>
        </p:nvSpPr>
        <p:spPr bwMode="auto">
          <a:xfrm>
            <a:off x="0" y="990600"/>
            <a:ext cx="8986838" cy="14811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Pct val="80000"/>
              <a:buFontTx/>
              <a:buChar char="–"/>
              <a:tabLst/>
              <a:defRPr/>
            </a:pPr>
            <a:endParaRPr kumimoji="0" lang="en-US" sz="2400" b="0" i="0" u="none" strike="noStrike" kern="0" cap="none" spc="0" normalizeH="0" baseline="0" noProof="0" dirty="0">
              <a:ln>
                <a:noFill/>
              </a:ln>
              <a:solidFill>
                <a:schemeClr val="tx1"/>
              </a:solidFill>
              <a:effectLst/>
              <a:uLnTx/>
              <a:uFillTx/>
              <a:latin typeface="+mn-lt"/>
              <a:cs typeface="+mn-cs"/>
            </a:endParaRPr>
          </a:p>
        </p:txBody>
      </p:sp>
      <p:sp>
        <p:nvSpPr>
          <p:cNvPr id="7" name="Rectangle 3"/>
          <p:cNvSpPr txBox="1">
            <a:spLocks noChangeArrowheads="1"/>
          </p:cNvSpPr>
          <p:nvPr/>
        </p:nvSpPr>
        <p:spPr bwMode="auto">
          <a:xfrm>
            <a:off x="0" y="914400"/>
            <a:ext cx="8915400"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50000"/>
              </a:lnSpc>
              <a:spcBef>
                <a:spcPct val="20000"/>
              </a:spcBef>
              <a:spcAft>
                <a:spcPct val="0"/>
              </a:spcAft>
              <a:buClrTx/>
              <a:buSzPct val="80000"/>
              <a:buFontTx/>
              <a:buChar char="–"/>
              <a:tabLst/>
              <a:defRPr/>
            </a:pPr>
            <a:r>
              <a:rPr kumimoji="0" lang="en-US" sz="2800" b="0" i="0" u="none" strike="noStrike" kern="0" cap="none" spc="0" normalizeH="0" baseline="0" noProof="0" dirty="0" smtClean="0">
                <a:ln>
                  <a:noFill/>
                </a:ln>
                <a:solidFill>
                  <a:schemeClr val="tx1"/>
                </a:solidFill>
                <a:effectLst/>
                <a:uLnTx/>
                <a:uFillTx/>
                <a:latin typeface="+mn-lt"/>
                <a:cs typeface="+mn-cs"/>
              </a:rPr>
              <a:t>Why do we need different Compositor’s?</a:t>
            </a:r>
          </a:p>
          <a:p>
            <a:pPr marL="1143000" marR="0" lvl="2" indent="-228600" algn="l" defTabSz="914400" rtl="0" eaLnBrk="0" fontAlgn="base" latinLnBrk="0" hangingPunct="0">
              <a:lnSpc>
                <a:spcPct val="150000"/>
              </a:lnSpc>
              <a:spcBef>
                <a:spcPct val="20000"/>
              </a:spcBef>
              <a:spcAft>
                <a:spcPct val="0"/>
              </a:spcAft>
              <a:buClrTx/>
              <a:buSzPct val="80000"/>
              <a:buFontTx/>
              <a:buChar char="•"/>
              <a:tabLst/>
              <a:defRPr/>
            </a:pPr>
            <a:r>
              <a:rPr kumimoji="0" lang="en-US" sz="2400" b="0" i="0" u="none" strike="noStrike" kern="0" cap="none" spc="0" normalizeH="0" baseline="0" noProof="0" dirty="0" smtClean="0">
                <a:ln>
                  <a:noFill/>
                </a:ln>
                <a:solidFill>
                  <a:schemeClr val="tx1"/>
                </a:solidFill>
                <a:effectLst/>
                <a:uLnTx/>
                <a:uFillTx/>
                <a:latin typeface="+mn-lt"/>
                <a:cs typeface="+mn-cs"/>
              </a:rPr>
              <a:t>In the Example:</a:t>
            </a:r>
          </a:p>
          <a:p>
            <a:pPr marL="1600200" marR="0" lvl="3" indent="-228600" algn="l" defTabSz="914400" rtl="0" eaLnBrk="0" fontAlgn="base" latinLnBrk="0" hangingPunct="0">
              <a:lnSpc>
                <a:spcPct val="150000"/>
              </a:lnSpc>
              <a:spcBef>
                <a:spcPct val="20000"/>
              </a:spcBef>
              <a:spcAft>
                <a:spcPct val="0"/>
              </a:spcAft>
              <a:buClrTx/>
              <a:buSzPct val="80000"/>
              <a:buFontTx/>
              <a:buChar char="–"/>
              <a:tabLst/>
              <a:defRPr/>
            </a:pPr>
            <a:r>
              <a:rPr kumimoji="0" lang="en-US" sz="2000" b="0" i="0" u="none" strike="noStrike" kern="0" cap="none" spc="0" normalizeH="0" baseline="0" noProof="0" dirty="0" err="1" smtClean="0">
                <a:ln>
                  <a:noFill/>
                </a:ln>
                <a:solidFill>
                  <a:schemeClr val="tx1"/>
                </a:solidFill>
                <a:effectLst/>
                <a:uLnTx/>
                <a:uFillTx/>
                <a:latin typeface="+mn-lt"/>
                <a:cs typeface="+mn-cs"/>
              </a:rPr>
              <a:t>SimpleCompositor</a:t>
            </a:r>
            <a:r>
              <a:rPr kumimoji="0" lang="en-US" sz="2000" b="0" i="0" u="none" strike="noStrike" kern="0" cap="none" spc="0" normalizeH="0" baseline="0" noProof="0" dirty="0" smtClean="0">
                <a:ln>
                  <a:noFill/>
                </a:ln>
                <a:solidFill>
                  <a:schemeClr val="tx1"/>
                </a:solidFill>
                <a:effectLst/>
                <a:uLnTx/>
                <a:uFillTx/>
                <a:latin typeface="+mn-lt"/>
                <a:cs typeface="+mn-cs"/>
              </a:rPr>
              <a:t> might do a quick pass without regard for such </a:t>
            </a:r>
            <a:r>
              <a:rPr kumimoji="0" lang="en-US" sz="2000" b="0" i="0" u="none" strike="noStrike" kern="0" cap="none" spc="0" normalizeH="0" baseline="0" noProof="0" dirty="0" err="1" smtClean="0">
                <a:ln>
                  <a:noFill/>
                </a:ln>
                <a:solidFill>
                  <a:schemeClr val="tx1"/>
                </a:solidFill>
                <a:effectLst/>
                <a:uLnTx/>
                <a:uFillTx/>
                <a:latin typeface="+mn-lt"/>
                <a:cs typeface="+mn-cs"/>
              </a:rPr>
              <a:t>esoterica</a:t>
            </a:r>
            <a:r>
              <a:rPr kumimoji="0" lang="en-US" sz="2000" b="0" i="0" u="none" strike="noStrike" kern="0" cap="none" spc="0" normalizeH="0" baseline="0" noProof="0" dirty="0" smtClean="0">
                <a:ln>
                  <a:noFill/>
                </a:ln>
                <a:solidFill>
                  <a:schemeClr val="tx1"/>
                </a:solidFill>
                <a:effectLst/>
                <a:uLnTx/>
                <a:uFillTx/>
                <a:latin typeface="+mn-lt"/>
                <a:cs typeface="+mn-cs"/>
              </a:rPr>
              <a:t> as the document's "color." Good color means having an even distribution of text and whitespace.</a:t>
            </a:r>
          </a:p>
          <a:p>
            <a:pPr marL="1600200" marR="0" lvl="3" indent="-228600" algn="l" defTabSz="914400" rtl="0" eaLnBrk="0" fontAlgn="base" latinLnBrk="0" hangingPunct="0">
              <a:lnSpc>
                <a:spcPct val="150000"/>
              </a:lnSpc>
              <a:spcBef>
                <a:spcPct val="20000"/>
              </a:spcBef>
              <a:spcAft>
                <a:spcPct val="0"/>
              </a:spcAft>
              <a:buClrTx/>
              <a:buSzPct val="80000"/>
              <a:buFontTx/>
              <a:buChar char="–"/>
              <a:tabLst/>
              <a:defRPr/>
            </a:pPr>
            <a:r>
              <a:rPr kumimoji="0" lang="en-US" sz="2000" b="0" i="0" u="none" strike="noStrike" kern="0" cap="none" spc="0" normalizeH="0" baseline="0" noProof="0" dirty="0" smtClean="0">
                <a:ln>
                  <a:noFill/>
                </a:ln>
                <a:solidFill>
                  <a:schemeClr val="tx1"/>
                </a:solidFill>
                <a:effectLst/>
                <a:uLnTx/>
                <a:uFillTx/>
                <a:latin typeface="+mn-lt"/>
                <a:cs typeface="+mn-cs"/>
              </a:rPr>
              <a:t>A </a:t>
            </a:r>
            <a:r>
              <a:rPr kumimoji="0" lang="en-US" sz="2000" b="0" i="0" u="none" strike="noStrike" kern="0" cap="none" spc="0" normalizeH="0" baseline="0" noProof="0" dirty="0" err="1" smtClean="0">
                <a:ln>
                  <a:noFill/>
                </a:ln>
                <a:solidFill>
                  <a:schemeClr val="tx1"/>
                </a:solidFill>
                <a:effectLst/>
                <a:uLnTx/>
                <a:uFillTx/>
                <a:latin typeface="+mn-lt"/>
                <a:cs typeface="+mn-cs"/>
              </a:rPr>
              <a:t>TeXCompositor</a:t>
            </a:r>
            <a:r>
              <a:rPr kumimoji="0" lang="en-US" sz="2000" b="0" i="0" u="none" strike="noStrike" kern="0" cap="none" spc="0" normalizeH="0" baseline="0" noProof="0" dirty="0" smtClean="0">
                <a:ln>
                  <a:noFill/>
                </a:ln>
                <a:solidFill>
                  <a:schemeClr val="tx1"/>
                </a:solidFill>
                <a:effectLst/>
                <a:uLnTx/>
                <a:uFillTx/>
                <a:latin typeface="+mn-lt"/>
                <a:cs typeface="+mn-cs"/>
              </a:rPr>
              <a:t> would implement the </a:t>
            </a:r>
            <a:r>
              <a:rPr kumimoji="0" lang="en-US" sz="2000" b="0" i="0" u="none" strike="noStrike" kern="0" cap="none" spc="0" normalizeH="0" baseline="0" noProof="0" dirty="0" err="1" smtClean="0">
                <a:ln>
                  <a:noFill/>
                </a:ln>
                <a:solidFill>
                  <a:schemeClr val="tx1"/>
                </a:solidFill>
                <a:effectLst/>
                <a:uLnTx/>
                <a:uFillTx/>
                <a:latin typeface="+mn-lt"/>
                <a:cs typeface="+mn-cs"/>
              </a:rPr>
              <a:t>fullTeX</a:t>
            </a:r>
            <a:r>
              <a:rPr kumimoji="0" lang="en-US" sz="2000" b="0" i="0" u="none" strike="noStrike" kern="0" cap="none" spc="0" normalizeH="0" baseline="0" noProof="0" dirty="0" smtClean="0">
                <a:ln>
                  <a:noFill/>
                </a:ln>
                <a:solidFill>
                  <a:schemeClr val="tx1"/>
                </a:solidFill>
                <a:effectLst/>
                <a:uLnTx/>
                <a:uFillTx/>
                <a:latin typeface="+mn-lt"/>
                <a:cs typeface="+mn-cs"/>
              </a:rPr>
              <a:t> algorithm which takes things like color into account in exchange for longer formatting times. </a:t>
            </a:r>
          </a:p>
        </p:txBody>
      </p:sp>
    </p:spTree>
    <p:extLst>
      <p:ext uri="{BB962C8B-B14F-4D97-AF65-F5344CB8AC3E}">
        <p14:creationId xmlns:p14="http://schemas.microsoft.com/office/powerpoint/2010/main" val="2422477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a:t>
            </a:r>
            <a:endParaRPr lang="en-US" dirty="0"/>
          </a:p>
        </p:txBody>
      </p:sp>
      <p:sp>
        <p:nvSpPr>
          <p:cNvPr id="5" name="Rectangle 3"/>
          <p:cNvSpPr txBox="1">
            <a:spLocks noChangeArrowheads="1"/>
          </p:cNvSpPr>
          <p:nvPr/>
        </p:nvSpPr>
        <p:spPr bwMode="auto">
          <a:xfrm>
            <a:off x="0" y="990600"/>
            <a:ext cx="8986838" cy="14811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Pct val="80000"/>
              <a:buFontTx/>
              <a:buChar char="–"/>
              <a:tabLst/>
              <a:defRPr/>
            </a:pPr>
            <a:endParaRPr kumimoji="0" lang="en-US" sz="2400" b="0" i="0" u="none" strike="noStrike" kern="0" cap="none" spc="0" normalizeH="0" baseline="0" noProof="0" dirty="0">
              <a:ln>
                <a:noFill/>
              </a:ln>
              <a:solidFill>
                <a:schemeClr val="tx1"/>
              </a:solidFill>
              <a:effectLst/>
              <a:uLnTx/>
              <a:uFillTx/>
              <a:latin typeface="+mn-lt"/>
              <a:cs typeface="+mn-cs"/>
            </a:endParaRPr>
          </a:p>
        </p:txBody>
      </p:sp>
      <p:sp>
        <p:nvSpPr>
          <p:cNvPr id="6" name="Rectangle 3"/>
          <p:cNvSpPr txBox="1">
            <a:spLocks noChangeArrowheads="1"/>
          </p:cNvSpPr>
          <p:nvPr/>
        </p:nvSpPr>
        <p:spPr bwMode="auto">
          <a:xfrm>
            <a:off x="0" y="914400"/>
            <a:ext cx="8743950" cy="5408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50000"/>
              </a:lnSpc>
              <a:spcBef>
                <a:spcPct val="20000"/>
              </a:spcBef>
              <a:spcAft>
                <a:spcPct val="0"/>
              </a:spcAft>
              <a:buClrTx/>
              <a:buSzPct val="80000"/>
              <a:buFontTx/>
              <a:buChar char="–"/>
              <a:tabLst/>
              <a:defRPr/>
            </a:pPr>
            <a:r>
              <a:rPr kumimoji="0" lang="en-US" sz="2800" b="0" i="0" u="none" strike="noStrike" kern="0" cap="none" spc="0" normalizeH="0" baseline="0" noProof="0" dirty="0" smtClean="0">
                <a:ln>
                  <a:noFill/>
                </a:ln>
                <a:solidFill>
                  <a:schemeClr val="tx1"/>
                </a:solidFill>
                <a:effectLst/>
                <a:uLnTx/>
                <a:uFillTx/>
                <a:latin typeface="+mn-lt"/>
                <a:cs typeface="+mn-cs"/>
              </a:rPr>
              <a:t>Compositor-Composition class split ensures a strong separation between code that supports the document's physical structure and the code for different formatting algorithms</a:t>
            </a:r>
          </a:p>
          <a:p>
            <a:pPr marL="742950" marR="0" lvl="1" indent="-285750" algn="l" defTabSz="914400" rtl="0" eaLnBrk="0" fontAlgn="base" latinLnBrk="0" hangingPunct="0">
              <a:lnSpc>
                <a:spcPct val="150000"/>
              </a:lnSpc>
              <a:spcBef>
                <a:spcPct val="20000"/>
              </a:spcBef>
              <a:spcAft>
                <a:spcPct val="0"/>
              </a:spcAft>
              <a:buClrTx/>
              <a:buSzPct val="80000"/>
              <a:buFontTx/>
              <a:buChar char="–"/>
              <a:tabLst/>
              <a:defRPr/>
            </a:pPr>
            <a:r>
              <a:rPr kumimoji="0" lang="en-US" sz="2800" b="0" i="0" u="none" strike="noStrike" kern="0" cap="none" spc="0" normalizeH="0" baseline="0" noProof="0" dirty="0" smtClean="0">
                <a:ln>
                  <a:noFill/>
                </a:ln>
                <a:solidFill>
                  <a:schemeClr val="tx1"/>
                </a:solidFill>
                <a:effectLst/>
                <a:uLnTx/>
                <a:uFillTx/>
                <a:latin typeface="+mn-lt"/>
                <a:cs typeface="+mn-cs"/>
              </a:rPr>
              <a:t>We can change the </a:t>
            </a:r>
            <a:r>
              <a:rPr kumimoji="0" lang="en-US" sz="2800" b="0" i="0" u="none" strike="noStrike" kern="0" cap="none" spc="0" normalizeH="0" baseline="0" noProof="0" dirty="0" err="1" smtClean="0">
                <a:ln>
                  <a:noFill/>
                </a:ln>
                <a:solidFill>
                  <a:schemeClr val="tx1"/>
                </a:solidFill>
                <a:effectLst/>
                <a:uLnTx/>
                <a:uFillTx/>
                <a:latin typeface="+mn-lt"/>
                <a:cs typeface="+mn-cs"/>
              </a:rPr>
              <a:t>linebreaking</a:t>
            </a:r>
            <a:r>
              <a:rPr kumimoji="0" lang="en-US" sz="2800" b="0" i="0" u="none" strike="noStrike" kern="0" cap="none" spc="0" normalizeH="0" baseline="0" noProof="0" dirty="0" smtClean="0">
                <a:ln>
                  <a:noFill/>
                </a:ln>
                <a:solidFill>
                  <a:schemeClr val="tx1"/>
                </a:solidFill>
                <a:effectLst/>
                <a:uLnTx/>
                <a:uFillTx/>
                <a:latin typeface="+mn-lt"/>
                <a:cs typeface="+mn-cs"/>
              </a:rPr>
              <a:t> algorithm at run-time by adding a single </a:t>
            </a:r>
            <a:r>
              <a:rPr kumimoji="0" lang="en-US" sz="2800" b="0" i="0" u="none" strike="noStrike" kern="0" cap="none" spc="0" normalizeH="0" baseline="0" noProof="0" dirty="0" err="1" smtClean="0">
                <a:ln>
                  <a:noFill/>
                </a:ln>
                <a:solidFill>
                  <a:schemeClr val="tx1"/>
                </a:solidFill>
                <a:effectLst/>
                <a:uLnTx/>
                <a:uFillTx/>
                <a:latin typeface="+mn-lt"/>
                <a:cs typeface="+mn-cs"/>
              </a:rPr>
              <a:t>SetCompositor</a:t>
            </a:r>
            <a:r>
              <a:rPr kumimoji="0" lang="en-US" sz="2800" b="0" i="0" u="none" strike="noStrike" kern="0" cap="none" spc="0" normalizeH="0" baseline="0" noProof="0" dirty="0" smtClean="0">
                <a:ln>
                  <a:noFill/>
                </a:ln>
                <a:solidFill>
                  <a:schemeClr val="tx1"/>
                </a:solidFill>
                <a:effectLst/>
                <a:uLnTx/>
                <a:uFillTx/>
                <a:latin typeface="+mn-lt"/>
                <a:cs typeface="+mn-cs"/>
              </a:rPr>
              <a:t> operation to Composition's basic glyph interface. </a:t>
            </a:r>
            <a:endParaRPr kumimoji="0" lang="en-US" sz="2800" b="0" i="0" u="none" strike="noStrike" kern="0" cap="none" spc="0" normalizeH="0" baseline="0" noProof="0" dirty="0">
              <a:ln>
                <a:noFill/>
              </a:ln>
              <a:solidFill>
                <a:schemeClr val="tx1"/>
              </a:solidFill>
              <a:effectLst/>
              <a:uLnTx/>
              <a:uFillTx/>
              <a:latin typeface="+mn-lt"/>
              <a:cs typeface="+mn-cs"/>
            </a:endParaRPr>
          </a:p>
        </p:txBody>
      </p:sp>
    </p:spTree>
    <p:extLst>
      <p:ext uri="{BB962C8B-B14F-4D97-AF65-F5344CB8AC3E}">
        <p14:creationId xmlns:p14="http://schemas.microsoft.com/office/powerpoint/2010/main" val="4121718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Strategy Pattern</a:t>
            </a:r>
            <a:endParaRPr lang="en-US" dirty="0"/>
          </a:p>
        </p:txBody>
      </p:sp>
      <p:sp>
        <p:nvSpPr>
          <p:cNvPr id="5" name="Rectangle 3"/>
          <p:cNvSpPr txBox="1">
            <a:spLocks noChangeArrowheads="1"/>
          </p:cNvSpPr>
          <p:nvPr/>
        </p:nvSpPr>
        <p:spPr bwMode="auto">
          <a:xfrm>
            <a:off x="0" y="990600"/>
            <a:ext cx="8986838" cy="14811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Pct val="80000"/>
              <a:buFontTx/>
              <a:buChar char="–"/>
              <a:tabLst/>
              <a:defRPr/>
            </a:pPr>
            <a:endParaRPr kumimoji="0" lang="en-US" sz="2400" b="0" i="0" u="none" strike="noStrike" kern="0" cap="none" spc="0" normalizeH="0" baseline="0" noProof="0" dirty="0">
              <a:ln>
                <a:noFill/>
              </a:ln>
              <a:solidFill>
                <a:schemeClr val="tx1"/>
              </a:solidFill>
              <a:effectLst/>
              <a:uLnTx/>
              <a:uFillTx/>
              <a:latin typeface="+mn-lt"/>
              <a:cs typeface="+mn-cs"/>
            </a:endParaRPr>
          </a:p>
        </p:txBody>
      </p:sp>
      <p:sp>
        <p:nvSpPr>
          <p:cNvPr id="6" name="Rectangle 3"/>
          <p:cNvSpPr txBox="1">
            <a:spLocks noChangeArrowheads="1"/>
          </p:cNvSpPr>
          <p:nvPr/>
        </p:nvSpPr>
        <p:spPr bwMode="auto">
          <a:xfrm>
            <a:off x="-128588" y="914400"/>
            <a:ext cx="9043988" cy="5595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ts val="3500"/>
              </a:lnSpc>
              <a:spcBef>
                <a:spcPct val="20000"/>
              </a:spcBef>
              <a:spcAft>
                <a:spcPct val="0"/>
              </a:spcAft>
              <a:buClrTx/>
              <a:buSzPct val="80000"/>
              <a:buFontTx/>
              <a:buChar char="–"/>
              <a:tabLst/>
              <a:defRPr/>
            </a:pPr>
            <a:r>
              <a:rPr kumimoji="0" lang="en-US" sz="2800" b="0" i="0" u="none" strike="noStrike" kern="0" cap="none" spc="0" normalizeH="0" baseline="0" noProof="0" dirty="0" smtClean="0">
                <a:ln>
                  <a:noFill/>
                </a:ln>
                <a:solidFill>
                  <a:schemeClr val="tx1"/>
                </a:solidFill>
                <a:effectLst/>
                <a:uLnTx/>
                <a:uFillTx/>
                <a:latin typeface="+mn-lt"/>
                <a:cs typeface="+mn-cs"/>
              </a:rPr>
              <a:t>Have we seen this before?</a:t>
            </a:r>
          </a:p>
          <a:p>
            <a:pPr marL="1143000" marR="0" lvl="2" indent="-228600" algn="l" defTabSz="914400" rtl="0" eaLnBrk="0" fontAlgn="base" latinLnBrk="0" hangingPunct="0">
              <a:lnSpc>
                <a:spcPts val="3500"/>
              </a:lnSpc>
              <a:spcBef>
                <a:spcPct val="20000"/>
              </a:spcBef>
              <a:spcAft>
                <a:spcPct val="0"/>
              </a:spcAft>
              <a:buClrTx/>
              <a:buSzPct val="80000"/>
              <a:buFontTx/>
              <a:buChar char="•"/>
              <a:tabLst/>
              <a:defRPr/>
            </a:pPr>
            <a:r>
              <a:rPr kumimoji="0" lang="en-US" sz="2400" b="0" i="0" u="none" strike="noStrike" kern="0" cap="none" spc="0" normalizeH="0" baseline="0" noProof="0" dirty="0" smtClean="0">
                <a:ln>
                  <a:noFill/>
                </a:ln>
                <a:solidFill>
                  <a:schemeClr val="tx1"/>
                </a:solidFill>
                <a:effectLst/>
                <a:uLnTx/>
                <a:uFillTx/>
                <a:latin typeface="+mn-lt"/>
                <a:cs typeface="+mn-cs"/>
              </a:rPr>
              <a:t>Encapsulating an algorithm in an object is the intent of the </a:t>
            </a:r>
            <a:r>
              <a:rPr lang="en-US" sz="2400" b="1" kern="0" dirty="0" smtClean="0">
                <a:latin typeface="+mn-lt"/>
                <a:cs typeface="+mn-cs"/>
              </a:rPr>
              <a:t>Strategy</a:t>
            </a:r>
            <a:r>
              <a:rPr lang="en-US" sz="2400" kern="0" dirty="0" smtClean="0">
                <a:latin typeface="+mn-lt"/>
                <a:cs typeface="+mn-cs"/>
              </a:rPr>
              <a:t> </a:t>
            </a:r>
            <a:r>
              <a:rPr kumimoji="0" lang="en-US" sz="2400" b="0" i="0" u="none" strike="noStrike" kern="0" cap="none" spc="0" normalizeH="0" baseline="0" noProof="0" dirty="0" smtClean="0">
                <a:ln>
                  <a:noFill/>
                </a:ln>
                <a:effectLst/>
                <a:uLnTx/>
                <a:uFillTx/>
                <a:latin typeface="+mn-lt"/>
                <a:cs typeface="+mn-cs"/>
              </a:rPr>
              <a:t>pattern</a:t>
            </a:r>
            <a:r>
              <a:rPr kumimoji="0" lang="en-US" sz="2400" b="0" i="0" u="none" strike="noStrike" kern="0" cap="none" spc="0" normalizeH="0" baseline="0" noProof="0" dirty="0" smtClean="0">
                <a:ln>
                  <a:noFill/>
                </a:ln>
                <a:solidFill>
                  <a:schemeClr val="tx1"/>
                </a:solidFill>
                <a:effectLst/>
                <a:uLnTx/>
                <a:uFillTx/>
                <a:latin typeface="+mn-lt"/>
                <a:cs typeface="+mn-cs"/>
              </a:rPr>
              <a:t>. </a:t>
            </a:r>
          </a:p>
          <a:p>
            <a:pPr marL="1143000" marR="0" lvl="2" indent="-228600" algn="l" defTabSz="914400" rtl="0" eaLnBrk="0" fontAlgn="base" latinLnBrk="0" hangingPunct="0">
              <a:lnSpc>
                <a:spcPts val="3500"/>
              </a:lnSpc>
              <a:spcBef>
                <a:spcPct val="20000"/>
              </a:spcBef>
              <a:spcAft>
                <a:spcPct val="0"/>
              </a:spcAft>
              <a:buClrTx/>
              <a:buSzPct val="80000"/>
              <a:buFontTx/>
              <a:buChar char="•"/>
              <a:tabLst/>
              <a:defRPr/>
            </a:pPr>
            <a:r>
              <a:rPr kumimoji="0" lang="en-US" sz="2400" b="0" i="0" u="none" strike="noStrike" kern="0" cap="none" spc="0" normalizeH="0" baseline="0" noProof="0" dirty="0" smtClean="0">
                <a:ln>
                  <a:noFill/>
                </a:ln>
                <a:solidFill>
                  <a:schemeClr val="tx1"/>
                </a:solidFill>
                <a:effectLst/>
                <a:uLnTx/>
                <a:uFillTx/>
                <a:latin typeface="+mn-lt"/>
                <a:cs typeface="+mn-cs"/>
              </a:rPr>
              <a:t>Key participants in the pattern are </a:t>
            </a:r>
          </a:p>
          <a:p>
            <a:pPr marL="1600200" marR="0" lvl="3" indent="-228600" algn="l" defTabSz="914400" rtl="0" eaLnBrk="0" fontAlgn="base" latinLnBrk="0" hangingPunct="0">
              <a:lnSpc>
                <a:spcPts val="3500"/>
              </a:lnSpc>
              <a:spcBef>
                <a:spcPct val="20000"/>
              </a:spcBef>
              <a:spcAft>
                <a:spcPct val="0"/>
              </a:spcAft>
              <a:buClrTx/>
              <a:buSzPct val="80000"/>
              <a:buFontTx/>
              <a:buChar char="–"/>
              <a:tabLst/>
              <a:defRPr/>
            </a:pPr>
            <a:r>
              <a:rPr kumimoji="0" lang="en-US" sz="2000" b="0" i="0" u="none" strike="noStrike" kern="0" cap="none" spc="0" normalizeH="0" baseline="0" noProof="0" dirty="0" smtClean="0">
                <a:ln>
                  <a:noFill/>
                </a:ln>
                <a:solidFill>
                  <a:schemeClr val="tx1"/>
                </a:solidFill>
                <a:effectLst/>
                <a:uLnTx/>
                <a:uFillTx/>
                <a:latin typeface="+mn-lt"/>
                <a:cs typeface="+mn-cs"/>
              </a:rPr>
              <a:t>Strategy objects (Compositors)</a:t>
            </a:r>
          </a:p>
          <a:p>
            <a:pPr marL="1600200" marR="0" lvl="3" indent="-228600" algn="l" defTabSz="914400" rtl="0" eaLnBrk="0" fontAlgn="base" latinLnBrk="0" hangingPunct="0">
              <a:lnSpc>
                <a:spcPts val="3500"/>
              </a:lnSpc>
              <a:spcBef>
                <a:spcPct val="20000"/>
              </a:spcBef>
              <a:spcAft>
                <a:spcPct val="0"/>
              </a:spcAft>
              <a:buClrTx/>
              <a:buSzPct val="80000"/>
              <a:buFontTx/>
              <a:buChar char="–"/>
              <a:tabLst/>
              <a:defRPr/>
            </a:pPr>
            <a:r>
              <a:rPr kumimoji="0" lang="en-US" sz="2000" b="0" i="0" u="none" strike="noStrike" kern="0" cap="none" spc="0" normalizeH="0" baseline="0" noProof="0" dirty="0" smtClean="0">
                <a:ln>
                  <a:noFill/>
                </a:ln>
                <a:solidFill>
                  <a:schemeClr val="tx1"/>
                </a:solidFill>
                <a:effectLst/>
                <a:uLnTx/>
                <a:uFillTx/>
                <a:latin typeface="+mn-lt"/>
                <a:cs typeface="+mn-cs"/>
              </a:rPr>
              <a:t>Context object (Composition)</a:t>
            </a:r>
          </a:p>
          <a:p>
            <a:pPr marL="1143000" marR="0" lvl="2" indent="-228600" algn="l" defTabSz="914400" rtl="0" eaLnBrk="0" fontAlgn="base" latinLnBrk="0" hangingPunct="0">
              <a:lnSpc>
                <a:spcPts val="3500"/>
              </a:lnSpc>
              <a:spcBef>
                <a:spcPct val="20000"/>
              </a:spcBef>
              <a:spcAft>
                <a:spcPct val="0"/>
              </a:spcAft>
              <a:buClrTx/>
              <a:buSzPct val="80000"/>
              <a:buFontTx/>
              <a:buChar char="•"/>
              <a:tabLst/>
              <a:defRPr/>
            </a:pPr>
            <a:r>
              <a:rPr kumimoji="0" lang="en-US" sz="2400" b="0" i="0" u="none" strike="noStrike" kern="0" cap="none" spc="0" normalizeH="0" baseline="0" noProof="0" dirty="0" smtClean="0">
                <a:ln>
                  <a:noFill/>
                </a:ln>
                <a:solidFill>
                  <a:schemeClr val="tx1"/>
                </a:solidFill>
                <a:effectLst/>
                <a:uLnTx/>
                <a:uFillTx/>
                <a:latin typeface="+mn-lt"/>
                <a:cs typeface="+mn-cs"/>
              </a:rPr>
              <a:t>The key to using Strategy</a:t>
            </a:r>
          </a:p>
          <a:p>
            <a:pPr marL="1600200" marR="0" lvl="3" indent="-228600" algn="l" defTabSz="914400" rtl="0" eaLnBrk="0" fontAlgn="base" latinLnBrk="0" hangingPunct="0">
              <a:lnSpc>
                <a:spcPts val="3500"/>
              </a:lnSpc>
              <a:spcBef>
                <a:spcPct val="20000"/>
              </a:spcBef>
              <a:spcAft>
                <a:spcPct val="0"/>
              </a:spcAft>
              <a:buClrTx/>
              <a:buSzPct val="80000"/>
              <a:buFontTx/>
              <a:buChar char="–"/>
              <a:tabLst/>
              <a:defRPr/>
            </a:pPr>
            <a:r>
              <a:rPr kumimoji="0" lang="en-US" sz="2000" b="0" i="0" u="none" strike="noStrike" kern="0" cap="none" spc="0" normalizeH="0" baseline="0" noProof="0" dirty="0" smtClean="0">
                <a:ln>
                  <a:noFill/>
                </a:ln>
                <a:solidFill>
                  <a:schemeClr val="tx1"/>
                </a:solidFill>
                <a:effectLst/>
                <a:uLnTx/>
                <a:uFillTx/>
                <a:latin typeface="+mn-lt"/>
                <a:cs typeface="+mn-cs"/>
              </a:rPr>
              <a:t>Interfaces for the strategy and the context that will support a range of algorithms</a:t>
            </a:r>
          </a:p>
          <a:p>
            <a:pPr marL="1600200" marR="0" lvl="3" indent="-228600" algn="l" defTabSz="914400" rtl="0" eaLnBrk="0" fontAlgn="base" latinLnBrk="0" hangingPunct="0">
              <a:lnSpc>
                <a:spcPts val="3500"/>
              </a:lnSpc>
              <a:spcBef>
                <a:spcPct val="20000"/>
              </a:spcBef>
              <a:spcAft>
                <a:spcPct val="0"/>
              </a:spcAft>
              <a:buClrTx/>
              <a:buSzPct val="80000"/>
              <a:buFontTx/>
              <a:buChar char="–"/>
              <a:tabLst/>
              <a:defRPr/>
            </a:pPr>
            <a:r>
              <a:rPr kumimoji="0" lang="en-US" sz="2000" b="0" i="0" u="none" strike="noStrike" kern="0" cap="none" spc="0" normalizeH="0" baseline="0" noProof="0" dirty="0" smtClean="0">
                <a:ln>
                  <a:noFill/>
                </a:ln>
                <a:solidFill>
                  <a:schemeClr val="tx1"/>
                </a:solidFill>
                <a:effectLst/>
                <a:uLnTx/>
                <a:uFillTx/>
                <a:latin typeface="+mn-lt"/>
                <a:cs typeface="+mn-cs"/>
              </a:rPr>
              <a:t>Ideally we don’t want to change these interfaces to support a new algorithm</a:t>
            </a:r>
          </a:p>
          <a:p>
            <a:pPr marL="1143000" marR="0" lvl="2" indent="-228600" algn="l" defTabSz="914400" rtl="0" eaLnBrk="0" fontAlgn="base" latinLnBrk="0" hangingPunct="0">
              <a:lnSpc>
                <a:spcPct val="100000"/>
              </a:lnSpc>
              <a:spcBef>
                <a:spcPct val="20000"/>
              </a:spcBef>
              <a:spcAft>
                <a:spcPct val="0"/>
              </a:spcAft>
              <a:buClrTx/>
              <a:buSzPct val="80000"/>
              <a:buFontTx/>
              <a:buChar char="•"/>
              <a:tabLst/>
              <a:defRPr/>
            </a:pPr>
            <a:endParaRPr kumimoji="0" lang="en-US" sz="2400" b="0" i="0" u="none" strike="noStrike" kern="0" cap="none" spc="0" normalizeH="0" baseline="0" noProof="0" dirty="0">
              <a:ln>
                <a:noFill/>
              </a:ln>
              <a:solidFill>
                <a:schemeClr val="tx1"/>
              </a:solidFill>
              <a:effectLst/>
              <a:uLnTx/>
              <a:uFillTx/>
              <a:latin typeface="+mn-lt"/>
              <a:cs typeface="+mn-cs"/>
            </a:endParaRPr>
          </a:p>
        </p:txBody>
      </p:sp>
    </p:spTree>
    <p:extLst>
      <p:ext uri="{BB962C8B-B14F-4D97-AF65-F5344CB8AC3E}">
        <p14:creationId xmlns:p14="http://schemas.microsoft.com/office/powerpoint/2010/main" val="625071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Embellish the user interface</a:t>
            </a:r>
            <a:endParaRPr lang="en-US" dirty="0"/>
          </a:p>
        </p:txBody>
      </p:sp>
      <p:sp>
        <p:nvSpPr>
          <p:cNvPr id="5" name="Rectangle 3"/>
          <p:cNvSpPr txBox="1">
            <a:spLocks noChangeArrowheads="1"/>
          </p:cNvSpPr>
          <p:nvPr/>
        </p:nvSpPr>
        <p:spPr bwMode="auto">
          <a:xfrm>
            <a:off x="0" y="990600"/>
            <a:ext cx="8986838" cy="14811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Pct val="80000"/>
              <a:buFontTx/>
              <a:buChar char="–"/>
              <a:tabLst/>
              <a:defRPr/>
            </a:pPr>
            <a:endParaRPr kumimoji="0" lang="en-US" sz="2400" b="0" i="0" u="none" strike="noStrike" kern="0" cap="none" spc="0" normalizeH="0" baseline="0" noProof="0" dirty="0">
              <a:ln>
                <a:noFill/>
              </a:ln>
              <a:solidFill>
                <a:schemeClr val="tx1"/>
              </a:solidFill>
              <a:effectLst/>
              <a:uLnTx/>
              <a:uFillTx/>
              <a:latin typeface="+mn-lt"/>
              <a:cs typeface="+mn-cs"/>
            </a:endParaRPr>
          </a:p>
        </p:txBody>
      </p:sp>
      <p:sp>
        <p:nvSpPr>
          <p:cNvPr id="4" name="Rectangle 3"/>
          <p:cNvSpPr txBox="1">
            <a:spLocks noChangeArrowheads="1"/>
          </p:cNvSpPr>
          <p:nvPr/>
        </p:nvSpPr>
        <p:spPr bwMode="auto">
          <a:xfrm>
            <a:off x="400050" y="992188"/>
            <a:ext cx="8586788" cy="5595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Pct val="80000"/>
              <a:buFontTx/>
              <a:buChar char="–"/>
              <a:tabLst/>
              <a:defRPr/>
            </a:pPr>
            <a:r>
              <a:rPr kumimoji="0" lang="en-US" sz="2400" b="0" i="0" u="none" strike="noStrike" kern="0" cap="none" spc="0" normalizeH="0" baseline="0" noProof="0" dirty="0" smtClean="0">
                <a:ln>
                  <a:noFill/>
                </a:ln>
                <a:solidFill>
                  <a:schemeClr val="tx1"/>
                </a:solidFill>
                <a:effectLst/>
                <a:uLnTx/>
                <a:uFillTx/>
                <a:latin typeface="+mn-lt"/>
                <a:cs typeface="+mn-cs"/>
              </a:rPr>
              <a:t>Two Embellishments</a:t>
            </a:r>
          </a:p>
          <a:p>
            <a:pPr marL="1143000" marR="0" lvl="2" indent="-228600" algn="l" defTabSz="914400" rtl="0" eaLnBrk="0" fontAlgn="base" latinLnBrk="0" hangingPunct="0">
              <a:lnSpc>
                <a:spcPct val="100000"/>
              </a:lnSpc>
              <a:spcBef>
                <a:spcPct val="20000"/>
              </a:spcBef>
              <a:spcAft>
                <a:spcPct val="0"/>
              </a:spcAft>
              <a:buClrTx/>
              <a:buSzPct val="80000"/>
              <a:buFontTx/>
              <a:buChar char="•"/>
              <a:tabLst/>
              <a:defRPr/>
            </a:pPr>
            <a:r>
              <a:rPr kumimoji="0" lang="en-US" b="0" i="0" u="none" strike="noStrike" kern="0" cap="none" spc="0" normalizeH="0" baseline="0" noProof="0" dirty="0" smtClean="0">
                <a:ln>
                  <a:noFill/>
                </a:ln>
                <a:solidFill>
                  <a:schemeClr val="tx1"/>
                </a:solidFill>
                <a:effectLst/>
                <a:uLnTx/>
                <a:uFillTx/>
                <a:latin typeface="+mn-lt"/>
                <a:cs typeface="+mn-cs"/>
              </a:rPr>
              <a:t>Add a Border around the text editing area </a:t>
            </a:r>
          </a:p>
          <a:p>
            <a:pPr marL="1143000" marR="0" lvl="2" indent="-228600" algn="l" defTabSz="914400" rtl="0" eaLnBrk="0" fontAlgn="base" latinLnBrk="0" hangingPunct="0">
              <a:lnSpc>
                <a:spcPct val="100000"/>
              </a:lnSpc>
              <a:spcBef>
                <a:spcPct val="20000"/>
              </a:spcBef>
              <a:spcAft>
                <a:spcPct val="0"/>
              </a:spcAft>
              <a:buClrTx/>
              <a:buSzPct val="80000"/>
              <a:buFontTx/>
              <a:buChar char="•"/>
              <a:tabLst/>
              <a:defRPr/>
            </a:pPr>
            <a:r>
              <a:rPr kumimoji="0" lang="en-US" b="0" i="0" u="none" strike="noStrike" kern="0" cap="none" spc="0" normalizeH="0" baseline="0" noProof="0" dirty="0" smtClean="0">
                <a:ln>
                  <a:noFill/>
                </a:ln>
                <a:solidFill>
                  <a:schemeClr val="tx1"/>
                </a:solidFill>
                <a:effectLst/>
                <a:uLnTx/>
                <a:uFillTx/>
                <a:latin typeface="+mn-lt"/>
                <a:cs typeface="+mn-cs"/>
              </a:rPr>
              <a:t>Add scroll bars</a:t>
            </a:r>
          </a:p>
          <a:p>
            <a:pPr marL="685800" lvl="1" indent="-228600" algn="l" rtl="0" eaLnBrk="0" hangingPunct="0">
              <a:spcBef>
                <a:spcPct val="20000"/>
              </a:spcBef>
              <a:buSzPct val="80000"/>
              <a:buFontTx/>
              <a:buChar char="•"/>
            </a:pPr>
            <a:r>
              <a:rPr lang="en-US" sz="2400" kern="0" dirty="0" smtClean="0">
                <a:latin typeface="+mn-lt"/>
                <a:cs typeface="+mn-cs"/>
              </a:rPr>
              <a:t>Basically, we want to extend the code to provide a Transparent Enclosure</a:t>
            </a:r>
          </a:p>
          <a:p>
            <a:pPr marL="1143000" lvl="2" indent="-228600" algn="l" rtl="0" eaLnBrk="0" hangingPunct="0">
              <a:spcBef>
                <a:spcPct val="20000"/>
              </a:spcBef>
              <a:buSzPct val="80000"/>
              <a:buFontTx/>
              <a:buChar char="•"/>
            </a:pPr>
            <a:r>
              <a:rPr lang="en-US" dirty="0" smtClean="0"/>
              <a:t>Transparent in that the page itself does not know anything about the changes </a:t>
            </a:r>
          </a:p>
          <a:p>
            <a:pPr marL="1143000" marR="0" lvl="2" indent="-228600" algn="l" defTabSz="914400" rtl="0" eaLnBrk="0" fontAlgn="base" latinLnBrk="0" hangingPunct="0">
              <a:lnSpc>
                <a:spcPct val="100000"/>
              </a:lnSpc>
              <a:spcBef>
                <a:spcPct val="20000"/>
              </a:spcBef>
              <a:spcAft>
                <a:spcPct val="0"/>
              </a:spcAft>
              <a:buClrTx/>
              <a:buSzPct val="80000"/>
              <a:buFontTx/>
              <a:buChar char="•"/>
              <a:tabLst/>
              <a:defRPr/>
            </a:pPr>
            <a:endParaRPr kumimoji="0" lang="en-US" sz="2400" b="0" i="0" u="none" strike="noStrike" kern="0" cap="none" spc="0" normalizeH="0" baseline="0" noProof="0" dirty="0" smtClean="0">
              <a:ln>
                <a:noFill/>
              </a:ln>
              <a:solidFill>
                <a:schemeClr val="tx1"/>
              </a:solidFill>
              <a:effectLst/>
              <a:uLnTx/>
              <a:uFillTx/>
              <a:latin typeface="+mn-lt"/>
              <a:cs typeface="+mn-cs"/>
            </a:endParaRPr>
          </a:p>
          <a:p>
            <a:pPr marL="685800" lvl="1" indent="-228600" algn="l" rtl="0" eaLnBrk="0" hangingPunct="0">
              <a:spcBef>
                <a:spcPct val="20000"/>
              </a:spcBef>
              <a:buSzPct val="80000"/>
              <a:buFontTx/>
              <a:buChar char="•"/>
            </a:pPr>
            <a:r>
              <a:rPr lang="en-US" sz="2400" dirty="0" smtClean="0"/>
              <a:t>How should we do this?</a:t>
            </a:r>
          </a:p>
          <a:p>
            <a:pPr marL="685800" lvl="1" indent="-228600" algn="l" rtl="0" eaLnBrk="0" hangingPunct="0">
              <a:spcBef>
                <a:spcPct val="20000"/>
              </a:spcBef>
              <a:buSzPct val="80000"/>
              <a:buFontTx/>
              <a:buChar char="•"/>
            </a:pPr>
            <a:endParaRPr lang="en-US" sz="2400" dirty="0" smtClean="0"/>
          </a:p>
          <a:p>
            <a:pPr marL="685800" lvl="1" indent="-228600" algn="l" rtl="0" eaLnBrk="0" hangingPunct="0">
              <a:spcBef>
                <a:spcPct val="20000"/>
              </a:spcBef>
              <a:buSzPct val="80000"/>
              <a:buFontTx/>
              <a:buChar char="•"/>
            </a:pPr>
            <a:r>
              <a:rPr lang="en-US" sz="2400" dirty="0" smtClean="0"/>
              <a:t>How could we do it with object composition instead?</a:t>
            </a:r>
          </a:p>
          <a:p>
            <a:pPr marL="685800" lvl="1" indent="-228600" algn="l" rtl="0" eaLnBrk="0" hangingPunct="0">
              <a:spcBef>
                <a:spcPct val="20000"/>
              </a:spcBef>
              <a:buSzPct val="80000"/>
              <a:buFontTx/>
              <a:buChar char="•"/>
            </a:pPr>
            <a:endParaRPr kumimoji="0" lang="en-US" sz="2400" b="0" i="0" u="none" strike="noStrike" kern="0" cap="none" spc="0" normalizeH="0" baseline="0" noProof="0" dirty="0" smtClean="0">
              <a:ln>
                <a:noFill/>
              </a:ln>
              <a:solidFill>
                <a:schemeClr val="tx1"/>
              </a:solidFill>
              <a:effectLst/>
              <a:uLnTx/>
              <a:uFillTx/>
              <a:latin typeface="+mn-lt"/>
              <a:cs typeface="+mn-cs"/>
            </a:endParaRPr>
          </a:p>
          <a:p>
            <a:pPr marL="1143000" marR="0" lvl="2" indent="-228600" algn="l" defTabSz="914400" rtl="0" eaLnBrk="0" fontAlgn="base" latinLnBrk="0" hangingPunct="0">
              <a:lnSpc>
                <a:spcPct val="100000"/>
              </a:lnSpc>
              <a:spcBef>
                <a:spcPct val="20000"/>
              </a:spcBef>
              <a:spcAft>
                <a:spcPct val="0"/>
              </a:spcAft>
              <a:buClrTx/>
              <a:buSzPct val="80000"/>
              <a:buFont typeface="Futura Bk" pitchFamily="34" charset="0"/>
              <a:buNone/>
              <a:tabLst/>
              <a:defRPr/>
            </a:pPr>
            <a:endParaRPr kumimoji="0" lang="en-US" sz="2400" b="0" i="0" u="none" strike="noStrike" kern="0" cap="none" spc="0" normalizeH="0" baseline="0" noProof="0" dirty="0">
              <a:ln>
                <a:noFill/>
              </a:ln>
              <a:solidFill>
                <a:schemeClr val="tx1"/>
              </a:solidFill>
              <a:effectLst/>
              <a:uLnTx/>
              <a:uFillTx/>
              <a:latin typeface="+mn-lt"/>
              <a:cs typeface="+mn-cs"/>
            </a:endParaRPr>
          </a:p>
        </p:txBody>
      </p:sp>
    </p:spTree>
    <p:extLst>
      <p:ext uri="{BB962C8B-B14F-4D97-AF65-F5344CB8AC3E}">
        <p14:creationId xmlns:p14="http://schemas.microsoft.com/office/powerpoint/2010/main" val="2430047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Embellish the user interface</a:t>
            </a:r>
            <a:endParaRPr lang="en-US" dirty="0"/>
          </a:p>
        </p:txBody>
      </p:sp>
      <p:sp>
        <p:nvSpPr>
          <p:cNvPr id="5" name="Rectangle 3"/>
          <p:cNvSpPr txBox="1">
            <a:spLocks noChangeArrowheads="1"/>
          </p:cNvSpPr>
          <p:nvPr/>
        </p:nvSpPr>
        <p:spPr bwMode="auto">
          <a:xfrm>
            <a:off x="0" y="990600"/>
            <a:ext cx="8986838" cy="14811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Pct val="80000"/>
              <a:buFontTx/>
              <a:buChar char="–"/>
              <a:tabLst/>
              <a:defRPr/>
            </a:pPr>
            <a:endParaRPr kumimoji="0" lang="en-US" sz="2400" b="0" i="0" u="none" strike="noStrike" kern="0" cap="none" spc="0" normalizeH="0" baseline="0" noProof="0" dirty="0">
              <a:ln>
                <a:noFill/>
              </a:ln>
              <a:solidFill>
                <a:schemeClr val="tx1"/>
              </a:solidFill>
              <a:effectLst/>
              <a:uLnTx/>
              <a:uFillTx/>
              <a:latin typeface="+mn-lt"/>
              <a:cs typeface="+mn-cs"/>
            </a:endParaRPr>
          </a:p>
        </p:txBody>
      </p:sp>
      <p:sp>
        <p:nvSpPr>
          <p:cNvPr id="6" name="Rectangle 3"/>
          <p:cNvSpPr txBox="1">
            <a:spLocks noChangeArrowheads="1"/>
          </p:cNvSpPr>
          <p:nvPr/>
        </p:nvSpPr>
        <p:spPr bwMode="auto">
          <a:xfrm>
            <a:off x="400050" y="992188"/>
            <a:ext cx="8586788" cy="5595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ts val="3500"/>
              </a:lnSpc>
              <a:spcBef>
                <a:spcPct val="20000"/>
              </a:spcBef>
              <a:spcAft>
                <a:spcPct val="0"/>
              </a:spcAft>
              <a:buClrTx/>
              <a:buSzPct val="80000"/>
              <a:buFontTx/>
              <a:buChar char="–"/>
              <a:tabLst/>
              <a:defRPr/>
            </a:pPr>
            <a:r>
              <a:rPr kumimoji="0" lang="en-US" sz="2800" b="0" i="0" u="none" strike="noStrike" kern="0" cap="none" spc="0" normalizeH="0" baseline="0" noProof="0" dirty="0" smtClean="0">
                <a:ln>
                  <a:noFill/>
                </a:ln>
                <a:solidFill>
                  <a:schemeClr val="tx1"/>
                </a:solidFill>
                <a:effectLst/>
                <a:uLnTx/>
                <a:uFillTx/>
                <a:latin typeface="+mn-lt"/>
                <a:cs typeface="+mn-cs"/>
              </a:rPr>
              <a:t>How should we do this?</a:t>
            </a:r>
          </a:p>
          <a:p>
            <a:pPr marL="1143000" marR="0" lvl="2" indent="-228600" algn="l" defTabSz="914400" rtl="0" eaLnBrk="0" fontAlgn="base" latinLnBrk="0" hangingPunct="0">
              <a:lnSpc>
                <a:spcPts val="3500"/>
              </a:lnSpc>
              <a:spcBef>
                <a:spcPct val="20000"/>
              </a:spcBef>
              <a:spcAft>
                <a:spcPct val="0"/>
              </a:spcAft>
              <a:buClrTx/>
              <a:buSzPct val="80000"/>
              <a:buFontTx/>
              <a:buChar char="•"/>
              <a:tabLst/>
              <a:defRPr/>
            </a:pPr>
            <a:r>
              <a:rPr kumimoji="0" lang="en-US" sz="2400" b="0" i="0" u="none" strike="noStrike" kern="0" cap="none" spc="0" normalizeH="0" baseline="0" noProof="0" dirty="0" smtClean="0">
                <a:ln>
                  <a:noFill/>
                </a:ln>
                <a:solidFill>
                  <a:schemeClr val="tx1"/>
                </a:solidFill>
                <a:effectLst/>
                <a:uLnTx/>
                <a:uFillTx/>
                <a:latin typeface="+mn-lt"/>
                <a:cs typeface="+mn-cs"/>
              </a:rPr>
              <a:t>We could use Inheritance, how would that look?</a:t>
            </a:r>
          </a:p>
          <a:p>
            <a:pPr marL="1143000" marR="0" lvl="2" indent="-228600" algn="l" defTabSz="914400" rtl="0" eaLnBrk="0" fontAlgn="base" latinLnBrk="0" hangingPunct="0">
              <a:lnSpc>
                <a:spcPts val="3500"/>
              </a:lnSpc>
              <a:spcBef>
                <a:spcPct val="20000"/>
              </a:spcBef>
              <a:spcAft>
                <a:spcPct val="0"/>
              </a:spcAft>
              <a:buClrTx/>
              <a:buSzPct val="80000"/>
              <a:buFontTx/>
              <a:buChar char="•"/>
              <a:tabLst/>
              <a:defRPr/>
            </a:pPr>
            <a:r>
              <a:rPr kumimoji="0" lang="en-US" sz="2400" b="0" i="0" u="none" strike="noStrike" kern="0" cap="none" spc="0" normalizeH="0" baseline="0" noProof="0" dirty="0" smtClean="0">
                <a:ln>
                  <a:noFill/>
                </a:ln>
                <a:solidFill>
                  <a:schemeClr val="tx1"/>
                </a:solidFill>
                <a:effectLst/>
                <a:uLnTx/>
                <a:uFillTx/>
                <a:latin typeface="+mn-lt"/>
                <a:cs typeface="+mn-cs"/>
              </a:rPr>
              <a:t>We have a Composition class…</a:t>
            </a:r>
          </a:p>
          <a:p>
            <a:pPr marL="1600200" marR="0" lvl="3" indent="-228600" algn="l" defTabSz="914400" rtl="0" eaLnBrk="0" fontAlgn="base" latinLnBrk="0" hangingPunct="0">
              <a:lnSpc>
                <a:spcPts val="3500"/>
              </a:lnSpc>
              <a:spcBef>
                <a:spcPct val="20000"/>
              </a:spcBef>
              <a:spcAft>
                <a:spcPct val="0"/>
              </a:spcAft>
              <a:buClrTx/>
              <a:buSzPct val="80000"/>
              <a:buFontTx/>
              <a:buChar char="–"/>
              <a:tabLst/>
              <a:defRPr/>
            </a:pPr>
            <a:r>
              <a:rPr kumimoji="0" lang="en-US" sz="2000" b="0" i="0" u="none" strike="noStrike" kern="0" cap="none" spc="0" normalizeH="0" baseline="0" noProof="0" dirty="0" smtClean="0">
                <a:ln>
                  <a:noFill/>
                </a:ln>
                <a:solidFill>
                  <a:schemeClr val="tx1"/>
                </a:solidFill>
                <a:effectLst/>
                <a:uLnTx/>
                <a:uFillTx/>
                <a:latin typeface="+mn-lt"/>
                <a:cs typeface="+mn-cs"/>
              </a:rPr>
              <a:t>To add a Border we add a </a:t>
            </a:r>
            <a:r>
              <a:rPr kumimoji="0" lang="en-US" sz="2000" b="0" i="0" u="none" strike="noStrike" kern="0" cap="none" spc="0" normalizeH="0" baseline="0" noProof="0" dirty="0" err="1" smtClean="0">
                <a:ln>
                  <a:noFill/>
                </a:ln>
                <a:solidFill>
                  <a:schemeClr val="tx1"/>
                </a:solidFill>
                <a:effectLst/>
                <a:uLnTx/>
                <a:uFillTx/>
                <a:latin typeface="+mn-lt"/>
                <a:cs typeface="+mn-cs"/>
              </a:rPr>
              <a:t>BorderedComposition</a:t>
            </a:r>
            <a:endParaRPr kumimoji="0" lang="en-US" sz="2000" b="0" i="0" u="none" strike="noStrike" kern="0" cap="none" spc="0" normalizeH="0" baseline="0" noProof="0" dirty="0" smtClean="0">
              <a:ln>
                <a:noFill/>
              </a:ln>
              <a:solidFill>
                <a:schemeClr val="tx1"/>
              </a:solidFill>
              <a:effectLst/>
              <a:uLnTx/>
              <a:uFillTx/>
              <a:latin typeface="+mn-lt"/>
              <a:cs typeface="+mn-cs"/>
            </a:endParaRPr>
          </a:p>
          <a:p>
            <a:pPr marL="1600200" marR="0" lvl="3" indent="-228600" algn="l" defTabSz="914400" rtl="0" eaLnBrk="0" fontAlgn="base" latinLnBrk="0" hangingPunct="0">
              <a:lnSpc>
                <a:spcPts val="3500"/>
              </a:lnSpc>
              <a:spcBef>
                <a:spcPct val="20000"/>
              </a:spcBef>
              <a:spcAft>
                <a:spcPct val="0"/>
              </a:spcAft>
              <a:buClrTx/>
              <a:buSzPct val="80000"/>
              <a:buFontTx/>
              <a:buChar char="–"/>
              <a:tabLst/>
              <a:defRPr/>
            </a:pPr>
            <a:r>
              <a:rPr kumimoji="0" lang="en-US" sz="2000" b="0" i="0" u="none" strike="noStrike" kern="0" cap="none" spc="0" normalizeH="0" baseline="0" noProof="0" dirty="0" smtClean="0">
                <a:ln>
                  <a:noFill/>
                </a:ln>
                <a:solidFill>
                  <a:schemeClr val="tx1"/>
                </a:solidFill>
                <a:effectLst/>
                <a:uLnTx/>
                <a:uFillTx/>
                <a:latin typeface="+mn-lt"/>
                <a:cs typeface="+mn-cs"/>
              </a:rPr>
              <a:t>To add a Scroll bar we add a </a:t>
            </a:r>
            <a:r>
              <a:rPr kumimoji="0" lang="en-US" sz="2000" b="0" i="0" u="none" strike="noStrike" kern="0" cap="none" spc="0" normalizeH="0" baseline="0" noProof="0" dirty="0" err="1" smtClean="0">
                <a:ln>
                  <a:noFill/>
                </a:ln>
                <a:solidFill>
                  <a:schemeClr val="tx1"/>
                </a:solidFill>
                <a:effectLst/>
                <a:uLnTx/>
                <a:uFillTx/>
                <a:latin typeface="+mn-lt"/>
                <a:cs typeface="+mn-cs"/>
              </a:rPr>
              <a:t>ScrollableComposition</a:t>
            </a:r>
            <a:endParaRPr kumimoji="0" lang="en-US" sz="2000" b="0" i="0" u="none" strike="noStrike" kern="0" cap="none" spc="0" normalizeH="0" baseline="0" noProof="0" dirty="0" smtClean="0">
              <a:ln>
                <a:noFill/>
              </a:ln>
              <a:solidFill>
                <a:schemeClr val="tx1"/>
              </a:solidFill>
              <a:effectLst/>
              <a:uLnTx/>
              <a:uFillTx/>
              <a:latin typeface="+mn-lt"/>
              <a:cs typeface="+mn-cs"/>
            </a:endParaRPr>
          </a:p>
          <a:p>
            <a:pPr marL="1600200" marR="0" lvl="3" indent="-228600" algn="l" defTabSz="914400" rtl="0" eaLnBrk="0" fontAlgn="base" latinLnBrk="0" hangingPunct="0">
              <a:lnSpc>
                <a:spcPts val="3500"/>
              </a:lnSpc>
              <a:spcBef>
                <a:spcPct val="20000"/>
              </a:spcBef>
              <a:spcAft>
                <a:spcPct val="0"/>
              </a:spcAft>
              <a:buClrTx/>
              <a:buSzPct val="80000"/>
              <a:buFontTx/>
              <a:buChar char="–"/>
              <a:tabLst/>
              <a:defRPr/>
            </a:pPr>
            <a:r>
              <a:rPr kumimoji="0" lang="en-US" sz="2000" b="0" i="0" u="none" strike="noStrike" kern="0" cap="none" spc="0" normalizeH="0" baseline="0" noProof="0" dirty="0" smtClean="0">
                <a:ln>
                  <a:noFill/>
                </a:ln>
                <a:solidFill>
                  <a:schemeClr val="tx1"/>
                </a:solidFill>
                <a:effectLst/>
                <a:uLnTx/>
                <a:uFillTx/>
                <a:latin typeface="+mn-lt"/>
                <a:cs typeface="+mn-cs"/>
              </a:rPr>
              <a:t>What about both?  </a:t>
            </a:r>
            <a:r>
              <a:rPr kumimoji="0" lang="en-US" sz="2000" b="0" i="0" u="none" strike="noStrike" kern="0" cap="none" spc="0" normalizeH="0" baseline="0" noProof="0" dirty="0" err="1" smtClean="0">
                <a:ln>
                  <a:noFill/>
                </a:ln>
                <a:solidFill>
                  <a:schemeClr val="tx1"/>
                </a:solidFill>
                <a:effectLst/>
                <a:uLnTx/>
                <a:uFillTx/>
                <a:latin typeface="+mn-lt"/>
                <a:cs typeface="+mn-cs"/>
              </a:rPr>
              <a:t>BorderedScrollableComposition</a:t>
            </a:r>
            <a:r>
              <a:rPr kumimoji="0" lang="en-US" sz="2000" b="0" i="0" u="none" strike="noStrike" kern="0" cap="none" spc="0" normalizeH="0" baseline="0" noProof="0" dirty="0" smtClean="0">
                <a:ln>
                  <a:noFill/>
                </a:ln>
                <a:solidFill>
                  <a:schemeClr val="tx1"/>
                </a:solidFill>
                <a:effectLst/>
                <a:uLnTx/>
                <a:uFillTx/>
                <a:latin typeface="+mn-lt"/>
                <a:cs typeface="+mn-cs"/>
              </a:rPr>
              <a:t>? </a:t>
            </a:r>
          </a:p>
          <a:p>
            <a:pPr marL="742950" marR="0" lvl="1" indent="-285750" algn="l" defTabSz="914400" rtl="0" eaLnBrk="0" fontAlgn="base" latinLnBrk="0" hangingPunct="0">
              <a:lnSpc>
                <a:spcPts val="3500"/>
              </a:lnSpc>
              <a:spcBef>
                <a:spcPct val="20000"/>
              </a:spcBef>
              <a:spcAft>
                <a:spcPct val="0"/>
              </a:spcAft>
              <a:buClrTx/>
              <a:buSzPct val="80000"/>
              <a:buFontTx/>
              <a:buChar char="–"/>
              <a:tabLst/>
              <a:defRPr/>
            </a:pPr>
            <a:r>
              <a:rPr kumimoji="0" lang="en-US" sz="2800" b="0" i="0" u="none" strike="noStrike" kern="0" cap="none" spc="0" normalizeH="0" baseline="0" noProof="0" dirty="0" smtClean="0">
                <a:ln>
                  <a:noFill/>
                </a:ln>
                <a:solidFill>
                  <a:schemeClr val="tx1"/>
                </a:solidFill>
                <a:effectLst/>
                <a:uLnTx/>
                <a:uFillTx/>
                <a:latin typeface="+mn-lt"/>
                <a:cs typeface="+mn-cs"/>
              </a:rPr>
              <a:t>How could we do it with object composition instead?</a:t>
            </a:r>
          </a:p>
          <a:p>
            <a:pPr marL="1143000" marR="0" lvl="2" indent="-228600" algn="l" defTabSz="914400" rtl="0" eaLnBrk="0" fontAlgn="base" latinLnBrk="0" hangingPunct="0">
              <a:lnSpc>
                <a:spcPts val="3500"/>
              </a:lnSpc>
              <a:spcBef>
                <a:spcPct val="20000"/>
              </a:spcBef>
              <a:spcAft>
                <a:spcPct val="0"/>
              </a:spcAft>
              <a:buClrTx/>
              <a:buSzPct val="80000"/>
              <a:buFontTx/>
              <a:buChar char="•"/>
              <a:tabLst/>
              <a:defRPr/>
            </a:pPr>
            <a:r>
              <a:rPr kumimoji="0" lang="en-US" sz="2400" b="0" i="0" u="none" strike="noStrike" kern="0" cap="none" spc="0" normalizeH="0" baseline="0" noProof="0" dirty="0" smtClean="0">
                <a:ln>
                  <a:noFill/>
                </a:ln>
                <a:solidFill>
                  <a:schemeClr val="tx1"/>
                </a:solidFill>
                <a:effectLst/>
                <a:uLnTx/>
                <a:uFillTx/>
                <a:latin typeface="+mn-lt"/>
                <a:cs typeface="+mn-cs"/>
              </a:rPr>
              <a:t>What object “has” what object? </a:t>
            </a:r>
          </a:p>
          <a:p>
            <a:pPr marL="1143000" marR="0" lvl="2" indent="-228600" algn="l" defTabSz="914400" rtl="0" eaLnBrk="0" fontAlgn="base" latinLnBrk="0" hangingPunct="0">
              <a:lnSpc>
                <a:spcPts val="3500"/>
              </a:lnSpc>
              <a:spcBef>
                <a:spcPct val="20000"/>
              </a:spcBef>
              <a:spcAft>
                <a:spcPct val="0"/>
              </a:spcAft>
              <a:buClrTx/>
              <a:buSzPct val="80000"/>
              <a:buFontTx/>
              <a:buChar char="•"/>
              <a:tabLst/>
              <a:defRPr/>
            </a:pPr>
            <a:r>
              <a:rPr kumimoji="0" lang="en-US" sz="2400" b="0" i="0" u="none" strike="noStrike" kern="0" cap="none" spc="0" normalizeH="0" baseline="0" noProof="0" dirty="0" smtClean="0">
                <a:ln>
                  <a:noFill/>
                </a:ln>
                <a:solidFill>
                  <a:schemeClr val="tx1"/>
                </a:solidFill>
                <a:effectLst/>
                <a:uLnTx/>
                <a:uFillTx/>
                <a:latin typeface="+mn-lt"/>
                <a:cs typeface="+mn-cs"/>
              </a:rPr>
              <a:t>How do we make it extensible?</a:t>
            </a:r>
            <a:endParaRPr kumimoji="0" lang="en-US" sz="2400" b="0" i="0" u="none" strike="noStrike" kern="0" cap="none" spc="0" normalizeH="0" baseline="0" noProof="0" dirty="0">
              <a:ln>
                <a:noFill/>
              </a:ln>
              <a:solidFill>
                <a:schemeClr val="tx1"/>
              </a:solidFill>
              <a:effectLst/>
              <a:uLnTx/>
              <a:uFillTx/>
              <a:latin typeface="+mn-lt"/>
              <a:cs typeface="+mn-cs"/>
            </a:endParaRPr>
          </a:p>
        </p:txBody>
      </p:sp>
    </p:spTree>
    <p:extLst>
      <p:ext uri="{BB962C8B-B14F-4D97-AF65-F5344CB8AC3E}">
        <p14:creationId xmlns:p14="http://schemas.microsoft.com/office/powerpoint/2010/main" val="2866057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 Pattern</a:t>
            </a:r>
            <a:endParaRPr lang="en-US" dirty="0"/>
          </a:p>
        </p:txBody>
      </p:sp>
      <p:sp>
        <p:nvSpPr>
          <p:cNvPr id="5" name="Rectangle 3"/>
          <p:cNvSpPr txBox="1">
            <a:spLocks noChangeArrowheads="1"/>
          </p:cNvSpPr>
          <p:nvPr/>
        </p:nvSpPr>
        <p:spPr bwMode="auto">
          <a:xfrm>
            <a:off x="0" y="990600"/>
            <a:ext cx="8986838" cy="14811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Pct val="80000"/>
              <a:buFontTx/>
              <a:buChar char="–"/>
              <a:tabLst/>
              <a:defRPr/>
            </a:pPr>
            <a:endParaRPr kumimoji="0" lang="en-US" sz="2400" b="0" i="0" u="none" strike="noStrike" kern="0" cap="none" spc="0" normalizeH="0" baseline="0" noProof="0" dirty="0">
              <a:ln>
                <a:noFill/>
              </a:ln>
              <a:solidFill>
                <a:schemeClr val="tx1"/>
              </a:solidFill>
              <a:effectLst/>
              <a:uLnTx/>
              <a:uFillTx/>
              <a:latin typeface="+mn-lt"/>
              <a:cs typeface="+mn-cs"/>
            </a:endParaRPr>
          </a:p>
        </p:txBody>
      </p:sp>
      <p:sp>
        <p:nvSpPr>
          <p:cNvPr id="4" name="Rectangle 3"/>
          <p:cNvSpPr txBox="1">
            <a:spLocks noChangeArrowheads="1"/>
          </p:cNvSpPr>
          <p:nvPr/>
        </p:nvSpPr>
        <p:spPr bwMode="auto">
          <a:xfrm>
            <a:off x="0" y="914400"/>
            <a:ext cx="8586788" cy="1146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Pct val="80000"/>
              <a:buFontTx/>
              <a:buChar char="–"/>
              <a:tabLst/>
              <a:defRPr/>
            </a:pPr>
            <a:r>
              <a:rPr kumimoji="0" lang="en-US" sz="2800" b="0" i="0" u="none" strike="noStrike" kern="0" cap="none" spc="0" normalizeH="0" baseline="0" noProof="0" smtClean="0">
                <a:ln>
                  <a:noFill/>
                </a:ln>
                <a:solidFill>
                  <a:schemeClr val="tx1"/>
                </a:solidFill>
                <a:effectLst/>
                <a:uLnTx/>
                <a:uFillTx/>
                <a:latin typeface="+mn-lt"/>
                <a:cs typeface="+mn-cs"/>
              </a:rPr>
              <a:t>This is an example of the Decorator Pattern</a:t>
            </a:r>
          </a:p>
          <a:p>
            <a:pPr marL="742950" marR="0" lvl="1" indent="-285750" algn="l" defTabSz="914400" rtl="0" eaLnBrk="0" fontAlgn="base" latinLnBrk="0" hangingPunct="0">
              <a:lnSpc>
                <a:spcPct val="100000"/>
              </a:lnSpc>
              <a:spcBef>
                <a:spcPct val="20000"/>
              </a:spcBef>
              <a:spcAft>
                <a:spcPct val="0"/>
              </a:spcAft>
              <a:buClrTx/>
              <a:buSzPct val="80000"/>
              <a:buFontTx/>
              <a:buChar char="–"/>
              <a:tabLst/>
              <a:defRPr/>
            </a:pPr>
            <a:r>
              <a:rPr kumimoji="0" lang="en-US" sz="2800" b="0" i="0" u="none" strike="noStrike" kern="0" cap="none" spc="0" normalizeH="0" baseline="0" noProof="0" smtClean="0">
                <a:ln>
                  <a:noFill/>
                </a:ln>
                <a:solidFill>
                  <a:schemeClr val="tx1"/>
                </a:solidFill>
                <a:effectLst/>
                <a:uLnTx/>
                <a:uFillTx/>
                <a:latin typeface="+mn-lt"/>
                <a:cs typeface="+mn-cs"/>
              </a:rPr>
              <a:t>The authors call it the “MonoGlyph”</a:t>
            </a:r>
          </a:p>
          <a:p>
            <a:pPr marL="1143000" marR="0" lvl="2" indent="-228600" algn="l" defTabSz="914400" rtl="0" eaLnBrk="0" fontAlgn="base" latinLnBrk="0" hangingPunct="0">
              <a:lnSpc>
                <a:spcPct val="100000"/>
              </a:lnSpc>
              <a:spcBef>
                <a:spcPct val="20000"/>
              </a:spcBef>
              <a:spcAft>
                <a:spcPct val="0"/>
              </a:spcAft>
              <a:buClrTx/>
              <a:buSzPct val="80000"/>
              <a:buFontTx/>
              <a:buChar char="•"/>
              <a:tabLst/>
              <a:defRPr/>
            </a:pPr>
            <a:endParaRPr kumimoji="0" lang="en-US" sz="2400" b="0" i="0" u="none" strike="noStrike" kern="0" cap="none" spc="0" normalizeH="0" baseline="0" noProof="0" smtClean="0">
              <a:ln>
                <a:noFill/>
              </a:ln>
              <a:solidFill>
                <a:schemeClr val="tx1"/>
              </a:solidFill>
              <a:effectLst/>
              <a:uLnTx/>
              <a:uFillTx/>
              <a:latin typeface="+mn-lt"/>
              <a:cs typeface="+mn-cs"/>
            </a:endParaRPr>
          </a:p>
          <a:p>
            <a:pPr marL="1143000" marR="0" lvl="2" indent="-228600" algn="l" defTabSz="914400" rtl="0" eaLnBrk="0" fontAlgn="base" latinLnBrk="0" hangingPunct="0">
              <a:lnSpc>
                <a:spcPct val="100000"/>
              </a:lnSpc>
              <a:spcBef>
                <a:spcPct val="20000"/>
              </a:spcBef>
              <a:spcAft>
                <a:spcPct val="0"/>
              </a:spcAft>
              <a:buClrTx/>
              <a:buSzPct val="80000"/>
              <a:buFontTx/>
              <a:buChar char="•"/>
              <a:tabLst/>
              <a:defRPr/>
            </a:pPr>
            <a:endParaRPr kumimoji="0" lang="en-US" sz="2400" b="0" i="0" u="none" strike="noStrike" kern="0" cap="none" spc="0" normalizeH="0" baseline="0" noProof="0" dirty="0">
              <a:ln>
                <a:noFill/>
              </a:ln>
              <a:solidFill>
                <a:schemeClr val="tx1"/>
              </a:solidFill>
              <a:effectLst/>
              <a:uLnTx/>
              <a:uFillTx/>
              <a:latin typeface="+mn-lt"/>
              <a:cs typeface="+mn-cs"/>
            </a:endParaRPr>
          </a:p>
        </p:txBody>
      </p:sp>
      <p:sp>
        <p:nvSpPr>
          <p:cNvPr id="6" name="Text Box 6"/>
          <p:cNvSpPr txBox="1">
            <a:spLocks noChangeArrowheads="1"/>
          </p:cNvSpPr>
          <p:nvPr/>
        </p:nvSpPr>
        <p:spPr bwMode="auto">
          <a:xfrm>
            <a:off x="4877447" y="2133600"/>
            <a:ext cx="2852704" cy="1015663"/>
          </a:xfrm>
          <a:prstGeom prst="rect">
            <a:avLst/>
          </a:prstGeom>
          <a:noFill/>
          <a:ln w="19050" algn="ctr">
            <a:noFill/>
            <a:miter lim="800000"/>
            <a:headEnd/>
            <a:tailEnd/>
          </a:ln>
          <a:effectLst/>
        </p:spPr>
        <p:txBody>
          <a:bodyPr wrap="none" lIns="45720" rIns="45720">
            <a:spAutoFit/>
          </a:bodyPr>
          <a:lstStyle/>
          <a:p>
            <a:pPr algn="l"/>
            <a:r>
              <a:rPr lang="en-US" dirty="0"/>
              <a:t>// I pass the buck…</a:t>
            </a:r>
          </a:p>
          <a:p>
            <a:pPr algn="l"/>
            <a:r>
              <a:rPr lang="en-US" dirty="0" smtClean="0"/>
              <a:t>Draw </a:t>
            </a:r>
            <a:r>
              <a:rPr lang="en-US" dirty="0"/>
              <a:t>(</a:t>
            </a:r>
            <a:r>
              <a:rPr lang="en-US" dirty="0" smtClean="0"/>
              <a:t>Window </a:t>
            </a:r>
            <a:r>
              <a:rPr lang="en-US" dirty="0"/>
              <a:t>w) </a:t>
            </a:r>
          </a:p>
          <a:p>
            <a:pPr algn="l"/>
            <a:r>
              <a:rPr lang="en-US" dirty="0"/>
              <a:t>{ </a:t>
            </a:r>
            <a:r>
              <a:rPr lang="en-US" dirty="0" err="1" smtClean="0"/>
              <a:t>component.Draw</a:t>
            </a:r>
            <a:r>
              <a:rPr lang="en-US" dirty="0" smtClean="0"/>
              <a:t>(w</a:t>
            </a:r>
            <a:r>
              <a:rPr lang="en-US" dirty="0"/>
              <a:t>); } </a:t>
            </a:r>
          </a:p>
        </p:txBody>
      </p:sp>
      <p:sp>
        <p:nvSpPr>
          <p:cNvPr id="7" name="Text Box 6"/>
          <p:cNvSpPr txBox="1">
            <a:spLocks noChangeArrowheads="1"/>
          </p:cNvSpPr>
          <p:nvPr/>
        </p:nvSpPr>
        <p:spPr bwMode="auto">
          <a:xfrm>
            <a:off x="4876800" y="4267200"/>
            <a:ext cx="2838277" cy="1015663"/>
          </a:xfrm>
          <a:prstGeom prst="rect">
            <a:avLst/>
          </a:prstGeom>
          <a:noFill/>
          <a:ln w="19050" algn="ctr">
            <a:noFill/>
            <a:miter lim="800000"/>
            <a:headEnd/>
            <a:tailEnd/>
          </a:ln>
          <a:effectLst/>
        </p:spPr>
        <p:txBody>
          <a:bodyPr wrap="none" lIns="45720" rIns="45720">
            <a:spAutoFit/>
          </a:bodyPr>
          <a:lstStyle/>
          <a:p>
            <a:pPr algn="l"/>
            <a:r>
              <a:rPr lang="en-US" dirty="0"/>
              <a:t>// I pass the buck…</a:t>
            </a:r>
          </a:p>
          <a:p>
            <a:pPr algn="l"/>
            <a:r>
              <a:rPr lang="en-US" dirty="0"/>
              <a:t>void </a:t>
            </a:r>
            <a:r>
              <a:rPr lang="en-US" dirty="0" smtClean="0"/>
              <a:t>Draw </a:t>
            </a:r>
            <a:r>
              <a:rPr lang="en-US" dirty="0"/>
              <a:t>(</a:t>
            </a:r>
            <a:r>
              <a:rPr lang="en-US" dirty="0" smtClean="0"/>
              <a:t>Window </a:t>
            </a:r>
            <a:r>
              <a:rPr lang="en-US" dirty="0"/>
              <a:t>w) </a:t>
            </a:r>
          </a:p>
          <a:p>
            <a:pPr algn="l"/>
            <a:r>
              <a:rPr lang="en-US" dirty="0"/>
              <a:t>{ </a:t>
            </a:r>
            <a:r>
              <a:rPr lang="en-US" dirty="0" err="1" smtClean="0"/>
              <a:t>component.Draw</a:t>
            </a:r>
            <a:r>
              <a:rPr lang="en-US" dirty="0" smtClean="0"/>
              <a:t>(w</a:t>
            </a:r>
            <a:r>
              <a:rPr lang="en-US" dirty="0"/>
              <a:t>); } </a:t>
            </a:r>
          </a:p>
        </p:txBody>
      </p:sp>
      <p:pic>
        <p:nvPicPr>
          <p:cNvPr id="8" name="Picture 5" descr="embel061"/>
          <p:cNvPicPr>
            <a:picLocks noChangeAspect="1" noChangeArrowheads="1"/>
          </p:cNvPicPr>
          <p:nvPr/>
        </p:nvPicPr>
        <p:blipFill>
          <a:blip r:embed="rId2" cstate="print"/>
          <a:srcRect/>
          <a:stretch>
            <a:fillRect/>
          </a:stretch>
        </p:blipFill>
        <p:spPr bwMode="auto">
          <a:xfrm>
            <a:off x="566483" y="1981201"/>
            <a:ext cx="3046667" cy="2820988"/>
          </a:xfrm>
          <a:prstGeom prst="rect">
            <a:avLst/>
          </a:prstGeom>
          <a:noFill/>
        </p:spPr>
      </p:pic>
      <p:sp>
        <p:nvSpPr>
          <p:cNvPr id="9" name="Line 7"/>
          <p:cNvSpPr>
            <a:spLocks noChangeShapeType="1"/>
          </p:cNvSpPr>
          <p:nvPr/>
        </p:nvSpPr>
        <p:spPr bwMode="auto">
          <a:xfrm flipV="1">
            <a:off x="2803525" y="2382838"/>
            <a:ext cx="1857375" cy="782637"/>
          </a:xfrm>
          <a:prstGeom prst="line">
            <a:avLst/>
          </a:prstGeom>
          <a:noFill/>
          <a:ln w="19050">
            <a:solidFill>
              <a:schemeClr val="accent6"/>
            </a:solidFill>
            <a:round/>
            <a:headEnd/>
            <a:tailEnd type="triangle" w="med" len="med"/>
          </a:ln>
          <a:effectLst/>
        </p:spPr>
        <p:txBody>
          <a:bodyPr lIns="45720" rIns="45720"/>
          <a:lstStyle/>
          <a:p>
            <a:endParaRPr lang="en-US"/>
          </a:p>
        </p:txBody>
      </p:sp>
      <p:sp>
        <p:nvSpPr>
          <p:cNvPr id="10" name="Line 9"/>
          <p:cNvSpPr>
            <a:spLocks noChangeShapeType="1"/>
          </p:cNvSpPr>
          <p:nvPr/>
        </p:nvSpPr>
        <p:spPr bwMode="auto">
          <a:xfrm flipV="1">
            <a:off x="2165350" y="4718050"/>
            <a:ext cx="2551113" cy="9525"/>
          </a:xfrm>
          <a:prstGeom prst="line">
            <a:avLst/>
          </a:prstGeom>
          <a:noFill/>
          <a:ln w="19050">
            <a:solidFill>
              <a:schemeClr val="accent6"/>
            </a:solidFill>
            <a:round/>
            <a:headEnd/>
            <a:tailEnd type="triangle" w="med" len="med"/>
          </a:ln>
          <a:effectLst/>
        </p:spPr>
        <p:txBody>
          <a:bodyPr lIns="45720" rIns="45720"/>
          <a:lstStyle/>
          <a:p>
            <a:endParaRPr lang="en-US"/>
          </a:p>
        </p:txBody>
      </p:sp>
      <p:sp>
        <p:nvSpPr>
          <p:cNvPr id="11" name="Text Box 12"/>
          <p:cNvSpPr txBox="1">
            <a:spLocks noChangeArrowheads="1"/>
          </p:cNvSpPr>
          <p:nvPr/>
        </p:nvSpPr>
        <p:spPr bwMode="auto">
          <a:xfrm>
            <a:off x="533400" y="5029200"/>
            <a:ext cx="2741612" cy="366713"/>
          </a:xfrm>
          <a:prstGeom prst="rect">
            <a:avLst/>
          </a:prstGeom>
          <a:noFill/>
          <a:ln w="19050" algn="ctr">
            <a:noFill/>
            <a:miter lim="800000"/>
            <a:headEnd/>
            <a:tailEnd/>
          </a:ln>
          <a:effectLst/>
        </p:spPr>
        <p:txBody>
          <a:bodyPr wrap="none" lIns="45720" rIns="45720">
            <a:spAutoFit/>
          </a:bodyPr>
          <a:lstStyle/>
          <a:p>
            <a:r>
              <a:rPr lang="en-US" dirty="0"/>
              <a:t>Multiple Embellishments….</a:t>
            </a:r>
          </a:p>
        </p:txBody>
      </p:sp>
      <p:pic>
        <p:nvPicPr>
          <p:cNvPr id="12" name="Picture 11" descr="decor065"/>
          <p:cNvPicPr>
            <a:picLocks noChangeAspect="1" noChangeArrowheads="1"/>
          </p:cNvPicPr>
          <p:nvPr/>
        </p:nvPicPr>
        <p:blipFill>
          <a:blip r:embed="rId3" cstate="print"/>
          <a:srcRect/>
          <a:stretch>
            <a:fillRect/>
          </a:stretch>
        </p:blipFill>
        <p:spPr bwMode="auto">
          <a:xfrm>
            <a:off x="685800" y="5334000"/>
            <a:ext cx="5126567" cy="1066800"/>
          </a:xfrm>
          <a:prstGeom prst="rect">
            <a:avLst/>
          </a:prstGeom>
          <a:noFill/>
        </p:spPr>
      </p:pic>
    </p:spTree>
    <p:extLst>
      <p:ext uri="{BB962C8B-B14F-4D97-AF65-F5344CB8AC3E}">
        <p14:creationId xmlns:p14="http://schemas.microsoft.com/office/powerpoint/2010/main" val="1138795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Favor composition over inheritance</a:t>
            </a:r>
          </a:p>
        </p:txBody>
      </p:sp>
      <p:sp>
        <p:nvSpPr>
          <p:cNvPr id="3" name="Content Placeholder 2"/>
          <p:cNvSpPr>
            <a:spLocks noGrp="1"/>
          </p:cNvSpPr>
          <p:nvPr>
            <p:ph idx="1"/>
          </p:nvPr>
        </p:nvSpPr>
        <p:spPr/>
        <p:txBody>
          <a:bodyPr>
            <a:normAutofit fontScale="92500" lnSpcReduction="10000"/>
          </a:bodyPr>
          <a:lstStyle/>
          <a:p>
            <a:r>
              <a:rPr lang="en-US" dirty="0" smtClean="0"/>
              <a:t>Strategy</a:t>
            </a:r>
            <a:r>
              <a:rPr lang="en-US" dirty="0"/>
              <a:t> </a:t>
            </a:r>
            <a:r>
              <a:rPr lang="en-US" dirty="0" smtClean="0"/>
              <a:t>and Decorator patterns are good </a:t>
            </a:r>
            <a:r>
              <a:rPr lang="en-US" dirty="0"/>
              <a:t>example of using composition over </a:t>
            </a:r>
            <a:r>
              <a:rPr lang="en-US" dirty="0" smtClean="0"/>
              <a:t>inheritance.</a:t>
            </a:r>
          </a:p>
          <a:p>
            <a:endParaRPr lang="en-US" dirty="0"/>
          </a:p>
          <a:p>
            <a:r>
              <a:rPr lang="en-US" dirty="0" smtClean="0"/>
              <a:t>Inheritance can make your code fragile. If </a:t>
            </a:r>
            <a:r>
              <a:rPr lang="en-US" dirty="0"/>
              <a:t>sub class is depending on super class behavior for its </a:t>
            </a:r>
            <a:r>
              <a:rPr lang="en-US" dirty="0" smtClean="0"/>
              <a:t>operation, when the behavior </a:t>
            </a:r>
            <a:r>
              <a:rPr lang="en-US" dirty="0"/>
              <a:t>of super class changes, functionality in sub class may get </a:t>
            </a:r>
            <a:r>
              <a:rPr lang="en-US" dirty="0" smtClean="0"/>
              <a:t>broken.</a:t>
            </a:r>
            <a:r>
              <a:rPr lang="en-US" dirty="0"/>
              <a:t/>
            </a:r>
            <a:br>
              <a:rPr lang="en-US" dirty="0"/>
            </a:br>
            <a:endParaRPr lang="en-US" dirty="0"/>
          </a:p>
        </p:txBody>
      </p:sp>
    </p:spTree>
    <p:extLst>
      <p:ext uri="{BB962C8B-B14F-4D97-AF65-F5344CB8AC3E}">
        <p14:creationId xmlns:p14="http://schemas.microsoft.com/office/powerpoint/2010/main" val="2134156652"/>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Text Box 3"/>
          <p:cNvSpPr txBox="1">
            <a:spLocks noChangeArrowheads="1"/>
          </p:cNvSpPr>
          <p:nvPr/>
        </p:nvSpPr>
        <p:spPr bwMode="auto">
          <a:xfrm>
            <a:off x="814388" y="166688"/>
            <a:ext cx="8229600" cy="519112"/>
          </a:xfrm>
          <a:prstGeom prst="rect">
            <a:avLst/>
          </a:prstGeom>
          <a:noFill/>
          <a:ln w="9525">
            <a:noFill/>
            <a:miter lim="800000"/>
            <a:headEnd/>
            <a:tailEnd/>
          </a:ln>
        </p:spPr>
        <p:txBody>
          <a:bodyPr>
            <a:spAutoFit/>
          </a:bodyPr>
          <a:lstStyle/>
          <a:p>
            <a:pPr algn="ctr" rtl="0">
              <a:spcBef>
                <a:spcPct val="50000"/>
              </a:spcBef>
            </a:pPr>
            <a:r>
              <a:rPr lang="en-US" sz="2800" b="1" dirty="0" smtClean="0">
                <a:solidFill>
                  <a:schemeClr val="tx2"/>
                </a:solidFill>
                <a:latin typeface="Verdana" pitchFamily="34" charset="0"/>
              </a:rPr>
              <a:t>Why Decorator Pattern? </a:t>
            </a:r>
            <a:endParaRPr lang="en-US" sz="2800" b="1" dirty="0">
              <a:solidFill>
                <a:schemeClr val="tx2"/>
              </a:solidFill>
              <a:latin typeface="Verdana" pitchFamily="34" charset="0"/>
            </a:endParaRPr>
          </a:p>
        </p:txBody>
      </p:sp>
      <p:sp>
        <p:nvSpPr>
          <p:cNvPr id="4" name="Content Placeholder 2"/>
          <p:cNvSpPr txBox="1">
            <a:spLocks/>
          </p:cNvSpPr>
          <p:nvPr/>
        </p:nvSpPr>
        <p:spPr>
          <a:xfrm>
            <a:off x="228600" y="1066800"/>
            <a:ext cx="8686800" cy="5059363"/>
          </a:xfrm>
          <a:prstGeom prst="rect">
            <a:avLst/>
          </a:prstGeom>
        </p:spPr>
        <p:txBody>
          <a:bodyPr/>
          <a:lstStyle/>
          <a:p>
            <a:pPr marL="342900" indent="-342900" algn="l" rtl="0" eaLnBrk="0" hangingPunct="0">
              <a:spcBef>
                <a:spcPct val="20000"/>
              </a:spcBef>
              <a:buFontTx/>
              <a:buChar char="•"/>
              <a:defRPr/>
            </a:pPr>
            <a:endParaRPr lang="ar-EG" sz="2800" kern="0" dirty="0">
              <a:latin typeface="+mn-lt"/>
              <a:cs typeface="+mn-cs"/>
            </a:endParaRPr>
          </a:p>
        </p:txBody>
      </p:sp>
      <p:sp>
        <p:nvSpPr>
          <p:cNvPr id="9" name="Content Placeholder 2"/>
          <p:cNvSpPr txBox="1">
            <a:spLocks/>
          </p:cNvSpPr>
          <p:nvPr/>
        </p:nvSpPr>
        <p:spPr>
          <a:xfrm>
            <a:off x="533400" y="914400"/>
            <a:ext cx="8001000" cy="5135563"/>
          </a:xfrm>
          <a:prstGeom prst="rect">
            <a:avLst/>
          </a:prstGeom>
        </p:spPr>
        <p:txBody>
          <a:bodyPr/>
          <a:lstStyle/>
          <a:p>
            <a:pPr algn="just" rtl="0">
              <a:buFont typeface="Arial" pitchFamily="34" charset="0"/>
              <a:buChar char="•"/>
              <a:defRPr/>
            </a:pPr>
            <a:r>
              <a:rPr lang="en-US" sz="2800" dirty="0"/>
              <a:t> How to decorate your classes at runtime using composition.</a:t>
            </a:r>
          </a:p>
          <a:p>
            <a:pPr algn="just" rtl="0">
              <a:defRPr/>
            </a:pPr>
            <a:endParaRPr lang="en-US" sz="2800" dirty="0"/>
          </a:p>
          <a:p>
            <a:pPr algn="just" rtl="0">
              <a:buFont typeface="Arial" pitchFamily="34" charset="0"/>
              <a:buChar char="•"/>
              <a:defRPr/>
            </a:pPr>
            <a:r>
              <a:rPr lang="en-US" sz="2800" dirty="0"/>
              <a:t> Give your objects new responsibilities without making any code </a:t>
            </a:r>
            <a:r>
              <a:rPr lang="en-US" sz="2800" dirty="0" smtClean="0"/>
              <a:t>changes.</a:t>
            </a:r>
            <a:endParaRPr lang="ar-EG" sz="2800" kern="0" dirty="0">
              <a:latin typeface="+mn-lt"/>
              <a:cs typeface="+mn-cs"/>
            </a:endParaRPr>
          </a:p>
        </p:txBody>
      </p:sp>
    </p:spTree>
    <p:extLst>
      <p:ext uri="{BB962C8B-B14F-4D97-AF65-F5344CB8AC3E}">
        <p14:creationId xmlns:p14="http://schemas.microsoft.com/office/powerpoint/2010/main" val="2274196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smtClean="0">
                <a:solidFill>
                  <a:schemeClr val="tx1"/>
                </a:solidFill>
              </a:rPr>
              <a:t>Decorator </a:t>
            </a:r>
            <a:r>
              <a:rPr lang="en-US" dirty="0" smtClean="0"/>
              <a:t>Pattern Entities</a:t>
            </a:r>
            <a:endParaRPr lang="ar-EG" dirty="0" smtClean="0"/>
          </a:p>
        </p:txBody>
      </p:sp>
      <p:sp>
        <p:nvSpPr>
          <p:cNvPr id="41987" name="Content Placeholder 2"/>
          <p:cNvSpPr>
            <a:spLocks noGrp="1"/>
          </p:cNvSpPr>
          <p:nvPr>
            <p:ph idx="1"/>
          </p:nvPr>
        </p:nvSpPr>
        <p:spPr>
          <a:xfrm>
            <a:off x="457200" y="1066800"/>
            <a:ext cx="8229600" cy="5059363"/>
          </a:xfrm>
        </p:spPr>
        <p:txBody>
          <a:bodyPr/>
          <a:lstStyle/>
          <a:p>
            <a:r>
              <a:rPr lang="en-US" sz="2800" dirty="0" smtClean="0"/>
              <a:t>The </a:t>
            </a:r>
            <a:r>
              <a:rPr lang="en-US" sz="2800" b="1" dirty="0" smtClean="0"/>
              <a:t>Decorator</a:t>
            </a:r>
            <a:r>
              <a:rPr lang="en-US" sz="2800" dirty="0" smtClean="0"/>
              <a:t>s have the same type as the objects they are going to decorate (</a:t>
            </a:r>
            <a:r>
              <a:rPr lang="en-US" sz="2800" b="1" dirty="0" smtClean="0"/>
              <a:t>Component</a:t>
            </a:r>
            <a:r>
              <a:rPr lang="en-US" sz="2800" dirty="0" smtClean="0"/>
              <a:t>) to be able to stand in place of the component.</a:t>
            </a:r>
          </a:p>
          <a:p>
            <a:pPr>
              <a:buNone/>
            </a:pPr>
            <a:endParaRPr lang="en-US" sz="2800" dirty="0" smtClean="0"/>
          </a:p>
          <a:p>
            <a:r>
              <a:rPr lang="en-US" sz="2800" dirty="0" smtClean="0"/>
              <a:t>The </a:t>
            </a:r>
            <a:r>
              <a:rPr lang="en-US" sz="2800" b="1" dirty="0" smtClean="0"/>
              <a:t>decorators</a:t>
            </a:r>
            <a:r>
              <a:rPr lang="en-US" sz="2800" dirty="0" smtClean="0"/>
              <a:t> inherited the </a:t>
            </a:r>
            <a:r>
              <a:rPr lang="en-US" sz="2800" b="1" dirty="0" smtClean="0"/>
              <a:t>Component</a:t>
            </a:r>
            <a:r>
              <a:rPr lang="en-US" sz="2800" dirty="0" smtClean="0"/>
              <a:t> to achieve the </a:t>
            </a:r>
            <a:r>
              <a:rPr lang="en-US" sz="2800" i="1" dirty="0" smtClean="0"/>
              <a:t>type matching, </a:t>
            </a:r>
            <a:r>
              <a:rPr lang="en-US" sz="2800" dirty="0" smtClean="0"/>
              <a:t>not to get </a:t>
            </a:r>
            <a:r>
              <a:rPr lang="en-US" sz="2800" i="1" dirty="0" smtClean="0"/>
              <a:t>behavior.</a:t>
            </a:r>
          </a:p>
          <a:p>
            <a:pPr>
              <a:buNone/>
            </a:pPr>
            <a:endParaRPr lang="en-US" sz="2800" i="1" dirty="0" smtClean="0"/>
          </a:p>
          <a:p>
            <a:r>
              <a:rPr lang="en-US" sz="2800" dirty="0" smtClean="0"/>
              <a:t>The behavior comes in through the </a:t>
            </a:r>
            <a:r>
              <a:rPr lang="en-US" sz="2800" b="1" dirty="0" smtClean="0"/>
              <a:t>composition</a:t>
            </a:r>
            <a:r>
              <a:rPr lang="en-US" sz="2800" dirty="0" smtClean="0"/>
              <a:t> of </a:t>
            </a:r>
            <a:r>
              <a:rPr lang="en-US" sz="2800" b="1" dirty="0" smtClean="0"/>
              <a:t>decorators</a:t>
            </a:r>
            <a:r>
              <a:rPr lang="en-US" sz="2800" dirty="0" smtClean="0"/>
              <a:t> with the base </a:t>
            </a:r>
            <a:r>
              <a:rPr lang="en-US" sz="2800" b="1" dirty="0" smtClean="0"/>
              <a:t>component</a:t>
            </a:r>
            <a:r>
              <a:rPr lang="en-US" sz="2800" dirty="0" smtClean="0"/>
              <a:t>s (as well as other decorators</a:t>
            </a:r>
            <a:r>
              <a:rPr lang="en-US" sz="2400" dirty="0" smtClean="0"/>
              <a:t>).</a:t>
            </a:r>
            <a:endParaRPr lang="ar-EG" sz="2400" dirty="0" smtClean="0"/>
          </a:p>
        </p:txBody>
      </p:sp>
    </p:spTree>
    <p:extLst>
      <p:ext uri="{BB962C8B-B14F-4D97-AF65-F5344CB8AC3E}">
        <p14:creationId xmlns:p14="http://schemas.microsoft.com/office/powerpoint/2010/main" val="2961861873"/>
      </p:ext>
    </p:extLst>
  </p:cSld>
  <p:clrMapOvr>
    <a:masterClrMapping/>
  </p:clrMapOvr>
  <p:transition/>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Supporting Multiple LAF Standards</a:t>
            </a:r>
            <a:endParaRPr lang="en-US" dirty="0">
              <a:solidFill>
                <a:schemeClr val="tx1"/>
              </a:solidFill>
            </a:endParaRPr>
          </a:p>
        </p:txBody>
      </p:sp>
      <p:sp>
        <p:nvSpPr>
          <p:cNvPr id="5" name="Rectangle 3"/>
          <p:cNvSpPr txBox="1">
            <a:spLocks noChangeArrowheads="1"/>
          </p:cNvSpPr>
          <p:nvPr/>
        </p:nvSpPr>
        <p:spPr bwMode="auto">
          <a:xfrm>
            <a:off x="0" y="990600"/>
            <a:ext cx="8986838" cy="14811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Pct val="80000"/>
              <a:buFontTx/>
              <a:buChar char="–"/>
              <a:tabLst/>
              <a:defRPr/>
            </a:pPr>
            <a:endParaRPr kumimoji="0" lang="en-US" sz="2400" b="0" i="0" u="none" strike="noStrike" kern="0" cap="none" spc="0" normalizeH="0" baseline="0" noProof="0" dirty="0">
              <a:ln>
                <a:noFill/>
              </a:ln>
              <a:solidFill>
                <a:schemeClr val="tx1"/>
              </a:solidFill>
              <a:effectLst/>
              <a:uLnTx/>
              <a:uFillTx/>
              <a:latin typeface="+mn-lt"/>
              <a:cs typeface="+mn-cs"/>
            </a:endParaRPr>
          </a:p>
        </p:txBody>
      </p:sp>
      <p:sp>
        <p:nvSpPr>
          <p:cNvPr id="7" name="Rectangle 3"/>
          <p:cNvSpPr txBox="1">
            <a:spLocks noChangeArrowheads="1"/>
          </p:cNvSpPr>
          <p:nvPr/>
        </p:nvSpPr>
        <p:spPr bwMode="auto">
          <a:xfrm>
            <a:off x="-209550" y="914400"/>
            <a:ext cx="9353550" cy="5595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ts val="3500"/>
              </a:lnSpc>
              <a:spcBef>
                <a:spcPct val="20000"/>
              </a:spcBef>
              <a:spcAft>
                <a:spcPct val="0"/>
              </a:spcAft>
              <a:buClrTx/>
              <a:buSzPct val="80000"/>
              <a:buFontTx/>
              <a:buChar char="–"/>
              <a:tabLst/>
              <a:defRPr/>
            </a:pPr>
            <a:r>
              <a:rPr kumimoji="0" lang="en-US" sz="2400" b="0" i="0" u="none" strike="noStrike" kern="0" cap="none" spc="0" normalizeH="0" baseline="0" noProof="0" dirty="0" smtClean="0">
                <a:ln>
                  <a:noFill/>
                </a:ln>
                <a:solidFill>
                  <a:schemeClr val="tx1"/>
                </a:solidFill>
                <a:effectLst/>
                <a:uLnTx/>
                <a:uFillTx/>
                <a:latin typeface="+mn-lt"/>
                <a:cs typeface="+mn-cs"/>
              </a:rPr>
              <a:t>One major problem in portability… consider look-and-feel for</a:t>
            </a:r>
          </a:p>
          <a:p>
            <a:pPr marL="1143000" marR="0" lvl="2" indent="-228600" algn="l" defTabSz="914400" rtl="0" eaLnBrk="0" fontAlgn="base" latinLnBrk="0" hangingPunct="0">
              <a:lnSpc>
                <a:spcPts val="3500"/>
              </a:lnSpc>
              <a:spcBef>
                <a:spcPct val="20000"/>
              </a:spcBef>
              <a:spcAft>
                <a:spcPct val="0"/>
              </a:spcAft>
              <a:buClrTx/>
              <a:buSzPct val="80000"/>
              <a:buFontTx/>
              <a:buChar char="•"/>
              <a:tabLst/>
              <a:defRPr/>
            </a:pPr>
            <a:r>
              <a:rPr kumimoji="0" lang="en-US" b="0" i="0" u="none" strike="noStrike" kern="0" cap="none" spc="0" normalizeH="0" baseline="0" noProof="0" dirty="0" smtClean="0">
                <a:ln>
                  <a:noFill/>
                </a:ln>
                <a:solidFill>
                  <a:schemeClr val="tx1"/>
                </a:solidFill>
                <a:effectLst/>
                <a:uLnTx/>
                <a:uFillTx/>
                <a:latin typeface="+mn-lt"/>
                <a:cs typeface="+mn-cs"/>
              </a:rPr>
              <a:t>Windows</a:t>
            </a:r>
          </a:p>
          <a:p>
            <a:pPr marL="1143000" marR="0" lvl="2" indent="-228600" algn="l" defTabSz="914400" rtl="0" eaLnBrk="0" fontAlgn="base" latinLnBrk="0" hangingPunct="0">
              <a:lnSpc>
                <a:spcPts val="3500"/>
              </a:lnSpc>
              <a:spcBef>
                <a:spcPct val="20000"/>
              </a:spcBef>
              <a:spcAft>
                <a:spcPct val="0"/>
              </a:spcAft>
              <a:buClrTx/>
              <a:buSzPct val="80000"/>
              <a:buFontTx/>
              <a:buChar char="•"/>
              <a:tabLst/>
              <a:defRPr/>
            </a:pPr>
            <a:r>
              <a:rPr kumimoji="0" lang="en-US" b="0" i="0" u="none" strike="noStrike" kern="0" cap="none" spc="0" normalizeH="0" baseline="0" noProof="0" dirty="0" smtClean="0">
                <a:ln>
                  <a:noFill/>
                </a:ln>
                <a:solidFill>
                  <a:schemeClr val="tx1"/>
                </a:solidFill>
                <a:effectLst/>
                <a:uLnTx/>
                <a:uFillTx/>
                <a:latin typeface="+mn-lt"/>
                <a:cs typeface="+mn-cs"/>
              </a:rPr>
              <a:t>Max OS X</a:t>
            </a:r>
          </a:p>
          <a:p>
            <a:pPr marL="1143000" marR="0" lvl="2" indent="-228600" algn="l" defTabSz="914400" rtl="0" eaLnBrk="0" fontAlgn="base" latinLnBrk="0" hangingPunct="0">
              <a:lnSpc>
                <a:spcPts val="3500"/>
              </a:lnSpc>
              <a:spcBef>
                <a:spcPct val="20000"/>
              </a:spcBef>
              <a:spcAft>
                <a:spcPct val="0"/>
              </a:spcAft>
              <a:buClrTx/>
              <a:buSzPct val="80000"/>
              <a:buFontTx/>
              <a:buChar char="•"/>
              <a:tabLst/>
              <a:defRPr/>
            </a:pPr>
            <a:r>
              <a:rPr kumimoji="0" lang="en-US" b="0" i="0" u="none" strike="noStrike" kern="0" cap="none" spc="0" normalizeH="0" baseline="0" noProof="0" dirty="0" smtClean="0">
                <a:ln>
                  <a:noFill/>
                </a:ln>
                <a:solidFill>
                  <a:schemeClr val="tx1"/>
                </a:solidFill>
                <a:effectLst/>
                <a:uLnTx/>
                <a:uFillTx/>
                <a:latin typeface="+mn-lt"/>
                <a:cs typeface="+mn-cs"/>
              </a:rPr>
              <a:t>KDE</a:t>
            </a:r>
          </a:p>
          <a:p>
            <a:pPr marL="742950" marR="0" lvl="1" indent="-285750" algn="l" defTabSz="914400" rtl="0" eaLnBrk="0" fontAlgn="base" latinLnBrk="0" hangingPunct="0">
              <a:lnSpc>
                <a:spcPts val="3500"/>
              </a:lnSpc>
              <a:spcBef>
                <a:spcPct val="20000"/>
              </a:spcBef>
              <a:spcAft>
                <a:spcPct val="0"/>
              </a:spcAft>
              <a:buClrTx/>
              <a:buSzPct val="80000"/>
              <a:buFontTx/>
              <a:buChar char="–"/>
              <a:tabLst/>
              <a:defRPr/>
            </a:pPr>
            <a:r>
              <a:rPr kumimoji="0" lang="en-US" sz="2400" b="0" i="0" u="none" strike="noStrike" kern="0" cap="none" spc="0" normalizeH="0" baseline="0" noProof="0" dirty="0" smtClean="0">
                <a:ln>
                  <a:noFill/>
                </a:ln>
                <a:solidFill>
                  <a:schemeClr val="tx1"/>
                </a:solidFill>
                <a:effectLst/>
                <a:uLnTx/>
                <a:uFillTx/>
                <a:latin typeface="+mn-lt"/>
                <a:cs typeface="+mn-cs"/>
              </a:rPr>
              <a:t>If re-targeting is too difficult (expensive), it won’t happen</a:t>
            </a:r>
          </a:p>
          <a:p>
            <a:pPr marL="742950" marR="0" lvl="1" indent="-285750" algn="l" defTabSz="914400" rtl="0" eaLnBrk="0" fontAlgn="base" latinLnBrk="0" hangingPunct="0">
              <a:lnSpc>
                <a:spcPts val="3500"/>
              </a:lnSpc>
              <a:spcBef>
                <a:spcPct val="20000"/>
              </a:spcBef>
              <a:spcAft>
                <a:spcPct val="0"/>
              </a:spcAft>
              <a:buClrTx/>
              <a:buSzPct val="80000"/>
              <a:buFontTx/>
              <a:buChar char="–"/>
              <a:tabLst/>
              <a:defRPr/>
            </a:pPr>
            <a:r>
              <a:rPr kumimoji="0" lang="en-US" sz="2400" b="0" i="0" u="none" strike="noStrike" kern="0" cap="none" spc="0" normalizeH="0" baseline="0" noProof="0" dirty="0" smtClean="0">
                <a:ln>
                  <a:noFill/>
                </a:ln>
                <a:solidFill>
                  <a:schemeClr val="tx1"/>
                </a:solidFill>
                <a:effectLst/>
                <a:uLnTx/>
                <a:uFillTx/>
                <a:latin typeface="+mn-lt"/>
                <a:cs typeface="+mn-cs"/>
              </a:rPr>
              <a:t>NOTE: Just one of the issues…</a:t>
            </a:r>
            <a:r>
              <a:rPr kumimoji="0" lang="en-US" sz="2400" b="1" i="0" u="none" strike="noStrike" kern="0" cap="none" spc="0" normalizeH="0" baseline="0" noProof="0" dirty="0" smtClean="0">
                <a:ln>
                  <a:noFill/>
                </a:ln>
                <a:solidFill>
                  <a:schemeClr val="tx1"/>
                </a:solidFill>
                <a:effectLst/>
                <a:uLnTx/>
                <a:uFillTx/>
                <a:latin typeface="+mn-lt"/>
                <a:cs typeface="+mn-cs"/>
              </a:rPr>
              <a:t> Look-and-Feel </a:t>
            </a:r>
            <a:r>
              <a:rPr kumimoji="0" lang="en-US" sz="2400" b="0" i="0" u="none" strike="noStrike" kern="0" cap="none" spc="0" normalizeH="0" baseline="0" noProof="0" dirty="0" smtClean="0">
                <a:ln>
                  <a:noFill/>
                </a:ln>
                <a:solidFill>
                  <a:schemeClr val="tx1"/>
                </a:solidFill>
                <a:effectLst/>
                <a:uLnTx/>
                <a:uFillTx/>
                <a:latin typeface="+mn-lt"/>
                <a:cs typeface="+mn-cs"/>
              </a:rPr>
              <a:t>… we deal with the Windowing system itself next</a:t>
            </a:r>
            <a:endParaRPr kumimoji="0" lang="en-US" sz="2400" b="1" i="0" u="none" strike="noStrike" kern="0" cap="none" spc="0" normalizeH="0" baseline="0" noProof="0" dirty="0" smtClean="0">
              <a:ln>
                <a:noFill/>
              </a:ln>
              <a:solidFill>
                <a:schemeClr val="tx1"/>
              </a:solidFill>
              <a:effectLst/>
              <a:uLnTx/>
              <a:uFillTx/>
              <a:latin typeface="+mn-lt"/>
              <a:cs typeface="+mn-cs"/>
            </a:endParaRPr>
          </a:p>
          <a:p>
            <a:pPr marL="742950" marR="0" lvl="1" indent="-285750" algn="l" defTabSz="914400" rtl="0" eaLnBrk="0" fontAlgn="base" latinLnBrk="0" hangingPunct="0">
              <a:lnSpc>
                <a:spcPts val="3500"/>
              </a:lnSpc>
              <a:spcBef>
                <a:spcPct val="20000"/>
              </a:spcBef>
              <a:spcAft>
                <a:spcPct val="0"/>
              </a:spcAft>
              <a:buClrTx/>
              <a:buSzPct val="80000"/>
              <a:buFontTx/>
              <a:buChar char="–"/>
              <a:tabLst/>
              <a:defRPr/>
            </a:pPr>
            <a:r>
              <a:rPr kumimoji="0" lang="en-US" sz="2400" b="0" i="0" u="none" strike="noStrike" kern="0" cap="none" spc="0" normalizeH="0" baseline="0" noProof="0" dirty="0" smtClean="0">
                <a:ln>
                  <a:noFill/>
                </a:ln>
                <a:solidFill>
                  <a:schemeClr val="tx1"/>
                </a:solidFill>
                <a:effectLst/>
                <a:uLnTx/>
                <a:uFillTx/>
                <a:latin typeface="+mn-lt"/>
                <a:cs typeface="+mn-cs"/>
              </a:rPr>
              <a:t>We use an Abstract Factory Pattern</a:t>
            </a:r>
          </a:p>
          <a:p>
            <a:pPr marL="742950" marR="0" lvl="1" indent="-285750" algn="l" defTabSz="914400" rtl="0" eaLnBrk="0" fontAlgn="base" latinLnBrk="0" hangingPunct="0">
              <a:lnSpc>
                <a:spcPts val="3500"/>
              </a:lnSpc>
              <a:spcBef>
                <a:spcPct val="20000"/>
              </a:spcBef>
              <a:spcAft>
                <a:spcPct val="0"/>
              </a:spcAft>
              <a:buClrTx/>
              <a:buSzPct val="80000"/>
              <a:buFontTx/>
              <a:buChar char="–"/>
              <a:tabLst/>
              <a:defRPr/>
            </a:pPr>
            <a:r>
              <a:rPr kumimoji="0" lang="en-US" sz="2400" b="0" i="0" u="none" strike="noStrike" kern="0" cap="none" spc="0" normalizeH="0" baseline="0" noProof="0" dirty="0" smtClean="0">
                <a:ln>
                  <a:noFill/>
                </a:ln>
                <a:solidFill>
                  <a:schemeClr val="tx1"/>
                </a:solidFill>
                <a:effectLst/>
                <a:uLnTx/>
                <a:uFillTx/>
                <a:latin typeface="+mn-lt"/>
                <a:cs typeface="+mn-cs"/>
              </a:rPr>
              <a:t>This allows us to define the product type at compile time or run-time (based on environment or user input)</a:t>
            </a:r>
            <a:endParaRPr kumimoji="0" lang="en-US" sz="2400" b="0" i="0" u="none" strike="noStrike" kern="0" cap="none" spc="0" normalizeH="0" baseline="0" noProof="0" dirty="0">
              <a:ln>
                <a:noFill/>
              </a:ln>
              <a:solidFill>
                <a:schemeClr val="tx1"/>
              </a:solidFill>
              <a:effectLst/>
              <a:uLnTx/>
              <a:uFillTx/>
              <a:latin typeface="+mn-lt"/>
              <a:cs typeface="+mn-cs"/>
            </a:endParaRPr>
          </a:p>
        </p:txBody>
      </p:sp>
    </p:spTree>
    <p:extLst>
      <p:ext uri="{BB962C8B-B14F-4D97-AF65-F5344CB8AC3E}">
        <p14:creationId xmlns:p14="http://schemas.microsoft.com/office/powerpoint/2010/main" val="1013805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Supporting Multiple LAF Standards</a:t>
            </a:r>
            <a:endParaRPr lang="en-US" dirty="0">
              <a:solidFill>
                <a:schemeClr val="tx1"/>
              </a:solidFill>
            </a:endParaRPr>
          </a:p>
        </p:txBody>
      </p:sp>
      <p:sp>
        <p:nvSpPr>
          <p:cNvPr id="5" name="Rectangle 3"/>
          <p:cNvSpPr txBox="1">
            <a:spLocks noChangeArrowheads="1"/>
          </p:cNvSpPr>
          <p:nvPr/>
        </p:nvSpPr>
        <p:spPr bwMode="auto">
          <a:xfrm>
            <a:off x="0" y="990600"/>
            <a:ext cx="8986838" cy="14811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Pct val="80000"/>
              <a:buFontTx/>
              <a:buChar char="–"/>
              <a:tabLst/>
              <a:defRPr/>
            </a:pPr>
            <a:endParaRPr kumimoji="0" lang="en-US" sz="2400" b="0" i="0" u="none" strike="noStrike" kern="0" cap="none" spc="0" normalizeH="0" baseline="0" noProof="0" dirty="0">
              <a:ln>
                <a:noFill/>
              </a:ln>
              <a:solidFill>
                <a:schemeClr val="tx1"/>
              </a:solidFill>
              <a:effectLst/>
              <a:uLnTx/>
              <a:uFillTx/>
              <a:latin typeface="+mn-lt"/>
              <a:cs typeface="+mn-cs"/>
            </a:endParaRPr>
          </a:p>
        </p:txBody>
      </p:sp>
      <p:pic>
        <p:nvPicPr>
          <p:cNvPr id="6" name="Picture 4"/>
          <p:cNvPicPr>
            <a:picLocks noChangeAspect="1" noChangeArrowheads="1"/>
          </p:cNvPicPr>
          <p:nvPr/>
        </p:nvPicPr>
        <p:blipFill>
          <a:blip r:embed="rId2" cstate="print"/>
          <a:srcRect/>
          <a:stretch>
            <a:fillRect/>
          </a:stretch>
        </p:blipFill>
        <p:spPr bwMode="auto">
          <a:xfrm>
            <a:off x="762000" y="990599"/>
            <a:ext cx="7315200" cy="5134576"/>
          </a:xfrm>
          <a:prstGeom prst="rect">
            <a:avLst/>
          </a:prstGeom>
          <a:noFill/>
        </p:spPr>
      </p:pic>
    </p:spTree>
    <p:extLst>
      <p:ext uri="{BB962C8B-B14F-4D97-AF65-F5344CB8AC3E}">
        <p14:creationId xmlns:p14="http://schemas.microsoft.com/office/powerpoint/2010/main" val="2614751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Supporting Multiple LAF Standards</a:t>
            </a:r>
            <a:endParaRPr lang="en-US" dirty="0">
              <a:solidFill>
                <a:schemeClr val="tx1"/>
              </a:solidFill>
            </a:endParaRPr>
          </a:p>
        </p:txBody>
      </p:sp>
      <p:sp>
        <p:nvSpPr>
          <p:cNvPr id="5" name="Rectangle 3"/>
          <p:cNvSpPr txBox="1">
            <a:spLocks noChangeArrowheads="1"/>
          </p:cNvSpPr>
          <p:nvPr/>
        </p:nvSpPr>
        <p:spPr bwMode="auto">
          <a:xfrm>
            <a:off x="0" y="990600"/>
            <a:ext cx="8986838" cy="14811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Pct val="80000"/>
              <a:buFontTx/>
              <a:buChar char="–"/>
              <a:tabLst/>
              <a:defRPr/>
            </a:pPr>
            <a:endParaRPr kumimoji="0" lang="en-US" sz="2400" b="0" i="0" u="none" strike="noStrike" kern="0" cap="none" spc="0" normalizeH="0" baseline="0" noProof="0" dirty="0">
              <a:ln>
                <a:noFill/>
              </a:ln>
              <a:solidFill>
                <a:schemeClr val="tx1"/>
              </a:solidFill>
              <a:effectLst/>
              <a:uLnTx/>
              <a:uFillTx/>
              <a:latin typeface="+mn-lt"/>
              <a:cs typeface="+mn-cs"/>
            </a:endParaRPr>
          </a:p>
        </p:txBody>
      </p:sp>
      <p:pic>
        <p:nvPicPr>
          <p:cNvPr id="6" name="Picture 4"/>
          <p:cNvPicPr>
            <a:picLocks noChangeAspect="1" noChangeArrowheads="1"/>
          </p:cNvPicPr>
          <p:nvPr/>
        </p:nvPicPr>
        <p:blipFill>
          <a:blip r:embed="rId2" cstate="print"/>
          <a:srcRect/>
          <a:stretch>
            <a:fillRect/>
          </a:stretch>
        </p:blipFill>
        <p:spPr bwMode="auto">
          <a:xfrm>
            <a:off x="304800" y="1143000"/>
            <a:ext cx="8609012" cy="4392683"/>
          </a:xfrm>
          <a:prstGeom prst="rect">
            <a:avLst/>
          </a:prstGeom>
          <a:noFill/>
        </p:spPr>
      </p:pic>
    </p:spTree>
    <p:extLst>
      <p:ext uri="{BB962C8B-B14F-4D97-AF65-F5344CB8AC3E}">
        <p14:creationId xmlns:p14="http://schemas.microsoft.com/office/powerpoint/2010/main" val="2004415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Factory</a:t>
            </a:r>
            <a:endParaRPr lang="en-US" dirty="0">
              <a:solidFill>
                <a:schemeClr val="tx1"/>
              </a:solidFill>
            </a:endParaRPr>
          </a:p>
        </p:txBody>
      </p:sp>
      <p:sp>
        <p:nvSpPr>
          <p:cNvPr id="5" name="Rectangle 3"/>
          <p:cNvSpPr txBox="1">
            <a:spLocks noChangeArrowheads="1"/>
          </p:cNvSpPr>
          <p:nvPr/>
        </p:nvSpPr>
        <p:spPr bwMode="auto">
          <a:xfrm>
            <a:off x="0" y="990600"/>
            <a:ext cx="8986838" cy="14811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Pct val="80000"/>
              <a:buFontTx/>
              <a:buChar char="–"/>
              <a:tabLst/>
              <a:defRPr/>
            </a:pPr>
            <a:endParaRPr kumimoji="0" lang="en-US" sz="2400" b="0" i="0" u="none" strike="noStrike" kern="0" cap="none" spc="0" normalizeH="0" baseline="0" noProof="0" dirty="0">
              <a:ln>
                <a:noFill/>
              </a:ln>
              <a:solidFill>
                <a:schemeClr val="tx1"/>
              </a:solidFill>
              <a:effectLst/>
              <a:uLnTx/>
              <a:uFillTx/>
              <a:latin typeface="+mn-lt"/>
              <a:cs typeface="+mn-cs"/>
            </a:endParaRPr>
          </a:p>
        </p:txBody>
      </p:sp>
      <p:sp>
        <p:nvSpPr>
          <p:cNvPr id="7" name="Rectangle 3"/>
          <p:cNvSpPr txBox="1">
            <a:spLocks noChangeArrowheads="1"/>
          </p:cNvSpPr>
          <p:nvPr/>
        </p:nvSpPr>
        <p:spPr bwMode="auto">
          <a:xfrm>
            <a:off x="-209550" y="914401"/>
            <a:ext cx="935355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ts val="3500"/>
              </a:lnSpc>
              <a:spcBef>
                <a:spcPct val="20000"/>
              </a:spcBef>
              <a:spcAft>
                <a:spcPct val="0"/>
              </a:spcAft>
              <a:buClrTx/>
              <a:buSzPct val="80000"/>
              <a:buFontTx/>
              <a:buChar char="–"/>
              <a:tabLst/>
              <a:defRPr/>
            </a:pPr>
            <a:r>
              <a:rPr kumimoji="0" lang="en-US" sz="2400" b="0" i="0" u="none" strike="noStrike" kern="0" cap="none" spc="0" normalizeH="0" baseline="0" noProof="0" dirty="0" smtClean="0">
                <a:ln>
                  <a:noFill/>
                </a:ln>
                <a:solidFill>
                  <a:schemeClr val="tx1"/>
                </a:solidFill>
                <a:effectLst/>
                <a:uLnTx/>
                <a:uFillTx/>
                <a:latin typeface="+mn-lt"/>
                <a:cs typeface="+mn-cs"/>
              </a:rPr>
              <a:t>Related Patterns</a:t>
            </a:r>
            <a:endParaRPr kumimoji="0" lang="en-US" sz="2400" b="0" i="0" u="none" strike="noStrike" kern="0" cap="none" spc="0" normalizeH="0" baseline="0" noProof="0" dirty="0">
              <a:ln>
                <a:noFill/>
              </a:ln>
              <a:solidFill>
                <a:schemeClr val="tx1"/>
              </a:solidFill>
              <a:effectLst/>
              <a:uLnTx/>
              <a:uFillTx/>
              <a:latin typeface="+mn-lt"/>
              <a:cs typeface="+mn-cs"/>
            </a:endParaRPr>
          </a:p>
        </p:txBody>
      </p:sp>
      <p:sp>
        <p:nvSpPr>
          <p:cNvPr id="6" name="Rectangle 3"/>
          <p:cNvSpPr txBox="1">
            <a:spLocks noChangeArrowheads="1"/>
          </p:cNvSpPr>
          <p:nvPr/>
        </p:nvSpPr>
        <p:spPr bwMode="auto">
          <a:xfrm>
            <a:off x="304800" y="1600200"/>
            <a:ext cx="8586788" cy="5595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Pct val="80000"/>
              <a:buFontTx/>
              <a:buChar char="–"/>
              <a:tabLst/>
              <a:defRPr/>
            </a:pPr>
            <a:r>
              <a:rPr kumimoji="0" lang="en-US" sz="2800" b="0" i="0" u="none" strike="noStrike" kern="0" cap="none" spc="0" normalizeH="0" baseline="0" noProof="0" dirty="0" err="1" smtClean="0">
                <a:ln>
                  <a:noFill/>
                </a:ln>
                <a:solidFill>
                  <a:schemeClr val="tx1"/>
                </a:solidFill>
                <a:effectLst/>
                <a:uLnTx/>
                <a:uFillTx/>
                <a:latin typeface="+mn-lt"/>
                <a:cs typeface="+mn-cs"/>
              </a:rPr>
              <a:t>AbstractFactory</a:t>
            </a:r>
            <a:r>
              <a:rPr kumimoji="0" lang="en-US" sz="2800" b="0" i="0" u="none" strike="noStrike" kern="0" cap="none" spc="0" normalizeH="0" baseline="0" noProof="0" dirty="0" smtClean="0">
                <a:ln>
                  <a:noFill/>
                </a:ln>
                <a:solidFill>
                  <a:schemeClr val="tx1"/>
                </a:solidFill>
                <a:effectLst/>
                <a:uLnTx/>
                <a:uFillTx/>
                <a:latin typeface="+mn-lt"/>
                <a:cs typeface="+mn-cs"/>
              </a:rPr>
              <a:t> classes are often implemented with </a:t>
            </a:r>
            <a:r>
              <a:rPr kumimoji="0" lang="en-US" sz="2800" b="1" i="0" u="none" strike="noStrike" kern="0" cap="none" spc="0" normalizeH="0" baseline="0" noProof="0" dirty="0" smtClean="0">
                <a:ln>
                  <a:noFill/>
                </a:ln>
                <a:solidFill>
                  <a:schemeClr val="tx1"/>
                </a:solidFill>
                <a:effectLst/>
                <a:uLnTx/>
                <a:uFillTx/>
                <a:latin typeface="+mn-lt"/>
                <a:cs typeface="+mn-cs"/>
              </a:rPr>
              <a:t>Factory Method</a:t>
            </a:r>
            <a:r>
              <a:rPr kumimoji="0" lang="en-US" sz="2800" i="0" u="none" strike="noStrike" kern="0" cap="none" spc="0" normalizeH="0" baseline="0" noProof="0" dirty="0" smtClean="0">
                <a:ln>
                  <a:noFill/>
                </a:ln>
                <a:solidFill>
                  <a:schemeClr val="tx1"/>
                </a:solidFill>
                <a:effectLst/>
                <a:uLnTx/>
                <a:uFillTx/>
                <a:latin typeface="+mn-lt"/>
                <a:cs typeface="+mn-cs"/>
              </a:rPr>
              <a:t>,</a:t>
            </a:r>
            <a:r>
              <a:rPr kumimoji="0" lang="en-US" sz="2800" b="1" i="0" u="none" strike="noStrike" kern="0" cap="none" spc="0" normalizeH="0" baseline="0" noProof="0" dirty="0" smtClean="0">
                <a:ln>
                  <a:noFill/>
                </a:ln>
                <a:solidFill>
                  <a:schemeClr val="tx1"/>
                </a:solidFill>
                <a:effectLst/>
                <a:uLnTx/>
                <a:uFillTx/>
                <a:latin typeface="+mn-lt"/>
                <a:cs typeface="+mn-cs"/>
              </a:rPr>
              <a:t> </a:t>
            </a:r>
            <a:r>
              <a:rPr kumimoji="0" lang="en-US" sz="2800" b="0" i="0" u="none" strike="noStrike" kern="0" cap="none" spc="0" normalizeH="0" baseline="0" noProof="0" dirty="0" smtClean="0">
                <a:ln>
                  <a:noFill/>
                </a:ln>
                <a:solidFill>
                  <a:schemeClr val="tx1"/>
                </a:solidFill>
                <a:effectLst/>
                <a:uLnTx/>
                <a:uFillTx/>
                <a:latin typeface="+mn-lt"/>
                <a:cs typeface="+mn-cs"/>
              </a:rPr>
              <a:t>but they can also be implemented using Prototype.</a:t>
            </a:r>
          </a:p>
          <a:p>
            <a:pPr marL="742950" marR="0" lvl="1" indent="-285750" algn="l" defTabSz="914400" rtl="0" eaLnBrk="0" fontAlgn="base" latinLnBrk="0" hangingPunct="0">
              <a:lnSpc>
                <a:spcPct val="100000"/>
              </a:lnSpc>
              <a:spcBef>
                <a:spcPct val="20000"/>
              </a:spcBef>
              <a:spcAft>
                <a:spcPct val="0"/>
              </a:spcAft>
              <a:buClrTx/>
              <a:buSzPct val="80000"/>
              <a:buFontTx/>
              <a:buChar char="–"/>
              <a:tabLst/>
              <a:defRPr/>
            </a:pPr>
            <a:endParaRPr kumimoji="0" lang="en-US" sz="2800" b="0" i="0" u="none" strike="noStrike" kern="0" cap="none" spc="0" normalizeH="0" baseline="0" noProof="0" dirty="0" smtClean="0">
              <a:ln>
                <a:noFill/>
              </a:ln>
              <a:solidFill>
                <a:schemeClr val="tx1"/>
              </a:solidFill>
              <a:effectLst/>
              <a:uLnTx/>
              <a:uFillTx/>
              <a:latin typeface="+mn-lt"/>
              <a:cs typeface="+mn-cs"/>
            </a:endParaRPr>
          </a:p>
          <a:p>
            <a:pPr marL="742950" marR="0" lvl="1" indent="-285750" algn="l" defTabSz="914400" rtl="0" eaLnBrk="0" fontAlgn="base" latinLnBrk="0" hangingPunct="0">
              <a:lnSpc>
                <a:spcPct val="100000"/>
              </a:lnSpc>
              <a:spcBef>
                <a:spcPct val="20000"/>
              </a:spcBef>
              <a:spcAft>
                <a:spcPct val="0"/>
              </a:spcAft>
              <a:buClrTx/>
              <a:buSzPct val="80000"/>
              <a:buFontTx/>
              <a:buChar char="–"/>
              <a:tabLst/>
              <a:defRPr/>
            </a:pPr>
            <a:r>
              <a:rPr kumimoji="0" lang="en-US" sz="2800" b="0" i="0" u="none" strike="noStrike" kern="0" cap="none" spc="0" normalizeH="0" baseline="0" noProof="0" dirty="0" smtClean="0">
                <a:ln>
                  <a:noFill/>
                </a:ln>
                <a:solidFill>
                  <a:schemeClr val="tx1"/>
                </a:solidFill>
                <a:effectLst/>
                <a:uLnTx/>
                <a:uFillTx/>
                <a:latin typeface="+mn-lt"/>
                <a:cs typeface="+mn-cs"/>
              </a:rPr>
              <a:t>A concrete factory is often a </a:t>
            </a:r>
            <a:r>
              <a:rPr kumimoji="0" lang="en-US" sz="2800" b="1" i="0" u="none" strike="noStrike" kern="0" cap="none" spc="0" normalizeH="0" baseline="0" noProof="0" dirty="0" smtClean="0">
                <a:ln>
                  <a:noFill/>
                </a:ln>
                <a:solidFill>
                  <a:schemeClr val="tx1"/>
                </a:solidFill>
                <a:effectLst/>
                <a:uLnTx/>
                <a:uFillTx/>
                <a:latin typeface="+mn-lt"/>
                <a:cs typeface="+mn-cs"/>
              </a:rPr>
              <a:t>Singleton</a:t>
            </a:r>
            <a:r>
              <a:rPr kumimoji="0" lang="en-US" sz="2800" b="0" i="0" u="none" strike="noStrike" kern="0" cap="none" spc="0" normalizeH="0" baseline="0" noProof="0" dirty="0" smtClean="0">
                <a:ln>
                  <a:noFill/>
                </a:ln>
                <a:solidFill>
                  <a:schemeClr val="tx1"/>
                </a:solidFill>
                <a:effectLst/>
                <a:uLnTx/>
                <a:uFillTx/>
                <a:latin typeface="+mn-lt"/>
                <a:cs typeface="+mn-cs"/>
              </a:rPr>
              <a:t>. </a:t>
            </a:r>
          </a:p>
          <a:p>
            <a:pPr marL="1143000" marR="0" lvl="2" indent="-228600" algn="l" defTabSz="914400" rtl="0" eaLnBrk="0" fontAlgn="base" latinLnBrk="0" hangingPunct="0">
              <a:lnSpc>
                <a:spcPct val="100000"/>
              </a:lnSpc>
              <a:spcBef>
                <a:spcPct val="20000"/>
              </a:spcBef>
              <a:spcAft>
                <a:spcPct val="0"/>
              </a:spcAft>
              <a:buClrTx/>
              <a:buSzPct val="80000"/>
              <a:buFontTx/>
              <a:buChar char="•"/>
              <a:tabLst/>
              <a:defRPr/>
            </a:pPr>
            <a:endParaRPr kumimoji="0" lang="en-US" sz="2400" b="0" i="0" u="none" strike="noStrike" kern="0" cap="none" spc="0" normalizeH="0" baseline="0" noProof="0" dirty="0">
              <a:ln>
                <a:noFill/>
              </a:ln>
              <a:solidFill>
                <a:schemeClr val="tx1"/>
              </a:solidFill>
              <a:effectLst/>
              <a:uLnTx/>
              <a:uFillTx/>
              <a:latin typeface="+mn-lt"/>
              <a:cs typeface="+mn-cs"/>
            </a:endParaRPr>
          </a:p>
        </p:txBody>
      </p:sp>
    </p:spTree>
    <p:extLst>
      <p:ext uri="{BB962C8B-B14F-4D97-AF65-F5344CB8AC3E}">
        <p14:creationId xmlns:p14="http://schemas.microsoft.com/office/powerpoint/2010/main" val="1720283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Operations</a:t>
            </a:r>
            <a:endParaRPr lang="en-US" dirty="0">
              <a:solidFill>
                <a:schemeClr val="tx1"/>
              </a:solidFill>
            </a:endParaRPr>
          </a:p>
        </p:txBody>
      </p:sp>
      <p:sp>
        <p:nvSpPr>
          <p:cNvPr id="5" name="Rectangle 3"/>
          <p:cNvSpPr txBox="1">
            <a:spLocks noChangeArrowheads="1"/>
          </p:cNvSpPr>
          <p:nvPr/>
        </p:nvSpPr>
        <p:spPr bwMode="auto">
          <a:xfrm>
            <a:off x="0" y="990600"/>
            <a:ext cx="8986838" cy="14811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Pct val="80000"/>
              <a:buFontTx/>
              <a:buChar char="–"/>
              <a:tabLst/>
              <a:defRPr/>
            </a:pPr>
            <a:endParaRPr kumimoji="0" lang="en-US" sz="2400" b="0" i="0" u="none" strike="noStrike" kern="0" cap="none" spc="0" normalizeH="0" baseline="0" noProof="0" dirty="0">
              <a:ln>
                <a:noFill/>
              </a:ln>
              <a:solidFill>
                <a:schemeClr val="tx1"/>
              </a:solidFill>
              <a:effectLst/>
              <a:uLnTx/>
              <a:uFillTx/>
              <a:latin typeface="+mn-lt"/>
              <a:cs typeface="+mn-cs"/>
            </a:endParaRPr>
          </a:p>
        </p:txBody>
      </p:sp>
      <p:sp>
        <p:nvSpPr>
          <p:cNvPr id="9" name="Rectangle 3"/>
          <p:cNvSpPr txBox="1">
            <a:spLocks noChangeArrowheads="1"/>
          </p:cNvSpPr>
          <p:nvPr/>
        </p:nvSpPr>
        <p:spPr bwMode="auto">
          <a:xfrm>
            <a:off x="0" y="838200"/>
            <a:ext cx="8915400" cy="5595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Pct val="80000"/>
              <a:buFontTx/>
              <a:buChar char="–"/>
              <a:tabLst/>
              <a:defRPr/>
            </a:pPr>
            <a:r>
              <a:rPr kumimoji="0" lang="en-US" sz="2800" b="0" i="0" u="none" strike="noStrike" kern="0" cap="none" spc="0" normalizeH="0" baseline="0" noProof="0" dirty="0" smtClean="0">
                <a:ln>
                  <a:noFill/>
                </a:ln>
                <a:solidFill>
                  <a:schemeClr val="tx1"/>
                </a:solidFill>
                <a:effectLst/>
                <a:uLnTx/>
                <a:uFillTx/>
                <a:latin typeface="+mn-lt"/>
                <a:cs typeface="+mn-cs"/>
              </a:rPr>
              <a:t>Possible Operations</a:t>
            </a:r>
          </a:p>
          <a:p>
            <a:pPr marL="1143000" marR="0" lvl="2" indent="-228600" algn="l" defTabSz="914400" rtl="0" eaLnBrk="0" fontAlgn="base" latinLnBrk="0" hangingPunct="0">
              <a:lnSpc>
                <a:spcPct val="100000"/>
              </a:lnSpc>
              <a:spcBef>
                <a:spcPct val="20000"/>
              </a:spcBef>
              <a:spcAft>
                <a:spcPct val="0"/>
              </a:spcAft>
              <a:buClrTx/>
              <a:buSzPct val="80000"/>
              <a:buFontTx/>
              <a:buChar char="•"/>
              <a:tabLst/>
              <a:defRPr/>
            </a:pPr>
            <a:r>
              <a:rPr kumimoji="0" lang="en-US" sz="2400" b="0" i="0" u="none" strike="noStrike" kern="0" cap="none" spc="0" normalizeH="0" baseline="0" noProof="0" dirty="0" smtClean="0">
                <a:ln>
                  <a:noFill/>
                </a:ln>
                <a:solidFill>
                  <a:schemeClr val="tx1"/>
                </a:solidFill>
                <a:effectLst/>
                <a:uLnTx/>
                <a:uFillTx/>
                <a:latin typeface="+mn-lt"/>
                <a:cs typeface="+mn-cs"/>
              </a:rPr>
              <a:t>Creating a new document</a:t>
            </a:r>
          </a:p>
          <a:p>
            <a:pPr marL="1143000" marR="0" lvl="2" indent="-228600" algn="l" defTabSz="914400" rtl="0" eaLnBrk="0" fontAlgn="base" latinLnBrk="0" hangingPunct="0">
              <a:lnSpc>
                <a:spcPct val="100000"/>
              </a:lnSpc>
              <a:spcBef>
                <a:spcPct val="20000"/>
              </a:spcBef>
              <a:spcAft>
                <a:spcPct val="0"/>
              </a:spcAft>
              <a:buClrTx/>
              <a:buSzPct val="80000"/>
              <a:buFontTx/>
              <a:buChar char="•"/>
              <a:tabLst/>
              <a:defRPr/>
            </a:pPr>
            <a:r>
              <a:rPr kumimoji="0" lang="en-US" sz="2400" b="0" i="0" u="none" strike="noStrike" kern="0" cap="none" spc="0" normalizeH="0" baseline="0" noProof="0" dirty="0" smtClean="0">
                <a:ln>
                  <a:noFill/>
                </a:ln>
                <a:solidFill>
                  <a:schemeClr val="tx1"/>
                </a:solidFill>
                <a:effectLst/>
                <a:uLnTx/>
                <a:uFillTx/>
                <a:latin typeface="+mn-lt"/>
                <a:cs typeface="+mn-cs"/>
              </a:rPr>
              <a:t>Open, save, print a document</a:t>
            </a:r>
          </a:p>
          <a:p>
            <a:pPr marL="1143000" marR="0" lvl="2" indent="-228600" algn="l" defTabSz="914400" rtl="0" eaLnBrk="0" fontAlgn="base" latinLnBrk="0" hangingPunct="0">
              <a:lnSpc>
                <a:spcPct val="100000"/>
              </a:lnSpc>
              <a:spcBef>
                <a:spcPct val="20000"/>
              </a:spcBef>
              <a:spcAft>
                <a:spcPct val="0"/>
              </a:spcAft>
              <a:buClrTx/>
              <a:buSzPct val="80000"/>
              <a:buFontTx/>
              <a:buChar char="•"/>
              <a:tabLst/>
              <a:defRPr/>
            </a:pPr>
            <a:r>
              <a:rPr kumimoji="0" lang="en-US" sz="2400" b="0" i="0" u="none" strike="noStrike" kern="0" cap="none" spc="0" normalizeH="0" baseline="0" noProof="0" dirty="0" smtClean="0">
                <a:ln>
                  <a:noFill/>
                </a:ln>
                <a:solidFill>
                  <a:schemeClr val="tx1"/>
                </a:solidFill>
                <a:effectLst/>
                <a:uLnTx/>
                <a:uFillTx/>
                <a:latin typeface="+mn-lt"/>
                <a:cs typeface="+mn-cs"/>
              </a:rPr>
              <a:t>Cut and Paste</a:t>
            </a:r>
          </a:p>
          <a:p>
            <a:pPr marL="1143000" marR="0" lvl="2" indent="-228600" algn="l" defTabSz="914400" rtl="0" eaLnBrk="0" fontAlgn="base" latinLnBrk="0" hangingPunct="0">
              <a:lnSpc>
                <a:spcPct val="100000"/>
              </a:lnSpc>
              <a:spcBef>
                <a:spcPct val="20000"/>
              </a:spcBef>
              <a:spcAft>
                <a:spcPct val="0"/>
              </a:spcAft>
              <a:buClrTx/>
              <a:buSzPct val="80000"/>
              <a:buFontTx/>
              <a:buChar char="•"/>
              <a:tabLst/>
              <a:defRPr/>
            </a:pPr>
            <a:r>
              <a:rPr kumimoji="0" lang="en-US" sz="2400" b="0" i="0" u="none" strike="noStrike" kern="0" cap="none" spc="0" normalizeH="0" baseline="0" noProof="0" dirty="0" smtClean="0">
                <a:ln>
                  <a:noFill/>
                </a:ln>
                <a:solidFill>
                  <a:schemeClr val="tx1"/>
                </a:solidFill>
                <a:effectLst/>
                <a:uLnTx/>
                <a:uFillTx/>
                <a:latin typeface="+mn-lt"/>
                <a:cs typeface="+mn-cs"/>
              </a:rPr>
              <a:t>Format text</a:t>
            </a:r>
          </a:p>
          <a:p>
            <a:pPr marL="742950" marR="0" lvl="1" indent="-285750" algn="l" defTabSz="914400" rtl="0" eaLnBrk="0" fontAlgn="base" latinLnBrk="0" hangingPunct="0">
              <a:lnSpc>
                <a:spcPct val="100000"/>
              </a:lnSpc>
              <a:spcBef>
                <a:spcPct val="20000"/>
              </a:spcBef>
              <a:spcAft>
                <a:spcPct val="0"/>
              </a:spcAft>
              <a:buClrTx/>
              <a:buSzPct val="80000"/>
              <a:buFontTx/>
              <a:buChar char="–"/>
              <a:tabLst/>
              <a:defRPr/>
            </a:pPr>
            <a:r>
              <a:rPr kumimoji="0" lang="en-US" sz="2800" b="0" i="0" u="none" strike="noStrike" kern="0" cap="none" spc="0" normalizeH="0" baseline="0" noProof="0" dirty="0" smtClean="0">
                <a:ln>
                  <a:noFill/>
                </a:ln>
                <a:solidFill>
                  <a:schemeClr val="tx1"/>
                </a:solidFill>
                <a:effectLst/>
                <a:uLnTx/>
                <a:uFillTx/>
                <a:latin typeface="+mn-lt"/>
                <a:cs typeface="+mn-cs"/>
              </a:rPr>
              <a:t>We have different interfaces for these operations </a:t>
            </a:r>
          </a:p>
          <a:p>
            <a:pPr marL="1143000" marR="0" lvl="2" indent="-228600" algn="l" defTabSz="914400" rtl="0" eaLnBrk="0" fontAlgn="base" latinLnBrk="0" hangingPunct="0">
              <a:lnSpc>
                <a:spcPct val="100000"/>
              </a:lnSpc>
              <a:spcBef>
                <a:spcPct val="20000"/>
              </a:spcBef>
              <a:spcAft>
                <a:spcPct val="0"/>
              </a:spcAft>
              <a:buClrTx/>
              <a:buSzPct val="80000"/>
              <a:buFontTx/>
              <a:buChar char="•"/>
              <a:tabLst/>
              <a:defRPr/>
            </a:pPr>
            <a:r>
              <a:rPr kumimoji="0" lang="en-US" sz="2400" b="0" i="0" u="none" strike="noStrike" kern="0" cap="none" spc="0" normalizeH="0" baseline="0" noProof="0" dirty="0" smtClean="0">
                <a:ln>
                  <a:noFill/>
                </a:ln>
                <a:solidFill>
                  <a:schemeClr val="tx1"/>
                </a:solidFill>
                <a:effectLst/>
                <a:uLnTx/>
                <a:uFillTx/>
                <a:latin typeface="+mn-lt"/>
                <a:cs typeface="+mn-cs"/>
              </a:rPr>
              <a:t>Different Look-and-Feel</a:t>
            </a:r>
          </a:p>
          <a:p>
            <a:pPr marL="1143000" marR="0" lvl="2" indent="-228600" algn="l" defTabSz="914400" rtl="0" eaLnBrk="0" fontAlgn="base" latinLnBrk="0" hangingPunct="0">
              <a:lnSpc>
                <a:spcPct val="100000"/>
              </a:lnSpc>
              <a:spcBef>
                <a:spcPct val="20000"/>
              </a:spcBef>
              <a:spcAft>
                <a:spcPct val="0"/>
              </a:spcAft>
              <a:buClrTx/>
              <a:buSzPct val="80000"/>
              <a:buFontTx/>
              <a:buChar char="•"/>
              <a:tabLst/>
              <a:defRPr/>
            </a:pPr>
            <a:r>
              <a:rPr kumimoji="0" lang="en-US" sz="2400" b="0" i="0" u="none" strike="noStrike" kern="0" cap="none" spc="0" normalizeH="0" baseline="0" noProof="0" dirty="0" smtClean="0">
                <a:ln>
                  <a:noFill/>
                </a:ln>
                <a:solidFill>
                  <a:schemeClr val="tx1"/>
                </a:solidFill>
                <a:effectLst/>
                <a:uLnTx/>
                <a:uFillTx/>
                <a:latin typeface="+mn-lt"/>
                <a:cs typeface="+mn-cs"/>
              </a:rPr>
              <a:t>Different Windowing Systems</a:t>
            </a:r>
          </a:p>
          <a:p>
            <a:pPr marL="1143000" marR="0" lvl="2" indent="-228600" algn="l" defTabSz="914400" rtl="0" eaLnBrk="0" fontAlgn="base" latinLnBrk="0" hangingPunct="0">
              <a:lnSpc>
                <a:spcPct val="100000"/>
              </a:lnSpc>
              <a:spcBef>
                <a:spcPct val="20000"/>
              </a:spcBef>
              <a:spcAft>
                <a:spcPct val="0"/>
              </a:spcAft>
              <a:buClrTx/>
              <a:buSzPct val="80000"/>
              <a:buFontTx/>
              <a:buChar char="•"/>
              <a:tabLst/>
              <a:defRPr/>
            </a:pPr>
            <a:r>
              <a:rPr kumimoji="0" lang="en-US" sz="2400" b="0" i="0" u="none" strike="noStrike" kern="0" cap="none" spc="0" normalizeH="0" baseline="0" noProof="0" dirty="0" smtClean="0">
                <a:ln>
                  <a:noFill/>
                </a:ln>
                <a:solidFill>
                  <a:schemeClr val="tx1"/>
                </a:solidFill>
                <a:effectLst/>
                <a:uLnTx/>
                <a:uFillTx/>
                <a:latin typeface="+mn-lt"/>
                <a:cs typeface="+mn-cs"/>
              </a:rPr>
              <a:t>Different Access Points (menu, shortcut key, context menu)</a:t>
            </a:r>
          </a:p>
          <a:p>
            <a:pPr marL="742950" marR="0" lvl="1" indent="-285750" algn="l" defTabSz="914400" rtl="0" eaLnBrk="0" fontAlgn="base" latinLnBrk="0" hangingPunct="0">
              <a:lnSpc>
                <a:spcPct val="100000"/>
              </a:lnSpc>
              <a:spcBef>
                <a:spcPct val="20000"/>
              </a:spcBef>
              <a:spcAft>
                <a:spcPct val="0"/>
              </a:spcAft>
              <a:buClrTx/>
              <a:buSzPct val="80000"/>
              <a:buFontTx/>
              <a:buChar char="–"/>
              <a:tabLst/>
              <a:defRPr/>
            </a:pPr>
            <a:r>
              <a:rPr kumimoji="0" lang="en-US" sz="2800" b="0" i="0" u="none" strike="noStrike" kern="0" cap="none" spc="0" normalizeH="0" baseline="0" noProof="0" dirty="0" smtClean="0">
                <a:ln>
                  <a:noFill/>
                </a:ln>
                <a:solidFill>
                  <a:schemeClr val="tx1"/>
                </a:solidFill>
                <a:effectLst/>
                <a:uLnTx/>
                <a:uFillTx/>
                <a:latin typeface="+mn-lt"/>
                <a:cs typeface="+mn-cs"/>
              </a:rPr>
              <a:t>We want independence from the UI</a:t>
            </a:r>
          </a:p>
          <a:p>
            <a:pPr marL="1143000" marR="0" lvl="2" indent="-228600" algn="l" defTabSz="914400" rtl="0" eaLnBrk="0" fontAlgn="base" latinLnBrk="0" hangingPunct="0">
              <a:lnSpc>
                <a:spcPct val="100000"/>
              </a:lnSpc>
              <a:spcBef>
                <a:spcPct val="20000"/>
              </a:spcBef>
              <a:spcAft>
                <a:spcPct val="0"/>
              </a:spcAft>
              <a:buClrTx/>
              <a:buSzPct val="80000"/>
              <a:buFontTx/>
              <a:buChar char="•"/>
              <a:tabLst/>
              <a:defRPr/>
            </a:pPr>
            <a:r>
              <a:rPr kumimoji="0" lang="en-US" sz="2400" b="0" i="0" u="none" strike="noStrike" kern="0" cap="none" spc="0" normalizeH="0" baseline="0" noProof="0" dirty="0" smtClean="0">
                <a:ln>
                  <a:noFill/>
                </a:ln>
                <a:solidFill>
                  <a:schemeClr val="tx1"/>
                </a:solidFill>
                <a:effectLst/>
                <a:uLnTx/>
                <a:uFillTx/>
                <a:latin typeface="+mn-lt"/>
                <a:cs typeface="+mn-cs"/>
              </a:rPr>
              <a:t>UI triggers the action, but I don’t depend on the UI</a:t>
            </a:r>
          </a:p>
          <a:p>
            <a:pPr marL="1143000" marR="0" lvl="2" indent="-228600" algn="l" defTabSz="914400" rtl="0" eaLnBrk="0" fontAlgn="base" latinLnBrk="0" hangingPunct="0">
              <a:lnSpc>
                <a:spcPct val="100000"/>
              </a:lnSpc>
              <a:spcBef>
                <a:spcPct val="20000"/>
              </a:spcBef>
              <a:spcAft>
                <a:spcPct val="0"/>
              </a:spcAft>
              <a:buClrTx/>
              <a:buSzPct val="80000"/>
              <a:buFontTx/>
              <a:buChar char="•"/>
              <a:tabLst/>
              <a:defRPr/>
            </a:pPr>
            <a:endParaRPr kumimoji="0" lang="en-US" sz="2400" b="0" i="0" u="none" strike="noStrike" kern="0" cap="none" spc="0" normalizeH="0" baseline="0" noProof="0" dirty="0">
              <a:ln>
                <a:noFill/>
              </a:ln>
              <a:solidFill>
                <a:schemeClr val="tx1"/>
              </a:solidFill>
              <a:effectLst/>
              <a:uLnTx/>
              <a:uFillTx/>
              <a:latin typeface="+mn-lt"/>
              <a:cs typeface="+mn-cs"/>
            </a:endParaRPr>
          </a:p>
        </p:txBody>
      </p:sp>
    </p:spTree>
    <p:extLst>
      <p:ext uri="{BB962C8B-B14F-4D97-AF65-F5344CB8AC3E}">
        <p14:creationId xmlns:p14="http://schemas.microsoft.com/office/powerpoint/2010/main" val="2495316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Operations</a:t>
            </a:r>
            <a:endParaRPr lang="en-US" dirty="0">
              <a:solidFill>
                <a:schemeClr val="tx1"/>
              </a:solidFill>
            </a:endParaRPr>
          </a:p>
        </p:txBody>
      </p:sp>
      <p:sp>
        <p:nvSpPr>
          <p:cNvPr id="5" name="Rectangle 3"/>
          <p:cNvSpPr txBox="1">
            <a:spLocks noChangeArrowheads="1"/>
          </p:cNvSpPr>
          <p:nvPr/>
        </p:nvSpPr>
        <p:spPr bwMode="auto">
          <a:xfrm>
            <a:off x="0" y="990600"/>
            <a:ext cx="8986838" cy="14811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Pct val="80000"/>
              <a:buFontTx/>
              <a:buChar char="–"/>
              <a:tabLst/>
              <a:defRPr/>
            </a:pPr>
            <a:endParaRPr kumimoji="0" lang="en-US" sz="2400" b="0" i="0" u="none" strike="noStrike" kern="0" cap="none" spc="0" normalizeH="0" baseline="0" noProof="0" dirty="0">
              <a:ln>
                <a:noFill/>
              </a:ln>
              <a:solidFill>
                <a:schemeClr val="tx1"/>
              </a:solidFill>
              <a:effectLst/>
              <a:uLnTx/>
              <a:uFillTx/>
              <a:latin typeface="+mn-lt"/>
              <a:cs typeface="+mn-cs"/>
            </a:endParaRPr>
          </a:p>
        </p:txBody>
      </p:sp>
      <p:sp>
        <p:nvSpPr>
          <p:cNvPr id="6" name="Rectangle 3"/>
          <p:cNvSpPr txBox="1">
            <a:spLocks noChangeArrowheads="1"/>
          </p:cNvSpPr>
          <p:nvPr/>
        </p:nvSpPr>
        <p:spPr bwMode="auto">
          <a:xfrm>
            <a:off x="400050" y="992188"/>
            <a:ext cx="8586788" cy="5595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indent="-228600" algn="l" rtl="0" eaLnBrk="0" hangingPunct="0">
              <a:lnSpc>
                <a:spcPts val="3800"/>
              </a:lnSpc>
              <a:spcBef>
                <a:spcPct val="20000"/>
              </a:spcBef>
              <a:buSzPct val="80000"/>
              <a:buFont typeface="Arial" pitchFamily="34" charset="0"/>
              <a:buChar char="•"/>
            </a:pPr>
            <a:r>
              <a:rPr kumimoji="0" lang="en-US" sz="2400" b="0" i="0" u="none" strike="noStrike" kern="0" cap="none" spc="0" normalizeH="0" baseline="0" noProof="0" dirty="0" smtClean="0">
                <a:ln>
                  <a:noFill/>
                </a:ln>
                <a:solidFill>
                  <a:schemeClr val="tx1"/>
                </a:solidFill>
                <a:effectLst/>
                <a:uLnTx/>
                <a:uFillTx/>
                <a:latin typeface="+mn-lt"/>
                <a:cs typeface="+mn-cs"/>
              </a:rPr>
              <a:t>The operations are implemented in many different classes</a:t>
            </a:r>
          </a:p>
          <a:p>
            <a:pPr marL="228600" indent="-228600" algn="l" rtl="0" eaLnBrk="0" hangingPunct="0">
              <a:lnSpc>
                <a:spcPts val="3800"/>
              </a:lnSpc>
              <a:spcBef>
                <a:spcPct val="20000"/>
              </a:spcBef>
              <a:buSzPct val="80000"/>
              <a:buFont typeface="Arial" pitchFamily="34" charset="0"/>
              <a:buChar char="•"/>
            </a:pPr>
            <a:r>
              <a:rPr kumimoji="0" lang="en-US" sz="2400" b="0" i="0" u="none" strike="noStrike" kern="0" cap="none" spc="0" normalizeH="0" baseline="0" noProof="0" dirty="0" smtClean="0">
                <a:ln>
                  <a:noFill/>
                </a:ln>
                <a:solidFill>
                  <a:schemeClr val="tx1"/>
                </a:solidFill>
                <a:effectLst/>
                <a:uLnTx/>
                <a:uFillTx/>
                <a:latin typeface="+mn-lt"/>
                <a:cs typeface="+mn-cs"/>
              </a:rPr>
              <a:t>We want to access the functionality without adding dependency between the UI classes and all of the different classes involved</a:t>
            </a:r>
          </a:p>
          <a:p>
            <a:pPr marL="228600" indent="-228600" algn="l" rtl="0" eaLnBrk="0" hangingPunct="0">
              <a:lnSpc>
                <a:spcPts val="3800"/>
              </a:lnSpc>
              <a:spcBef>
                <a:spcPct val="20000"/>
              </a:spcBef>
              <a:buSzPct val="80000"/>
              <a:buFont typeface="Arial" pitchFamily="34" charset="0"/>
              <a:buChar char="•"/>
            </a:pPr>
            <a:r>
              <a:rPr kumimoji="0" lang="en-US" sz="2400" b="0" i="0" u="none" strike="noStrike" kern="0" cap="none" spc="0" normalizeH="0" baseline="0" noProof="0" dirty="0" smtClean="0">
                <a:ln>
                  <a:noFill/>
                </a:ln>
                <a:solidFill>
                  <a:schemeClr val="tx1"/>
                </a:solidFill>
                <a:effectLst/>
                <a:uLnTx/>
                <a:uFillTx/>
                <a:latin typeface="+mn-lt"/>
                <a:cs typeface="+mn-cs"/>
              </a:rPr>
              <a:t>We also want to support undo and redo for some functionality</a:t>
            </a:r>
          </a:p>
          <a:p>
            <a:pPr marL="228600" indent="-228600" algn="l" rtl="0" eaLnBrk="0" hangingPunct="0">
              <a:lnSpc>
                <a:spcPts val="3800"/>
              </a:lnSpc>
              <a:spcBef>
                <a:spcPct val="20000"/>
              </a:spcBef>
              <a:buSzPct val="80000"/>
              <a:buFont typeface="Arial" pitchFamily="34" charset="0"/>
              <a:buChar char="•"/>
            </a:pPr>
            <a:endParaRPr lang="en-US" sz="2400" kern="0" dirty="0" smtClean="0">
              <a:latin typeface="+mn-lt"/>
              <a:cs typeface="+mn-cs"/>
            </a:endParaRPr>
          </a:p>
          <a:p>
            <a:pPr marL="228600" indent="-228600" algn="l" rtl="0" eaLnBrk="0" hangingPunct="0">
              <a:lnSpc>
                <a:spcPct val="150000"/>
              </a:lnSpc>
              <a:spcBef>
                <a:spcPct val="20000"/>
              </a:spcBef>
              <a:buSzPct val="80000"/>
            </a:pPr>
            <a:r>
              <a:rPr kumimoji="0" lang="en-US" sz="2800" b="0" i="0" u="none" strike="noStrike" kern="0" cap="none" spc="0" normalizeH="0" baseline="0" noProof="0" dirty="0" smtClean="0">
                <a:ln>
                  <a:noFill/>
                </a:ln>
                <a:solidFill>
                  <a:schemeClr val="tx1"/>
                </a:solidFill>
                <a:effectLst/>
                <a:uLnTx/>
                <a:uFillTx/>
                <a:latin typeface="+mn-lt"/>
                <a:cs typeface="+mn-cs"/>
              </a:rPr>
              <a:t>  </a:t>
            </a:r>
            <a:r>
              <a:rPr kumimoji="0" lang="en-US" sz="3000" b="0" i="0" u="none" strike="noStrike" kern="0" cap="none" spc="0" normalizeH="0" baseline="0" noProof="0" dirty="0" smtClean="0">
                <a:ln>
                  <a:noFill/>
                </a:ln>
                <a:solidFill>
                  <a:schemeClr val="tx1"/>
                </a:solidFill>
                <a:effectLst/>
                <a:uLnTx/>
                <a:uFillTx/>
                <a:latin typeface="+mn-lt"/>
                <a:cs typeface="+mn-cs"/>
              </a:rPr>
              <a:t>We need to </a:t>
            </a:r>
            <a:r>
              <a:rPr kumimoji="0" lang="en-US" sz="3000" b="0" strike="noStrike" kern="0" cap="none" spc="0" normalizeH="0" baseline="0" noProof="0" dirty="0" smtClean="0">
                <a:ln>
                  <a:noFill/>
                </a:ln>
                <a:solidFill>
                  <a:schemeClr val="tx1"/>
                </a:solidFill>
                <a:effectLst/>
                <a:uLnTx/>
                <a:uFillTx/>
                <a:latin typeface="+mn-lt"/>
                <a:cs typeface="+mn-cs"/>
              </a:rPr>
              <a:t>encapsulate the request </a:t>
            </a:r>
            <a:r>
              <a:rPr kumimoji="0" lang="en-US" sz="3000" b="0" i="0" u="none" strike="noStrike" kern="0" cap="none" spc="0" normalizeH="0" baseline="0" noProof="0" dirty="0" smtClean="0">
                <a:ln>
                  <a:noFill/>
                </a:ln>
                <a:solidFill>
                  <a:schemeClr val="tx1"/>
                </a:solidFill>
                <a:effectLst/>
                <a:uLnTx/>
                <a:uFillTx/>
                <a:latin typeface="+mn-lt"/>
                <a:cs typeface="+mn-cs"/>
              </a:rPr>
              <a:t>using the</a:t>
            </a:r>
            <a:r>
              <a:rPr kumimoji="0" lang="en-US" sz="3000" b="0" i="0" u="none" strike="noStrike" kern="0" cap="none" spc="0" normalizeH="0" noProof="0" dirty="0" smtClean="0">
                <a:ln>
                  <a:noFill/>
                </a:ln>
                <a:solidFill>
                  <a:schemeClr val="tx1"/>
                </a:solidFill>
                <a:effectLst/>
                <a:uLnTx/>
                <a:uFillTx/>
                <a:latin typeface="+mn-lt"/>
                <a:cs typeface="+mn-cs"/>
              </a:rPr>
              <a:t> </a:t>
            </a:r>
            <a:r>
              <a:rPr kumimoji="0" lang="en-US" sz="3000" b="1" i="0" u="none" strike="noStrike" kern="0" cap="none" spc="0" normalizeH="0" baseline="0" noProof="0" dirty="0" smtClean="0">
                <a:ln>
                  <a:noFill/>
                </a:ln>
                <a:solidFill>
                  <a:schemeClr val="tx1"/>
                </a:solidFill>
                <a:effectLst/>
                <a:uLnTx/>
                <a:uFillTx/>
                <a:latin typeface="+mn-lt"/>
                <a:cs typeface="+mn-cs"/>
              </a:rPr>
              <a:t>Command</a:t>
            </a:r>
            <a:r>
              <a:rPr kumimoji="0" lang="en-US" sz="3000" b="0" i="0" u="none" strike="noStrike" kern="0" cap="none" spc="0" normalizeH="0" baseline="0" noProof="0" dirty="0" smtClean="0">
                <a:ln>
                  <a:noFill/>
                </a:ln>
                <a:solidFill>
                  <a:schemeClr val="tx1"/>
                </a:solidFill>
                <a:effectLst/>
                <a:uLnTx/>
                <a:uFillTx/>
                <a:latin typeface="+mn-lt"/>
                <a:cs typeface="+mn-cs"/>
              </a:rPr>
              <a:t> Pattern</a:t>
            </a:r>
          </a:p>
          <a:p>
            <a:pPr marL="1143000" marR="0" lvl="2" indent="-228600" algn="l" defTabSz="914400" rtl="0" eaLnBrk="0" fontAlgn="base" latinLnBrk="0" hangingPunct="0">
              <a:lnSpc>
                <a:spcPct val="100000"/>
              </a:lnSpc>
              <a:spcBef>
                <a:spcPct val="20000"/>
              </a:spcBef>
              <a:spcAft>
                <a:spcPct val="0"/>
              </a:spcAft>
              <a:buClrTx/>
              <a:buSzPct val="80000"/>
              <a:buFontTx/>
              <a:buChar char="•"/>
              <a:tabLst/>
              <a:defRPr/>
            </a:pPr>
            <a:endParaRPr kumimoji="0" lang="en-US" sz="2400" b="0" i="0" u="none" strike="noStrike" kern="0" cap="none" spc="0" normalizeH="0" baseline="0" noProof="0" dirty="0">
              <a:ln>
                <a:noFill/>
              </a:ln>
              <a:solidFill>
                <a:schemeClr val="tx1"/>
              </a:solidFill>
              <a:effectLst/>
              <a:uLnTx/>
              <a:uFillTx/>
              <a:latin typeface="+mn-lt"/>
              <a:cs typeface="+mn-cs"/>
            </a:endParaRPr>
          </a:p>
        </p:txBody>
      </p:sp>
    </p:spTree>
    <p:extLst>
      <p:ext uri="{BB962C8B-B14F-4D97-AF65-F5344CB8AC3E}">
        <p14:creationId xmlns:p14="http://schemas.microsoft.com/office/powerpoint/2010/main" val="2607129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Operations</a:t>
            </a:r>
            <a:endParaRPr lang="en-US" dirty="0">
              <a:solidFill>
                <a:schemeClr val="tx1"/>
              </a:solidFill>
            </a:endParaRPr>
          </a:p>
        </p:txBody>
      </p:sp>
      <p:sp>
        <p:nvSpPr>
          <p:cNvPr id="5" name="Rectangle 3"/>
          <p:cNvSpPr txBox="1">
            <a:spLocks noChangeArrowheads="1"/>
          </p:cNvSpPr>
          <p:nvPr/>
        </p:nvSpPr>
        <p:spPr bwMode="auto">
          <a:xfrm>
            <a:off x="0" y="990600"/>
            <a:ext cx="8986838" cy="14811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Pct val="80000"/>
              <a:buFontTx/>
              <a:buChar char="–"/>
              <a:tabLst/>
              <a:defRPr/>
            </a:pPr>
            <a:endParaRPr kumimoji="0" lang="en-US" sz="2400" b="0" i="0" u="none" strike="noStrike" kern="0" cap="none" spc="0" normalizeH="0" baseline="0" noProof="0" dirty="0">
              <a:ln>
                <a:noFill/>
              </a:ln>
              <a:solidFill>
                <a:schemeClr val="tx1"/>
              </a:solidFill>
              <a:effectLst/>
              <a:uLnTx/>
              <a:uFillTx/>
              <a:latin typeface="+mn-lt"/>
              <a:cs typeface="+mn-cs"/>
            </a:endParaRPr>
          </a:p>
        </p:txBody>
      </p:sp>
      <p:pic>
        <p:nvPicPr>
          <p:cNvPr id="1026" name="Picture 2" descr="C:\Users\Java-mohamed\Desktop\Untitled.jpg"/>
          <p:cNvPicPr>
            <a:picLocks noChangeAspect="1" noChangeArrowheads="1"/>
          </p:cNvPicPr>
          <p:nvPr/>
        </p:nvPicPr>
        <p:blipFill>
          <a:blip r:embed="rId2" cstate="print"/>
          <a:srcRect/>
          <a:stretch>
            <a:fillRect/>
          </a:stretch>
        </p:blipFill>
        <p:spPr bwMode="auto">
          <a:xfrm>
            <a:off x="209457" y="1143000"/>
            <a:ext cx="8629743" cy="4495800"/>
          </a:xfrm>
          <a:prstGeom prst="rect">
            <a:avLst/>
          </a:prstGeom>
          <a:noFill/>
        </p:spPr>
      </p:pic>
    </p:spTree>
    <p:extLst>
      <p:ext uri="{BB962C8B-B14F-4D97-AF65-F5344CB8AC3E}">
        <p14:creationId xmlns:p14="http://schemas.microsoft.com/office/powerpoint/2010/main" val="2471580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Operations</a:t>
            </a:r>
            <a:endParaRPr lang="en-US" dirty="0">
              <a:solidFill>
                <a:schemeClr val="tx1"/>
              </a:solidFill>
            </a:endParaRPr>
          </a:p>
        </p:txBody>
      </p:sp>
      <p:sp>
        <p:nvSpPr>
          <p:cNvPr id="5" name="Rectangle 3"/>
          <p:cNvSpPr txBox="1">
            <a:spLocks noChangeArrowheads="1"/>
          </p:cNvSpPr>
          <p:nvPr/>
        </p:nvSpPr>
        <p:spPr bwMode="auto">
          <a:xfrm>
            <a:off x="0" y="990600"/>
            <a:ext cx="8986838" cy="14811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Pct val="80000"/>
              <a:buFontTx/>
              <a:buChar char="–"/>
              <a:tabLst/>
              <a:defRPr/>
            </a:pPr>
            <a:endParaRPr kumimoji="0" lang="en-US" sz="2400" b="0" i="0" u="none" strike="noStrike" kern="0" cap="none" spc="0" normalizeH="0" baseline="0" noProof="0" dirty="0">
              <a:ln>
                <a:noFill/>
              </a:ln>
              <a:solidFill>
                <a:schemeClr val="tx1"/>
              </a:solidFill>
              <a:effectLst/>
              <a:uLnTx/>
              <a:uFillTx/>
              <a:latin typeface="+mn-lt"/>
              <a:cs typeface="+mn-cs"/>
            </a:endParaRPr>
          </a:p>
        </p:txBody>
      </p:sp>
      <p:sp>
        <p:nvSpPr>
          <p:cNvPr id="6" name="Rectangle 3"/>
          <p:cNvSpPr txBox="1">
            <a:spLocks noChangeArrowheads="1"/>
          </p:cNvSpPr>
          <p:nvPr/>
        </p:nvSpPr>
        <p:spPr bwMode="auto">
          <a:xfrm>
            <a:off x="400050" y="992188"/>
            <a:ext cx="8586788" cy="790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Pct val="80000"/>
              <a:buFontTx/>
              <a:buChar char="–"/>
              <a:tabLst/>
              <a:defRPr/>
            </a:pPr>
            <a:r>
              <a:rPr kumimoji="0" lang="en-US" sz="2800" b="0" i="0" u="none" strike="noStrike" kern="0" cap="none" spc="0" normalizeH="0" baseline="0" noProof="0" dirty="0" smtClean="0">
                <a:ln>
                  <a:noFill/>
                </a:ln>
                <a:solidFill>
                  <a:schemeClr val="tx1"/>
                </a:solidFill>
                <a:effectLst/>
                <a:uLnTx/>
                <a:uFillTx/>
                <a:latin typeface="+mn-lt"/>
                <a:cs typeface="+mn-cs"/>
              </a:rPr>
              <a:t>Each Menu Item can store an appropriate command</a:t>
            </a:r>
          </a:p>
          <a:p>
            <a:pPr marL="1143000" marR="0" lvl="2" indent="-228600" algn="l" defTabSz="914400" rtl="0" eaLnBrk="0" fontAlgn="base" latinLnBrk="0" hangingPunct="0">
              <a:lnSpc>
                <a:spcPct val="100000"/>
              </a:lnSpc>
              <a:spcBef>
                <a:spcPct val="20000"/>
              </a:spcBef>
              <a:spcAft>
                <a:spcPct val="0"/>
              </a:spcAft>
              <a:buClrTx/>
              <a:buSzPct val="80000"/>
              <a:buFontTx/>
              <a:buChar char="•"/>
              <a:tabLst/>
              <a:defRPr/>
            </a:pPr>
            <a:endParaRPr kumimoji="0" lang="en-US" sz="2400" b="0" i="0" u="none" strike="noStrike" kern="0" cap="none" spc="0" normalizeH="0" baseline="0" noProof="0" dirty="0">
              <a:ln>
                <a:noFill/>
              </a:ln>
              <a:solidFill>
                <a:schemeClr val="tx1"/>
              </a:solidFill>
              <a:effectLst/>
              <a:uLnTx/>
              <a:uFillTx/>
              <a:latin typeface="+mn-lt"/>
              <a:cs typeface="+mn-cs"/>
            </a:endParaRPr>
          </a:p>
        </p:txBody>
      </p:sp>
      <p:pic>
        <p:nvPicPr>
          <p:cNvPr id="2050" name="Picture 2" descr="C:\Users\Java-mohamed\Desktop\Untitled.jpg"/>
          <p:cNvPicPr>
            <a:picLocks noChangeAspect="1" noChangeArrowheads="1"/>
          </p:cNvPicPr>
          <p:nvPr/>
        </p:nvPicPr>
        <p:blipFill>
          <a:blip r:embed="rId2" cstate="print"/>
          <a:srcRect/>
          <a:stretch>
            <a:fillRect/>
          </a:stretch>
        </p:blipFill>
        <p:spPr bwMode="auto">
          <a:xfrm>
            <a:off x="1295400" y="2286000"/>
            <a:ext cx="7010400" cy="3638550"/>
          </a:xfrm>
          <a:prstGeom prst="rect">
            <a:avLst/>
          </a:prstGeom>
          <a:noFill/>
        </p:spPr>
      </p:pic>
    </p:spTree>
    <p:extLst>
      <p:ext uri="{BB962C8B-B14F-4D97-AF65-F5344CB8AC3E}">
        <p14:creationId xmlns:p14="http://schemas.microsoft.com/office/powerpoint/2010/main" val="2736848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1066800"/>
            <a:ext cx="6477000" cy="2971800"/>
            <a:chOff x="0" y="1066800"/>
            <a:chExt cx="6477000" cy="2971800"/>
          </a:xfrm>
        </p:grpSpPr>
        <p:sp>
          <p:nvSpPr>
            <p:cNvPr id="7" name="Rectangle 6"/>
            <p:cNvSpPr/>
            <p:nvPr/>
          </p:nvSpPr>
          <p:spPr bwMode="auto">
            <a:xfrm>
              <a:off x="0" y="1066800"/>
              <a:ext cx="6477000" cy="2971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a:defRPr/>
              </a:pPr>
              <a:r>
                <a:rPr lang="en-US" b="1" dirty="0" smtClean="0">
                  <a:latin typeface="Calibri" pitchFamily="34" charset="0"/>
                </a:rPr>
                <a:t>Using Inheritance</a:t>
              </a:r>
              <a:endParaRPr lang="en-US" b="1" dirty="0"/>
            </a:p>
          </p:txBody>
        </p:sp>
        <p:sp>
          <p:nvSpPr>
            <p:cNvPr id="8" name="TextBox 3"/>
            <p:cNvSpPr txBox="1">
              <a:spLocks noChangeArrowheads="1"/>
            </p:cNvSpPr>
            <p:nvPr/>
          </p:nvSpPr>
          <p:spPr bwMode="auto">
            <a:xfrm>
              <a:off x="234122" y="1430729"/>
              <a:ext cx="5861878" cy="2246769"/>
            </a:xfrm>
            <a:prstGeom prst="rect">
              <a:avLst/>
            </a:prstGeom>
            <a:solidFill>
              <a:schemeClr val="bg1"/>
            </a:solidFill>
            <a:ln w="9525">
              <a:noFill/>
              <a:miter lim="800000"/>
              <a:headEnd/>
              <a:tailEnd/>
            </a:ln>
          </p:spPr>
          <p:txBody>
            <a:bodyPr wrap="square">
              <a:spAutoFit/>
            </a:bodyPr>
            <a:lstStyle/>
            <a:p>
              <a:pPr algn="l" rtl="0"/>
              <a:r>
                <a:rPr lang="en-US" dirty="0">
                  <a:latin typeface="Calibri" pitchFamily="34" charset="0"/>
                </a:rPr>
                <a:t>public class</a:t>
              </a:r>
              <a:r>
                <a:rPr lang="en-US" b="1" dirty="0">
                  <a:latin typeface="Calibri" pitchFamily="34" charset="0"/>
                </a:rPr>
                <a:t> </a:t>
              </a:r>
              <a:r>
                <a:rPr lang="en-US" b="1" dirty="0" err="1">
                  <a:latin typeface="Calibri" pitchFamily="34" charset="0"/>
                </a:rPr>
                <a:t>EncryptedHashSet</a:t>
              </a:r>
              <a:r>
                <a:rPr lang="en-US" b="1" dirty="0">
                  <a:latin typeface="Calibri" pitchFamily="34" charset="0"/>
                </a:rPr>
                <a:t> </a:t>
              </a:r>
              <a:r>
                <a:rPr lang="en-US" dirty="0">
                  <a:latin typeface="Calibri" pitchFamily="34" charset="0"/>
                </a:rPr>
                <a:t>extends</a:t>
              </a:r>
              <a:r>
                <a:rPr lang="en-US" b="1" dirty="0">
                  <a:latin typeface="Calibri" pitchFamily="34" charset="0"/>
                </a:rPr>
                <a:t> </a:t>
              </a:r>
              <a:r>
                <a:rPr lang="en-US" b="1" dirty="0" err="1" smtClean="0">
                  <a:latin typeface="Calibri" pitchFamily="34" charset="0"/>
                </a:rPr>
                <a:t>HashSet</a:t>
              </a:r>
              <a:r>
                <a:rPr lang="en-US" b="1" dirty="0" smtClean="0">
                  <a:latin typeface="Calibri" pitchFamily="34" charset="0"/>
                </a:rPr>
                <a:t> {</a:t>
              </a:r>
              <a:endParaRPr lang="en-US" b="1" dirty="0">
                <a:latin typeface="Calibri" pitchFamily="34" charset="0"/>
              </a:endParaRPr>
            </a:p>
            <a:p>
              <a:pPr algn="l" rtl="0"/>
              <a:r>
                <a:rPr lang="en-US" b="1" dirty="0">
                  <a:latin typeface="Calibri" pitchFamily="34" charset="0"/>
                </a:rPr>
                <a:t>.....</a:t>
              </a:r>
            </a:p>
            <a:p>
              <a:pPr lvl="1" algn="l" rtl="0"/>
              <a:r>
                <a:rPr lang="en-US" dirty="0" smtClean="0">
                  <a:latin typeface="Calibri" pitchFamily="34" charset="0"/>
                </a:rPr>
                <a:t>public</a:t>
              </a:r>
              <a:r>
                <a:rPr lang="en-US" dirty="0">
                  <a:latin typeface="Calibri" pitchFamily="34" charset="0"/>
                </a:rPr>
                <a:t> </a:t>
              </a:r>
              <a:r>
                <a:rPr lang="en-US" dirty="0" err="1">
                  <a:latin typeface="Calibri" pitchFamily="34" charset="0"/>
                </a:rPr>
                <a:t>boolean</a:t>
              </a:r>
              <a:r>
                <a:rPr lang="en-US" b="1" dirty="0">
                  <a:latin typeface="Calibri" pitchFamily="34" charset="0"/>
                </a:rPr>
                <a:t> </a:t>
              </a:r>
              <a:r>
                <a:rPr lang="en-US" b="1" dirty="0" smtClean="0">
                  <a:latin typeface="Calibri" pitchFamily="34" charset="0"/>
                </a:rPr>
                <a:t>add </a:t>
              </a:r>
              <a:r>
                <a:rPr lang="en-US" dirty="0" smtClean="0">
                  <a:latin typeface="Calibri" pitchFamily="34" charset="0"/>
                </a:rPr>
                <a:t>(</a:t>
              </a:r>
              <a:r>
                <a:rPr lang="en-US" dirty="0">
                  <a:latin typeface="Calibri" pitchFamily="34" charset="0"/>
                </a:rPr>
                <a:t>Object o) {</a:t>
              </a:r>
            </a:p>
            <a:p>
              <a:pPr lvl="1" algn="l" rtl="0"/>
              <a:r>
                <a:rPr lang="en-US" b="1" dirty="0">
                  <a:latin typeface="Calibri" pitchFamily="34" charset="0"/>
                </a:rPr>
                <a:t>  </a:t>
              </a:r>
              <a:r>
                <a:rPr lang="en-US" dirty="0">
                  <a:latin typeface="Calibri" pitchFamily="34" charset="0"/>
                </a:rPr>
                <a:t> return </a:t>
              </a:r>
              <a:r>
                <a:rPr lang="en-US" dirty="0" err="1" smtClean="0">
                  <a:latin typeface="Calibri" pitchFamily="34" charset="0"/>
                </a:rPr>
                <a:t>super.add</a:t>
              </a:r>
              <a:r>
                <a:rPr lang="en-US" dirty="0" smtClean="0">
                  <a:latin typeface="Calibri" pitchFamily="34" charset="0"/>
                </a:rPr>
                <a:t> ( encrypt (o) );</a:t>
              </a:r>
              <a:endParaRPr lang="en-US" dirty="0">
                <a:latin typeface="Calibri" pitchFamily="34" charset="0"/>
              </a:endParaRPr>
            </a:p>
            <a:p>
              <a:pPr lvl="1" algn="l" rtl="0"/>
              <a:r>
                <a:rPr lang="en-US" b="1" dirty="0">
                  <a:latin typeface="Calibri" pitchFamily="34" charset="0"/>
                </a:rPr>
                <a:t>}</a:t>
              </a:r>
            </a:p>
            <a:p>
              <a:pPr algn="l" rtl="0"/>
              <a:r>
                <a:rPr lang="en-US" b="1" dirty="0" smtClean="0">
                  <a:latin typeface="Calibri" pitchFamily="34" charset="0"/>
                </a:rPr>
                <a:t>}</a:t>
              </a:r>
              <a:endParaRPr lang="en-US" b="1" dirty="0">
                <a:latin typeface="Calibri" pitchFamily="34" charset="0"/>
              </a:endParaRPr>
            </a:p>
            <a:p>
              <a:pPr algn="l" rtl="0"/>
              <a:endParaRPr lang="ar-EG" b="1" dirty="0">
                <a:latin typeface="Calibri" pitchFamily="34" charset="0"/>
              </a:endParaRPr>
            </a:p>
          </p:txBody>
        </p:sp>
      </p:grpSp>
      <p:sp>
        <p:nvSpPr>
          <p:cNvPr id="109570" name="Title 1"/>
          <p:cNvSpPr>
            <a:spLocks noGrp="1"/>
          </p:cNvSpPr>
          <p:nvPr>
            <p:ph type="title"/>
          </p:nvPr>
        </p:nvSpPr>
        <p:spPr>
          <a:xfrm>
            <a:off x="685800" y="0"/>
            <a:ext cx="8229600" cy="838200"/>
          </a:xfrm>
        </p:spPr>
        <p:txBody>
          <a:bodyPr>
            <a:normAutofit fontScale="90000"/>
          </a:bodyPr>
          <a:lstStyle/>
          <a:p>
            <a:r>
              <a:rPr lang="en-US" dirty="0"/>
              <a:t>Favor composition over inheritance</a:t>
            </a:r>
            <a:br>
              <a:rPr lang="en-US" dirty="0"/>
            </a:br>
            <a:r>
              <a:rPr lang="en-US" sz="1600" dirty="0" smtClean="0"/>
              <a:t>Example</a:t>
            </a:r>
            <a:r>
              <a:rPr lang="en-US" sz="1600" dirty="0">
                <a:solidFill>
                  <a:srgbClr val="FF0000"/>
                </a:solidFill>
              </a:rPr>
              <a:t>(IS-A / </a:t>
            </a:r>
            <a:r>
              <a:rPr lang="en-US" sz="1600" dirty="0" smtClean="0">
                <a:solidFill>
                  <a:srgbClr val="FF0000"/>
                </a:solidFill>
              </a:rPr>
              <a:t>HAS-A</a:t>
            </a:r>
            <a:r>
              <a:rPr lang="en-US" sz="1600" dirty="0">
                <a:solidFill>
                  <a:srgbClr val="FF0000"/>
                </a:solidFill>
              </a:rPr>
              <a:t>)</a:t>
            </a:r>
            <a:r>
              <a:rPr lang="en-US" dirty="0">
                <a:solidFill>
                  <a:srgbClr val="FF0000"/>
                </a:solidFill>
              </a:rPr>
              <a:t/>
            </a:r>
            <a:br>
              <a:rPr lang="en-US" dirty="0">
                <a:solidFill>
                  <a:srgbClr val="FF0000"/>
                </a:solidFill>
              </a:rPr>
            </a:br>
            <a:endParaRPr lang="ar-EG" dirty="0" smtClean="0"/>
          </a:p>
        </p:txBody>
      </p:sp>
      <p:sp>
        <p:nvSpPr>
          <p:cNvPr id="5" name="Rectangle 4"/>
          <p:cNvSpPr/>
          <p:nvPr/>
        </p:nvSpPr>
        <p:spPr bwMode="auto">
          <a:xfrm>
            <a:off x="2209800" y="3276600"/>
            <a:ext cx="6858000" cy="3581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smtClean="0"/>
              <a:t>Using Composition</a:t>
            </a:r>
            <a:endParaRPr lang="en-US" b="1" dirty="0"/>
          </a:p>
        </p:txBody>
      </p:sp>
      <p:sp>
        <p:nvSpPr>
          <p:cNvPr id="109572" name="TextBox 3"/>
          <p:cNvSpPr txBox="1">
            <a:spLocks noChangeArrowheads="1"/>
          </p:cNvSpPr>
          <p:nvPr/>
        </p:nvSpPr>
        <p:spPr bwMode="auto">
          <a:xfrm>
            <a:off x="2438400" y="3687901"/>
            <a:ext cx="6248400" cy="3170099"/>
          </a:xfrm>
          <a:prstGeom prst="rect">
            <a:avLst/>
          </a:prstGeom>
          <a:solidFill>
            <a:schemeClr val="bg1"/>
          </a:solidFill>
          <a:ln w="9525">
            <a:noFill/>
            <a:miter lim="800000"/>
            <a:headEnd/>
            <a:tailEnd/>
          </a:ln>
        </p:spPr>
        <p:txBody>
          <a:bodyPr wrap="square">
            <a:spAutoFit/>
          </a:bodyPr>
          <a:lstStyle/>
          <a:p>
            <a:pPr algn="l" rtl="0"/>
            <a:r>
              <a:rPr lang="en-US" dirty="0"/>
              <a:t>public class </a:t>
            </a:r>
            <a:r>
              <a:rPr lang="en-US" b="1" dirty="0" err="1"/>
              <a:t>EncryptedHashSet</a:t>
            </a:r>
            <a:r>
              <a:rPr lang="en-US" dirty="0"/>
              <a:t> implements </a:t>
            </a:r>
            <a:r>
              <a:rPr lang="en-US" b="1" dirty="0" smtClean="0"/>
              <a:t>Set</a:t>
            </a:r>
            <a:r>
              <a:rPr lang="en-US" dirty="0" smtClean="0"/>
              <a:t> </a:t>
            </a:r>
            <a:r>
              <a:rPr lang="en-US" b="1" dirty="0" smtClean="0"/>
              <a:t>{</a:t>
            </a:r>
            <a:endParaRPr lang="en-US" b="1" dirty="0"/>
          </a:p>
          <a:p>
            <a:pPr algn="l" rtl="0"/>
            <a:endParaRPr lang="en-US" dirty="0" smtClean="0"/>
          </a:p>
          <a:p>
            <a:pPr lvl="1" algn="l" rtl="0"/>
            <a:r>
              <a:rPr lang="en-US" b="1" dirty="0" smtClean="0"/>
              <a:t>private</a:t>
            </a:r>
            <a:r>
              <a:rPr lang="en-US" b="1" dirty="0"/>
              <a:t> </a:t>
            </a:r>
            <a:r>
              <a:rPr lang="en-US" b="1" dirty="0" err="1"/>
              <a:t>HashSet</a:t>
            </a:r>
            <a:r>
              <a:rPr lang="en-US" b="1" dirty="0"/>
              <a:t> container;</a:t>
            </a:r>
          </a:p>
          <a:p>
            <a:pPr lvl="1" algn="l" rtl="0"/>
            <a:endParaRPr lang="en-US" dirty="0" smtClean="0"/>
          </a:p>
          <a:p>
            <a:pPr lvl="1" algn="l" rtl="0"/>
            <a:r>
              <a:rPr lang="en-US" dirty="0" smtClean="0"/>
              <a:t>public</a:t>
            </a:r>
            <a:r>
              <a:rPr lang="en-US" dirty="0"/>
              <a:t> </a:t>
            </a:r>
            <a:r>
              <a:rPr lang="en-US" dirty="0" err="1"/>
              <a:t>boolean</a:t>
            </a:r>
            <a:r>
              <a:rPr lang="en-US" dirty="0"/>
              <a:t> </a:t>
            </a:r>
            <a:r>
              <a:rPr lang="en-US" b="1" dirty="0" smtClean="0"/>
              <a:t>add</a:t>
            </a:r>
            <a:r>
              <a:rPr lang="en-US" dirty="0" smtClean="0"/>
              <a:t> ( Object</a:t>
            </a:r>
            <a:r>
              <a:rPr lang="en-US" dirty="0"/>
              <a:t> </a:t>
            </a:r>
            <a:r>
              <a:rPr lang="en-US" dirty="0" smtClean="0"/>
              <a:t>o ) </a:t>
            </a:r>
            <a:r>
              <a:rPr lang="en-US" dirty="0"/>
              <a:t>{</a:t>
            </a:r>
          </a:p>
          <a:p>
            <a:pPr lvl="1" algn="l" rtl="0"/>
            <a:r>
              <a:rPr lang="en-US" dirty="0"/>
              <a:t>   </a:t>
            </a:r>
            <a:r>
              <a:rPr lang="en-US" dirty="0" smtClean="0"/>
              <a:t>	return</a:t>
            </a:r>
            <a:r>
              <a:rPr lang="en-US" dirty="0"/>
              <a:t> </a:t>
            </a:r>
            <a:r>
              <a:rPr lang="en-US" dirty="0" err="1" smtClean="0"/>
              <a:t>container.add</a:t>
            </a:r>
            <a:r>
              <a:rPr lang="en-US" dirty="0" smtClean="0"/>
              <a:t> ( encrypt ( o ) );</a:t>
            </a:r>
            <a:endParaRPr lang="en-US" dirty="0"/>
          </a:p>
          <a:p>
            <a:pPr lvl="1" algn="l" rtl="0"/>
            <a:r>
              <a:rPr lang="en-US" dirty="0"/>
              <a:t>}</a:t>
            </a:r>
          </a:p>
          <a:p>
            <a:pPr lvl="1" algn="l" rtl="0"/>
            <a:r>
              <a:rPr lang="en-US" dirty="0" smtClean="0"/>
              <a:t>public</a:t>
            </a:r>
            <a:r>
              <a:rPr lang="en-US" dirty="0"/>
              <a:t> </a:t>
            </a:r>
            <a:r>
              <a:rPr lang="en-US" dirty="0" err="1"/>
              <a:t>boolean</a:t>
            </a:r>
            <a:r>
              <a:rPr lang="en-US" dirty="0"/>
              <a:t> </a:t>
            </a:r>
            <a:r>
              <a:rPr lang="en-US" b="1" dirty="0" err="1" smtClean="0"/>
              <a:t>addAll</a:t>
            </a:r>
            <a:r>
              <a:rPr lang="en-US" dirty="0" smtClean="0"/>
              <a:t> ( Collection</a:t>
            </a:r>
            <a:r>
              <a:rPr lang="en-US" dirty="0"/>
              <a:t> </a:t>
            </a:r>
            <a:r>
              <a:rPr lang="en-US" dirty="0" smtClean="0"/>
              <a:t>c ) </a:t>
            </a:r>
            <a:r>
              <a:rPr lang="en-US" dirty="0"/>
              <a:t>{</a:t>
            </a:r>
          </a:p>
          <a:p>
            <a:pPr lvl="1" algn="l" rtl="0"/>
            <a:r>
              <a:rPr lang="en-US" dirty="0"/>
              <a:t>   </a:t>
            </a:r>
            <a:r>
              <a:rPr lang="en-US" dirty="0" smtClean="0"/>
              <a:t>	return</a:t>
            </a:r>
            <a:r>
              <a:rPr lang="en-US" dirty="0"/>
              <a:t> </a:t>
            </a:r>
            <a:r>
              <a:rPr lang="en-US" dirty="0" err="1" smtClean="0"/>
              <a:t>conatainer.add</a:t>
            </a:r>
            <a:r>
              <a:rPr lang="en-US" dirty="0" smtClean="0"/>
              <a:t> ( encrypt ( c ) );</a:t>
            </a:r>
            <a:endParaRPr lang="en-US" dirty="0"/>
          </a:p>
          <a:p>
            <a:pPr lvl="1" algn="l" rtl="0"/>
            <a:r>
              <a:rPr lang="en-US" dirty="0" smtClean="0"/>
              <a:t>}  …….. </a:t>
            </a:r>
            <a:r>
              <a:rPr lang="en-US" b="1" dirty="0" smtClean="0"/>
              <a:t>}</a:t>
            </a:r>
            <a:endParaRPr lang="en-US" b="1" dirty="0"/>
          </a:p>
        </p:txBody>
      </p:sp>
    </p:spTree>
    <p:extLst>
      <p:ext uri="{BB962C8B-B14F-4D97-AF65-F5344CB8AC3E}">
        <p14:creationId xmlns:p14="http://schemas.microsoft.com/office/powerpoint/2010/main" val="1438283050"/>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Operations</a:t>
            </a:r>
            <a:endParaRPr lang="en-US" dirty="0">
              <a:solidFill>
                <a:schemeClr val="tx1"/>
              </a:solidFill>
            </a:endParaRPr>
          </a:p>
        </p:txBody>
      </p:sp>
      <p:sp>
        <p:nvSpPr>
          <p:cNvPr id="5" name="Rectangle 3"/>
          <p:cNvSpPr txBox="1">
            <a:spLocks noChangeArrowheads="1"/>
          </p:cNvSpPr>
          <p:nvPr/>
        </p:nvSpPr>
        <p:spPr bwMode="auto">
          <a:xfrm>
            <a:off x="0" y="990600"/>
            <a:ext cx="8986838" cy="14811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Pct val="80000"/>
              <a:buFontTx/>
              <a:buChar char="–"/>
              <a:tabLst/>
              <a:defRPr/>
            </a:pPr>
            <a:endParaRPr kumimoji="0" lang="en-US" sz="2400" b="0" i="0" u="none" strike="noStrike" kern="0" cap="none" spc="0" normalizeH="0" baseline="0" noProof="0" dirty="0">
              <a:ln>
                <a:noFill/>
              </a:ln>
              <a:solidFill>
                <a:schemeClr val="tx1"/>
              </a:solidFill>
              <a:effectLst/>
              <a:uLnTx/>
              <a:uFillTx/>
              <a:latin typeface="+mn-lt"/>
              <a:cs typeface="+mn-cs"/>
            </a:endParaRPr>
          </a:p>
        </p:txBody>
      </p:sp>
      <p:sp>
        <p:nvSpPr>
          <p:cNvPr id="7" name="Rectangle 3"/>
          <p:cNvSpPr txBox="1">
            <a:spLocks noChangeArrowheads="1"/>
          </p:cNvSpPr>
          <p:nvPr/>
        </p:nvSpPr>
        <p:spPr bwMode="auto">
          <a:xfrm>
            <a:off x="400050" y="992188"/>
            <a:ext cx="8586788" cy="1023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Pct val="80000"/>
              <a:buFontTx/>
              <a:buChar char="–"/>
              <a:tabLst/>
              <a:defRPr/>
            </a:pPr>
            <a:r>
              <a:rPr kumimoji="0" lang="en-US" sz="2800" b="0" i="0" u="none" strike="noStrike" kern="0" cap="none" spc="0" normalizeH="0" baseline="0" noProof="0" smtClean="0">
                <a:ln>
                  <a:noFill/>
                </a:ln>
                <a:solidFill>
                  <a:schemeClr val="tx1"/>
                </a:solidFill>
                <a:effectLst/>
                <a:uLnTx/>
                <a:uFillTx/>
                <a:latin typeface="+mn-lt"/>
                <a:cs typeface="+mn-cs"/>
              </a:rPr>
              <a:t>What about Undo?  We add an UnExecute() method and keep a command history…</a:t>
            </a:r>
          </a:p>
          <a:p>
            <a:pPr marL="1143000" marR="0" lvl="2" indent="-228600" algn="l" defTabSz="914400" rtl="0" eaLnBrk="0" fontAlgn="base" latinLnBrk="0" hangingPunct="0">
              <a:lnSpc>
                <a:spcPct val="100000"/>
              </a:lnSpc>
              <a:spcBef>
                <a:spcPct val="20000"/>
              </a:spcBef>
              <a:spcAft>
                <a:spcPct val="0"/>
              </a:spcAft>
              <a:buClrTx/>
              <a:buSzPct val="80000"/>
              <a:buFontTx/>
              <a:buChar char="•"/>
              <a:tabLst/>
              <a:defRPr/>
            </a:pPr>
            <a:endParaRPr kumimoji="0" lang="en-US" sz="2400" b="0" i="0" u="none" strike="noStrike" kern="0" cap="none" spc="0" normalizeH="0" baseline="0" noProof="0" dirty="0">
              <a:ln>
                <a:noFill/>
              </a:ln>
              <a:solidFill>
                <a:schemeClr val="tx1"/>
              </a:solidFill>
              <a:effectLst/>
              <a:uLnTx/>
              <a:uFillTx/>
              <a:latin typeface="+mn-lt"/>
              <a:cs typeface="+mn-cs"/>
            </a:endParaRPr>
          </a:p>
        </p:txBody>
      </p:sp>
      <p:pic>
        <p:nvPicPr>
          <p:cNvPr id="8" name="Picture 5" descr="cmdhi086"/>
          <p:cNvPicPr>
            <a:picLocks noChangeAspect="1" noChangeArrowheads="1"/>
          </p:cNvPicPr>
          <p:nvPr/>
        </p:nvPicPr>
        <p:blipFill>
          <a:blip r:embed="rId2" cstate="print"/>
          <a:srcRect/>
          <a:stretch>
            <a:fillRect/>
          </a:stretch>
        </p:blipFill>
        <p:spPr bwMode="auto">
          <a:xfrm>
            <a:off x="427038" y="3509963"/>
            <a:ext cx="4181475" cy="1019175"/>
          </a:xfrm>
          <a:prstGeom prst="rect">
            <a:avLst/>
          </a:prstGeom>
          <a:noFill/>
        </p:spPr>
      </p:pic>
      <p:pic>
        <p:nvPicPr>
          <p:cNvPr id="9" name="Picture 7" descr="cmdhi083"/>
          <p:cNvPicPr>
            <a:picLocks noChangeAspect="1" noChangeArrowheads="1"/>
          </p:cNvPicPr>
          <p:nvPr/>
        </p:nvPicPr>
        <p:blipFill>
          <a:blip r:embed="rId3" cstate="print"/>
          <a:srcRect/>
          <a:stretch>
            <a:fillRect/>
          </a:stretch>
        </p:blipFill>
        <p:spPr bwMode="auto">
          <a:xfrm>
            <a:off x="484188" y="4883150"/>
            <a:ext cx="4191000" cy="1038225"/>
          </a:xfrm>
          <a:prstGeom prst="rect">
            <a:avLst/>
          </a:prstGeom>
          <a:noFill/>
        </p:spPr>
      </p:pic>
      <p:pic>
        <p:nvPicPr>
          <p:cNvPr id="10" name="Picture 9" descr="cmdhi082"/>
          <p:cNvPicPr>
            <a:picLocks noChangeAspect="1" noChangeArrowheads="1"/>
          </p:cNvPicPr>
          <p:nvPr/>
        </p:nvPicPr>
        <p:blipFill>
          <a:blip r:embed="rId4" cstate="print"/>
          <a:srcRect/>
          <a:stretch>
            <a:fillRect/>
          </a:stretch>
        </p:blipFill>
        <p:spPr bwMode="auto">
          <a:xfrm>
            <a:off x="4775200" y="3708400"/>
            <a:ext cx="4181475" cy="1038225"/>
          </a:xfrm>
          <a:prstGeom prst="rect">
            <a:avLst/>
          </a:prstGeom>
          <a:noFill/>
        </p:spPr>
      </p:pic>
      <p:pic>
        <p:nvPicPr>
          <p:cNvPr id="11" name="Picture 11" descr="cmdhi084"/>
          <p:cNvPicPr>
            <a:picLocks noChangeAspect="1" noChangeArrowheads="1"/>
          </p:cNvPicPr>
          <p:nvPr/>
        </p:nvPicPr>
        <p:blipFill>
          <a:blip r:embed="rId5" cstate="print"/>
          <a:srcRect/>
          <a:stretch>
            <a:fillRect/>
          </a:stretch>
        </p:blipFill>
        <p:spPr bwMode="auto">
          <a:xfrm>
            <a:off x="4821238" y="5114925"/>
            <a:ext cx="4181475" cy="1038225"/>
          </a:xfrm>
          <a:prstGeom prst="rect">
            <a:avLst/>
          </a:prstGeom>
          <a:noFill/>
        </p:spPr>
      </p:pic>
      <p:sp>
        <p:nvSpPr>
          <p:cNvPr id="12" name="Text Box 12"/>
          <p:cNvSpPr txBox="1">
            <a:spLocks noChangeArrowheads="1"/>
          </p:cNvSpPr>
          <p:nvPr/>
        </p:nvSpPr>
        <p:spPr bwMode="auto">
          <a:xfrm>
            <a:off x="2078038" y="2695575"/>
            <a:ext cx="792162" cy="366713"/>
          </a:xfrm>
          <a:prstGeom prst="rect">
            <a:avLst/>
          </a:prstGeom>
          <a:noFill/>
          <a:ln w="19050" algn="ctr">
            <a:noFill/>
            <a:miter lim="800000"/>
            <a:headEnd/>
            <a:tailEnd/>
          </a:ln>
          <a:effectLst/>
        </p:spPr>
        <p:txBody>
          <a:bodyPr wrap="none" lIns="45720" rIns="45720">
            <a:spAutoFit/>
          </a:bodyPr>
          <a:lstStyle/>
          <a:p>
            <a:r>
              <a:rPr lang="en-US" dirty="0"/>
              <a:t>UNDO</a:t>
            </a:r>
          </a:p>
        </p:txBody>
      </p:sp>
      <p:sp>
        <p:nvSpPr>
          <p:cNvPr id="13" name="Text Box 13"/>
          <p:cNvSpPr txBox="1">
            <a:spLocks noChangeArrowheads="1"/>
          </p:cNvSpPr>
          <p:nvPr/>
        </p:nvSpPr>
        <p:spPr bwMode="auto">
          <a:xfrm>
            <a:off x="6434138" y="2695575"/>
            <a:ext cx="690562" cy="366713"/>
          </a:xfrm>
          <a:prstGeom prst="rect">
            <a:avLst/>
          </a:prstGeom>
          <a:noFill/>
          <a:ln w="19050" algn="ctr">
            <a:noFill/>
            <a:miter lim="800000"/>
            <a:headEnd/>
            <a:tailEnd/>
          </a:ln>
          <a:effectLst/>
        </p:spPr>
        <p:txBody>
          <a:bodyPr wrap="none" lIns="45720" rIns="45720">
            <a:spAutoFit/>
          </a:bodyPr>
          <a:lstStyle/>
          <a:p>
            <a:r>
              <a:rPr lang="en-US"/>
              <a:t>REDO</a:t>
            </a:r>
          </a:p>
        </p:txBody>
      </p:sp>
    </p:spTree>
    <p:extLst>
      <p:ext uri="{BB962C8B-B14F-4D97-AF65-F5344CB8AC3E}">
        <p14:creationId xmlns:p14="http://schemas.microsoft.com/office/powerpoint/2010/main" val="3822103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Pattern</a:t>
            </a:r>
            <a:endParaRPr lang="en-US" dirty="0">
              <a:solidFill>
                <a:schemeClr val="tx1"/>
              </a:solidFill>
            </a:endParaRPr>
          </a:p>
        </p:txBody>
      </p:sp>
      <p:sp>
        <p:nvSpPr>
          <p:cNvPr id="5" name="Rectangle 3"/>
          <p:cNvSpPr txBox="1">
            <a:spLocks noChangeArrowheads="1"/>
          </p:cNvSpPr>
          <p:nvPr/>
        </p:nvSpPr>
        <p:spPr bwMode="auto">
          <a:xfrm>
            <a:off x="0" y="990600"/>
            <a:ext cx="8986838" cy="14811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Pct val="80000"/>
              <a:buFontTx/>
              <a:buChar char="–"/>
              <a:tabLst/>
              <a:defRPr/>
            </a:pPr>
            <a:endParaRPr kumimoji="0" lang="en-US" sz="2400" b="0" i="0" u="none" strike="noStrike" kern="0" cap="none" spc="0" normalizeH="0" baseline="0" noProof="0" dirty="0">
              <a:ln>
                <a:noFill/>
              </a:ln>
              <a:solidFill>
                <a:schemeClr val="tx1"/>
              </a:solidFill>
              <a:effectLst/>
              <a:uLnTx/>
              <a:uFillTx/>
              <a:latin typeface="+mn-lt"/>
              <a:cs typeface="+mn-cs"/>
            </a:endParaRPr>
          </a:p>
        </p:txBody>
      </p:sp>
      <p:sp>
        <p:nvSpPr>
          <p:cNvPr id="7" name="Rectangle 3"/>
          <p:cNvSpPr txBox="1">
            <a:spLocks noChangeArrowheads="1"/>
          </p:cNvSpPr>
          <p:nvPr/>
        </p:nvSpPr>
        <p:spPr bwMode="auto">
          <a:xfrm>
            <a:off x="228600" y="1109663"/>
            <a:ext cx="8586788" cy="5595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ts val="38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chemeClr val="tx1"/>
                </a:solidFill>
                <a:effectLst/>
                <a:uLnTx/>
                <a:uFillTx/>
                <a:latin typeface="+mn-lt"/>
                <a:cs typeface="+mn-cs"/>
              </a:rPr>
              <a:t>A </a:t>
            </a:r>
            <a:r>
              <a:rPr kumimoji="0" lang="en-US" sz="2800" b="1" i="0" u="none" strike="noStrike" kern="0" cap="none" spc="0" normalizeH="0" baseline="0" noProof="0" dirty="0" smtClean="0">
                <a:ln>
                  <a:noFill/>
                </a:ln>
                <a:solidFill>
                  <a:schemeClr val="tx1"/>
                </a:solidFill>
                <a:effectLst/>
                <a:uLnTx/>
                <a:uFillTx/>
                <a:latin typeface="+mn-lt"/>
                <a:cs typeface="+mn-cs"/>
              </a:rPr>
              <a:t>Composite</a:t>
            </a:r>
            <a:r>
              <a:rPr kumimoji="0" lang="en-US" sz="2800" b="0" i="0" u="none" strike="noStrike" kern="0" cap="none" spc="0" normalizeH="0" baseline="0" noProof="0" dirty="0" smtClean="0">
                <a:ln>
                  <a:noFill/>
                </a:ln>
                <a:solidFill>
                  <a:schemeClr val="tx1"/>
                </a:solidFill>
                <a:effectLst/>
                <a:uLnTx/>
                <a:uFillTx/>
                <a:latin typeface="+mn-lt"/>
                <a:cs typeface="+mn-cs"/>
              </a:rPr>
              <a:t> can be used to implement Macro Commands.</a:t>
            </a:r>
          </a:p>
          <a:p>
            <a:pPr marL="742950" marR="0" lvl="1" indent="-285750" algn="l" defTabSz="914400" rtl="0" eaLnBrk="0" fontAlgn="base" latinLnBrk="0" hangingPunct="0">
              <a:lnSpc>
                <a:spcPts val="38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chemeClr val="tx1"/>
                </a:solidFill>
                <a:effectLst/>
                <a:uLnTx/>
                <a:uFillTx/>
                <a:latin typeface="+mn-lt"/>
                <a:cs typeface="+mn-cs"/>
              </a:rPr>
              <a:t>A </a:t>
            </a:r>
            <a:r>
              <a:rPr kumimoji="0" lang="en-US" sz="2800" b="1" i="0" u="none" strike="noStrike" kern="0" cap="none" spc="0" normalizeH="0" baseline="0" noProof="0" dirty="0" smtClean="0">
                <a:ln>
                  <a:noFill/>
                </a:ln>
                <a:solidFill>
                  <a:schemeClr val="tx1"/>
                </a:solidFill>
                <a:effectLst/>
                <a:uLnTx/>
                <a:uFillTx/>
                <a:latin typeface="+mn-lt"/>
                <a:cs typeface="+mn-cs"/>
              </a:rPr>
              <a:t>Memento</a:t>
            </a:r>
            <a:r>
              <a:rPr kumimoji="0" lang="en-US" sz="2800" b="0" i="0" u="none" strike="noStrike" kern="0" cap="none" spc="0" normalizeH="0" baseline="0" noProof="0" dirty="0" smtClean="0">
                <a:ln>
                  <a:noFill/>
                </a:ln>
                <a:solidFill>
                  <a:schemeClr val="tx1"/>
                </a:solidFill>
                <a:effectLst/>
                <a:uLnTx/>
                <a:uFillTx/>
                <a:latin typeface="+mn-lt"/>
                <a:cs typeface="+mn-cs"/>
              </a:rPr>
              <a:t> can keep state the command requires to undo its effect.</a:t>
            </a:r>
          </a:p>
          <a:p>
            <a:pPr marL="742950" marR="0" lvl="1" indent="-285750" algn="l" defTabSz="914400" rtl="0" eaLnBrk="0" fontAlgn="base" latinLnBrk="0" hangingPunct="0">
              <a:lnSpc>
                <a:spcPts val="38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chemeClr val="tx1"/>
                </a:solidFill>
                <a:effectLst/>
                <a:uLnTx/>
                <a:uFillTx/>
                <a:latin typeface="+mn-lt"/>
                <a:cs typeface="+mn-cs"/>
              </a:rPr>
              <a:t>A command that must be copied before being placed on the history list acts as a </a:t>
            </a:r>
            <a:r>
              <a:rPr kumimoji="0" lang="en-US" sz="2800" b="1" i="0" u="none" strike="noStrike" kern="0" cap="none" spc="0" normalizeH="0" baseline="0" noProof="0" dirty="0" smtClean="0">
                <a:ln>
                  <a:noFill/>
                </a:ln>
                <a:solidFill>
                  <a:schemeClr val="tx1"/>
                </a:solidFill>
                <a:effectLst/>
                <a:uLnTx/>
                <a:uFillTx/>
                <a:latin typeface="+mn-lt"/>
                <a:cs typeface="+mn-cs"/>
              </a:rPr>
              <a:t>Prototype</a:t>
            </a:r>
            <a:r>
              <a:rPr kumimoji="0" lang="en-US" sz="2800" b="0" i="0" u="none" strike="noStrike" kern="0" cap="none" spc="0" normalizeH="0" baseline="0" noProof="0" dirty="0" smtClean="0">
                <a:ln>
                  <a:noFill/>
                </a:ln>
                <a:solidFill>
                  <a:schemeClr val="tx1"/>
                </a:solidFill>
                <a:effectLst/>
                <a:uLnTx/>
                <a:uFillTx/>
                <a:latin typeface="+mn-lt"/>
                <a:cs typeface="+mn-cs"/>
              </a:rPr>
              <a:t>.</a:t>
            </a:r>
          </a:p>
          <a:p>
            <a:pPr marL="1143000" marR="0" lvl="2" indent="-228600" algn="l" defTabSz="914400" rtl="0" eaLnBrk="0" fontAlgn="base" latinLnBrk="0" hangingPunct="0">
              <a:lnSpc>
                <a:spcPct val="100000"/>
              </a:lnSpc>
              <a:spcBef>
                <a:spcPct val="20000"/>
              </a:spcBef>
              <a:spcAft>
                <a:spcPct val="0"/>
              </a:spcAft>
              <a:buClrTx/>
              <a:buSzPct val="80000"/>
              <a:buFontTx/>
              <a:buChar char="•"/>
              <a:tabLst/>
              <a:defRPr/>
            </a:pPr>
            <a:endParaRPr kumimoji="0" lang="en-US" sz="2400" b="0" i="0" u="none" strike="noStrike" kern="0" cap="none" spc="0" normalizeH="0" baseline="0" noProof="0" dirty="0">
              <a:ln>
                <a:noFill/>
              </a:ln>
              <a:solidFill>
                <a:schemeClr val="tx1"/>
              </a:solidFill>
              <a:effectLst/>
              <a:uLnTx/>
              <a:uFillTx/>
              <a:latin typeface="+mn-lt"/>
              <a:cs typeface="+mn-cs"/>
            </a:endParaRPr>
          </a:p>
        </p:txBody>
      </p:sp>
    </p:spTree>
    <p:extLst>
      <p:ext uri="{BB962C8B-B14F-4D97-AF65-F5344CB8AC3E}">
        <p14:creationId xmlns:p14="http://schemas.microsoft.com/office/powerpoint/2010/main" val="1268962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752475" y="76200"/>
            <a:ext cx="8305800" cy="685800"/>
          </a:xfrm>
          <a:prstGeom prst="rect">
            <a:avLst/>
          </a:prstGeom>
          <a:gradFill rotWithShape="1">
            <a:gsLst>
              <a:gs pos="0">
                <a:srgbClr val="5B56A6">
                  <a:alpha val="75000"/>
                </a:srgbClr>
              </a:gs>
              <a:gs pos="100000">
                <a:srgbClr val="5B56A6">
                  <a:alpha val="14998"/>
                </a:srgbClr>
              </a:gs>
            </a:gsLst>
            <a:lin ang="0" scaled="1"/>
          </a:gradFill>
          <a:ln w="9525">
            <a:noFill/>
            <a:miter lim="800000"/>
            <a:headEnd/>
            <a:tailEnd/>
          </a:ln>
        </p:spPr>
        <p:txBody>
          <a:bodyPr wrap="none" anchor="ctr"/>
          <a:lstStyle/>
          <a:p>
            <a:pPr algn="ctr" rtl="0"/>
            <a:endParaRPr lang="ar-EG" sz="3200" b="1">
              <a:solidFill>
                <a:schemeClr val="bg1"/>
              </a:solidFill>
              <a:latin typeface="Verdana" pitchFamily="34" charset="0"/>
            </a:endParaRPr>
          </a:p>
        </p:txBody>
      </p:sp>
      <p:sp>
        <p:nvSpPr>
          <p:cNvPr id="113667" name="Text Box 3"/>
          <p:cNvSpPr txBox="1">
            <a:spLocks noChangeArrowheads="1"/>
          </p:cNvSpPr>
          <p:nvPr/>
        </p:nvSpPr>
        <p:spPr bwMode="auto">
          <a:xfrm>
            <a:off x="914400" y="166688"/>
            <a:ext cx="8229600" cy="519112"/>
          </a:xfrm>
          <a:prstGeom prst="rect">
            <a:avLst/>
          </a:prstGeom>
          <a:noFill/>
          <a:ln w="9525">
            <a:noFill/>
            <a:miter lim="800000"/>
            <a:headEnd/>
            <a:tailEnd/>
          </a:ln>
        </p:spPr>
        <p:txBody>
          <a:bodyPr>
            <a:spAutoFit/>
          </a:bodyPr>
          <a:lstStyle/>
          <a:p>
            <a:pPr algn="ctr" rtl="0">
              <a:spcBef>
                <a:spcPct val="50000"/>
              </a:spcBef>
            </a:pPr>
            <a:r>
              <a:rPr lang="en-US" sz="2800" b="1">
                <a:solidFill>
                  <a:schemeClr val="tx2"/>
                </a:solidFill>
                <a:latin typeface="Verdana" pitchFamily="34" charset="0"/>
              </a:rPr>
              <a:t>References &amp; Recommended Reading</a:t>
            </a:r>
          </a:p>
        </p:txBody>
      </p:sp>
      <p:sp>
        <p:nvSpPr>
          <p:cNvPr id="113668" name="Rectangle 5"/>
          <p:cNvSpPr>
            <a:spLocks noChangeArrowheads="1"/>
          </p:cNvSpPr>
          <p:nvPr/>
        </p:nvSpPr>
        <p:spPr bwMode="auto">
          <a:xfrm>
            <a:off x="457200" y="1143000"/>
            <a:ext cx="8229600" cy="4983163"/>
          </a:xfrm>
          <a:prstGeom prst="rect">
            <a:avLst/>
          </a:prstGeom>
          <a:noFill/>
          <a:ln w="9525">
            <a:noFill/>
            <a:miter lim="800000"/>
            <a:headEnd/>
            <a:tailEnd/>
          </a:ln>
        </p:spPr>
        <p:txBody>
          <a:bodyPr/>
          <a:lstStyle/>
          <a:p>
            <a:pPr marL="342900" indent="-342900" algn="l" rtl="0">
              <a:spcBef>
                <a:spcPct val="20000"/>
              </a:spcBef>
              <a:buFontTx/>
              <a:buChar char="•"/>
            </a:pPr>
            <a:r>
              <a:rPr lang="en-US" sz="2800" dirty="0" smtClean="0">
                <a:solidFill>
                  <a:srgbClr val="326C72"/>
                </a:solidFill>
              </a:rPr>
              <a:t>Head First Design Patterns</a:t>
            </a:r>
            <a:r>
              <a:rPr lang="en-US" sz="2800" dirty="0" smtClean="0"/>
              <a:t> </a:t>
            </a:r>
            <a:r>
              <a:rPr lang="en-US" sz="2800" i="1" dirty="0" smtClean="0"/>
              <a:t>by Eric Freeman &amp; Elisabeth Freeman.</a:t>
            </a:r>
          </a:p>
          <a:p>
            <a:pPr marL="342900" indent="-342900" algn="l" rtl="0">
              <a:spcBef>
                <a:spcPct val="20000"/>
              </a:spcBef>
            </a:pPr>
            <a:endParaRPr lang="en-US" sz="2800" i="1" dirty="0" smtClean="0"/>
          </a:p>
          <a:p>
            <a:pPr marL="342900" indent="-342900" algn="l" rtl="0">
              <a:spcBef>
                <a:spcPct val="20000"/>
              </a:spcBef>
              <a:buFontTx/>
              <a:buChar char="•"/>
            </a:pPr>
            <a:r>
              <a:rPr lang="en-US" sz="2800" dirty="0" smtClean="0">
                <a:solidFill>
                  <a:srgbClr val="326C72"/>
                </a:solidFill>
              </a:rPr>
              <a:t>The Design Patterns Java Companion </a:t>
            </a:r>
            <a:r>
              <a:rPr lang="en-US" sz="2800" i="1" dirty="0" smtClean="0"/>
              <a:t>by James W. Cooper.</a:t>
            </a:r>
          </a:p>
          <a:p>
            <a:pPr marL="342900" indent="-342900" algn="l" rtl="0">
              <a:spcBef>
                <a:spcPct val="20000"/>
              </a:spcBef>
            </a:pPr>
            <a:endParaRPr lang="en-US" sz="2800" i="1" dirty="0" smtClean="0"/>
          </a:p>
          <a:p>
            <a:pPr marL="342900" indent="-342900" algn="l" rtl="0">
              <a:spcBef>
                <a:spcPct val="20000"/>
              </a:spcBef>
              <a:buFontTx/>
              <a:buChar char="•"/>
            </a:pPr>
            <a:r>
              <a:rPr lang="en-US" sz="2800" dirty="0" smtClean="0"/>
              <a:t>Wikipedia website </a:t>
            </a:r>
            <a:r>
              <a:rPr lang="en-US" sz="2800" dirty="0" smtClean="0">
                <a:solidFill>
                  <a:srgbClr val="006666"/>
                </a:solidFill>
              </a:rPr>
              <a:t> </a:t>
            </a:r>
            <a:r>
              <a:rPr lang="en-US" sz="2800" dirty="0">
                <a:solidFill>
                  <a:srgbClr val="006666"/>
                </a:solidFill>
                <a:hlinkClick r:id="rId3"/>
              </a:rPr>
              <a:t>http://en.wikipedia.org/wiki/Design_pattern_(computer_science)</a:t>
            </a:r>
            <a:endParaRPr lang="en-US" sz="2800" dirty="0">
              <a:solidFill>
                <a:srgbClr val="006666"/>
              </a:solidFill>
            </a:endParaRPr>
          </a:p>
          <a:p>
            <a:pPr marL="342900" indent="-342900" algn="l" rtl="0">
              <a:spcBef>
                <a:spcPct val="20000"/>
              </a:spcBef>
            </a:pPr>
            <a:endParaRPr lang="en-US" sz="2800" dirty="0">
              <a:solidFill>
                <a:schemeClr val="tx2"/>
              </a:solidFill>
            </a:endParaRPr>
          </a:p>
          <a:p>
            <a:pPr marL="342900" indent="-342900" algn="l" rtl="0">
              <a:spcBef>
                <a:spcPct val="20000"/>
              </a:spcBef>
              <a:buFontTx/>
              <a:buChar char="•"/>
            </a:pPr>
            <a:endParaRPr lang="ar-SA" sz="2800" u="sng" dirty="0">
              <a:solidFill>
                <a:schemeClr val="tx2"/>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a:t>
            </a:r>
            <a:r>
              <a:rPr lang="en-US" dirty="0"/>
              <a:t>L</a:t>
            </a:r>
            <a:r>
              <a:rPr lang="en-US" dirty="0" smtClean="0"/>
              <a:t>evel Class Design Principles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solidFill>
                  <a:schemeClr val="bg1">
                    <a:lumMod val="85000"/>
                  </a:schemeClr>
                </a:solidFill>
              </a:rPr>
              <a:t>Tell don’t ask</a:t>
            </a:r>
          </a:p>
          <a:p>
            <a:pPr>
              <a:buFont typeface="Wingdings" panose="05000000000000000000" pitchFamily="2" charset="2"/>
              <a:buChar char="q"/>
            </a:pPr>
            <a:r>
              <a:rPr lang="en-US" dirty="0" smtClean="0">
                <a:solidFill>
                  <a:schemeClr val="bg1">
                    <a:lumMod val="85000"/>
                  </a:schemeClr>
                </a:solidFill>
              </a:rPr>
              <a:t>Once and only once</a:t>
            </a:r>
          </a:p>
          <a:p>
            <a:pPr>
              <a:buFont typeface="Wingdings" panose="05000000000000000000" pitchFamily="2" charset="2"/>
              <a:buChar char="q"/>
            </a:pPr>
            <a:r>
              <a:rPr lang="en-US" dirty="0" smtClean="0">
                <a:solidFill>
                  <a:schemeClr val="bg1">
                    <a:lumMod val="85000"/>
                  </a:schemeClr>
                </a:solidFill>
              </a:rPr>
              <a:t>Law of Demeter</a:t>
            </a:r>
          </a:p>
          <a:p>
            <a:pPr>
              <a:buFont typeface="Wingdings" panose="05000000000000000000" pitchFamily="2" charset="2"/>
              <a:buChar char="q"/>
            </a:pPr>
            <a:r>
              <a:rPr lang="en-US" dirty="0" smtClean="0">
                <a:solidFill>
                  <a:schemeClr val="bg1">
                    <a:lumMod val="85000"/>
                  </a:schemeClr>
                </a:solidFill>
              </a:rPr>
              <a:t>Favor composition over inheritance</a:t>
            </a:r>
          </a:p>
          <a:p>
            <a:pPr>
              <a:buFont typeface="Wingdings" panose="05000000000000000000" pitchFamily="2" charset="2"/>
              <a:buChar char="q"/>
            </a:pPr>
            <a:r>
              <a:rPr lang="en-US" dirty="0" smtClean="0"/>
              <a:t>Command Query Separation</a:t>
            </a:r>
          </a:p>
          <a:p>
            <a:pPr marL="0" indent="0">
              <a:buNone/>
            </a:pPr>
            <a:endParaRPr lang="en-US" dirty="0"/>
          </a:p>
        </p:txBody>
      </p:sp>
    </p:spTree>
    <p:extLst>
      <p:ext uri="{BB962C8B-B14F-4D97-AF65-F5344CB8AC3E}">
        <p14:creationId xmlns:p14="http://schemas.microsoft.com/office/powerpoint/2010/main" val="3329905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q"/>
            </a:pPr>
            <a:r>
              <a:rPr lang="en-US" dirty="0"/>
              <a:t>Command Query </a:t>
            </a:r>
            <a:r>
              <a:rPr lang="en-US" dirty="0" smtClean="0"/>
              <a:t>Separation (CQS)</a:t>
            </a:r>
            <a:endParaRPr lang="en-US" dirty="0"/>
          </a:p>
        </p:txBody>
      </p:sp>
      <p:sp>
        <p:nvSpPr>
          <p:cNvPr id="3" name="Content Placeholder 2"/>
          <p:cNvSpPr>
            <a:spLocks noGrp="1"/>
          </p:cNvSpPr>
          <p:nvPr>
            <p:ph idx="1"/>
          </p:nvPr>
        </p:nvSpPr>
        <p:spPr>
          <a:xfrm>
            <a:off x="457200" y="1295400"/>
            <a:ext cx="8229600" cy="4830763"/>
          </a:xfrm>
        </p:spPr>
        <p:txBody>
          <a:bodyPr/>
          <a:lstStyle/>
          <a:p>
            <a:pPr fontAlgn="base"/>
            <a:r>
              <a:rPr lang="en-US" dirty="0"/>
              <a:t>The fundamental idea is that we should divide an object's methods into two sharply separated categories:</a:t>
            </a:r>
          </a:p>
          <a:p>
            <a:pPr lvl="1"/>
            <a:r>
              <a:rPr lang="en-US" b="1" dirty="0"/>
              <a:t>Queries</a:t>
            </a:r>
            <a:r>
              <a:rPr lang="en-US" dirty="0"/>
              <a:t>: Return a result and do not change the observable state of the system (are free of side effects).</a:t>
            </a:r>
          </a:p>
          <a:p>
            <a:pPr lvl="1"/>
            <a:r>
              <a:rPr lang="en-US" b="1" dirty="0" smtClean="0"/>
              <a:t>Commands / Modifiers</a:t>
            </a:r>
            <a:r>
              <a:rPr lang="en-US" dirty="0" smtClean="0"/>
              <a:t>: </a:t>
            </a:r>
            <a:r>
              <a:rPr lang="en-US" dirty="0"/>
              <a:t>Change the state of a system but do not return a value.</a:t>
            </a:r>
          </a:p>
          <a:p>
            <a:pPr lvl="1"/>
            <a:endParaRPr lang="en-US" dirty="0"/>
          </a:p>
        </p:txBody>
      </p:sp>
    </p:spTree>
    <p:extLst>
      <p:ext uri="{BB962C8B-B14F-4D97-AF65-F5344CB8AC3E}">
        <p14:creationId xmlns:p14="http://schemas.microsoft.com/office/powerpoint/2010/main" val="28776066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Query Separation (CQS)</a:t>
            </a:r>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Think of a common data structure that violates that principal.</a:t>
            </a:r>
          </a:p>
          <a:p>
            <a:endParaRPr lang="en-US" dirty="0" smtClean="0"/>
          </a:p>
          <a:p>
            <a:endParaRPr lang="en-US" dirty="0"/>
          </a:p>
          <a:p>
            <a:endParaRPr lang="en-US" dirty="0"/>
          </a:p>
        </p:txBody>
      </p:sp>
      <p:sp>
        <p:nvSpPr>
          <p:cNvPr id="4" name="Cloud Callout 3"/>
          <p:cNvSpPr/>
          <p:nvPr/>
        </p:nvSpPr>
        <p:spPr>
          <a:xfrm>
            <a:off x="7315200" y="3276600"/>
            <a:ext cx="1752600" cy="1371600"/>
          </a:xfrm>
          <a:prstGeom prst="cloudCallout">
            <a:avLst/>
          </a:prstGeom>
          <a:solidFill>
            <a:srgbClr val="FF9933"/>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a:t>
            </a:r>
            <a:endParaRPr lang="en-US" b="1" dirty="0"/>
          </a:p>
        </p:txBody>
      </p:sp>
      <p:sp>
        <p:nvSpPr>
          <p:cNvPr id="5" name="Rectangle 4"/>
          <p:cNvSpPr/>
          <p:nvPr/>
        </p:nvSpPr>
        <p:spPr bwMode="auto">
          <a:xfrm>
            <a:off x="381000" y="1600200"/>
            <a:ext cx="6362700" cy="2209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a:defRPr/>
            </a:pPr>
            <a:r>
              <a:rPr lang="en-US" b="1" dirty="0" smtClean="0">
                <a:latin typeface="Calibri" pitchFamily="34" charset="0"/>
              </a:rPr>
              <a:t>Service Layer</a:t>
            </a:r>
            <a:endParaRPr lang="en-US" b="1" dirty="0"/>
          </a:p>
        </p:txBody>
      </p:sp>
      <p:sp>
        <p:nvSpPr>
          <p:cNvPr id="6" name="TextBox 3"/>
          <p:cNvSpPr txBox="1">
            <a:spLocks noChangeArrowheads="1"/>
          </p:cNvSpPr>
          <p:nvPr/>
        </p:nvSpPr>
        <p:spPr bwMode="auto">
          <a:xfrm>
            <a:off x="609600" y="1981200"/>
            <a:ext cx="6019800" cy="1631216"/>
          </a:xfrm>
          <a:prstGeom prst="rect">
            <a:avLst/>
          </a:prstGeom>
          <a:solidFill>
            <a:schemeClr val="bg1"/>
          </a:solidFill>
          <a:ln w="9525">
            <a:noFill/>
            <a:miter lim="800000"/>
            <a:headEnd/>
            <a:tailEnd/>
          </a:ln>
        </p:spPr>
        <p:txBody>
          <a:bodyPr wrap="square">
            <a:spAutoFit/>
          </a:bodyPr>
          <a:lstStyle/>
          <a:p>
            <a:pPr algn="l" rtl="0"/>
            <a:r>
              <a:rPr lang="en-US" dirty="0"/>
              <a:t>public interface </a:t>
            </a:r>
            <a:r>
              <a:rPr lang="en-US" dirty="0" err="1"/>
              <a:t>BookService</a:t>
            </a:r>
            <a:r>
              <a:rPr lang="en-US" dirty="0"/>
              <a:t> { </a:t>
            </a:r>
            <a:endParaRPr lang="en-US" dirty="0" smtClean="0"/>
          </a:p>
          <a:p>
            <a:pPr algn="l" rtl="0"/>
            <a:r>
              <a:rPr lang="en-US" dirty="0"/>
              <a:t>	public void </a:t>
            </a:r>
            <a:r>
              <a:rPr lang="en-US" dirty="0" err="1"/>
              <a:t>updateBook</a:t>
            </a:r>
            <a:r>
              <a:rPr lang="en-US" dirty="0"/>
              <a:t> ( Book </a:t>
            </a:r>
            <a:r>
              <a:rPr lang="en-US" dirty="0" err="1" smtClean="0"/>
              <a:t>book</a:t>
            </a:r>
            <a:r>
              <a:rPr lang="en-US" dirty="0" smtClean="0"/>
              <a:t> ); </a:t>
            </a:r>
            <a:r>
              <a:rPr lang="en-US" dirty="0"/>
              <a:t>	</a:t>
            </a:r>
          </a:p>
          <a:p>
            <a:pPr algn="l" rtl="0"/>
            <a:r>
              <a:rPr lang="en-US" dirty="0"/>
              <a:t>	</a:t>
            </a:r>
            <a:r>
              <a:rPr lang="en-US" dirty="0" smtClean="0"/>
              <a:t>public </a:t>
            </a:r>
            <a:r>
              <a:rPr lang="en-US" dirty="0"/>
              <a:t>Book </a:t>
            </a:r>
            <a:r>
              <a:rPr lang="en-US" dirty="0" err="1" smtClean="0"/>
              <a:t>getBook</a:t>
            </a:r>
            <a:r>
              <a:rPr lang="en-US" dirty="0" smtClean="0"/>
              <a:t> ( </a:t>
            </a:r>
            <a:r>
              <a:rPr lang="en-US" dirty="0" err="1" smtClean="0"/>
              <a:t>int</a:t>
            </a:r>
            <a:r>
              <a:rPr lang="en-US" dirty="0" smtClean="0"/>
              <a:t> </a:t>
            </a:r>
            <a:r>
              <a:rPr lang="en-US" dirty="0" err="1" smtClean="0"/>
              <a:t>bookId</a:t>
            </a:r>
            <a:r>
              <a:rPr lang="en-US" dirty="0" smtClean="0"/>
              <a:t> ); </a:t>
            </a:r>
          </a:p>
          <a:p>
            <a:pPr algn="l" rtl="0"/>
            <a:r>
              <a:rPr lang="en-US" dirty="0"/>
              <a:t>		</a:t>
            </a:r>
            <a:endParaRPr lang="en-US" dirty="0" smtClean="0"/>
          </a:p>
          <a:p>
            <a:pPr algn="l" rtl="0"/>
            <a:r>
              <a:rPr lang="en-US" dirty="0" smtClean="0"/>
              <a:t> }</a:t>
            </a:r>
            <a:endParaRPr lang="ar-EG" b="1" dirty="0">
              <a:latin typeface="Calibri" pitchFamily="34" charset="0"/>
            </a:endParaRPr>
          </a:p>
        </p:txBody>
      </p:sp>
    </p:spTree>
    <p:extLst>
      <p:ext uri="{BB962C8B-B14F-4D97-AF65-F5344CB8AC3E}">
        <p14:creationId xmlns:p14="http://schemas.microsoft.com/office/powerpoint/2010/main" val="27897079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2146300"/>
          </a:xfrm>
        </p:spPr>
        <p:txBody>
          <a:bodyPr/>
          <a:lstStyle/>
          <a:p>
            <a:pPr algn="l"/>
            <a:r>
              <a:rPr lang="en-US" sz="3600" dirty="0" smtClean="0"/>
              <a:t>High Level Design </a:t>
            </a:r>
            <a:r>
              <a:rPr lang="en-US" sz="3600" dirty="0"/>
              <a:t>Principles </a:t>
            </a:r>
            <a:r>
              <a:rPr lang="en-US" sz="3600" dirty="0" smtClean="0"/>
              <a:t> (SOLID Principles)</a:t>
            </a:r>
            <a:endParaRPr lang="en-US" sz="3600" dirty="0"/>
          </a:p>
        </p:txBody>
      </p:sp>
    </p:spTree>
    <p:extLst>
      <p:ext uri="{BB962C8B-B14F-4D97-AF65-F5344CB8AC3E}">
        <p14:creationId xmlns:p14="http://schemas.microsoft.com/office/powerpoint/2010/main" val="30405575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Class Design Principles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3600" b="1" dirty="0" smtClean="0">
                <a:solidFill>
                  <a:schemeClr val="accent6">
                    <a:lumMod val="75000"/>
                  </a:schemeClr>
                </a:solidFill>
              </a:rPr>
              <a:t>S</a:t>
            </a:r>
            <a:r>
              <a:rPr lang="en-US" dirty="0" smtClean="0"/>
              <a:t>ingle Responsibility Principle  </a:t>
            </a:r>
            <a:r>
              <a:rPr lang="en-US" dirty="0" smtClean="0">
                <a:solidFill>
                  <a:schemeClr val="accent6">
                    <a:lumMod val="75000"/>
                  </a:schemeClr>
                </a:solidFill>
              </a:rPr>
              <a:t>SRP</a:t>
            </a:r>
            <a:endParaRPr lang="en-US" dirty="0">
              <a:solidFill>
                <a:schemeClr val="accent6">
                  <a:lumMod val="75000"/>
                </a:schemeClr>
              </a:solidFill>
            </a:endParaRPr>
          </a:p>
          <a:p>
            <a:pPr>
              <a:buFont typeface="Wingdings" panose="05000000000000000000" pitchFamily="2" charset="2"/>
              <a:buChar char="Ø"/>
            </a:pPr>
            <a:r>
              <a:rPr lang="en-US" sz="3600" b="1" dirty="0" smtClean="0">
                <a:solidFill>
                  <a:schemeClr val="accent6">
                    <a:lumMod val="75000"/>
                  </a:schemeClr>
                </a:solidFill>
              </a:rPr>
              <a:t>O</a:t>
            </a:r>
            <a:r>
              <a:rPr lang="en-US" dirty="0" smtClean="0"/>
              <a:t>pen Closed Principle </a:t>
            </a:r>
            <a:r>
              <a:rPr lang="en-US" dirty="0" smtClean="0">
                <a:solidFill>
                  <a:schemeClr val="accent6">
                    <a:lumMod val="75000"/>
                  </a:schemeClr>
                </a:solidFill>
              </a:rPr>
              <a:t>OCP</a:t>
            </a:r>
          </a:p>
          <a:p>
            <a:pPr>
              <a:buFont typeface="Wingdings" panose="05000000000000000000" pitchFamily="2" charset="2"/>
              <a:buChar char="Ø"/>
            </a:pPr>
            <a:r>
              <a:rPr lang="en-US" sz="3600" b="1" dirty="0" err="1" smtClean="0">
                <a:solidFill>
                  <a:schemeClr val="accent6">
                    <a:lumMod val="75000"/>
                  </a:schemeClr>
                </a:solidFill>
              </a:rPr>
              <a:t>L</a:t>
            </a:r>
            <a:r>
              <a:rPr lang="en-US" dirty="0" err="1" smtClean="0"/>
              <a:t>iskov</a:t>
            </a:r>
            <a:r>
              <a:rPr lang="en-US" dirty="0" smtClean="0"/>
              <a:t> Substitution Principle  </a:t>
            </a:r>
            <a:r>
              <a:rPr lang="en-US" dirty="0" smtClean="0">
                <a:solidFill>
                  <a:schemeClr val="accent6">
                    <a:lumMod val="75000"/>
                  </a:schemeClr>
                </a:solidFill>
              </a:rPr>
              <a:t>LSP</a:t>
            </a:r>
          </a:p>
          <a:p>
            <a:pPr>
              <a:buFont typeface="Wingdings" panose="05000000000000000000" pitchFamily="2" charset="2"/>
              <a:buChar char="Ø"/>
            </a:pPr>
            <a:r>
              <a:rPr lang="en-US" sz="3600" b="1" dirty="0" smtClean="0">
                <a:solidFill>
                  <a:schemeClr val="accent6">
                    <a:lumMod val="75000"/>
                  </a:schemeClr>
                </a:solidFill>
              </a:rPr>
              <a:t>I</a:t>
            </a:r>
            <a:r>
              <a:rPr lang="en-US" dirty="0" smtClean="0"/>
              <a:t>nterface Segregation Principle </a:t>
            </a:r>
            <a:r>
              <a:rPr lang="en-US" dirty="0" smtClean="0">
                <a:solidFill>
                  <a:schemeClr val="accent6">
                    <a:lumMod val="75000"/>
                  </a:schemeClr>
                </a:solidFill>
              </a:rPr>
              <a:t>ISP</a:t>
            </a:r>
          </a:p>
          <a:p>
            <a:pPr>
              <a:buFont typeface="Wingdings" panose="05000000000000000000" pitchFamily="2" charset="2"/>
              <a:buChar char="Ø"/>
            </a:pPr>
            <a:r>
              <a:rPr lang="en-US" sz="3600" b="1" dirty="0" smtClean="0">
                <a:solidFill>
                  <a:schemeClr val="accent6">
                    <a:lumMod val="75000"/>
                  </a:schemeClr>
                </a:solidFill>
              </a:rPr>
              <a:t>D</a:t>
            </a:r>
            <a:r>
              <a:rPr lang="en-US" dirty="0" smtClean="0"/>
              <a:t>ependency Inversion Principle </a:t>
            </a:r>
            <a:r>
              <a:rPr lang="en-US" dirty="0" smtClean="0">
                <a:solidFill>
                  <a:schemeClr val="accent6">
                    <a:lumMod val="75000"/>
                  </a:schemeClr>
                </a:solidFill>
              </a:rPr>
              <a:t>DIP </a:t>
            </a:r>
          </a:p>
          <a:p>
            <a:endParaRPr lang="en-US" dirty="0"/>
          </a:p>
        </p:txBody>
      </p:sp>
    </p:spTree>
    <p:extLst>
      <p:ext uri="{BB962C8B-B14F-4D97-AF65-F5344CB8AC3E}">
        <p14:creationId xmlns:p14="http://schemas.microsoft.com/office/powerpoint/2010/main" val="30837487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Class Design Principles </a:t>
            </a:r>
            <a:endParaRPr lang="en-US" dirty="0"/>
          </a:p>
        </p:txBody>
      </p:sp>
      <p:sp>
        <p:nvSpPr>
          <p:cNvPr id="3" name="Content Placeholder 2"/>
          <p:cNvSpPr>
            <a:spLocks noGrp="1"/>
          </p:cNvSpPr>
          <p:nvPr>
            <p:ph idx="1"/>
          </p:nvPr>
        </p:nvSpPr>
        <p:spPr/>
        <p:txBody>
          <a:bodyPr/>
          <a:lstStyle/>
          <a:p>
            <a:pPr marL="0" indent="0">
              <a:buNone/>
            </a:pPr>
            <a:r>
              <a:rPr lang="en-US" sz="3600" dirty="0" smtClean="0"/>
              <a:t>By Robert Martin (Uncle Bob)</a:t>
            </a:r>
            <a:endParaRPr lang="en-US" sz="3600" dirty="0"/>
          </a:p>
          <a:p>
            <a:pPr>
              <a:buFont typeface="Wingdings" panose="05000000000000000000" pitchFamily="2" charset="2"/>
              <a:buChar char="Ø"/>
            </a:pPr>
            <a:r>
              <a:rPr lang="en-US" sz="3600" b="1" dirty="0" smtClean="0">
                <a:solidFill>
                  <a:schemeClr val="accent6">
                    <a:lumMod val="75000"/>
                  </a:schemeClr>
                </a:solidFill>
              </a:rPr>
              <a:t>S</a:t>
            </a:r>
            <a:r>
              <a:rPr lang="en-US" dirty="0" smtClean="0"/>
              <a:t>ingle Responsibility Principle  </a:t>
            </a:r>
            <a:r>
              <a:rPr lang="en-US" dirty="0" smtClean="0">
                <a:solidFill>
                  <a:schemeClr val="accent6">
                    <a:lumMod val="75000"/>
                  </a:schemeClr>
                </a:solidFill>
              </a:rPr>
              <a:t>SRP</a:t>
            </a:r>
            <a:endParaRPr lang="en-US" dirty="0">
              <a:solidFill>
                <a:schemeClr val="accent6">
                  <a:lumMod val="75000"/>
                </a:schemeClr>
              </a:solidFill>
            </a:endParaRPr>
          </a:p>
          <a:p>
            <a:pPr>
              <a:buFont typeface="Wingdings" panose="05000000000000000000" pitchFamily="2" charset="2"/>
              <a:buChar char="Ø"/>
            </a:pPr>
            <a:r>
              <a:rPr lang="en-US" sz="3600" b="1" dirty="0" smtClean="0">
                <a:solidFill>
                  <a:schemeClr val="bg1">
                    <a:lumMod val="85000"/>
                  </a:schemeClr>
                </a:solidFill>
              </a:rPr>
              <a:t>O</a:t>
            </a:r>
            <a:r>
              <a:rPr lang="en-US" dirty="0" smtClean="0">
                <a:solidFill>
                  <a:schemeClr val="bg1">
                    <a:lumMod val="85000"/>
                  </a:schemeClr>
                </a:solidFill>
              </a:rPr>
              <a:t>pen Closed Principle OCP</a:t>
            </a:r>
          </a:p>
          <a:p>
            <a:pPr>
              <a:buFont typeface="Wingdings" panose="05000000000000000000" pitchFamily="2" charset="2"/>
              <a:buChar char="Ø"/>
            </a:pPr>
            <a:r>
              <a:rPr lang="en-US" sz="3600" b="1" dirty="0" err="1" smtClean="0">
                <a:solidFill>
                  <a:schemeClr val="bg1">
                    <a:lumMod val="85000"/>
                  </a:schemeClr>
                </a:solidFill>
              </a:rPr>
              <a:t>L</a:t>
            </a:r>
            <a:r>
              <a:rPr lang="en-US" dirty="0" err="1" smtClean="0">
                <a:solidFill>
                  <a:schemeClr val="bg1">
                    <a:lumMod val="85000"/>
                  </a:schemeClr>
                </a:solidFill>
              </a:rPr>
              <a:t>iskov</a:t>
            </a:r>
            <a:r>
              <a:rPr lang="en-US" dirty="0" smtClean="0">
                <a:solidFill>
                  <a:schemeClr val="bg1">
                    <a:lumMod val="85000"/>
                  </a:schemeClr>
                </a:solidFill>
              </a:rPr>
              <a:t> Substitution Principle  LSP</a:t>
            </a:r>
          </a:p>
          <a:p>
            <a:pPr>
              <a:buFont typeface="Wingdings" panose="05000000000000000000" pitchFamily="2" charset="2"/>
              <a:buChar char="Ø"/>
            </a:pPr>
            <a:r>
              <a:rPr lang="en-US" sz="3600" b="1" dirty="0" smtClean="0">
                <a:solidFill>
                  <a:schemeClr val="bg1">
                    <a:lumMod val="85000"/>
                  </a:schemeClr>
                </a:solidFill>
              </a:rPr>
              <a:t>I</a:t>
            </a:r>
            <a:r>
              <a:rPr lang="en-US" dirty="0" smtClean="0">
                <a:solidFill>
                  <a:schemeClr val="bg1">
                    <a:lumMod val="85000"/>
                  </a:schemeClr>
                </a:solidFill>
              </a:rPr>
              <a:t>nterface Segregation Principle ISP</a:t>
            </a:r>
          </a:p>
          <a:p>
            <a:pPr>
              <a:buFont typeface="Wingdings" panose="05000000000000000000" pitchFamily="2" charset="2"/>
              <a:buChar char="Ø"/>
            </a:pPr>
            <a:r>
              <a:rPr lang="en-US" sz="3600" b="1" dirty="0" smtClean="0">
                <a:solidFill>
                  <a:schemeClr val="bg1">
                    <a:lumMod val="85000"/>
                  </a:schemeClr>
                </a:solidFill>
              </a:rPr>
              <a:t>D</a:t>
            </a:r>
            <a:r>
              <a:rPr lang="en-US" dirty="0" smtClean="0">
                <a:solidFill>
                  <a:schemeClr val="bg1">
                    <a:lumMod val="85000"/>
                  </a:schemeClr>
                </a:solidFill>
              </a:rPr>
              <a:t>ependency Inversion Principle DIP </a:t>
            </a:r>
          </a:p>
          <a:p>
            <a:endParaRPr lang="en-US" dirty="0">
              <a:solidFill>
                <a:schemeClr val="bg1">
                  <a:lumMod val="85000"/>
                </a:schemeClr>
              </a:solidFill>
            </a:endParaRPr>
          </a:p>
        </p:txBody>
      </p:sp>
    </p:spTree>
    <p:extLst>
      <p:ext uri="{BB962C8B-B14F-4D97-AF65-F5344CB8AC3E}">
        <p14:creationId xmlns:p14="http://schemas.microsoft.com/office/powerpoint/2010/main" val="3250788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b="1" dirty="0">
                <a:solidFill>
                  <a:schemeClr val="accent6">
                    <a:lumMod val="75000"/>
                  </a:schemeClr>
                </a:solidFill>
              </a:rPr>
              <a:t>S</a:t>
            </a:r>
            <a:r>
              <a:rPr lang="en-US" dirty="0"/>
              <a:t>ingle Responsibility Principle  </a:t>
            </a:r>
            <a:r>
              <a:rPr lang="en-US" dirty="0" smtClean="0">
                <a:solidFill>
                  <a:schemeClr val="accent6">
                    <a:lumMod val="75000"/>
                  </a:schemeClr>
                </a:solidFill>
              </a:rPr>
              <a:t>SRP</a:t>
            </a:r>
            <a:endParaRPr lang="en-US" dirty="0"/>
          </a:p>
        </p:txBody>
      </p:sp>
      <p:sp>
        <p:nvSpPr>
          <p:cNvPr id="3" name="Content Placeholder 2"/>
          <p:cNvSpPr>
            <a:spLocks noGrp="1"/>
          </p:cNvSpPr>
          <p:nvPr>
            <p:ph idx="1"/>
          </p:nvPr>
        </p:nvSpPr>
        <p:spPr/>
        <p:txBody>
          <a:bodyPr/>
          <a:lstStyle/>
          <a:p>
            <a:r>
              <a:rPr lang="en-US" dirty="0" smtClean="0"/>
              <a:t>A class should only one reason to change</a:t>
            </a:r>
          </a:p>
          <a:p>
            <a:r>
              <a:rPr lang="en-US" dirty="0"/>
              <a:t>Defined by </a:t>
            </a:r>
            <a:r>
              <a:rPr lang="en-US" dirty="0">
                <a:solidFill>
                  <a:schemeClr val="accent2">
                    <a:lumMod val="60000"/>
                    <a:lumOff val="40000"/>
                  </a:schemeClr>
                </a:solidFill>
              </a:rPr>
              <a:t>Robert C. Martin</a:t>
            </a:r>
            <a:r>
              <a:rPr lang="en-US" dirty="0"/>
              <a:t> in his book </a:t>
            </a:r>
            <a:r>
              <a:rPr lang="en-US" dirty="0">
                <a:solidFill>
                  <a:schemeClr val="accent2">
                    <a:lumMod val="60000"/>
                    <a:lumOff val="40000"/>
                  </a:schemeClr>
                </a:solidFill>
              </a:rPr>
              <a:t>Agile Software Development, Principles, Patterns, and </a:t>
            </a:r>
            <a:r>
              <a:rPr lang="en-US" dirty="0" smtClean="0">
                <a:solidFill>
                  <a:schemeClr val="accent2">
                    <a:lumMod val="60000"/>
                    <a:lumOff val="40000"/>
                  </a:schemeClr>
                </a:solidFill>
              </a:rPr>
              <a:t>Practices</a:t>
            </a:r>
          </a:p>
          <a:p>
            <a:endParaRPr lang="en-US" dirty="0" smtClean="0">
              <a:solidFill>
                <a:schemeClr val="accent3">
                  <a:lumMod val="75000"/>
                </a:schemeClr>
              </a:solidFill>
            </a:endParaRPr>
          </a:p>
          <a:p>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3283475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ctrTitle"/>
          </p:nvPr>
        </p:nvSpPr>
        <p:spPr/>
        <p:txBody>
          <a:bodyPr/>
          <a:lstStyle/>
          <a:p>
            <a:pPr eaLnBrk="1" hangingPunct="1"/>
            <a:r>
              <a:rPr lang="en-US" dirty="0" smtClean="0"/>
              <a:t>Chapter 1</a:t>
            </a:r>
            <a:endParaRPr lang="en-US" sz="6800" dirty="0" smtClean="0"/>
          </a:p>
        </p:txBody>
      </p:sp>
      <p:sp>
        <p:nvSpPr>
          <p:cNvPr id="5123" name="Rectangle 2"/>
          <p:cNvSpPr>
            <a:spLocks noGrp="1" noChangeArrowheads="1"/>
          </p:cNvSpPr>
          <p:nvPr>
            <p:ph type="subTitle" idx="1"/>
          </p:nvPr>
        </p:nvSpPr>
        <p:spPr>
          <a:xfrm>
            <a:off x="1219200" y="2895600"/>
            <a:ext cx="6400800" cy="1752600"/>
          </a:xfrm>
        </p:spPr>
        <p:txBody>
          <a:bodyPr/>
          <a:lstStyle/>
          <a:p>
            <a:pPr marL="457200" lvl="1" indent="0" algn="ctr" eaLnBrk="1" hangingPunct="1">
              <a:buFontTx/>
              <a:buNone/>
            </a:pPr>
            <a:r>
              <a:rPr lang="en-US" sz="4400" b="1" dirty="0" smtClean="0"/>
              <a:t>Design Principles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b="1" dirty="0">
                <a:solidFill>
                  <a:schemeClr val="accent6">
                    <a:lumMod val="75000"/>
                  </a:schemeClr>
                </a:solidFill>
              </a:rPr>
              <a:t>S</a:t>
            </a:r>
            <a:r>
              <a:rPr lang="en-US" dirty="0"/>
              <a:t>ingle Responsibility Principle  </a:t>
            </a:r>
            <a:r>
              <a:rPr lang="en-US" dirty="0" smtClean="0">
                <a:solidFill>
                  <a:schemeClr val="accent6">
                    <a:lumMod val="75000"/>
                  </a:schemeClr>
                </a:solidFill>
              </a:rPr>
              <a:t>SRP</a:t>
            </a:r>
            <a:endParaRPr lang="en-US" dirty="0"/>
          </a:p>
        </p:txBody>
      </p:sp>
      <p:sp>
        <p:nvSpPr>
          <p:cNvPr id="3" name="Content Placeholder 2"/>
          <p:cNvSpPr>
            <a:spLocks noGrp="1"/>
          </p:cNvSpPr>
          <p:nvPr>
            <p:ph idx="1"/>
          </p:nvPr>
        </p:nvSpPr>
        <p:spPr>
          <a:xfrm>
            <a:off x="457200" y="1143001"/>
            <a:ext cx="8229600" cy="4953000"/>
          </a:xfrm>
        </p:spPr>
        <p:txBody>
          <a:bodyPr>
            <a:normAutofit/>
          </a:bodyPr>
          <a:lstStyle/>
          <a:p>
            <a:r>
              <a:rPr lang="en-US" dirty="0"/>
              <a:t>The Employee class contains business </a:t>
            </a:r>
            <a:r>
              <a:rPr lang="en-US" dirty="0" smtClean="0"/>
              <a:t>rules, report writing and </a:t>
            </a:r>
            <a:r>
              <a:rPr lang="en-US" dirty="0"/>
              <a:t>persistence control</a:t>
            </a:r>
          </a:p>
        </p:txBody>
      </p:sp>
      <p:sp>
        <p:nvSpPr>
          <p:cNvPr id="5" name="Can 4"/>
          <p:cNvSpPr/>
          <p:nvPr/>
        </p:nvSpPr>
        <p:spPr>
          <a:xfrm>
            <a:off x="381000" y="3124200"/>
            <a:ext cx="1143000" cy="1600200"/>
          </a:xfrm>
          <a:prstGeom prst="can">
            <a:avLst/>
          </a:prstGeom>
          <a:solidFill>
            <a:srgbClr val="FF9933"/>
          </a:solidFill>
          <a:ln>
            <a:solidFill>
              <a:srgbClr val="FF993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8" name="Group 7"/>
          <p:cNvGrpSpPr/>
          <p:nvPr/>
        </p:nvGrpSpPr>
        <p:grpSpPr>
          <a:xfrm>
            <a:off x="3276600" y="3314700"/>
            <a:ext cx="2514600" cy="1638300"/>
            <a:chOff x="6477000" y="3886200"/>
            <a:chExt cx="2514600" cy="1638300"/>
          </a:xfrm>
          <a:solidFill>
            <a:srgbClr val="FF9999"/>
          </a:solidFill>
        </p:grpSpPr>
        <p:sp>
          <p:nvSpPr>
            <p:cNvPr id="6" name="Rectangle 5"/>
            <p:cNvSpPr/>
            <p:nvPr/>
          </p:nvSpPr>
          <p:spPr>
            <a:xfrm>
              <a:off x="6477000" y="4419600"/>
              <a:ext cx="2514600" cy="1104900"/>
            </a:xfrm>
            <a:prstGeom prst="rect">
              <a:avLst/>
            </a:prstGeom>
            <a:grp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l" rtl="0"/>
              <a:r>
                <a:rPr lang="en-US" sz="2000" b="1" dirty="0" smtClean="0"/>
                <a:t>+ </a:t>
              </a:r>
              <a:r>
                <a:rPr lang="en-US" sz="2000" b="1" dirty="0" err="1"/>
                <a:t>c</a:t>
              </a:r>
              <a:r>
                <a:rPr lang="en-US" sz="2000" b="1" dirty="0" err="1" smtClean="0"/>
                <a:t>alculatePay</a:t>
              </a:r>
              <a:endParaRPr lang="en-US" sz="2000" b="1" dirty="0" smtClean="0"/>
            </a:p>
            <a:p>
              <a:pPr algn="l" rtl="0"/>
              <a:r>
                <a:rPr lang="en-US" sz="2000" b="1" dirty="0" smtClean="0"/>
                <a:t>+ </a:t>
              </a:r>
              <a:r>
                <a:rPr lang="en-US" sz="2000" b="1" dirty="0"/>
                <a:t>s</a:t>
              </a:r>
              <a:r>
                <a:rPr lang="en-US" sz="2000" b="1" dirty="0" smtClean="0"/>
                <a:t>tore</a:t>
              </a:r>
            </a:p>
            <a:p>
              <a:pPr algn="l" rtl="0"/>
              <a:r>
                <a:rPr lang="en-US" sz="2000" b="1" dirty="0" smtClean="0"/>
                <a:t>+ </a:t>
              </a:r>
              <a:r>
                <a:rPr lang="en-US" sz="2000" b="1" dirty="0" err="1" smtClean="0"/>
                <a:t>generateReport</a:t>
              </a:r>
              <a:endParaRPr lang="en-US" sz="2000" b="1" dirty="0"/>
            </a:p>
          </p:txBody>
        </p:sp>
        <p:sp>
          <p:nvSpPr>
            <p:cNvPr id="7" name="Rectangle 6"/>
            <p:cNvSpPr/>
            <p:nvPr/>
          </p:nvSpPr>
          <p:spPr>
            <a:xfrm>
              <a:off x="6477000" y="3886200"/>
              <a:ext cx="2514600" cy="533400"/>
            </a:xfrm>
            <a:prstGeom prst="rect">
              <a:avLst/>
            </a:prstGeom>
            <a:grp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rtl="0"/>
              <a:r>
                <a:rPr lang="en-US" sz="2000" b="1" dirty="0"/>
                <a:t>Employee</a:t>
              </a:r>
            </a:p>
          </p:txBody>
        </p:sp>
      </p:grpSp>
      <p:cxnSp>
        <p:nvCxnSpPr>
          <p:cNvPr id="10" name="Straight Arrow Connector 9"/>
          <p:cNvCxnSpPr>
            <a:stCxn id="6" idx="1"/>
          </p:cNvCxnSpPr>
          <p:nvPr/>
        </p:nvCxnSpPr>
        <p:spPr>
          <a:xfrm flipH="1">
            <a:off x="1524000" y="4400550"/>
            <a:ext cx="1752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Cloud Callout 10"/>
          <p:cNvSpPr/>
          <p:nvPr/>
        </p:nvSpPr>
        <p:spPr>
          <a:xfrm>
            <a:off x="5867400" y="4724400"/>
            <a:ext cx="3276600" cy="1752600"/>
          </a:xfrm>
          <a:prstGeom prst="cloudCallout">
            <a:avLst/>
          </a:prstGeom>
          <a:solidFill>
            <a:schemeClr val="accent2">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t>Is it compliant with SRP?</a:t>
            </a:r>
            <a:endParaRPr lang="en-US" b="1" dirty="0"/>
          </a:p>
        </p:txBody>
      </p:sp>
      <p:sp>
        <p:nvSpPr>
          <p:cNvPr id="4" name="Folded Corner 3"/>
          <p:cNvSpPr/>
          <p:nvPr/>
        </p:nvSpPr>
        <p:spPr>
          <a:xfrm>
            <a:off x="457200" y="4876800"/>
            <a:ext cx="990600" cy="1447800"/>
          </a:xfrm>
          <a:prstGeom prst="foldedCorner">
            <a:avLst/>
          </a:prstGeom>
          <a:solidFill>
            <a:srgbClr val="92D050"/>
          </a:solidFill>
          <a:ln>
            <a:solidFill>
              <a:srgbClr val="00B05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Flowchart: Multidocument 11"/>
          <p:cNvSpPr/>
          <p:nvPr/>
        </p:nvSpPr>
        <p:spPr>
          <a:xfrm>
            <a:off x="7086600" y="3429000"/>
            <a:ext cx="1676400" cy="1219200"/>
          </a:xfrm>
          <a:prstGeom prst="flowChartMultidocument">
            <a:avLst/>
          </a:prstGeom>
          <a:solidFill>
            <a:schemeClr val="accent1">
              <a:lumMod val="50000"/>
            </a:schemeClr>
          </a:solidFill>
          <a:ln>
            <a:solidFill>
              <a:srgbClr val="326C7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6" name="Straight Arrow Connector 15"/>
          <p:cNvCxnSpPr>
            <a:endCxn id="12" idx="1"/>
          </p:cNvCxnSpPr>
          <p:nvPr/>
        </p:nvCxnSpPr>
        <p:spPr>
          <a:xfrm>
            <a:off x="5791200" y="4038600"/>
            <a:ext cx="1295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7272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b="1" dirty="0">
                <a:solidFill>
                  <a:schemeClr val="accent6">
                    <a:lumMod val="75000"/>
                  </a:schemeClr>
                </a:solidFill>
              </a:rPr>
              <a:t>S</a:t>
            </a:r>
            <a:r>
              <a:rPr lang="en-US" dirty="0"/>
              <a:t>ingle Responsibility Principle  </a:t>
            </a:r>
            <a:r>
              <a:rPr lang="en-US" dirty="0" smtClean="0">
                <a:solidFill>
                  <a:schemeClr val="accent6">
                    <a:lumMod val="75000"/>
                  </a:schemeClr>
                </a:solidFill>
              </a:rPr>
              <a:t>SRP</a:t>
            </a:r>
            <a:endParaRPr lang="en-US" dirty="0"/>
          </a:p>
        </p:txBody>
      </p:sp>
      <p:grpSp>
        <p:nvGrpSpPr>
          <p:cNvPr id="8" name="Group 7"/>
          <p:cNvGrpSpPr/>
          <p:nvPr/>
        </p:nvGrpSpPr>
        <p:grpSpPr>
          <a:xfrm>
            <a:off x="2971800" y="1905000"/>
            <a:ext cx="2514600" cy="1638300"/>
            <a:chOff x="6477000" y="3886200"/>
            <a:chExt cx="2514600" cy="1638300"/>
          </a:xfrm>
          <a:solidFill>
            <a:srgbClr val="FF7C80"/>
          </a:solidFill>
        </p:grpSpPr>
        <p:sp>
          <p:nvSpPr>
            <p:cNvPr id="6" name="Rectangle 5"/>
            <p:cNvSpPr/>
            <p:nvPr/>
          </p:nvSpPr>
          <p:spPr>
            <a:xfrm>
              <a:off x="6477000" y="4419600"/>
              <a:ext cx="2514600" cy="1104900"/>
            </a:xfrm>
            <a:prstGeom prst="rect">
              <a:avLst/>
            </a:prstGeom>
            <a:grp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l" rtl="0"/>
              <a:r>
                <a:rPr lang="en-US" sz="1600" b="1" dirty="0" smtClean="0"/>
                <a:t>+ </a:t>
              </a:r>
              <a:r>
                <a:rPr lang="en-US" sz="1600" b="1" dirty="0" err="1" smtClean="0"/>
                <a:t>calculatePay</a:t>
              </a:r>
              <a:endParaRPr lang="en-US" sz="1600" b="1" dirty="0" smtClean="0"/>
            </a:p>
          </p:txBody>
        </p:sp>
        <p:sp>
          <p:nvSpPr>
            <p:cNvPr id="7" name="Rectangle 6"/>
            <p:cNvSpPr/>
            <p:nvPr/>
          </p:nvSpPr>
          <p:spPr>
            <a:xfrm>
              <a:off x="6477000" y="3886200"/>
              <a:ext cx="2514600" cy="533400"/>
            </a:xfrm>
            <a:prstGeom prst="rect">
              <a:avLst/>
            </a:prstGeom>
            <a:grp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rtl="0"/>
              <a:r>
                <a:rPr lang="en-US" sz="1600" b="1" dirty="0" err="1" smtClean="0"/>
                <a:t>EmployeePayment</a:t>
              </a:r>
              <a:endParaRPr lang="en-US" sz="1600" b="1" dirty="0"/>
            </a:p>
          </p:txBody>
        </p:sp>
      </p:grpSp>
      <p:grpSp>
        <p:nvGrpSpPr>
          <p:cNvPr id="13" name="Group 12"/>
          <p:cNvGrpSpPr/>
          <p:nvPr/>
        </p:nvGrpSpPr>
        <p:grpSpPr>
          <a:xfrm>
            <a:off x="5791200" y="2781300"/>
            <a:ext cx="3276600" cy="1562100"/>
            <a:chOff x="6477000" y="3962400"/>
            <a:chExt cx="2514600" cy="1562100"/>
          </a:xfrm>
          <a:solidFill>
            <a:srgbClr val="326C72"/>
          </a:solidFill>
        </p:grpSpPr>
        <p:sp>
          <p:nvSpPr>
            <p:cNvPr id="14" name="Rectangle 13"/>
            <p:cNvSpPr/>
            <p:nvPr/>
          </p:nvSpPr>
          <p:spPr>
            <a:xfrm>
              <a:off x="6477000" y="4419600"/>
              <a:ext cx="2514600" cy="1104900"/>
            </a:xfrm>
            <a:prstGeom prst="rect">
              <a:avLst/>
            </a:prstGeom>
            <a:grpFill/>
          </p:spPr>
          <p:style>
            <a:lnRef idx="2">
              <a:schemeClr val="accent5"/>
            </a:lnRef>
            <a:fillRef idx="1">
              <a:schemeClr val="lt1"/>
            </a:fillRef>
            <a:effectRef idx="0">
              <a:schemeClr val="accent5"/>
            </a:effectRef>
            <a:fontRef idx="minor">
              <a:schemeClr val="dk1"/>
            </a:fontRef>
          </p:style>
          <p:txBody>
            <a:bodyPr rtlCol="0" anchor="ctr"/>
            <a:lstStyle/>
            <a:p>
              <a:pPr algn="l" rtl="0"/>
              <a:r>
                <a:rPr lang="en-US" sz="1600" b="1" dirty="0" smtClean="0">
                  <a:solidFill>
                    <a:schemeClr val="bg1"/>
                  </a:solidFill>
                </a:rPr>
                <a:t>+ </a:t>
              </a:r>
              <a:r>
                <a:rPr lang="en-US" sz="1600" b="1" dirty="0" err="1" smtClean="0">
                  <a:solidFill>
                    <a:schemeClr val="bg1"/>
                  </a:solidFill>
                </a:rPr>
                <a:t>generateReport</a:t>
              </a:r>
              <a:r>
                <a:rPr lang="en-US" sz="1600" b="1" dirty="0" smtClean="0">
                  <a:solidFill>
                    <a:schemeClr val="bg1"/>
                  </a:solidFill>
                </a:rPr>
                <a:t> (Employee)</a:t>
              </a:r>
            </a:p>
          </p:txBody>
        </p:sp>
        <p:sp>
          <p:nvSpPr>
            <p:cNvPr id="15" name="Rectangle 14"/>
            <p:cNvSpPr/>
            <p:nvPr/>
          </p:nvSpPr>
          <p:spPr>
            <a:xfrm>
              <a:off x="6477000" y="3962400"/>
              <a:ext cx="2514600" cy="533400"/>
            </a:xfrm>
            <a:prstGeom prst="rect">
              <a:avLst/>
            </a:prstGeom>
            <a:grpFill/>
          </p:spPr>
          <p:style>
            <a:lnRef idx="2">
              <a:schemeClr val="accent5"/>
            </a:lnRef>
            <a:fillRef idx="1">
              <a:schemeClr val="lt1"/>
            </a:fillRef>
            <a:effectRef idx="0">
              <a:schemeClr val="accent5"/>
            </a:effectRef>
            <a:fontRef idx="minor">
              <a:schemeClr val="dk1"/>
            </a:fontRef>
          </p:style>
          <p:txBody>
            <a:bodyPr rtlCol="0" anchor="ctr"/>
            <a:lstStyle/>
            <a:p>
              <a:pPr algn="ctr" rtl="0"/>
              <a:r>
                <a:rPr lang="en-US" sz="1600" b="1" dirty="0" err="1" smtClean="0">
                  <a:solidFill>
                    <a:schemeClr val="bg1"/>
                  </a:solidFill>
                </a:rPr>
                <a:t>ReportGenerator</a:t>
              </a:r>
              <a:endParaRPr lang="en-US" sz="1600" b="1" dirty="0">
                <a:solidFill>
                  <a:schemeClr val="bg1"/>
                </a:solidFill>
              </a:endParaRPr>
            </a:p>
          </p:txBody>
        </p:sp>
      </p:grpSp>
      <p:grpSp>
        <p:nvGrpSpPr>
          <p:cNvPr id="18" name="Group 17"/>
          <p:cNvGrpSpPr/>
          <p:nvPr/>
        </p:nvGrpSpPr>
        <p:grpSpPr>
          <a:xfrm>
            <a:off x="6248400" y="4648200"/>
            <a:ext cx="2743200" cy="1638300"/>
            <a:chOff x="6477000" y="3886200"/>
            <a:chExt cx="2514600" cy="1638300"/>
          </a:xfrm>
          <a:solidFill>
            <a:srgbClr val="326C72"/>
          </a:solidFill>
        </p:grpSpPr>
        <p:sp>
          <p:nvSpPr>
            <p:cNvPr id="19" name="Rectangle 18"/>
            <p:cNvSpPr/>
            <p:nvPr/>
          </p:nvSpPr>
          <p:spPr>
            <a:xfrm>
              <a:off x="6477000" y="4419600"/>
              <a:ext cx="2514600" cy="1104900"/>
            </a:xfrm>
            <a:prstGeom prst="rect">
              <a:avLst/>
            </a:prstGeom>
            <a:grpFill/>
          </p:spPr>
          <p:style>
            <a:lnRef idx="2">
              <a:schemeClr val="accent5"/>
            </a:lnRef>
            <a:fillRef idx="1">
              <a:schemeClr val="lt1"/>
            </a:fillRef>
            <a:effectRef idx="0">
              <a:schemeClr val="accent5"/>
            </a:effectRef>
            <a:fontRef idx="minor">
              <a:schemeClr val="dk1"/>
            </a:fontRef>
          </p:style>
          <p:txBody>
            <a:bodyPr rtlCol="0" anchor="ctr"/>
            <a:lstStyle/>
            <a:p>
              <a:pPr algn="l" rtl="0"/>
              <a:r>
                <a:rPr lang="en-US" sz="1600" b="1" dirty="0" smtClean="0">
                  <a:solidFill>
                    <a:schemeClr val="bg1"/>
                  </a:solidFill>
                </a:rPr>
                <a:t>+ </a:t>
              </a:r>
              <a:r>
                <a:rPr lang="en-US" sz="1600" b="1" dirty="0" err="1" smtClean="0">
                  <a:solidFill>
                    <a:schemeClr val="bg1"/>
                  </a:solidFill>
                </a:rPr>
                <a:t>writeReport</a:t>
              </a:r>
              <a:r>
                <a:rPr lang="en-US" sz="1600" b="1" dirty="0" smtClean="0">
                  <a:solidFill>
                    <a:schemeClr val="bg1"/>
                  </a:solidFill>
                </a:rPr>
                <a:t> (Employee)</a:t>
              </a:r>
            </a:p>
          </p:txBody>
        </p:sp>
        <p:sp>
          <p:nvSpPr>
            <p:cNvPr id="20" name="Rectangle 19"/>
            <p:cNvSpPr/>
            <p:nvPr/>
          </p:nvSpPr>
          <p:spPr>
            <a:xfrm>
              <a:off x="6477000" y="3886200"/>
              <a:ext cx="2514600" cy="533400"/>
            </a:xfrm>
            <a:prstGeom prst="rect">
              <a:avLst/>
            </a:prstGeom>
            <a:grpFill/>
          </p:spPr>
          <p:style>
            <a:lnRef idx="2">
              <a:schemeClr val="accent5"/>
            </a:lnRef>
            <a:fillRef idx="1">
              <a:schemeClr val="lt1"/>
            </a:fillRef>
            <a:effectRef idx="0">
              <a:schemeClr val="accent5"/>
            </a:effectRef>
            <a:fontRef idx="minor">
              <a:schemeClr val="dk1"/>
            </a:fontRef>
          </p:style>
          <p:txBody>
            <a:bodyPr rtlCol="0" anchor="ctr"/>
            <a:lstStyle/>
            <a:p>
              <a:pPr algn="ctr" rtl="0"/>
              <a:r>
                <a:rPr lang="en-US" sz="1600" b="1" dirty="0" err="1" smtClean="0">
                  <a:solidFill>
                    <a:schemeClr val="bg1"/>
                  </a:solidFill>
                </a:rPr>
                <a:t>WordGenerator</a:t>
              </a:r>
              <a:endParaRPr lang="en-US" sz="1600" b="1" dirty="0">
                <a:solidFill>
                  <a:schemeClr val="bg1"/>
                </a:solidFill>
              </a:endParaRPr>
            </a:p>
          </p:txBody>
        </p:sp>
      </p:grpSp>
      <p:grpSp>
        <p:nvGrpSpPr>
          <p:cNvPr id="21" name="Group 20"/>
          <p:cNvGrpSpPr/>
          <p:nvPr/>
        </p:nvGrpSpPr>
        <p:grpSpPr>
          <a:xfrm>
            <a:off x="3352800" y="4648201"/>
            <a:ext cx="2895600" cy="1638300"/>
            <a:chOff x="6477000" y="3886200"/>
            <a:chExt cx="2514600" cy="1638300"/>
          </a:xfrm>
          <a:solidFill>
            <a:srgbClr val="326C72"/>
          </a:solidFill>
        </p:grpSpPr>
        <p:sp>
          <p:nvSpPr>
            <p:cNvPr id="22" name="Rectangle 21"/>
            <p:cNvSpPr/>
            <p:nvPr/>
          </p:nvSpPr>
          <p:spPr>
            <a:xfrm>
              <a:off x="6477000" y="4419600"/>
              <a:ext cx="2514600" cy="1104900"/>
            </a:xfrm>
            <a:prstGeom prst="rect">
              <a:avLst/>
            </a:prstGeom>
            <a:grpFill/>
          </p:spPr>
          <p:style>
            <a:lnRef idx="2">
              <a:schemeClr val="accent5"/>
            </a:lnRef>
            <a:fillRef idx="1">
              <a:schemeClr val="lt1"/>
            </a:fillRef>
            <a:effectRef idx="0">
              <a:schemeClr val="accent5"/>
            </a:effectRef>
            <a:fontRef idx="minor">
              <a:schemeClr val="dk1"/>
            </a:fontRef>
          </p:style>
          <p:txBody>
            <a:bodyPr rtlCol="0" anchor="ctr"/>
            <a:lstStyle/>
            <a:p>
              <a:pPr algn="l" rtl="0"/>
              <a:r>
                <a:rPr lang="en-US" sz="1600" b="1" dirty="0" smtClean="0">
                  <a:solidFill>
                    <a:schemeClr val="bg1"/>
                  </a:solidFill>
                </a:rPr>
                <a:t>+ </a:t>
              </a:r>
              <a:r>
                <a:rPr lang="en-US" sz="1600" b="1" dirty="0" err="1" smtClean="0">
                  <a:solidFill>
                    <a:schemeClr val="bg1"/>
                  </a:solidFill>
                </a:rPr>
                <a:t>writeReport</a:t>
              </a:r>
              <a:r>
                <a:rPr lang="en-US" sz="1600" b="1" dirty="0" smtClean="0">
                  <a:solidFill>
                    <a:schemeClr val="bg1"/>
                  </a:solidFill>
                </a:rPr>
                <a:t> (Employee)</a:t>
              </a:r>
            </a:p>
          </p:txBody>
        </p:sp>
        <p:sp>
          <p:nvSpPr>
            <p:cNvPr id="23" name="Rectangle 22"/>
            <p:cNvSpPr/>
            <p:nvPr/>
          </p:nvSpPr>
          <p:spPr>
            <a:xfrm>
              <a:off x="6477000" y="3886200"/>
              <a:ext cx="2514600" cy="533400"/>
            </a:xfrm>
            <a:prstGeom prst="rect">
              <a:avLst/>
            </a:prstGeom>
            <a:grpFill/>
          </p:spPr>
          <p:style>
            <a:lnRef idx="2">
              <a:schemeClr val="accent5"/>
            </a:lnRef>
            <a:fillRef idx="1">
              <a:schemeClr val="lt1"/>
            </a:fillRef>
            <a:effectRef idx="0">
              <a:schemeClr val="accent5"/>
            </a:effectRef>
            <a:fontRef idx="minor">
              <a:schemeClr val="dk1"/>
            </a:fontRef>
          </p:style>
          <p:txBody>
            <a:bodyPr rtlCol="0" anchor="ctr"/>
            <a:lstStyle/>
            <a:p>
              <a:pPr algn="ctr" rtl="0"/>
              <a:r>
                <a:rPr lang="en-US" sz="1600" b="1" dirty="0" err="1" smtClean="0">
                  <a:solidFill>
                    <a:schemeClr val="bg1"/>
                  </a:solidFill>
                </a:rPr>
                <a:t>HtmlGenerator</a:t>
              </a:r>
              <a:endParaRPr lang="en-US" sz="1600" b="1" dirty="0">
                <a:solidFill>
                  <a:schemeClr val="bg1"/>
                </a:solidFill>
              </a:endParaRPr>
            </a:p>
          </p:txBody>
        </p:sp>
      </p:grpSp>
      <p:grpSp>
        <p:nvGrpSpPr>
          <p:cNvPr id="24" name="Group 23"/>
          <p:cNvGrpSpPr/>
          <p:nvPr/>
        </p:nvGrpSpPr>
        <p:grpSpPr>
          <a:xfrm>
            <a:off x="381000" y="2438400"/>
            <a:ext cx="2133601" cy="1638300"/>
            <a:chOff x="6477000" y="3886200"/>
            <a:chExt cx="2514601" cy="1638300"/>
          </a:xfrm>
          <a:solidFill>
            <a:srgbClr val="FF9933"/>
          </a:solidFill>
        </p:grpSpPr>
        <p:sp>
          <p:nvSpPr>
            <p:cNvPr id="25" name="Rectangle 24"/>
            <p:cNvSpPr/>
            <p:nvPr/>
          </p:nvSpPr>
          <p:spPr>
            <a:xfrm>
              <a:off x="6477000" y="4419600"/>
              <a:ext cx="2514600" cy="1104900"/>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l" rtl="0"/>
              <a:r>
                <a:rPr lang="en-US" sz="1600" b="1" dirty="0" smtClean="0">
                  <a:solidFill>
                    <a:schemeClr val="bg1"/>
                  </a:solidFill>
                </a:rPr>
                <a:t>+ save (Employee)</a:t>
              </a:r>
            </a:p>
          </p:txBody>
        </p:sp>
        <p:sp>
          <p:nvSpPr>
            <p:cNvPr id="26" name="Rectangle 25"/>
            <p:cNvSpPr/>
            <p:nvPr/>
          </p:nvSpPr>
          <p:spPr>
            <a:xfrm>
              <a:off x="6477001" y="3886200"/>
              <a:ext cx="2514600" cy="533400"/>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rtl="0"/>
              <a:r>
                <a:rPr lang="en-US" sz="1600" b="1" dirty="0" smtClean="0">
                  <a:solidFill>
                    <a:schemeClr val="bg1"/>
                  </a:solidFill>
                </a:rPr>
                <a:t>Persistence</a:t>
              </a:r>
              <a:endParaRPr lang="en-US" sz="1600" b="1" dirty="0">
                <a:solidFill>
                  <a:schemeClr val="bg1"/>
                </a:solidFill>
              </a:endParaRPr>
            </a:p>
          </p:txBody>
        </p:sp>
      </p:grpSp>
    </p:spTree>
    <p:extLst>
      <p:ext uri="{BB962C8B-B14F-4D97-AF65-F5344CB8AC3E}">
        <p14:creationId xmlns:p14="http://schemas.microsoft.com/office/powerpoint/2010/main" val="15439031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b="1" dirty="0">
                <a:solidFill>
                  <a:schemeClr val="accent6">
                    <a:lumMod val="75000"/>
                  </a:schemeClr>
                </a:solidFill>
              </a:rPr>
              <a:t>S</a:t>
            </a:r>
            <a:r>
              <a:rPr lang="en-US" dirty="0"/>
              <a:t>ingle Responsibility Principle  </a:t>
            </a:r>
            <a:r>
              <a:rPr lang="en-US" dirty="0" smtClean="0">
                <a:solidFill>
                  <a:schemeClr val="accent6">
                    <a:lumMod val="75000"/>
                  </a:schemeClr>
                </a:solidFill>
              </a:rPr>
              <a:t>SRP</a:t>
            </a:r>
            <a:endParaRPr lang="en-US" dirty="0"/>
          </a:p>
        </p:txBody>
      </p:sp>
      <p:sp>
        <p:nvSpPr>
          <p:cNvPr id="3" name="Content Placeholder 2"/>
          <p:cNvSpPr>
            <a:spLocks noGrp="1"/>
          </p:cNvSpPr>
          <p:nvPr>
            <p:ph idx="1"/>
          </p:nvPr>
        </p:nvSpPr>
        <p:spPr>
          <a:xfrm>
            <a:off x="457200" y="1219200"/>
            <a:ext cx="8229600" cy="4906963"/>
          </a:xfrm>
        </p:spPr>
        <p:txBody>
          <a:bodyPr>
            <a:normAutofit lnSpcReduction="10000"/>
          </a:bodyPr>
          <a:lstStyle/>
          <a:p>
            <a:pPr marL="0" indent="0">
              <a:buNone/>
            </a:pPr>
            <a:r>
              <a:rPr lang="en-US" dirty="0" smtClean="0"/>
              <a:t>Pros:</a:t>
            </a:r>
          </a:p>
          <a:p>
            <a:r>
              <a:rPr lang="en-US" dirty="0" smtClean="0"/>
              <a:t>Low coupling</a:t>
            </a:r>
          </a:p>
          <a:p>
            <a:r>
              <a:rPr lang="en-US" dirty="0" smtClean="0"/>
              <a:t>Light dependency</a:t>
            </a:r>
          </a:p>
          <a:p>
            <a:r>
              <a:rPr lang="en-US" dirty="0" smtClean="0"/>
              <a:t>Cohesion</a:t>
            </a:r>
          </a:p>
          <a:p>
            <a:r>
              <a:rPr lang="en-US" dirty="0" smtClean="0"/>
              <a:t>Flexibility to change</a:t>
            </a:r>
          </a:p>
          <a:p>
            <a:pPr marL="0" indent="0">
              <a:buNone/>
            </a:pPr>
            <a:endParaRPr lang="en-US" dirty="0" smtClean="0"/>
          </a:p>
          <a:p>
            <a:pPr marL="0" indent="0">
              <a:buNone/>
            </a:pPr>
            <a:r>
              <a:rPr lang="en-US" dirty="0" smtClean="0"/>
              <a:t>Cons: (Excessive use)</a:t>
            </a:r>
          </a:p>
          <a:p>
            <a:r>
              <a:rPr lang="en-US" dirty="0" smtClean="0"/>
              <a:t>Scattered design , hard to understand code</a:t>
            </a:r>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1310780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b="1" dirty="0">
                <a:solidFill>
                  <a:schemeClr val="accent6">
                    <a:lumMod val="75000"/>
                  </a:schemeClr>
                </a:solidFill>
              </a:rPr>
              <a:t>S</a:t>
            </a:r>
            <a:r>
              <a:rPr lang="en-US" dirty="0"/>
              <a:t>ingle Responsibility Principle  </a:t>
            </a:r>
            <a:r>
              <a:rPr lang="en-US" dirty="0" smtClean="0">
                <a:solidFill>
                  <a:schemeClr val="accent6">
                    <a:lumMod val="75000"/>
                  </a:schemeClr>
                </a:solidFill>
              </a:rPr>
              <a:t>SRP</a:t>
            </a:r>
            <a:endParaRPr lang="en-US" dirty="0"/>
          </a:p>
        </p:txBody>
      </p:sp>
      <p:sp>
        <p:nvSpPr>
          <p:cNvPr id="3" name="Content Placeholder 2"/>
          <p:cNvSpPr>
            <a:spLocks noGrp="1"/>
          </p:cNvSpPr>
          <p:nvPr>
            <p:ph idx="1"/>
          </p:nvPr>
        </p:nvSpPr>
        <p:spPr>
          <a:xfrm>
            <a:off x="228600" y="1600200"/>
            <a:ext cx="8763000" cy="4525963"/>
          </a:xfrm>
        </p:spPr>
        <p:txBody>
          <a:bodyPr>
            <a:normAutofit fontScale="77500" lnSpcReduction="20000"/>
          </a:bodyPr>
          <a:lstStyle/>
          <a:p>
            <a:r>
              <a:rPr lang="en-US" dirty="0"/>
              <a:t>This is the reason we do not put SQL in JSPs. </a:t>
            </a:r>
            <a:endParaRPr lang="en-US" dirty="0" smtClean="0"/>
          </a:p>
          <a:p>
            <a:r>
              <a:rPr lang="en-US" dirty="0" smtClean="0"/>
              <a:t>This </a:t>
            </a:r>
            <a:r>
              <a:rPr lang="en-US" dirty="0"/>
              <a:t>is the reason we do not generate HTML in the modules that compute results. </a:t>
            </a:r>
            <a:endParaRPr lang="en-US" dirty="0" smtClean="0"/>
          </a:p>
          <a:p>
            <a:r>
              <a:rPr lang="en-US" dirty="0" smtClean="0"/>
              <a:t>This </a:t>
            </a:r>
            <a:r>
              <a:rPr lang="en-US" dirty="0"/>
              <a:t>is the reason that business rules should not know the database schema. </a:t>
            </a:r>
            <a:endParaRPr lang="en-US" dirty="0" smtClean="0"/>
          </a:p>
          <a:p>
            <a:r>
              <a:rPr lang="en-US" dirty="0" smtClean="0"/>
              <a:t>This </a:t>
            </a:r>
            <a:r>
              <a:rPr lang="en-US" dirty="0"/>
              <a:t>is the reason we separate concerns</a:t>
            </a:r>
            <a:r>
              <a:rPr lang="en-US" dirty="0" smtClean="0"/>
              <a:t>.</a:t>
            </a:r>
          </a:p>
          <a:p>
            <a:pPr marL="0" indent="0">
              <a:buNone/>
            </a:pPr>
            <a:endParaRPr lang="en-US" dirty="0"/>
          </a:p>
          <a:p>
            <a:pPr marL="0" indent="0">
              <a:buNone/>
            </a:pPr>
            <a:r>
              <a:rPr lang="en-US" sz="3000" i="1" dirty="0"/>
              <a:t>Gather together the things that change for the same reasons. Separate those things that change for different reasons</a:t>
            </a:r>
            <a:r>
              <a:rPr lang="en-US" sz="3000" i="1" dirty="0" smtClean="0"/>
              <a:t>.</a:t>
            </a:r>
          </a:p>
          <a:p>
            <a:pPr marL="0" indent="0">
              <a:buNone/>
            </a:pPr>
            <a:endParaRPr lang="en-US" sz="3000" i="1" dirty="0"/>
          </a:p>
          <a:p>
            <a:pPr marL="0" indent="0">
              <a:buNone/>
            </a:pPr>
            <a:r>
              <a:rPr lang="en-US" sz="3000" i="1" dirty="0"/>
              <a:t>Source: </a:t>
            </a:r>
          </a:p>
          <a:p>
            <a:pPr marL="0" indent="0">
              <a:buNone/>
            </a:pPr>
            <a:r>
              <a:rPr lang="en-US" sz="3000" i="1" dirty="0" smtClean="0">
                <a:hlinkClick r:id="rId3"/>
              </a:rPr>
              <a:t>http</a:t>
            </a:r>
            <a:r>
              <a:rPr lang="en-US" sz="3000" i="1" dirty="0">
                <a:hlinkClick r:id="rId3"/>
              </a:rPr>
              <a:t>://</a:t>
            </a:r>
            <a:r>
              <a:rPr lang="en-US" sz="3000" i="1" dirty="0" smtClean="0">
                <a:hlinkClick r:id="rId3"/>
              </a:rPr>
              <a:t>blog.8thlight.com/uncle-bob/2014/05/08/SingleReponsibilityPrinciple.html</a:t>
            </a:r>
            <a:endParaRPr lang="en-US" sz="3000" i="1" dirty="0" smtClean="0"/>
          </a:p>
          <a:p>
            <a:pPr marL="0" indent="0">
              <a:buNone/>
            </a:pPr>
            <a:endParaRPr lang="en-US" sz="3000" i="1" dirty="0"/>
          </a:p>
          <a:p>
            <a:endParaRPr lang="en-US" dirty="0" smtClean="0"/>
          </a:p>
          <a:p>
            <a:endParaRPr lang="en-US" dirty="0"/>
          </a:p>
        </p:txBody>
      </p:sp>
    </p:spTree>
    <p:extLst>
      <p:ext uri="{BB962C8B-B14F-4D97-AF65-F5344CB8AC3E}">
        <p14:creationId xmlns:p14="http://schemas.microsoft.com/office/powerpoint/2010/main" val="12512847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Class Design Principles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3600" b="1" dirty="0" smtClean="0">
                <a:solidFill>
                  <a:schemeClr val="bg1">
                    <a:lumMod val="85000"/>
                  </a:schemeClr>
                </a:solidFill>
              </a:rPr>
              <a:t>S</a:t>
            </a:r>
            <a:r>
              <a:rPr lang="en-US" dirty="0" smtClean="0">
                <a:solidFill>
                  <a:schemeClr val="bg1">
                    <a:lumMod val="85000"/>
                  </a:schemeClr>
                </a:solidFill>
              </a:rPr>
              <a:t>ingle Responsibility Principle  SRP</a:t>
            </a:r>
            <a:endParaRPr lang="en-US" dirty="0">
              <a:solidFill>
                <a:schemeClr val="bg1">
                  <a:lumMod val="85000"/>
                </a:schemeClr>
              </a:solidFill>
            </a:endParaRPr>
          </a:p>
          <a:p>
            <a:pPr>
              <a:buFont typeface="Wingdings" panose="05000000000000000000" pitchFamily="2" charset="2"/>
              <a:buChar char="Ø"/>
            </a:pPr>
            <a:r>
              <a:rPr lang="en-US" sz="3600" b="1" dirty="0" smtClean="0">
                <a:solidFill>
                  <a:schemeClr val="accent6">
                    <a:lumMod val="75000"/>
                  </a:schemeClr>
                </a:solidFill>
              </a:rPr>
              <a:t>O</a:t>
            </a:r>
            <a:r>
              <a:rPr lang="en-US" dirty="0" smtClean="0"/>
              <a:t>pen Closed Principle </a:t>
            </a:r>
            <a:r>
              <a:rPr lang="en-US" dirty="0" smtClean="0">
                <a:solidFill>
                  <a:schemeClr val="accent6">
                    <a:lumMod val="75000"/>
                  </a:schemeClr>
                </a:solidFill>
              </a:rPr>
              <a:t>OCP</a:t>
            </a:r>
          </a:p>
          <a:p>
            <a:pPr>
              <a:buFont typeface="Wingdings" panose="05000000000000000000" pitchFamily="2" charset="2"/>
              <a:buChar char="Ø"/>
            </a:pPr>
            <a:r>
              <a:rPr lang="en-US" sz="3600" b="1" dirty="0" err="1" smtClean="0">
                <a:solidFill>
                  <a:schemeClr val="bg1">
                    <a:lumMod val="85000"/>
                  </a:schemeClr>
                </a:solidFill>
              </a:rPr>
              <a:t>L</a:t>
            </a:r>
            <a:r>
              <a:rPr lang="en-US" dirty="0" err="1" smtClean="0">
                <a:solidFill>
                  <a:schemeClr val="bg1">
                    <a:lumMod val="85000"/>
                  </a:schemeClr>
                </a:solidFill>
              </a:rPr>
              <a:t>iskov</a:t>
            </a:r>
            <a:r>
              <a:rPr lang="en-US" dirty="0" smtClean="0">
                <a:solidFill>
                  <a:schemeClr val="bg1">
                    <a:lumMod val="85000"/>
                  </a:schemeClr>
                </a:solidFill>
              </a:rPr>
              <a:t> Substitution Principle  LSP</a:t>
            </a:r>
          </a:p>
          <a:p>
            <a:pPr>
              <a:buFont typeface="Wingdings" panose="05000000000000000000" pitchFamily="2" charset="2"/>
              <a:buChar char="Ø"/>
            </a:pPr>
            <a:r>
              <a:rPr lang="en-US" sz="3600" b="1" dirty="0" smtClean="0">
                <a:solidFill>
                  <a:schemeClr val="bg1">
                    <a:lumMod val="85000"/>
                  </a:schemeClr>
                </a:solidFill>
              </a:rPr>
              <a:t>I</a:t>
            </a:r>
            <a:r>
              <a:rPr lang="en-US" dirty="0" smtClean="0">
                <a:solidFill>
                  <a:schemeClr val="bg1">
                    <a:lumMod val="85000"/>
                  </a:schemeClr>
                </a:solidFill>
              </a:rPr>
              <a:t>nterface Segregation Principle ISP</a:t>
            </a:r>
          </a:p>
          <a:p>
            <a:pPr>
              <a:buFont typeface="Wingdings" panose="05000000000000000000" pitchFamily="2" charset="2"/>
              <a:buChar char="Ø"/>
            </a:pPr>
            <a:r>
              <a:rPr lang="en-US" sz="3600" b="1" dirty="0" smtClean="0">
                <a:solidFill>
                  <a:schemeClr val="bg1">
                    <a:lumMod val="85000"/>
                  </a:schemeClr>
                </a:solidFill>
              </a:rPr>
              <a:t>D</a:t>
            </a:r>
            <a:r>
              <a:rPr lang="en-US" dirty="0" smtClean="0">
                <a:solidFill>
                  <a:schemeClr val="bg1">
                    <a:lumMod val="85000"/>
                  </a:schemeClr>
                </a:solidFill>
              </a:rPr>
              <a:t>ependency Inversion Principle DIP </a:t>
            </a:r>
          </a:p>
          <a:p>
            <a:endParaRPr lang="en-US" dirty="0"/>
          </a:p>
        </p:txBody>
      </p:sp>
    </p:spTree>
    <p:extLst>
      <p:ext uri="{BB962C8B-B14F-4D97-AF65-F5344CB8AC3E}">
        <p14:creationId xmlns:p14="http://schemas.microsoft.com/office/powerpoint/2010/main" val="4212416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b="1" dirty="0">
                <a:solidFill>
                  <a:schemeClr val="accent6">
                    <a:lumMod val="75000"/>
                  </a:schemeClr>
                </a:solidFill>
              </a:rPr>
              <a:t>O</a:t>
            </a:r>
            <a:r>
              <a:rPr lang="en-US" dirty="0"/>
              <a:t>pen Closed Principle </a:t>
            </a:r>
            <a:r>
              <a:rPr lang="en-US" dirty="0" smtClean="0">
                <a:solidFill>
                  <a:schemeClr val="accent6">
                    <a:lumMod val="75000"/>
                  </a:schemeClr>
                </a:solidFill>
              </a:rPr>
              <a:t>OCP</a:t>
            </a:r>
            <a:endParaRPr lang="en-US" dirty="0"/>
          </a:p>
        </p:txBody>
      </p:sp>
      <p:sp>
        <p:nvSpPr>
          <p:cNvPr id="3" name="Content Placeholder 2"/>
          <p:cNvSpPr>
            <a:spLocks noGrp="1"/>
          </p:cNvSpPr>
          <p:nvPr>
            <p:ph idx="1"/>
          </p:nvPr>
        </p:nvSpPr>
        <p:spPr/>
        <p:txBody>
          <a:bodyPr/>
          <a:lstStyle/>
          <a:p>
            <a:r>
              <a:rPr lang="en-US" dirty="0"/>
              <a:t>You should be able to extend the behavior of a system without having to modify that system</a:t>
            </a:r>
            <a:r>
              <a:rPr lang="en-US" dirty="0" smtClean="0"/>
              <a:t>.</a:t>
            </a:r>
          </a:p>
          <a:p>
            <a:endParaRPr lang="en-US" dirty="0" smtClean="0"/>
          </a:p>
          <a:p>
            <a:r>
              <a:rPr lang="en-US" dirty="0" smtClean="0"/>
              <a:t>Plugin </a:t>
            </a:r>
            <a:r>
              <a:rPr lang="en-US" dirty="0"/>
              <a:t>systems are the </a:t>
            </a:r>
            <a:r>
              <a:rPr lang="en-US" dirty="0" smtClean="0"/>
              <a:t>ultimate example.</a:t>
            </a:r>
          </a:p>
          <a:p>
            <a:pPr marL="0" indent="0">
              <a:buNone/>
            </a:pPr>
            <a:endParaRPr lang="en-US" dirty="0"/>
          </a:p>
        </p:txBody>
      </p:sp>
    </p:spTree>
    <p:extLst>
      <p:ext uri="{BB962C8B-B14F-4D97-AF65-F5344CB8AC3E}">
        <p14:creationId xmlns:p14="http://schemas.microsoft.com/office/powerpoint/2010/main" val="25961254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solidFill>
                  <a:srgbClr val="2D2D8A">
                    <a:lumMod val="75000"/>
                  </a:srgbClr>
                </a:solidFill>
              </a:rPr>
              <a:t>O</a:t>
            </a:r>
            <a:r>
              <a:rPr lang="en-US" dirty="0">
                <a:solidFill>
                  <a:srgbClr val="000000"/>
                </a:solidFill>
              </a:rPr>
              <a:t>pen Closed Principle </a:t>
            </a:r>
            <a:r>
              <a:rPr lang="en-US" dirty="0">
                <a:solidFill>
                  <a:srgbClr val="2D2D8A">
                    <a:lumMod val="75000"/>
                  </a:srgbClr>
                </a:solidFill>
              </a:rPr>
              <a:t>OCP</a:t>
            </a:r>
            <a:endParaRPr lang="en-US" dirty="0"/>
          </a:p>
        </p:txBody>
      </p:sp>
      <p:grpSp>
        <p:nvGrpSpPr>
          <p:cNvPr id="8" name="Group 7"/>
          <p:cNvGrpSpPr/>
          <p:nvPr/>
        </p:nvGrpSpPr>
        <p:grpSpPr>
          <a:xfrm>
            <a:off x="3048000" y="1714500"/>
            <a:ext cx="2514600" cy="1638300"/>
            <a:chOff x="6477000" y="3886200"/>
            <a:chExt cx="2514600" cy="1638300"/>
          </a:xfrm>
          <a:solidFill>
            <a:srgbClr val="00B0F0"/>
          </a:solidFill>
        </p:grpSpPr>
        <p:sp>
          <p:nvSpPr>
            <p:cNvPr id="6" name="Rectangle 5"/>
            <p:cNvSpPr/>
            <p:nvPr/>
          </p:nvSpPr>
          <p:spPr>
            <a:xfrm>
              <a:off x="6477000" y="4419600"/>
              <a:ext cx="2514600" cy="1104900"/>
            </a:xfrm>
            <a:prstGeom prst="rect">
              <a:avLst/>
            </a:prstGeom>
            <a:grpFill/>
            <a:ln>
              <a:solidFill>
                <a:srgbClr val="326C72"/>
              </a:solidFill>
            </a:ln>
          </p:spPr>
          <p:style>
            <a:lnRef idx="2">
              <a:schemeClr val="accent1"/>
            </a:lnRef>
            <a:fillRef idx="1">
              <a:schemeClr val="lt1"/>
            </a:fillRef>
            <a:effectRef idx="0">
              <a:schemeClr val="accent1"/>
            </a:effectRef>
            <a:fontRef idx="minor">
              <a:schemeClr val="dk1"/>
            </a:fontRef>
          </p:style>
          <p:txBody>
            <a:bodyPr rtlCol="0" anchor="ctr"/>
            <a:lstStyle/>
            <a:p>
              <a:pPr algn="l" rtl="0"/>
              <a:r>
                <a:rPr lang="en-US" sz="2000" b="1" dirty="0" smtClean="0">
                  <a:solidFill>
                    <a:schemeClr val="bg1"/>
                  </a:solidFill>
                </a:rPr>
                <a:t>+ </a:t>
              </a:r>
              <a:r>
                <a:rPr lang="en-US" sz="2000" b="1" dirty="0" err="1" smtClean="0">
                  <a:solidFill>
                    <a:schemeClr val="bg1"/>
                  </a:solidFill>
                </a:rPr>
                <a:t>drawCircle</a:t>
              </a:r>
              <a:r>
                <a:rPr lang="en-US" sz="2000" b="1" dirty="0" smtClean="0">
                  <a:solidFill>
                    <a:schemeClr val="bg1"/>
                  </a:solidFill>
                </a:rPr>
                <a:t>()</a:t>
              </a:r>
            </a:p>
            <a:p>
              <a:pPr algn="l" rtl="0"/>
              <a:r>
                <a:rPr lang="en-US" sz="2000" b="1" dirty="0" smtClean="0">
                  <a:solidFill>
                    <a:schemeClr val="bg1"/>
                  </a:solidFill>
                </a:rPr>
                <a:t>+ </a:t>
              </a:r>
              <a:r>
                <a:rPr lang="en-US" sz="2000" b="1" dirty="0" err="1" smtClean="0">
                  <a:solidFill>
                    <a:schemeClr val="bg1"/>
                  </a:solidFill>
                </a:rPr>
                <a:t>drawRectangle</a:t>
              </a:r>
              <a:r>
                <a:rPr lang="en-US" sz="2000" b="1" dirty="0" smtClean="0">
                  <a:solidFill>
                    <a:schemeClr val="bg1"/>
                  </a:solidFill>
                </a:rPr>
                <a:t>()</a:t>
              </a:r>
            </a:p>
            <a:p>
              <a:pPr algn="l" rtl="0"/>
              <a:r>
                <a:rPr lang="en-US" sz="2000" b="1" dirty="0" smtClean="0">
                  <a:solidFill>
                    <a:schemeClr val="bg1"/>
                  </a:solidFill>
                </a:rPr>
                <a:t>+ </a:t>
              </a:r>
              <a:r>
                <a:rPr lang="en-US" sz="2000" b="1" dirty="0" err="1" smtClean="0">
                  <a:solidFill>
                    <a:schemeClr val="bg1"/>
                  </a:solidFill>
                </a:rPr>
                <a:t>drawShape</a:t>
              </a:r>
              <a:r>
                <a:rPr lang="en-US" sz="2000" b="1" dirty="0" smtClean="0">
                  <a:solidFill>
                    <a:schemeClr val="bg1"/>
                  </a:solidFill>
                </a:rPr>
                <a:t>()</a:t>
              </a:r>
            </a:p>
          </p:txBody>
        </p:sp>
        <p:sp>
          <p:nvSpPr>
            <p:cNvPr id="7" name="Rectangle 6"/>
            <p:cNvSpPr/>
            <p:nvPr/>
          </p:nvSpPr>
          <p:spPr>
            <a:xfrm>
              <a:off x="6477000" y="3886200"/>
              <a:ext cx="2514600" cy="533400"/>
            </a:xfrm>
            <a:prstGeom prst="rect">
              <a:avLst/>
            </a:prstGeom>
            <a:grpFill/>
            <a:ln>
              <a:solidFill>
                <a:srgbClr val="326C72"/>
              </a:solidFill>
            </a:ln>
          </p:spPr>
          <p:style>
            <a:lnRef idx="2">
              <a:schemeClr val="accent1"/>
            </a:lnRef>
            <a:fillRef idx="1">
              <a:schemeClr val="lt1"/>
            </a:fillRef>
            <a:effectRef idx="0">
              <a:schemeClr val="accent1"/>
            </a:effectRef>
            <a:fontRef idx="minor">
              <a:schemeClr val="dk1"/>
            </a:fontRef>
          </p:style>
          <p:txBody>
            <a:bodyPr rtlCol="0" anchor="ctr"/>
            <a:lstStyle/>
            <a:p>
              <a:pPr algn="ctr" rtl="0"/>
              <a:r>
                <a:rPr lang="en-US" sz="2000" b="1" dirty="0" err="1" smtClean="0">
                  <a:solidFill>
                    <a:schemeClr val="bg1"/>
                  </a:solidFill>
                </a:rPr>
                <a:t>GraphicsEditor</a:t>
              </a:r>
              <a:endParaRPr lang="en-US" sz="2000" b="1" dirty="0">
                <a:solidFill>
                  <a:schemeClr val="bg1"/>
                </a:solidFill>
              </a:endParaRPr>
            </a:p>
          </p:txBody>
        </p:sp>
      </p:grpSp>
      <p:grpSp>
        <p:nvGrpSpPr>
          <p:cNvPr id="13" name="Group 12"/>
          <p:cNvGrpSpPr/>
          <p:nvPr/>
        </p:nvGrpSpPr>
        <p:grpSpPr>
          <a:xfrm>
            <a:off x="6019800" y="5219700"/>
            <a:ext cx="2062655" cy="1009652"/>
            <a:chOff x="6477000" y="3962400"/>
            <a:chExt cx="2514600" cy="1562100"/>
          </a:xfrm>
          <a:solidFill>
            <a:srgbClr val="CC3300"/>
          </a:solidFill>
        </p:grpSpPr>
        <p:sp>
          <p:nvSpPr>
            <p:cNvPr id="14" name="Rectangle 13"/>
            <p:cNvSpPr/>
            <p:nvPr/>
          </p:nvSpPr>
          <p:spPr>
            <a:xfrm>
              <a:off x="6477000" y="4419600"/>
              <a:ext cx="2514600" cy="1104900"/>
            </a:xfrm>
            <a:prstGeom prst="rect">
              <a:avLst/>
            </a:prstGeom>
            <a:grpFill/>
            <a:ln>
              <a:solidFill>
                <a:srgbClr val="99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l" rtl="0"/>
              <a:endParaRPr lang="en-US" sz="2000" b="1" dirty="0" smtClean="0">
                <a:solidFill>
                  <a:schemeClr val="bg1"/>
                </a:solidFill>
              </a:endParaRPr>
            </a:p>
          </p:txBody>
        </p:sp>
        <p:sp>
          <p:nvSpPr>
            <p:cNvPr id="15" name="Rectangle 14"/>
            <p:cNvSpPr/>
            <p:nvPr/>
          </p:nvSpPr>
          <p:spPr>
            <a:xfrm>
              <a:off x="6477000" y="3962400"/>
              <a:ext cx="2514600" cy="533400"/>
            </a:xfrm>
            <a:prstGeom prst="rect">
              <a:avLst/>
            </a:prstGeom>
            <a:grpFill/>
            <a:ln>
              <a:solidFill>
                <a:srgbClr val="99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b="1" dirty="0" smtClean="0">
                  <a:solidFill>
                    <a:schemeClr val="bg1"/>
                  </a:solidFill>
                </a:rPr>
                <a:t>Rectangle</a:t>
              </a:r>
              <a:endParaRPr lang="en-US" sz="2000" b="1" dirty="0">
                <a:solidFill>
                  <a:schemeClr val="bg1"/>
                </a:solidFill>
              </a:endParaRPr>
            </a:p>
          </p:txBody>
        </p:sp>
      </p:grpSp>
      <p:grpSp>
        <p:nvGrpSpPr>
          <p:cNvPr id="27" name="Group 26"/>
          <p:cNvGrpSpPr/>
          <p:nvPr/>
        </p:nvGrpSpPr>
        <p:grpSpPr>
          <a:xfrm>
            <a:off x="3275286" y="3978822"/>
            <a:ext cx="2062655" cy="1562100"/>
            <a:chOff x="6477000" y="3962400"/>
            <a:chExt cx="2514600" cy="1562100"/>
          </a:xfrm>
          <a:solidFill>
            <a:srgbClr val="CC3300"/>
          </a:solidFill>
        </p:grpSpPr>
        <p:sp>
          <p:nvSpPr>
            <p:cNvPr id="28" name="Rectangle 27"/>
            <p:cNvSpPr/>
            <p:nvPr/>
          </p:nvSpPr>
          <p:spPr>
            <a:xfrm>
              <a:off x="6477000" y="4419600"/>
              <a:ext cx="2514600" cy="1104900"/>
            </a:xfrm>
            <a:prstGeom prst="rect">
              <a:avLst/>
            </a:prstGeom>
            <a:grpFill/>
            <a:ln>
              <a:solidFill>
                <a:srgbClr val="99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l" rtl="0"/>
              <a:endParaRPr lang="en-US" sz="2000" b="1" dirty="0" smtClean="0">
                <a:solidFill>
                  <a:schemeClr val="bg1"/>
                </a:solidFill>
              </a:endParaRPr>
            </a:p>
          </p:txBody>
        </p:sp>
        <p:sp>
          <p:nvSpPr>
            <p:cNvPr id="29" name="Rectangle 28"/>
            <p:cNvSpPr/>
            <p:nvPr/>
          </p:nvSpPr>
          <p:spPr>
            <a:xfrm>
              <a:off x="6477000" y="3962400"/>
              <a:ext cx="2514600" cy="533400"/>
            </a:xfrm>
            <a:prstGeom prst="rect">
              <a:avLst/>
            </a:prstGeom>
            <a:grpFill/>
            <a:ln>
              <a:solidFill>
                <a:srgbClr val="99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2000" b="1" dirty="0" smtClean="0">
                  <a:solidFill>
                    <a:schemeClr val="bg1"/>
                  </a:solidFill>
                </a:rPr>
                <a:t>Shape</a:t>
              </a:r>
              <a:endParaRPr lang="en-US" sz="2000" b="1" dirty="0">
                <a:solidFill>
                  <a:schemeClr val="bg1"/>
                </a:solidFill>
              </a:endParaRPr>
            </a:p>
          </p:txBody>
        </p:sp>
      </p:grpSp>
      <p:grpSp>
        <p:nvGrpSpPr>
          <p:cNvPr id="30" name="Group 29"/>
          <p:cNvGrpSpPr/>
          <p:nvPr/>
        </p:nvGrpSpPr>
        <p:grpSpPr>
          <a:xfrm>
            <a:off x="609600" y="5219700"/>
            <a:ext cx="2062655" cy="1009652"/>
            <a:chOff x="6477000" y="3962400"/>
            <a:chExt cx="2514600" cy="1562100"/>
          </a:xfrm>
          <a:solidFill>
            <a:srgbClr val="CC3300"/>
          </a:solidFill>
        </p:grpSpPr>
        <p:sp>
          <p:nvSpPr>
            <p:cNvPr id="31" name="Rectangle 30"/>
            <p:cNvSpPr/>
            <p:nvPr/>
          </p:nvSpPr>
          <p:spPr>
            <a:xfrm>
              <a:off x="6477000" y="4419600"/>
              <a:ext cx="2514600" cy="1104900"/>
            </a:xfrm>
            <a:prstGeom prst="rect">
              <a:avLst/>
            </a:prstGeom>
            <a:grpFill/>
            <a:ln>
              <a:solidFill>
                <a:srgbClr val="99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l" rtl="0"/>
              <a:endParaRPr lang="en-US" sz="2000" b="1" dirty="0" smtClean="0">
                <a:solidFill>
                  <a:schemeClr val="bg1"/>
                </a:solidFill>
              </a:endParaRPr>
            </a:p>
          </p:txBody>
        </p:sp>
        <p:sp>
          <p:nvSpPr>
            <p:cNvPr id="32" name="Rectangle 31"/>
            <p:cNvSpPr/>
            <p:nvPr/>
          </p:nvSpPr>
          <p:spPr>
            <a:xfrm>
              <a:off x="6477000" y="3962400"/>
              <a:ext cx="2514600" cy="533400"/>
            </a:xfrm>
            <a:prstGeom prst="rect">
              <a:avLst/>
            </a:prstGeom>
            <a:grpFill/>
            <a:ln>
              <a:solidFill>
                <a:srgbClr val="99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2000" b="1" dirty="0" smtClean="0">
                  <a:solidFill>
                    <a:schemeClr val="bg1"/>
                  </a:solidFill>
                </a:rPr>
                <a:t>Circle</a:t>
              </a:r>
              <a:endParaRPr lang="en-US" sz="2000" b="1" dirty="0">
                <a:solidFill>
                  <a:schemeClr val="bg1"/>
                </a:solidFill>
              </a:endParaRPr>
            </a:p>
          </p:txBody>
        </p:sp>
      </p:grpSp>
      <p:cxnSp>
        <p:nvCxnSpPr>
          <p:cNvPr id="4" name="Straight Arrow Connector 3"/>
          <p:cNvCxnSpPr>
            <a:endCxn id="29" idx="0"/>
          </p:cNvCxnSpPr>
          <p:nvPr/>
        </p:nvCxnSpPr>
        <p:spPr>
          <a:xfrm>
            <a:off x="4305300" y="3352800"/>
            <a:ext cx="1314" cy="6260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a:endCxn id="32" idx="0"/>
          </p:cNvCxnSpPr>
          <p:nvPr/>
        </p:nvCxnSpPr>
        <p:spPr>
          <a:xfrm rot="5400000">
            <a:off x="1615966" y="3377761"/>
            <a:ext cx="1866902" cy="1816977"/>
          </a:xfrm>
          <a:prstGeom prst="bentConnector3">
            <a:avLst>
              <a:gd name="adj1" fmla="val 21644"/>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rot="16200000" flipH="1">
            <a:off x="5221096" y="3385560"/>
            <a:ext cx="1862793" cy="1797271"/>
          </a:xfrm>
          <a:prstGeom prst="bentConnector3">
            <a:avLst>
              <a:gd name="adj1" fmla="val 20378"/>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rot="10800000">
            <a:off x="4361792" y="5887073"/>
            <a:ext cx="1658008" cy="132726"/>
          </a:xfrm>
          <a:prstGeom prst="bentConnector3">
            <a:avLst>
              <a:gd name="adj1" fmla="val 95642"/>
            </a:avLst>
          </a:prstGeom>
          <a:ln>
            <a:solidFill>
              <a:srgbClr val="0066FF"/>
            </a:solidFill>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flipV="1">
            <a:off x="2667000" y="5739551"/>
            <a:ext cx="1556845" cy="280249"/>
          </a:xfrm>
          <a:prstGeom prst="bentConnector3">
            <a:avLst>
              <a:gd name="adj1" fmla="val 104683"/>
            </a:avLst>
          </a:prstGeom>
          <a:ln>
            <a:solidFill>
              <a:srgbClr val="0066FF"/>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09600" y="6324600"/>
            <a:ext cx="6248400" cy="369332"/>
          </a:xfrm>
          <a:prstGeom prst="rect">
            <a:avLst/>
          </a:prstGeom>
          <a:noFill/>
        </p:spPr>
        <p:txBody>
          <a:bodyPr wrap="square" rtlCol="0">
            <a:spAutoFit/>
          </a:bodyPr>
          <a:lstStyle/>
          <a:p>
            <a:r>
              <a:rPr lang="en-US" dirty="0" smtClean="0"/>
              <a:t>Source:  </a:t>
            </a:r>
            <a:r>
              <a:rPr lang="en-US" dirty="0" smtClean="0">
                <a:hlinkClick r:id="rId3"/>
              </a:rPr>
              <a:t>http</a:t>
            </a:r>
            <a:r>
              <a:rPr lang="en-US" dirty="0">
                <a:hlinkClick r:id="rId3"/>
              </a:rPr>
              <a:t>://www.oodesign.com/open-close-principle.html</a:t>
            </a:r>
            <a:endParaRPr lang="en-US" dirty="0"/>
          </a:p>
        </p:txBody>
      </p:sp>
      <p:sp>
        <p:nvSpPr>
          <p:cNvPr id="39" name="Isosceles Triangle 38"/>
          <p:cNvSpPr/>
          <p:nvPr/>
        </p:nvSpPr>
        <p:spPr>
          <a:xfrm>
            <a:off x="4114800" y="5540922"/>
            <a:ext cx="457200" cy="397258"/>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p:cNvSpPr txBox="1">
            <a:spLocks/>
          </p:cNvSpPr>
          <p:nvPr/>
        </p:nvSpPr>
        <p:spPr bwMode="auto">
          <a:xfrm>
            <a:off x="685800" y="914400"/>
            <a:ext cx="82296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fontScale="75000" lnSpcReduction="20000"/>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Verdana" pitchFamily="34" charset="0"/>
                <a:cs typeface="Arial" pitchFamily="34" charset="0"/>
              </a:defRPr>
            </a:lvl2pPr>
            <a:lvl3pPr algn="ctr" rtl="0" eaLnBrk="0" fontAlgn="base" hangingPunct="0">
              <a:spcBef>
                <a:spcPct val="0"/>
              </a:spcBef>
              <a:spcAft>
                <a:spcPct val="0"/>
              </a:spcAft>
              <a:defRPr sz="2800" b="1">
                <a:solidFill>
                  <a:schemeClr val="tx2"/>
                </a:solidFill>
                <a:latin typeface="Verdana" pitchFamily="34" charset="0"/>
                <a:cs typeface="Arial" pitchFamily="34" charset="0"/>
              </a:defRPr>
            </a:lvl3pPr>
            <a:lvl4pPr algn="ctr" rtl="0" eaLnBrk="0" fontAlgn="base" hangingPunct="0">
              <a:spcBef>
                <a:spcPct val="0"/>
              </a:spcBef>
              <a:spcAft>
                <a:spcPct val="0"/>
              </a:spcAft>
              <a:defRPr sz="2800" b="1">
                <a:solidFill>
                  <a:schemeClr val="tx2"/>
                </a:solidFill>
                <a:latin typeface="Verdana" pitchFamily="34" charset="0"/>
                <a:cs typeface="Arial" pitchFamily="34" charset="0"/>
              </a:defRPr>
            </a:lvl4pPr>
            <a:lvl5pPr algn="ctr" rtl="0" eaLnBrk="0" fontAlgn="base" hangingPunct="0">
              <a:spcBef>
                <a:spcPct val="0"/>
              </a:spcBef>
              <a:spcAft>
                <a:spcPct val="0"/>
              </a:spcAft>
              <a:defRPr sz="2800" b="1">
                <a:solidFill>
                  <a:schemeClr val="tx2"/>
                </a:solidFill>
                <a:latin typeface="Verdana" pitchFamily="34" charset="0"/>
                <a:cs typeface="Arial" pitchFamily="34" charset="0"/>
              </a:defRPr>
            </a:lvl5pPr>
            <a:lvl6pPr marL="457200" algn="ctr" rtl="0" fontAlgn="base">
              <a:spcBef>
                <a:spcPct val="0"/>
              </a:spcBef>
              <a:spcAft>
                <a:spcPct val="0"/>
              </a:spcAft>
              <a:defRPr sz="2800" b="1">
                <a:solidFill>
                  <a:schemeClr val="tx2"/>
                </a:solidFill>
                <a:latin typeface="Verdana" pitchFamily="34" charset="0"/>
                <a:cs typeface="Arial" pitchFamily="34" charset="0"/>
              </a:defRPr>
            </a:lvl6pPr>
            <a:lvl7pPr marL="914400" algn="ctr" rtl="0" fontAlgn="base">
              <a:spcBef>
                <a:spcPct val="0"/>
              </a:spcBef>
              <a:spcAft>
                <a:spcPct val="0"/>
              </a:spcAft>
              <a:defRPr sz="2800" b="1">
                <a:solidFill>
                  <a:schemeClr val="tx2"/>
                </a:solidFill>
                <a:latin typeface="Verdana" pitchFamily="34" charset="0"/>
                <a:cs typeface="Arial" pitchFamily="34" charset="0"/>
              </a:defRPr>
            </a:lvl7pPr>
            <a:lvl8pPr marL="1371600" algn="ctr" rtl="0" fontAlgn="base">
              <a:spcBef>
                <a:spcPct val="0"/>
              </a:spcBef>
              <a:spcAft>
                <a:spcPct val="0"/>
              </a:spcAft>
              <a:defRPr sz="2800" b="1">
                <a:solidFill>
                  <a:schemeClr val="tx2"/>
                </a:solidFill>
                <a:latin typeface="Verdana" pitchFamily="34" charset="0"/>
                <a:cs typeface="Arial" pitchFamily="34" charset="0"/>
              </a:defRPr>
            </a:lvl8pPr>
            <a:lvl9pPr marL="1828800" algn="ctr" rtl="0" fontAlgn="base">
              <a:spcBef>
                <a:spcPct val="0"/>
              </a:spcBef>
              <a:spcAft>
                <a:spcPct val="0"/>
              </a:spcAft>
              <a:defRPr sz="2800" b="1">
                <a:solidFill>
                  <a:schemeClr val="tx2"/>
                </a:solidFill>
                <a:latin typeface="Verdana" pitchFamily="34" charset="0"/>
                <a:cs typeface="Arial" pitchFamily="34" charset="0"/>
              </a:defRPr>
            </a:lvl9pPr>
          </a:lstStyle>
          <a:p>
            <a:r>
              <a:rPr lang="en-US" kern="0" dirty="0" smtClean="0">
                <a:solidFill>
                  <a:schemeClr val="accent6">
                    <a:lumMod val="75000"/>
                  </a:schemeClr>
                </a:solidFill>
              </a:rPr>
              <a:t/>
            </a:r>
            <a:br>
              <a:rPr lang="en-US" kern="0" dirty="0" smtClean="0">
                <a:solidFill>
                  <a:schemeClr val="accent6">
                    <a:lumMod val="75000"/>
                  </a:schemeClr>
                </a:solidFill>
              </a:rPr>
            </a:br>
            <a:r>
              <a:rPr lang="en-US" kern="0" dirty="0" smtClean="0">
                <a:solidFill>
                  <a:schemeClr val="accent6">
                    <a:lumMod val="75000"/>
                  </a:schemeClr>
                </a:solidFill>
              </a:rPr>
              <a:t>Example</a:t>
            </a:r>
            <a:endParaRPr lang="en-US" kern="0" dirty="0"/>
          </a:p>
        </p:txBody>
      </p:sp>
    </p:spTree>
    <p:extLst>
      <p:ext uri="{BB962C8B-B14F-4D97-AF65-F5344CB8AC3E}">
        <p14:creationId xmlns:p14="http://schemas.microsoft.com/office/powerpoint/2010/main" val="26768700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solidFill>
                  <a:srgbClr val="2D2D8A">
                    <a:lumMod val="75000"/>
                  </a:srgbClr>
                </a:solidFill>
              </a:rPr>
              <a:t>O</a:t>
            </a:r>
            <a:r>
              <a:rPr lang="en-US" dirty="0">
                <a:solidFill>
                  <a:srgbClr val="000000"/>
                </a:solidFill>
              </a:rPr>
              <a:t>pen Closed Principle </a:t>
            </a:r>
            <a:r>
              <a:rPr lang="en-US" dirty="0" smtClean="0">
                <a:solidFill>
                  <a:srgbClr val="2D2D8A">
                    <a:lumMod val="75000"/>
                  </a:srgbClr>
                </a:solidFill>
              </a:rPr>
              <a:t>OCP - </a:t>
            </a:r>
            <a:r>
              <a:rPr lang="en-US" dirty="0" smtClean="0">
                <a:solidFill>
                  <a:schemeClr val="accent6">
                    <a:lumMod val="75000"/>
                  </a:schemeClr>
                </a:solidFill>
              </a:rPr>
              <a:t>Example</a:t>
            </a:r>
            <a:endParaRPr lang="en-US" dirty="0"/>
          </a:p>
        </p:txBody>
      </p:sp>
      <p:grpSp>
        <p:nvGrpSpPr>
          <p:cNvPr id="7" name="Group 6"/>
          <p:cNvGrpSpPr/>
          <p:nvPr/>
        </p:nvGrpSpPr>
        <p:grpSpPr>
          <a:xfrm>
            <a:off x="152400" y="1524000"/>
            <a:ext cx="4572000" cy="4734910"/>
            <a:chOff x="228600" y="685800"/>
            <a:chExt cx="4800600" cy="4495800"/>
          </a:xfrm>
        </p:grpSpPr>
        <p:sp>
          <p:nvSpPr>
            <p:cNvPr id="4" name="Rectangle 3"/>
            <p:cNvSpPr/>
            <p:nvPr/>
          </p:nvSpPr>
          <p:spPr bwMode="auto">
            <a:xfrm>
              <a:off x="228600" y="685800"/>
              <a:ext cx="4800600" cy="4495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err="1"/>
                <a:t>GraphicEditor</a:t>
              </a:r>
              <a:endParaRPr lang="en-US" b="1" dirty="0"/>
            </a:p>
          </p:txBody>
        </p:sp>
        <p:sp>
          <p:nvSpPr>
            <p:cNvPr id="5" name="Rectangle 4"/>
            <p:cNvSpPr/>
            <p:nvPr/>
          </p:nvSpPr>
          <p:spPr>
            <a:xfrm>
              <a:off x="405063" y="990600"/>
              <a:ext cx="4547937" cy="40870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sz="1800" dirty="0">
                  <a:solidFill>
                    <a:schemeClr val="tx1"/>
                  </a:solidFill>
                </a:rPr>
                <a:t>// Open-Close Principle - </a:t>
              </a:r>
              <a:r>
                <a:rPr lang="en-US" sz="1800" b="1" dirty="0">
                  <a:solidFill>
                    <a:srgbClr val="CC3300"/>
                  </a:solidFill>
                </a:rPr>
                <a:t>Bad</a:t>
              </a:r>
              <a:r>
                <a:rPr lang="en-US" sz="1800" dirty="0">
                  <a:solidFill>
                    <a:schemeClr val="tx1"/>
                  </a:solidFill>
                </a:rPr>
                <a:t> example</a:t>
              </a:r>
              <a:br>
                <a:rPr lang="en-US" sz="1800" dirty="0">
                  <a:solidFill>
                    <a:schemeClr val="tx1"/>
                  </a:solidFill>
                </a:rPr>
              </a:br>
              <a:r>
                <a:rPr lang="en-US" sz="1800" dirty="0">
                  <a:solidFill>
                    <a:schemeClr val="tx1"/>
                  </a:solidFill>
                </a:rPr>
                <a:t>class </a:t>
              </a:r>
              <a:r>
                <a:rPr lang="en-US" sz="1800" dirty="0" err="1">
                  <a:solidFill>
                    <a:schemeClr val="tx1"/>
                  </a:solidFill>
                </a:rPr>
                <a:t>GraphicEditor</a:t>
              </a:r>
              <a:r>
                <a:rPr lang="en-US" sz="1800" dirty="0">
                  <a:solidFill>
                    <a:schemeClr val="tx1"/>
                  </a:solidFill>
                </a:rPr>
                <a:t> {</a:t>
              </a:r>
              <a:br>
                <a:rPr lang="en-US" sz="1800" dirty="0">
                  <a:solidFill>
                    <a:schemeClr val="tx1"/>
                  </a:solidFill>
                </a:rPr>
              </a:br>
              <a:r>
                <a:rPr lang="en-US" sz="1800" dirty="0">
                  <a:solidFill>
                    <a:schemeClr val="tx1"/>
                  </a:solidFill>
                </a:rPr>
                <a:t/>
              </a:r>
              <a:br>
                <a:rPr lang="en-US" sz="1800" dirty="0">
                  <a:solidFill>
                    <a:schemeClr val="tx1"/>
                  </a:solidFill>
                </a:rPr>
              </a:br>
              <a:r>
                <a:rPr lang="en-US" sz="1800" dirty="0">
                  <a:solidFill>
                    <a:schemeClr val="tx1"/>
                  </a:solidFill>
                </a:rPr>
                <a:t>public void </a:t>
              </a:r>
              <a:r>
                <a:rPr lang="en-US" sz="1800" dirty="0" err="1" smtClean="0">
                  <a:solidFill>
                    <a:schemeClr val="tx1"/>
                  </a:solidFill>
                </a:rPr>
                <a:t>drawShape</a:t>
              </a:r>
              <a:r>
                <a:rPr lang="en-US" sz="1800" dirty="0" smtClean="0">
                  <a:solidFill>
                    <a:schemeClr val="tx1"/>
                  </a:solidFill>
                </a:rPr>
                <a:t> (</a:t>
              </a:r>
              <a:r>
                <a:rPr lang="en-US" sz="1800" dirty="0">
                  <a:solidFill>
                    <a:schemeClr val="tx1"/>
                  </a:solidFill>
                </a:rPr>
                <a:t>Shape s) {</a:t>
              </a:r>
              <a:br>
                <a:rPr lang="en-US" sz="1800" dirty="0">
                  <a:solidFill>
                    <a:schemeClr val="tx1"/>
                  </a:solidFill>
                </a:rPr>
              </a:br>
              <a:r>
                <a:rPr lang="en-US" sz="1800" dirty="0">
                  <a:solidFill>
                    <a:schemeClr val="tx1"/>
                  </a:solidFill>
                </a:rPr>
                <a:t>if (</a:t>
              </a:r>
              <a:r>
                <a:rPr lang="en-US" sz="1800" dirty="0" err="1" smtClean="0">
                  <a:solidFill>
                    <a:schemeClr val="tx1"/>
                  </a:solidFill>
                </a:rPr>
                <a:t>s.type</a:t>
              </a:r>
              <a:r>
                <a:rPr lang="en-US" sz="1800" dirty="0">
                  <a:solidFill>
                    <a:schemeClr val="tx1"/>
                  </a:solidFill>
                </a:rPr>
                <a:t>==1)</a:t>
              </a:r>
              <a:br>
                <a:rPr lang="en-US" sz="1800" dirty="0">
                  <a:solidFill>
                    <a:schemeClr val="tx1"/>
                  </a:solidFill>
                </a:rPr>
              </a:br>
              <a:r>
                <a:rPr lang="en-US" sz="1800" dirty="0" smtClean="0">
                  <a:solidFill>
                    <a:schemeClr val="tx1"/>
                  </a:solidFill>
                </a:rPr>
                <a:t>	</a:t>
              </a:r>
              <a:r>
                <a:rPr lang="en-US" sz="1800" dirty="0" err="1" smtClean="0">
                  <a:solidFill>
                    <a:schemeClr val="tx1"/>
                  </a:solidFill>
                </a:rPr>
                <a:t>drawRectangle</a:t>
              </a:r>
              <a:r>
                <a:rPr lang="en-US" sz="1800" dirty="0" smtClean="0">
                  <a:solidFill>
                    <a:schemeClr val="tx1"/>
                  </a:solidFill>
                </a:rPr>
                <a:t>(s</a:t>
              </a:r>
              <a:r>
                <a:rPr lang="en-US" sz="1800" dirty="0">
                  <a:solidFill>
                    <a:schemeClr val="tx1"/>
                  </a:solidFill>
                </a:rPr>
                <a:t>);</a:t>
              </a:r>
              <a:br>
                <a:rPr lang="en-US" sz="1800" dirty="0">
                  <a:solidFill>
                    <a:schemeClr val="tx1"/>
                  </a:solidFill>
                </a:rPr>
              </a:br>
              <a:r>
                <a:rPr lang="en-US" sz="1800" dirty="0">
                  <a:solidFill>
                    <a:schemeClr val="tx1"/>
                  </a:solidFill>
                </a:rPr>
                <a:t>else if (</a:t>
              </a:r>
              <a:r>
                <a:rPr lang="en-US" sz="1800" dirty="0" err="1" smtClean="0">
                  <a:solidFill>
                    <a:schemeClr val="tx1"/>
                  </a:solidFill>
                </a:rPr>
                <a:t>s.type</a:t>
              </a:r>
              <a:r>
                <a:rPr lang="en-US" sz="1800" dirty="0">
                  <a:solidFill>
                    <a:schemeClr val="tx1"/>
                  </a:solidFill>
                </a:rPr>
                <a:t>==2)</a:t>
              </a:r>
              <a:br>
                <a:rPr lang="en-US" sz="1800" dirty="0">
                  <a:solidFill>
                    <a:schemeClr val="tx1"/>
                  </a:solidFill>
                </a:rPr>
              </a:br>
              <a:r>
                <a:rPr lang="en-US" sz="1800" dirty="0" smtClean="0">
                  <a:solidFill>
                    <a:schemeClr val="tx1"/>
                  </a:solidFill>
                </a:rPr>
                <a:t>	</a:t>
              </a:r>
              <a:r>
                <a:rPr lang="en-US" sz="1800" dirty="0" err="1" smtClean="0">
                  <a:solidFill>
                    <a:schemeClr val="tx1"/>
                  </a:solidFill>
                </a:rPr>
                <a:t>drawCircle</a:t>
              </a:r>
              <a:r>
                <a:rPr lang="en-US" sz="1800" dirty="0" smtClean="0">
                  <a:solidFill>
                    <a:schemeClr val="tx1"/>
                  </a:solidFill>
                </a:rPr>
                <a:t>(s</a:t>
              </a:r>
              <a:r>
                <a:rPr lang="en-US" sz="1800" dirty="0">
                  <a:solidFill>
                    <a:schemeClr val="tx1"/>
                  </a:solidFill>
                </a:rPr>
                <a:t>);</a:t>
              </a:r>
              <a:br>
                <a:rPr lang="en-US" sz="1800" dirty="0">
                  <a:solidFill>
                    <a:schemeClr val="tx1"/>
                  </a:solidFill>
                </a:rPr>
              </a:br>
              <a:r>
                <a:rPr lang="en-US" sz="1800" dirty="0">
                  <a:solidFill>
                    <a:schemeClr val="tx1"/>
                  </a:solidFill>
                </a:rPr>
                <a:t>}</a:t>
              </a:r>
              <a:br>
                <a:rPr lang="en-US" sz="1800" dirty="0">
                  <a:solidFill>
                    <a:schemeClr val="tx1"/>
                  </a:solidFill>
                </a:rPr>
              </a:br>
              <a:r>
                <a:rPr lang="en-US" sz="1800" dirty="0">
                  <a:solidFill>
                    <a:schemeClr val="tx1"/>
                  </a:solidFill>
                </a:rPr>
                <a:t>public void </a:t>
              </a:r>
              <a:r>
                <a:rPr lang="en-US" sz="1800" dirty="0" err="1" smtClean="0">
                  <a:solidFill>
                    <a:schemeClr val="tx1"/>
                  </a:solidFill>
                </a:rPr>
                <a:t>drawCircle</a:t>
              </a:r>
              <a:r>
                <a:rPr lang="en-US" sz="1800" dirty="0" smtClean="0">
                  <a:solidFill>
                    <a:schemeClr val="tx1"/>
                  </a:solidFill>
                </a:rPr>
                <a:t> (</a:t>
              </a:r>
              <a:r>
                <a:rPr lang="en-US" sz="1800" dirty="0">
                  <a:solidFill>
                    <a:schemeClr val="tx1"/>
                  </a:solidFill>
                </a:rPr>
                <a:t>Circle r) {....}</a:t>
              </a:r>
              <a:br>
                <a:rPr lang="en-US" sz="1800" dirty="0">
                  <a:solidFill>
                    <a:schemeClr val="tx1"/>
                  </a:solidFill>
                </a:rPr>
              </a:br>
              <a:r>
                <a:rPr lang="en-US" sz="1800" dirty="0">
                  <a:solidFill>
                    <a:schemeClr val="tx1"/>
                  </a:solidFill>
                </a:rPr>
                <a:t>public void </a:t>
              </a:r>
              <a:r>
                <a:rPr lang="en-US" sz="1800" dirty="0" err="1" smtClean="0">
                  <a:solidFill>
                    <a:schemeClr val="tx1"/>
                  </a:solidFill>
                </a:rPr>
                <a:t>drawRectangle</a:t>
              </a:r>
              <a:r>
                <a:rPr lang="en-US" sz="1800" dirty="0" smtClean="0">
                  <a:solidFill>
                    <a:schemeClr val="tx1"/>
                  </a:solidFill>
                </a:rPr>
                <a:t> (</a:t>
              </a:r>
              <a:r>
                <a:rPr lang="en-US" sz="1800" dirty="0">
                  <a:solidFill>
                    <a:schemeClr val="tx1"/>
                  </a:solidFill>
                </a:rPr>
                <a:t>Rectangle r) {....}</a:t>
              </a:r>
              <a:br>
                <a:rPr lang="en-US" sz="1800" dirty="0">
                  <a:solidFill>
                    <a:schemeClr val="tx1"/>
                  </a:solidFill>
                </a:rPr>
              </a:br>
              <a:r>
                <a:rPr lang="en-US" sz="1800" dirty="0" smtClean="0">
                  <a:solidFill>
                    <a:schemeClr val="tx1"/>
                  </a:solidFill>
                </a:rPr>
                <a:t>}</a:t>
              </a:r>
              <a:endParaRPr lang="en-US" sz="1800" dirty="0">
                <a:solidFill>
                  <a:schemeClr val="tx1"/>
                </a:solidFill>
              </a:endParaRPr>
            </a:p>
          </p:txBody>
        </p:sp>
      </p:grpSp>
      <p:grpSp>
        <p:nvGrpSpPr>
          <p:cNvPr id="29" name="Group 28"/>
          <p:cNvGrpSpPr/>
          <p:nvPr/>
        </p:nvGrpSpPr>
        <p:grpSpPr>
          <a:xfrm>
            <a:off x="4876800" y="1371600"/>
            <a:ext cx="3036638" cy="1447800"/>
            <a:chOff x="5573788" y="1066800"/>
            <a:chExt cx="2590800" cy="1447800"/>
          </a:xfrm>
        </p:grpSpPr>
        <p:sp>
          <p:nvSpPr>
            <p:cNvPr id="9" name="Rectangle 8"/>
            <p:cNvSpPr/>
            <p:nvPr/>
          </p:nvSpPr>
          <p:spPr bwMode="auto">
            <a:xfrm>
              <a:off x="5573788" y="1066800"/>
              <a:ext cx="2590800" cy="1447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smtClean="0"/>
                <a:t>Shape</a:t>
              </a:r>
              <a:endParaRPr lang="en-US" b="1" dirty="0"/>
            </a:p>
          </p:txBody>
        </p:sp>
        <p:sp>
          <p:nvSpPr>
            <p:cNvPr id="10" name="Rectangle 9"/>
            <p:cNvSpPr/>
            <p:nvPr/>
          </p:nvSpPr>
          <p:spPr>
            <a:xfrm>
              <a:off x="5815263" y="1447800"/>
              <a:ext cx="2211137" cy="921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sz="1800" dirty="0">
                  <a:solidFill>
                    <a:schemeClr val="tx1"/>
                  </a:solidFill>
                </a:rPr>
                <a:t>class Shape {</a:t>
              </a:r>
            </a:p>
            <a:p>
              <a:pPr algn="l" rtl="0"/>
              <a:r>
                <a:rPr lang="en-US" sz="1800" dirty="0">
                  <a:solidFill>
                    <a:schemeClr val="tx1"/>
                  </a:solidFill>
                </a:rPr>
                <a:t> 	</a:t>
              </a:r>
              <a:r>
                <a:rPr lang="en-US" sz="1800" dirty="0" err="1">
                  <a:solidFill>
                    <a:schemeClr val="tx1"/>
                  </a:solidFill>
                </a:rPr>
                <a:t>int</a:t>
              </a:r>
              <a:r>
                <a:rPr lang="en-US" sz="1800" dirty="0">
                  <a:solidFill>
                    <a:schemeClr val="tx1"/>
                  </a:solidFill>
                </a:rPr>
                <a:t>  </a:t>
              </a:r>
              <a:r>
                <a:rPr lang="en-US" sz="1800" dirty="0" smtClean="0">
                  <a:solidFill>
                    <a:schemeClr val="tx1"/>
                  </a:solidFill>
                </a:rPr>
                <a:t>type</a:t>
              </a:r>
              <a:r>
                <a:rPr lang="en-US" sz="1800" dirty="0">
                  <a:solidFill>
                    <a:schemeClr val="tx1"/>
                  </a:solidFill>
                </a:rPr>
                <a:t>;</a:t>
              </a:r>
            </a:p>
            <a:p>
              <a:pPr algn="l" rtl="0"/>
              <a:r>
                <a:rPr lang="en-US" sz="1800" dirty="0">
                  <a:solidFill>
                    <a:schemeClr val="tx1"/>
                  </a:solidFill>
                </a:rPr>
                <a:t> }</a:t>
              </a:r>
            </a:p>
          </p:txBody>
        </p:sp>
      </p:grpSp>
      <p:grpSp>
        <p:nvGrpSpPr>
          <p:cNvPr id="26" name="Group 25"/>
          <p:cNvGrpSpPr/>
          <p:nvPr/>
        </p:nvGrpSpPr>
        <p:grpSpPr>
          <a:xfrm>
            <a:off x="5192962" y="2743200"/>
            <a:ext cx="3646238" cy="2362200"/>
            <a:chOff x="1078162" y="4114801"/>
            <a:chExt cx="3646238" cy="2362200"/>
          </a:xfrm>
        </p:grpSpPr>
        <p:sp>
          <p:nvSpPr>
            <p:cNvPr id="23" name="Rectangle 22"/>
            <p:cNvSpPr/>
            <p:nvPr/>
          </p:nvSpPr>
          <p:spPr bwMode="auto">
            <a:xfrm>
              <a:off x="1078162" y="4114801"/>
              <a:ext cx="3646238" cy="2362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smtClean="0"/>
                <a:t>Rectangle</a:t>
              </a:r>
              <a:endParaRPr lang="en-US" b="1" dirty="0"/>
            </a:p>
          </p:txBody>
        </p:sp>
        <p:sp>
          <p:nvSpPr>
            <p:cNvPr id="24" name="Rectangle 23"/>
            <p:cNvSpPr/>
            <p:nvPr/>
          </p:nvSpPr>
          <p:spPr>
            <a:xfrm>
              <a:off x="1326512" y="4495801"/>
              <a:ext cx="3111908" cy="1752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sz="1800" dirty="0">
                  <a:solidFill>
                    <a:schemeClr val="tx1"/>
                  </a:solidFill>
                </a:rPr>
                <a:t>class Rectangle extends Shape {</a:t>
              </a:r>
            </a:p>
            <a:p>
              <a:pPr algn="l" rtl="0"/>
              <a:r>
                <a:rPr lang="en-US" sz="1800" dirty="0">
                  <a:solidFill>
                    <a:schemeClr val="tx1"/>
                  </a:solidFill>
                </a:rPr>
                <a:t> </a:t>
              </a:r>
              <a:r>
                <a:rPr lang="en-US" sz="1800" dirty="0" smtClean="0">
                  <a:solidFill>
                    <a:schemeClr val="tx1"/>
                  </a:solidFill>
                </a:rPr>
                <a:t>    Rectangle</a:t>
              </a:r>
              <a:r>
                <a:rPr lang="en-US" sz="1800" dirty="0">
                  <a:solidFill>
                    <a:schemeClr val="tx1"/>
                  </a:solidFill>
                </a:rPr>
                <a:t>() {</a:t>
              </a:r>
            </a:p>
            <a:p>
              <a:pPr algn="l" rtl="0"/>
              <a:r>
                <a:rPr lang="en-US" sz="1800" dirty="0">
                  <a:solidFill>
                    <a:schemeClr val="tx1"/>
                  </a:solidFill>
                </a:rPr>
                <a:t> </a:t>
              </a:r>
              <a:r>
                <a:rPr lang="en-US" sz="1800" dirty="0" smtClean="0">
                  <a:solidFill>
                    <a:schemeClr val="tx1"/>
                  </a:solidFill>
                </a:rPr>
                <a:t>          super. type=1</a:t>
              </a:r>
              <a:r>
                <a:rPr lang="en-US" sz="1800" dirty="0">
                  <a:solidFill>
                    <a:schemeClr val="tx1"/>
                  </a:solidFill>
                </a:rPr>
                <a:t>;</a:t>
              </a:r>
            </a:p>
            <a:p>
              <a:pPr algn="l" rtl="0"/>
              <a:r>
                <a:rPr lang="en-US" sz="1800" dirty="0">
                  <a:solidFill>
                    <a:schemeClr val="tx1"/>
                  </a:solidFill>
                </a:rPr>
                <a:t> </a:t>
              </a:r>
              <a:r>
                <a:rPr lang="en-US" sz="1800" dirty="0" smtClean="0">
                  <a:solidFill>
                    <a:schemeClr val="tx1"/>
                  </a:solidFill>
                </a:rPr>
                <a:t>           }</a:t>
              </a:r>
              <a:endParaRPr lang="en-US" sz="1800" dirty="0">
                <a:solidFill>
                  <a:schemeClr val="tx1"/>
                </a:solidFill>
              </a:endParaRPr>
            </a:p>
            <a:p>
              <a:pPr algn="l" rtl="0"/>
              <a:r>
                <a:rPr lang="en-US" sz="1800" dirty="0">
                  <a:solidFill>
                    <a:schemeClr val="tx1"/>
                  </a:solidFill>
                </a:rPr>
                <a:t> }</a:t>
              </a:r>
            </a:p>
          </p:txBody>
        </p:sp>
      </p:grpSp>
      <p:grpSp>
        <p:nvGrpSpPr>
          <p:cNvPr id="28" name="Group 27"/>
          <p:cNvGrpSpPr/>
          <p:nvPr/>
        </p:nvGrpSpPr>
        <p:grpSpPr>
          <a:xfrm>
            <a:off x="5689830" y="4495800"/>
            <a:ext cx="3377970" cy="2133599"/>
            <a:chOff x="5129462" y="3962401"/>
            <a:chExt cx="3201738" cy="1904999"/>
          </a:xfrm>
        </p:grpSpPr>
        <p:sp>
          <p:nvSpPr>
            <p:cNvPr id="18" name="Rectangle 17"/>
            <p:cNvSpPr/>
            <p:nvPr/>
          </p:nvSpPr>
          <p:spPr bwMode="auto">
            <a:xfrm>
              <a:off x="5129462" y="3962401"/>
              <a:ext cx="3201738" cy="1904999"/>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smtClean="0"/>
                <a:t>Circle</a:t>
              </a:r>
              <a:endParaRPr lang="en-US" b="1" dirty="0"/>
            </a:p>
          </p:txBody>
        </p:sp>
        <p:sp>
          <p:nvSpPr>
            <p:cNvPr id="19" name="Rectangle 18"/>
            <p:cNvSpPr/>
            <p:nvPr/>
          </p:nvSpPr>
          <p:spPr>
            <a:xfrm>
              <a:off x="5347536" y="4302580"/>
              <a:ext cx="2806093" cy="14287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sz="1800" dirty="0">
                  <a:solidFill>
                    <a:schemeClr val="tx1"/>
                  </a:solidFill>
                </a:rPr>
                <a:t>class Circle extends Shape {</a:t>
              </a:r>
            </a:p>
            <a:p>
              <a:pPr algn="l" rtl="0"/>
              <a:r>
                <a:rPr lang="en-US" sz="1800" dirty="0">
                  <a:solidFill>
                    <a:schemeClr val="tx1"/>
                  </a:solidFill>
                </a:rPr>
                <a:t> </a:t>
              </a:r>
              <a:r>
                <a:rPr lang="en-US" sz="1800" dirty="0" smtClean="0">
                  <a:solidFill>
                    <a:schemeClr val="tx1"/>
                  </a:solidFill>
                </a:rPr>
                <a:t>  Circle</a:t>
              </a:r>
              <a:r>
                <a:rPr lang="en-US" sz="1800" dirty="0">
                  <a:solidFill>
                    <a:schemeClr val="tx1"/>
                  </a:solidFill>
                </a:rPr>
                <a:t>() {</a:t>
              </a:r>
            </a:p>
            <a:p>
              <a:pPr algn="l" rtl="0"/>
              <a:r>
                <a:rPr lang="en-US" sz="1800" dirty="0">
                  <a:solidFill>
                    <a:schemeClr val="tx1"/>
                  </a:solidFill>
                </a:rPr>
                <a:t> </a:t>
              </a:r>
              <a:r>
                <a:rPr lang="en-US" sz="1800" dirty="0" smtClean="0">
                  <a:solidFill>
                    <a:schemeClr val="tx1"/>
                  </a:solidFill>
                </a:rPr>
                <a:t>        </a:t>
              </a:r>
              <a:r>
                <a:rPr lang="en-US" sz="1800" dirty="0" err="1" smtClean="0">
                  <a:solidFill>
                    <a:schemeClr val="tx1"/>
                  </a:solidFill>
                </a:rPr>
                <a:t>super.type</a:t>
              </a:r>
              <a:r>
                <a:rPr lang="en-US" sz="1800" dirty="0" smtClean="0">
                  <a:solidFill>
                    <a:schemeClr val="tx1"/>
                  </a:solidFill>
                </a:rPr>
                <a:t>=2</a:t>
              </a:r>
              <a:r>
                <a:rPr lang="en-US" sz="1800" dirty="0">
                  <a:solidFill>
                    <a:schemeClr val="tx1"/>
                  </a:solidFill>
                </a:rPr>
                <a:t>;</a:t>
              </a:r>
            </a:p>
            <a:p>
              <a:pPr algn="l" rtl="0"/>
              <a:r>
                <a:rPr lang="en-US" sz="1800" dirty="0">
                  <a:solidFill>
                    <a:schemeClr val="tx1"/>
                  </a:solidFill>
                </a:rPr>
                <a:t> 	}</a:t>
              </a:r>
            </a:p>
            <a:p>
              <a:pPr algn="l" rtl="0"/>
              <a:r>
                <a:rPr lang="en-US" sz="1800" dirty="0">
                  <a:solidFill>
                    <a:schemeClr val="tx1"/>
                  </a:solidFill>
                </a:rPr>
                <a:t> } </a:t>
              </a:r>
            </a:p>
          </p:txBody>
        </p:sp>
      </p:grpSp>
    </p:spTree>
    <p:extLst>
      <p:ext uri="{BB962C8B-B14F-4D97-AF65-F5344CB8AC3E}">
        <p14:creationId xmlns:p14="http://schemas.microsoft.com/office/powerpoint/2010/main" val="27208220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solidFill>
                  <a:srgbClr val="2D2D8A">
                    <a:lumMod val="75000"/>
                  </a:srgbClr>
                </a:solidFill>
              </a:rPr>
              <a:t>O</a:t>
            </a:r>
            <a:r>
              <a:rPr lang="en-US" sz="2400" dirty="0" smtClean="0">
                <a:solidFill>
                  <a:srgbClr val="000000"/>
                </a:solidFill>
              </a:rPr>
              <a:t>pen Closed Principle </a:t>
            </a:r>
            <a:r>
              <a:rPr lang="en-US" sz="2400" dirty="0" smtClean="0">
                <a:solidFill>
                  <a:srgbClr val="2D2D8A">
                    <a:lumMod val="75000"/>
                  </a:srgbClr>
                </a:solidFill>
              </a:rPr>
              <a:t>OCP</a:t>
            </a:r>
            <a:endParaRPr lang="en-US" sz="1400" dirty="0"/>
          </a:p>
        </p:txBody>
      </p:sp>
      <p:grpSp>
        <p:nvGrpSpPr>
          <p:cNvPr id="8" name="Group 7"/>
          <p:cNvGrpSpPr/>
          <p:nvPr/>
        </p:nvGrpSpPr>
        <p:grpSpPr>
          <a:xfrm>
            <a:off x="3048000" y="1219200"/>
            <a:ext cx="2819400" cy="1638300"/>
            <a:chOff x="6477000" y="3886200"/>
            <a:chExt cx="2514600" cy="1638300"/>
          </a:xfrm>
          <a:solidFill>
            <a:srgbClr val="00B0F0"/>
          </a:solidFill>
        </p:grpSpPr>
        <p:sp>
          <p:nvSpPr>
            <p:cNvPr id="6" name="Rectangle 5"/>
            <p:cNvSpPr/>
            <p:nvPr/>
          </p:nvSpPr>
          <p:spPr>
            <a:xfrm>
              <a:off x="6477000" y="4419600"/>
              <a:ext cx="2514600" cy="1104900"/>
            </a:xfrm>
            <a:prstGeom prst="rect">
              <a:avLst/>
            </a:prstGeom>
            <a:grp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l" rtl="0"/>
              <a:r>
                <a:rPr lang="en-US" sz="2000" b="1" dirty="0" smtClean="0">
                  <a:solidFill>
                    <a:schemeClr val="bg1"/>
                  </a:solidFill>
                </a:rPr>
                <a:t>+ </a:t>
              </a:r>
              <a:r>
                <a:rPr lang="en-US" sz="2000" b="1" dirty="0" err="1" smtClean="0">
                  <a:solidFill>
                    <a:schemeClr val="bg1"/>
                  </a:solidFill>
                </a:rPr>
                <a:t>drawShape</a:t>
              </a:r>
              <a:r>
                <a:rPr lang="en-US" sz="2000" b="1" dirty="0" smtClean="0">
                  <a:solidFill>
                    <a:schemeClr val="bg1"/>
                  </a:solidFill>
                </a:rPr>
                <a:t> (s: Shape)</a:t>
              </a:r>
            </a:p>
          </p:txBody>
        </p:sp>
        <p:sp>
          <p:nvSpPr>
            <p:cNvPr id="7" name="Rectangle 6"/>
            <p:cNvSpPr/>
            <p:nvPr/>
          </p:nvSpPr>
          <p:spPr>
            <a:xfrm>
              <a:off x="6477000" y="3886200"/>
              <a:ext cx="2514600" cy="533400"/>
            </a:xfrm>
            <a:prstGeom prst="rect">
              <a:avLst/>
            </a:prstGeom>
            <a:grp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rtl="0"/>
              <a:r>
                <a:rPr lang="en-US" sz="2000" b="1" dirty="0" err="1" smtClean="0">
                  <a:solidFill>
                    <a:schemeClr val="bg1"/>
                  </a:solidFill>
                </a:rPr>
                <a:t>GraphicsEditor</a:t>
              </a:r>
              <a:endParaRPr lang="en-US" sz="2000" b="1" dirty="0">
                <a:solidFill>
                  <a:schemeClr val="bg1"/>
                </a:solidFill>
              </a:endParaRPr>
            </a:p>
          </p:txBody>
        </p:sp>
      </p:grpSp>
      <p:grpSp>
        <p:nvGrpSpPr>
          <p:cNvPr id="13" name="Group 12"/>
          <p:cNvGrpSpPr/>
          <p:nvPr/>
        </p:nvGrpSpPr>
        <p:grpSpPr>
          <a:xfrm>
            <a:off x="6019800" y="4724400"/>
            <a:ext cx="2062655" cy="1562100"/>
            <a:chOff x="6477000" y="3962400"/>
            <a:chExt cx="2514600" cy="1562100"/>
          </a:xfrm>
          <a:solidFill>
            <a:srgbClr val="FF9933"/>
          </a:solidFill>
        </p:grpSpPr>
        <p:sp>
          <p:nvSpPr>
            <p:cNvPr id="14" name="Rectangle 13"/>
            <p:cNvSpPr/>
            <p:nvPr/>
          </p:nvSpPr>
          <p:spPr>
            <a:xfrm>
              <a:off x="6477000" y="4419600"/>
              <a:ext cx="2514600" cy="1104900"/>
            </a:xfrm>
            <a:prstGeom prst="rect">
              <a:avLst/>
            </a:prstGeom>
            <a:grp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l" rtl="0"/>
              <a:r>
                <a:rPr lang="en-US" sz="2000" b="1" dirty="0" smtClean="0">
                  <a:solidFill>
                    <a:schemeClr val="bg1"/>
                  </a:solidFill>
                </a:rPr>
                <a:t>+draw()</a:t>
              </a:r>
            </a:p>
          </p:txBody>
        </p:sp>
        <p:sp>
          <p:nvSpPr>
            <p:cNvPr id="15" name="Rectangle 14"/>
            <p:cNvSpPr/>
            <p:nvPr/>
          </p:nvSpPr>
          <p:spPr>
            <a:xfrm>
              <a:off x="6477000" y="3962400"/>
              <a:ext cx="2514600" cy="533400"/>
            </a:xfrm>
            <a:prstGeom prst="rect">
              <a:avLst/>
            </a:prstGeom>
            <a:grp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b="1" dirty="0" smtClean="0">
                  <a:solidFill>
                    <a:schemeClr val="bg1"/>
                  </a:solidFill>
                </a:rPr>
                <a:t>Rectangle</a:t>
              </a:r>
              <a:endParaRPr lang="en-US" sz="2000" b="1" dirty="0">
                <a:solidFill>
                  <a:schemeClr val="bg1"/>
                </a:solidFill>
              </a:endParaRPr>
            </a:p>
          </p:txBody>
        </p:sp>
      </p:grpSp>
      <p:grpSp>
        <p:nvGrpSpPr>
          <p:cNvPr id="27" name="Group 26"/>
          <p:cNvGrpSpPr/>
          <p:nvPr/>
        </p:nvGrpSpPr>
        <p:grpSpPr>
          <a:xfrm>
            <a:off x="3275286" y="3483522"/>
            <a:ext cx="2062655" cy="1562100"/>
            <a:chOff x="6477000" y="3962400"/>
            <a:chExt cx="2514600" cy="1562100"/>
          </a:xfrm>
          <a:solidFill>
            <a:srgbClr val="FF9933"/>
          </a:solidFill>
        </p:grpSpPr>
        <p:sp>
          <p:nvSpPr>
            <p:cNvPr id="28" name="Rectangle 27"/>
            <p:cNvSpPr/>
            <p:nvPr/>
          </p:nvSpPr>
          <p:spPr>
            <a:xfrm>
              <a:off x="6477000" y="4419600"/>
              <a:ext cx="2514600" cy="1104900"/>
            </a:xfrm>
            <a:prstGeom prst="rect">
              <a:avLst/>
            </a:prstGeom>
            <a:grp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l" rtl="0"/>
              <a:r>
                <a:rPr lang="en-US" sz="2000" b="1" dirty="0" smtClean="0">
                  <a:solidFill>
                    <a:schemeClr val="bg1"/>
                  </a:solidFill>
                </a:rPr>
                <a:t>+draw()</a:t>
              </a:r>
            </a:p>
          </p:txBody>
        </p:sp>
        <p:sp>
          <p:nvSpPr>
            <p:cNvPr id="29" name="Rectangle 28"/>
            <p:cNvSpPr/>
            <p:nvPr/>
          </p:nvSpPr>
          <p:spPr>
            <a:xfrm>
              <a:off x="6477000" y="3962400"/>
              <a:ext cx="2514600" cy="533400"/>
            </a:xfrm>
            <a:prstGeom prst="rect">
              <a:avLst/>
            </a:prstGeom>
            <a:grp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2000" b="1" dirty="0" smtClean="0">
                  <a:solidFill>
                    <a:schemeClr val="bg1"/>
                  </a:solidFill>
                </a:rPr>
                <a:t>Shape</a:t>
              </a:r>
              <a:endParaRPr lang="en-US" sz="2000" b="1" dirty="0">
                <a:solidFill>
                  <a:schemeClr val="bg1"/>
                </a:solidFill>
              </a:endParaRPr>
            </a:p>
          </p:txBody>
        </p:sp>
      </p:grpSp>
      <p:grpSp>
        <p:nvGrpSpPr>
          <p:cNvPr id="30" name="Group 29"/>
          <p:cNvGrpSpPr/>
          <p:nvPr/>
        </p:nvGrpSpPr>
        <p:grpSpPr>
          <a:xfrm>
            <a:off x="609600" y="4724400"/>
            <a:ext cx="2062655" cy="1562100"/>
            <a:chOff x="6477000" y="3962400"/>
            <a:chExt cx="2514600" cy="1562100"/>
          </a:xfrm>
          <a:solidFill>
            <a:srgbClr val="FF9933"/>
          </a:solidFill>
        </p:grpSpPr>
        <p:sp>
          <p:nvSpPr>
            <p:cNvPr id="31" name="Rectangle 30"/>
            <p:cNvSpPr/>
            <p:nvPr/>
          </p:nvSpPr>
          <p:spPr>
            <a:xfrm>
              <a:off x="6477000" y="4419600"/>
              <a:ext cx="2514600" cy="1104900"/>
            </a:xfrm>
            <a:prstGeom prst="rect">
              <a:avLst/>
            </a:prstGeom>
            <a:grp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l" rtl="0"/>
              <a:r>
                <a:rPr lang="en-US" sz="2000" b="1" dirty="0" smtClean="0">
                  <a:solidFill>
                    <a:schemeClr val="bg1"/>
                  </a:solidFill>
                </a:rPr>
                <a:t>+draw()</a:t>
              </a:r>
            </a:p>
          </p:txBody>
        </p:sp>
        <p:sp>
          <p:nvSpPr>
            <p:cNvPr id="32" name="Rectangle 31"/>
            <p:cNvSpPr/>
            <p:nvPr/>
          </p:nvSpPr>
          <p:spPr>
            <a:xfrm>
              <a:off x="6477000" y="3962400"/>
              <a:ext cx="2514600" cy="533400"/>
            </a:xfrm>
            <a:prstGeom prst="rect">
              <a:avLst/>
            </a:prstGeom>
            <a:grp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2000" b="1" dirty="0" smtClean="0">
                  <a:solidFill>
                    <a:schemeClr val="bg1"/>
                  </a:solidFill>
                </a:rPr>
                <a:t>Circle</a:t>
              </a:r>
              <a:endParaRPr lang="en-US" sz="2000" b="1" dirty="0">
                <a:solidFill>
                  <a:schemeClr val="bg1"/>
                </a:solidFill>
              </a:endParaRPr>
            </a:p>
          </p:txBody>
        </p:sp>
      </p:grpSp>
      <p:cxnSp>
        <p:nvCxnSpPr>
          <p:cNvPr id="4" name="Straight Arrow Connector 3"/>
          <p:cNvCxnSpPr>
            <a:endCxn id="29" idx="0"/>
          </p:cNvCxnSpPr>
          <p:nvPr/>
        </p:nvCxnSpPr>
        <p:spPr>
          <a:xfrm>
            <a:off x="4305300" y="2857500"/>
            <a:ext cx="1314" cy="6260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Isosceles Triangle 38"/>
          <p:cNvSpPr/>
          <p:nvPr/>
        </p:nvSpPr>
        <p:spPr>
          <a:xfrm>
            <a:off x="4114800" y="5045621"/>
            <a:ext cx="762000" cy="443531"/>
          </a:xfrm>
          <a:prstGeom prst="triangl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19" name="Title 1"/>
          <p:cNvSpPr txBox="1">
            <a:spLocks/>
          </p:cNvSpPr>
          <p:nvPr/>
        </p:nvSpPr>
        <p:spPr bwMode="auto">
          <a:xfrm>
            <a:off x="2895600" y="685800"/>
            <a:ext cx="3432941"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fontScale="97500"/>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Verdana" pitchFamily="34" charset="0"/>
                <a:cs typeface="Arial" pitchFamily="34" charset="0"/>
              </a:defRPr>
            </a:lvl2pPr>
            <a:lvl3pPr algn="ctr" rtl="0" eaLnBrk="0" fontAlgn="base" hangingPunct="0">
              <a:spcBef>
                <a:spcPct val="0"/>
              </a:spcBef>
              <a:spcAft>
                <a:spcPct val="0"/>
              </a:spcAft>
              <a:defRPr sz="2800" b="1">
                <a:solidFill>
                  <a:schemeClr val="tx2"/>
                </a:solidFill>
                <a:latin typeface="Verdana" pitchFamily="34" charset="0"/>
                <a:cs typeface="Arial" pitchFamily="34" charset="0"/>
              </a:defRPr>
            </a:lvl3pPr>
            <a:lvl4pPr algn="ctr" rtl="0" eaLnBrk="0" fontAlgn="base" hangingPunct="0">
              <a:spcBef>
                <a:spcPct val="0"/>
              </a:spcBef>
              <a:spcAft>
                <a:spcPct val="0"/>
              </a:spcAft>
              <a:defRPr sz="2800" b="1">
                <a:solidFill>
                  <a:schemeClr val="tx2"/>
                </a:solidFill>
                <a:latin typeface="Verdana" pitchFamily="34" charset="0"/>
                <a:cs typeface="Arial" pitchFamily="34" charset="0"/>
              </a:defRPr>
            </a:lvl4pPr>
            <a:lvl5pPr algn="ctr" rtl="0" eaLnBrk="0" fontAlgn="base" hangingPunct="0">
              <a:spcBef>
                <a:spcPct val="0"/>
              </a:spcBef>
              <a:spcAft>
                <a:spcPct val="0"/>
              </a:spcAft>
              <a:defRPr sz="2800" b="1">
                <a:solidFill>
                  <a:schemeClr val="tx2"/>
                </a:solidFill>
                <a:latin typeface="Verdana" pitchFamily="34" charset="0"/>
                <a:cs typeface="Arial" pitchFamily="34" charset="0"/>
              </a:defRPr>
            </a:lvl5pPr>
            <a:lvl6pPr marL="457200" algn="ctr" rtl="0" fontAlgn="base">
              <a:spcBef>
                <a:spcPct val="0"/>
              </a:spcBef>
              <a:spcAft>
                <a:spcPct val="0"/>
              </a:spcAft>
              <a:defRPr sz="2800" b="1">
                <a:solidFill>
                  <a:schemeClr val="tx2"/>
                </a:solidFill>
                <a:latin typeface="Verdana" pitchFamily="34" charset="0"/>
                <a:cs typeface="Arial" pitchFamily="34" charset="0"/>
              </a:defRPr>
            </a:lvl6pPr>
            <a:lvl7pPr marL="914400" algn="ctr" rtl="0" fontAlgn="base">
              <a:spcBef>
                <a:spcPct val="0"/>
              </a:spcBef>
              <a:spcAft>
                <a:spcPct val="0"/>
              </a:spcAft>
              <a:defRPr sz="2800" b="1">
                <a:solidFill>
                  <a:schemeClr val="tx2"/>
                </a:solidFill>
                <a:latin typeface="Verdana" pitchFamily="34" charset="0"/>
                <a:cs typeface="Arial" pitchFamily="34" charset="0"/>
              </a:defRPr>
            </a:lvl7pPr>
            <a:lvl8pPr marL="1371600" algn="ctr" rtl="0" fontAlgn="base">
              <a:spcBef>
                <a:spcPct val="0"/>
              </a:spcBef>
              <a:spcAft>
                <a:spcPct val="0"/>
              </a:spcAft>
              <a:defRPr sz="2800" b="1">
                <a:solidFill>
                  <a:schemeClr val="tx2"/>
                </a:solidFill>
                <a:latin typeface="Verdana" pitchFamily="34" charset="0"/>
                <a:cs typeface="Arial" pitchFamily="34" charset="0"/>
              </a:defRPr>
            </a:lvl8pPr>
            <a:lvl9pPr marL="1828800" algn="ctr" rtl="0" fontAlgn="base">
              <a:spcBef>
                <a:spcPct val="0"/>
              </a:spcBef>
              <a:spcAft>
                <a:spcPct val="0"/>
              </a:spcAft>
              <a:defRPr sz="2800" b="1">
                <a:solidFill>
                  <a:schemeClr val="tx2"/>
                </a:solidFill>
                <a:latin typeface="Verdana" pitchFamily="34" charset="0"/>
                <a:cs typeface="Arial" pitchFamily="34" charset="0"/>
              </a:defRPr>
            </a:lvl9pPr>
          </a:lstStyle>
          <a:p>
            <a:r>
              <a:rPr lang="en-US" sz="2400" kern="0" dirty="0" smtClean="0">
                <a:solidFill>
                  <a:schemeClr val="accent6">
                    <a:lumMod val="75000"/>
                  </a:schemeClr>
                </a:solidFill>
              </a:rPr>
              <a:t>Suggested Solution</a:t>
            </a:r>
            <a:endParaRPr lang="en-US" sz="2400" kern="0" dirty="0"/>
          </a:p>
        </p:txBody>
      </p:sp>
      <p:cxnSp>
        <p:nvCxnSpPr>
          <p:cNvPr id="23" name="Elbow Connector 22"/>
          <p:cNvCxnSpPr>
            <a:endCxn id="39" idx="3"/>
          </p:cNvCxnSpPr>
          <p:nvPr/>
        </p:nvCxnSpPr>
        <p:spPr bwMode="auto">
          <a:xfrm flipV="1">
            <a:off x="2672255" y="5489152"/>
            <a:ext cx="1823545" cy="530648"/>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Elbow Connector 33"/>
          <p:cNvCxnSpPr>
            <a:endCxn id="39" idx="3"/>
          </p:cNvCxnSpPr>
          <p:nvPr/>
        </p:nvCxnSpPr>
        <p:spPr bwMode="auto">
          <a:xfrm rot="10800000">
            <a:off x="4495800" y="5489152"/>
            <a:ext cx="1524000" cy="530648"/>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9405226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solidFill>
                  <a:schemeClr val="accent6">
                    <a:lumMod val="75000"/>
                  </a:schemeClr>
                </a:solidFill>
              </a:rPr>
              <a:t>O</a:t>
            </a:r>
            <a:r>
              <a:rPr lang="en-US" dirty="0" smtClean="0"/>
              <a:t>pen </a:t>
            </a:r>
            <a:r>
              <a:rPr lang="en-US" dirty="0"/>
              <a:t>C</a:t>
            </a:r>
            <a:r>
              <a:rPr lang="en-US" dirty="0" smtClean="0"/>
              <a:t>losed Principle  </a:t>
            </a:r>
            <a:r>
              <a:rPr lang="en-US" dirty="0" smtClean="0">
                <a:solidFill>
                  <a:schemeClr val="accent6">
                    <a:lumMod val="75000"/>
                  </a:schemeClr>
                </a:solidFill>
              </a:rPr>
              <a:t>SRP</a:t>
            </a:r>
            <a:endParaRPr lang="en-US" dirty="0"/>
          </a:p>
        </p:txBody>
      </p:sp>
      <p:grpSp>
        <p:nvGrpSpPr>
          <p:cNvPr id="7" name="Group 6"/>
          <p:cNvGrpSpPr/>
          <p:nvPr/>
        </p:nvGrpSpPr>
        <p:grpSpPr>
          <a:xfrm>
            <a:off x="152400" y="1524000"/>
            <a:ext cx="4724400" cy="3352800"/>
            <a:chOff x="228600" y="685800"/>
            <a:chExt cx="4800600" cy="4495800"/>
          </a:xfrm>
        </p:grpSpPr>
        <p:sp>
          <p:nvSpPr>
            <p:cNvPr id="4" name="Rectangle 3"/>
            <p:cNvSpPr/>
            <p:nvPr/>
          </p:nvSpPr>
          <p:spPr bwMode="auto">
            <a:xfrm>
              <a:off x="228600" y="685800"/>
              <a:ext cx="4800600" cy="4495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err="1"/>
                <a:t>GraphicEditor</a:t>
              </a:r>
              <a:endParaRPr lang="en-US" b="1" dirty="0"/>
            </a:p>
          </p:txBody>
        </p:sp>
        <p:sp>
          <p:nvSpPr>
            <p:cNvPr id="5" name="Rectangle 4"/>
            <p:cNvSpPr/>
            <p:nvPr/>
          </p:nvSpPr>
          <p:spPr>
            <a:xfrm>
              <a:off x="392363" y="1249507"/>
              <a:ext cx="4547937" cy="37277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sz="1800" dirty="0">
                  <a:solidFill>
                    <a:schemeClr val="tx1"/>
                  </a:solidFill>
                </a:rPr>
                <a:t>// Open-Close Principle </a:t>
              </a:r>
              <a:r>
                <a:rPr lang="en-US" sz="1800" dirty="0" smtClean="0">
                  <a:solidFill>
                    <a:schemeClr val="tx1"/>
                  </a:solidFill>
                </a:rPr>
                <a:t>– </a:t>
              </a:r>
              <a:r>
                <a:rPr lang="en-US" sz="1800" b="1" dirty="0" smtClean="0">
                  <a:solidFill>
                    <a:srgbClr val="CC3300"/>
                  </a:solidFill>
                </a:rPr>
                <a:t>Good</a:t>
              </a:r>
              <a:r>
                <a:rPr lang="en-US" sz="1800" dirty="0" smtClean="0">
                  <a:solidFill>
                    <a:srgbClr val="CC3300"/>
                  </a:solidFill>
                </a:rPr>
                <a:t> </a:t>
              </a:r>
              <a:r>
                <a:rPr lang="en-US" sz="1800" dirty="0" smtClean="0">
                  <a:solidFill>
                    <a:schemeClr val="tx1"/>
                  </a:solidFill>
                </a:rPr>
                <a:t>example</a:t>
              </a:r>
              <a:r>
                <a:rPr lang="en-US" sz="1800" dirty="0">
                  <a:solidFill>
                    <a:schemeClr val="tx1"/>
                  </a:solidFill>
                </a:rPr>
                <a:t/>
              </a:r>
              <a:br>
                <a:rPr lang="en-US" sz="1800" dirty="0">
                  <a:solidFill>
                    <a:schemeClr val="tx1"/>
                  </a:solidFill>
                </a:rPr>
              </a:br>
              <a:r>
                <a:rPr lang="en-US" sz="1800" dirty="0">
                  <a:solidFill>
                    <a:schemeClr val="tx1"/>
                  </a:solidFill>
                </a:rPr>
                <a:t>class </a:t>
              </a:r>
              <a:r>
                <a:rPr lang="en-US" sz="1800" dirty="0" err="1">
                  <a:solidFill>
                    <a:schemeClr val="tx1"/>
                  </a:solidFill>
                </a:rPr>
                <a:t>GraphicEditor</a:t>
              </a:r>
              <a:r>
                <a:rPr lang="en-US" sz="1800" dirty="0">
                  <a:solidFill>
                    <a:schemeClr val="tx1"/>
                  </a:solidFill>
                </a:rPr>
                <a:t> {</a:t>
              </a:r>
              <a:br>
                <a:rPr lang="en-US" sz="1800" dirty="0">
                  <a:solidFill>
                    <a:schemeClr val="tx1"/>
                  </a:solidFill>
                </a:rPr>
              </a:br>
              <a:r>
                <a:rPr lang="en-US" sz="1800" dirty="0">
                  <a:solidFill>
                    <a:schemeClr val="tx1"/>
                  </a:solidFill>
                </a:rPr>
                <a:t/>
              </a:r>
              <a:br>
                <a:rPr lang="en-US" sz="1800" dirty="0">
                  <a:solidFill>
                    <a:schemeClr val="tx1"/>
                  </a:solidFill>
                </a:rPr>
              </a:br>
              <a:r>
                <a:rPr lang="en-US" sz="1800" dirty="0">
                  <a:solidFill>
                    <a:schemeClr val="tx1"/>
                  </a:solidFill>
                </a:rPr>
                <a:t>public void </a:t>
              </a:r>
              <a:r>
                <a:rPr lang="en-US" sz="1800" dirty="0" err="1">
                  <a:solidFill>
                    <a:schemeClr val="tx1"/>
                  </a:solidFill>
                </a:rPr>
                <a:t>drawShape</a:t>
              </a:r>
              <a:r>
                <a:rPr lang="en-US" sz="1800" dirty="0">
                  <a:solidFill>
                    <a:schemeClr val="tx1"/>
                  </a:solidFill>
                </a:rPr>
                <a:t>(Shape s) {</a:t>
              </a:r>
              <a:br>
                <a:rPr lang="en-US" sz="1800" dirty="0">
                  <a:solidFill>
                    <a:schemeClr val="tx1"/>
                  </a:solidFill>
                </a:rPr>
              </a:br>
              <a:r>
                <a:rPr lang="en-US" sz="1800" dirty="0" smtClean="0">
                  <a:solidFill>
                    <a:schemeClr val="tx1"/>
                  </a:solidFill>
                </a:rPr>
                <a:t>	</a:t>
              </a:r>
              <a:r>
                <a:rPr lang="en-US" sz="1800" dirty="0" err="1" smtClean="0">
                  <a:solidFill>
                    <a:schemeClr val="tx1"/>
                  </a:solidFill>
                </a:rPr>
                <a:t>s.draw</a:t>
              </a:r>
              <a:r>
                <a:rPr lang="en-US" sz="1800" dirty="0" smtClean="0">
                  <a:solidFill>
                    <a:schemeClr val="tx1"/>
                  </a:solidFill>
                </a:rPr>
                <a:t>();</a:t>
              </a:r>
            </a:p>
            <a:p>
              <a:pPr algn="l" rtl="0"/>
              <a:r>
                <a:rPr lang="en-US" sz="1800" dirty="0" smtClean="0">
                  <a:solidFill>
                    <a:schemeClr val="tx1"/>
                  </a:solidFill>
                </a:rPr>
                <a:t>    }</a:t>
              </a:r>
              <a:r>
                <a:rPr lang="en-US" sz="1800" dirty="0">
                  <a:solidFill>
                    <a:schemeClr val="tx1"/>
                  </a:solidFill>
                </a:rPr>
                <a:t/>
              </a:r>
              <a:br>
                <a:rPr lang="en-US" sz="1800" dirty="0">
                  <a:solidFill>
                    <a:schemeClr val="tx1"/>
                  </a:solidFill>
                </a:rPr>
              </a:br>
              <a:r>
                <a:rPr lang="en-US" sz="1800" dirty="0" smtClean="0">
                  <a:solidFill>
                    <a:schemeClr val="tx1"/>
                  </a:solidFill>
                </a:rPr>
                <a:t>}</a:t>
              </a:r>
              <a:endParaRPr lang="en-US" sz="1800" dirty="0">
                <a:solidFill>
                  <a:schemeClr val="tx1"/>
                </a:solidFill>
              </a:endParaRPr>
            </a:p>
          </p:txBody>
        </p:sp>
      </p:grpSp>
      <p:grpSp>
        <p:nvGrpSpPr>
          <p:cNvPr id="29" name="Group 28"/>
          <p:cNvGrpSpPr/>
          <p:nvPr/>
        </p:nvGrpSpPr>
        <p:grpSpPr>
          <a:xfrm>
            <a:off x="4724400" y="1447800"/>
            <a:ext cx="3828820" cy="1447800"/>
            <a:chOff x="5638800" y="1066800"/>
            <a:chExt cx="2590800" cy="1447800"/>
          </a:xfrm>
        </p:grpSpPr>
        <p:sp>
          <p:nvSpPr>
            <p:cNvPr id="9" name="Rectangle 8"/>
            <p:cNvSpPr/>
            <p:nvPr/>
          </p:nvSpPr>
          <p:spPr bwMode="auto">
            <a:xfrm>
              <a:off x="5638800" y="1066800"/>
              <a:ext cx="2590800" cy="1447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smtClean="0"/>
                <a:t>Shape</a:t>
              </a:r>
              <a:endParaRPr lang="en-US" b="1" dirty="0"/>
            </a:p>
          </p:txBody>
        </p:sp>
        <p:sp>
          <p:nvSpPr>
            <p:cNvPr id="10" name="Rectangle 9"/>
            <p:cNvSpPr/>
            <p:nvPr/>
          </p:nvSpPr>
          <p:spPr>
            <a:xfrm>
              <a:off x="5815263" y="1447800"/>
              <a:ext cx="2211137" cy="921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sz="1800" dirty="0">
                  <a:solidFill>
                    <a:schemeClr val="tx1"/>
                  </a:solidFill>
                </a:rPr>
                <a:t>class Shape {</a:t>
              </a:r>
            </a:p>
            <a:p>
              <a:pPr algn="l" rtl="0"/>
              <a:r>
                <a:rPr lang="en-US" sz="1800" dirty="0">
                  <a:solidFill>
                    <a:schemeClr val="tx1"/>
                  </a:solidFill>
                </a:rPr>
                <a:t> 	abstract void draw(); </a:t>
              </a:r>
              <a:endParaRPr lang="en-US" sz="1800" dirty="0" smtClean="0">
                <a:solidFill>
                  <a:schemeClr val="tx1"/>
                </a:solidFill>
              </a:endParaRPr>
            </a:p>
            <a:p>
              <a:pPr algn="l" rtl="0"/>
              <a:r>
                <a:rPr lang="en-US" sz="1800" dirty="0" smtClean="0">
                  <a:solidFill>
                    <a:schemeClr val="tx1"/>
                  </a:solidFill>
                </a:rPr>
                <a:t>}</a:t>
              </a:r>
              <a:endParaRPr lang="en-US" sz="1800" dirty="0">
                <a:solidFill>
                  <a:schemeClr val="tx1"/>
                </a:solidFill>
              </a:endParaRPr>
            </a:p>
          </p:txBody>
        </p:sp>
      </p:grpSp>
      <p:grpSp>
        <p:nvGrpSpPr>
          <p:cNvPr id="26" name="Group 25"/>
          <p:cNvGrpSpPr/>
          <p:nvPr/>
        </p:nvGrpSpPr>
        <p:grpSpPr>
          <a:xfrm>
            <a:off x="5192962" y="2971800"/>
            <a:ext cx="3646238" cy="2133600"/>
            <a:chOff x="1078162" y="4343401"/>
            <a:chExt cx="3646238" cy="2133600"/>
          </a:xfrm>
        </p:grpSpPr>
        <p:sp>
          <p:nvSpPr>
            <p:cNvPr id="23" name="Rectangle 22"/>
            <p:cNvSpPr/>
            <p:nvPr/>
          </p:nvSpPr>
          <p:spPr bwMode="auto">
            <a:xfrm>
              <a:off x="1078162" y="4343401"/>
              <a:ext cx="3646238" cy="21336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smtClean="0"/>
                <a:t>Rectangle</a:t>
              </a:r>
              <a:endParaRPr lang="en-US" b="1" dirty="0"/>
            </a:p>
          </p:txBody>
        </p:sp>
        <p:sp>
          <p:nvSpPr>
            <p:cNvPr id="24" name="Rectangle 23"/>
            <p:cNvSpPr/>
            <p:nvPr/>
          </p:nvSpPr>
          <p:spPr>
            <a:xfrm>
              <a:off x="1326512" y="4705997"/>
              <a:ext cx="3111908" cy="15805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sz="1800" dirty="0">
                  <a:solidFill>
                    <a:schemeClr val="tx1"/>
                  </a:solidFill>
                </a:rPr>
                <a:t>class Rectangle extends Shape {</a:t>
              </a:r>
            </a:p>
            <a:p>
              <a:pPr algn="l" rtl="0"/>
              <a:r>
                <a:rPr lang="en-US" sz="1800" dirty="0">
                  <a:solidFill>
                    <a:schemeClr val="tx1"/>
                  </a:solidFill>
                </a:rPr>
                <a:t>     public void draw() {</a:t>
              </a:r>
            </a:p>
            <a:p>
              <a:pPr algn="l" rtl="0"/>
              <a:r>
                <a:rPr lang="en-US" sz="1800" dirty="0">
                  <a:solidFill>
                    <a:schemeClr val="tx1"/>
                  </a:solidFill>
                </a:rPr>
                <a:t>  </a:t>
              </a:r>
              <a:r>
                <a:rPr lang="en-US" sz="1800" dirty="0" smtClean="0">
                  <a:solidFill>
                    <a:schemeClr val="tx1"/>
                  </a:solidFill>
                </a:rPr>
                <a:t>          // </a:t>
              </a:r>
              <a:r>
                <a:rPr lang="en-US" sz="1800" dirty="0">
                  <a:solidFill>
                    <a:schemeClr val="tx1"/>
                  </a:solidFill>
                </a:rPr>
                <a:t>draw the rectangle</a:t>
              </a:r>
            </a:p>
            <a:p>
              <a:pPr algn="l" rtl="0"/>
              <a:r>
                <a:rPr lang="en-US" sz="1800" dirty="0">
                  <a:solidFill>
                    <a:schemeClr val="tx1"/>
                  </a:solidFill>
                </a:rPr>
                <a:t> 	</a:t>
              </a:r>
              <a:r>
                <a:rPr lang="en-US" sz="1800" dirty="0" smtClean="0">
                  <a:solidFill>
                    <a:schemeClr val="tx1"/>
                  </a:solidFill>
                </a:rPr>
                <a:t>}</a:t>
              </a:r>
            </a:p>
            <a:p>
              <a:pPr algn="l" rtl="0"/>
              <a:r>
                <a:rPr lang="en-US" sz="1800" dirty="0" smtClean="0">
                  <a:solidFill>
                    <a:schemeClr val="tx1"/>
                  </a:solidFill>
                </a:rPr>
                <a:t> </a:t>
              </a:r>
              <a:r>
                <a:rPr lang="en-US" sz="1800" dirty="0">
                  <a:solidFill>
                    <a:schemeClr val="tx1"/>
                  </a:solidFill>
                </a:rPr>
                <a:t>}</a:t>
              </a:r>
            </a:p>
          </p:txBody>
        </p:sp>
      </p:grpSp>
      <p:grpSp>
        <p:nvGrpSpPr>
          <p:cNvPr id="28" name="Group 27"/>
          <p:cNvGrpSpPr/>
          <p:nvPr/>
        </p:nvGrpSpPr>
        <p:grpSpPr>
          <a:xfrm>
            <a:off x="5334000" y="4648200"/>
            <a:ext cx="3733800" cy="2209800"/>
            <a:chOff x="5129462" y="3962401"/>
            <a:chExt cx="3201738" cy="1904999"/>
          </a:xfrm>
        </p:grpSpPr>
        <p:sp>
          <p:nvSpPr>
            <p:cNvPr id="18" name="Rectangle 17"/>
            <p:cNvSpPr/>
            <p:nvPr/>
          </p:nvSpPr>
          <p:spPr bwMode="auto">
            <a:xfrm>
              <a:off x="5129462" y="3962401"/>
              <a:ext cx="3201738" cy="1904999"/>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smtClean="0"/>
                <a:t>Circle</a:t>
              </a:r>
              <a:endParaRPr lang="en-US" b="1" dirty="0"/>
            </a:p>
          </p:txBody>
        </p:sp>
        <p:sp>
          <p:nvSpPr>
            <p:cNvPr id="19" name="Rectangle 18"/>
            <p:cNvSpPr/>
            <p:nvPr/>
          </p:nvSpPr>
          <p:spPr>
            <a:xfrm>
              <a:off x="5347537" y="4343400"/>
              <a:ext cx="2732546" cy="13926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sz="1800" dirty="0">
                  <a:solidFill>
                    <a:schemeClr val="tx1"/>
                  </a:solidFill>
                </a:rPr>
                <a:t>class Circle extends Shape {</a:t>
              </a:r>
            </a:p>
            <a:p>
              <a:pPr algn="l" rtl="0"/>
              <a:r>
                <a:rPr lang="en-US" sz="1800" dirty="0">
                  <a:solidFill>
                    <a:schemeClr val="tx1"/>
                  </a:solidFill>
                </a:rPr>
                <a:t> </a:t>
              </a:r>
              <a:r>
                <a:rPr lang="en-US" sz="1800" dirty="0" smtClean="0">
                  <a:solidFill>
                    <a:schemeClr val="tx1"/>
                  </a:solidFill>
                </a:rPr>
                <a:t>  </a:t>
              </a:r>
              <a:r>
                <a:rPr lang="en-US" sz="1800" dirty="0">
                  <a:solidFill>
                    <a:schemeClr val="tx1"/>
                  </a:solidFill>
                </a:rPr>
                <a:t> public void draw() {</a:t>
              </a:r>
            </a:p>
            <a:p>
              <a:pPr algn="l" rtl="0"/>
              <a:r>
                <a:rPr lang="en-US" sz="1800" dirty="0">
                  <a:solidFill>
                    <a:schemeClr val="tx1"/>
                  </a:solidFill>
                </a:rPr>
                <a:t>            // draw the </a:t>
              </a:r>
              <a:r>
                <a:rPr lang="en-US" sz="1800" dirty="0" smtClean="0">
                  <a:solidFill>
                    <a:schemeClr val="tx1"/>
                  </a:solidFill>
                </a:rPr>
                <a:t>circle</a:t>
              </a:r>
              <a:endParaRPr lang="en-US" sz="1800" dirty="0">
                <a:solidFill>
                  <a:schemeClr val="tx1"/>
                </a:solidFill>
              </a:endParaRPr>
            </a:p>
            <a:p>
              <a:pPr algn="l" rtl="0"/>
              <a:r>
                <a:rPr lang="en-US" sz="1800" dirty="0">
                  <a:solidFill>
                    <a:schemeClr val="tx1"/>
                  </a:solidFill>
                </a:rPr>
                <a:t> 	}</a:t>
              </a:r>
              <a:r>
                <a:rPr lang="en-US" sz="1800" dirty="0" smtClean="0">
                  <a:solidFill>
                    <a:schemeClr val="tx1"/>
                  </a:solidFill>
                </a:rPr>
                <a:t> </a:t>
              </a:r>
            </a:p>
            <a:p>
              <a:pPr algn="l" rtl="0"/>
              <a:r>
                <a:rPr lang="en-US" sz="1800" dirty="0" smtClean="0">
                  <a:solidFill>
                    <a:schemeClr val="tx1"/>
                  </a:solidFill>
                </a:rPr>
                <a:t>} </a:t>
              </a:r>
              <a:endParaRPr lang="en-US" sz="1800" dirty="0">
                <a:solidFill>
                  <a:schemeClr val="tx1"/>
                </a:solidFill>
              </a:endParaRPr>
            </a:p>
          </p:txBody>
        </p:sp>
      </p:grpSp>
      <p:sp>
        <p:nvSpPr>
          <p:cNvPr id="8" name="Cloud Callout 7"/>
          <p:cNvSpPr/>
          <p:nvPr/>
        </p:nvSpPr>
        <p:spPr>
          <a:xfrm>
            <a:off x="457200" y="4724400"/>
            <a:ext cx="3962400" cy="1738744"/>
          </a:xfrm>
          <a:prstGeom prst="cloudCallout">
            <a:avLst/>
          </a:prstGeom>
          <a:solidFill>
            <a:srgbClr val="FF9933"/>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smtClean="0"/>
              <a:t>Which design patterns implement this principle?</a:t>
            </a:r>
            <a:endParaRPr lang="en-US" sz="2000" b="1" dirty="0"/>
          </a:p>
        </p:txBody>
      </p:sp>
      <p:sp>
        <p:nvSpPr>
          <p:cNvPr id="16" name="Title 1"/>
          <p:cNvSpPr txBox="1">
            <a:spLocks/>
          </p:cNvSpPr>
          <p:nvPr/>
        </p:nvSpPr>
        <p:spPr bwMode="auto">
          <a:xfrm>
            <a:off x="1810163" y="838200"/>
            <a:ext cx="5486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fontScale="97500"/>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Verdana" pitchFamily="34" charset="0"/>
                <a:cs typeface="Arial" pitchFamily="34" charset="0"/>
              </a:defRPr>
            </a:lvl2pPr>
            <a:lvl3pPr algn="ctr" rtl="0" eaLnBrk="0" fontAlgn="base" hangingPunct="0">
              <a:spcBef>
                <a:spcPct val="0"/>
              </a:spcBef>
              <a:spcAft>
                <a:spcPct val="0"/>
              </a:spcAft>
              <a:defRPr sz="2800" b="1">
                <a:solidFill>
                  <a:schemeClr val="tx2"/>
                </a:solidFill>
                <a:latin typeface="Verdana" pitchFamily="34" charset="0"/>
                <a:cs typeface="Arial" pitchFamily="34" charset="0"/>
              </a:defRPr>
            </a:lvl3pPr>
            <a:lvl4pPr algn="ctr" rtl="0" eaLnBrk="0" fontAlgn="base" hangingPunct="0">
              <a:spcBef>
                <a:spcPct val="0"/>
              </a:spcBef>
              <a:spcAft>
                <a:spcPct val="0"/>
              </a:spcAft>
              <a:defRPr sz="2800" b="1">
                <a:solidFill>
                  <a:schemeClr val="tx2"/>
                </a:solidFill>
                <a:latin typeface="Verdana" pitchFamily="34" charset="0"/>
                <a:cs typeface="Arial" pitchFamily="34" charset="0"/>
              </a:defRPr>
            </a:lvl4pPr>
            <a:lvl5pPr algn="ctr" rtl="0" eaLnBrk="0" fontAlgn="base" hangingPunct="0">
              <a:spcBef>
                <a:spcPct val="0"/>
              </a:spcBef>
              <a:spcAft>
                <a:spcPct val="0"/>
              </a:spcAft>
              <a:defRPr sz="2800" b="1">
                <a:solidFill>
                  <a:schemeClr val="tx2"/>
                </a:solidFill>
                <a:latin typeface="Verdana" pitchFamily="34" charset="0"/>
                <a:cs typeface="Arial" pitchFamily="34" charset="0"/>
              </a:defRPr>
            </a:lvl5pPr>
            <a:lvl6pPr marL="457200" algn="ctr" rtl="0" fontAlgn="base">
              <a:spcBef>
                <a:spcPct val="0"/>
              </a:spcBef>
              <a:spcAft>
                <a:spcPct val="0"/>
              </a:spcAft>
              <a:defRPr sz="2800" b="1">
                <a:solidFill>
                  <a:schemeClr val="tx2"/>
                </a:solidFill>
                <a:latin typeface="Verdana" pitchFamily="34" charset="0"/>
                <a:cs typeface="Arial" pitchFamily="34" charset="0"/>
              </a:defRPr>
            </a:lvl6pPr>
            <a:lvl7pPr marL="914400" algn="ctr" rtl="0" fontAlgn="base">
              <a:spcBef>
                <a:spcPct val="0"/>
              </a:spcBef>
              <a:spcAft>
                <a:spcPct val="0"/>
              </a:spcAft>
              <a:defRPr sz="2800" b="1">
                <a:solidFill>
                  <a:schemeClr val="tx2"/>
                </a:solidFill>
                <a:latin typeface="Verdana" pitchFamily="34" charset="0"/>
                <a:cs typeface="Arial" pitchFamily="34" charset="0"/>
              </a:defRPr>
            </a:lvl7pPr>
            <a:lvl8pPr marL="1371600" algn="ctr" rtl="0" fontAlgn="base">
              <a:spcBef>
                <a:spcPct val="0"/>
              </a:spcBef>
              <a:spcAft>
                <a:spcPct val="0"/>
              </a:spcAft>
              <a:defRPr sz="2800" b="1">
                <a:solidFill>
                  <a:schemeClr val="tx2"/>
                </a:solidFill>
                <a:latin typeface="Verdana" pitchFamily="34" charset="0"/>
                <a:cs typeface="Arial" pitchFamily="34" charset="0"/>
              </a:defRPr>
            </a:lvl8pPr>
            <a:lvl9pPr marL="1828800" algn="ctr" rtl="0" fontAlgn="base">
              <a:spcBef>
                <a:spcPct val="0"/>
              </a:spcBef>
              <a:spcAft>
                <a:spcPct val="0"/>
              </a:spcAft>
              <a:defRPr sz="2800" b="1">
                <a:solidFill>
                  <a:schemeClr val="tx2"/>
                </a:solidFill>
                <a:latin typeface="Verdana" pitchFamily="34" charset="0"/>
                <a:cs typeface="Arial" pitchFamily="34" charset="0"/>
              </a:defRPr>
            </a:lvl9pPr>
          </a:lstStyle>
          <a:p>
            <a:r>
              <a:rPr lang="en-US" sz="2400" kern="0" dirty="0" smtClean="0">
                <a:solidFill>
                  <a:schemeClr val="accent6">
                    <a:lumMod val="75000"/>
                  </a:schemeClr>
                </a:solidFill>
              </a:rPr>
              <a:t>Suggested Solution</a:t>
            </a:r>
            <a:endParaRPr lang="en-US" sz="2400" kern="0" dirty="0"/>
          </a:p>
        </p:txBody>
      </p:sp>
    </p:spTree>
    <p:extLst>
      <p:ext uri="{BB962C8B-B14F-4D97-AF65-F5344CB8AC3E}">
        <p14:creationId xmlns:p14="http://schemas.microsoft.com/office/powerpoint/2010/main" val="1339869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 Design </a:t>
            </a:r>
            <a:r>
              <a:rPr lang="en-US" dirty="0" smtClean="0"/>
              <a:t>Principles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Low </a:t>
            </a:r>
            <a:r>
              <a:rPr lang="en-US" dirty="0"/>
              <a:t>level design principles</a:t>
            </a:r>
          </a:p>
          <a:p>
            <a:pPr>
              <a:buFont typeface="Wingdings" panose="05000000000000000000" pitchFamily="2" charset="2"/>
              <a:buChar char="q"/>
            </a:pPr>
            <a:r>
              <a:rPr lang="en-US" dirty="0"/>
              <a:t>High level design principles</a:t>
            </a:r>
          </a:p>
        </p:txBody>
      </p:sp>
    </p:spTree>
    <p:extLst>
      <p:ext uri="{BB962C8B-B14F-4D97-AF65-F5344CB8AC3E}">
        <p14:creationId xmlns:p14="http://schemas.microsoft.com/office/powerpoint/2010/main" val="30039408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Class Design Principles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3600" b="1" dirty="0" smtClean="0">
                <a:solidFill>
                  <a:schemeClr val="bg1">
                    <a:lumMod val="85000"/>
                  </a:schemeClr>
                </a:solidFill>
              </a:rPr>
              <a:t>S</a:t>
            </a:r>
            <a:r>
              <a:rPr lang="en-US" dirty="0" smtClean="0">
                <a:solidFill>
                  <a:schemeClr val="bg1">
                    <a:lumMod val="85000"/>
                  </a:schemeClr>
                </a:solidFill>
              </a:rPr>
              <a:t>ingle Responsibility Principle  SRP</a:t>
            </a:r>
            <a:endParaRPr lang="en-US" dirty="0">
              <a:solidFill>
                <a:schemeClr val="bg1">
                  <a:lumMod val="85000"/>
                </a:schemeClr>
              </a:solidFill>
            </a:endParaRPr>
          </a:p>
          <a:p>
            <a:pPr>
              <a:buFont typeface="Wingdings" panose="05000000000000000000" pitchFamily="2" charset="2"/>
              <a:buChar char="Ø"/>
            </a:pPr>
            <a:r>
              <a:rPr lang="en-US" sz="3600" b="1" dirty="0" smtClean="0">
                <a:solidFill>
                  <a:schemeClr val="bg1">
                    <a:lumMod val="85000"/>
                  </a:schemeClr>
                </a:solidFill>
              </a:rPr>
              <a:t>O</a:t>
            </a:r>
            <a:r>
              <a:rPr lang="en-US" dirty="0" smtClean="0">
                <a:solidFill>
                  <a:schemeClr val="bg1">
                    <a:lumMod val="85000"/>
                  </a:schemeClr>
                </a:solidFill>
              </a:rPr>
              <a:t>pen Closed Principle OCP</a:t>
            </a:r>
          </a:p>
          <a:p>
            <a:pPr>
              <a:buFont typeface="Wingdings" panose="05000000000000000000" pitchFamily="2" charset="2"/>
              <a:buChar char="Ø"/>
            </a:pPr>
            <a:r>
              <a:rPr lang="en-US" sz="3600" b="1" dirty="0" err="1" smtClean="0">
                <a:solidFill>
                  <a:schemeClr val="accent6">
                    <a:lumMod val="75000"/>
                  </a:schemeClr>
                </a:solidFill>
              </a:rPr>
              <a:t>L</a:t>
            </a:r>
            <a:r>
              <a:rPr lang="en-US" dirty="0" err="1" smtClean="0"/>
              <a:t>iskov</a:t>
            </a:r>
            <a:r>
              <a:rPr lang="en-US" dirty="0" smtClean="0"/>
              <a:t> Substitution Principle  </a:t>
            </a:r>
            <a:r>
              <a:rPr lang="en-US" dirty="0" smtClean="0">
                <a:solidFill>
                  <a:schemeClr val="accent6">
                    <a:lumMod val="75000"/>
                  </a:schemeClr>
                </a:solidFill>
              </a:rPr>
              <a:t>LSP</a:t>
            </a:r>
          </a:p>
          <a:p>
            <a:pPr>
              <a:buFont typeface="Wingdings" panose="05000000000000000000" pitchFamily="2" charset="2"/>
              <a:buChar char="Ø"/>
            </a:pPr>
            <a:r>
              <a:rPr lang="en-US" sz="3600" b="1" dirty="0" smtClean="0">
                <a:solidFill>
                  <a:schemeClr val="bg1">
                    <a:lumMod val="85000"/>
                  </a:schemeClr>
                </a:solidFill>
              </a:rPr>
              <a:t>I</a:t>
            </a:r>
            <a:r>
              <a:rPr lang="en-US" dirty="0" smtClean="0">
                <a:solidFill>
                  <a:schemeClr val="bg1">
                    <a:lumMod val="85000"/>
                  </a:schemeClr>
                </a:solidFill>
              </a:rPr>
              <a:t>nterface Segregation Principle ISP</a:t>
            </a:r>
          </a:p>
          <a:p>
            <a:pPr>
              <a:buFont typeface="Wingdings" panose="05000000000000000000" pitchFamily="2" charset="2"/>
              <a:buChar char="Ø"/>
            </a:pPr>
            <a:r>
              <a:rPr lang="en-US" sz="3600" b="1" dirty="0" smtClean="0">
                <a:solidFill>
                  <a:schemeClr val="bg1">
                    <a:lumMod val="85000"/>
                  </a:schemeClr>
                </a:solidFill>
              </a:rPr>
              <a:t>D</a:t>
            </a:r>
            <a:r>
              <a:rPr lang="en-US" dirty="0" smtClean="0">
                <a:solidFill>
                  <a:schemeClr val="bg1">
                    <a:lumMod val="85000"/>
                  </a:schemeClr>
                </a:solidFill>
              </a:rPr>
              <a:t>ependency Inversion Principle DIP </a:t>
            </a:r>
          </a:p>
          <a:p>
            <a:endParaRPr lang="en-US" dirty="0">
              <a:solidFill>
                <a:schemeClr val="bg1">
                  <a:lumMod val="85000"/>
                </a:schemeClr>
              </a:solidFill>
            </a:endParaRPr>
          </a:p>
        </p:txBody>
      </p:sp>
    </p:spTree>
    <p:extLst>
      <p:ext uri="{BB962C8B-B14F-4D97-AF65-F5344CB8AC3E}">
        <p14:creationId xmlns:p14="http://schemas.microsoft.com/office/powerpoint/2010/main" val="20334764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b="1" dirty="0" err="1">
                <a:solidFill>
                  <a:schemeClr val="accent6">
                    <a:lumMod val="75000"/>
                  </a:schemeClr>
                </a:solidFill>
              </a:rPr>
              <a:t>L</a:t>
            </a:r>
            <a:r>
              <a:rPr lang="en-US" dirty="0" err="1"/>
              <a:t>iskov</a:t>
            </a:r>
            <a:r>
              <a:rPr lang="en-US" dirty="0"/>
              <a:t> Substitution Principle  </a:t>
            </a:r>
            <a:r>
              <a:rPr lang="en-US" dirty="0" smtClean="0">
                <a:solidFill>
                  <a:schemeClr val="accent6">
                    <a:lumMod val="75000"/>
                  </a:schemeClr>
                </a:solidFill>
              </a:rPr>
              <a:t>LSP</a:t>
            </a:r>
            <a:endParaRPr lang="en-US" dirty="0"/>
          </a:p>
        </p:txBody>
      </p:sp>
      <p:sp>
        <p:nvSpPr>
          <p:cNvPr id="3" name="Content Placeholder 2"/>
          <p:cNvSpPr>
            <a:spLocks noGrp="1"/>
          </p:cNvSpPr>
          <p:nvPr>
            <p:ph idx="1"/>
          </p:nvPr>
        </p:nvSpPr>
        <p:spPr>
          <a:xfrm>
            <a:off x="457200" y="1371600"/>
            <a:ext cx="8229600" cy="5257800"/>
          </a:xfrm>
        </p:spPr>
        <p:txBody>
          <a:bodyPr>
            <a:normAutofit fontScale="85000" lnSpcReduction="20000"/>
          </a:bodyPr>
          <a:lstStyle/>
          <a:p>
            <a:r>
              <a:rPr lang="en-US" dirty="0"/>
              <a:t>The concept of this principle was introduced by Barbara </a:t>
            </a:r>
            <a:r>
              <a:rPr lang="en-US" dirty="0" err="1"/>
              <a:t>Liskov</a:t>
            </a:r>
            <a:r>
              <a:rPr lang="en-US" dirty="0"/>
              <a:t> in a 1987 conference </a:t>
            </a:r>
            <a:r>
              <a:rPr lang="en-US" dirty="0" smtClean="0"/>
              <a:t>keynote.</a:t>
            </a:r>
          </a:p>
          <a:p>
            <a:pPr marL="0" indent="0">
              <a:buNone/>
            </a:pPr>
            <a:endParaRPr lang="en-US" dirty="0" smtClean="0"/>
          </a:p>
          <a:p>
            <a:r>
              <a:rPr lang="en-US" dirty="0" smtClean="0"/>
              <a:t>Derived </a:t>
            </a:r>
            <a:r>
              <a:rPr lang="en-US" dirty="0"/>
              <a:t>classes must be substitutable for their base classes</a:t>
            </a:r>
            <a:r>
              <a:rPr lang="en-US" dirty="0" smtClean="0"/>
              <a:t>.</a:t>
            </a:r>
          </a:p>
          <a:p>
            <a:endParaRPr lang="en-US" dirty="0"/>
          </a:p>
          <a:p>
            <a:r>
              <a:rPr lang="en-US" dirty="0" smtClean="0"/>
              <a:t>The </a:t>
            </a:r>
            <a:r>
              <a:rPr lang="en-US" dirty="0"/>
              <a:t>reference to the Base class can be replaced with a Derived class without affecting the functionality of the program module</a:t>
            </a:r>
            <a:r>
              <a:rPr lang="en-US" dirty="0" smtClean="0"/>
              <a:t>.</a:t>
            </a:r>
          </a:p>
          <a:p>
            <a:pPr marL="0" indent="0">
              <a:buNone/>
            </a:pPr>
            <a:endParaRPr lang="en-US" dirty="0" smtClean="0"/>
          </a:p>
          <a:p>
            <a:r>
              <a:rPr lang="en-US" dirty="0" smtClean="0"/>
              <a:t>A subclass </a:t>
            </a:r>
            <a:r>
              <a:rPr lang="en-US" dirty="0"/>
              <a:t>should override the parent class' methods in a way that does not break functionality from a client's point of view.</a:t>
            </a:r>
          </a:p>
          <a:p>
            <a:endParaRPr lang="en-US" dirty="0"/>
          </a:p>
        </p:txBody>
      </p:sp>
    </p:spTree>
    <p:extLst>
      <p:ext uri="{BB962C8B-B14F-4D97-AF65-F5344CB8AC3E}">
        <p14:creationId xmlns:p14="http://schemas.microsoft.com/office/powerpoint/2010/main" val="26067946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err="1">
                <a:solidFill>
                  <a:schemeClr val="accent6">
                    <a:lumMod val="75000"/>
                  </a:schemeClr>
                </a:solidFill>
              </a:rPr>
              <a:t>L</a:t>
            </a:r>
            <a:r>
              <a:rPr lang="en-US" dirty="0" err="1"/>
              <a:t>iskov</a:t>
            </a:r>
            <a:r>
              <a:rPr lang="en-US" dirty="0"/>
              <a:t> Substitution Principle  </a:t>
            </a:r>
            <a:r>
              <a:rPr lang="en-US" dirty="0" smtClean="0">
                <a:solidFill>
                  <a:schemeClr val="accent6">
                    <a:lumMod val="75000"/>
                  </a:schemeClr>
                </a:solidFill>
              </a:rPr>
              <a:t>LSP Example</a:t>
            </a:r>
            <a:endParaRPr lang="en-US" dirty="0"/>
          </a:p>
        </p:txBody>
      </p:sp>
      <p:grpSp>
        <p:nvGrpSpPr>
          <p:cNvPr id="7" name="Group 6"/>
          <p:cNvGrpSpPr/>
          <p:nvPr/>
        </p:nvGrpSpPr>
        <p:grpSpPr>
          <a:xfrm>
            <a:off x="152400" y="1066800"/>
            <a:ext cx="4419600" cy="4437036"/>
            <a:chOff x="228600" y="685800"/>
            <a:chExt cx="4800600" cy="4495800"/>
          </a:xfrm>
        </p:grpSpPr>
        <p:sp>
          <p:nvSpPr>
            <p:cNvPr id="4" name="Rectangle 3"/>
            <p:cNvSpPr/>
            <p:nvPr/>
          </p:nvSpPr>
          <p:spPr bwMode="auto">
            <a:xfrm>
              <a:off x="228600" y="685800"/>
              <a:ext cx="4800600" cy="4495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a:defRPr/>
              </a:pPr>
              <a:r>
                <a:rPr lang="en-US" b="1" dirty="0" smtClean="0"/>
                <a:t>Rectangle</a:t>
              </a:r>
              <a:endParaRPr lang="en-US" b="1" dirty="0"/>
            </a:p>
          </p:txBody>
        </p:sp>
        <p:sp>
          <p:nvSpPr>
            <p:cNvPr id="5" name="Rectangle 4"/>
            <p:cNvSpPr/>
            <p:nvPr/>
          </p:nvSpPr>
          <p:spPr>
            <a:xfrm>
              <a:off x="405063" y="1094509"/>
              <a:ext cx="4547937" cy="38605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sz="1800" dirty="0">
                  <a:solidFill>
                    <a:schemeClr val="tx1"/>
                  </a:solidFill>
                </a:rPr>
                <a:t>// Violation of </a:t>
              </a:r>
              <a:r>
                <a:rPr lang="en-US" sz="1800" dirty="0" err="1">
                  <a:solidFill>
                    <a:schemeClr val="tx1"/>
                  </a:solidFill>
                </a:rPr>
                <a:t>Likov's</a:t>
              </a:r>
              <a:r>
                <a:rPr lang="en-US" sz="1800" dirty="0">
                  <a:solidFill>
                    <a:schemeClr val="tx1"/>
                  </a:solidFill>
                </a:rPr>
                <a:t> Substitution Principle</a:t>
              </a:r>
            </a:p>
            <a:p>
              <a:pPr algn="l" rtl="0"/>
              <a:r>
                <a:rPr lang="en-US" sz="1800" dirty="0">
                  <a:solidFill>
                    <a:schemeClr val="tx1"/>
                  </a:solidFill>
                </a:rPr>
                <a:t>class Rectangle</a:t>
              </a:r>
            </a:p>
            <a:p>
              <a:pPr algn="l" rtl="0"/>
              <a:r>
                <a:rPr lang="en-US" sz="1800" dirty="0">
                  <a:solidFill>
                    <a:schemeClr val="tx1"/>
                  </a:solidFill>
                </a:rPr>
                <a:t>{</a:t>
              </a:r>
            </a:p>
            <a:p>
              <a:pPr algn="l" rtl="0"/>
              <a:r>
                <a:rPr lang="en-US" sz="1800" dirty="0" smtClean="0">
                  <a:solidFill>
                    <a:schemeClr val="tx1"/>
                  </a:solidFill>
                </a:rPr>
                <a:t>      protected </a:t>
              </a:r>
              <a:r>
                <a:rPr lang="en-US" sz="1800" dirty="0" err="1">
                  <a:solidFill>
                    <a:schemeClr val="tx1"/>
                  </a:solidFill>
                </a:rPr>
                <a:t>int</a:t>
              </a:r>
              <a:r>
                <a:rPr lang="en-US" sz="1800" dirty="0">
                  <a:solidFill>
                    <a:schemeClr val="tx1"/>
                  </a:solidFill>
                </a:rPr>
                <a:t> </a:t>
              </a:r>
              <a:r>
                <a:rPr lang="en-US" sz="1800" dirty="0" err="1">
                  <a:solidFill>
                    <a:schemeClr val="tx1"/>
                  </a:solidFill>
                </a:rPr>
                <a:t>m_width</a:t>
              </a:r>
              <a:r>
                <a:rPr lang="en-US" sz="1800" dirty="0">
                  <a:solidFill>
                    <a:schemeClr val="tx1"/>
                  </a:solidFill>
                </a:rPr>
                <a:t>;</a:t>
              </a:r>
            </a:p>
            <a:p>
              <a:pPr algn="l" rtl="0"/>
              <a:r>
                <a:rPr lang="en-US" sz="1800" dirty="0" smtClean="0">
                  <a:solidFill>
                    <a:schemeClr val="tx1"/>
                  </a:solidFill>
                </a:rPr>
                <a:t>      protected </a:t>
              </a:r>
              <a:r>
                <a:rPr lang="en-US" sz="1800" dirty="0" err="1">
                  <a:solidFill>
                    <a:schemeClr val="tx1"/>
                  </a:solidFill>
                </a:rPr>
                <a:t>int</a:t>
              </a:r>
              <a:r>
                <a:rPr lang="en-US" sz="1800" dirty="0">
                  <a:solidFill>
                    <a:schemeClr val="tx1"/>
                  </a:solidFill>
                </a:rPr>
                <a:t> </a:t>
              </a:r>
              <a:r>
                <a:rPr lang="en-US" sz="1800" dirty="0" err="1">
                  <a:solidFill>
                    <a:schemeClr val="tx1"/>
                  </a:solidFill>
                </a:rPr>
                <a:t>m_height</a:t>
              </a:r>
              <a:r>
                <a:rPr lang="en-US" sz="1800" dirty="0">
                  <a:solidFill>
                    <a:schemeClr val="tx1"/>
                  </a:solidFill>
                </a:rPr>
                <a:t>;</a:t>
              </a:r>
            </a:p>
            <a:p>
              <a:pPr algn="l" rtl="0"/>
              <a:endParaRPr lang="en-US" sz="1800" dirty="0" smtClean="0">
                <a:solidFill>
                  <a:schemeClr val="tx1"/>
                </a:solidFill>
              </a:endParaRPr>
            </a:p>
            <a:p>
              <a:pPr algn="l" rtl="0"/>
              <a:r>
                <a:rPr lang="en-US" sz="1800" dirty="0" smtClean="0">
                  <a:solidFill>
                    <a:schemeClr val="tx1"/>
                  </a:solidFill>
                </a:rPr>
                <a:t>       setters and getters</a:t>
              </a:r>
            </a:p>
            <a:p>
              <a:pPr algn="l" rtl="0"/>
              <a:endParaRPr lang="en-US" sz="1800" dirty="0" smtClean="0">
                <a:solidFill>
                  <a:schemeClr val="tx1"/>
                </a:solidFill>
              </a:endParaRPr>
            </a:p>
            <a:p>
              <a:pPr algn="l" rtl="0"/>
              <a:r>
                <a:rPr lang="en-US" sz="1800" dirty="0" smtClean="0">
                  <a:solidFill>
                    <a:schemeClr val="tx1"/>
                  </a:solidFill>
                </a:rPr>
                <a:t>       </a:t>
              </a:r>
              <a:r>
                <a:rPr lang="en-US" sz="1800" dirty="0" smtClean="0">
                  <a:solidFill>
                    <a:schemeClr val="tx1"/>
                  </a:solidFill>
                </a:rPr>
                <a:t>public </a:t>
              </a:r>
              <a:r>
                <a:rPr lang="en-US" sz="1800" dirty="0" err="1">
                  <a:solidFill>
                    <a:schemeClr val="tx1"/>
                  </a:solidFill>
                </a:rPr>
                <a:t>int</a:t>
              </a:r>
              <a:r>
                <a:rPr lang="en-US" sz="1800" dirty="0">
                  <a:solidFill>
                    <a:schemeClr val="tx1"/>
                  </a:solidFill>
                </a:rPr>
                <a:t> </a:t>
              </a:r>
              <a:r>
                <a:rPr lang="en-US" sz="1800" dirty="0" err="1">
                  <a:solidFill>
                    <a:schemeClr val="tx1"/>
                  </a:solidFill>
                </a:rPr>
                <a:t>getArea</a:t>
              </a:r>
              <a:r>
                <a:rPr lang="en-US" sz="1800" dirty="0" smtClean="0">
                  <a:solidFill>
                    <a:schemeClr val="tx1"/>
                  </a:solidFill>
                </a:rPr>
                <a:t>() { </a:t>
              </a:r>
              <a:endParaRPr lang="en-US" sz="1800" dirty="0">
                <a:solidFill>
                  <a:schemeClr val="tx1"/>
                </a:solidFill>
              </a:endParaRPr>
            </a:p>
            <a:p>
              <a:pPr algn="l" rtl="0"/>
              <a:r>
                <a:rPr lang="en-US" sz="1800" dirty="0">
                  <a:solidFill>
                    <a:schemeClr val="tx1"/>
                  </a:solidFill>
                </a:rPr>
                <a:t>	</a:t>
              </a:r>
              <a:r>
                <a:rPr lang="en-US" sz="1800" dirty="0" smtClean="0">
                  <a:solidFill>
                    <a:schemeClr val="tx1"/>
                  </a:solidFill>
                </a:rPr>
                <a:t>return </a:t>
              </a:r>
              <a:r>
                <a:rPr lang="en-US" sz="1800" dirty="0" err="1">
                  <a:solidFill>
                    <a:schemeClr val="tx1"/>
                  </a:solidFill>
                </a:rPr>
                <a:t>m_width</a:t>
              </a:r>
              <a:r>
                <a:rPr lang="en-US" sz="1800" dirty="0">
                  <a:solidFill>
                    <a:schemeClr val="tx1"/>
                  </a:solidFill>
                </a:rPr>
                <a:t> * </a:t>
              </a:r>
              <a:r>
                <a:rPr lang="en-US" sz="1800" dirty="0" err="1">
                  <a:solidFill>
                    <a:schemeClr val="tx1"/>
                  </a:solidFill>
                </a:rPr>
                <a:t>m_height</a:t>
              </a:r>
              <a:r>
                <a:rPr lang="en-US" sz="1800" dirty="0">
                  <a:solidFill>
                    <a:schemeClr val="tx1"/>
                  </a:solidFill>
                </a:rPr>
                <a:t>;</a:t>
              </a:r>
            </a:p>
            <a:p>
              <a:pPr algn="l" rtl="0"/>
              <a:r>
                <a:rPr lang="en-US" sz="1800" dirty="0">
                  <a:solidFill>
                    <a:schemeClr val="tx1"/>
                  </a:solidFill>
                </a:rPr>
                <a:t>	}	</a:t>
              </a:r>
            </a:p>
            <a:p>
              <a:pPr algn="l" rtl="0"/>
              <a:r>
                <a:rPr lang="en-US" sz="1800" dirty="0" smtClean="0">
                  <a:solidFill>
                    <a:schemeClr val="tx1"/>
                  </a:solidFill>
                </a:rPr>
                <a:t>}</a:t>
              </a:r>
              <a:endParaRPr lang="en-US" sz="1050" dirty="0">
                <a:solidFill>
                  <a:schemeClr val="tx1"/>
                </a:solidFill>
              </a:endParaRPr>
            </a:p>
          </p:txBody>
        </p:sp>
      </p:grpSp>
      <p:grpSp>
        <p:nvGrpSpPr>
          <p:cNvPr id="16" name="Group 15"/>
          <p:cNvGrpSpPr/>
          <p:nvPr/>
        </p:nvGrpSpPr>
        <p:grpSpPr>
          <a:xfrm>
            <a:off x="4223756" y="1981200"/>
            <a:ext cx="4419600" cy="4419596"/>
            <a:chOff x="228600" y="-1286050"/>
            <a:chExt cx="4800600" cy="4101433"/>
          </a:xfrm>
        </p:grpSpPr>
        <p:sp>
          <p:nvSpPr>
            <p:cNvPr id="17" name="Rectangle 16"/>
            <p:cNvSpPr/>
            <p:nvPr/>
          </p:nvSpPr>
          <p:spPr bwMode="auto">
            <a:xfrm>
              <a:off x="228600" y="-1286050"/>
              <a:ext cx="4800600" cy="4101433"/>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a:defRPr/>
              </a:pPr>
              <a:r>
                <a:rPr lang="en-US" b="1" dirty="0" smtClean="0"/>
                <a:t>Square</a:t>
              </a:r>
              <a:endParaRPr lang="en-US" b="1" dirty="0"/>
            </a:p>
          </p:txBody>
        </p:sp>
        <p:sp>
          <p:nvSpPr>
            <p:cNvPr id="20" name="Rectangle 19"/>
            <p:cNvSpPr/>
            <p:nvPr/>
          </p:nvSpPr>
          <p:spPr>
            <a:xfrm>
              <a:off x="445437" y="-870684"/>
              <a:ext cx="4547937" cy="36388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sz="1800" dirty="0" smtClean="0">
                  <a:solidFill>
                    <a:schemeClr val="tx1"/>
                  </a:solidFill>
                </a:rPr>
                <a:t>class </a:t>
              </a:r>
              <a:r>
                <a:rPr lang="en-US" sz="1800" dirty="0">
                  <a:solidFill>
                    <a:schemeClr val="tx1"/>
                  </a:solidFill>
                </a:rPr>
                <a:t>Square extends Rectangle </a:t>
              </a:r>
            </a:p>
            <a:p>
              <a:pPr algn="l" rtl="0"/>
              <a:r>
                <a:rPr lang="en-US" sz="1800" dirty="0">
                  <a:solidFill>
                    <a:schemeClr val="tx1"/>
                  </a:solidFill>
                </a:rPr>
                <a:t>{</a:t>
              </a:r>
            </a:p>
            <a:p>
              <a:pPr algn="l" rtl="0"/>
              <a:r>
                <a:rPr lang="en-US" sz="1800" dirty="0" smtClean="0">
                  <a:solidFill>
                    <a:schemeClr val="tx1"/>
                  </a:solidFill>
                </a:rPr>
                <a:t>     public </a:t>
              </a:r>
              <a:r>
                <a:rPr lang="en-US" sz="1800" dirty="0">
                  <a:solidFill>
                    <a:schemeClr val="tx1"/>
                  </a:solidFill>
                </a:rPr>
                <a:t>void </a:t>
              </a:r>
              <a:r>
                <a:rPr lang="en-US" sz="1800" dirty="0" err="1">
                  <a:solidFill>
                    <a:schemeClr val="tx1"/>
                  </a:solidFill>
                </a:rPr>
                <a:t>setWidth</a:t>
              </a:r>
              <a:r>
                <a:rPr lang="en-US" sz="1800" dirty="0">
                  <a:solidFill>
                    <a:schemeClr val="tx1"/>
                  </a:solidFill>
                </a:rPr>
                <a:t>(</a:t>
              </a:r>
              <a:r>
                <a:rPr lang="en-US" sz="1800" dirty="0" err="1">
                  <a:solidFill>
                    <a:schemeClr val="tx1"/>
                  </a:solidFill>
                </a:rPr>
                <a:t>int</a:t>
              </a:r>
              <a:r>
                <a:rPr lang="en-US" sz="1800" dirty="0">
                  <a:solidFill>
                    <a:schemeClr val="tx1"/>
                  </a:solidFill>
                </a:rPr>
                <a:t> width</a:t>
              </a:r>
              <a:r>
                <a:rPr lang="en-US" sz="1800" dirty="0" smtClean="0">
                  <a:solidFill>
                    <a:schemeClr val="tx1"/>
                  </a:solidFill>
                </a:rPr>
                <a:t>) {</a:t>
              </a:r>
              <a:endParaRPr lang="en-US" sz="1800" dirty="0">
                <a:solidFill>
                  <a:schemeClr val="tx1"/>
                </a:solidFill>
              </a:endParaRPr>
            </a:p>
            <a:p>
              <a:pPr algn="l" rtl="0"/>
              <a:r>
                <a:rPr lang="en-US" sz="1800" dirty="0">
                  <a:solidFill>
                    <a:schemeClr val="tx1"/>
                  </a:solidFill>
                </a:rPr>
                <a:t>	</a:t>
              </a:r>
              <a:r>
                <a:rPr lang="en-US" sz="1800" dirty="0" err="1" smtClean="0">
                  <a:solidFill>
                    <a:schemeClr val="tx1"/>
                  </a:solidFill>
                </a:rPr>
                <a:t>m_width</a:t>
              </a:r>
              <a:r>
                <a:rPr lang="en-US" sz="1800" dirty="0" smtClean="0">
                  <a:solidFill>
                    <a:schemeClr val="tx1"/>
                  </a:solidFill>
                </a:rPr>
                <a:t> </a:t>
              </a:r>
              <a:r>
                <a:rPr lang="en-US" sz="1800" dirty="0">
                  <a:solidFill>
                    <a:schemeClr val="tx1"/>
                  </a:solidFill>
                </a:rPr>
                <a:t>= width;</a:t>
              </a:r>
            </a:p>
            <a:p>
              <a:pPr algn="l" rtl="0"/>
              <a:r>
                <a:rPr lang="en-US" sz="1800" dirty="0">
                  <a:solidFill>
                    <a:schemeClr val="tx1"/>
                  </a:solidFill>
                </a:rPr>
                <a:t>	</a:t>
              </a:r>
              <a:r>
                <a:rPr lang="en-US" sz="1800" dirty="0" err="1" smtClean="0">
                  <a:solidFill>
                    <a:schemeClr val="tx1"/>
                  </a:solidFill>
                </a:rPr>
                <a:t>m_height</a:t>
              </a:r>
              <a:r>
                <a:rPr lang="en-US" sz="1800" dirty="0" smtClean="0">
                  <a:solidFill>
                    <a:schemeClr val="tx1"/>
                  </a:solidFill>
                </a:rPr>
                <a:t> </a:t>
              </a:r>
              <a:r>
                <a:rPr lang="en-US" sz="1800" dirty="0">
                  <a:solidFill>
                    <a:schemeClr val="tx1"/>
                  </a:solidFill>
                </a:rPr>
                <a:t>= width;</a:t>
              </a:r>
            </a:p>
            <a:p>
              <a:pPr algn="l" rtl="0"/>
              <a:r>
                <a:rPr lang="en-US" sz="1800" dirty="0" smtClean="0">
                  <a:solidFill>
                    <a:schemeClr val="tx1"/>
                  </a:solidFill>
                </a:rPr>
                <a:t>     }</a:t>
              </a:r>
              <a:endParaRPr lang="en-US" sz="1800" dirty="0">
                <a:solidFill>
                  <a:schemeClr val="tx1"/>
                </a:solidFill>
              </a:endParaRPr>
            </a:p>
            <a:p>
              <a:pPr algn="l" rtl="0"/>
              <a:r>
                <a:rPr lang="en-US" sz="1800" dirty="0" smtClean="0">
                  <a:solidFill>
                    <a:schemeClr val="tx1"/>
                  </a:solidFill>
                </a:rPr>
                <a:t>      public </a:t>
              </a:r>
              <a:r>
                <a:rPr lang="en-US" sz="1800" dirty="0">
                  <a:solidFill>
                    <a:schemeClr val="tx1"/>
                  </a:solidFill>
                </a:rPr>
                <a:t>void </a:t>
              </a:r>
              <a:r>
                <a:rPr lang="en-US" sz="1800" dirty="0" err="1">
                  <a:solidFill>
                    <a:schemeClr val="tx1"/>
                  </a:solidFill>
                </a:rPr>
                <a:t>setHeight</a:t>
              </a:r>
              <a:r>
                <a:rPr lang="en-US" sz="1800" dirty="0">
                  <a:solidFill>
                    <a:schemeClr val="tx1"/>
                  </a:solidFill>
                </a:rPr>
                <a:t>(</a:t>
              </a:r>
              <a:r>
                <a:rPr lang="en-US" sz="1800" dirty="0" err="1">
                  <a:solidFill>
                    <a:schemeClr val="tx1"/>
                  </a:solidFill>
                </a:rPr>
                <a:t>int</a:t>
              </a:r>
              <a:r>
                <a:rPr lang="en-US" sz="1800" dirty="0">
                  <a:solidFill>
                    <a:schemeClr val="tx1"/>
                  </a:solidFill>
                </a:rPr>
                <a:t> height</a:t>
              </a:r>
              <a:r>
                <a:rPr lang="en-US" sz="1800" dirty="0" smtClean="0">
                  <a:solidFill>
                    <a:schemeClr val="tx1"/>
                  </a:solidFill>
                </a:rPr>
                <a:t>) {</a:t>
              </a:r>
              <a:endParaRPr lang="en-US" sz="1800" dirty="0">
                <a:solidFill>
                  <a:schemeClr val="tx1"/>
                </a:solidFill>
              </a:endParaRPr>
            </a:p>
            <a:p>
              <a:pPr algn="l" rtl="0"/>
              <a:r>
                <a:rPr lang="en-US" sz="1800" dirty="0">
                  <a:solidFill>
                    <a:schemeClr val="tx1"/>
                  </a:solidFill>
                </a:rPr>
                <a:t>	</a:t>
              </a:r>
              <a:r>
                <a:rPr lang="en-US" sz="1800" dirty="0" err="1" smtClean="0">
                  <a:solidFill>
                    <a:schemeClr val="tx1"/>
                  </a:solidFill>
                </a:rPr>
                <a:t>m_width</a:t>
              </a:r>
              <a:r>
                <a:rPr lang="en-US" sz="1800" dirty="0" smtClean="0">
                  <a:solidFill>
                    <a:schemeClr val="tx1"/>
                  </a:solidFill>
                </a:rPr>
                <a:t> </a:t>
              </a:r>
              <a:r>
                <a:rPr lang="en-US" sz="1800" dirty="0">
                  <a:solidFill>
                    <a:schemeClr val="tx1"/>
                  </a:solidFill>
                </a:rPr>
                <a:t>= height;</a:t>
              </a:r>
            </a:p>
            <a:p>
              <a:pPr algn="l" rtl="0"/>
              <a:r>
                <a:rPr lang="en-US" sz="1800" dirty="0">
                  <a:solidFill>
                    <a:schemeClr val="tx1"/>
                  </a:solidFill>
                </a:rPr>
                <a:t>	</a:t>
              </a:r>
              <a:r>
                <a:rPr lang="en-US" sz="1800" dirty="0" err="1" smtClean="0">
                  <a:solidFill>
                    <a:schemeClr val="tx1"/>
                  </a:solidFill>
                </a:rPr>
                <a:t>m_height</a:t>
              </a:r>
              <a:r>
                <a:rPr lang="en-US" sz="1800" dirty="0" smtClean="0">
                  <a:solidFill>
                    <a:schemeClr val="tx1"/>
                  </a:solidFill>
                </a:rPr>
                <a:t> </a:t>
              </a:r>
              <a:r>
                <a:rPr lang="en-US" sz="1800" dirty="0">
                  <a:solidFill>
                    <a:schemeClr val="tx1"/>
                  </a:solidFill>
                </a:rPr>
                <a:t>= height;</a:t>
              </a:r>
            </a:p>
            <a:p>
              <a:pPr algn="l" rtl="0"/>
              <a:r>
                <a:rPr lang="en-US" sz="1800" dirty="0" smtClean="0">
                  <a:solidFill>
                    <a:schemeClr val="tx1"/>
                  </a:solidFill>
                </a:rPr>
                <a:t>     }</a:t>
              </a:r>
              <a:endParaRPr lang="en-US" sz="1800" dirty="0">
                <a:solidFill>
                  <a:schemeClr val="tx1"/>
                </a:solidFill>
              </a:endParaRPr>
            </a:p>
            <a:p>
              <a:pPr algn="l" rtl="0"/>
              <a:r>
                <a:rPr lang="en-US" sz="1800" dirty="0" smtClean="0">
                  <a:solidFill>
                    <a:schemeClr val="tx1"/>
                  </a:solidFill>
                </a:rPr>
                <a:t>}</a:t>
              </a:r>
              <a:endParaRPr lang="en-US" sz="1800" dirty="0">
                <a:solidFill>
                  <a:schemeClr val="tx1"/>
                </a:solidFill>
              </a:endParaRPr>
            </a:p>
            <a:p>
              <a:pPr algn="l" rtl="0"/>
              <a:endParaRPr lang="en-US" sz="1800" dirty="0">
                <a:solidFill>
                  <a:schemeClr val="tx1"/>
                </a:solidFill>
              </a:endParaRPr>
            </a:p>
          </p:txBody>
        </p:sp>
      </p:grpSp>
    </p:spTree>
    <p:extLst>
      <p:ext uri="{BB962C8B-B14F-4D97-AF65-F5344CB8AC3E}">
        <p14:creationId xmlns:p14="http://schemas.microsoft.com/office/powerpoint/2010/main" val="34314170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err="1">
                <a:solidFill>
                  <a:schemeClr val="accent6">
                    <a:lumMod val="75000"/>
                  </a:schemeClr>
                </a:solidFill>
              </a:rPr>
              <a:t>L</a:t>
            </a:r>
            <a:r>
              <a:rPr lang="en-US" dirty="0" err="1"/>
              <a:t>iskov</a:t>
            </a:r>
            <a:r>
              <a:rPr lang="en-US" dirty="0"/>
              <a:t> Substitution Principle  </a:t>
            </a:r>
            <a:r>
              <a:rPr lang="en-US" dirty="0" smtClean="0">
                <a:solidFill>
                  <a:schemeClr val="accent6">
                    <a:lumMod val="75000"/>
                  </a:schemeClr>
                </a:solidFill>
              </a:rPr>
              <a:t>LSP Example</a:t>
            </a:r>
            <a:endParaRPr lang="en-US" dirty="0"/>
          </a:p>
        </p:txBody>
      </p:sp>
      <p:sp>
        <p:nvSpPr>
          <p:cNvPr id="9" name="Rectangle 8"/>
          <p:cNvSpPr/>
          <p:nvPr/>
        </p:nvSpPr>
        <p:spPr bwMode="auto">
          <a:xfrm>
            <a:off x="914400" y="1295400"/>
            <a:ext cx="7848600" cy="4953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a:defRPr/>
            </a:pPr>
            <a:endParaRPr lang="en-US" b="1" dirty="0"/>
          </a:p>
        </p:txBody>
      </p:sp>
      <p:sp>
        <p:nvSpPr>
          <p:cNvPr id="10" name="Rectangle 9"/>
          <p:cNvSpPr/>
          <p:nvPr/>
        </p:nvSpPr>
        <p:spPr>
          <a:xfrm>
            <a:off x="1143000" y="1588828"/>
            <a:ext cx="7467600" cy="43615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sz="1800" dirty="0">
                <a:solidFill>
                  <a:schemeClr val="tx1"/>
                </a:solidFill>
              </a:rPr>
              <a:t>class </a:t>
            </a:r>
            <a:r>
              <a:rPr lang="en-US" sz="1800" dirty="0" err="1">
                <a:solidFill>
                  <a:schemeClr val="tx1"/>
                </a:solidFill>
              </a:rPr>
              <a:t>LspTest</a:t>
            </a:r>
            <a:endParaRPr lang="en-US" sz="1800" dirty="0">
              <a:solidFill>
                <a:schemeClr val="tx1"/>
              </a:solidFill>
            </a:endParaRPr>
          </a:p>
          <a:p>
            <a:pPr algn="l" rtl="0"/>
            <a:r>
              <a:rPr lang="en-US" sz="1800" dirty="0">
                <a:solidFill>
                  <a:schemeClr val="tx1"/>
                </a:solidFill>
              </a:rPr>
              <a:t>{</a:t>
            </a:r>
          </a:p>
          <a:p>
            <a:pPr algn="l" rtl="0"/>
            <a:r>
              <a:rPr lang="en-US" sz="1800" dirty="0" smtClean="0">
                <a:solidFill>
                  <a:schemeClr val="tx1"/>
                </a:solidFill>
              </a:rPr>
              <a:t> </a:t>
            </a:r>
            <a:r>
              <a:rPr lang="en-US" sz="1800" dirty="0">
                <a:solidFill>
                  <a:schemeClr val="tx1"/>
                </a:solidFill>
              </a:rPr>
              <a:t> </a:t>
            </a:r>
            <a:r>
              <a:rPr lang="en-US" sz="1800" dirty="0" smtClean="0">
                <a:solidFill>
                  <a:schemeClr val="tx1"/>
                </a:solidFill>
              </a:rPr>
              <a:t>     private </a:t>
            </a:r>
            <a:r>
              <a:rPr lang="en-US" sz="1800" dirty="0">
                <a:solidFill>
                  <a:schemeClr val="tx1"/>
                </a:solidFill>
              </a:rPr>
              <a:t>static Rectangle </a:t>
            </a:r>
            <a:r>
              <a:rPr lang="en-US" sz="1800" dirty="0" err="1">
                <a:solidFill>
                  <a:schemeClr val="tx1"/>
                </a:solidFill>
              </a:rPr>
              <a:t>getNewRectangle</a:t>
            </a:r>
            <a:r>
              <a:rPr lang="en-US" sz="1800" dirty="0" smtClean="0">
                <a:solidFill>
                  <a:schemeClr val="tx1"/>
                </a:solidFill>
              </a:rPr>
              <a:t>() {</a:t>
            </a:r>
            <a:endParaRPr lang="en-US" sz="1800" dirty="0">
              <a:solidFill>
                <a:schemeClr val="tx1"/>
              </a:solidFill>
            </a:endParaRPr>
          </a:p>
          <a:p>
            <a:pPr algn="l" rtl="0"/>
            <a:r>
              <a:rPr lang="en-US" sz="1800" dirty="0">
                <a:solidFill>
                  <a:schemeClr val="tx1"/>
                </a:solidFill>
              </a:rPr>
              <a:t>	</a:t>
            </a:r>
            <a:r>
              <a:rPr lang="en-US" sz="1800" dirty="0" smtClean="0">
                <a:solidFill>
                  <a:schemeClr val="tx1"/>
                </a:solidFill>
              </a:rPr>
              <a:t>// </a:t>
            </a:r>
            <a:r>
              <a:rPr lang="en-US" sz="1800" dirty="0">
                <a:solidFill>
                  <a:schemeClr val="tx1"/>
                </a:solidFill>
              </a:rPr>
              <a:t>it can be an object returned by some factory ... </a:t>
            </a:r>
          </a:p>
          <a:p>
            <a:pPr algn="l" rtl="0"/>
            <a:r>
              <a:rPr lang="en-US" sz="1800" dirty="0">
                <a:solidFill>
                  <a:schemeClr val="tx1"/>
                </a:solidFill>
              </a:rPr>
              <a:t>	</a:t>
            </a:r>
            <a:r>
              <a:rPr lang="en-US" sz="1800" dirty="0" smtClean="0">
                <a:solidFill>
                  <a:schemeClr val="tx1"/>
                </a:solidFill>
              </a:rPr>
              <a:t>return </a:t>
            </a:r>
            <a:r>
              <a:rPr lang="en-US" sz="1800" dirty="0">
                <a:solidFill>
                  <a:schemeClr val="tx1"/>
                </a:solidFill>
              </a:rPr>
              <a:t>new Square();</a:t>
            </a:r>
          </a:p>
          <a:p>
            <a:pPr algn="l" rtl="0"/>
            <a:r>
              <a:rPr lang="en-US" sz="1800" dirty="0">
                <a:solidFill>
                  <a:schemeClr val="tx1"/>
                </a:solidFill>
              </a:rPr>
              <a:t> </a:t>
            </a:r>
            <a:r>
              <a:rPr lang="en-US" sz="1800" dirty="0" smtClean="0">
                <a:solidFill>
                  <a:schemeClr val="tx1"/>
                </a:solidFill>
              </a:rPr>
              <a:t>        }</a:t>
            </a:r>
            <a:endParaRPr lang="en-US" sz="1800" dirty="0">
              <a:solidFill>
                <a:schemeClr val="tx1"/>
              </a:solidFill>
            </a:endParaRPr>
          </a:p>
          <a:p>
            <a:pPr algn="l" rtl="0"/>
            <a:r>
              <a:rPr lang="en-US" sz="1800" dirty="0" smtClean="0">
                <a:solidFill>
                  <a:schemeClr val="tx1"/>
                </a:solidFill>
              </a:rPr>
              <a:t>          public </a:t>
            </a:r>
            <a:r>
              <a:rPr lang="en-US" sz="1800" dirty="0">
                <a:solidFill>
                  <a:schemeClr val="tx1"/>
                </a:solidFill>
              </a:rPr>
              <a:t>static void main (String </a:t>
            </a:r>
            <a:r>
              <a:rPr lang="en-US" sz="1800" dirty="0" err="1">
                <a:solidFill>
                  <a:schemeClr val="tx1"/>
                </a:solidFill>
              </a:rPr>
              <a:t>args</a:t>
            </a:r>
            <a:r>
              <a:rPr lang="en-US" sz="1800" dirty="0" smtClean="0">
                <a:solidFill>
                  <a:schemeClr val="tx1"/>
                </a:solidFill>
              </a:rPr>
              <a:t>[]) {</a:t>
            </a:r>
            <a:endParaRPr lang="en-US" sz="1800" dirty="0">
              <a:solidFill>
                <a:schemeClr val="tx1"/>
              </a:solidFill>
            </a:endParaRPr>
          </a:p>
          <a:p>
            <a:pPr algn="l" rtl="0"/>
            <a:r>
              <a:rPr lang="en-US" sz="1800" dirty="0">
                <a:solidFill>
                  <a:schemeClr val="tx1"/>
                </a:solidFill>
              </a:rPr>
              <a:t>	</a:t>
            </a:r>
            <a:r>
              <a:rPr lang="en-US" sz="1800" dirty="0" smtClean="0">
                <a:solidFill>
                  <a:schemeClr val="tx1"/>
                </a:solidFill>
              </a:rPr>
              <a:t>Rectangle </a:t>
            </a:r>
            <a:r>
              <a:rPr lang="en-US" sz="1800" dirty="0">
                <a:solidFill>
                  <a:schemeClr val="tx1"/>
                </a:solidFill>
              </a:rPr>
              <a:t>r = </a:t>
            </a:r>
            <a:r>
              <a:rPr lang="en-US" sz="1800" dirty="0" err="1">
                <a:solidFill>
                  <a:schemeClr val="tx1"/>
                </a:solidFill>
              </a:rPr>
              <a:t>LspTest.getNewRectangle</a:t>
            </a:r>
            <a:r>
              <a:rPr lang="en-US" sz="1800" dirty="0">
                <a:solidFill>
                  <a:schemeClr val="tx1"/>
                </a:solidFill>
              </a:rPr>
              <a:t>();</a:t>
            </a:r>
          </a:p>
          <a:p>
            <a:pPr algn="l" rtl="0"/>
            <a:r>
              <a:rPr lang="en-US" sz="1800" dirty="0">
                <a:solidFill>
                  <a:schemeClr val="tx1"/>
                </a:solidFill>
              </a:rPr>
              <a:t>        	</a:t>
            </a:r>
            <a:r>
              <a:rPr lang="en-US" sz="1800" dirty="0" err="1" smtClean="0">
                <a:solidFill>
                  <a:schemeClr val="tx1"/>
                </a:solidFill>
              </a:rPr>
              <a:t>r.setWidth</a:t>
            </a:r>
            <a:r>
              <a:rPr lang="en-US" sz="1800" dirty="0" smtClean="0">
                <a:solidFill>
                  <a:schemeClr val="tx1"/>
                </a:solidFill>
              </a:rPr>
              <a:t>(5</a:t>
            </a:r>
            <a:r>
              <a:rPr lang="en-US" sz="1800" dirty="0">
                <a:solidFill>
                  <a:schemeClr val="tx1"/>
                </a:solidFill>
              </a:rPr>
              <a:t>);</a:t>
            </a:r>
          </a:p>
          <a:p>
            <a:pPr algn="l" rtl="0"/>
            <a:r>
              <a:rPr lang="en-US" sz="1800" dirty="0">
                <a:solidFill>
                  <a:schemeClr val="tx1"/>
                </a:solidFill>
              </a:rPr>
              <a:t>	</a:t>
            </a:r>
            <a:r>
              <a:rPr lang="en-US" sz="1800" dirty="0" err="1" smtClean="0">
                <a:solidFill>
                  <a:schemeClr val="tx1"/>
                </a:solidFill>
              </a:rPr>
              <a:t>r.setHeight</a:t>
            </a:r>
            <a:r>
              <a:rPr lang="en-US" sz="1800" dirty="0" smtClean="0">
                <a:solidFill>
                  <a:schemeClr val="tx1"/>
                </a:solidFill>
              </a:rPr>
              <a:t>(10);</a:t>
            </a:r>
            <a:r>
              <a:rPr lang="en-US" sz="1800" dirty="0">
                <a:solidFill>
                  <a:schemeClr val="tx1"/>
                </a:solidFill>
              </a:rPr>
              <a:t>	</a:t>
            </a:r>
            <a:r>
              <a:rPr lang="en-US" sz="1800" dirty="0" smtClean="0">
                <a:solidFill>
                  <a:schemeClr val="tx1"/>
                </a:solidFill>
              </a:rPr>
              <a:t>// </a:t>
            </a:r>
            <a:r>
              <a:rPr lang="en-US" sz="1800" dirty="0">
                <a:solidFill>
                  <a:schemeClr val="tx1"/>
                </a:solidFill>
              </a:rPr>
              <a:t>user knows that r it's a rectangle. </a:t>
            </a:r>
          </a:p>
          <a:p>
            <a:pPr algn="l" rtl="0"/>
            <a:r>
              <a:rPr lang="en-US" sz="1800" dirty="0">
                <a:solidFill>
                  <a:schemeClr val="tx1"/>
                </a:solidFill>
              </a:rPr>
              <a:t>	</a:t>
            </a:r>
            <a:r>
              <a:rPr lang="en-US" sz="1800" dirty="0" err="1" smtClean="0">
                <a:solidFill>
                  <a:schemeClr val="tx1"/>
                </a:solidFill>
              </a:rPr>
              <a:t>System.out.println</a:t>
            </a:r>
            <a:r>
              <a:rPr lang="en-US" sz="1800" dirty="0" smtClean="0">
                <a:solidFill>
                  <a:schemeClr val="tx1"/>
                </a:solidFill>
              </a:rPr>
              <a:t>(</a:t>
            </a:r>
            <a:r>
              <a:rPr lang="en-US" sz="1800" dirty="0" err="1" smtClean="0">
                <a:solidFill>
                  <a:schemeClr val="tx1"/>
                </a:solidFill>
              </a:rPr>
              <a:t>r.getArea</a:t>
            </a:r>
            <a:r>
              <a:rPr lang="en-US" sz="1800" dirty="0">
                <a:solidFill>
                  <a:schemeClr val="tx1"/>
                </a:solidFill>
              </a:rPr>
              <a:t>());</a:t>
            </a:r>
          </a:p>
          <a:p>
            <a:pPr algn="l" rtl="0"/>
            <a:r>
              <a:rPr lang="en-US" sz="1800" dirty="0" smtClean="0">
                <a:solidFill>
                  <a:schemeClr val="tx1"/>
                </a:solidFill>
              </a:rPr>
              <a:t>                // </a:t>
            </a:r>
            <a:r>
              <a:rPr lang="en-US" sz="1800" dirty="0">
                <a:solidFill>
                  <a:schemeClr val="tx1"/>
                </a:solidFill>
              </a:rPr>
              <a:t>now he's surprised to see that the area is 100 instead of 50.</a:t>
            </a:r>
          </a:p>
          <a:p>
            <a:pPr algn="l" rtl="0"/>
            <a:r>
              <a:rPr lang="en-US" sz="1800" dirty="0">
                <a:solidFill>
                  <a:schemeClr val="tx1"/>
                </a:solidFill>
              </a:rPr>
              <a:t>	}</a:t>
            </a:r>
          </a:p>
          <a:p>
            <a:pPr algn="l" rtl="0"/>
            <a:r>
              <a:rPr lang="en-US" sz="1800" dirty="0">
                <a:solidFill>
                  <a:schemeClr val="tx1"/>
                </a:solidFill>
              </a:rPr>
              <a:t>}</a:t>
            </a:r>
          </a:p>
        </p:txBody>
      </p:sp>
    </p:spTree>
    <p:extLst>
      <p:ext uri="{BB962C8B-B14F-4D97-AF65-F5344CB8AC3E}">
        <p14:creationId xmlns:p14="http://schemas.microsoft.com/office/powerpoint/2010/main" val="8582942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Class Design Principles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3600" b="1" dirty="0" smtClean="0">
                <a:solidFill>
                  <a:schemeClr val="bg1">
                    <a:lumMod val="85000"/>
                  </a:schemeClr>
                </a:solidFill>
              </a:rPr>
              <a:t>S</a:t>
            </a:r>
            <a:r>
              <a:rPr lang="en-US" dirty="0" smtClean="0">
                <a:solidFill>
                  <a:schemeClr val="bg1">
                    <a:lumMod val="85000"/>
                  </a:schemeClr>
                </a:solidFill>
              </a:rPr>
              <a:t>ingle Responsibility Principle  SRP</a:t>
            </a:r>
            <a:endParaRPr lang="en-US" dirty="0">
              <a:solidFill>
                <a:schemeClr val="bg1">
                  <a:lumMod val="85000"/>
                </a:schemeClr>
              </a:solidFill>
            </a:endParaRPr>
          </a:p>
          <a:p>
            <a:pPr>
              <a:buFont typeface="Wingdings" panose="05000000000000000000" pitchFamily="2" charset="2"/>
              <a:buChar char="Ø"/>
            </a:pPr>
            <a:r>
              <a:rPr lang="en-US" sz="3600" b="1" dirty="0" smtClean="0">
                <a:solidFill>
                  <a:schemeClr val="bg1">
                    <a:lumMod val="85000"/>
                  </a:schemeClr>
                </a:solidFill>
              </a:rPr>
              <a:t>O</a:t>
            </a:r>
            <a:r>
              <a:rPr lang="en-US" dirty="0" smtClean="0">
                <a:solidFill>
                  <a:schemeClr val="bg1">
                    <a:lumMod val="85000"/>
                  </a:schemeClr>
                </a:solidFill>
              </a:rPr>
              <a:t>pen Closed Principle OCP</a:t>
            </a:r>
          </a:p>
          <a:p>
            <a:pPr>
              <a:buFont typeface="Wingdings" panose="05000000000000000000" pitchFamily="2" charset="2"/>
              <a:buChar char="Ø"/>
            </a:pPr>
            <a:r>
              <a:rPr lang="en-US" sz="3600" b="1" dirty="0" err="1" smtClean="0">
                <a:solidFill>
                  <a:schemeClr val="bg1">
                    <a:lumMod val="85000"/>
                  </a:schemeClr>
                </a:solidFill>
              </a:rPr>
              <a:t>L</a:t>
            </a:r>
            <a:r>
              <a:rPr lang="en-US" dirty="0" err="1" smtClean="0">
                <a:solidFill>
                  <a:schemeClr val="bg1">
                    <a:lumMod val="85000"/>
                  </a:schemeClr>
                </a:solidFill>
              </a:rPr>
              <a:t>iskov</a:t>
            </a:r>
            <a:r>
              <a:rPr lang="en-US" dirty="0" smtClean="0">
                <a:solidFill>
                  <a:schemeClr val="bg1">
                    <a:lumMod val="85000"/>
                  </a:schemeClr>
                </a:solidFill>
              </a:rPr>
              <a:t> Substitution Principle  LSP</a:t>
            </a:r>
          </a:p>
          <a:p>
            <a:pPr>
              <a:buFont typeface="Wingdings" panose="05000000000000000000" pitchFamily="2" charset="2"/>
              <a:buChar char="Ø"/>
            </a:pPr>
            <a:r>
              <a:rPr lang="en-US" sz="3600" b="1" dirty="0" smtClean="0">
                <a:solidFill>
                  <a:schemeClr val="accent6">
                    <a:lumMod val="75000"/>
                  </a:schemeClr>
                </a:solidFill>
              </a:rPr>
              <a:t>I</a:t>
            </a:r>
            <a:r>
              <a:rPr lang="en-US" dirty="0" smtClean="0"/>
              <a:t>nterface Segregation Principle </a:t>
            </a:r>
            <a:r>
              <a:rPr lang="en-US" dirty="0" smtClean="0">
                <a:solidFill>
                  <a:schemeClr val="accent6">
                    <a:lumMod val="75000"/>
                  </a:schemeClr>
                </a:solidFill>
              </a:rPr>
              <a:t>ISP</a:t>
            </a:r>
          </a:p>
          <a:p>
            <a:pPr>
              <a:buFont typeface="Wingdings" panose="05000000000000000000" pitchFamily="2" charset="2"/>
              <a:buChar char="Ø"/>
            </a:pPr>
            <a:r>
              <a:rPr lang="en-US" sz="3600" b="1" dirty="0" smtClean="0">
                <a:solidFill>
                  <a:schemeClr val="bg1">
                    <a:lumMod val="85000"/>
                  </a:schemeClr>
                </a:solidFill>
              </a:rPr>
              <a:t>D</a:t>
            </a:r>
            <a:r>
              <a:rPr lang="en-US" dirty="0" smtClean="0">
                <a:solidFill>
                  <a:schemeClr val="bg1">
                    <a:lumMod val="85000"/>
                  </a:schemeClr>
                </a:solidFill>
              </a:rPr>
              <a:t>ependency Inversion Principle DIP </a:t>
            </a:r>
          </a:p>
          <a:p>
            <a:endParaRPr lang="en-US" dirty="0"/>
          </a:p>
        </p:txBody>
      </p:sp>
    </p:spTree>
    <p:extLst>
      <p:ext uri="{BB962C8B-B14F-4D97-AF65-F5344CB8AC3E}">
        <p14:creationId xmlns:p14="http://schemas.microsoft.com/office/powerpoint/2010/main" val="20895076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6">
                    <a:lumMod val="75000"/>
                  </a:schemeClr>
                </a:solidFill>
              </a:rPr>
              <a:t>I</a:t>
            </a:r>
            <a:r>
              <a:rPr lang="en-US" dirty="0"/>
              <a:t>nterface Segregation Principle </a:t>
            </a:r>
            <a:r>
              <a:rPr lang="en-US" dirty="0">
                <a:solidFill>
                  <a:schemeClr val="accent6">
                    <a:lumMod val="75000"/>
                  </a:schemeClr>
                </a:solidFill>
              </a:rPr>
              <a:t>ISP</a:t>
            </a:r>
          </a:p>
        </p:txBody>
      </p:sp>
      <p:sp>
        <p:nvSpPr>
          <p:cNvPr id="3" name="Content Placeholder 2"/>
          <p:cNvSpPr>
            <a:spLocks noGrp="1"/>
          </p:cNvSpPr>
          <p:nvPr>
            <p:ph idx="1"/>
          </p:nvPr>
        </p:nvSpPr>
        <p:spPr>
          <a:xfrm>
            <a:off x="457200" y="1219200"/>
            <a:ext cx="8229600" cy="5181600"/>
          </a:xfrm>
        </p:spPr>
        <p:txBody>
          <a:bodyPr>
            <a:normAutofit fontScale="92500" lnSpcReduction="20000"/>
          </a:bodyPr>
          <a:lstStyle/>
          <a:p>
            <a:r>
              <a:rPr lang="en-US" dirty="0"/>
              <a:t>Clients should not be forced to depend upon interfaces that they don't use</a:t>
            </a:r>
            <a:r>
              <a:rPr lang="en-US" dirty="0" smtClean="0"/>
              <a:t>.</a:t>
            </a:r>
          </a:p>
          <a:p>
            <a:endParaRPr lang="en-US" dirty="0" smtClean="0"/>
          </a:p>
          <a:p>
            <a:r>
              <a:rPr lang="en-US" dirty="0"/>
              <a:t>ISP teaches us to respect our clients </a:t>
            </a:r>
            <a:r>
              <a:rPr lang="en-US" dirty="0" smtClean="0"/>
              <a:t>needs.</a:t>
            </a:r>
          </a:p>
          <a:p>
            <a:endParaRPr lang="en-US" dirty="0"/>
          </a:p>
          <a:p>
            <a:r>
              <a:rPr lang="en-US" dirty="0"/>
              <a:t>This principle deals with the disadvantages of “fat” </a:t>
            </a:r>
            <a:r>
              <a:rPr lang="en-US" dirty="0" smtClean="0"/>
              <a:t>interfaces or “interface pollution”. </a:t>
            </a:r>
          </a:p>
          <a:p>
            <a:pPr marL="0" indent="0">
              <a:buNone/>
            </a:pPr>
            <a:endParaRPr lang="en-US" dirty="0" smtClean="0"/>
          </a:p>
          <a:p>
            <a:r>
              <a:rPr lang="en-US" dirty="0" smtClean="0"/>
              <a:t>If every </a:t>
            </a:r>
            <a:r>
              <a:rPr lang="en-US" dirty="0"/>
              <a:t>time a derivative needs a new interface, that </a:t>
            </a:r>
            <a:r>
              <a:rPr lang="en-US" dirty="0" smtClean="0"/>
              <a:t>interface </a:t>
            </a:r>
            <a:r>
              <a:rPr lang="en-US" dirty="0"/>
              <a:t>will be added to the base </a:t>
            </a:r>
            <a:r>
              <a:rPr lang="en-US" dirty="0" smtClean="0"/>
              <a:t>class. This </a:t>
            </a:r>
            <a:r>
              <a:rPr lang="en-US" dirty="0"/>
              <a:t>will further pollute the interface of the base class, making it “fat”.</a:t>
            </a:r>
          </a:p>
          <a:p>
            <a:endParaRPr lang="en-US" dirty="0"/>
          </a:p>
          <a:p>
            <a:pPr marL="0" indent="0">
              <a:buNone/>
            </a:pPr>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24730668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6">
                    <a:lumMod val="75000"/>
                  </a:schemeClr>
                </a:solidFill>
              </a:rPr>
              <a:t>I</a:t>
            </a:r>
            <a:r>
              <a:rPr lang="en-US" dirty="0"/>
              <a:t>nterface Segregation Principle </a:t>
            </a:r>
            <a:r>
              <a:rPr lang="en-US" dirty="0">
                <a:solidFill>
                  <a:schemeClr val="accent6">
                    <a:lumMod val="75000"/>
                  </a:schemeClr>
                </a:solidFill>
              </a:rPr>
              <a:t>ISP</a:t>
            </a:r>
          </a:p>
        </p:txBody>
      </p:sp>
      <p:sp>
        <p:nvSpPr>
          <p:cNvPr id="3" name="Content Placeholder 2"/>
          <p:cNvSpPr>
            <a:spLocks noGrp="1"/>
          </p:cNvSpPr>
          <p:nvPr>
            <p:ph idx="1"/>
          </p:nvPr>
        </p:nvSpPr>
        <p:spPr>
          <a:xfrm>
            <a:off x="457200" y="1600200"/>
            <a:ext cx="8229600" cy="5029200"/>
          </a:xfrm>
        </p:spPr>
        <p:txBody>
          <a:bodyPr>
            <a:normAutofit/>
          </a:bodyPr>
          <a:lstStyle/>
          <a:p>
            <a:r>
              <a:rPr lang="en-US" dirty="0"/>
              <a:t>By making use of the ADAPTER pattern, </a:t>
            </a:r>
            <a:r>
              <a:rPr lang="en-US" dirty="0" smtClean="0"/>
              <a:t>either through </a:t>
            </a:r>
            <a:r>
              <a:rPr lang="en-US" dirty="0"/>
              <a:t>delegation (object form) or multiple inheritance (class form), fat interfaces can </a:t>
            </a:r>
            <a:r>
              <a:rPr lang="en-US" dirty="0" smtClean="0"/>
              <a:t>be segregated </a:t>
            </a:r>
            <a:r>
              <a:rPr lang="en-US" dirty="0"/>
              <a:t>into abstract base classes that break the unwanted coupling between clients</a:t>
            </a:r>
            <a:r>
              <a:rPr lang="en-US" dirty="0" smtClean="0"/>
              <a:t>.</a:t>
            </a:r>
          </a:p>
          <a:p>
            <a:endParaRPr lang="en-US" dirty="0"/>
          </a:p>
          <a:p>
            <a:endParaRPr lang="en-US" dirty="0"/>
          </a:p>
          <a:p>
            <a:pPr marL="0" indent="0">
              <a:buNone/>
            </a:pPr>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40280875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6">
                    <a:lumMod val="75000"/>
                  </a:schemeClr>
                </a:solidFill>
              </a:rPr>
              <a:t>I</a:t>
            </a:r>
            <a:r>
              <a:rPr lang="en-US" dirty="0"/>
              <a:t>nterface Segregation Principle </a:t>
            </a:r>
            <a:r>
              <a:rPr lang="en-US" dirty="0">
                <a:solidFill>
                  <a:schemeClr val="accent6">
                    <a:lumMod val="75000"/>
                  </a:schemeClr>
                </a:solidFill>
              </a:rPr>
              <a:t>ISP</a:t>
            </a:r>
            <a:br>
              <a:rPr lang="en-US" dirty="0">
                <a:solidFill>
                  <a:schemeClr val="accent6">
                    <a:lumMod val="75000"/>
                  </a:schemeClr>
                </a:solidFill>
              </a:rPr>
            </a:br>
            <a:endParaRPr lang="en-US" sz="1600" dirty="0"/>
          </a:p>
        </p:txBody>
      </p:sp>
      <p:grpSp>
        <p:nvGrpSpPr>
          <p:cNvPr id="7" name="Group 6"/>
          <p:cNvGrpSpPr/>
          <p:nvPr/>
        </p:nvGrpSpPr>
        <p:grpSpPr>
          <a:xfrm>
            <a:off x="152400" y="1524000"/>
            <a:ext cx="3048000" cy="3979836"/>
            <a:chOff x="228600" y="685800"/>
            <a:chExt cx="4800600" cy="4495800"/>
          </a:xfrm>
        </p:grpSpPr>
        <p:sp>
          <p:nvSpPr>
            <p:cNvPr id="4" name="Rectangle 3"/>
            <p:cNvSpPr/>
            <p:nvPr/>
          </p:nvSpPr>
          <p:spPr bwMode="auto">
            <a:xfrm>
              <a:off x="228600" y="685800"/>
              <a:ext cx="4800600" cy="4495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smtClean="0"/>
                <a:t>Animal</a:t>
              </a:r>
              <a:endParaRPr lang="en-US" b="1" dirty="0"/>
            </a:p>
          </p:txBody>
        </p:sp>
        <p:sp>
          <p:nvSpPr>
            <p:cNvPr id="5" name="Rectangle 4"/>
            <p:cNvSpPr/>
            <p:nvPr/>
          </p:nvSpPr>
          <p:spPr>
            <a:xfrm>
              <a:off x="405063" y="1094509"/>
              <a:ext cx="4547937" cy="38605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sz="1800" dirty="0">
                  <a:solidFill>
                    <a:schemeClr val="tx1"/>
                  </a:solidFill>
                </a:rPr>
                <a:t>public interface </a:t>
              </a:r>
              <a:r>
                <a:rPr lang="en-US" sz="1800" dirty="0" smtClean="0">
                  <a:solidFill>
                    <a:schemeClr val="tx1"/>
                  </a:solidFill>
                </a:rPr>
                <a:t>Animal</a:t>
              </a:r>
              <a:endParaRPr lang="en-US" sz="1800" dirty="0">
                <a:solidFill>
                  <a:schemeClr val="tx1"/>
                </a:solidFill>
              </a:endParaRPr>
            </a:p>
            <a:p>
              <a:pPr algn="l" rtl="0"/>
              <a:r>
                <a:rPr lang="en-US" sz="1800" dirty="0">
                  <a:solidFill>
                    <a:schemeClr val="tx1"/>
                  </a:solidFill>
                </a:rPr>
                <a:t>    {</a:t>
              </a:r>
            </a:p>
            <a:p>
              <a:pPr algn="l" rtl="0"/>
              <a:r>
                <a:rPr lang="en-US" sz="1800" dirty="0">
                  <a:solidFill>
                    <a:schemeClr val="tx1"/>
                  </a:solidFill>
                </a:rPr>
                <a:t>        void </a:t>
              </a:r>
              <a:r>
                <a:rPr lang="en-US" sz="1800" dirty="0" smtClean="0">
                  <a:solidFill>
                    <a:schemeClr val="tx1"/>
                  </a:solidFill>
                </a:rPr>
                <a:t>fly</a:t>
              </a:r>
              <a:r>
                <a:rPr lang="en-US" sz="1800" dirty="0">
                  <a:solidFill>
                    <a:schemeClr val="tx1"/>
                  </a:solidFill>
                </a:rPr>
                <a:t>();</a:t>
              </a:r>
            </a:p>
            <a:p>
              <a:pPr algn="l" rtl="0"/>
              <a:r>
                <a:rPr lang="en-US" sz="1800" dirty="0">
                  <a:solidFill>
                    <a:schemeClr val="tx1"/>
                  </a:solidFill>
                </a:rPr>
                <a:t>        void </a:t>
              </a:r>
              <a:r>
                <a:rPr lang="en-US" sz="1800" dirty="0" smtClean="0">
                  <a:solidFill>
                    <a:schemeClr val="tx1"/>
                  </a:solidFill>
                </a:rPr>
                <a:t>swim</a:t>
              </a:r>
              <a:r>
                <a:rPr lang="en-US" sz="1800" dirty="0">
                  <a:solidFill>
                    <a:schemeClr val="tx1"/>
                  </a:solidFill>
                </a:rPr>
                <a:t>();</a:t>
              </a:r>
            </a:p>
            <a:p>
              <a:pPr algn="l" rtl="0"/>
              <a:r>
                <a:rPr lang="en-US" sz="1800" dirty="0">
                  <a:solidFill>
                    <a:schemeClr val="tx1"/>
                  </a:solidFill>
                </a:rPr>
                <a:t>        void </a:t>
              </a:r>
              <a:r>
                <a:rPr lang="en-US" sz="1800" dirty="0" smtClean="0">
                  <a:solidFill>
                    <a:schemeClr val="tx1"/>
                  </a:solidFill>
                </a:rPr>
                <a:t>walk</a:t>
              </a:r>
              <a:r>
                <a:rPr lang="en-US" sz="1800" dirty="0">
                  <a:solidFill>
                    <a:schemeClr val="tx1"/>
                  </a:solidFill>
                </a:rPr>
                <a:t>();</a:t>
              </a:r>
            </a:p>
            <a:p>
              <a:pPr algn="l" rtl="0"/>
              <a:r>
                <a:rPr lang="en-US" sz="1800" dirty="0">
                  <a:solidFill>
                    <a:schemeClr val="tx1"/>
                  </a:solidFill>
                </a:rPr>
                <a:t>    }</a:t>
              </a:r>
            </a:p>
            <a:p>
              <a:pPr algn="l" rtl="0"/>
              <a:r>
                <a:rPr lang="en-US" sz="1800" dirty="0">
                  <a:solidFill>
                    <a:schemeClr val="tx1"/>
                  </a:solidFill>
                </a:rPr>
                <a:t> </a:t>
              </a:r>
            </a:p>
            <a:p>
              <a:pPr algn="l" rtl="0"/>
              <a:r>
                <a:rPr lang="en-US" sz="1800" dirty="0">
                  <a:solidFill>
                    <a:schemeClr val="tx1"/>
                  </a:solidFill>
                </a:rPr>
                <a:t>    </a:t>
              </a:r>
              <a:endParaRPr lang="en-US" sz="1100" dirty="0">
                <a:solidFill>
                  <a:schemeClr val="tx1"/>
                </a:solidFill>
              </a:endParaRPr>
            </a:p>
          </p:txBody>
        </p:sp>
      </p:grpSp>
      <p:grpSp>
        <p:nvGrpSpPr>
          <p:cNvPr id="16" name="Group 15"/>
          <p:cNvGrpSpPr/>
          <p:nvPr/>
        </p:nvGrpSpPr>
        <p:grpSpPr>
          <a:xfrm>
            <a:off x="2743200" y="1027056"/>
            <a:ext cx="6172200" cy="5754744"/>
            <a:chOff x="228600" y="-1286050"/>
            <a:chExt cx="4800600" cy="4101433"/>
          </a:xfrm>
        </p:grpSpPr>
        <p:sp>
          <p:nvSpPr>
            <p:cNvPr id="17" name="Rectangle 16"/>
            <p:cNvSpPr/>
            <p:nvPr/>
          </p:nvSpPr>
          <p:spPr bwMode="auto">
            <a:xfrm>
              <a:off x="228600" y="-1286050"/>
              <a:ext cx="4800600" cy="4101433"/>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smtClean="0"/>
                <a:t>Dolphin</a:t>
              </a:r>
              <a:endParaRPr lang="en-US" b="1" dirty="0"/>
            </a:p>
          </p:txBody>
        </p:sp>
        <p:sp>
          <p:nvSpPr>
            <p:cNvPr id="20" name="Rectangle 19"/>
            <p:cNvSpPr/>
            <p:nvPr/>
          </p:nvSpPr>
          <p:spPr>
            <a:xfrm>
              <a:off x="445437" y="-1017103"/>
              <a:ext cx="4547937" cy="37853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sz="1800" dirty="0">
                  <a:solidFill>
                    <a:schemeClr val="tx1"/>
                  </a:solidFill>
                </a:rPr>
                <a:t>public class </a:t>
              </a:r>
              <a:r>
                <a:rPr lang="en-US" sz="1800" dirty="0" smtClean="0">
                  <a:solidFill>
                    <a:schemeClr val="tx1"/>
                  </a:solidFill>
                </a:rPr>
                <a:t> Dolphin  implements  Animal</a:t>
              </a:r>
              <a:endParaRPr lang="en-US" sz="1800" dirty="0">
                <a:solidFill>
                  <a:schemeClr val="tx1"/>
                </a:solidFill>
              </a:endParaRPr>
            </a:p>
            <a:p>
              <a:pPr algn="l" rtl="0"/>
              <a:r>
                <a:rPr lang="en-US" sz="1800" dirty="0">
                  <a:solidFill>
                    <a:schemeClr val="tx1"/>
                  </a:solidFill>
                </a:rPr>
                <a:t>    {</a:t>
              </a:r>
            </a:p>
            <a:p>
              <a:pPr algn="l" rtl="0"/>
              <a:r>
                <a:rPr lang="en-US" sz="1800" dirty="0">
                  <a:solidFill>
                    <a:schemeClr val="tx1"/>
                  </a:solidFill>
                </a:rPr>
                <a:t>        public void </a:t>
              </a:r>
              <a:r>
                <a:rPr lang="en-US" sz="1800" dirty="0" err="1" smtClean="0">
                  <a:solidFill>
                    <a:schemeClr val="tx1"/>
                  </a:solidFill>
                </a:rPr>
                <a:t>Ffy</a:t>
              </a:r>
              <a:r>
                <a:rPr lang="en-US" sz="1800" dirty="0" smtClean="0">
                  <a:solidFill>
                    <a:schemeClr val="tx1"/>
                  </a:solidFill>
                </a:rPr>
                <a:t> ()</a:t>
              </a:r>
              <a:endParaRPr lang="en-US" sz="1800" dirty="0">
                <a:solidFill>
                  <a:schemeClr val="tx1"/>
                </a:solidFill>
              </a:endParaRPr>
            </a:p>
            <a:p>
              <a:pPr algn="l" rtl="0"/>
              <a:r>
                <a:rPr lang="en-US" sz="1800" dirty="0">
                  <a:solidFill>
                    <a:schemeClr val="tx1"/>
                  </a:solidFill>
                </a:rPr>
                <a:t>        {</a:t>
              </a:r>
            </a:p>
            <a:p>
              <a:pPr algn="l" rtl="0"/>
              <a:r>
                <a:rPr lang="en-US" sz="1800" dirty="0">
                  <a:solidFill>
                    <a:schemeClr val="tx1"/>
                  </a:solidFill>
                </a:rPr>
                <a:t>            throw new </a:t>
              </a:r>
              <a:r>
                <a:rPr lang="en-US" sz="1800" dirty="0" err="1">
                  <a:solidFill>
                    <a:schemeClr val="tx1"/>
                  </a:solidFill>
                </a:rPr>
                <a:t>UnsupportedOperationException</a:t>
              </a:r>
              <a:r>
                <a:rPr lang="en-US" sz="1800" dirty="0" smtClean="0">
                  <a:solidFill>
                    <a:schemeClr val="tx1"/>
                  </a:solidFill>
                </a:rPr>
                <a:t>();</a:t>
              </a:r>
              <a:endParaRPr lang="en-US" sz="1800" dirty="0">
                <a:solidFill>
                  <a:schemeClr val="tx1"/>
                </a:solidFill>
              </a:endParaRPr>
            </a:p>
            <a:p>
              <a:pPr algn="l" rtl="0"/>
              <a:r>
                <a:rPr lang="en-US" sz="1800" dirty="0">
                  <a:solidFill>
                    <a:schemeClr val="tx1"/>
                  </a:solidFill>
                </a:rPr>
                <a:t>        }</a:t>
              </a:r>
            </a:p>
            <a:p>
              <a:pPr algn="l" rtl="0"/>
              <a:r>
                <a:rPr lang="en-US" sz="1800" dirty="0">
                  <a:solidFill>
                    <a:schemeClr val="tx1"/>
                  </a:solidFill>
                </a:rPr>
                <a:t> </a:t>
              </a:r>
            </a:p>
            <a:p>
              <a:pPr algn="l" rtl="0"/>
              <a:r>
                <a:rPr lang="en-US" sz="1800" dirty="0">
                  <a:solidFill>
                    <a:schemeClr val="tx1"/>
                  </a:solidFill>
                </a:rPr>
                <a:t>        public void s</a:t>
              </a:r>
              <a:r>
                <a:rPr lang="en-US" sz="1800" dirty="0" smtClean="0">
                  <a:solidFill>
                    <a:schemeClr val="tx1"/>
                  </a:solidFill>
                </a:rPr>
                <a:t>wim</a:t>
              </a:r>
              <a:r>
                <a:rPr lang="en-US" sz="1800" dirty="0">
                  <a:solidFill>
                    <a:schemeClr val="tx1"/>
                  </a:solidFill>
                </a:rPr>
                <a:t>()</a:t>
              </a:r>
            </a:p>
            <a:p>
              <a:pPr algn="l" rtl="0"/>
              <a:r>
                <a:rPr lang="en-US" sz="1800" dirty="0">
                  <a:solidFill>
                    <a:schemeClr val="tx1"/>
                  </a:solidFill>
                </a:rPr>
                <a:t>        {</a:t>
              </a:r>
            </a:p>
            <a:p>
              <a:pPr algn="l" rtl="0"/>
              <a:r>
                <a:rPr lang="en-US" sz="1800" dirty="0">
                  <a:solidFill>
                    <a:schemeClr val="tx1"/>
                  </a:solidFill>
                </a:rPr>
                <a:t>            </a:t>
              </a:r>
              <a:r>
                <a:rPr lang="en-US" sz="1800" dirty="0" err="1" smtClean="0">
                  <a:solidFill>
                    <a:schemeClr val="tx1"/>
                  </a:solidFill>
                </a:rPr>
                <a:t>System.out.println</a:t>
              </a:r>
              <a:r>
                <a:rPr lang="en-US" sz="1800" dirty="0" smtClean="0">
                  <a:solidFill>
                    <a:schemeClr val="tx1"/>
                  </a:solidFill>
                </a:rPr>
                <a:t> (“ I am Swimming code”);</a:t>
              </a:r>
              <a:endParaRPr lang="en-US" sz="1800" dirty="0">
                <a:solidFill>
                  <a:schemeClr val="tx1"/>
                </a:solidFill>
              </a:endParaRPr>
            </a:p>
            <a:p>
              <a:pPr algn="l" rtl="0"/>
              <a:r>
                <a:rPr lang="en-US" sz="1800" dirty="0">
                  <a:solidFill>
                    <a:schemeClr val="tx1"/>
                  </a:solidFill>
                </a:rPr>
                <a:t>        }</a:t>
              </a:r>
            </a:p>
            <a:p>
              <a:pPr algn="l" rtl="0"/>
              <a:r>
                <a:rPr lang="en-US" sz="1800" dirty="0">
                  <a:solidFill>
                    <a:schemeClr val="tx1"/>
                  </a:solidFill>
                </a:rPr>
                <a:t> </a:t>
              </a:r>
            </a:p>
            <a:p>
              <a:pPr algn="l" rtl="0"/>
              <a:r>
                <a:rPr lang="en-US" sz="1800" dirty="0">
                  <a:solidFill>
                    <a:schemeClr val="tx1"/>
                  </a:solidFill>
                </a:rPr>
                <a:t>        public void </a:t>
              </a:r>
              <a:r>
                <a:rPr lang="en-US" sz="1800" dirty="0" smtClean="0">
                  <a:solidFill>
                    <a:schemeClr val="tx1"/>
                  </a:solidFill>
                </a:rPr>
                <a:t>walk</a:t>
              </a:r>
              <a:r>
                <a:rPr lang="en-US" sz="1800" dirty="0">
                  <a:solidFill>
                    <a:schemeClr val="tx1"/>
                  </a:solidFill>
                </a:rPr>
                <a:t>()</a:t>
              </a:r>
            </a:p>
            <a:p>
              <a:pPr algn="l" rtl="0"/>
              <a:r>
                <a:rPr lang="en-US" sz="1800" dirty="0">
                  <a:solidFill>
                    <a:schemeClr val="tx1"/>
                  </a:solidFill>
                </a:rPr>
                <a:t>        {</a:t>
              </a:r>
            </a:p>
            <a:p>
              <a:pPr algn="l" rtl="0"/>
              <a:r>
                <a:rPr lang="en-US" sz="1800" dirty="0">
                  <a:solidFill>
                    <a:schemeClr val="tx1"/>
                  </a:solidFill>
                </a:rPr>
                <a:t>            throw new </a:t>
              </a:r>
              <a:r>
                <a:rPr lang="en-US" sz="1800" dirty="0" err="1" smtClean="0">
                  <a:solidFill>
                    <a:schemeClr val="tx1"/>
                  </a:solidFill>
                </a:rPr>
                <a:t>UnsupportedOperationException</a:t>
              </a:r>
              <a:r>
                <a:rPr lang="en-US" sz="1800" dirty="0">
                  <a:solidFill>
                    <a:schemeClr val="tx1"/>
                  </a:solidFill>
                </a:rPr>
                <a:t>(););</a:t>
              </a:r>
            </a:p>
            <a:p>
              <a:pPr algn="l" rtl="0"/>
              <a:r>
                <a:rPr lang="en-US" sz="1800" dirty="0">
                  <a:solidFill>
                    <a:schemeClr val="tx1"/>
                  </a:solidFill>
                </a:rPr>
                <a:t>        }</a:t>
              </a:r>
            </a:p>
            <a:p>
              <a:pPr algn="l" rtl="0"/>
              <a:r>
                <a:rPr lang="en-US" sz="1800" dirty="0">
                  <a:solidFill>
                    <a:schemeClr val="tx1"/>
                  </a:solidFill>
                </a:rPr>
                <a:t>    }</a:t>
              </a:r>
              <a:endParaRPr lang="en-US" sz="1050" dirty="0">
                <a:solidFill>
                  <a:schemeClr val="tx1"/>
                </a:solidFill>
              </a:endParaRPr>
            </a:p>
          </p:txBody>
        </p:sp>
      </p:grpSp>
      <p:sp>
        <p:nvSpPr>
          <p:cNvPr id="9" name="Title 1"/>
          <p:cNvSpPr txBox="1">
            <a:spLocks/>
          </p:cNvSpPr>
          <p:nvPr/>
        </p:nvSpPr>
        <p:spPr bwMode="auto">
          <a:xfrm>
            <a:off x="3152019" y="762001"/>
            <a:ext cx="2819400" cy="22531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Verdana" pitchFamily="34" charset="0"/>
                <a:cs typeface="Arial" pitchFamily="34" charset="0"/>
              </a:defRPr>
            </a:lvl2pPr>
            <a:lvl3pPr algn="ctr" rtl="0" eaLnBrk="0" fontAlgn="base" hangingPunct="0">
              <a:spcBef>
                <a:spcPct val="0"/>
              </a:spcBef>
              <a:spcAft>
                <a:spcPct val="0"/>
              </a:spcAft>
              <a:defRPr sz="2800" b="1">
                <a:solidFill>
                  <a:schemeClr val="tx2"/>
                </a:solidFill>
                <a:latin typeface="Verdana" pitchFamily="34" charset="0"/>
                <a:cs typeface="Arial" pitchFamily="34" charset="0"/>
              </a:defRPr>
            </a:lvl3pPr>
            <a:lvl4pPr algn="ctr" rtl="0" eaLnBrk="0" fontAlgn="base" hangingPunct="0">
              <a:spcBef>
                <a:spcPct val="0"/>
              </a:spcBef>
              <a:spcAft>
                <a:spcPct val="0"/>
              </a:spcAft>
              <a:defRPr sz="2800" b="1">
                <a:solidFill>
                  <a:schemeClr val="tx2"/>
                </a:solidFill>
                <a:latin typeface="Verdana" pitchFamily="34" charset="0"/>
                <a:cs typeface="Arial" pitchFamily="34" charset="0"/>
              </a:defRPr>
            </a:lvl4pPr>
            <a:lvl5pPr algn="ctr" rtl="0" eaLnBrk="0" fontAlgn="base" hangingPunct="0">
              <a:spcBef>
                <a:spcPct val="0"/>
              </a:spcBef>
              <a:spcAft>
                <a:spcPct val="0"/>
              </a:spcAft>
              <a:defRPr sz="2800" b="1">
                <a:solidFill>
                  <a:schemeClr val="tx2"/>
                </a:solidFill>
                <a:latin typeface="Verdana" pitchFamily="34" charset="0"/>
                <a:cs typeface="Arial" pitchFamily="34" charset="0"/>
              </a:defRPr>
            </a:lvl5pPr>
            <a:lvl6pPr marL="457200" algn="ctr" rtl="0" fontAlgn="base">
              <a:spcBef>
                <a:spcPct val="0"/>
              </a:spcBef>
              <a:spcAft>
                <a:spcPct val="0"/>
              </a:spcAft>
              <a:defRPr sz="2800" b="1">
                <a:solidFill>
                  <a:schemeClr val="tx2"/>
                </a:solidFill>
                <a:latin typeface="Verdana" pitchFamily="34" charset="0"/>
                <a:cs typeface="Arial" pitchFamily="34" charset="0"/>
              </a:defRPr>
            </a:lvl6pPr>
            <a:lvl7pPr marL="914400" algn="ctr" rtl="0" fontAlgn="base">
              <a:spcBef>
                <a:spcPct val="0"/>
              </a:spcBef>
              <a:spcAft>
                <a:spcPct val="0"/>
              </a:spcAft>
              <a:defRPr sz="2800" b="1">
                <a:solidFill>
                  <a:schemeClr val="tx2"/>
                </a:solidFill>
                <a:latin typeface="Verdana" pitchFamily="34" charset="0"/>
                <a:cs typeface="Arial" pitchFamily="34" charset="0"/>
              </a:defRPr>
            </a:lvl7pPr>
            <a:lvl8pPr marL="1371600" algn="ctr" rtl="0" fontAlgn="base">
              <a:spcBef>
                <a:spcPct val="0"/>
              </a:spcBef>
              <a:spcAft>
                <a:spcPct val="0"/>
              </a:spcAft>
              <a:defRPr sz="2800" b="1">
                <a:solidFill>
                  <a:schemeClr val="tx2"/>
                </a:solidFill>
                <a:latin typeface="Verdana" pitchFamily="34" charset="0"/>
                <a:cs typeface="Arial" pitchFamily="34" charset="0"/>
              </a:defRPr>
            </a:lvl8pPr>
            <a:lvl9pPr marL="1828800" algn="ctr" rtl="0" fontAlgn="base">
              <a:spcBef>
                <a:spcPct val="0"/>
              </a:spcBef>
              <a:spcAft>
                <a:spcPct val="0"/>
              </a:spcAft>
              <a:defRPr sz="2800" b="1">
                <a:solidFill>
                  <a:schemeClr val="tx2"/>
                </a:solidFill>
                <a:latin typeface="Verdana" pitchFamily="34" charset="0"/>
                <a:cs typeface="Arial" pitchFamily="34" charset="0"/>
              </a:defRPr>
            </a:lvl9pPr>
          </a:lstStyle>
          <a:p>
            <a:r>
              <a:rPr lang="en-US" sz="1600" kern="0" dirty="0" smtClean="0">
                <a:solidFill>
                  <a:schemeClr val="accent6">
                    <a:lumMod val="75000"/>
                  </a:schemeClr>
                </a:solidFill>
              </a:rPr>
              <a:t>Example (violates ISP)</a:t>
            </a:r>
            <a:endParaRPr lang="en-US" sz="1600" kern="0" dirty="0"/>
          </a:p>
        </p:txBody>
      </p:sp>
    </p:spTree>
    <p:extLst>
      <p:ext uri="{BB962C8B-B14F-4D97-AF65-F5344CB8AC3E}">
        <p14:creationId xmlns:p14="http://schemas.microsoft.com/office/powerpoint/2010/main" val="17744314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6">
                    <a:lumMod val="75000"/>
                  </a:schemeClr>
                </a:solidFill>
              </a:rPr>
              <a:t>I</a:t>
            </a:r>
            <a:r>
              <a:rPr lang="en-US" dirty="0"/>
              <a:t>nterface Segregation Principle </a:t>
            </a:r>
            <a:r>
              <a:rPr lang="en-US" dirty="0">
                <a:solidFill>
                  <a:schemeClr val="accent6">
                    <a:lumMod val="75000"/>
                  </a:schemeClr>
                </a:solidFill>
              </a:rPr>
              <a:t>ISP</a:t>
            </a:r>
            <a:br>
              <a:rPr lang="en-US" dirty="0">
                <a:solidFill>
                  <a:schemeClr val="accent6">
                    <a:lumMod val="75000"/>
                  </a:schemeClr>
                </a:solidFill>
              </a:rPr>
            </a:br>
            <a:endParaRPr lang="en-US" sz="1600" dirty="0"/>
          </a:p>
        </p:txBody>
      </p:sp>
      <p:grpSp>
        <p:nvGrpSpPr>
          <p:cNvPr id="7" name="Group 6"/>
          <p:cNvGrpSpPr/>
          <p:nvPr/>
        </p:nvGrpSpPr>
        <p:grpSpPr>
          <a:xfrm>
            <a:off x="152400" y="1524001"/>
            <a:ext cx="3048000" cy="1676400"/>
            <a:chOff x="228600" y="685800"/>
            <a:chExt cx="4800600" cy="4495800"/>
          </a:xfrm>
        </p:grpSpPr>
        <p:sp>
          <p:nvSpPr>
            <p:cNvPr id="4" name="Rectangle 3"/>
            <p:cNvSpPr/>
            <p:nvPr/>
          </p:nvSpPr>
          <p:spPr bwMode="auto">
            <a:xfrm>
              <a:off x="228600" y="685800"/>
              <a:ext cx="4800600" cy="4495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sz="1800" b="1" dirty="0" smtClean="0"/>
                <a:t>Flyable</a:t>
              </a:r>
              <a:endParaRPr lang="en-US" sz="1800" b="1" dirty="0"/>
            </a:p>
          </p:txBody>
        </p:sp>
        <p:sp>
          <p:nvSpPr>
            <p:cNvPr id="5" name="Rectangle 4"/>
            <p:cNvSpPr/>
            <p:nvPr/>
          </p:nvSpPr>
          <p:spPr>
            <a:xfrm>
              <a:off x="405063" y="1633862"/>
              <a:ext cx="4547937" cy="33212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sz="1800" dirty="0">
                  <a:solidFill>
                    <a:schemeClr val="tx1"/>
                  </a:solidFill>
                </a:rPr>
                <a:t>public  interface </a:t>
              </a:r>
              <a:r>
                <a:rPr lang="en-US" sz="1800" b="1" dirty="0"/>
                <a:t>Flyable</a:t>
              </a:r>
              <a:endParaRPr lang="en-US" sz="1800" dirty="0">
                <a:solidFill>
                  <a:schemeClr val="tx1"/>
                </a:solidFill>
              </a:endParaRPr>
            </a:p>
            <a:p>
              <a:pPr algn="l" rtl="0"/>
              <a:r>
                <a:rPr lang="en-US" sz="1800" dirty="0">
                  <a:solidFill>
                    <a:schemeClr val="tx1"/>
                  </a:solidFill>
                </a:rPr>
                <a:t>    {</a:t>
              </a:r>
            </a:p>
            <a:p>
              <a:pPr algn="l" rtl="0"/>
              <a:r>
                <a:rPr lang="en-US" sz="1800" dirty="0">
                  <a:solidFill>
                    <a:schemeClr val="tx1"/>
                  </a:solidFill>
                </a:rPr>
                <a:t>        void </a:t>
              </a:r>
              <a:r>
                <a:rPr lang="en-US" sz="1800" dirty="0" smtClean="0">
                  <a:solidFill>
                    <a:schemeClr val="tx1"/>
                  </a:solidFill>
                </a:rPr>
                <a:t>fly</a:t>
              </a:r>
              <a:r>
                <a:rPr lang="en-US" sz="1800" dirty="0">
                  <a:solidFill>
                    <a:schemeClr val="tx1"/>
                  </a:solidFill>
                </a:rPr>
                <a:t>();</a:t>
              </a:r>
            </a:p>
            <a:p>
              <a:pPr algn="l" rtl="0"/>
              <a:r>
                <a:rPr lang="en-US" sz="1800" dirty="0">
                  <a:solidFill>
                    <a:schemeClr val="tx1"/>
                  </a:solidFill>
                </a:rPr>
                <a:t>    </a:t>
              </a:r>
              <a:r>
                <a:rPr lang="en-US" sz="1800" dirty="0" smtClean="0">
                  <a:solidFill>
                    <a:schemeClr val="tx1"/>
                  </a:solidFill>
                </a:rPr>
                <a:t>}</a:t>
              </a:r>
              <a:endParaRPr lang="en-US" sz="1800" dirty="0">
                <a:solidFill>
                  <a:schemeClr val="tx1"/>
                </a:solidFill>
              </a:endParaRPr>
            </a:p>
          </p:txBody>
        </p:sp>
      </p:grpSp>
      <p:grpSp>
        <p:nvGrpSpPr>
          <p:cNvPr id="16" name="Group 15"/>
          <p:cNvGrpSpPr/>
          <p:nvPr/>
        </p:nvGrpSpPr>
        <p:grpSpPr>
          <a:xfrm>
            <a:off x="4038600" y="1676400"/>
            <a:ext cx="4789390" cy="3071724"/>
            <a:chOff x="228600" y="-1286050"/>
            <a:chExt cx="4800600" cy="4101433"/>
          </a:xfrm>
        </p:grpSpPr>
        <p:sp>
          <p:nvSpPr>
            <p:cNvPr id="17" name="Rectangle 16"/>
            <p:cNvSpPr/>
            <p:nvPr/>
          </p:nvSpPr>
          <p:spPr bwMode="auto">
            <a:xfrm>
              <a:off x="228600" y="-1286050"/>
              <a:ext cx="4800600" cy="4101433"/>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sz="1800" b="1" dirty="0" smtClean="0"/>
                <a:t>Dolphin</a:t>
              </a:r>
              <a:endParaRPr lang="en-US" sz="1800" b="1" dirty="0"/>
            </a:p>
          </p:txBody>
        </p:sp>
        <p:sp>
          <p:nvSpPr>
            <p:cNvPr id="20" name="Rectangle 19"/>
            <p:cNvSpPr/>
            <p:nvPr/>
          </p:nvSpPr>
          <p:spPr>
            <a:xfrm>
              <a:off x="445437" y="-589146"/>
              <a:ext cx="4547937" cy="33573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sz="1800" dirty="0">
                  <a:solidFill>
                    <a:schemeClr val="tx1"/>
                  </a:solidFill>
                </a:rPr>
                <a:t> public class </a:t>
              </a:r>
              <a:r>
                <a:rPr lang="en-US" sz="1800" dirty="0" smtClean="0">
                  <a:solidFill>
                    <a:schemeClr val="tx1"/>
                  </a:solidFill>
                </a:rPr>
                <a:t>Dolphin  </a:t>
              </a:r>
              <a:r>
                <a:rPr lang="en-US" sz="1800" dirty="0">
                  <a:solidFill>
                    <a:schemeClr val="tx1"/>
                  </a:solidFill>
                </a:rPr>
                <a:t>implements  Swimmable</a:t>
              </a:r>
            </a:p>
            <a:p>
              <a:pPr algn="l" rtl="0"/>
              <a:r>
                <a:rPr lang="en-US" sz="1800" dirty="0">
                  <a:solidFill>
                    <a:schemeClr val="tx1"/>
                  </a:solidFill>
                </a:rPr>
                <a:t>    {</a:t>
              </a:r>
            </a:p>
            <a:p>
              <a:pPr algn="l" rtl="0"/>
              <a:r>
                <a:rPr lang="en-US" sz="1800" dirty="0">
                  <a:solidFill>
                    <a:schemeClr val="tx1"/>
                  </a:solidFill>
                </a:rPr>
                <a:t>        public void </a:t>
              </a:r>
              <a:r>
                <a:rPr lang="en-US" sz="1800" dirty="0" smtClean="0">
                  <a:solidFill>
                    <a:schemeClr val="tx1"/>
                  </a:solidFill>
                </a:rPr>
                <a:t>swim</a:t>
              </a:r>
              <a:r>
                <a:rPr lang="en-US" sz="1800" dirty="0">
                  <a:solidFill>
                    <a:schemeClr val="tx1"/>
                  </a:solidFill>
                </a:rPr>
                <a:t>()</a:t>
              </a:r>
            </a:p>
            <a:p>
              <a:pPr algn="l" rtl="0"/>
              <a:r>
                <a:rPr lang="en-US" sz="1800" dirty="0">
                  <a:solidFill>
                    <a:schemeClr val="tx1"/>
                  </a:solidFill>
                </a:rPr>
                <a:t>        {</a:t>
              </a:r>
            </a:p>
            <a:p>
              <a:pPr algn="l" rtl="0"/>
              <a:r>
                <a:rPr lang="en-US" sz="1800" dirty="0" smtClean="0">
                  <a:solidFill>
                    <a:schemeClr val="tx1"/>
                  </a:solidFill>
                </a:rPr>
                <a:t>              </a:t>
              </a:r>
              <a:r>
                <a:rPr lang="en-US" sz="1800" dirty="0" err="1" smtClean="0">
                  <a:solidFill>
                    <a:schemeClr val="tx1"/>
                  </a:solidFill>
                </a:rPr>
                <a:t>System.out.println</a:t>
              </a:r>
              <a:r>
                <a:rPr lang="en-US" sz="1800" dirty="0" smtClean="0">
                  <a:solidFill>
                    <a:schemeClr val="tx1"/>
                  </a:solidFill>
                </a:rPr>
                <a:t>(“I </a:t>
              </a:r>
              <a:r>
                <a:rPr lang="en-US" sz="1800" dirty="0">
                  <a:solidFill>
                    <a:schemeClr val="tx1"/>
                  </a:solidFill>
                </a:rPr>
                <a:t>am swimming");</a:t>
              </a:r>
            </a:p>
            <a:p>
              <a:pPr algn="l" rtl="0"/>
              <a:r>
                <a:rPr lang="en-US" sz="1800" dirty="0">
                  <a:solidFill>
                    <a:schemeClr val="tx1"/>
                  </a:solidFill>
                </a:rPr>
                <a:t>        }</a:t>
              </a:r>
            </a:p>
            <a:p>
              <a:pPr algn="l" rtl="0"/>
              <a:r>
                <a:rPr lang="en-US" sz="1800" dirty="0">
                  <a:solidFill>
                    <a:schemeClr val="tx1"/>
                  </a:solidFill>
                </a:rPr>
                <a:t>    } </a:t>
              </a:r>
              <a:endParaRPr lang="en-US" sz="1050" dirty="0">
                <a:solidFill>
                  <a:schemeClr val="tx1"/>
                </a:solidFill>
              </a:endParaRPr>
            </a:p>
          </p:txBody>
        </p:sp>
      </p:grpSp>
      <p:grpSp>
        <p:nvGrpSpPr>
          <p:cNvPr id="10" name="Group 9"/>
          <p:cNvGrpSpPr/>
          <p:nvPr/>
        </p:nvGrpSpPr>
        <p:grpSpPr>
          <a:xfrm>
            <a:off x="381000" y="2858794"/>
            <a:ext cx="3429000" cy="1683630"/>
            <a:chOff x="228600" y="685800"/>
            <a:chExt cx="4800600" cy="4495801"/>
          </a:xfrm>
        </p:grpSpPr>
        <p:sp>
          <p:nvSpPr>
            <p:cNvPr id="11" name="Rectangle 10"/>
            <p:cNvSpPr/>
            <p:nvPr/>
          </p:nvSpPr>
          <p:spPr bwMode="auto">
            <a:xfrm>
              <a:off x="228600" y="685800"/>
              <a:ext cx="4800600" cy="4495801"/>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sz="1800" b="1" dirty="0" smtClean="0"/>
                <a:t>Swimmable</a:t>
              </a:r>
              <a:endParaRPr lang="en-US" sz="1800" b="1" dirty="0"/>
            </a:p>
          </p:txBody>
        </p:sp>
        <p:sp>
          <p:nvSpPr>
            <p:cNvPr id="12" name="Rectangle 11"/>
            <p:cNvSpPr/>
            <p:nvPr/>
          </p:nvSpPr>
          <p:spPr>
            <a:xfrm>
              <a:off x="405063" y="1633862"/>
              <a:ext cx="4547937" cy="33212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sz="1800" dirty="0">
                  <a:solidFill>
                    <a:schemeClr val="tx1"/>
                  </a:solidFill>
                </a:rPr>
                <a:t>public interface Swimmable</a:t>
              </a:r>
              <a:endParaRPr lang="en-US" sz="1800" dirty="0" smtClean="0">
                <a:solidFill>
                  <a:schemeClr val="tx1"/>
                </a:solidFill>
              </a:endParaRPr>
            </a:p>
            <a:p>
              <a:pPr algn="l" rtl="0"/>
              <a:r>
                <a:rPr lang="en-US" sz="1800" dirty="0" smtClean="0">
                  <a:solidFill>
                    <a:schemeClr val="tx1"/>
                  </a:solidFill>
                </a:rPr>
                <a:t>    {</a:t>
              </a:r>
            </a:p>
            <a:p>
              <a:pPr algn="l" rtl="0"/>
              <a:r>
                <a:rPr lang="en-US" sz="1800" dirty="0" smtClean="0">
                  <a:solidFill>
                    <a:schemeClr val="tx1"/>
                  </a:solidFill>
                </a:rPr>
                <a:t>        </a:t>
              </a:r>
              <a:r>
                <a:rPr lang="en-US" sz="1800" dirty="0">
                  <a:solidFill>
                    <a:schemeClr val="tx1"/>
                  </a:solidFill>
                </a:rPr>
                <a:t>void </a:t>
              </a:r>
              <a:r>
                <a:rPr lang="en-US" sz="1800" dirty="0" smtClean="0">
                  <a:solidFill>
                    <a:schemeClr val="tx1"/>
                  </a:solidFill>
                </a:rPr>
                <a:t>swim</a:t>
              </a:r>
              <a:r>
                <a:rPr lang="en-US" sz="1800" dirty="0">
                  <a:solidFill>
                    <a:schemeClr val="tx1"/>
                  </a:solidFill>
                </a:rPr>
                <a:t>();</a:t>
              </a:r>
            </a:p>
            <a:p>
              <a:pPr algn="l" rtl="0"/>
              <a:r>
                <a:rPr lang="en-US" sz="1800" dirty="0">
                  <a:solidFill>
                    <a:schemeClr val="tx1"/>
                  </a:solidFill>
                </a:rPr>
                <a:t>    }</a:t>
              </a:r>
            </a:p>
          </p:txBody>
        </p:sp>
      </p:grpSp>
      <p:grpSp>
        <p:nvGrpSpPr>
          <p:cNvPr id="14" name="Group 13"/>
          <p:cNvGrpSpPr/>
          <p:nvPr/>
        </p:nvGrpSpPr>
        <p:grpSpPr>
          <a:xfrm>
            <a:off x="1066800" y="4363270"/>
            <a:ext cx="3374571" cy="1676400"/>
            <a:chOff x="228600" y="685800"/>
            <a:chExt cx="4800600" cy="4495800"/>
          </a:xfrm>
        </p:grpSpPr>
        <p:sp>
          <p:nvSpPr>
            <p:cNvPr id="15" name="Rectangle 14"/>
            <p:cNvSpPr/>
            <p:nvPr/>
          </p:nvSpPr>
          <p:spPr bwMode="auto">
            <a:xfrm>
              <a:off x="228600" y="685800"/>
              <a:ext cx="4800600" cy="4495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sz="1800" b="1" dirty="0" smtClean="0"/>
                <a:t>Walkable</a:t>
              </a:r>
              <a:endParaRPr lang="en-US" sz="1800" b="1" dirty="0"/>
            </a:p>
          </p:txBody>
        </p:sp>
        <p:sp>
          <p:nvSpPr>
            <p:cNvPr id="18" name="Rectangle 17"/>
            <p:cNvSpPr/>
            <p:nvPr/>
          </p:nvSpPr>
          <p:spPr>
            <a:xfrm>
              <a:off x="405063" y="1633862"/>
              <a:ext cx="4547937" cy="33212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sz="1800" dirty="0">
                  <a:solidFill>
                    <a:schemeClr val="tx1"/>
                  </a:solidFill>
                </a:rPr>
                <a:t> public interface Walkable</a:t>
              </a:r>
            </a:p>
            <a:p>
              <a:pPr algn="l" rtl="0"/>
              <a:r>
                <a:rPr lang="en-US" sz="1800" dirty="0">
                  <a:solidFill>
                    <a:schemeClr val="tx1"/>
                  </a:solidFill>
                </a:rPr>
                <a:t>    {</a:t>
              </a:r>
            </a:p>
            <a:p>
              <a:pPr algn="l" rtl="0"/>
              <a:r>
                <a:rPr lang="en-US" sz="1800" dirty="0">
                  <a:solidFill>
                    <a:schemeClr val="tx1"/>
                  </a:solidFill>
                </a:rPr>
                <a:t>        void </a:t>
              </a:r>
              <a:r>
                <a:rPr lang="en-US" sz="1800" dirty="0" smtClean="0">
                  <a:solidFill>
                    <a:schemeClr val="tx1"/>
                  </a:solidFill>
                </a:rPr>
                <a:t>walk</a:t>
              </a:r>
              <a:r>
                <a:rPr lang="en-US" sz="1800" dirty="0">
                  <a:solidFill>
                    <a:schemeClr val="tx1"/>
                  </a:solidFill>
                </a:rPr>
                <a:t>();</a:t>
              </a:r>
            </a:p>
            <a:p>
              <a:pPr algn="l" rtl="0"/>
              <a:r>
                <a:rPr lang="en-US" sz="1800" dirty="0">
                  <a:solidFill>
                    <a:schemeClr val="tx1"/>
                  </a:solidFill>
                </a:rPr>
                <a:t>    }</a:t>
              </a:r>
            </a:p>
          </p:txBody>
        </p:sp>
      </p:grpSp>
      <p:grpSp>
        <p:nvGrpSpPr>
          <p:cNvPr id="19" name="Group 18"/>
          <p:cNvGrpSpPr/>
          <p:nvPr/>
        </p:nvGrpSpPr>
        <p:grpSpPr>
          <a:xfrm>
            <a:off x="4559731" y="4419600"/>
            <a:ext cx="4431869" cy="2400406"/>
            <a:chOff x="228600" y="685800"/>
            <a:chExt cx="4800600" cy="4495800"/>
          </a:xfrm>
        </p:grpSpPr>
        <p:sp>
          <p:nvSpPr>
            <p:cNvPr id="21" name="Rectangle 20"/>
            <p:cNvSpPr/>
            <p:nvPr/>
          </p:nvSpPr>
          <p:spPr bwMode="auto">
            <a:xfrm>
              <a:off x="228600" y="685800"/>
              <a:ext cx="4800600" cy="4495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sz="1800" b="1" dirty="0" smtClean="0"/>
                <a:t>Animal</a:t>
              </a:r>
              <a:endParaRPr lang="en-US" sz="1800" b="1" dirty="0"/>
            </a:p>
          </p:txBody>
        </p:sp>
        <p:sp>
          <p:nvSpPr>
            <p:cNvPr id="22" name="Rectangle 21"/>
            <p:cNvSpPr/>
            <p:nvPr/>
          </p:nvSpPr>
          <p:spPr>
            <a:xfrm>
              <a:off x="405063" y="1633862"/>
              <a:ext cx="4547937" cy="33212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sz="1800" dirty="0">
                  <a:solidFill>
                    <a:schemeClr val="tx1"/>
                  </a:solidFill>
                </a:rPr>
                <a:t>public interface </a:t>
              </a:r>
              <a:r>
                <a:rPr lang="en-US" sz="1800" smtClean="0">
                  <a:solidFill>
                    <a:schemeClr val="tx1"/>
                  </a:solidFill>
                </a:rPr>
                <a:t>Animal </a:t>
              </a:r>
              <a:r>
                <a:rPr lang="en-US" sz="1800">
                  <a:solidFill>
                    <a:schemeClr val="tx1"/>
                  </a:solidFill>
                </a:rPr>
                <a:t>extends </a:t>
              </a:r>
              <a:r>
                <a:rPr lang="en-US" sz="1800" dirty="0">
                  <a:solidFill>
                    <a:schemeClr val="tx1"/>
                  </a:solidFill>
                </a:rPr>
                <a:t>Flyable, Walkable, Swimmable</a:t>
              </a:r>
            </a:p>
            <a:p>
              <a:pPr algn="l" rtl="0"/>
              <a:r>
                <a:rPr lang="en-US" sz="1800" dirty="0">
                  <a:solidFill>
                    <a:schemeClr val="tx1"/>
                  </a:solidFill>
                </a:rPr>
                <a:t>    {</a:t>
              </a:r>
            </a:p>
            <a:p>
              <a:pPr algn="l" rtl="0"/>
              <a:r>
                <a:rPr lang="en-US" sz="1800" dirty="0">
                  <a:solidFill>
                    <a:schemeClr val="tx1"/>
                  </a:solidFill>
                </a:rPr>
                <a:t> </a:t>
              </a:r>
            </a:p>
            <a:p>
              <a:pPr algn="l" rtl="0"/>
              <a:r>
                <a:rPr lang="en-US" sz="1800" dirty="0">
                  <a:solidFill>
                    <a:schemeClr val="tx1"/>
                  </a:solidFill>
                </a:rPr>
                <a:t>    }</a:t>
              </a:r>
            </a:p>
          </p:txBody>
        </p:sp>
      </p:grpSp>
      <p:sp>
        <p:nvSpPr>
          <p:cNvPr id="23" name="Title 1"/>
          <p:cNvSpPr txBox="1">
            <a:spLocks/>
          </p:cNvSpPr>
          <p:nvPr/>
        </p:nvSpPr>
        <p:spPr bwMode="auto">
          <a:xfrm>
            <a:off x="3152019" y="762001"/>
            <a:ext cx="2819400" cy="22531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Verdana" pitchFamily="34" charset="0"/>
                <a:cs typeface="Arial" pitchFamily="34" charset="0"/>
              </a:defRPr>
            </a:lvl2pPr>
            <a:lvl3pPr algn="ctr" rtl="0" eaLnBrk="0" fontAlgn="base" hangingPunct="0">
              <a:spcBef>
                <a:spcPct val="0"/>
              </a:spcBef>
              <a:spcAft>
                <a:spcPct val="0"/>
              </a:spcAft>
              <a:defRPr sz="2800" b="1">
                <a:solidFill>
                  <a:schemeClr val="tx2"/>
                </a:solidFill>
                <a:latin typeface="Verdana" pitchFamily="34" charset="0"/>
                <a:cs typeface="Arial" pitchFamily="34" charset="0"/>
              </a:defRPr>
            </a:lvl3pPr>
            <a:lvl4pPr algn="ctr" rtl="0" eaLnBrk="0" fontAlgn="base" hangingPunct="0">
              <a:spcBef>
                <a:spcPct val="0"/>
              </a:spcBef>
              <a:spcAft>
                <a:spcPct val="0"/>
              </a:spcAft>
              <a:defRPr sz="2800" b="1">
                <a:solidFill>
                  <a:schemeClr val="tx2"/>
                </a:solidFill>
                <a:latin typeface="Verdana" pitchFamily="34" charset="0"/>
                <a:cs typeface="Arial" pitchFamily="34" charset="0"/>
              </a:defRPr>
            </a:lvl4pPr>
            <a:lvl5pPr algn="ctr" rtl="0" eaLnBrk="0" fontAlgn="base" hangingPunct="0">
              <a:spcBef>
                <a:spcPct val="0"/>
              </a:spcBef>
              <a:spcAft>
                <a:spcPct val="0"/>
              </a:spcAft>
              <a:defRPr sz="2800" b="1">
                <a:solidFill>
                  <a:schemeClr val="tx2"/>
                </a:solidFill>
                <a:latin typeface="Verdana" pitchFamily="34" charset="0"/>
                <a:cs typeface="Arial" pitchFamily="34" charset="0"/>
              </a:defRPr>
            </a:lvl5pPr>
            <a:lvl6pPr marL="457200" algn="ctr" rtl="0" fontAlgn="base">
              <a:spcBef>
                <a:spcPct val="0"/>
              </a:spcBef>
              <a:spcAft>
                <a:spcPct val="0"/>
              </a:spcAft>
              <a:defRPr sz="2800" b="1">
                <a:solidFill>
                  <a:schemeClr val="tx2"/>
                </a:solidFill>
                <a:latin typeface="Verdana" pitchFamily="34" charset="0"/>
                <a:cs typeface="Arial" pitchFamily="34" charset="0"/>
              </a:defRPr>
            </a:lvl6pPr>
            <a:lvl7pPr marL="914400" algn="ctr" rtl="0" fontAlgn="base">
              <a:spcBef>
                <a:spcPct val="0"/>
              </a:spcBef>
              <a:spcAft>
                <a:spcPct val="0"/>
              </a:spcAft>
              <a:defRPr sz="2800" b="1">
                <a:solidFill>
                  <a:schemeClr val="tx2"/>
                </a:solidFill>
                <a:latin typeface="Verdana" pitchFamily="34" charset="0"/>
                <a:cs typeface="Arial" pitchFamily="34" charset="0"/>
              </a:defRPr>
            </a:lvl7pPr>
            <a:lvl8pPr marL="1371600" algn="ctr" rtl="0" fontAlgn="base">
              <a:spcBef>
                <a:spcPct val="0"/>
              </a:spcBef>
              <a:spcAft>
                <a:spcPct val="0"/>
              </a:spcAft>
              <a:defRPr sz="2800" b="1">
                <a:solidFill>
                  <a:schemeClr val="tx2"/>
                </a:solidFill>
                <a:latin typeface="Verdana" pitchFamily="34" charset="0"/>
                <a:cs typeface="Arial" pitchFamily="34" charset="0"/>
              </a:defRPr>
            </a:lvl8pPr>
            <a:lvl9pPr marL="1828800" algn="ctr" rtl="0" fontAlgn="base">
              <a:spcBef>
                <a:spcPct val="0"/>
              </a:spcBef>
              <a:spcAft>
                <a:spcPct val="0"/>
              </a:spcAft>
              <a:defRPr sz="2800" b="1">
                <a:solidFill>
                  <a:schemeClr val="tx2"/>
                </a:solidFill>
                <a:latin typeface="Verdana" pitchFamily="34" charset="0"/>
                <a:cs typeface="Arial" pitchFamily="34" charset="0"/>
              </a:defRPr>
            </a:lvl9pPr>
          </a:lstStyle>
          <a:p>
            <a:r>
              <a:rPr lang="en-US" sz="1600" kern="0" dirty="0" smtClean="0">
                <a:solidFill>
                  <a:schemeClr val="accent6">
                    <a:lumMod val="75000"/>
                  </a:schemeClr>
                </a:solidFill>
              </a:rPr>
              <a:t>Example (ISP)</a:t>
            </a:r>
            <a:endParaRPr lang="en-US" sz="1600" kern="0" dirty="0"/>
          </a:p>
        </p:txBody>
      </p:sp>
    </p:spTree>
    <p:extLst>
      <p:ext uri="{BB962C8B-B14F-4D97-AF65-F5344CB8AC3E}">
        <p14:creationId xmlns:p14="http://schemas.microsoft.com/office/powerpoint/2010/main" val="29857197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Class Design Principles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3600" b="1" dirty="0" smtClean="0">
                <a:solidFill>
                  <a:schemeClr val="bg1">
                    <a:lumMod val="85000"/>
                  </a:schemeClr>
                </a:solidFill>
              </a:rPr>
              <a:t>S</a:t>
            </a:r>
            <a:r>
              <a:rPr lang="en-US" dirty="0" smtClean="0">
                <a:solidFill>
                  <a:schemeClr val="bg1">
                    <a:lumMod val="85000"/>
                  </a:schemeClr>
                </a:solidFill>
              </a:rPr>
              <a:t>ingle Responsibility Principle  SRP</a:t>
            </a:r>
            <a:endParaRPr lang="en-US" dirty="0">
              <a:solidFill>
                <a:schemeClr val="bg1">
                  <a:lumMod val="85000"/>
                </a:schemeClr>
              </a:solidFill>
            </a:endParaRPr>
          </a:p>
          <a:p>
            <a:pPr>
              <a:buFont typeface="Wingdings" panose="05000000000000000000" pitchFamily="2" charset="2"/>
              <a:buChar char="Ø"/>
            </a:pPr>
            <a:r>
              <a:rPr lang="en-US" sz="3600" b="1" dirty="0" smtClean="0">
                <a:solidFill>
                  <a:schemeClr val="bg1">
                    <a:lumMod val="85000"/>
                  </a:schemeClr>
                </a:solidFill>
              </a:rPr>
              <a:t>O</a:t>
            </a:r>
            <a:r>
              <a:rPr lang="en-US" dirty="0" smtClean="0">
                <a:solidFill>
                  <a:schemeClr val="bg1">
                    <a:lumMod val="85000"/>
                  </a:schemeClr>
                </a:solidFill>
              </a:rPr>
              <a:t>pen Closed Principle OCP</a:t>
            </a:r>
          </a:p>
          <a:p>
            <a:pPr>
              <a:buFont typeface="Wingdings" panose="05000000000000000000" pitchFamily="2" charset="2"/>
              <a:buChar char="Ø"/>
            </a:pPr>
            <a:r>
              <a:rPr lang="en-US" sz="3600" b="1" dirty="0" err="1" smtClean="0">
                <a:solidFill>
                  <a:schemeClr val="bg1">
                    <a:lumMod val="85000"/>
                  </a:schemeClr>
                </a:solidFill>
              </a:rPr>
              <a:t>L</a:t>
            </a:r>
            <a:r>
              <a:rPr lang="en-US" dirty="0" err="1" smtClean="0">
                <a:solidFill>
                  <a:schemeClr val="bg1">
                    <a:lumMod val="85000"/>
                  </a:schemeClr>
                </a:solidFill>
              </a:rPr>
              <a:t>iskov</a:t>
            </a:r>
            <a:r>
              <a:rPr lang="en-US" dirty="0" smtClean="0">
                <a:solidFill>
                  <a:schemeClr val="bg1">
                    <a:lumMod val="85000"/>
                  </a:schemeClr>
                </a:solidFill>
              </a:rPr>
              <a:t> Substitution Principle  LSP</a:t>
            </a:r>
          </a:p>
          <a:p>
            <a:pPr>
              <a:buFont typeface="Wingdings" panose="05000000000000000000" pitchFamily="2" charset="2"/>
              <a:buChar char="Ø"/>
            </a:pPr>
            <a:r>
              <a:rPr lang="en-US" sz="3600" b="1" dirty="0" smtClean="0">
                <a:solidFill>
                  <a:schemeClr val="bg1">
                    <a:lumMod val="85000"/>
                  </a:schemeClr>
                </a:solidFill>
              </a:rPr>
              <a:t>I</a:t>
            </a:r>
            <a:r>
              <a:rPr lang="en-US" dirty="0" smtClean="0">
                <a:solidFill>
                  <a:schemeClr val="bg1">
                    <a:lumMod val="85000"/>
                  </a:schemeClr>
                </a:solidFill>
              </a:rPr>
              <a:t>nterface Segregation Principle ISP</a:t>
            </a:r>
          </a:p>
          <a:p>
            <a:pPr>
              <a:buFont typeface="Wingdings" panose="05000000000000000000" pitchFamily="2" charset="2"/>
              <a:buChar char="Ø"/>
            </a:pPr>
            <a:r>
              <a:rPr lang="en-US" sz="3600" b="1" dirty="0" smtClean="0">
                <a:solidFill>
                  <a:schemeClr val="accent6">
                    <a:lumMod val="75000"/>
                  </a:schemeClr>
                </a:solidFill>
              </a:rPr>
              <a:t>D</a:t>
            </a:r>
            <a:r>
              <a:rPr lang="en-US" dirty="0" smtClean="0"/>
              <a:t>ependency Inversion Principle </a:t>
            </a:r>
            <a:r>
              <a:rPr lang="en-US" dirty="0" smtClean="0">
                <a:solidFill>
                  <a:schemeClr val="accent6">
                    <a:lumMod val="75000"/>
                  </a:schemeClr>
                </a:solidFill>
              </a:rPr>
              <a:t>DIP </a:t>
            </a:r>
          </a:p>
          <a:p>
            <a:endParaRPr lang="en-US" dirty="0"/>
          </a:p>
        </p:txBody>
      </p:sp>
    </p:spTree>
    <p:extLst>
      <p:ext uri="{BB962C8B-B14F-4D97-AF65-F5344CB8AC3E}">
        <p14:creationId xmlns:p14="http://schemas.microsoft.com/office/powerpoint/2010/main" val="3378326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sz="3600" dirty="0"/>
              <a:t>Low Level </a:t>
            </a:r>
            <a:r>
              <a:rPr lang="en-US" sz="3600" dirty="0" smtClean="0"/>
              <a:t>Design </a:t>
            </a:r>
            <a:r>
              <a:rPr lang="en-US" sz="3600" dirty="0"/>
              <a:t>Principles </a:t>
            </a:r>
          </a:p>
        </p:txBody>
      </p:sp>
    </p:spTree>
    <p:extLst>
      <p:ext uri="{BB962C8B-B14F-4D97-AF65-F5344CB8AC3E}">
        <p14:creationId xmlns:p14="http://schemas.microsoft.com/office/powerpoint/2010/main" val="40614776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6">
                    <a:lumMod val="75000"/>
                  </a:schemeClr>
                </a:solidFill>
              </a:rPr>
              <a:t>D</a:t>
            </a:r>
            <a:r>
              <a:rPr lang="en-US" dirty="0"/>
              <a:t>ependency Inversion Principle </a:t>
            </a:r>
            <a:r>
              <a:rPr lang="en-US" dirty="0">
                <a:solidFill>
                  <a:schemeClr val="accent6">
                    <a:lumMod val="75000"/>
                  </a:schemeClr>
                </a:solidFill>
              </a:rPr>
              <a:t>DIP </a:t>
            </a:r>
          </a:p>
        </p:txBody>
      </p:sp>
      <p:sp>
        <p:nvSpPr>
          <p:cNvPr id="3" name="Content Placeholder 2"/>
          <p:cNvSpPr>
            <a:spLocks noGrp="1"/>
          </p:cNvSpPr>
          <p:nvPr>
            <p:ph idx="1"/>
          </p:nvPr>
        </p:nvSpPr>
        <p:spPr>
          <a:xfrm>
            <a:off x="457200" y="1600200"/>
            <a:ext cx="8229600" cy="5029200"/>
          </a:xfrm>
        </p:spPr>
        <p:txBody>
          <a:bodyPr>
            <a:normAutofit/>
          </a:bodyPr>
          <a:lstStyle/>
          <a:p>
            <a:pPr marL="514350" indent="-514350">
              <a:buFont typeface="+mj-lt"/>
              <a:buAutoNum type="alphaUcPeriod"/>
            </a:pPr>
            <a:r>
              <a:rPr lang="en-US" i="1" dirty="0" smtClean="0"/>
              <a:t> </a:t>
            </a:r>
            <a:r>
              <a:rPr lang="en-US" dirty="0"/>
              <a:t>High-level modules should not depend on low-level modules. Both should depend on </a:t>
            </a:r>
            <a:r>
              <a:rPr lang="en-US" dirty="0" smtClean="0"/>
              <a:t>abstractions.</a:t>
            </a:r>
          </a:p>
          <a:p>
            <a:pPr marL="514350" indent="-514350">
              <a:buFont typeface="+mj-lt"/>
              <a:buAutoNum type="alphaUcPeriod"/>
            </a:pPr>
            <a:endParaRPr lang="en-US" dirty="0" smtClean="0"/>
          </a:p>
          <a:p>
            <a:pPr marL="514350" indent="-514350">
              <a:buFont typeface="+mj-lt"/>
              <a:buAutoNum type="alphaUcPeriod"/>
            </a:pPr>
            <a:r>
              <a:rPr lang="en-US" dirty="0" smtClean="0"/>
              <a:t>Abstractions </a:t>
            </a:r>
            <a:r>
              <a:rPr lang="en-US" dirty="0"/>
              <a:t>should not depend upon details. Details should depend upon abstractions.</a:t>
            </a:r>
          </a:p>
          <a:p>
            <a:pPr marL="0" indent="0">
              <a:buNone/>
            </a:pPr>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30888637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a:solidFill>
                  <a:schemeClr val="accent6">
                    <a:lumMod val="75000"/>
                  </a:schemeClr>
                </a:solidFill>
              </a:rPr>
              <a:t>D</a:t>
            </a:r>
            <a:r>
              <a:rPr lang="en-US" sz="3100" dirty="0"/>
              <a:t>ependency Inversion Principle </a:t>
            </a:r>
            <a:r>
              <a:rPr lang="en-US" sz="3100" dirty="0">
                <a:solidFill>
                  <a:schemeClr val="accent6">
                    <a:lumMod val="75000"/>
                  </a:schemeClr>
                </a:solidFill>
              </a:rPr>
              <a:t>DIP </a:t>
            </a:r>
            <a:endParaRPr lang="en-US" dirty="0"/>
          </a:p>
        </p:txBody>
      </p:sp>
      <p:grpSp>
        <p:nvGrpSpPr>
          <p:cNvPr id="7" name="Group 6"/>
          <p:cNvGrpSpPr/>
          <p:nvPr/>
        </p:nvGrpSpPr>
        <p:grpSpPr>
          <a:xfrm>
            <a:off x="457200" y="1066800"/>
            <a:ext cx="4572000" cy="3979836"/>
            <a:chOff x="228600" y="685800"/>
            <a:chExt cx="4800600" cy="4495800"/>
          </a:xfrm>
        </p:grpSpPr>
        <p:sp>
          <p:nvSpPr>
            <p:cNvPr id="4" name="Rectangle 3"/>
            <p:cNvSpPr/>
            <p:nvPr/>
          </p:nvSpPr>
          <p:spPr bwMode="auto">
            <a:xfrm>
              <a:off x="228600" y="685800"/>
              <a:ext cx="4800600" cy="4495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smtClean="0"/>
                <a:t>Copier</a:t>
              </a:r>
              <a:endParaRPr lang="en-US" b="1" dirty="0"/>
            </a:p>
          </p:txBody>
        </p:sp>
        <p:sp>
          <p:nvSpPr>
            <p:cNvPr id="5" name="Rectangle 4"/>
            <p:cNvSpPr/>
            <p:nvPr/>
          </p:nvSpPr>
          <p:spPr>
            <a:xfrm>
              <a:off x="405063" y="1094509"/>
              <a:ext cx="4547937" cy="38605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sz="2000" dirty="0">
                  <a:solidFill>
                    <a:schemeClr val="tx1"/>
                  </a:solidFill>
                </a:rPr>
                <a:t>public </a:t>
              </a:r>
              <a:r>
                <a:rPr lang="en-US" sz="2000" dirty="0" smtClean="0">
                  <a:solidFill>
                    <a:schemeClr val="tx1"/>
                  </a:solidFill>
                </a:rPr>
                <a:t>class Copier</a:t>
              </a:r>
              <a:endParaRPr lang="en-US" sz="2000" dirty="0">
                <a:solidFill>
                  <a:schemeClr val="tx1"/>
                </a:solidFill>
              </a:endParaRPr>
            </a:p>
            <a:p>
              <a:pPr algn="l" rtl="0"/>
              <a:r>
                <a:rPr lang="en-US" sz="2000" dirty="0">
                  <a:solidFill>
                    <a:schemeClr val="tx1"/>
                  </a:solidFill>
                </a:rPr>
                <a:t>    {</a:t>
              </a:r>
            </a:p>
            <a:p>
              <a:pPr algn="l" rtl="0"/>
              <a:r>
                <a:rPr lang="en-US" sz="2000" dirty="0">
                  <a:solidFill>
                    <a:schemeClr val="tx1"/>
                  </a:solidFill>
                </a:rPr>
                <a:t>        void </a:t>
              </a:r>
              <a:r>
                <a:rPr lang="en-US" sz="2000" dirty="0" smtClean="0">
                  <a:solidFill>
                    <a:schemeClr val="tx1"/>
                  </a:solidFill>
                </a:rPr>
                <a:t>copy ( </a:t>
              </a:r>
              <a:r>
                <a:rPr lang="en-US" sz="2000" dirty="0" err="1" smtClean="0">
                  <a:solidFill>
                    <a:schemeClr val="tx1"/>
                  </a:solidFill>
                </a:rPr>
                <a:t>KeyBoardReader</a:t>
              </a:r>
              <a:r>
                <a:rPr lang="en-US" sz="2000" dirty="0" smtClean="0">
                  <a:solidFill>
                    <a:schemeClr val="tx1"/>
                  </a:solidFill>
                </a:rPr>
                <a:t> reader, </a:t>
              </a:r>
              <a:r>
                <a:rPr lang="en-US" sz="2000" dirty="0" err="1" smtClean="0">
                  <a:solidFill>
                    <a:schemeClr val="tx1"/>
                  </a:solidFill>
                </a:rPr>
                <a:t>PrinterWriter</a:t>
              </a:r>
              <a:r>
                <a:rPr lang="en-US" sz="2000" dirty="0" smtClean="0">
                  <a:solidFill>
                    <a:schemeClr val="tx1"/>
                  </a:solidFill>
                </a:rPr>
                <a:t> writer ) {</a:t>
              </a:r>
            </a:p>
            <a:p>
              <a:pPr algn="l" rtl="0"/>
              <a:endParaRPr lang="en-US" sz="2000" dirty="0" smtClean="0">
                <a:solidFill>
                  <a:schemeClr val="tx1"/>
                </a:solidFill>
              </a:endParaRPr>
            </a:p>
            <a:p>
              <a:pPr algn="l" rtl="0"/>
              <a:r>
                <a:rPr lang="en-US" sz="2000" dirty="0" smtClean="0">
                  <a:solidFill>
                    <a:schemeClr val="tx1"/>
                  </a:solidFill>
                </a:rPr>
                <a:t> </a:t>
              </a:r>
              <a:r>
                <a:rPr lang="en-US" sz="2000" dirty="0">
                  <a:solidFill>
                    <a:schemeClr val="tx1"/>
                  </a:solidFill>
                </a:rPr>
                <a:t>	</a:t>
              </a:r>
              <a:r>
                <a:rPr lang="en-US" sz="2000" dirty="0" smtClean="0">
                  <a:solidFill>
                    <a:schemeClr val="tx1"/>
                  </a:solidFill>
                </a:rPr>
                <a:t>// complex code </a:t>
              </a:r>
              <a:endParaRPr lang="en-US" sz="2000" dirty="0">
                <a:solidFill>
                  <a:schemeClr val="tx1"/>
                </a:solidFill>
              </a:endParaRPr>
            </a:p>
            <a:p>
              <a:pPr algn="l" rtl="0"/>
              <a:r>
                <a:rPr lang="en-US" sz="2000" dirty="0" smtClean="0">
                  <a:solidFill>
                    <a:schemeClr val="tx1"/>
                  </a:solidFill>
                </a:rPr>
                <a:t>}</a:t>
              </a:r>
              <a:endParaRPr lang="en-US" sz="2000" dirty="0">
                <a:solidFill>
                  <a:schemeClr val="tx1"/>
                </a:solidFill>
              </a:endParaRPr>
            </a:p>
            <a:p>
              <a:pPr algn="l" rtl="0"/>
              <a:r>
                <a:rPr lang="en-US" sz="2000" dirty="0">
                  <a:solidFill>
                    <a:schemeClr val="tx1"/>
                  </a:solidFill>
                </a:rPr>
                <a:t> </a:t>
              </a:r>
            </a:p>
            <a:p>
              <a:pPr algn="l" rtl="0"/>
              <a:r>
                <a:rPr lang="en-US" sz="2000" dirty="0">
                  <a:solidFill>
                    <a:schemeClr val="tx1"/>
                  </a:solidFill>
                </a:rPr>
                <a:t>    </a:t>
              </a:r>
              <a:endParaRPr lang="en-US" sz="1200" dirty="0">
                <a:solidFill>
                  <a:schemeClr val="tx1"/>
                </a:solidFill>
              </a:endParaRPr>
            </a:p>
          </p:txBody>
        </p:sp>
      </p:grpSp>
      <p:grpSp>
        <p:nvGrpSpPr>
          <p:cNvPr id="9" name="Group 8"/>
          <p:cNvGrpSpPr/>
          <p:nvPr/>
        </p:nvGrpSpPr>
        <p:grpSpPr>
          <a:xfrm>
            <a:off x="5181600" y="1295400"/>
            <a:ext cx="3830266" cy="2590800"/>
            <a:chOff x="228600" y="685800"/>
            <a:chExt cx="4800600" cy="4495800"/>
          </a:xfrm>
        </p:grpSpPr>
        <p:sp>
          <p:nvSpPr>
            <p:cNvPr id="10" name="Rectangle 9"/>
            <p:cNvSpPr/>
            <p:nvPr/>
          </p:nvSpPr>
          <p:spPr bwMode="auto">
            <a:xfrm>
              <a:off x="228600" y="685800"/>
              <a:ext cx="4800600" cy="4495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dirty="0" err="1"/>
                <a:t>KeyBoardReader</a:t>
              </a:r>
              <a:endParaRPr lang="en-US" b="1" dirty="0"/>
            </a:p>
          </p:txBody>
        </p:sp>
        <p:sp>
          <p:nvSpPr>
            <p:cNvPr id="11" name="Rectangle 10"/>
            <p:cNvSpPr/>
            <p:nvPr/>
          </p:nvSpPr>
          <p:spPr>
            <a:xfrm>
              <a:off x="405062" y="1346947"/>
              <a:ext cx="4547938" cy="37062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sz="2000" dirty="0">
                  <a:solidFill>
                    <a:schemeClr val="tx1"/>
                  </a:solidFill>
                </a:rPr>
                <a:t>public </a:t>
              </a:r>
              <a:r>
                <a:rPr lang="en-US" sz="2000" dirty="0" smtClean="0">
                  <a:solidFill>
                    <a:schemeClr val="tx1"/>
                  </a:solidFill>
                </a:rPr>
                <a:t>class </a:t>
              </a:r>
              <a:r>
                <a:rPr lang="en-US" sz="2000" dirty="0" err="1" smtClean="0">
                  <a:solidFill>
                    <a:schemeClr val="tx1"/>
                  </a:solidFill>
                </a:rPr>
                <a:t>KeyBoardReader</a:t>
              </a:r>
              <a:endParaRPr lang="en-US" sz="2000" dirty="0">
                <a:solidFill>
                  <a:schemeClr val="tx1"/>
                </a:solidFill>
              </a:endParaRPr>
            </a:p>
            <a:p>
              <a:pPr algn="l" rtl="0"/>
              <a:r>
                <a:rPr lang="en-US" sz="2000" dirty="0">
                  <a:solidFill>
                    <a:schemeClr val="tx1"/>
                  </a:solidFill>
                </a:rPr>
                <a:t>    {</a:t>
              </a:r>
            </a:p>
            <a:p>
              <a:pPr algn="l" rtl="0"/>
              <a:r>
                <a:rPr lang="en-US" sz="2000" dirty="0">
                  <a:solidFill>
                    <a:schemeClr val="tx1"/>
                  </a:solidFill>
                </a:rPr>
                <a:t>        </a:t>
              </a:r>
              <a:r>
                <a:rPr lang="en-US" sz="2000" dirty="0" smtClean="0">
                  <a:solidFill>
                    <a:schemeClr val="tx1"/>
                  </a:solidFill>
                </a:rPr>
                <a:t>String read (….) {</a:t>
              </a:r>
            </a:p>
            <a:p>
              <a:pPr algn="l" rtl="0"/>
              <a:r>
                <a:rPr lang="en-US" sz="2000" dirty="0" smtClean="0">
                  <a:solidFill>
                    <a:schemeClr val="tx1"/>
                  </a:solidFill>
                </a:rPr>
                <a:t>	// reading code</a:t>
              </a:r>
            </a:p>
            <a:p>
              <a:pPr algn="l" rtl="0"/>
              <a:r>
                <a:rPr lang="en-US" sz="2000" dirty="0" smtClean="0">
                  <a:solidFill>
                    <a:schemeClr val="tx1"/>
                  </a:solidFill>
                </a:rPr>
                <a:t>	}</a:t>
              </a:r>
            </a:p>
            <a:p>
              <a:pPr algn="l" rtl="0"/>
              <a:r>
                <a:rPr lang="en-US" sz="2000" dirty="0" smtClean="0">
                  <a:solidFill>
                    <a:schemeClr val="tx1"/>
                  </a:solidFill>
                </a:rPr>
                <a:t>}</a:t>
              </a:r>
              <a:endParaRPr lang="en-US" sz="1200" dirty="0">
                <a:solidFill>
                  <a:schemeClr val="tx1"/>
                </a:solidFill>
              </a:endParaRPr>
            </a:p>
          </p:txBody>
        </p:sp>
      </p:grpSp>
      <p:grpSp>
        <p:nvGrpSpPr>
          <p:cNvPr id="12" name="Group 11"/>
          <p:cNvGrpSpPr/>
          <p:nvPr/>
        </p:nvGrpSpPr>
        <p:grpSpPr>
          <a:xfrm>
            <a:off x="5543939" y="3505200"/>
            <a:ext cx="3523861" cy="3065436"/>
            <a:chOff x="228600" y="685800"/>
            <a:chExt cx="4800600" cy="4495800"/>
          </a:xfrm>
        </p:grpSpPr>
        <p:sp>
          <p:nvSpPr>
            <p:cNvPr id="13" name="Rectangle 12"/>
            <p:cNvSpPr/>
            <p:nvPr/>
          </p:nvSpPr>
          <p:spPr bwMode="auto">
            <a:xfrm>
              <a:off x="228600" y="685800"/>
              <a:ext cx="4800600" cy="4495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dirty="0" err="1"/>
                <a:t>PrinterWriter</a:t>
              </a:r>
              <a:endParaRPr lang="en-US" b="1" dirty="0"/>
            </a:p>
          </p:txBody>
        </p:sp>
        <p:sp>
          <p:nvSpPr>
            <p:cNvPr id="14" name="Rectangle 13"/>
            <p:cNvSpPr/>
            <p:nvPr/>
          </p:nvSpPr>
          <p:spPr>
            <a:xfrm>
              <a:off x="405063" y="1343600"/>
              <a:ext cx="4547937" cy="36114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sz="2000" dirty="0">
                  <a:solidFill>
                    <a:schemeClr val="tx1"/>
                  </a:solidFill>
                </a:rPr>
                <a:t>public </a:t>
              </a:r>
              <a:r>
                <a:rPr lang="en-US" sz="2000" dirty="0" smtClean="0">
                  <a:solidFill>
                    <a:schemeClr val="tx1"/>
                  </a:solidFill>
                </a:rPr>
                <a:t>class </a:t>
              </a:r>
              <a:r>
                <a:rPr lang="en-US" sz="2000" dirty="0" err="1">
                  <a:solidFill>
                    <a:schemeClr val="tx1"/>
                  </a:solidFill>
                </a:rPr>
                <a:t>PrinterWriter</a:t>
              </a:r>
              <a:r>
                <a:rPr lang="en-US" sz="2000" dirty="0">
                  <a:solidFill>
                    <a:schemeClr val="tx1"/>
                  </a:solidFill>
                </a:rPr>
                <a:t> </a:t>
              </a:r>
            </a:p>
            <a:p>
              <a:pPr algn="l" rtl="0"/>
              <a:r>
                <a:rPr lang="en-US" sz="2000" dirty="0">
                  <a:solidFill>
                    <a:schemeClr val="tx1"/>
                  </a:solidFill>
                </a:rPr>
                <a:t>    {</a:t>
              </a:r>
            </a:p>
            <a:p>
              <a:pPr algn="l" rtl="0"/>
              <a:r>
                <a:rPr lang="en-US" sz="2000" dirty="0">
                  <a:solidFill>
                    <a:schemeClr val="tx1"/>
                  </a:solidFill>
                </a:rPr>
                <a:t>        void </a:t>
              </a:r>
              <a:r>
                <a:rPr lang="en-US" sz="2000" dirty="0" smtClean="0">
                  <a:solidFill>
                    <a:schemeClr val="tx1"/>
                  </a:solidFill>
                </a:rPr>
                <a:t>write (String text) {</a:t>
              </a:r>
            </a:p>
            <a:p>
              <a:pPr algn="l" rtl="0"/>
              <a:endParaRPr lang="en-US" sz="2000" dirty="0" smtClean="0">
                <a:solidFill>
                  <a:schemeClr val="tx1"/>
                </a:solidFill>
              </a:endParaRPr>
            </a:p>
            <a:p>
              <a:pPr algn="l" rtl="0"/>
              <a:r>
                <a:rPr lang="en-US" sz="2000" dirty="0" smtClean="0">
                  <a:solidFill>
                    <a:schemeClr val="tx1"/>
                  </a:solidFill>
                </a:rPr>
                <a:t> </a:t>
              </a:r>
              <a:r>
                <a:rPr lang="en-US" sz="2000" dirty="0">
                  <a:solidFill>
                    <a:schemeClr val="tx1"/>
                  </a:solidFill>
                </a:rPr>
                <a:t>	</a:t>
              </a:r>
              <a:r>
                <a:rPr lang="en-US" sz="2000" dirty="0" smtClean="0">
                  <a:solidFill>
                    <a:schemeClr val="tx1"/>
                  </a:solidFill>
                </a:rPr>
                <a:t>// writing code </a:t>
              </a:r>
            </a:p>
            <a:p>
              <a:pPr algn="l" rtl="0"/>
              <a:r>
                <a:rPr lang="en-US" sz="2000" dirty="0" smtClean="0">
                  <a:solidFill>
                    <a:schemeClr val="tx1"/>
                  </a:solidFill>
                </a:rPr>
                <a:t>	}</a:t>
              </a:r>
              <a:endParaRPr lang="en-US" sz="2000" dirty="0">
                <a:solidFill>
                  <a:schemeClr val="tx1"/>
                </a:solidFill>
              </a:endParaRPr>
            </a:p>
            <a:p>
              <a:pPr algn="l" rtl="0"/>
              <a:r>
                <a:rPr lang="en-US" sz="2000" dirty="0" smtClean="0">
                  <a:solidFill>
                    <a:schemeClr val="tx1"/>
                  </a:solidFill>
                </a:rPr>
                <a:t>}</a:t>
              </a:r>
              <a:endParaRPr lang="en-US" sz="1200" dirty="0">
                <a:solidFill>
                  <a:schemeClr val="tx1"/>
                </a:solidFill>
              </a:endParaRPr>
            </a:p>
          </p:txBody>
        </p:sp>
      </p:grpSp>
      <p:sp>
        <p:nvSpPr>
          <p:cNvPr id="16" name="Title 1"/>
          <p:cNvSpPr txBox="1">
            <a:spLocks/>
          </p:cNvSpPr>
          <p:nvPr/>
        </p:nvSpPr>
        <p:spPr bwMode="auto">
          <a:xfrm>
            <a:off x="4953000" y="653716"/>
            <a:ext cx="4152587" cy="64168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fontScale="82500" lnSpcReduction="10000"/>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Verdana" pitchFamily="34" charset="0"/>
                <a:cs typeface="Arial" pitchFamily="34" charset="0"/>
              </a:defRPr>
            </a:lvl2pPr>
            <a:lvl3pPr algn="ctr" rtl="0" eaLnBrk="0" fontAlgn="base" hangingPunct="0">
              <a:spcBef>
                <a:spcPct val="0"/>
              </a:spcBef>
              <a:spcAft>
                <a:spcPct val="0"/>
              </a:spcAft>
              <a:defRPr sz="2800" b="1">
                <a:solidFill>
                  <a:schemeClr val="tx2"/>
                </a:solidFill>
                <a:latin typeface="Verdana" pitchFamily="34" charset="0"/>
                <a:cs typeface="Arial" pitchFamily="34" charset="0"/>
              </a:defRPr>
            </a:lvl3pPr>
            <a:lvl4pPr algn="ctr" rtl="0" eaLnBrk="0" fontAlgn="base" hangingPunct="0">
              <a:spcBef>
                <a:spcPct val="0"/>
              </a:spcBef>
              <a:spcAft>
                <a:spcPct val="0"/>
              </a:spcAft>
              <a:defRPr sz="2800" b="1">
                <a:solidFill>
                  <a:schemeClr val="tx2"/>
                </a:solidFill>
                <a:latin typeface="Verdana" pitchFamily="34" charset="0"/>
                <a:cs typeface="Arial" pitchFamily="34" charset="0"/>
              </a:defRPr>
            </a:lvl4pPr>
            <a:lvl5pPr algn="ctr" rtl="0" eaLnBrk="0" fontAlgn="base" hangingPunct="0">
              <a:spcBef>
                <a:spcPct val="0"/>
              </a:spcBef>
              <a:spcAft>
                <a:spcPct val="0"/>
              </a:spcAft>
              <a:defRPr sz="2800" b="1">
                <a:solidFill>
                  <a:schemeClr val="tx2"/>
                </a:solidFill>
                <a:latin typeface="Verdana" pitchFamily="34" charset="0"/>
                <a:cs typeface="Arial" pitchFamily="34" charset="0"/>
              </a:defRPr>
            </a:lvl5pPr>
            <a:lvl6pPr marL="457200" algn="ctr" rtl="0" fontAlgn="base">
              <a:spcBef>
                <a:spcPct val="0"/>
              </a:spcBef>
              <a:spcAft>
                <a:spcPct val="0"/>
              </a:spcAft>
              <a:defRPr sz="2800" b="1">
                <a:solidFill>
                  <a:schemeClr val="tx2"/>
                </a:solidFill>
                <a:latin typeface="Verdana" pitchFamily="34" charset="0"/>
                <a:cs typeface="Arial" pitchFamily="34" charset="0"/>
              </a:defRPr>
            </a:lvl6pPr>
            <a:lvl7pPr marL="914400" algn="ctr" rtl="0" fontAlgn="base">
              <a:spcBef>
                <a:spcPct val="0"/>
              </a:spcBef>
              <a:spcAft>
                <a:spcPct val="0"/>
              </a:spcAft>
              <a:defRPr sz="2800" b="1">
                <a:solidFill>
                  <a:schemeClr val="tx2"/>
                </a:solidFill>
                <a:latin typeface="Verdana" pitchFamily="34" charset="0"/>
                <a:cs typeface="Arial" pitchFamily="34" charset="0"/>
              </a:defRPr>
            </a:lvl7pPr>
            <a:lvl8pPr marL="1371600" algn="ctr" rtl="0" fontAlgn="base">
              <a:spcBef>
                <a:spcPct val="0"/>
              </a:spcBef>
              <a:spcAft>
                <a:spcPct val="0"/>
              </a:spcAft>
              <a:defRPr sz="2800" b="1">
                <a:solidFill>
                  <a:schemeClr val="tx2"/>
                </a:solidFill>
                <a:latin typeface="Verdana" pitchFamily="34" charset="0"/>
                <a:cs typeface="Arial" pitchFamily="34" charset="0"/>
              </a:defRPr>
            </a:lvl8pPr>
            <a:lvl9pPr marL="1828800" algn="ctr" rtl="0" fontAlgn="base">
              <a:spcBef>
                <a:spcPct val="0"/>
              </a:spcBef>
              <a:spcAft>
                <a:spcPct val="0"/>
              </a:spcAft>
              <a:defRPr sz="2800" b="1">
                <a:solidFill>
                  <a:schemeClr val="tx2"/>
                </a:solidFill>
                <a:latin typeface="Verdana" pitchFamily="34" charset="0"/>
                <a:cs typeface="Arial" pitchFamily="34" charset="0"/>
              </a:defRPr>
            </a:lvl9pPr>
          </a:lstStyle>
          <a:p>
            <a:r>
              <a:rPr lang="en-US" kern="0" dirty="0" smtClean="0">
                <a:solidFill>
                  <a:schemeClr val="accent6">
                    <a:lumMod val="75000"/>
                  </a:schemeClr>
                </a:solidFill>
              </a:rPr>
              <a:t>Example (violates DIP)</a:t>
            </a:r>
            <a:endParaRPr lang="en-US" kern="0" dirty="0"/>
          </a:p>
        </p:txBody>
      </p:sp>
    </p:spTree>
    <p:extLst>
      <p:ext uri="{BB962C8B-B14F-4D97-AF65-F5344CB8AC3E}">
        <p14:creationId xmlns:p14="http://schemas.microsoft.com/office/powerpoint/2010/main" val="21455598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229600" cy="838200"/>
          </a:xfrm>
        </p:spPr>
        <p:txBody>
          <a:bodyPr>
            <a:normAutofit/>
          </a:bodyPr>
          <a:lstStyle/>
          <a:p>
            <a:r>
              <a:rPr lang="en-US" sz="3100" b="1" dirty="0">
                <a:solidFill>
                  <a:schemeClr val="accent6">
                    <a:lumMod val="75000"/>
                  </a:schemeClr>
                </a:solidFill>
              </a:rPr>
              <a:t>D</a:t>
            </a:r>
            <a:r>
              <a:rPr lang="en-US" sz="3100" dirty="0"/>
              <a:t>ependency Inversion Principle </a:t>
            </a:r>
            <a:r>
              <a:rPr lang="en-US" sz="3100" dirty="0">
                <a:solidFill>
                  <a:schemeClr val="accent6">
                    <a:lumMod val="75000"/>
                  </a:schemeClr>
                </a:solidFill>
              </a:rPr>
              <a:t>DIP </a:t>
            </a:r>
            <a:endParaRPr lang="en-US" dirty="0"/>
          </a:p>
        </p:txBody>
      </p:sp>
      <p:grpSp>
        <p:nvGrpSpPr>
          <p:cNvPr id="7" name="Group 6"/>
          <p:cNvGrpSpPr/>
          <p:nvPr/>
        </p:nvGrpSpPr>
        <p:grpSpPr>
          <a:xfrm>
            <a:off x="457200" y="1811364"/>
            <a:ext cx="4572000" cy="3979836"/>
            <a:chOff x="228600" y="685800"/>
            <a:chExt cx="4800600" cy="4495800"/>
          </a:xfrm>
        </p:grpSpPr>
        <p:sp>
          <p:nvSpPr>
            <p:cNvPr id="4" name="Rectangle 3"/>
            <p:cNvSpPr/>
            <p:nvPr/>
          </p:nvSpPr>
          <p:spPr bwMode="auto">
            <a:xfrm>
              <a:off x="228600" y="685800"/>
              <a:ext cx="4800600" cy="4495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a:defRPr/>
              </a:pPr>
              <a:r>
                <a:rPr lang="en-US" b="1" dirty="0" smtClean="0"/>
                <a:t>Copier</a:t>
              </a:r>
              <a:endParaRPr lang="en-US" b="1" dirty="0"/>
            </a:p>
          </p:txBody>
        </p:sp>
        <p:sp>
          <p:nvSpPr>
            <p:cNvPr id="5" name="Rectangle 4"/>
            <p:cNvSpPr/>
            <p:nvPr/>
          </p:nvSpPr>
          <p:spPr>
            <a:xfrm>
              <a:off x="405063" y="1094509"/>
              <a:ext cx="4547937" cy="38605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sz="2000" dirty="0">
                  <a:solidFill>
                    <a:schemeClr val="tx1"/>
                  </a:solidFill>
                </a:rPr>
                <a:t>public </a:t>
              </a:r>
              <a:r>
                <a:rPr lang="en-US" sz="2000" dirty="0" smtClean="0">
                  <a:solidFill>
                    <a:schemeClr val="tx1"/>
                  </a:solidFill>
                </a:rPr>
                <a:t>class Copier</a:t>
              </a:r>
              <a:endParaRPr lang="en-US" sz="2000" dirty="0">
                <a:solidFill>
                  <a:schemeClr val="tx1"/>
                </a:solidFill>
              </a:endParaRPr>
            </a:p>
            <a:p>
              <a:pPr algn="l" rtl="0"/>
              <a:r>
                <a:rPr lang="en-US" sz="2000" dirty="0">
                  <a:solidFill>
                    <a:schemeClr val="tx1"/>
                  </a:solidFill>
                </a:rPr>
                <a:t>    {</a:t>
              </a:r>
            </a:p>
            <a:p>
              <a:pPr algn="l" rtl="0"/>
              <a:r>
                <a:rPr lang="en-US" sz="2000" dirty="0">
                  <a:solidFill>
                    <a:schemeClr val="tx1"/>
                  </a:solidFill>
                </a:rPr>
                <a:t>        void </a:t>
              </a:r>
              <a:r>
                <a:rPr lang="en-US" sz="2000" dirty="0" smtClean="0">
                  <a:solidFill>
                    <a:schemeClr val="tx1"/>
                  </a:solidFill>
                </a:rPr>
                <a:t>copy (Reader reader, Writer writer ) {</a:t>
              </a:r>
            </a:p>
            <a:p>
              <a:pPr algn="l" rtl="0"/>
              <a:endParaRPr lang="en-US" sz="2000" dirty="0" smtClean="0">
                <a:solidFill>
                  <a:schemeClr val="tx1"/>
                </a:solidFill>
              </a:endParaRPr>
            </a:p>
            <a:p>
              <a:pPr algn="l" rtl="0"/>
              <a:r>
                <a:rPr lang="en-US" sz="2000" dirty="0" smtClean="0">
                  <a:solidFill>
                    <a:schemeClr val="tx1"/>
                  </a:solidFill>
                </a:rPr>
                <a:t> </a:t>
              </a:r>
              <a:r>
                <a:rPr lang="en-US" sz="2000" dirty="0">
                  <a:solidFill>
                    <a:schemeClr val="tx1"/>
                  </a:solidFill>
                </a:rPr>
                <a:t>	</a:t>
              </a:r>
              <a:r>
                <a:rPr lang="en-US" sz="2000" dirty="0" smtClean="0">
                  <a:solidFill>
                    <a:schemeClr val="tx1"/>
                  </a:solidFill>
                </a:rPr>
                <a:t>// complex code </a:t>
              </a:r>
              <a:endParaRPr lang="en-US" sz="2000" dirty="0">
                <a:solidFill>
                  <a:schemeClr val="tx1"/>
                </a:solidFill>
              </a:endParaRPr>
            </a:p>
            <a:p>
              <a:pPr algn="l" rtl="0"/>
              <a:r>
                <a:rPr lang="en-US" sz="2000" dirty="0" smtClean="0">
                  <a:solidFill>
                    <a:schemeClr val="tx1"/>
                  </a:solidFill>
                </a:rPr>
                <a:t>}</a:t>
              </a:r>
              <a:endParaRPr lang="en-US" sz="2000" dirty="0">
                <a:solidFill>
                  <a:schemeClr val="tx1"/>
                </a:solidFill>
              </a:endParaRPr>
            </a:p>
            <a:p>
              <a:pPr algn="l" rtl="0"/>
              <a:r>
                <a:rPr lang="en-US" sz="2000" dirty="0">
                  <a:solidFill>
                    <a:schemeClr val="tx1"/>
                  </a:solidFill>
                </a:rPr>
                <a:t> </a:t>
              </a:r>
            </a:p>
            <a:p>
              <a:pPr algn="l" rtl="0"/>
              <a:r>
                <a:rPr lang="en-US" sz="2000" dirty="0">
                  <a:solidFill>
                    <a:schemeClr val="tx1"/>
                  </a:solidFill>
                </a:rPr>
                <a:t>    </a:t>
              </a:r>
              <a:endParaRPr lang="en-US" sz="1200" dirty="0">
                <a:solidFill>
                  <a:schemeClr val="tx1"/>
                </a:solidFill>
              </a:endParaRPr>
            </a:p>
          </p:txBody>
        </p:sp>
      </p:grpSp>
      <p:grpSp>
        <p:nvGrpSpPr>
          <p:cNvPr id="9" name="Group 8"/>
          <p:cNvGrpSpPr/>
          <p:nvPr/>
        </p:nvGrpSpPr>
        <p:grpSpPr>
          <a:xfrm>
            <a:off x="5181600" y="1676400"/>
            <a:ext cx="3448490" cy="2819400"/>
            <a:chOff x="228600" y="685800"/>
            <a:chExt cx="4800600" cy="4495800"/>
          </a:xfrm>
        </p:grpSpPr>
        <p:sp>
          <p:nvSpPr>
            <p:cNvPr id="10" name="Rectangle 9"/>
            <p:cNvSpPr/>
            <p:nvPr/>
          </p:nvSpPr>
          <p:spPr bwMode="auto">
            <a:xfrm>
              <a:off x="228600" y="685800"/>
              <a:ext cx="4800600" cy="4495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dirty="0" smtClean="0"/>
                <a:t>Reader</a:t>
              </a:r>
              <a:endParaRPr lang="en-US" b="1" dirty="0"/>
            </a:p>
          </p:txBody>
        </p:sp>
        <p:sp>
          <p:nvSpPr>
            <p:cNvPr id="11" name="Rectangle 10"/>
            <p:cNvSpPr/>
            <p:nvPr/>
          </p:nvSpPr>
          <p:spPr>
            <a:xfrm>
              <a:off x="405062" y="1321029"/>
              <a:ext cx="4547938" cy="38605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sz="2000" dirty="0">
                  <a:solidFill>
                    <a:schemeClr val="tx1"/>
                  </a:solidFill>
                </a:rPr>
                <a:t>public </a:t>
              </a:r>
              <a:r>
                <a:rPr lang="en-US" sz="2000" dirty="0" smtClean="0">
                  <a:solidFill>
                    <a:schemeClr val="tx1"/>
                  </a:solidFill>
                </a:rPr>
                <a:t>interface Reader</a:t>
              </a:r>
              <a:endParaRPr lang="en-US" sz="2000" dirty="0">
                <a:solidFill>
                  <a:schemeClr val="tx1"/>
                </a:solidFill>
              </a:endParaRPr>
            </a:p>
            <a:p>
              <a:pPr algn="l" rtl="0"/>
              <a:r>
                <a:rPr lang="en-US" sz="2000" dirty="0">
                  <a:solidFill>
                    <a:schemeClr val="tx1"/>
                  </a:solidFill>
                </a:rPr>
                <a:t>    {</a:t>
              </a:r>
            </a:p>
            <a:p>
              <a:pPr algn="l" rtl="0"/>
              <a:r>
                <a:rPr lang="en-US" sz="2000" dirty="0">
                  <a:solidFill>
                    <a:schemeClr val="tx1"/>
                  </a:solidFill>
                </a:rPr>
                <a:t>        </a:t>
              </a:r>
              <a:r>
                <a:rPr lang="en-US" sz="2000" dirty="0" smtClean="0">
                  <a:solidFill>
                    <a:schemeClr val="tx1"/>
                  </a:solidFill>
                </a:rPr>
                <a:t>String read (….) ;</a:t>
              </a:r>
            </a:p>
            <a:p>
              <a:pPr algn="l" rtl="0"/>
              <a:r>
                <a:rPr lang="en-US" sz="2000" dirty="0" smtClean="0">
                  <a:solidFill>
                    <a:schemeClr val="tx1"/>
                  </a:solidFill>
                </a:rPr>
                <a:t>}</a:t>
              </a:r>
            </a:p>
            <a:p>
              <a:pPr algn="l" rtl="0"/>
              <a:endParaRPr lang="en-US" dirty="0" smtClean="0">
                <a:solidFill>
                  <a:schemeClr val="tx1"/>
                </a:solidFill>
              </a:endParaRPr>
            </a:p>
            <a:p>
              <a:pPr algn="l" rtl="0"/>
              <a:endParaRPr lang="en-US" sz="1200" dirty="0" smtClean="0">
                <a:solidFill>
                  <a:schemeClr val="tx1"/>
                </a:solidFill>
              </a:endParaRPr>
            </a:p>
            <a:p>
              <a:pPr algn="l" rtl="0"/>
              <a:endParaRPr lang="en-US" sz="1200" dirty="0">
                <a:solidFill>
                  <a:schemeClr val="tx1"/>
                </a:solidFill>
              </a:endParaRPr>
            </a:p>
          </p:txBody>
        </p:sp>
      </p:grpSp>
      <p:grpSp>
        <p:nvGrpSpPr>
          <p:cNvPr id="12" name="Group 11"/>
          <p:cNvGrpSpPr/>
          <p:nvPr/>
        </p:nvGrpSpPr>
        <p:grpSpPr>
          <a:xfrm>
            <a:off x="5543939" y="3733800"/>
            <a:ext cx="3523861" cy="2895600"/>
            <a:chOff x="228600" y="685800"/>
            <a:chExt cx="4800600" cy="4495800"/>
          </a:xfrm>
        </p:grpSpPr>
        <p:sp>
          <p:nvSpPr>
            <p:cNvPr id="13" name="Rectangle 12"/>
            <p:cNvSpPr/>
            <p:nvPr/>
          </p:nvSpPr>
          <p:spPr bwMode="auto">
            <a:xfrm>
              <a:off x="228600" y="685800"/>
              <a:ext cx="4800600" cy="4495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dirty="0" smtClean="0"/>
                <a:t>Writer</a:t>
              </a:r>
              <a:endParaRPr lang="en-US" b="1" dirty="0"/>
            </a:p>
          </p:txBody>
        </p:sp>
        <p:sp>
          <p:nvSpPr>
            <p:cNvPr id="14" name="Rectangle 13"/>
            <p:cNvSpPr/>
            <p:nvPr/>
          </p:nvSpPr>
          <p:spPr>
            <a:xfrm>
              <a:off x="405063" y="1267254"/>
              <a:ext cx="4547937" cy="37960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sz="2000" dirty="0">
                  <a:solidFill>
                    <a:schemeClr val="tx1"/>
                  </a:solidFill>
                </a:rPr>
                <a:t>public </a:t>
              </a:r>
              <a:r>
                <a:rPr lang="en-US" sz="2000" dirty="0" smtClean="0">
                  <a:solidFill>
                    <a:schemeClr val="tx1"/>
                  </a:solidFill>
                </a:rPr>
                <a:t>interface Writer </a:t>
              </a:r>
              <a:endParaRPr lang="en-US" sz="2000" dirty="0">
                <a:solidFill>
                  <a:schemeClr val="tx1"/>
                </a:solidFill>
              </a:endParaRPr>
            </a:p>
            <a:p>
              <a:pPr algn="l" rtl="0"/>
              <a:r>
                <a:rPr lang="en-US" sz="2000" dirty="0">
                  <a:solidFill>
                    <a:schemeClr val="tx1"/>
                  </a:solidFill>
                </a:rPr>
                <a:t>    {</a:t>
              </a:r>
            </a:p>
            <a:p>
              <a:pPr algn="l" rtl="0"/>
              <a:r>
                <a:rPr lang="en-US" sz="2000" dirty="0">
                  <a:solidFill>
                    <a:schemeClr val="tx1"/>
                  </a:solidFill>
                </a:rPr>
                <a:t>        void </a:t>
              </a:r>
              <a:r>
                <a:rPr lang="en-US" sz="2000" dirty="0" smtClean="0">
                  <a:solidFill>
                    <a:schemeClr val="tx1"/>
                  </a:solidFill>
                </a:rPr>
                <a:t>write (String text);</a:t>
              </a:r>
            </a:p>
            <a:p>
              <a:pPr algn="l" rtl="0"/>
              <a:endParaRPr lang="en-US" dirty="0" smtClean="0">
                <a:solidFill>
                  <a:schemeClr val="tx1"/>
                </a:solidFill>
              </a:endParaRPr>
            </a:p>
            <a:p>
              <a:pPr algn="l" rtl="0"/>
              <a:endParaRPr lang="en-US" sz="2000" dirty="0">
                <a:solidFill>
                  <a:schemeClr val="tx1"/>
                </a:solidFill>
              </a:endParaRPr>
            </a:p>
            <a:p>
              <a:pPr algn="l" rtl="0"/>
              <a:r>
                <a:rPr lang="en-US" sz="2000" dirty="0" smtClean="0">
                  <a:solidFill>
                    <a:schemeClr val="tx1"/>
                  </a:solidFill>
                </a:rPr>
                <a:t>}</a:t>
              </a:r>
              <a:endParaRPr lang="en-US" sz="1200" dirty="0">
                <a:solidFill>
                  <a:schemeClr val="tx1"/>
                </a:solidFill>
              </a:endParaRPr>
            </a:p>
          </p:txBody>
        </p:sp>
      </p:grpSp>
      <p:sp>
        <p:nvSpPr>
          <p:cNvPr id="15" name="Title 1"/>
          <p:cNvSpPr txBox="1">
            <a:spLocks/>
          </p:cNvSpPr>
          <p:nvPr/>
        </p:nvSpPr>
        <p:spPr bwMode="auto">
          <a:xfrm>
            <a:off x="2362200" y="923118"/>
            <a:ext cx="4759071" cy="59216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fontScale="75000" lnSpcReduction="20000"/>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Verdana" pitchFamily="34" charset="0"/>
                <a:cs typeface="Arial" pitchFamily="34" charset="0"/>
              </a:defRPr>
            </a:lvl2pPr>
            <a:lvl3pPr algn="ctr" rtl="0" eaLnBrk="0" fontAlgn="base" hangingPunct="0">
              <a:spcBef>
                <a:spcPct val="0"/>
              </a:spcBef>
              <a:spcAft>
                <a:spcPct val="0"/>
              </a:spcAft>
              <a:defRPr sz="2800" b="1">
                <a:solidFill>
                  <a:schemeClr val="tx2"/>
                </a:solidFill>
                <a:latin typeface="Verdana" pitchFamily="34" charset="0"/>
                <a:cs typeface="Arial" pitchFamily="34" charset="0"/>
              </a:defRPr>
            </a:lvl3pPr>
            <a:lvl4pPr algn="ctr" rtl="0" eaLnBrk="0" fontAlgn="base" hangingPunct="0">
              <a:spcBef>
                <a:spcPct val="0"/>
              </a:spcBef>
              <a:spcAft>
                <a:spcPct val="0"/>
              </a:spcAft>
              <a:defRPr sz="2800" b="1">
                <a:solidFill>
                  <a:schemeClr val="tx2"/>
                </a:solidFill>
                <a:latin typeface="Verdana" pitchFamily="34" charset="0"/>
                <a:cs typeface="Arial" pitchFamily="34" charset="0"/>
              </a:defRPr>
            </a:lvl4pPr>
            <a:lvl5pPr algn="ctr" rtl="0" eaLnBrk="0" fontAlgn="base" hangingPunct="0">
              <a:spcBef>
                <a:spcPct val="0"/>
              </a:spcBef>
              <a:spcAft>
                <a:spcPct val="0"/>
              </a:spcAft>
              <a:defRPr sz="2800" b="1">
                <a:solidFill>
                  <a:schemeClr val="tx2"/>
                </a:solidFill>
                <a:latin typeface="Verdana" pitchFamily="34" charset="0"/>
                <a:cs typeface="Arial" pitchFamily="34" charset="0"/>
              </a:defRPr>
            </a:lvl5pPr>
            <a:lvl6pPr marL="457200" algn="ctr" rtl="0" fontAlgn="base">
              <a:spcBef>
                <a:spcPct val="0"/>
              </a:spcBef>
              <a:spcAft>
                <a:spcPct val="0"/>
              </a:spcAft>
              <a:defRPr sz="2800" b="1">
                <a:solidFill>
                  <a:schemeClr val="tx2"/>
                </a:solidFill>
                <a:latin typeface="Verdana" pitchFamily="34" charset="0"/>
                <a:cs typeface="Arial" pitchFamily="34" charset="0"/>
              </a:defRPr>
            </a:lvl6pPr>
            <a:lvl7pPr marL="914400" algn="ctr" rtl="0" fontAlgn="base">
              <a:spcBef>
                <a:spcPct val="0"/>
              </a:spcBef>
              <a:spcAft>
                <a:spcPct val="0"/>
              </a:spcAft>
              <a:defRPr sz="2800" b="1">
                <a:solidFill>
                  <a:schemeClr val="tx2"/>
                </a:solidFill>
                <a:latin typeface="Verdana" pitchFamily="34" charset="0"/>
                <a:cs typeface="Arial" pitchFamily="34" charset="0"/>
              </a:defRPr>
            </a:lvl7pPr>
            <a:lvl8pPr marL="1371600" algn="ctr" rtl="0" fontAlgn="base">
              <a:spcBef>
                <a:spcPct val="0"/>
              </a:spcBef>
              <a:spcAft>
                <a:spcPct val="0"/>
              </a:spcAft>
              <a:defRPr sz="2800" b="1">
                <a:solidFill>
                  <a:schemeClr val="tx2"/>
                </a:solidFill>
                <a:latin typeface="Verdana" pitchFamily="34" charset="0"/>
                <a:cs typeface="Arial" pitchFamily="34" charset="0"/>
              </a:defRPr>
            </a:lvl8pPr>
            <a:lvl9pPr marL="1828800" algn="ctr" rtl="0" fontAlgn="base">
              <a:spcBef>
                <a:spcPct val="0"/>
              </a:spcBef>
              <a:spcAft>
                <a:spcPct val="0"/>
              </a:spcAft>
              <a:defRPr sz="2800" b="1">
                <a:solidFill>
                  <a:schemeClr val="tx2"/>
                </a:solidFill>
                <a:latin typeface="Verdana" pitchFamily="34" charset="0"/>
                <a:cs typeface="Arial" pitchFamily="34" charset="0"/>
              </a:defRPr>
            </a:lvl9pPr>
          </a:lstStyle>
          <a:p>
            <a:r>
              <a:rPr lang="en-US" kern="0" dirty="0" smtClean="0">
                <a:solidFill>
                  <a:schemeClr val="accent6">
                    <a:lumMod val="75000"/>
                  </a:schemeClr>
                </a:solidFill>
              </a:rPr>
              <a:t>Example (suggested solution)</a:t>
            </a:r>
            <a:endParaRPr lang="en-US" kern="0" dirty="0"/>
          </a:p>
        </p:txBody>
      </p:sp>
    </p:spTree>
    <p:extLst>
      <p:ext uri="{BB962C8B-B14F-4D97-AF65-F5344CB8AC3E}">
        <p14:creationId xmlns:p14="http://schemas.microsoft.com/office/powerpoint/2010/main" val="14250718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029200"/>
          </a:xfrm>
        </p:spPr>
        <p:txBody>
          <a:bodyPr>
            <a:normAutofit fontScale="85000" lnSpcReduction="20000"/>
          </a:bodyPr>
          <a:lstStyle/>
          <a:p>
            <a:r>
              <a:rPr lang="en-US" i="1" dirty="0" smtClean="0"/>
              <a:t> </a:t>
            </a:r>
            <a:r>
              <a:rPr lang="en-US" dirty="0"/>
              <a:t>When this principle is applied it means the high level classes are not working directly with low level classes, they are using interfaces as an abstract layer. </a:t>
            </a:r>
            <a:endParaRPr lang="en-US" dirty="0" smtClean="0"/>
          </a:p>
          <a:p>
            <a:endParaRPr lang="en-US" dirty="0" smtClean="0"/>
          </a:p>
          <a:p>
            <a:r>
              <a:rPr lang="en-US" dirty="0" smtClean="0"/>
              <a:t>In </a:t>
            </a:r>
            <a:r>
              <a:rPr lang="en-US" dirty="0"/>
              <a:t>this case instantiation of new low level objects inside the high level classes(if necessary) can not be done using the operator new. Instead, some of the Creational design patterns can be used, such as Factory Method, Abstract Factory, Prototype</a:t>
            </a:r>
            <a:r>
              <a:rPr lang="en-US" dirty="0" smtClean="0"/>
              <a:t>.</a:t>
            </a:r>
          </a:p>
          <a:p>
            <a:endParaRPr lang="en-US" dirty="0"/>
          </a:p>
          <a:p>
            <a:r>
              <a:rPr lang="en-US" dirty="0"/>
              <a:t>The Template Design Pattern is an example where the DIP principle is applied</a:t>
            </a:r>
            <a:r>
              <a:rPr lang="en-US" dirty="0" smtClean="0"/>
              <a:t>.</a:t>
            </a:r>
          </a:p>
          <a:p>
            <a:endParaRPr lang="en-US" dirty="0"/>
          </a:p>
          <a:p>
            <a:endParaRPr lang="en-US" dirty="0"/>
          </a:p>
          <a:p>
            <a:endParaRPr lang="en-US" dirty="0" smtClean="0"/>
          </a:p>
          <a:p>
            <a:endParaRPr lang="en-US" dirty="0"/>
          </a:p>
        </p:txBody>
      </p:sp>
      <p:sp>
        <p:nvSpPr>
          <p:cNvPr id="6" name="Title 1"/>
          <p:cNvSpPr>
            <a:spLocks noGrp="1"/>
          </p:cNvSpPr>
          <p:nvPr>
            <p:ph type="title"/>
          </p:nvPr>
        </p:nvSpPr>
        <p:spPr>
          <a:xfrm>
            <a:off x="762000" y="0"/>
            <a:ext cx="8229600" cy="838200"/>
          </a:xfrm>
        </p:spPr>
        <p:txBody>
          <a:bodyPr>
            <a:normAutofit/>
          </a:bodyPr>
          <a:lstStyle/>
          <a:p>
            <a:r>
              <a:rPr lang="en-US" sz="3100" b="1" dirty="0">
                <a:solidFill>
                  <a:schemeClr val="accent6">
                    <a:lumMod val="75000"/>
                  </a:schemeClr>
                </a:solidFill>
              </a:rPr>
              <a:t>D</a:t>
            </a:r>
            <a:r>
              <a:rPr lang="en-US" sz="3100" dirty="0"/>
              <a:t>ependency Inversion Principle </a:t>
            </a:r>
            <a:r>
              <a:rPr lang="en-US" sz="3100" dirty="0">
                <a:solidFill>
                  <a:schemeClr val="accent6">
                    <a:lumMod val="75000"/>
                  </a:schemeClr>
                </a:solidFill>
              </a:rPr>
              <a:t>DIP </a:t>
            </a:r>
            <a:endParaRPr lang="en-US" dirty="0"/>
          </a:p>
        </p:txBody>
      </p:sp>
    </p:spTree>
    <p:extLst>
      <p:ext uri="{BB962C8B-B14F-4D97-AF65-F5344CB8AC3E}">
        <p14:creationId xmlns:p14="http://schemas.microsoft.com/office/powerpoint/2010/main" val="11732763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ded Corner 4"/>
          <p:cNvSpPr/>
          <p:nvPr/>
        </p:nvSpPr>
        <p:spPr>
          <a:xfrm>
            <a:off x="3429000" y="1066800"/>
            <a:ext cx="2362200" cy="1295400"/>
          </a:xfrm>
          <a:prstGeom prst="foldedCorner">
            <a:avLst/>
          </a:prstGeom>
          <a:solidFill>
            <a:srgbClr val="FF9933"/>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Folded Corner 5"/>
          <p:cNvSpPr/>
          <p:nvPr/>
        </p:nvSpPr>
        <p:spPr>
          <a:xfrm>
            <a:off x="3581400" y="1371600"/>
            <a:ext cx="2362200" cy="1295400"/>
          </a:xfrm>
          <a:prstGeom prst="foldedCorner">
            <a:avLst/>
          </a:prstGeom>
          <a:solidFill>
            <a:srgbClr val="FF9933"/>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smtClean="0"/>
              <a:t>JSP / HTML pages</a:t>
            </a:r>
            <a:endParaRPr lang="en-US" sz="2000" b="1" dirty="0"/>
          </a:p>
        </p:txBody>
      </p:sp>
      <p:sp>
        <p:nvSpPr>
          <p:cNvPr id="9" name="Flowchart: Multidocument 8"/>
          <p:cNvSpPr/>
          <p:nvPr/>
        </p:nvSpPr>
        <p:spPr>
          <a:xfrm>
            <a:off x="2743200" y="3048000"/>
            <a:ext cx="4038600" cy="1676400"/>
          </a:xfrm>
          <a:prstGeom prst="flowChartMultidocument">
            <a:avLst/>
          </a:prstGeom>
          <a:solidFill>
            <a:srgbClr val="00B0F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b="1" dirty="0" smtClean="0"/>
              <a:t>Business Logic</a:t>
            </a:r>
            <a:endParaRPr lang="en-US" sz="2400" b="1" dirty="0"/>
          </a:p>
        </p:txBody>
      </p:sp>
      <p:sp>
        <p:nvSpPr>
          <p:cNvPr id="10" name="Flowchart: Magnetic Disk 9"/>
          <p:cNvSpPr/>
          <p:nvPr/>
        </p:nvSpPr>
        <p:spPr>
          <a:xfrm>
            <a:off x="3810000" y="5029200"/>
            <a:ext cx="1981200" cy="1295400"/>
          </a:xfrm>
          <a:prstGeom prst="flowChartMagneticDisk">
            <a:avLst/>
          </a:prstGeom>
          <a:solidFill>
            <a:srgbClr val="00B05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t>Persistence</a:t>
            </a:r>
            <a:endParaRPr lang="en-US" sz="2400" b="1" dirty="0"/>
          </a:p>
        </p:txBody>
      </p:sp>
      <p:cxnSp>
        <p:nvCxnSpPr>
          <p:cNvPr id="15" name="Straight Arrow Connector 14"/>
          <p:cNvCxnSpPr>
            <a:stCxn id="6" idx="2"/>
          </p:cNvCxnSpPr>
          <p:nvPr/>
        </p:nvCxnSpPr>
        <p:spPr>
          <a:xfrm>
            <a:off x="4762500" y="2667000"/>
            <a:ext cx="0" cy="381000"/>
          </a:xfrm>
          <a:prstGeom prst="straightConnector1">
            <a:avLst/>
          </a:prstGeom>
          <a:ln w="38100">
            <a:solidFill>
              <a:schemeClr val="accent4">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724400" y="4572000"/>
            <a:ext cx="0" cy="457200"/>
          </a:xfrm>
          <a:prstGeom prst="straightConnector1">
            <a:avLst/>
          </a:prstGeom>
          <a:ln w="38100">
            <a:solidFill>
              <a:schemeClr val="accent4">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6" idx="3"/>
            <a:endCxn id="10" idx="4"/>
          </p:cNvCxnSpPr>
          <p:nvPr/>
        </p:nvCxnSpPr>
        <p:spPr>
          <a:xfrm flipH="1">
            <a:off x="5791200" y="2019300"/>
            <a:ext cx="152400" cy="3657600"/>
          </a:xfrm>
          <a:prstGeom prst="bentConnector3">
            <a:avLst>
              <a:gd name="adj1" fmla="val -1117346"/>
            </a:avLst>
          </a:prstGeom>
          <a:ln w="38100">
            <a:solidFill>
              <a:schemeClr val="accent4">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8" name="Multiply 27"/>
          <p:cNvSpPr/>
          <p:nvPr/>
        </p:nvSpPr>
        <p:spPr>
          <a:xfrm>
            <a:off x="228600" y="4038600"/>
            <a:ext cx="2057400" cy="1638300"/>
          </a:xfrm>
          <a:prstGeom prst="mathMultiply">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itle 1"/>
          <p:cNvSpPr>
            <a:spLocks noGrp="1"/>
          </p:cNvSpPr>
          <p:nvPr>
            <p:ph type="title"/>
          </p:nvPr>
        </p:nvSpPr>
        <p:spPr>
          <a:xfrm>
            <a:off x="762000" y="0"/>
            <a:ext cx="8229600" cy="838200"/>
          </a:xfrm>
        </p:spPr>
        <p:txBody>
          <a:bodyPr>
            <a:normAutofit/>
          </a:bodyPr>
          <a:lstStyle/>
          <a:p>
            <a:r>
              <a:rPr lang="en-US" sz="3100" b="1" dirty="0">
                <a:solidFill>
                  <a:schemeClr val="accent6">
                    <a:lumMod val="75000"/>
                  </a:schemeClr>
                </a:solidFill>
              </a:rPr>
              <a:t>D</a:t>
            </a:r>
            <a:r>
              <a:rPr lang="en-US" sz="3100" dirty="0"/>
              <a:t>ependency Inversion Principle </a:t>
            </a:r>
            <a:r>
              <a:rPr lang="en-US" sz="3100" dirty="0">
                <a:solidFill>
                  <a:schemeClr val="accent6">
                    <a:lumMod val="75000"/>
                  </a:schemeClr>
                </a:solidFill>
              </a:rPr>
              <a:t>DIP </a:t>
            </a:r>
            <a:endParaRPr lang="en-US" dirty="0"/>
          </a:p>
        </p:txBody>
      </p:sp>
    </p:spTree>
    <p:extLst>
      <p:ext uri="{BB962C8B-B14F-4D97-AF65-F5344CB8AC3E}">
        <p14:creationId xmlns:p14="http://schemas.microsoft.com/office/powerpoint/2010/main" val="25963903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029200"/>
          </a:xfrm>
        </p:spPr>
        <p:txBody>
          <a:bodyPr>
            <a:normAutofit/>
          </a:bodyPr>
          <a:lstStyle/>
          <a:p>
            <a:pPr marL="0" indent="0">
              <a:buNone/>
            </a:pPr>
            <a:r>
              <a:rPr lang="en-US" i="1" dirty="0" smtClean="0"/>
              <a:t> </a:t>
            </a:r>
            <a:r>
              <a:rPr lang="en-US" dirty="0"/>
              <a:t>The Dependency Inversion Principle is one that leads or helps us respect all the other principles. Respecting DIP </a:t>
            </a:r>
            <a:r>
              <a:rPr lang="en-US" dirty="0" smtClean="0"/>
              <a:t>will help </a:t>
            </a:r>
            <a:r>
              <a:rPr lang="en-US" dirty="0"/>
              <a:t>us respect all the other </a:t>
            </a:r>
            <a:r>
              <a:rPr lang="en-US" dirty="0" smtClean="0"/>
              <a:t>principles:</a:t>
            </a:r>
            <a:endParaRPr lang="en-US" dirty="0"/>
          </a:p>
          <a:p>
            <a:pPr lvl="1"/>
            <a:r>
              <a:rPr lang="en-US" dirty="0" smtClean="0"/>
              <a:t>Almost </a:t>
            </a:r>
            <a:r>
              <a:rPr lang="en-US" dirty="0"/>
              <a:t>force you into respecting OCP.</a:t>
            </a:r>
          </a:p>
          <a:p>
            <a:pPr lvl="1"/>
            <a:r>
              <a:rPr lang="en-US" dirty="0"/>
              <a:t>Allow you to separate responsibilities.</a:t>
            </a:r>
          </a:p>
          <a:p>
            <a:pPr lvl="1"/>
            <a:r>
              <a:rPr lang="en-US" dirty="0"/>
              <a:t>Make you correctly use subtyping.</a:t>
            </a:r>
          </a:p>
          <a:p>
            <a:pPr lvl="1"/>
            <a:r>
              <a:rPr lang="en-US" dirty="0"/>
              <a:t>Offer you the opportunity to segregate your interfaces.</a:t>
            </a:r>
          </a:p>
          <a:p>
            <a:endParaRPr lang="en-US" dirty="0"/>
          </a:p>
          <a:p>
            <a:endParaRPr lang="en-US" dirty="0" smtClean="0"/>
          </a:p>
          <a:p>
            <a:endParaRPr lang="en-US" dirty="0"/>
          </a:p>
        </p:txBody>
      </p:sp>
      <p:sp>
        <p:nvSpPr>
          <p:cNvPr id="5" name="Title 1"/>
          <p:cNvSpPr>
            <a:spLocks noGrp="1"/>
          </p:cNvSpPr>
          <p:nvPr>
            <p:ph type="title"/>
          </p:nvPr>
        </p:nvSpPr>
        <p:spPr>
          <a:xfrm>
            <a:off x="762000" y="0"/>
            <a:ext cx="8229600" cy="838200"/>
          </a:xfrm>
        </p:spPr>
        <p:txBody>
          <a:bodyPr>
            <a:normAutofit/>
          </a:bodyPr>
          <a:lstStyle/>
          <a:p>
            <a:r>
              <a:rPr lang="en-US" sz="3100" b="1" dirty="0">
                <a:solidFill>
                  <a:schemeClr val="accent6">
                    <a:lumMod val="75000"/>
                  </a:schemeClr>
                </a:solidFill>
              </a:rPr>
              <a:t>D</a:t>
            </a:r>
            <a:r>
              <a:rPr lang="en-US" sz="3100" dirty="0"/>
              <a:t>ependency Inversion Principle </a:t>
            </a:r>
            <a:r>
              <a:rPr lang="en-US" sz="3100" dirty="0">
                <a:solidFill>
                  <a:schemeClr val="accent6">
                    <a:lumMod val="75000"/>
                  </a:schemeClr>
                </a:solidFill>
              </a:rPr>
              <a:t>DIP </a:t>
            </a:r>
            <a:endParaRPr lang="en-US" dirty="0"/>
          </a:p>
        </p:txBody>
      </p:sp>
    </p:spTree>
    <p:extLst>
      <p:ext uri="{BB962C8B-B14F-4D97-AF65-F5344CB8AC3E}">
        <p14:creationId xmlns:p14="http://schemas.microsoft.com/office/powerpoint/2010/main" val="11754700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SOLID principles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64689709"/>
              </p:ext>
            </p:extLst>
          </p:nvPr>
        </p:nvGraphicFramePr>
        <p:xfrm>
          <a:off x="152400" y="1295400"/>
          <a:ext cx="8839200" cy="4343400"/>
        </p:xfrm>
        <a:graphic>
          <a:graphicData uri="http://schemas.openxmlformats.org/drawingml/2006/table">
            <a:tbl>
              <a:tblPr bandRow="1">
                <a:tableStyleId>{68D230F3-CF80-4859-8CE7-A43EE81993B5}</a:tableStyleId>
              </a:tblPr>
              <a:tblGrid>
                <a:gridCol w="762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4648200">
                  <a:extLst>
                    <a:ext uri="{9D8B030D-6E8A-4147-A177-3AD203B41FA5}">
                      <a16:colId xmlns:a16="http://schemas.microsoft.com/office/drawing/2014/main" val="20002"/>
                    </a:ext>
                  </a:extLst>
                </a:gridCol>
              </a:tblGrid>
              <a:tr h="868680">
                <a:tc>
                  <a:txBody>
                    <a:bodyPr/>
                    <a:lstStyle/>
                    <a:p>
                      <a:pPr algn="l" rtl="0"/>
                      <a:r>
                        <a:rPr lang="en-US" sz="2000" dirty="0" smtClean="0">
                          <a:effectLst/>
                        </a:rPr>
                        <a:t>SRP</a:t>
                      </a:r>
                      <a:endParaRPr lang="en-US" sz="2000" b="1" dirty="0">
                        <a:effectLst/>
                      </a:endParaRPr>
                    </a:p>
                  </a:txBody>
                  <a:tcPr marL="47625" marR="47625" marT="47625" marB="47625"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rtl="0"/>
                      <a:r>
                        <a:rPr lang="en-US" sz="2000" dirty="0">
                          <a:effectLst/>
                          <a:hlinkClick r:id="rId2"/>
                        </a:rPr>
                        <a:t>The Single Responsibility Principle</a:t>
                      </a:r>
                      <a:endParaRPr lang="en-US" sz="2000" b="0" dirty="0">
                        <a:effectLst/>
                      </a:endParaRPr>
                    </a:p>
                  </a:txBody>
                  <a:tcPr marL="47625" marR="47625" marT="47625" marB="47625"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rtl="0"/>
                      <a:r>
                        <a:rPr lang="en-US" sz="2000">
                          <a:effectLst/>
                        </a:rPr>
                        <a:t>A class should have one, and only one, reason to change.</a:t>
                      </a:r>
                      <a:endParaRPr lang="en-US" sz="2000" b="0">
                        <a:effectLst/>
                      </a:endParaRPr>
                    </a:p>
                  </a:txBody>
                  <a:tcPr marL="47625" marR="47625" marT="47625" marB="47625"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868680">
                <a:tc>
                  <a:txBody>
                    <a:bodyPr/>
                    <a:lstStyle/>
                    <a:p>
                      <a:pPr algn="l" rtl="0"/>
                      <a:r>
                        <a:rPr lang="en-US" sz="2000" dirty="0">
                          <a:effectLst/>
                        </a:rPr>
                        <a:t>OCP</a:t>
                      </a:r>
                      <a:endParaRPr lang="en-US" sz="2000" b="1" dirty="0">
                        <a:effectLst/>
                      </a:endParaRPr>
                    </a:p>
                  </a:txBody>
                  <a:tcPr marL="47625" marR="47625" marT="47625" marB="47625"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rtl="0"/>
                      <a:r>
                        <a:rPr lang="en-US" sz="2000" dirty="0">
                          <a:effectLst/>
                          <a:hlinkClick r:id="rId3"/>
                        </a:rPr>
                        <a:t>The Open Closed Principle</a:t>
                      </a:r>
                      <a:endParaRPr lang="en-US" sz="2000" b="0" dirty="0">
                        <a:effectLst/>
                      </a:endParaRPr>
                    </a:p>
                  </a:txBody>
                  <a:tcPr marL="47625" marR="47625" marT="47625" marB="47625" anchor="ctr">
                    <a:lnL>
                      <a:noFill/>
                    </a:lnL>
                    <a:lnR>
                      <a:noFill/>
                    </a:lnR>
                    <a:lnT>
                      <a:noFill/>
                    </a:lnT>
                    <a:lnB>
                      <a:noFill/>
                    </a:lnB>
                    <a:lnTlToBr w="12700" cmpd="sng">
                      <a:noFill/>
                      <a:prstDash val="solid"/>
                    </a:lnTlToBr>
                    <a:lnBlToTr w="12700" cmpd="sng">
                      <a:noFill/>
                      <a:prstDash val="solid"/>
                    </a:lnBlToTr>
                  </a:tcPr>
                </a:tc>
                <a:tc>
                  <a:txBody>
                    <a:bodyPr/>
                    <a:lstStyle/>
                    <a:p>
                      <a:pPr algn="l" rtl="0"/>
                      <a:r>
                        <a:rPr lang="en-US" sz="2000">
                          <a:effectLst/>
                        </a:rPr>
                        <a:t>You should be able to extend a classes behavior, without modifying it.</a:t>
                      </a:r>
                      <a:endParaRPr lang="en-US" sz="2000" b="0">
                        <a:effectLst/>
                      </a:endParaRPr>
                    </a:p>
                  </a:txBody>
                  <a:tcPr marL="47625" marR="47625" marT="47625" marB="47625"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868680">
                <a:tc>
                  <a:txBody>
                    <a:bodyPr/>
                    <a:lstStyle/>
                    <a:p>
                      <a:pPr algn="l" rtl="0"/>
                      <a:r>
                        <a:rPr lang="en-US" sz="2000" dirty="0">
                          <a:effectLst/>
                        </a:rPr>
                        <a:t>LSP</a:t>
                      </a:r>
                      <a:endParaRPr lang="en-US" sz="2000" b="1" dirty="0">
                        <a:effectLst/>
                      </a:endParaRPr>
                    </a:p>
                  </a:txBody>
                  <a:tcPr marL="47625" marR="47625" marT="47625" marB="47625"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rtl="0"/>
                      <a:r>
                        <a:rPr lang="en-US" sz="2000" dirty="0">
                          <a:effectLst/>
                          <a:hlinkClick r:id="rId4"/>
                        </a:rPr>
                        <a:t>The </a:t>
                      </a:r>
                      <a:r>
                        <a:rPr lang="en-US" sz="2000" dirty="0" err="1">
                          <a:effectLst/>
                          <a:hlinkClick r:id="rId4"/>
                        </a:rPr>
                        <a:t>Liskov</a:t>
                      </a:r>
                      <a:r>
                        <a:rPr lang="en-US" sz="2000" dirty="0">
                          <a:effectLst/>
                          <a:hlinkClick r:id="rId4"/>
                        </a:rPr>
                        <a:t> Substitution Principle</a:t>
                      </a:r>
                      <a:endParaRPr lang="en-US" sz="2000" b="0" dirty="0">
                        <a:effectLst/>
                      </a:endParaRPr>
                    </a:p>
                  </a:txBody>
                  <a:tcPr marL="47625" marR="47625" marT="47625" marB="47625" anchor="ctr">
                    <a:lnL>
                      <a:noFill/>
                    </a:lnL>
                    <a:lnR>
                      <a:noFill/>
                    </a:lnR>
                    <a:lnT>
                      <a:noFill/>
                    </a:lnT>
                    <a:lnB>
                      <a:noFill/>
                    </a:lnB>
                    <a:lnTlToBr w="12700" cmpd="sng">
                      <a:noFill/>
                      <a:prstDash val="solid"/>
                    </a:lnTlToBr>
                    <a:lnBlToTr w="12700" cmpd="sng">
                      <a:noFill/>
                      <a:prstDash val="solid"/>
                    </a:lnBlToTr>
                  </a:tcPr>
                </a:tc>
                <a:tc>
                  <a:txBody>
                    <a:bodyPr/>
                    <a:lstStyle/>
                    <a:p>
                      <a:pPr algn="l" rtl="0"/>
                      <a:r>
                        <a:rPr lang="en-US" sz="2000" dirty="0">
                          <a:effectLst/>
                        </a:rPr>
                        <a:t>Derived classes must be substitutable for their base classes.</a:t>
                      </a:r>
                      <a:endParaRPr lang="en-US" sz="2000" b="0" dirty="0">
                        <a:effectLst/>
                      </a:endParaRPr>
                    </a:p>
                  </a:txBody>
                  <a:tcPr marL="47625" marR="47625" marT="47625" marB="47625"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868680">
                <a:tc>
                  <a:txBody>
                    <a:bodyPr/>
                    <a:lstStyle/>
                    <a:p>
                      <a:pPr algn="l" rtl="0"/>
                      <a:r>
                        <a:rPr lang="en-US" sz="2000" dirty="0">
                          <a:effectLst/>
                        </a:rPr>
                        <a:t>ISP</a:t>
                      </a:r>
                      <a:endParaRPr lang="en-US" sz="2000" b="1" dirty="0">
                        <a:effectLst/>
                      </a:endParaRPr>
                    </a:p>
                  </a:txBody>
                  <a:tcPr marL="47625" marR="47625" marT="47625" marB="47625"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rtl="0"/>
                      <a:r>
                        <a:rPr lang="en-US" sz="2000" dirty="0">
                          <a:effectLst/>
                          <a:hlinkClick r:id="rId5"/>
                        </a:rPr>
                        <a:t>The Interface Segregation Principle</a:t>
                      </a:r>
                      <a:endParaRPr lang="en-US" sz="2000" b="0" dirty="0">
                        <a:effectLst/>
                      </a:endParaRPr>
                    </a:p>
                  </a:txBody>
                  <a:tcPr marL="47625" marR="47625" marT="47625" marB="47625" anchor="ctr">
                    <a:lnL>
                      <a:noFill/>
                    </a:lnL>
                    <a:lnR>
                      <a:noFill/>
                    </a:lnR>
                    <a:lnT>
                      <a:noFill/>
                    </a:lnT>
                    <a:lnB>
                      <a:noFill/>
                    </a:lnB>
                    <a:lnTlToBr w="12700" cmpd="sng">
                      <a:noFill/>
                      <a:prstDash val="solid"/>
                    </a:lnTlToBr>
                    <a:lnBlToTr w="12700" cmpd="sng">
                      <a:noFill/>
                      <a:prstDash val="solid"/>
                    </a:lnBlToTr>
                  </a:tcPr>
                </a:tc>
                <a:tc>
                  <a:txBody>
                    <a:bodyPr/>
                    <a:lstStyle/>
                    <a:p>
                      <a:pPr algn="l" rtl="0"/>
                      <a:r>
                        <a:rPr lang="en-US" sz="2000" dirty="0" smtClean="0">
                          <a:effectLst/>
                        </a:rPr>
                        <a:t>Clients should not be forced to depend upon interfaces that they don't use.</a:t>
                      </a:r>
                      <a:endParaRPr lang="en-US" sz="2000" b="0" dirty="0">
                        <a:effectLst/>
                      </a:endParaRPr>
                    </a:p>
                  </a:txBody>
                  <a:tcPr marL="47625" marR="47625" marT="47625" marB="47625"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868680">
                <a:tc>
                  <a:txBody>
                    <a:bodyPr/>
                    <a:lstStyle/>
                    <a:p>
                      <a:pPr algn="l" rtl="0"/>
                      <a:r>
                        <a:rPr lang="en-US" sz="2000" dirty="0">
                          <a:effectLst/>
                        </a:rPr>
                        <a:t>DIP</a:t>
                      </a:r>
                      <a:endParaRPr lang="en-US" sz="2000" b="1" dirty="0">
                        <a:effectLst/>
                      </a:endParaRPr>
                    </a:p>
                  </a:txBody>
                  <a:tcPr marL="47625" marR="47625" marT="47625" marB="47625"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a:r>
                        <a:rPr lang="en-US" sz="2000" dirty="0">
                          <a:effectLst/>
                          <a:hlinkClick r:id="rId6"/>
                        </a:rPr>
                        <a:t>The Dependency Inversion Principle</a:t>
                      </a:r>
                      <a:endParaRPr lang="en-US" sz="2000" b="0" dirty="0">
                        <a:effectLst/>
                      </a:endParaRPr>
                    </a:p>
                  </a:txBody>
                  <a:tcPr marL="47625" marR="47625" marT="47625" marB="47625"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a:r>
                        <a:rPr lang="en-US" sz="2000" dirty="0" smtClean="0">
                          <a:effectLst/>
                        </a:rPr>
                        <a:t>Depend on abstractions, not on concretions.</a:t>
                      </a:r>
                      <a:endParaRPr lang="en-US" sz="2000" b="0" dirty="0">
                        <a:effectLst/>
                      </a:endParaRPr>
                    </a:p>
                  </a:txBody>
                  <a:tcPr marL="47625" marR="47625" marT="47625" marB="47625"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5" name="TextBox 4"/>
          <p:cNvSpPr txBox="1"/>
          <p:nvPr/>
        </p:nvSpPr>
        <p:spPr>
          <a:xfrm>
            <a:off x="457200" y="5943600"/>
            <a:ext cx="8153400" cy="369332"/>
          </a:xfrm>
          <a:prstGeom prst="rect">
            <a:avLst/>
          </a:prstGeom>
          <a:noFill/>
        </p:spPr>
        <p:txBody>
          <a:bodyPr wrap="square" rtlCol="0">
            <a:spAutoFit/>
          </a:bodyPr>
          <a:lstStyle/>
          <a:p>
            <a:r>
              <a:rPr lang="en-US" dirty="0"/>
              <a:t>Source: </a:t>
            </a:r>
            <a:r>
              <a:rPr lang="en-US" dirty="0">
                <a:hlinkClick r:id="rId7"/>
              </a:rPr>
              <a:t>http://</a:t>
            </a:r>
            <a:r>
              <a:rPr lang="en-US" dirty="0" smtClean="0">
                <a:hlinkClick r:id="rId7"/>
              </a:rPr>
              <a:t>butunclebob.com/ArticleS.UncleBob.PrinciplesOfOod</a:t>
            </a:r>
            <a:r>
              <a:rPr lang="en-US" dirty="0" smtClean="0"/>
              <a:t>  </a:t>
            </a:r>
          </a:p>
        </p:txBody>
      </p:sp>
    </p:spTree>
    <p:extLst>
      <p:ext uri="{BB962C8B-B14F-4D97-AF65-F5344CB8AC3E}">
        <p14:creationId xmlns:p14="http://schemas.microsoft.com/office/powerpoint/2010/main" val="37152077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ctrTitle"/>
          </p:nvPr>
        </p:nvSpPr>
        <p:spPr/>
        <p:txBody>
          <a:bodyPr/>
          <a:lstStyle/>
          <a:p>
            <a:pPr eaLnBrk="1" hangingPunct="1"/>
            <a:r>
              <a:rPr lang="en-US" dirty="0" smtClean="0"/>
              <a:t>Chapter 2</a:t>
            </a:r>
            <a:endParaRPr lang="en-US" sz="6800" dirty="0" smtClean="0"/>
          </a:p>
        </p:txBody>
      </p:sp>
      <p:sp>
        <p:nvSpPr>
          <p:cNvPr id="5123" name="Rectangle 2"/>
          <p:cNvSpPr>
            <a:spLocks noGrp="1" noChangeArrowheads="1"/>
          </p:cNvSpPr>
          <p:nvPr>
            <p:ph type="subTitle" idx="1"/>
          </p:nvPr>
        </p:nvSpPr>
        <p:spPr>
          <a:xfrm>
            <a:off x="1219200" y="2895600"/>
            <a:ext cx="6400800" cy="1752600"/>
          </a:xfrm>
        </p:spPr>
        <p:txBody>
          <a:bodyPr/>
          <a:lstStyle/>
          <a:p>
            <a:pPr marL="457200" lvl="1" indent="0" algn="ctr" eaLnBrk="1" hangingPunct="1">
              <a:buFontTx/>
              <a:buNone/>
            </a:pPr>
            <a:r>
              <a:rPr lang="en-US" sz="4400" b="1" dirty="0" smtClean="0"/>
              <a:t>Welcome to Design Patterns</a:t>
            </a:r>
            <a:endParaRPr lang="en-US" sz="4000" b="1" dirty="0" smtClean="0"/>
          </a:p>
        </p:txBody>
      </p:sp>
    </p:spTree>
    <p:extLst>
      <p:ext uri="{BB962C8B-B14F-4D97-AF65-F5344CB8AC3E}">
        <p14:creationId xmlns:p14="http://schemas.microsoft.com/office/powerpoint/2010/main" val="42822192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0" y="914400"/>
            <a:ext cx="9144000" cy="2986088"/>
          </a:xfrm>
          <a:prstGeom prst="rect">
            <a:avLst/>
          </a:prstGeom>
          <a:noFill/>
          <a:ln w="9525">
            <a:noFill/>
            <a:miter lim="800000"/>
            <a:headEnd/>
            <a:tailEnd/>
          </a:ln>
        </p:spPr>
        <p:txBody>
          <a:bodyPr>
            <a:spAutoFit/>
          </a:bodyPr>
          <a:lstStyle/>
          <a:p>
            <a:pPr algn="l" rtl="0">
              <a:spcBef>
                <a:spcPct val="50000"/>
              </a:spcBef>
              <a:buFontTx/>
              <a:buChar char="•"/>
            </a:pPr>
            <a:endParaRPr lang="en-US" sz="800" dirty="0">
              <a:latin typeface="Verdana" pitchFamily="34" charset="0"/>
            </a:endParaRPr>
          </a:p>
          <a:p>
            <a:pPr lvl="1" algn="l" rtl="0">
              <a:spcBef>
                <a:spcPct val="50000"/>
              </a:spcBef>
              <a:buFont typeface="Wingdings" pitchFamily="2" charset="2"/>
              <a:buChar char="q"/>
            </a:pPr>
            <a:r>
              <a:rPr lang="en-US" sz="2400" b="1" dirty="0"/>
              <a:t> What is Design Pattern?</a:t>
            </a:r>
          </a:p>
          <a:p>
            <a:pPr lvl="1" algn="l" rtl="0">
              <a:spcBef>
                <a:spcPct val="50000"/>
              </a:spcBef>
              <a:buFont typeface="Wingdings" pitchFamily="2" charset="2"/>
              <a:buChar char="q"/>
            </a:pPr>
            <a:r>
              <a:rPr lang="en-US" sz="2400" b="1" dirty="0"/>
              <a:t> History of Design Patterns.</a:t>
            </a:r>
          </a:p>
          <a:p>
            <a:pPr lvl="1" algn="l" rtl="0">
              <a:spcBef>
                <a:spcPct val="50000"/>
              </a:spcBef>
              <a:buFont typeface="Wingdings" pitchFamily="2" charset="2"/>
              <a:buChar char="q"/>
            </a:pPr>
            <a:r>
              <a:rPr lang="en-US" sz="2400" b="1" dirty="0"/>
              <a:t> Why you need Design Patterns?</a:t>
            </a:r>
          </a:p>
          <a:p>
            <a:pPr lvl="1" algn="l" rtl="0">
              <a:spcBef>
                <a:spcPct val="50000"/>
              </a:spcBef>
              <a:buFont typeface="Wingdings" pitchFamily="2" charset="2"/>
              <a:buChar char="q"/>
            </a:pPr>
            <a:r>
              <a:rPr lang="en-US" sz="2400" b="1" dirty="0"/>
              <a:t> What do you need to start?	</a:t>
            </a:r>
          </a:p>
          <a:p>
            <a:pPr lvl="1" algn="l" rtl="0">
              <a:spcBef>
                <a:spcPct val="50000"/>
              </a:spcBef>
              <a:buFont typeface="Wingdings" pitchFamily="2" charset="2"/>
              <a:buChar char="q"/>
            </a:pPr>
            <a:endParaRPr lang="en-US" sz="2400" b="1" dirty="0"/>
          </a:p>
        </p:txBody>
      </p:sp>
      <p:sp>
        <p:nvSpPr>
          <p:cNvPr id="6147" name="Text Box 3"/>
          <p:cNvSpPr txBox="1">
            <a:spLocks noChangeArrowheads="1"/>
          </p:cNvSpPr>
          <p:nvPr/>
        </p:nvSpPr>
        <p:spPr bwMode="auto">
          <a:xfrm>
            <a:off x="814388" y="166688"/>
            <a:ext cx="8229600" cy="519112"/>
          </a:xfrm>
          <a:prstGeom prst="rect">
            <a:avLst/>
          </a:prstGeom>
          <a:noFill/>
          <a:ln w="9525">
            <a:noFill/>
            <a:miter lim="800000"/>
            <a:headEnd/>
            <a:tailEnd/>
          </a:ln>
        </p:spPr>
        <p:txBody>
          <a:bodyPr>
            <a:spAutoFit/>
          </a:bodyPr>
          <a:lstStyle/>
          <a:p>
            <a:pPr algn="ctr" rtl="0">
              <a:spcBef>
                <a:spcPct val="50000"/>
              </a:spcBef>
            </a:pPr>
            <a:r>
              <a:rPr lang="en-US" sz="2800" b="1" dirty="0">
                <a:solidFill>
                  <a:schemeClr val="tx2"/>
                </a:solidFill>
                <a:latin typeface="Verdana" pitchFamily="34" charset="0"/>
              </a:rPr>
              <a:t>Chapter </a:t>
            </a:r>
            <a:r>
              <a:rPr lang="en-US" sz="2800" b="1" dirty="0" smtClean="0">
                <a:solidFill>
                  <a:schemeClr val="tx2"/>
                </a:solidFill>
                <a:latin typeface="Verdana" pitchFamily="34" charset="0"/>
              </a:rPr>
              <a:t>2 </a:t>
            </a:r>
            <a:r>
              <a:rPr lang="en-US" sz="2800" b="1" dirty="0">
                <a:solidFill>
                  <a:schemeClr val="tx2"/>
                </a:solidFill>
                <a:latin typeface="Verdana" pitchFamily="34" charset="0"/>
              </a:rPr>
              <a:t>Outline</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What is Design Pattern?</a:t>
            </a:r>
            <a:endParaRPr lang="ar-EG" smtClean="0"/>
          </a:p>
        </p:txBody>
      </p:sp>
      <p:sp>
        <p:nvSpPr>
          <p:cNvPr id="3" name="Content Placeholder 2"/>
          <p:cNvSpPr>
            <a:spLocks noGrp="1"/>
          </p:cNvSpPr>
          <p:nvPr>
            <p:ph idx="1"/>
          </p:nvPr>
        </p:nvSpPr>
        <p:spPr>
          <a:xfrm>
            <a:off x="0" y="762000"/>
            <a:ext cx="9144000" cy="5562600"/>
          </a:xfrm>
        </p:spPr>
        <p:txBody>
          <a:bodyPr>
            <a:normAutofit lnSpcReduction="10000"/>
          </a:bodyPr>
          <a:lstStyle/>
          <a:p>
            <a:pPr>
              <a:defRPr/>
            </a:pPr>
            <a:r>
              <a:rPr lang="en-US" sz="2800" dirty="0" smtClean="0"/>
              <a:t>In software engineering, a design pattern is a general reusable solution to a commonly occurring problem in software design.</a:t>
            </a:r>
          </a:p>
          <a:p>
            <a:pPr>
              <a:defRPr/>
            </a:pPr>
            <a:endParaRPr lang="en-US" sz="2800" dirty="0" smtClean="0"/>
          </a:p>
          <a:p>
            <a:pPr>
              <a:defRPr/>
            </a:pPr>
            <a:r>
              <a:rPr lang="en-US" sz="2800" dirty="0" smtClean="0"/>
              <a:t>“Each pattern describes a problem which occurs over and over again in our environment, and then describes the core of the solution to that problem, in such a way that you can use this solution a million times over, without ever using it the same way twice.”</a:t>
            </a:r>
          </a:p>
          <a:p>
            <a:pPr algn="r">
              <a:buFontTx/>
              <a:buNone/>
              <a:defRPr/>
            </a:pPr>
            <a:r>
              <a:rPr lang="en-US" sz="2800" dirty="0" smtClean="0"/>
              <a:t> </a:t>
            </a:r>
            <a:r>
              <a:rPr lang="en-US" sz="1800" dirty="0" smtClean="0"/>
              <a:t>(Christopher Alexander)</a:t>
            </a:r>
          </a:p>
          <a:p>
            <a:pPr>
              <a:defRPr/>
            </a:pPr>
            <a:r>
              <a:rPr lang="en-US" sz="2800" dirty="0" smtClean="0"/>
              <a:t>“Reusable solutions to recurring problems that we encounter during software development.” </a:t>
            </a:r>
            <a:r>
              <a:rPr lang="en-US" sz="1800" dirty="0" smtClean="0"/>
              <a:t> </a:t>
            </a:r>
          </a:p>
          <a:p>
            <a:pPr algn="r">
              <a:buFontTx/>
              <a:buNone/>
              <a:defRPr/>
            </a:pPr>
            <a:r>
              <a:rPr lang="en-US" sz="1800" dirty="0" smtClean="0"/>
              <a:t>(Mark Grand - author of </a:t>
            </a:r>
            <a:r>
              <a:rPr lang="en-US" sz="1800" b="1" dirty="0" smtClean="0"/>
              <a:t>Patterns in Java</a:t>
            </a:r>
            <a:r>
              <a:rPr lang="en-US" sz="1800" dirty="0" smtClean="0"/>
              <a:t>)</a:t>
            </a:r>
          </a:p>
          <a:p>
            <a:pPr>
              <a:buFontTx/>
              <a:buNone/>
              <a:defRPr/>
            </a:pPr>
            <a:endParaRPr lang="en-US" sz="1800" dirty="0" smtClean="0"/>
          </a:p>
          <a:p>
            <a:pPr>
              <a:defRPr/>
            </a:pPr>
            <a:endParaRPr lang="ar-EG"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a:t>
            </a:r>
            <a:r>
              <a:rPr lang="en-US" dirty="0"/>
              <a:t>L</a:t>
            </a:r>
            <a:r>
              <a:rPr lang="en-US" dirty="0" smtClean="0"/>
              <a:t>evel Class Design Principles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Tell don’t ask</a:t>
            </a:r>
          </a:p>
          <a:p>
            <a:pPr>
              <a:buFont typeface="Wingdings" panose="05000000000000000000" pitchFamily="2" charset="2"/>
              <a:buChar char="q"/>
            </a:pPr>
            <a:r>
              <a:rPr lang="en-US" dirty="0" smtClean="0"/>
              <a:t>Once and only once</a:t>
            </a:r>
          </a:p>
          <a:p>
            <a:pPr>
              <a:buFont typeface="Wingdings" panose="05000000000000000000" pitchFamily="2" charset="2"/>
              <a:buChar char="q"/>
            </a:pPr>
            <a:r>
              <a:rPr lang="en-US" dirty="0" smtClean="0"/>
              <a:t>Law of Demeter</a:t>
            </a:r>
          </a:p>
          <a:p>
            <a:pPr>
              <a:buFont typeface="Wingdings" panose="05000000000000000000" pitchFamily="2" charset="2"/>
              <a:buChar char="q"/>
            </a:pPr>
            <a:r>
              <a:rPr lang="en-US" dirty="0" smtClean="0"/>
              <a:t>Favor composition over inheritance</a:t>
            </a:r>
          </a:p>
          <a:p>
            <a:pPr>
              <a:buFont typeface="Wingdings" panose="05000000000000000000" pitchFamily="2" charset="2"/>
              <a:buChar char="q"/>
            </a:pPr>
            <a:r>
              <a:rPr lang="en-US" dirty="0" smtClean="0"/>
              <a:t>Command Query Separation</a:t>
            </a:r>
          </a:p>
          <a:p>
            <a:pPr marL="0" indent="0">
              <a:buNone/>
            </a:pPr>
            <a:endParaRPr lang="en-US" dirty="0"/>
          </a:p>
        </p:txBody>
      </p:sp>
    </p:spTree>
    <p:extLst>
      <p:ext uri="{BB962C8B-B14F-4D97-AF65-F5344CB8AC3E}">
        <p14:creationId xmlns:p14="http://schemas.microsoft.com/office/powerpoint/2010/main" val="18935694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History of Design Patterns</a:t>
            </a:r>
            <a:endParaRPr lang="ar-EG" dirty="0" smtClean="0"/>
          </a:p>
        </p:txBody>
      </p:sp>
      <p:sp>
        <p:nvSpPr>
          <p:cNvPr id="8195" name="Content Placeholder 2"/>
          <p:cNvSpPr>
            <a:spLocks noGrp="1"/>
          </p:cNvSpPr>
          <p:nvPr>
            <p:ph idx="1"/>
          </p:nvPr>
        </p:nvSpPr>
        <p:spPr>
          <a:xfrm>
            <a:off x="0" y="838200"/>
            <a:ext cx="9144000" cy="5287963"/>
          </a:xfrm>
        </p:spPr>
        <p:txBody>
          <a:bodyPr/>
          <a:lstStyle/>
          <a:p>
            <a:r>
              <a:rPr lang="en-US" sz="2800" dirty="0" smtClean="0"/>
              <a:t>Patterns originated as an </a:t>
            </a:r>
            <a:r>
              <a:rPr lang="en-US" sz="2800" b="1" dirty="0" smtClean="0"/>
              <a:t>architectural</a:t>
            </a:r>
            <a:r>
              <a:rPr lang="en-US" sz="2800" dirty="0" smtClean="0"/>
              <a:t> concept by </a:t>
            </a:r>
            <a:r>
              <a:rPr lang="en-US" sz="2800" b="1" dirty="0" smtClean="0"/>
              <a:t>Christopher Alexander </a:t>
            </a:r>
            <a:r>
              <a:rPr lang="en-US" sz="2800" dirty="0" smtClean="0"/>
              <a:t>in 1979. </a:t>
            </a:r>
          </a:p>
          <a:p>
            <a:pPr>
              <a:buFontTx/>
              <a:buNone/>
            </a:pPr>
            <a:endParaRPr lang="en-US" sz="2800" dirty="0" smtClean="0"/>
          </a:p>
          <a:p>
            <a:r>
              <a:rPr lang="en-US" sz="2800" dirty="0" smtClean="0"/>
              <a:t>In 1987, </a:t>
            </a:r>
            <a:r>
              <a:rPr lang="en-US" sz="2800" b="1" dirty="0" smtClean="0"/>
              <a:t>Kent Beck </a:t>
            </a:r>
            <a:r>
              <a:rPr lang="en-US" sz="2800" dirty="0" smtClean="0"/>
              <a:t>and </a:t>
            </a:r>
            <a:r>
              <a:rPr lang="en-US" sz="2800" b="1" dirty="0" smtClean="0"/>
              <a:t>Ward Cunningham </a:t>
            </a:r>
            <a:r>
              <a:rPr lang="en-US" sz="2800" dirty="0" smtClean="0"/>
              <a:t>began experimenting with the idea of applying patterns to programming.</a:t>
            </a:r>
          </a:p>
          <a:p>
            <a:pPr>
              <a:buFontTx/>
              <a:buNone/>
            </a:pPr>
            <a:endParaRPr lang="en-US" sz="2800" dirty="0" smtClean="0"/>
          </a:p>
          <a:p>
            <a:r>
              <a:rPr lang="en-US" sz="2800" dirty="0" smtClean="0"/>
              <a:t>In 1994, </a:t>
            </a:r>
            <a:r>
              <a:rPr lang="en-US" sz="2800" b="1" dirty="0" smtClean="0"/>
              <a:t>Erich Gamma, Richard Helm, Ralph Johnson, and John </a:t>
            </a:r>
            <a:r>
              <a:rPr lang="en-US" sz="2800" b="1" dirty="0" err="1" smtClean="0"/>
              <a:t>Vlissides</a:t>
            </a:r>
            <a:r>
              <a:rPr lang="en-US" sz="2800" dirty="0" smtClean="0"/>
              <a:t> (the Gang of Four, or </a:t>
            </a:r>
            <a:r>
              <a:rPr lang="en-US" sz="2800" b="1" dirty="0" err="1" smtClean="0"/>
              <a:t>GoF</a:t>
            </a:r>
            <a:r>
              <a:rPr lang="en-US" sz="2800" dirty="0" smtClean="0"/>
              <a:t>) published the </a:t>
            </a:r>
            <a:r>
              <a:rPr lang="en-US" sz="2800" b="1" dirty="0" smtClean="0"/>
              <a:t>Design patterns: Elements of Reusable Object-Oriented Software </a:t>
            </a:r>
            <a:r>
              <a:rPr lang="en-US" sz="2800" dirty="0" smtClean="0"/>
              <a:t>book.</a:t>
            </a:r>
          </a:p>
          <a:p>
            <a:endParaRPr lang="ar-EG" sz="2800"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Design Patterns (cont’)</a:t>
            </a:r>
            <a:endParaRPr lang="ar-EG" dirty="0"/>
          </a:p>
        </p:txBody>
      </p:sp>
      <p:sp>
        <p:nvSpPr>
          <p:cNvPr id="3" name="Content Placeholder 2"/>
          <p:cNvSpPr>
            <a:spLocks noGrp="1"/>
          </p:cNvSpPr>
          <p:nvPr>
            <p:ph idx="1"/>
          </p:nvPr>
        </p:nvSpPr>
        <p:spPr>
          <a:xfrm>
            <a:off x="457200" y="1066800"/>
            <a:ext cx="8229600" cy="5059363"/>
          </a:xfrm>
        </p:spPr>
        <p:txBody>
          <a:bodyPr/>
          <a:lstStyle/>
          <a:p>
            <a:pPr>
              <a:lnSpc>
                <a:spcPct val="90000"/>
              </a:lnSpc>
              <a:defRPr/>
            </a:pPr>
            <a:r>
              <a:rPr lang="en-US" altLang="en-US" sz="2800" dirty="0" smtClean="0"/>
              <a:t>The </a:t>
            </a:r>
            <a:r>
              <a:rPr lang="en-US" altLang="en-US" sz="2800" dirty="0" err="1" smtClean="0"/>
              <a:t>GoF</a:t>
            </a:r>
            <a:r>
              <a:rPr lang="en-US" altLang="en-US" sz="2800" dirty="0" smtClean="0"/>
              <a:t> book describes a pattern using the following four attributes:</a:t>
            </a:r>
          </a:p>
          <a:p>
            <a:pPr lvl="1">
              <a:lnSpc>
                <a:spcPct val="90000"/>
              </a:lnSpc>
              <a:buFontTx/>
              <a:buChar char="•"/>
              <a:defRPr/>
            </a:pPr>
            <a:r>
              <a:rPr lang="en-US" altLang="en-US" sz="2400" dirty="0" smtClean="0"/>
              <a:t>The </a:t>
            </a:r>
            <a:r>
              <a:rPr lang="en-US" altLang="en-US" sz="2400" b="1" u="sng" dirty="0" smtClean="0"/>
              <a:t>name </a:t>
            </a:r>
            <a:r>
              <a:rPr lang="en-US" altLang="en-US" sz="2400" dirty="0" smtClean="0"/>
              <a:t>to describes the pattern in a word or two</a:t>
            </a:r>
          </a:p>
          <a:p>
            <a:pPr lvl="1">
              <a:lnSpc>
                <a:spcPct val="90000"/>
              </a:lnSpc>
              <a:buFontTx/>
              <a:buChar char="•"/>
              <a:defRPr/>
            </a:pPr>
            <a:r>
              <a:rPr lang="en-US" altLang="en-US" sz="2400" dirty="0" smtClean="0"/>
              <a:t>The </a:t>
            </a:r>
            <a:r>
              <a:rPr lang="en-US" altLang="en-US" sz="2400" b="1" u="sng" dirty="0" smtClean="0"/>
              <a:t>problem/intent</a:t>
            </a:r>
            <a:r>
              <a:rPr lang="en-US" altLang="en-US" sz="2400" dirty="0" smtClean="0"/>
              <a:t> describes when to apply the pattern</a:t>
            </a:r>
          </a:p>
          <a:p>
            <a:pPr lvl="1">
              <a:lnSpc>
                <a:spcPct val="90000"/>
              </a:lnSpc>
              <a:buFontTx/>
              <a:buChar char="•"/>
              <a:defRPr/>
            </a:pPr>
            <a:r>
              <a:rPr lang="en-US" altLang="en-US" sz="2400" dirty="0" smtClean="0"/>
              <a:t>The </a:t>
            </a:r>
            <a:r>
              <a:rPr lang="en-US" altLang="en-US" sz="2400" b="1" u="sng" dirty="0" smtClean="0"/>
              <a:t>solution</a:t>
            </a:r>
            <a:r>
              <a:rPr lang="en-US" altLang="en-US" sz="2400" dirty="0" smtClean="0"/>
              <a:t> describes the elements that make up the design, their relationships, responsibilities, and collaborations</a:t>
            </a:r>
          </a:p>
          <a:p>
            <a:pPr lvl="1">
              <a:lnSpc>
                <a:spcPct val="90000"/>
              </a:lnSpc>
              <a:buFontTx/>
              <a:buChar char="•"/>
              <a:defRPr/>
            </a:pPr>
            <a:r>
              <a:rPr lang="en-US" altLang="en-US" sz="2400" dirty="0" smtClean="0"/>
              <a:t>The </a:t>
            </a:r>
            <a:r>
              <a:rPr lang="en-US" altLang="en-US" sz="2400" b="1" u="sng" dirty="0" smtClean="0"/>
              <a:t>consequences</a:t>
            </a:r>
            <a:r>
              <a:rPr lang="en-US" altLang="en-US" sz="2400" dirty="0" smtClean="0"/>
              <a:t> are the results and trade-offs in applying the pattern</a:t>
            </a:r>
          </a:p>
          <a:p>
            <a:endParaRPr lang="ar-EG"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Why you need Design Patterns?</a:t>
            </a:r>
            <a:endParaRPr lang="ar-EG" smtClean="0"/>
          </a:p>
        </p:txBody>
      </p:sp>
      <p:sp>
        <p:nvSpPr>
          <p:cNvPr id="9219" name="Content Placeholder 2"/>
          <p:cNvSpPr>
            <a:spLocks noGrp="1"/>
          </p:cNvSpPr>
          <p:nvPr>
            <p:ph idx="1"/>
          </p:nvPr>
        </p:nvSpPr>
        <p:spPr>
          <a:xfrm>
            <a:off x="228600" y="1066800"/>
            <a:ext cx="8686800" cy="5334000"/>
          </a:xfrm>
        </p:spPr>
        <p:txBody>
          <a:bodyPr/>
          <a:lstStyle/>
          <a:p>
            <a:r>
              <a:rPr lang="en-US" sz="2800" dirty="0" smtClean="0"/>
              <a:t>To have </a:t>
            </a:r>
            <a:r>
              <a:rPr lang="en-US" sz="2800" b="1" dirty="0" smtClean="0"/>
              <a:t>shared vocabulary</a:t>
            </a:r>
            <a:r>
              <a:rPr lang="en-US" sz="2800" dirty="0" smtClean="0"/>
              <a:t> with other developers to say what you want in a precise, clear and short  way.</a:t>
            </a:r>
          </a:p>
          <a:p>
            <a:endParaRPr lang="en-US" sz="2800" dirty="0" smtClean="0"/>
          </a:p>
          <a:p>
            <a:r>
              <a:rPr lang="en-US" sz="2800" dirty="0" smtClean="0"/>
              <a:t>To keep the discussion at the </a:t>
            </a:r>
            <a:r>
              <a:rPr lang="en-US" sz="2800" b="1" dirty="0" smtClean="0"/>
              <a:t>design level </a:t>
            </a:r>
            <a:r>
              <a:rPr lang="en-US" sz="2800" dirty="0" smtClean="0"/>
              <a:t>without diving down to the </a:t>
            </a:r>
            <a:r>
              <a:rPr lang="en-US" sz="2800" b="1" dirty="0" smtClean="0"/>
              <a:t>implementation details</a:t>
            </a:r>
            <a:r>
              <a:rPr lang="en-US" sz="2800" dirty="0" smtClean="0"/>
              <a:t>.</a:t>
            </a:r>
          </a:p>
          <a:p>
            <a:r>
              <a:rPr lang="en-US" sz="2800" dirty="0" smtClean="0"/>
              <a:t>To minimize the </a:t>
            </a:r>
            <a:r>
              <a:rPr lang="en-US" sz="2800" b="1" dirty="0" smtClean="0"/>
              <a:t>misunderstanding</a:t>
            </a:r>
            <a:r>
              <a:rPr lang="en-US" sz="2800" dirty="0" smtClean="0"/>
              <a:t> between the development team and improve </a:t>
            </a:r>
            <a:r>
              <a:rPr lang="en-US" sz="2800" b="1" dirty="0" smtClean="0"/>
              <a:t>code readability </a:t>
            </a:r>
            <a:r>
              <a:rPr lang="en-US" sz="2800" dirty="0" smtClean="0"/>
              <a:t>for coders and architects .</a:t>
            </a:r>
          </a:p>
          <a:p>
            <a:r>
              <a:rPr lang="en-US" sz="2800" dirty="0" smtClean="0"/>
              <a:t>To </a:t>
            </a:r>
            <a:r>
              <a:rPr lang="en-US" sz="2800" b="1" dirty="0" smtClean="0"/>
              <a:t>speed up </a:t>
            </a:r>
            <a:r>
              <a:rPr lang="en-US" sz="2800" dirty="0" smtClean="0"/>
              <a:t>the development process by providing tested, proven development paradigms.</a:t>
            </a:r>
          </a:p>
          <a:p>
            <a:endParaRPr lang="ar-EG" sz="2800" dirty="0" smtClean="0"/>
          </a:p>
        </p:txBody>
      </p:sp>
      <p:sp>
        <p:nvSpPr>
          <p:cNvPr id="5" name="Cloud 4"/>
          <p:cNvSpPr/>
          <p:nvPr/>
        </p:nvSpPr>
        <p:spPr bwMode="auto">
          <a:xfrm flipH="1">
            <a:off x="1828800" y="2133600"/>
            <a:ext cx="6705600" cy="914400"/>
          </a:xfrm>
          <a:prstGeom prst="cloud">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rtlCol="1"/>
          <a:lstStyle/>
          <a:p>
            <a:pPr algn="l" rtl="0">
              <a:defRPr/>
            </a:pPr>
            <a:r>
              <a:rPr lang="en-US" b="1" i="1" dirty="0">
                <a:cs typeface="Andalus" pitchFamily="2" charset="-78"/>
              </a:rPr>
              <a:t>Pattern</a:t>
            </a:r>
            <a:r>
              <a:rPr lang="en-US" i="1" dirty="0">
                <a:cs typeface="Andalus" pitchFamily="2" charset="-78"/>
              </a:rPr>
              <a:t> = set of qualities, characteristics and constrains.</a:t>
            </a:r>
            <a:endParaRPr lang="ar-EG" i="1" dirty="0">
              <a:cs typeface="Andalus" pitchFamily="2" charset="-78"/>
            </a:endParaRPr>
          </a:p>
          <a:p>
            <a:pPr algn="l" rtl="0">
              <a:defRPr/>
            </a:pPr>
            <a:endParaRPr lang="ar-EG"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What do you need to start?	</a:t>
            </a:r>
            <a:endParaRPr lang="ar-EG" smtClean="0"/>
          </a:p>
        </p:txBody>
      </p:sp>
      <p:sp>
        <p:nvSpPr>
          <p:cNvPr id="6" name="Cloud 5"/>
          <p:cNvSpPr/>
          <p:nvPr/>
        </p:nvSpPr>
        <p:spPr bwMode="auto">
          <a:xfrm flipH="1">
            <a:off x="1676400" y="4114800"/>
            <a:ext cx="5334000" cy="762000"/>
          </a:xfrm>
          <a:prstGeom prst="cloud">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rtlCol="1"/>
          <a:lstStyle/>
          <a:p>
            <a:pPr algn="l" rtl="0">
              <a:defRPr/>
            </a:pPr>
            <a:r>
              <a:rPr lang="en-US" b="1" dirty="0" smtClean="0"/>
              <a:t>Design Patterns </a:t>
            </a:r>
            <a:endParaRPr lang="en-US" b="1" dirty="0"/>
          </a:p>
        </p:txBody>
      </p:sp>
      <p:grpSp>
        <p:nvGrpSpPr>
          <p:cNvPr id="2" name="Group 8"/>
          <p:cNvGrpSpPr>
            <a:grpSpLocks/>
          </p:cNvGrpSpPr>
          <p:nvPr/>
        </p:nvGrpSpPr>
        <p:grpSpPr bwMode="auto">
          <a:xfrm>
            <a:off x="304800" y="885825"/>
            <a:ext cx="4724400" cy="2085975"/>
            <a:chOff x="304800" y="1066800"/>
            <a:chExt cx="4724400" cy="2085439"/>
          </a:xfrm>
        </p:grpSpPr>
        <p:sp useBgFill="1">
          <p:nvSpPr>
            <p:cNvPr id="7" name="TextBox 6"/>
            <p:cNvSpPr txBox="1"/>
            <p:nvPr/>
          </p:nvSpPr>
          <p:spPr>
            <a:xfrm>
              <a:off x="1066800" y="1828604"/>
              <a:ext cx="2362200" cy="1323635"/>
            </a:xfrm>
            <a:prstGeom prst="rect">
              <a:avLst/>
            </a:prstGeom>
            <a:ln>
              <a:solidFill>
                <a:schemeClr val="accent2">
                  <a:lumMod val="60000"/>
                  <a:lumOff val="40000"/>
                </a:schemeClr>
              </a:solidFill>
            </a:ln>
          </p:spPr>
          <p:txBody>
            <a:bodyPr rtlCol="1">
              <a:spAutoFit/>
            </a:bodyPr>
            <a:lstStyle/>
            <a:p>
              <a:pPr algn="l" rtl="0">
                <a:buFont typeface="Arial" pitchFamily="34" charset="0"/>
                <a:buChar char="•"/>
                <a:defRPr/>
              </a:pPr>
              <a:r>
                <a:rPr lang="en-US" dirty="0"/>
                <a:t> Abstraction</a:t>
              </a:r>
            </a:p>
            <a:p>
              <a:pPr algn="l" rtl="0">
                <a:buFont typeface="Arial" pitchFamily="34" charset="0"/>
                <a:buChar char="•"/>
                <a:defRPr/>
              </a:pPr>
              <a:r>
                <a:rPr lang="en-US" dirty="0"/>
                <a:t> Encapsulation</a:t>
              </a:r>
            </a:p>
            <a:p>
              <a:pPr algn="l" rtl="0">
                <a:buFont typeface="Arial" pitchFamily="34" charset="0"/>
                <a:buChar char="•"/>
                <a:defRPr/>
              </a:pPr>
              <a:r>
                <a:rPr lang="en-US" dirty="0"/>
                <a:t> Polymorphism</a:t>
              </a:r>
            </a:p>
            <a:p>
              <a:pPr algn="l" rtl="0">
                <a:buFont typeface="Arial" pitchFamily="34" charset="0"/>
                <a:buChar char="•"/>
                <a:defRPr/>
              </a:pPr>
              <a:r>
                <a:rPr lang="en-US" dirty="0"/>
                <a:t> Inheritance</a:t>
              </a:r>
              <a:endParaRPr lang="ar-EG" dirty="0"/>
            </a:p>
          </p:txBody>
        </p:sp>
        <p:sp>
          <p:nvSpPr>
            <p:cNvPr id="4" name="Cloud 3"/>
            <p:cNvSpPr/>
            <p:nvPr/>
          </p:nvSpPr>
          <p:spPr bwMode="auto">
            <a:xfrm flipH="1">
              <a:off x="304800" y="1066800"/>
              <a:ext cx="4724400" cy="837985"/>
            </a:xfrm>
            <a:prstGeom prst="cloud">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rtlCol="1"/>
            <a:lstStyle/>
            <a:p>
              <a:pPr algn="l" rtl="0">
                <a:defRPr/>
              </a:pPr>
              <a:r>
                <a:rPr lang="en-US" b="1" dirty="0"/>
                <a:t>Object Oriented Basics </a:t>
              </a:r>
            </a:p>
          </p:txBody>
        </p:sp>
      </p:grpSp>
      <p:sp>
        <p:nvSpPr>
          <p:cNvPr id="10" name="Explosion 1 9"/>
          <p:cNvSpPr>
            <a:spLocks noChangeArrowheads="1"/>
          </p:cNvSpPr>
          <p:nvPr/>
        </p:nvSpPr>
        <p:spPr bwMode="auto">
          <a:xfrm>
            <a:off x="304800" y="4876800"/>
            <a:ext cx="1752600" cy="1524000"/>
          </a:xfrm>
          <a:prstGeom prst="irregularSeal1">
            <a:avLst/>
          </a:prstGeom>
          <a:solidFill>
            <a:srgbClr val="FFFF00">
              <a:alpha val="50195"/>
            </a:srgbClr>
          </a:solidFill>
          <a:ln w="9525" algn="ctr">
            <a:solidFill>
              <a:schemeClr val="tx1"/>
            </a:solidFill>
            <a:round/>
            <a:headEnd/>
            <a:tailEnd/>
          </a:ln>
        </p:spPr>
        <p:txBody>
          <a:bodyPr/>
          <a:lstStyle/>
          <a:p>
            <a:pPr algn="ctr" rtl="0"/>
            <a:r>
              <a:rPr lang="en-US" b="1"/>
              <a:t>Goal</a:t>
            </a:r>
            <a:endParaRPr lang="ar-EG" b="1"/>
          </a:p>
        </p:txBody>
      </p:sp>
      <p:sp useBgFill="1">
        <p:nvSpPr>
          <p:cNvPr id="12" name="TextBox 11"/>
          <p:cNvSpPr txBox="1"/>
          <p:nvPr/>
        </p:nvSpPr>
        <p:spPr bwMode="auto">
          <a:xfrm>
            <a:off x="2133600" y="5486400"/>
            <a:ext cx="6477000" cy="708025"/>
          </a:xfrm>
          <a:prstGeom prst="rect">
            <a:avLst/>
          </a:prstGeom>
          <a:ln>
            <a:solidFill>
              <a:schemeClr val="accent2">
                <a:lumMod val="60000"/>
                <a:lumOff val="40000"/>
              </a:schemeClr>
            </a:solidFill>
          </a:ln>
        </p:spPr>
        <p:txBody>
          <a:bodyPr rtlCol="1">
            <a:spAutoFit/>
          </a:bodyPr>
          <a:lstStyle/>
          <a:p>
            <a:pPr algn="l" rtl="0">
              <a:defRPr/>
            </a:pPr>
            <a:r>
              <a:rPr lang="en-US" dirty="0"/>
              <a:t>To create flexible designs that are </a:t>
            </a:r>
            <a:r>
              <a:rPr lang="en-US" b="1" dirty="0"/>
              <a:t>maintainable</a:t>
            </a:r>
            <a:r>
              <a:rPr lang="en-US" dirty="0"/>
              <a:t> and cope with </a:t>
            </a:r>
            <a:r>
              <a:rPr lang="en-US" b="1" dirty="0"/>
              <a:t>changes</a:t>
            </a:r>
            <a:endParaRPr lang="ar-EG" b="1" dirty="0"/>
          </a:p>
        </p:txBody>
      </p:sp>
      <p:sp>
        <p:nvSpPr>
          <p:cNvPr id="11" name="TextBox 10"/>
          <p:cNvSpPr txBox="1"/>
          <p:nvPr/>
        </p:nvSpPr>
        <p:spPr bwMode="auto">
          <a:xfrm>
            <a:off x="3581400" y="2895600"/>
            <a:ext cx="5181600" cy="707886"/>
          </a:xfrm>
          <a:prstGeom prst="rect">
            <a:avLst/>
          </a:prstGeom>
          <a:noFill/>
          <a:ln>
            <a:solidFill>
              <a:schemeClr val="accent2">
                <a:lumMod val="60000"/>
                <a:lumOff val="40000"/>
              </a:schemeClr>
            </a:solidFill>
          </a:ln>
        </p:spPr>
        <p:txBody>
          <a:bodyPr rtlCol="1">
            <a:spAutoFit/>
          </a:bodyPr>
          <a:lstStyle/>
          <a:p>
            <a:pPr algn="l" rtl="0">
              <a:buFont typeface="Arial" pitchFamily="34" charset="0"/>
              <a:buChar char="•"/>
              <a:defRPr/>
            </a:pPr>
            <a:r>
              <a:rPr lang="en-US" dirty="0"/>
              <a:t> </a:t>
            </a:r>
            <a:r>
              <a:rPr lang="en-US" dirty="0" smtClean="0"/>
              <a:t>Low Level</a:t>
            </a:r>
          </a:p>
          <a:p>
            <a:pPr algn="l" rtl="0">
              <a:buFont typeface="Arial" pitchFamily="34" charset="0"/>
              <a:buChar char="•"/>
              <a:defRPr/>
            </a:pPr>
            <a:r>
              <a:rPr lang="en-US" dirty="0" smtClean="0"/>
              <a:t>SOLID</a:t>
            </a:r>
            <a:endParaRPr lang="en-US" dirty="0"/>
          </a:p>
        </p:txBody>
      </p:sp>
      <p:sp>
        <p:nvSpPr>
          <p:cNvPr id="13" name="Cloud 12"/>
          <p:cNvSpPr/>
          <p:nvPr/>
        </p:nvSpPr>
        <p:spPr bwMode="auto">
          <a:xfrm flipH="1">
            <a:off x="3505200" y="2133600"/>
            <a:ext cx="5334000" cy="838200"/>
          </a:xfrm>
          <a:prstGeom prst="cloud">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rtlCol="1"/>
          <a:lstStyle/>
          <a:p>
            <a:pPr algn="l" rtl="0">
              <a:defRPr/>
            </a:pPr>
            <a:r>
              <a:rPr lang="en-US" b="1" dirty="0" smtClean="0"/>
              <a:t>Design Principles </a:t>
            </a:r>
            <a:endParaRPr lang="en-US" b="1" dirty="0"/>
          </a:p>
          <a:p>
            <a:pPr algn="l" rtl="0">
              <a:defRPr/>
            </a:pPr>
            <a:endParaRPr lang="ar-E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Types of Design Patterns</a:t>
            </a:r>
            <a:endParaRPr lang="ar-EG" dirty="0" smtClean="0"/>
          </a:p>
        </p:txBody>
      </p:sp>
      <p:graphicFrame>
        <p:nvGraphicFramePr>
          <p:cNvPr id="5" name="Diagram 4"/>
          <p:cNvGraphicFramePr/>
          <p:nvPr>
            <p:extLst>
              <p:ext uri="{D42A27DB-BD31-4B8C-83A1-F6EECF244321}">
                <p14:modId xmlns:p14="http://schemas.microsoft.com/office/powerpoint/2010/main" val="771998836"/>
              </p:ext>
            </p:extLst>
          </p:nvPr>
        </p:nvGraphicFramePr>
        <p:xfrm>
          <a:off x="-228600" y="914400"/>
          <a:ext cx="95250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96173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subTitle" idx="1"/>
          </p:nvPr>
        </p:nvSpPr>
        <p:spPr>
          <a:xfrm>
            <a:off x="1295400" y="2743200"/>
            <a:ext cx="6400800" cy="1752600"/>
          </a:xfrm>
        </p:spPr>
        <p:txBody>
          <a:bodyPr/>
          <a:lstStyle/>
          <a:p>
            <a:pPr marL="533400" indent="-533400" eaLnBrk="1" hangingPunct="1">
              <a:lnSpc>
                <a:spcPct val="80000"/>
              </a:lnSpc>
              <a:defRPr/>
            </a:pPr>
            <a:endParaRPr lang="en-US" sz="3600" dirty="0" smtClean="0"/>
          </a:p>
          <a:p>
            <a:pPr marL="533400" indent="-533400" eaLnBrk="1" hangingPunct="1">
              <a:lnSpc>
                <a:spcPct val="80000"/>
              </a:lnSpc>
              <a:defRPr/>
            </a:pPr>
            <a:r>
              <a:rPr lang="en-US" dirty="0" smtClean="0">
                <a:latin typeface="Arial" pitchFamily="34" charset="0"/>
                <a:ea typeface="+mj-ea"/>
                <a:cs typeface="+mj-cs"/>
              </a:rPr>
              <a:t>The Strategy Pattern</a:t>
            </a:r>
          </a:p>
        </p:txBody>
      </p:sp>
      <p:sp>
        <p:nvSpPr>
          <p:cNvPr id="11267" name="Rectangle 4"/>
          <p:cNvSpPr>
            <a:spLocks noGrp="1" noChangeArrowheads="1"/>
          </p:cNvSpPr>
          <p:nvPr>
            <p:ph type="ctrTitle"/>
          </p:nvPr>
        </p:nvSpPr>
        <p:spPr/>
        <p:txBody>
          <a:bodyPr/>
          <a:lstStyle/>
          <a:p>
            <a:pPr eaLnBrk="1" hangingPunct="1"/>
            <a:r>
              <a:rPr lang="en-US" dirty="0" smtClean="0"/>
              <a:t>Chapter </a:t>
            </a:r>
            <a:r>
              <a:rPr lang="en-US" dirty="0"/>
              <a:t>3</a:t>
            </a:r>
            <a:endParaRPr lang="en-US" dirty="0" smtClean="0"/>
          </a:p>
        </p:txBody>
      </p:sp>
    </p:spTree>
    <p:extLst>
      <p:ext uri="{BB962C8B-B14F-4D97-AF65-F5344CB8AC3E}">
        <p14:creationId xmlns:p14="http://schemas.microsoft.com/office/powerpoint/2010/main" val="234371258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p:cNvSpPr txBox="1">
            <a:spLocks noChangeArrowheads="1"/>
          </p:cNvSpPr>
          <p:nvPr/>
        </p:nvSpPr>
        <p:spPr bwMode="auto">
          <a:xfrm>
            <a:off x="814388" y="166688"/>
            <a:ext cx="8229600" cy="523220"/>
          </a:xfrm>
          <a:prstGeom prst="rect">
            <a:avLst/>
          </a:prstGeom>
          <a:noFill/>
          <a:ln w="9525">
            <a:noFill/>
            <a:miter lim="800000"/>
            <a:headEnd/>
            <a:tailEnd/>
          </a:ln>
        </p:spPr>
        <p:txBody>
          <a:bodyPr wrap="square">
            <a:spAutoFit/>
          </a:bodyPr>
          <a:lstStyle/>
          <a:p>
            <a:pPr algn="ctr" rtl="0">
              <a:spcBef>
                <a:spcPct val="50000"/>
              </a:spcBef>
            </a:pPr>
            <a:r>
              <a:rPr lang="en-US" sz="2800" b="1" dirty="0">
                <a:solidFill>
                  <a:schemeClr val="tx2"/>
                </a:solidFill>
                <a:latin typeface="Verdana" pitchFamily="34" charset="0"/>
              </a:rPr>
              <a:t>Chapter </a:t>
            </a:r>
            <a:r>
              <a:rPr lang="en-US" sz="2800" b="1" dirty="0" smtClean="0">
                <a:solidFill>
                  <a:schemeClr val="tx2"/>
                </a:solidFill>
                <a:latin typeface="Verdana" pitchFamily="34" charset="0"/>
              </a:rPr>
              <a:t>3 </a:t>
            </a:r>
            <a:r>
              <a:rPr lang="en-US" sz="2800" b="1" dirty="0">
                <a:solidFill>
                  <a:schemeClr val="tx2"/>
                </a:solidFill>
                <a:latin typeface="Verdana" pitchFamily="34" charset="0"/>
              </a:rPr>
              <a:t>Outline</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b="1" dirty="0" smtClean="0"/>
              <a:t>Problem</a:t>
            </a:r>
          </a:p>
          <a:p>
            <a:pPr>
              <a:buFont typeface="Wingdings" panose="05000000000000000000" pitchFamily="2" charset="2"/>
              <a:buChar char="q"/>
            </a:pPr>
            <a:r>
              <a:rPr lang="en-US" sz="2400" b="1" dirty="0" smtClean="0"/>
              <a:t>Solution</a:t>
            </a:r>
          </a:p>
          <a:p>
            <a:pPr>
              <a:buFont typeface="Wingdings" panose="05000000000000000000" pitchFamily="2" charset="2"/>
              <a:buChar char="q"/>
            </a:pPr>
            <a:r>
              <a:rPr lang="en-US" sz="2400" b="1" dirty="0" smtClean="0"/>
              <a:t>Class Diagram</a:t>
            </a:r>
          </a:p>
          <a:p>
            <a:pPr>
              <a:buFont typeface="Wingdings" panose="05000000000000000000" pitchFamily="2" charset="2"/>
              <a:buChar char="q"/>
            </a:pPr>
            <a:r>
              <a:rPr lang="en-US" sz="2400" b="1" dirty="0" smtClean="0"/>
              <a:t>Definition of Strategy Design Pattern</a:t>
            </a:r>
          </a:p>
          <a:p>
            <a:pPr>
              <a:buFont typeface="Wingdings" panose="05000000000000000000" pitchFamily="2" charset="2"/>
              <a:buChar char="q"/>
            </a:pPr>
            <a:r>
              <a:rPr lang="en-US" sz="2400" b="1" dirty="0" smtClean="0"/>
              <a:t>Why Strategy </a:t>
            </a:r>
            <a:r>
              <a:rPr lang="en-US" sz="2400" b="1" dirty="0"/>
              <a:t>Design Pattern</a:t>
            </a:r>
          </a:p>
          <a:p>
            <a:pPr marL="0" indent="0">
              <a:buNone/>
            </a:pPr>
            <a:endParaRPr lang="en-US" dirty="0" smtClean="0"/>
          </a:p>
          <a:p>
            <a:endParaRPr lang="en-US" dirty="0"/>
          </a:p>
        </p:txBody>
      </p:sp>
    </p:spTree>
    <p:extLst>
      <p:ext uri="{BB962C8B-B14F-4D97-AF65-F5344CB8AC3E}">
        <p14:creationId xmlns:p14="http://schemas.microsoft.com/office/powerpoint/2010/main" val="317305043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Problem</a:t>
            </a:r>
            <a:endParaRPr lang="ar-EG" dirty="0" smtClean="0"/>
          </a:p>
        </p:txBody>
      </p:sp>
      <p:sp>
        <p:nvSpPr>
          <p:cNvPr id="5" name="Rectangle 4"/>
          <p:cNvSpPr/>
          <p:nvPr/>
        </p:nvSpPr>
        <p:spPr bwMode="auto">
          <a:xfrm>
            <a:off x="304800" y="1142999"/>
            <a:ext cx="5715000" cy="5029201"/>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smtClean="0"/>
              <a:t>Payment class</a:t>
            </a:r>
            <a:endParaRPr lang="en-US" b="1" dirty="0"/>
          </a:p>
        </p:txBody>
      </p:sp>
      <p:sp>
        <p:nvSpPr>
          <p:cNvPr id="16388" name="TextBox 3"/>
          <p:cNvSpPr txBox="1">
            <a:spLocks noChangeArrowheads="1"/>
          </p:cNvSpPr>
          <p:nvPr/>
        </p:nvSpPr>
        <p:spPr bwMode="auto">
          <a:xfrm>
            <a:off x="609600" y="1676400"/>
            <a:ext cx="5105400" cy="4093428"/>
          </a:xfrm>
          <a:prstGeom prst="rect">
            <a:avLst/>
          </a:prstGeom>
          <a:solidFill>
            <a:schemeClr val="bg1"/>
          </a:solidFill>
          <a:ln w="9525">
            <a:noFill/>
            <a:miter lim="800000"/>
            <a:headEnd/>
            <a:tailEnd/>
          </a:ln>
        </p:spPr>
        <p:txBody>
          <a:bodyPr>
            <a:spAutoFit/>
          </a:bodyPr>
          <a:lstStyle/>
          <a:p>
            <a:pPr algn="l" rtl="0"/>
            <a:r>
              <a:rPr lang="en-US" b="1" dirty="0">
                <a:latin typeface="Calibri" pitchFamily="34" charset="0"/>
              </a:rPr>
              <a:t>c</a:t>
            </a:r>
            <a:r>
              <a:rPr lang="en-US" b="1" dirty="0" smtClean="0">
                <a:latin typeface="Calibri" pitchFamily="34" charset="0"/>
              </a:rPr>
              <a:t>lass Payment {</a:t>
            </a:r>
          </a:p>
          <a:p>
            <a:pPr lvl="1" algn="l" rtl="0"/>
            <a:r>
              <a:rPr lang="en-US" b="1" dirty="0" smtClean="0">
                <a:latin typeface="Calibri" pitchFamily="34" charset="0"/>
              </a:rPr>
              <a:t>public </a:t>
            </a:r>
            <a:r>
              <a:rPr lang="en-US" b="1" dirty="0">
                <a:latin typeface="Calibri" pitchFamily="34" charset="0"/>
              </a:rPr>
              <a:t>void </a:t>
            </a:r>
            <a:r>
              <a:rPr lang="en-US" b="1" dirty="0" smtClean="0">
                <a:latin typeface="Calibri" pitchFamily="34" charset="0"/>
              </a:rPr>
              <a:t>pay( float  amount)</a:t>
            </a:r>
            <a:endParaRPr lang="en-US" b="1" dirty="0">
              <a:latin typeface="Calibri" pitchFamily="34" charset="0"/>
            </a:endParaRPr>
          </a:p>
          <a:p>
            <a:pPr lvl="1" algn="l" rtl="0"/>
            <a:r>
              <a:rPr lang="en-US" b="1" dirty="0">
                <a:latin typeface="Calibri" pitchFamily="34" charset="0"/>
              </a:rPr>
              <a:t>{</a:t>
            </a:r>
          </a:p>
          <a:p>
            <a:pPr lvl="2" algn="l" rtl="0"/>
            <a:r>
              <a:rPr lang="en-US" b="1" dirty="0" smtClean="0">
                <a:latin typeface="Calibri" pitchFamily="34" charset="0"/>
              </a:rPr>
              <a:t>if (</a:t>
            </a:r>
            <a:r>
              <a:rPr lang="en-US" b="1" dirty="0" err="1" smtClean="0">
                <a:latin typeface="Calibri" pitchFamily="34" charset="0"/>
              </a:rPr>
              <a:t>type.equals</a:t>
            </a:r>
            <a:r>
              <a:rPr lang="en-US" b="1" dirty="0" smtClean="0">
                <a:latin typeface="Calibri" pitchFamily="34" charset="0"/>
              </a:rPr>
              <a:t> (CREDIT_CARD)</a:t>
            </a:r>
          </a:p>
          <a:p>
            <a:pPr lvl="2" algn="l" rtl="0"/>
            <a:r>
              <a:rPr lang="en-US" b="1" dirty="0">
                <a:latin typeface="Calibri" pitchFamily="34" charset="0"/>
              </a:rPr>
              <a:t> </a:t>
            </a:r>
            <a:r>
              <a:rPr lang="en-US" b="1" dirty="0" smtClean="0">
                <a:latin typeface="Calibri" pitchFamily="34" charset="0"/>
              </a:rPr>
              <a:t>       </a:t>
            </a:r>
            <a:r>
              <a:rPr lang="en-US" b="1" dirty="0" err="1" smtClean="0">
                <a:latin typeface="Calibri" pitchFamily="34" charset="0"/>
              </a:rPr>
              <a:t>payUsingCreditCard</a:t>
            </a:r>
            <a:r>
              <a:rPr lang="en-US" b="1" dirty="0" smtClean="0">
                <a:latin typeface="Calibri" pitchFamily="34" charset="0"/>
              </a:rPr>
              <a:t> (amount);</a:t>
            </a:r>
          </a:p>
          <a:p>
            <a:pPr lvl="2" algn="l" rtl="0"/>
            <a:endParaRPr lang="en-US" b="1" dirty="0" smtClean="0">
              <a:latin typeface="Calibri" pitchFamily="34" charset="0"/>
            </a:endParaRPr>
          </a:p>
          <a:p>
            <a:pPr lvl="2" algn="l" rtl="0"/>
            <a:r>
              <a:rPr lang="en-US" b="1" dirty="0" smtClean="0">
                <a:latin typeface="Calibri" pitchFamily="34" charset="0"/>
              </a:rPr>
              <a:t>else if ( </a:t>
            </a:r>
            <a:r>
              <a:rPr lang="en-US" b="1" dirty="0" err="1" smtClean="0">
                <a:latin typeface="Calibri" pitchFamily="34" charset="0"/>
              </a:rPr>
              <a:t>type.equals</a:t>
            </a:r>
            <a:r>
              <a:rPr lang="en-US" b="1" dirty="0" smtClean="0">
                <a:latin typeface="Calibri" pitchFamily="34" charset="0"/>
              </a:rPr>
              <a:t> (CHECK)</a:t>
            </a:r>
          </a:p>
          <a:p>
            <a:pPr lvl="2" algn="l" rtl="0"/>
            <a:r>
              <a:rPr lang="en-US" b="1" dirty="0" smtClean="0">
                <a:latin typeface="Calibri" pitchFamily="34" charset="0"/>
              </a:rPr>
              <a:t>        </a:t>
            </a:r>
            <a:r>
              <a:rPr lang="en-US" b="1" dirty="0" err="1" smtClean="0">
                <a:latin typeface="Calibri" pitchFamily="34" charset="0"/>
              </a:rPr>
              <a:t>payUsingCheck</a:t>
            </a:r>
            <a:r>
              <a:rPr lang="en-US" b="1" dirty="0" smtClean="0">
                <a:latin typeface="Calibri" pitchFamily="34" charset="0"/>
              </a:rPr>
              <a:t> (</a:t>
            </a:r>
            <a:r>
              <a:rPr lang="en-US" b="1" dirty="0">
                <a:latin typeface="Calibri" pitchFamily="34" charset="0"/>
              </a:rPr>
              <a:t>amount</a:t>
            </a:r>
            <a:r>
              <a:rPr lang="en-US" b="1" dirty="0" smtClean="0">
                <a:latin typeface="Calibri" pitchFamily="34" charset="0"/>
              </a:rPr>
              <a:t>);</a:t>
            </a:r>
          </a:p>
          <a:p>
            <a:pPr lvl="2" algn="l" rtl="0"/>
            <a:endParaRPr lang="en-US" b="1" dirty="0" smtClean="0">
              <a:latin typeface="Calibri" pitchFamily="34" charset="0"/>
            </a:endParaRPr>
          </a:p>
          <a:p>
            <a:pPr lvl="2" algn="l" rtl="0"/>
            <a:r>
              <a:rPr lang="en-US" b="1" dirty="0" smtClean="0">
                <a:latin typeface="Calibri" pitchFamily="34" charset="0"/>
              </a:rPr>
              <a:t>else</a:t>
            </a:r>
          </a:p>
          <a:p>
            <a:pPr lvl="2" algn="l" rtl="0"/>
            <a:r>
              <a:rPr lang="en-US" b="1" dirty="0" smtClean="0">
                <a:latin typeface="Calibri" pitchFamily="34" charset="0"/>
              </a:rPr>
              <a:t>	 </a:t>
            </a:r>
            <a:r>
              <a:rPr lang="en-US" b="1" dirty="0" err="1" smtClean="0">
                <a:latin typeface="Calibri" pitchFamily="34" charset="0"/>
              </a:rPr>
              <a:t>payInCash</a:t>
            </a:r>
            <a:r>
              <a:rPr lang="en-US" b="1" dirty="0" smtClean="0">
                <a:latin typeface="Calibri" pitchFamily="34" charset="0"/>
              </a:rPr>
              <a:t>(amount);</a:t>
            </a:r>
            <a:endParaRPr lang="en-US" b="1" dirty="0">
              <a:latin typeface="Calibri" pitchFamily="34" charset="0"/>
            </a:endParaRPr>
          </a:p>
          <a:p>
            <a:pPr lvl="1" algn="l" rtl="0"/>
            <a:r>
              <a:rPr lang="en-US" b="1" dirty="0" smtClean="0">
                <a:latin typeface="Calibri" pitchFamily="34" charset="0"/>
              </a:rPr>
              <a:t>}</a:t>
            </a:r>
          </a:p>
          <a:p>
            <a:pPr algn="l" rtl="0"/>
            <a:r>
              <a:rPr lang="en-US" b="1" dirty="0">
                <a:latin typeface="Calibri" pitchFamily="34" charset="0"/>
              </a:rPr>
              <a:t>}</a:t>
            </a:r>
            <a:endParaRPr lang="ar-EG" b="1" dirty="0">
              <a:latin typeface="Calibri" pitchFamily="34" charset="0"/>
            </a:endParaRPr>
          </a:p>
        </p:txBody>
      </p:sp>
      <p:sp>
        <p:nvSpPr>
          <p:cNvPr id="7" name="Oval Callout 6"/>
          <p:cNvSpPr/>
          <p:nvPr/>
        </p:nvSpPr>
        <p:spPr bwMode="auto">
          <a:xfrm>
            <a:off x="6172200" y="3505200"/>
            <a:ext cx="2667000" cy="2438400"/>
          </a:xfrm>
          <a:prstGeom prst="wedgeEllipseCallou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l" rtl="0">
              <a:defRPr/>
            </a:pPr>
            <a:r>
              <a:rPr lang="en-US" sz="2400" b="1" dirty="0"/>
              <a:t>What do you think of this solution</a:t>
            </a:r>
            <a:r>
              <a:rPr lang="en-US" sz="2400" dirty="0"/>
              <a:t>?</a:t>
            </a:r>
            <a:endParaRPr lang="ar-EG" sz="2400" dirty="0"/>
          </a:p>
        </p:txBody>
      </p:sp>
    </p:spTree>
    <p:extLst>
      <p:ext uri="{BB962C8B-B14F-4D97-AF65-F5344CB8AC3E}">
        <p14:creationId xmlns:p14="http://schemas.microsoft.com/office/powerpoint/2010/main" val="38893388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Solution</a:t>
            </a:r>
            <a:endParaRPr lang="ar-EG" dirty="0" smtClean="0"/>
          </a:p>
        </p:txBody>
      </p:sp>
      <p:sp>
        <p:nvSpPr>
          <p:cNvPr id="5" name="Rectangle 4"/>
          <p:cNvSpPr/>
          <p:nvPr/>
        </p:nvSpPr>
        <p:spPr bwMode="auto">
          <a:xfrm>
            <a:off x="304800" y="1142999"/>
            <a:ext cx="6553200" cy="4267201"/>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smtClean="0"/>
              <a:t>Payment class</a:t>
            </a:r>
            <a:endParaRPr lang="en-US" b="1" dirty="0"/>
          </a:p>
        </p:txBody>
      </p:sp>
      <p:sp>
        <p:nvSpPr>
          <p:cNvPr id="16388" name="TextBox 3"/>
          <p:cNvSpPr txBox="1">
            <a:spLocks noChangeArrowheads="1"/>
          </p:cNvSpPr>
          <p:nvPr/>
        </p:nvSpPr>
        <p:spPr bwMode="auto">
          <a:xfrm>
            <a:off x="609600" y="1676400"/>
            <a:ext cx="6019800" cy="3170099"/>
          </a:xfrm>
          <a:prstGeom prst="rect">
            <a:avLst/>
          </a:prstGeom>
          <a:solidFill>
            <a:schemeClr val="bg1"/>
          </a:solidFill>
          <a:ln w="9525">
            <a:noFill/>
            <a:miter lim="800000"/>
            <a:headEnd/>
            <a:tailEnd/>
          </a:ln>
        </p:spPr>
        <p:txBody>
          <a:bodyPr wrap="square">
            <a:spAutoFit/>
          </a:bodyPr>
          <a:lstStyle/>
          <a:p>
            <a:pPr algn="l" rtl="0"/>
            <a:r>
              <a:rPr lang="en-US" b="1" dirty="0">
                <a:latin typeface="Calibri" pitchFamily="34" charset="0"/>
              </a:rPr>
              <a:t>c</a:t>
            </a:r>
            <a:r>
              <a:rPr lang="en-US" b="1" dirty="0" smtClean="0">
                <a:latin typeface="Calibri" pitchFamily="34" charset="0"/>
              </a:rPr>
              <a:t>lass Payment {</a:t>
            </a:r>
          </a:p>
          <a:p>
            <a:pPr lvl="1" algn="l" rtl="0"/>
            <a:r>
              <a:rPr lang="en-US" b="1" dirty="0" err="1" smtClean="0">
                <a:latin typeface="Calibri" pitchFamily="34" charset="0"/>
              </a:rPr>
              <a:t>PaymentStrategy</a:t>
            </a:r>
            <a:r>
              <a:rPr lang="en-US" b="1" dirty="0" smtClean="0">
                <a:latin typeface="Calibri" pitchFamily="34" charset="0"/>
              </a:rPr>
              <a:t>  </a:t>
            </a:r>
            <a:r>
              <a:rPr lang="en-US" b="1" dirty="0" err="1" smtClean="0">
                <a:latin typeface="Calibri" pitchFamily="34" charset="0"/>
              </a:rPr>
              <a:t>paymentStrategy</a:t>
            </a:r>
            <a:r>
              <a:rPr lang="en-US" b="1" dirty="0" smtClean="0">
                <a:latin typeface="Calibri" pitchFamily="34" charset="0"/>
              </a:rPr>
              <a:t>;</a:t>
            </a:r>
          </a:p>
          <a:p>
            <a:pPr lvl="1" algn="l" rtl="0"/>
            <a:r>
              <a:rPr lang="en-US" b="1" dirty="0" smtClean="0">
                <a:latin typeface="Calibri" pitchFamily="34" charset="0"/>
              </a:rPr>
              <a:t>public </a:t>
            </a:r>
            <a:r>
              <a:rPr lang="en-US" b="1" dirty="0" err="1" smtClean="0">
                <a:latin typeface="Calibri" pitchFamily="34" charset="0"/>
              </a:rPr>
              <a:t>setPaymentStrategy</a:t>
            </a:r>
            <a:r>
              <a:rPr lang="en-US" b="1" dirty="0" smtClean="0">
                <a:latin typeface="Calibri" pitchFamily="34" charset="0"/>
              </a:rPr>
              <a:t> (</a:t>
            </a:r>
            <a:r>
              <a:rPr lang="en-US" b="1" dirty="0" err="1" smtClean="0">
                <a:latin typeface="Calibri" pitchFamily="34" charset="0"/>
              </a:rPr>
              <a:t>PaymentStrategy</a:t>
            </a:r>
            <a:r>
              <a:rPr lang="en-US" b="1" dirty="0" smtClean="0">
                <a:latin typeface="Calibri" pitchFamily="34" charset="0"/>
              </a:rPr>
              <a:t> s){</a:t>
            </a:r>
          </a:p>
          <a:p>
            <a:pPr lvl="1" algn="l" rtl="0"/>
            <a:r>
              <a:rPr lang="en-US" b="1" dirty="0">
                <a:latin typeface="Calibri" pitchFamily="34" charset="0"/>
              </a:rPr>
              <a:t>	 </a:t>
            </a:r>
            <a:r>
              <a:rPr lang="en-US" b="1" dirty="0" err="1">
                <a:latin typeface="Calibri" pitchFamily="34" charset="0"/>
              </a:rPr>
              <a:t>paymentStrategy</a:t>
            </a:r>
            <a:r>
              <a:rPr lang="en-US" b="1" dirty="0">
                <a:latin typeface="Calibri" pitchFamily="34" charset="0"/>
              </a:rPr>
              <a:t> = </a:t>
            </a:r>
            <a:r>
              <a:rPr lang="en-US" b="1" dirty="0" smtClean="0">
                <a:latin typeface="Calibri" pitchFamily="34" charset="0"/>
              </a:rPr>
              <a:t>s;</a:t>
            </a:r>
            <a:endParaRPr lang="en-US" b="1" dirty="0">
              <a:latin typeface="Calibri" pitchFamily="34" charset="0"/>
            </a:endParaRPr>
          </a:p>
          <a:p>
            <a:pPr lvl="1" algn="l" rtl="0"/>
            <a:r>
              <a:rPr lang="en-US" b="1" dirty="0" smtClean="0">
                <a:latin typeface="Calibri" pitchFamily="34" charset="0"/>
              </a:rPr>
              <a:t>}</a:t>
            </a:r>
          </a:p>
          <a:p>
            <a:pPr lvl="1" algn="l" rtl="0"/>
            <a:r>
              <a:rPr lang="en-US" b="1" dirty="0" smtClean="0">
                <a:latin typeface="Calibri" pitchFamily="34" charset="0"/>
              </a:rPr>
              <a:t>public </a:t>
            </a:r>
            <a:r>
              <a:rPr lang="en-US" b="1" dirty="0">
                <a:latin typeface="Calibri" pitchFamily="34" charset="0"/>
              </a:rPr>
              <a:t>void </a:t>
            </a:r>
            <a:r>
              <a:rPr lang="en-US" b="1" dirty="0" smtClean="0">
                <a:latin typeface="Calibri" pitchFamily="34" charset="0"/>
              </a:rPr>
              <a:t>pay ( float  amount)</a:t>
            </a:r>
            <a:endParaRPr lang="en-US" b="1" dirty="0">
              <a:latin typeface="Calibri" pitchFamily="34" charset="0"/>
            </a:endParaRPr>
          </a:p>
          <a:p>
            <a:pPr lvl="1" algn="l" rtl="0"/>
            <a:r>
              <a:rPr lang="en-US" b="1" dirty="0" smtClean="0">
                <a:latin typeface="Calibri" pitchFamily="34" charset="0"/>
              </a:rPr>
              <a:t>{</a:t>
            </a:r>
          </a:p>
          <a:p>
            <a:pPr lvl="1" algn="l" rtl="0"/>
            <a:r>
              <a:rPr lang="en-US" b="1" dirty="0" smtClean="0">
                <a:latin typeface="Calibri" pitchFamily="34" charset="0"/>
              </a:rPr>
              <a:t>	</a:t>
            </a:r>
            <a:r>
              <a:rPr lang="en-US" b="1" dirty="0">
                <a:latin typeface="Calibri" pitchFamily="34" charset="0"/>
              </a:rPr>
              <a:t> </a:t>
            </a:r>
            <a:r>
              <a:rPr lang="en-US" b="1" dirty="0" err="1" smtClean="0">
                <a:latin typeface="Calibri" pitchFamily="34" charset="0"/>
              </a:rPr>
              <a:t>paymentStrategy.doPayment</a:t>
            </a:r>
            <a:r>
              <a:rPr lang="en-US" b="1" dirty="0" smtClean="0">
                <a:latin typeface="Calibri" pitchFamily="34" charset="0"/>
              </a:rPr>
              <a:t>(amount);</a:t>
            </a:r>
            <a:r>
              <a:rPr lang="en-US" b="1" dirty="0">
                <a:latin typeface="Calibri" pitchFamily="34" charset="0"/>
              </a:rPr>
              <a:t>	</a:t>
            </a:r>
          </a:p>
          <a:p>
            <a:pPr lvl="1" algn="l" rtl="0"/>
            <a:r>
              <a:rPr lang="en-US" b="1" dirty="0" smtClean="0">
                <a:latin typeface="Calibri" pitchFamily="34" charset="0"/>
              </a:rPr>
              <a:t>}</a:t>
            </a:r>
            <a:endParaRPr lang="en-US" b="1" dirty="0">
              <a:latin typeface="Calibri" pitchFamily="34" charset="0"/>
            </a:endParaRPr>
          </a:p>
          <a:p>
            <a:pPr algn="l" rtl="0"/>
            <a:r>
              <a:rPr lang="en-US" b="1" dirty="0">
                <a:latin typeface="Calibri" pitchFamily="34" charset="0"/>
              </a:rPr>
              <a:t>}</a:t>
            </a:r>
            <a:endParaRPr lang="en-US" b="1" dirty="0" smtClean="0">
              <a:latin typeface="Calibri" pitchFamily="34" charset="0"/>
            </a:endParaRPr>
          </a:p>
        </p:txBody>
      </p:sp>
      <p:grpSp>
        <p:nvGrpSpPr>
          <p:cNvPr id="9" name="Group 14"/>
          <p:cNvGrpSpPr>
            <a:grpSpLocks/>
          </p:cNvGrpSpPr>
          <p:nvPr/>
        </p:nvGrpSpPr>
        <p:grpSpPr bwMode="auto">
          <a:xfrm>
            <a:off x="6248400" y="3200400"/>
            <a:ext cx="2590800" cy="1409700"/>
            <a:chOff x="4495800" y="914400"/>
            <a:chExt cx="2895600" cy="1905000"/>
          </a:xfrm>
          <a:solidFill>
            <a:srgbClr val="FFD757"/>
          </a:solidFill>
        </p:grpSpPr>
        <p:sp>
          <p:nvSpPr>
            <p:cNvPr id="10" name="Flowchart: Process 7"/>
            <p:cNvSpPr>
              <a:spLocks noChangeArrowheads="1"/>
            </p:cNvSpPr>
            <p:nvPr/>
          </p:nvSpPr>
          <p:spPr bwMode="auto">
            <a:xfrm>
              <a:off x="4495800" y="914400"/>
              <a:ext cx="2895600" cy="1905000"/>
            </a:xfrm>
            <a:prstGeom prst="flowChartProcess">
              <a:avLst/>
            </a:prstGeom>
            <a:grpFill/>
            <a:ln w="9525" algn="ctr">
              <a:solidFill>
                <a:schemeClr val="tx1"/>
              </a:solidFill>
              <a:round/>
              <a:headEnd/>
              <a:tailEnd/>
            </a:ln>
          </p:spPr>
          <p:txBody>
            <a:bodyPr/>
            <a:lstStyle/>
            <a:p>
              <a:pPr algn="ctr" rtl="0"/>
              <a:r>
                <a:rPr lang="en-US" b="1" dirty="0" err="1" smtClean="0"/>
                <a:t>CreditCardStrategy</a:t>
              </a:r>
              <a:endParaRPr lang="en-US" b="1" dirty="0" smtClean="0"/>
            </a:p>
            <a:p>
              <a:pPr algn="l" rtl="0"/>
              <a:endParaRPr lang="en-US" dirty="0" smtClean="0"/>
            </a:p>
            <a:p>
              <a:pPr algn="l" rtl="0"/>
              <a:endParaRPr lang="en-US" dirty="0" smtClean="0"/>
            </a:p>
            <a:p>
              <a:pPr algn="l" rtl="0"/>
              <a:r>
                <a:rPr lang="en-US" dirty="0" err="1" smtClean="0"/>
                <a:t>doPayemnt</a:t>
              </a:r>
              <a:r>
                <a:rPr lang="en-US" dirty="0" smtClean="0"/>
                <a:t>()</a:t>
              </a:r>
              <a:endParaRPr lang="en-US" dirty="0"/>
            </a:p>
            <a:p>
              <a:pPr algn="l" rtl="0"/>
              <a:endParaRPr lang="en-US" dirty="0" smtClean="0"/>
            </a:p>
          </p:txBody>
        </p:sp>
        <p:cxnSp>
          <p:nvCxnSpPr>
            <p:cNvPr id="11" name="Straight Connector 16"/>
            <p:cNvCxnSpPr>
              <a:cxnSpLocks noChangeShapeType="1"/>
            </p:cNvCxnSpPr>
            <p:nvPr/>
          </p:nvCxnSpPr>
          <p:spPr bwMode="auto">
            <a:xfrm>
              <a:off x="4495800" y="1530650"/>
              <a:ext cx="2895600" cy="1588"/>
            </a:xfrm>
            <a:prstGeom prst="line">
              <a:avLst/>
            </a:prstGeom>
            <a:grpFill/>
            <a:ln w="9525" algn="ctr">
              <a:solidFill>
                <a:schemeClr val="tx1"/>
              </a:solidFill>
              <a:round/>
              <a:headEnd/>
              <a:tailEnd/>
            </a:ln>
          </p:spPr>
        </p:cxnSp>
      </p:grpSp>
      <p:cxnSp>
        <p:nvCxnSpPr>
          <p:cNvPr id="12" name="Straight Arrow Connector 11"/>
          <p:cNvCxnSpPr>
            <a:cxnSpLocks noChangeShapeType="1"/>
          </p:cNvCxnSpPr>
          <p:nvPr/>
        </p:nvCxnSpPr>
        <p:spPr bwMode="auto">
          <a:xfrm rot="5400000" flipH="1" flipV="1">
            <a:off x="7124700" y="3009900"/>
            <a:ext cx="381000" cy="0"/>
          </a:xfrm>
          <a:prstGeom prst="straightConnector1">
            <a:avLst/>
          </a:prstGeom>
          <a:noFill/>
          <a:ln w="9525" algn="ctr">
            <a:solidFill>
              <a:schemeClr val="tx1"/>
            </a:solidFill>
            <a:round/>
            <a:headEnd/>
            <a:tailEnd type="arrow" w="med" len="med"/>
          </a:ln>
        </p:spPr>
      </p:cxnSp>
      <p:grpSp>
        <p:nvGrpSpPr>
          <p:cNvPr id="13" name="Group 13"/>
          <p:cNvGrpSpPr>
            <a:grpSpLocks/>
          </p:cNvGrpSpPr>
          <p:nvPr/>
        </p:nvGrpSpPr>
        <p:grpSpPr bwMode="auto">
          <a:xfrm>
            <a:off x="6781800" y="914400"/>
            <a:ext cx="2284412" cy="1905000"/>
            <a:chOff x="4495800" y="914400"/>
            <a:chExt cx="2895600" cy="1905000"/>
          </a:xfrm>
          <a:solidFill>
            <a:srgbClr val="FFFF00">
              <a:alpha val="27000"/>
            </a:srgbClr>
          </a:solidFill>
        </p:grpSpPr>
        <p:sp>
          <p:nvSpPr>
            <p:cNvPr id="14" name="Flowchart: Process 7"/>
            <p:cNvSpPr>
              <a:spLocks noChangeArrowheads="1"/>
            </p:cNvSpPr>
            <p:nvPr/>
          </p:nvSpPr>
          <p:spPr bwMode="auto">
            <a:xfrm>
              <a:off x="4495800" y="914400"/>
              <a:ext cx="2895600" cy="1905000"/>
            </a:xfrm>
            <a:prstGeom prst="flowChartProcess">
              <a:avLst/>
            </a:prstGeom>
            <a:solidFill>
              <a:srgbClr val="FFFF99"/>
            </a:solidFill>
            <a:ln w="9525" algn="ctr">
              <a:solidFill>
                <a:schemeClr val="tx1"/>
              </a:solidFill>
              <a:round/>
              <a:headEnd/>
              <a:tailEnd/>
            </a:ln>
          </p:spPr>
          <p:txBody>
            <a:bodyPr/>
            <a:lstStyle/>
            <a:p>
              <a:pPr algn="ctr" rtl="0"/>
              <a:r>
                <a:rPr lang="en-US" b="1" dirty="0" err="1" smtClean="0"/>
                <a:t>PaymentStrategy</a:t>
              </a:r>
              <a:r>
                <a:rPr lang="en-US" b="1" dirty="0" smtClean="0"/>
                <a:t> Interface</a:t>
              </a:r>
              <a:endParaRPr lang="en-US" b="1" dirty="0"/>
            </a:p>
            <a:p>
              <a:pPr algn="l" rtl="0"/>
              <a:endParaRPr lang="en-US" dirty="0" smtClean="0"/>
            </a:p>
            <a:p>
              <a:pPr algn="l" rtl="0"/>
              <a:endParaRPr lang="en-US" dirty="0" smtClean="0"/>
            </a:p>
            <a:p>
              <a:pPr algn="l" rtl="0"/>
              <a:r>
                <a:rPr lang="en-US" dirty="0" err="1" smtClean="0"/>
                <a:t>doPyment</a:t>
              </a:r>
              <a:r>
                <a:rPr lang="en-US" dirty="0" smtClean="0"/>
                <a:t>()</a:t>
              </a:r>
              <a:endParaRPr lang="en-US" dirty="0"/>
            </a:p>
          </p:txBody>
        </p:sp>
        <p:cxnSp>
          <p:nvCxnSpPr>
            <p:cNvPr id="15" name="Straight Connector 11"/>
            <p:cNvCxnSpPr>
              <a:cxnSpLocks noChangeShapeType="1"/>
            </p:cNvCxnSpPr>
            <p:nvPr/>
          </p:nvCxnSpPr>
          <p:spPr bwMode="auto">
            <a:xfrm>
              <a:off x="4495800" y="1524000"/>
              <a:ext cx="2895600" cy="1588"/>
            </a:xfrm>
            <a:prstGeom prst="line">
              <a:avLst/>
            </a:prstGeom>
            <a:grpFill/>
            <a:ln w="9525" algn="ctr">
              <a:solidFill>
                <a:schemeClr val="tx1"/>
              </a:solidFill>
              <a:round/>
              <a:headEnd/>
              <a:tailEnd/>
            </a:ln>
          </p:spPr>
        </p:cxnSp>
      </p:grpSp>
      <p:cxnSp>
        <p:nvCxnSpPr>
          <p:cNvPr id="17" name="Straight Arrow Connector 11"/>
          <p:cNvCxnSpPr>
            <a:cxnSpLocks noChangeShapeType="1"/>
          </p:cNvCxnSpPr>
          <p:nvPr/>
        </p:nvCxnSpPr>
        <p:spPr bwMode="auto">
          <a:xfrm flipV="1">
            <a:off x="7770815" y="2820988"/>
            <a:ext cx="3173" cy="836612"/>
          </a:xfrm>
          <a:prstGeom prst="straightConnector1">
            <a:avLst/>
          </a:prstGeom>
          <a:noFill/>
          <a:ln w="9525" algn="ctr">
            <a:solidFill>
              <a:schemeClr val="tx1"/>
            </a:solidFill>
            <a:round/>
            <a:headEnd/>
            <a:tailEnd type="arrow" w="med" len="med"/>
          </a:ln>
        </p:spPr>
      </p:cxnSp>
      <p:sp>
        <p:nvSpPr>
          <p:cNvPr id="18" name="Isosceles Triangle 33"/>
          <p:cNvSpPr>
            <a:spLocks noChangeArrowheads="1"/>
          </p:cNvSpPr>
          <p:nvPr/>
        </p:nvSpPr>
        <p:spPr bwMode="auto">
          <a:xfrm>
            <a:off x="7239000" y="2819400"/>
            <a:ext cx="152400" cy="152400"/>
          </a:xfrm>
          <a:prstGeom prst="triangle">
            <a:avLst>
              <a:gd name="adj" fmla="val 50000"/>
            </a:avLst>
          </a:prstGeom>
          <a:solidFill>
            <a:schemeClr val="accent1"/>
          </a:solidFill>
          <a:ln w="9525" algn="ctr">
            <a:solidFill>
              <a:schemeClr val="tx1"/>
            </a:solidFill>
            <a:round/>
            <a:headEnd/>
            <a:tailEnd/>
          </a:ln>
        </p:spPr>
        <p:txBody>
          <a:bodyPr/>
          <a:lstStyle/>
          <a:p>
            <a:pPr algn="l" rtl="0"/>
            <a:endParaRPr lang="ar-EG"/>
          </a:p>
        </p:txBody>
      </p:sp>
      <p:sp>
        <p:nvSpPr>
          <p:cNvPr id="20" name="Isosceles Triangle 35"/>
          <p:cNvSpPr>
            <a:spLocks noChangeArrowheads="1"/>
          </p:cNvSpPr>
          <p:nvPr/>
        </p:nvSpPr>
        <p:spPr bwMode="auto">
          <a:xfrm>
            <a:off x="7696200" y="2819400"/>
            <a:ext cx="152400" cy="152400"/>
          </a:xfrm>
          <a:prstGeom prst="triangle">
            <a:avLst>
              <a:gd name="adj" fmla="val 50000"/>
            </a:avLst>
          </a:prstGeom>
          <a:solidFill>
            <a:schemeClr val="accent1"/>
          </a:solidFill>
          <a:ln w="9525" algn="ctr">
            <a:solidFill>
              <a:schemeClr val="tx1"/>
            </a:solidFill>
            <a:round/>
            <a:headEnd/>
            <a:tailEnd/>
          </a:ln>
        </p:spPr>
        <p:txBody>
          <a:bodyPr/>
          <a:lstStyle/>
          <a:p>
            <a:pPr algn="l" rtl="0"/>
            <a:endParaRPr lang="ar-EG"/>
          </a:p>
        </p:txBody>
      </p:sp>
      <p:cxnSp>
        <p:nvCxnSpPr>
          <p:cNvPr id="21" name="Straight Connector 11"/>
          <p:cNvCxnSpPr>
            <a:cxnSpLocks noChangeShapeType="1"/>
          </p:cNvCxnSpPr>
          <p:nvPr/>
        </p:nvCxnSpPr>
        <p:spPr bwMode="auto">
          <a:xfrm>
            <a:off x="6781800" y="2055812"/>
            <a:ext cx="2284412" cy="0"/>
          </a:xfrm>
          <a:prstGeom prst="line">
            <a:avLst/>
          </a:prstGeom>
          <a:noFill/>
          <a:ln w="9525" algn="ctr">
            <a:solidFill>
              <a:schemeClr val="tx1"/>
            </a:solidFill>
            <a:round/>
            <a:headEnd/>
            <a:tailEnd/>
          </a:ln>
        </p:spPr>
      </p:cxnSp>
      <p:cxnSp>
        <p:nvCxnSpPr>
          <p:cNvPr id="22" name="Straight Connector 30"/>
          <p:cNvCxnSpPr>
            <a:cxnSpLocks noChangeShapeType="1"/>
          </p:cNvCxnSpPr>
          <p:nvPr/>
        </p:nvCxnSpPr>
        <p:spPr bwMode="auto">
          <a:xfrm flipV="1">
            <a:off x="6257567" y="4033001"/>
            <a:ext cx="2494547" cy="5599"/>
          </a:xfrm>
          <a:prstGeom prst="line">
            <a:avLst/>
          </a:prstGeom>
          <a:noFill/>
          <a:ln w="9525" algn="ctr">
            <a:solidFill>
              <a:schemeClr val="tx1"/>
            </a:solidFill>
            <a:round/>
            <a:headEnd/>
            <a:tailEnd/>
          </a:ln>
        </p:spPr>
      </p:cxnSp>
      <p:grpSp>
        <p:nvGrpSpPr>
          <p:cNvPr id="24" name="Group 23"/>
          <p:cNvGrpSpPr/>
          <p:nvPr/>
        </p:nvGrpSpPr>
        <p:grpSpPr>
          <a:xfrm>
            <a:off x="6781800" y="3581400"/>
            <a:ext cx="2133601" cy="1371600"/>
            <a:chOff x="4849585" y="3581400"/>
            <a:chExt cx="2895601" cy="1371600"/>
          </a:xfrm>
          <a:solidFill>
            <a:srgbClr val="FFD757"/>
          </a:solidFill>
        </p:grpSpPr>
        <p:grpSp>
          <p:nvGrpSpPr>
            <p:cNvPr id="25" name="Group 17"/>
            <p:cNvGrpSpPr>
              <a:grpSpLocks/>
            </p:cNvGrpSpPr>
            <p:nvPr/>
          </p:nvGrpSpPr>
          <p:grpSpPr bwMode="auto">
            <a:xfrm>
              <a:off x="4849585" y="3581400"/>
              <a:ext cx="2895601" cy="1371600"/>
              <a:chOff x="4392385" y="838200"/>
              <a:chExt cx="2895601" cy="1371600"/>
            </a:xfrm>
            <a:grpFill/>
          </p:grpSpPr>
          <p:sp>
            <p:nvSpPr>
              <p:cNvPr id="27" name="Flowchart: Process 7"/>
              <p:cNvSpPr>
                <a:spLocks noChangeArrowheads="1"/>
              </p:cNvSpPr>
              <p:nvPr/>
            </p:nvSpPr>
            <p:spPr bwMode="auto">
              <a:xfrm>
                <a:off x="4392386" y="838200"/>
                <a:ext cx="2895600" cy="1371600"/>
              </a:xfrm>
              <a:prstGeom prst="flowChartProcess">
                <a:avLst/>
              </a:prstGeom>
              <a:grpFill/>
              <a:ln w="9525" algn="ctr">
                <a:solidFill>
                  <a:schemeClr val="tx1"/>
                </a:solidFill>
                <a:round/>
                <a:headEnd/>
                <a:tailEnd/>
              </a:ln>
            </p:spPr>
            <p:txBody>
              <a:bodyPr/>
              <a:lstStyle/>
              <a:p>
                <a:pPr algn="ctr" rtl="0"/>
                <a:r>
                  <a:rPr lang="en-US" b="1" dirty="0" err="1" smtClean="0"/>
                  <a:t>CheckStrategy</a:t>
                </a:r>
                <a:endParaRPr lang="en-US" dirty="0"/>
              </a:p>
              <a:p>
                <a:pPr algn="l" rtl="0"/>
                <a:endParaRPr lang="en-US" dirty="0" smtClean="0"/>
              </a:p>
              <a:p>
                <a:pPr algn="l" rtl="0"/>
                <a:endParaRPr lang="en-US" dirty="0" smtClean="0"/>
              </a:p>
              <a:p>
                <a:pPr algn="l" rtl="0"/>
                <a:r>
                  <a:rPr lang="en-US" dirty="0" err="1" smtClean="0"/>
                  <a:t>doPayemnt</a:t>
                </a:r>
                <a:r>
                  <a:rPr lang="en-US" dirty="0" smtClean="0"/>
                  <a:t>()</a:t>
                </a:r>
                <a:endParaRPr lang="en-US" dirty="0"/>
              </a:p>
            </p:txBody>
          </p:sp>
          <p:cxnSp>
            <p:nvCxnSpPr>
              <p:cNvPr id="28" name="Straight Connector 19"/>
              <p:cNvCxnSpPr>
                <a:cxnSpLocks noChangeShapeType="1"/>
              </p:cNvCxnSpPr>
              <p:nvPr/>
            </p:nvCxnSpPr>
            <p:spPr bwMode="auto">
              <a:xfrm>
                <a:off x="4392385" y="1295400"/>
                <a:ext cx="2895600" cy="1588"/>
              </a:xfrm>
              <a:prstGeom prst="line">
                <a:avLst/>
              </a:prstGeom>
              <a:grpFill/>
              <a:ln w="9525" algn="ctr">
                <a:solidFill>
                  <a:schemeClr val="tx1"/>
                </a:solidFill>
                <a:round/>
                <a:headEnd/>
                <a:tailEnd/>
              </a:ln>
            </p:spPr>
          </p:cxnSp>
        </p:grpSp>
        <p:cxnSp>
          <p:nvCxnSpPr>
            <p:cNvPr id="26" name="Straight Connector 30"/>
            <p:cNvCxnSpPr>
              <a:cxnSpLocks noChangeShapeType="1"/>
            </p:cNvCxnSpPr>
            <p:nvPr/>
          </p:nvCxnSpPr>
          <p:spPr bwMode="auto">
            <a:xfrm>
              <a:off x="4849585" y="4419600"/>
              <a:ext cx="2819400" cy="1207"/>
            </a:xfrm>
            <a:prstGeom prst="line">
              <a:avLst/>
            </a:prstGeom>
            <a:grpFill/>
            <a:ln w="9525" algn="ctr">
              <a:solidFill>
                <a:schemeClr val="tx1"/>
              </a:solidFill>
              <a:round/>
              <a:headEnd/>
              <a:tailEnd/>
            </a:ln>
          </p:spPr>
        </p:cxnSp>
      </p:grpSp>
      <p:grpSp>
        <p:nvGrpSpPr>
          <p:cNvPr id="29" name="Group 20"/>
          <p:cNvGrpSpPr>
            <a:grpSpLocks/>
          </p:cNvGrpSpPr>
          <p:nvPr/>
        </p:nvGrpSpPr>
        <p:grpSpPr bwMode="auto">
          <a:xfrm>
            <a:off x="7315200" y="4268788"/>
            <a:ext cx="1828006" cy="1446212"/>
            <a:chOff x="4191000" y="914400"/>
            <a:chExt cx="2895600" cy="1905000"/>
          </a:xfrm>
          <a:solidFill>
            <a:srgbClr val="FFD757"/>
          </a:solidFill>
        </p:grpSpPr>
        <p:sp>
          <p:nvSpPr>
            <p:cNvPr id="30" name="Flowchart: Process 7"/>
            <p:cNvSpPr>
              <a:spLocks noChangeArrowheads="1"/>
            </p:cNvSpPr>
            <p:nvPr/>
          </p:nvSpPr>
          <p:spPr bwMode="auto">
            <a:xfrm>
              <a:off x="4191000" y="914400"/>
              <a:ext cx="2895600" cy="1905000"/>
            </a:xfrm>
            <a:prstGeom prst="flowChartProcess">
              <a:avLst/>
            </a:prstGeom>
            <a:grpFill/>
            <a:ln w="9525" algn="ctr">
              <a:solidFill>
                <a:schemeClr val="tx1"/>
              </a:solidFill>
              <a:round/>
              <a:headEnd/>
              <a:tailEnd/>
            </a:ln>
          </p:spPr>
          <p:txBody>
            <a:bodyPr/>
            <a:lstStyle/>
            <a:p>
              <a:pPr algn="ctr" rtl="0"/>
              <a:r>
                <a:rPr lang="en-US" b="1" dirty="0" err="1" smtClean="0"/>
                <a:t>CashStrategy</a:t>
              </a:r>
              <a:endParaRPr lang="en-US" b="1" dirty="0" smtClean="0"/>
            </a:p>
            <a:p>
              <a:pPr algn="ctr" rtl="0"/>
              <a:endParaRPr lang="en-US" b="1" dirty="0"/>
            </a:p>
            <a:p>
              <a:pPr algn="ctr" rtl="0"/>
              <a:endParaRPr lang="en-US" b="1" dirty="0" smtClean="0"/>
            </a:p>
            <a:p>
              <a:pPr algn="l" rtl="0"/>
              <a:r>
                <a:rPr lang="en-US" dirty="0" err="1" smtClean="0"/>
                <a:t>doPayemnt</a:t>
              </a:r>
              <a:r>
                <a:rPr lang="en-US" dirty="0" smtClean="0"/>
                <a:t>()</a:t>
              </a:r>
              <a:endParaRPr lang="en-US" dirty="0"/>
            </a:p>
            <a:p>
              <a:pPr algn="ctr" rtl="0"/>
              <a:endParaRPr lang="en-US" dirty="0"/>
            </a:p>
          </p:txBody>
        </p:sp>
        <p:cxnSp>
          <p:nvCxnSpPr>
            <p:cNvPr id="31" name="Straight Connector 22"/>
            <p:cNvCxnSpPr>
              <a:cxnSpLocks noChangeShapeType="1"/>
            </p:cNvCxnSpPr>
            <p:nvPr/>
          </p:nvCxnSpPr>
          <p:spPr bwMode="auto">
            <a:xfrm>
              <a:off x="4191000" y="1446212"/>
              <a:ext cx="2895600" cy="1588"/>
            </a:xfrm>
            <a:prstGeom prst="line">
              <a:avLst/>
            </a:prstGeom>
            <a:grpFill/>
            <a:ln w="9525" algn="ctr">
              <a:solidFill>
                <a:schemeClr val="tx1"/>
              </a:solidFill>
              <a:round/>
              <a:headEnd/>
              <a:tailEnd/>
            </a:ln>
          </p:spPr>
        </p:cxnSp>
      </p:grpSp>
      <p:cxnSp>
        <p:nvCxnSpPr>
          <p:cNvPr id="32" name="Straight Connector 22"/>
          <p:cNvCxnSpPr>
            <a:cxnSpLocks noChangeShapeType="1"/>
          </p:cNvCxnSpPr>
          <p:nvPr/>
        </p:nvCxnSpPr>
        <p:spPr bwMode="auto">
          <a:xfrm>
            <a:off x="7391400" y="5029200"/>
            <a:ext cx="1828006" cy="365"/>
          </a:xfrm>
          <a:prstGeom prst="line">
            <a:avLst/>
          </a:prstGeom>
          <a:noFill/>
          <a:ln w="9525" algn="ctr">
            <a:solidFill>
              <a:schemeClr val="tx1"/>
            </a:solidFill>
            <a:round/>
            <a:headEnd/>
            <a:tailEnd/>
          </a:ln>
        </p:spPr>
      </p:cxnSp>
      <p:cxnSp>
        <p:nvCxnSpPr>
          <p:cNvPr id="51" name="Straight Arrow Connector 11"/>
          <p:cNvCxnSpPr>
            <a:cxnSpLocks noChangeShapeType="1"/>
          </p:cNvCxnSpPr>
          <p:nvPr/>
        </p:nvCxnSpPr>
        <p:spPr bwMode="auto">
          <a:xfrm flipV="1">
            <a:off x="8229600" y="2858293"/>
            <a:ext cx="0" cy="1486695"/>
          </a:xfrm>
          <a:prstGeom prst="straightConnector1">
            <a:avLst/>
          </a:prstGeom>
          <a:noFill/>
          <a:ln w="9525" algn="ctr">
            <a:solidFill>
              <a:schemeClr val="tx1"/>
            </a:solidFill>
            <a:round/>
            <a:headEnd/>
            <a:tailEnd type="arrow" w="med" len="med"/>
          </a:ln>
        </p:spPr>
      </p:cxnSp>
      <p:sp>
        <p:nvSpPr>
          <p:cNvPr id="19" name="Isosceles Triangle 34"/>
          <p:cNvSpPr>
            <a:spLocks noChangeArrowheads="1"/>
          </p:cNvSpPr>
          <p:nvPr/>
        </p:nvSpPr>
        <p:spPr bwMode="auto">
          <a:xfrm>
            <a:off x="8153400" y="2820988"/>
            <a:ext cx="152400" cy="152400"/>
          </a:xfrm>
          <a:prstGeom prst="triangle">
            <a:avLst>
              <a:gd name="adj" fmla="val 50000"/>
            </a:avLst>
          </a:prstGeom>
          <a:solidFill>
            <a:schemeClr val="accent1"/>
          </a:solidFill>
          <a:ln w="9525" algn="ctr">
            <a:solidFill>
              <a:schemeClr val="tx1"/>
            </a:solidFill>
            <a:round/>
            <a:headEnd/>
            <a:tailEnd/>
          </a:ln>
        </p:spPr>
        <p:txBody>
          <a:bodyPr/>
          <a:lstStyle/>
          <a:p>
            <a:pPr algn="l" rtl="0"/>
            <a:endParaRPr lang="ar-EG"/>
          </a:p>
        </p:txBody>
      </p:sp>
    </p:spTree>
    <p:extLst>
      <p:ext uri="{BB962C8B-B14F-4D97-AF65-F5344CB8AC3E}">
        <p14:creationId xmlns:p14="http://schemas.microsoft.com/office/powerpoint/2010/main" val="355771496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Group 14"/>
          <p:cNvGrpSpPr>
            <a:grpSpLocks/>
          </p:cNvGrpSpPr>
          <p:nvPr/>
        </p:nvGrpSpPr>
        <p:grpSpPr bwMode="auto">
          <a:xfrm>
            <a:off x="3886200" y="3200400"/>
            <a:ext cx="2895600" cy="1905000"/>
            <a:chOff x="4495800" y="914400"/>
            <a:chExt cx="2895600" cy="1905000"/>
          </a:xfrm>
        </p:grpSpPr>
        <p:sp>
          <p:nvSpPr>
            <p:cNvPr id="52251" name="Flowchart: Process 7"/>
            <p:cNvSpPr>
              <a:spLocks noChangeArrowheads="1"/>
            </p:cNvSpPr>
            <p:nvPr/>
          </p:nvSpPr>
          <p:spPr bwMode="auto">
            <a:xfrm>
              <a:off x="4495800" y="914400"/>
              <a:ext cx="2895600" cy="1905000"/>
            </a:xfrm>
            <a:prstGeom prst="flowChartProcess">
              <a:avLst/>
            </a:prstGeom>
            <a:solidFill>
              <a:schemeClr val="bg1"/>
            </a:solidFill>
            <a:ln w="9525" algn="ctr">
              <a:solidFill>
                <a:schemeClr val="tx1"/>
              </a:solidFill>
              <a:round/>
              <a:headEnd/>
              <a:tailEnd/>
            </a:ln>
          </p:spPr>
          <p:txBody>
            <a:bodyPr/>
            <a:lstStyle/>
            <a:p>
              <a:pPr algn="ctr" rtl="0"/>
              <a:r>
                <a:rPr lang="en-US" b="1" dirty="0" err="1" smtClean="0"/>
                <a:t>ConcreteStrategyA</a:t>
              </a:r>
            </a:p>
            <a:p>
              <a:pPr algn="l" rtl="0"/>
              <a:endParaRPr lang="en-US" dirty="0" smtClean="0"/>
            </a:p>
            <a:p>
              <a:pPr algn="l" rtl="0"/>
              <a:endParaRPr lang="en-US" dirty="0" smtClean="0"/>
            </a:p>
            <a:p>
              <a:pPr algn="l" rtl="0"/>
              <a:endParaRPr lang="en-US" dirty="0"/>
            </a:p>
            <a:p>
              <a:pPr algn="l" rtl="0"/>
              <a:r>
                <a:rPr lang="en-US" dirty="0" err="1" smtClean="0"/>
                <a:t>doOperation</a:t>
              </a:r>
              <a:r>
                <a:rPr lang="en-US" dirty="0"/>
                <a:t>()</a:t>
              </a:r>
            </a:p>
            <a:p>
              <a:pPr algn="l" rtl="0"/>
              <a:endParaRPr lang="en-US" dirty="0" smtClean="0"/>
            </a:p>
          </p:txBody>
        </p:sp>
        <p:cxnSp>
          <p:nvCxnSpPr>
            <p:cNvPr id="52252" name="Straight Connector 16"/>
            <p:cNvCxnSpPr>
              <a:cxnSpLocks noChangeShapeType="1"/>
            </p:cNvCxnSpPr>
            <p:nvPr/>
          </p:nvCxnSpPr>
          <p:spPr bwMode="auto">
            <a:xfrm>
              <a:off x="4495800" y="1295400"/>
              <a:ext cx="2895600" cy="1588"/>
            </a:xfrm>
            <a:prstGeom prst="line">
              <a:avLst/>
            </a:prstGeom>
            <a:noFill/>
            <a:ln w="9525" algn="ctr">
              <a:solidFill>
                <a:schemeClr val="tx1"/>
              </a:solidFill>
              <a:round/>
              <a:headEnd/>
              <a:tailEnd/>
            </a:ln>
          </p:spPr>
        </p:cxnSp>
      </p:grpSp>
      <p:sp>
        <p:nvSpPr>
          <p:cNvPr id="52227" name="Title 1"/>
          <p:cNvSpPr>
            <a:spLocks noGrp="1"/>
          </p:cNvSpPr>
          <p:nvPr>
            <p:ph type="title"/>
          </p:nvPr>
        </p:nvSpPr>
        <p:spPr/>
        <p:txBody>
          <a:bodyPr/>
          <a:lstStyle/>
          <a:p>
            <a:r>
              <a:rPr lang="en-US" dirty="0" smtClean="0"/>
              <a:t>Class Diagram of Strategy Pattern</a:t>
            </a:r>
            <a:endParaRPr lang="ar-EG" dirty="0" smtClean="0"/>
          </a:p>
        </p:txBody>
      </p:sp>
      <p:cxnSp>
        <p:nvCxnSpPr>
          <p:cNvPr id="52228" name="Straight Arrow Connector 11"/>
          <p:cNvCxnSpPr>
            <a:cxnSpLocks noChangeShapeType="1"/>
          </p:cNvCxnSpPr>
          <p:nvPr/>
        </p:nvCxnSpPr>
        <p:spPr bwMode="auto">
          <a:xfrm rot="5400000" flipH="1" flipV="1">
            <a:off x="5372100" y="3009900"/>
            <a:ext cx="381000" cy="0"/>
          </a:xfrm>
          <a:prstGeom prst="straightConnector1">
            <a:avLst/>
          </a:prstGeom>
          <a:noFill/>
          <a:ln w="9525" algn="ctr">
            <a:solidFill>
              <a:schemeClr val="tx1"/>
            </a:solidFill>
            <a:round/>
            <a:headEnd/>
            <a:tailEnd type="arrow" w="med" len="med"/>
          </a:ln>
        </p:spPr>
      </p:cxnSp>
      <p:grpSp>
        <p:nvGrpSpPr>
          <p:cNvPr id="52229" name="Group 13"/>
          <p:cNvGrpSpPr>
            <a:grpSpLocks/>
          </p:cNvGrpSpPr>
          <p:nvPr/>
        </p:nvGrpSpPr>
        <p:grpSpPr bwMode="auto">
          <a:xfrm>
            <a:off x="4495800" y="914400"/>
            <a:ext cx="4343400" cy="1905000"/>
            <a:chOff x="4495800" y="914400"/>
            <a:chExt cx="2895600" cy="1905000"/>
          </a:xfrm>
        </p:grpSpPr>
        <p:sp>
          <p:nvSpPr>
            <p:cNvPr id="52249" name="Flowchart: Process 7"/>
            <p:cNvSpPr>
              <a:spLocks noChangeArrowheads="1"/>
            </p:cNvSpPr>
            <p:nvPr/>
          </p:nvSpPr>
          <p:spPr bwMode="auto">
            <a:xfrm>
              <a:off x="4495800" y="914400"/>
              <a:ext cx="2895600" cy="1905000"/>
            </a:xfrm>
            <a:prstGeom prst="flowChartProcess">
              <a:avLst/>
            </a:prstGeom>
            <a:noFill/>
            <a:ln w="9525" algn="ctr">
              <a:solidFill>
                <a:schemeClr val="tx1"/>
              </a:solidFill>
              <a:round/>
              <a:headEnd/>
              <a:tailEnd/>
            </a:ln>
          </p:spPr>
          <p:txBody>
            <a:bodyPr/>
            <a:lstStyle/>
            <a:p>
              <a:pPr algn="ctr" rtl="0"/>
              <a:r>
                <a:rPr lang="en-US" b="1" dirty="0" smtClean="0"/>
                <a:t>Strategy Interface</a:t>
              </a:r>
              <a:endParaRPr lang="en-US" b="1" dirty="0"/>
            </a:p>
            <a:p>
              <a:pPr algn="l" rtl="0"/>
              <a:endParaRPr lang="en-US" dirty="0" smtClean="0"/>
            </a:p>
            <a:p>
              <a:pPr algn="l" rtl="0"/>
              <a:endParaRPr lang="en-US" dirty="0" smtClean="0"/>
            </a:p>
            <a:p>
              <a:pPr algn="l" rtl="0"/>
              <a:endParaRPr lang="en-US" dirty="0" smtClean="0"/>
            </a:p>
            <a:p>
              <a:pPr algn="l" rtl="0"/>
              <a:r>
                <a:rPr lang="en-US" dirty="0" err="1" smtClean="0"/>
                <a:t>doOperation</a:t>
              </a:r>
              <a:r>
                <a:rPr lang="en-US" dirty="0" smtClean="0"/>
                <a:t>()</a:t>
              </a:r>
              <a:endParaRPr lang="en-US" dirty="0"/>
            </a:p>
          </p:txBody>
        </p:sp>
        <p:cxnSp>
          <p:nvCxnSpPr>
            <p:cNvPr id="52250" name="Straight Connector 11"/>
            <p:cNvCxnSpPr>
              <a:cxnSpLocks noChangeShapeType="1"/>
            </p:cNvCxnSpPr>
            <p:nvPr/>
          </p:nvCxnSpPr>
          <p:spPr bwMode="auto">
            <a:xfrm>
              <a:off x="4495800" y="1524000"/>
              <a:ext cx="2895600" cy="1588"/>
            </a:xfrm>
            <a:prstGeom prst="line">
              <a:avLst/>
            </a:prstGeom>
            <a:noFill/>
            <a:ln w="9525" algn="ctr">
              <a:solidFill>
                <a:schemeClr val="tx1"/>
              </a:solidFill>
              <a:round/>
              <a:headEnd/>
              <a:tailEnd/>
            </a:ln>
          </p:spPr>
        </p:cxnSp>
      </p:grpSp>
      <p:cxnSp>
        <p:nvCxnSpPr>
          <p:cNvPr id="52232" name="Straight Arrow Connector 11"/>
          <p:cNvCxnSpPr>
            <a:cxnSpLocks noChangeShapeType="1"/>
          </p:cNvCxnSpPr>
          <p:nvPr/>
        </p:nvCxnSpPr>
        <p:spPr bwMode="auto">
          <a:xfrm rot="5400000" flipH="1" flipV="1">
            <a:off x="6438900" y="3238500"/>
            <a:ext cx="839788" cy="1588"/>
          </a:xfrm>
          <a:prstGeom prst="straightConnector1">
            <a:avLst/>
          </a:prstGeom>
          <a:noFill/>
          <a:ln w="9525" algn="ctr">
            <a:solidFill>
              <a:schemeClr val="tx1"/>
            </a:solidFill>
            <a:round/>
            <a:headEnd/>
            <a:tailEnd type="arrow" w="med" len="med"/>
          </a:ln>
        </p:spPr>
      </p:cxnSp>
      <p:cxnSp>
        <p:nvCxnSpPr>
          <p:cNvPr id="52233" name="Straight Arrow Connector 11"/>
          <p:cNvCxnSpPr>
            <a:cxnSpLocks noChangeShapeType="1"/>
          </p:cNvCxnSpPr>
          <p:nvPr/>
        </p:nvCxnSpPr>
        <p:spPr bwMode="auto">
          <a:xfrm rot="5400000" flipH="1" flipV="1">
            <a:off x="7315201" y="3581400"/>
            <a:ext cx="1524000" cy="3175"/>
          </a:xfrm>
          <a:prstGeom prst="straightConnector1">
            <a:avLst/>
          </a:prstGeom>
          <a:noFill/>
          <a:ln w="9525" algn="ctr">
            <a:solidFill>
              <a:schemeClr val="tx1"/>
            </a:solidFill>
            <a:round/>
            <a:headEnd/>
            <a:tailEnd type="arrow" w="med" len="med"/>
          </a:ln>
        </p:spPr>
      </p:cxnSp>
      <p:grpSp>
        <p:nvGrpSpPr>
          <p:cNvPr id="52234" name="Group 28"/>
          <p:cNvGrpSpPr>
            <a:grpSpLocks/>
          </p:cNvGrpSpPr>
          <p:nvPr/>
        </p:nvGrpSpPr>
        <p:grpSpPr bwMode="auto">
          <a:xfrm>
            <a:off x="457200" y="990600"/>
            <a:ext cx="2819400" cy="1676400"/>
            <a:chOff x="4495800" y="914400"/>
            <a:chExt cx="2895600" cy="1905000"/>
          </a:xfrm>
        </p:grpSpPr>
        <p:sp>
          <p:nvSpPr>
            <p:cNvPr id="52243" name="Flowchart: Process 7"/>
            <p:cNvSpPr>
              <a:spLocks noChangeArrowheads="1"/>
            </p:cNvSpPr>
            <p:nvPr/>
          </p:nvSpPr>
          <p:spPr bwMode="auto">
            <a:xfrm>
              <a:off x="4495800" y="914400"/>
              <a:ext cx="2895600" cy="1905000"/>
            </a:xfrm>
            <a:prstGeom prst="flowChartProcess">
              <a:avLst/>
            </a:prstGeom>
            <a:noFill/>
            <a:ln w="9525" algn="ctr">
              <a:solidFill>
                <a:schemeClr val="tx1"/>
              </a:solidFill>
              <a:round/>
              <a:headEnd/>
              <a:tailEnd/>
            </a:ln>
          </p:spPr>
          <p:txBody>
            <a:bodyPr/>
            <a:lstStyle/>
            <a:p>
              <a:pPr algn="ctr" rtl="0"/>
              <a:r>
                <a:rPr lang="en-US" b="1" dirty="0" smtClean="0"/>
                <a:t>Context</a:t>
              </a:r>
              <a:endParaRPr lang="en-US" b="1" dirty="0"/>
            </a:p>
            <a:p>
              <a:pPr algn="l" rtl="0"/>
              <a:endParaRPr lang="en-US" dirty="0" smtClean="0"/>
            </a:p>
            <a:p>
              <a:pPr algn="l" rtl="0"/>
              <a:r>
                <a:rPr lang="en-US" dirty="0"/>
                <a:t>s</a:t>
              </a:r>
              <a:r>
                <a:rPr lang="en-US" dirty="0" smtClean="0"/>
                <a:t>trategy : Strategy</a:t>
              </a:r>
            </a:p>
            <a:p>
              <a:pPr algn="l" rtl="0"/>
              <a:endParaRPr lang="en-US" dirty="0" smtClean="0"/>
            </a:p>
            <a:p>
              <a:pPr algn="l" rtl="0"/>
              <a:r>
                <a:rPr lang="en-US" dirty="0" err="1" smtClean="0"/>
                <a:t>executeStrategy</a:t>
              </a:r>
              <a:r>
                <a:rPr lang="en-US" dirty="0" smtClean="0"/>
                <a:t>()</a:t>
              </a:r>
              <a:endParaRPr lang="en-US" dirty="0"/>
            </a:p>
          </p:txBody>
        </p:sp>
        <p:cxnSp>
          <p:nvCxnSpPr>
            <p:cNvPr id="52244" name="Straight Connector 30"/>
            <p:cNvCxnSpPr>
              <a:cxnSpLocks noChangeShapeType="1"/>
            </p:cNvCxnSpPr>
            <p:nvPr/>
          </p:nvCxnSpPr>
          <p:spPr bwMode="auto">
            <a:xfrm>
              <a:off x="4495800" y="1515979"/>
              <a:ext cx="2895600" cy="1588"/>
            </a:xfrm>
            <a:prstGeom prst="line">
              <a:avLst/>
            </a:prstGeom>
            <a:noFill/>
            <a:ln w="9525" algn="ctr">
              <a:solidFill>
                <a:schemeClr val="tx1"/>
              </a:solidFill>
              <a:round/>
              <a:headEnd/>
              <a:tailEnd/>
            </a:ln>
          </p:spPr>
        </p:cxnSp>
      </p:grpSp>
      <p:cxnSp>
        <p:nvCxnSpPr>
          <p:cNvPr id="52235" name="Straight Arrow Connector 32"/>
          <p:cNvCxnSpPr>
            <a:cxnSpLocks noChangeShapeType="1"/>
          </p:cNvCxnSpPr>
          <p:nvPr/>
        </p:nvCxnSpPr>
        <p:spPr bwMode="auto">
          <a:xfrm>
            <a:off x="3276600" y="1676400"/>
            <a:ext cx="1219200" cy="1588"/>
          </a:xfrm>
          <a:prstGeom prst="straightConnector1">
            <a:avLst/>
          </a:prstGeom>
          <a:noFill/>
          <a:ln w="9525" algn="ctr">
            <a:solidFill>
              <a:schemeClr val="tx1"/>
            </a:solidFill>
            <a:round/>
            <a:headEnd/>
            <a:tailEnd type="arrow" w="med" len="med"/>
          </a:ln>
        </p:spPr>
      </p:cxnSp>
      <p:sp>
        <p:nvSpPr>
          <p:cNvPr id="52236" name="Isosceles Triangle 33"/>
          <p:cNvSpPr>
            <a:spLocks noChangeArrowheads="1"/>
          </p:cNvSpPr>
          <p:nvPr/>
        </p:nvSpPr>
        <p:spPr bwMode="auto">
          <a:xfrm>
            <a:off x="5486400" y="2819400"/>
            <a:ext cx="152400" cy="152400"/>
          </a:xfrm>
          <a:prstGeom prst="triangle">
            <a:avLst>
              <a:gd name="adj" fmla="val 50000"/>
            </a:avLst>
          </a:prstGeom>
          <a:solidFill>
            <a:schemeClr val="accent1"/>
          </a:solidFill>
          <a:ln w="9525" algn="ctr">
            <a:solidFill>
              <a:schemeClr val="tx1"/>
            </a:solidFill>
            <a:round/>
            <a:headEnd/>
            <a:tailEnd/>
          </a:ln>
        </p:spPr>
        <p:txBody>
          <a:bodyPr/>
          <a:lstStyle/>
          <a:p>
            <a:pPr algn="l" rtl="0"/>
            <a:endParaRPr lang="ar-EG"/>
          </a:p>
        </p:txBody>
      </p:sp>
      <p:sp>
        <p:nvSpPr>
          <p:cNvPr id="52237" name="Isosceles Triangle 34"/>
          <p:cNvSpPr>
            <a:spLocks noChangeArrowheads="1"/>
          </p:cNvSpPr>
          <p:nvPr/>
        </p:nvSpPr>
        <p:spPr bwMode="auto">
          <a:xfrm>
            <a:off x="6781800" y="2819400"/>
            <a:ext cx="152400" cy="152400"/>
          </a:xfrm>
          <a:prstGeom prst="triangle">
            <a:avLst>
              <a:gd name="adj" fmla="val 50000"/>
            </a:avLst>
          </a:prstGeom>
          <a:solidFill>
            <a:schemeClr val="accent1"/>
          </a:solidFill>
          <a:ln w="9525" algn="ctr">
            <a:solidFill>
              <a:schemeClr val="tx1"/>
            </a:solidFill>
            <a:round/>
            <a:headEnd/>
            <a:tailEnd/>
          </a:ln>
        </p:spPr>
        <p:txBody>
          <a:bodyPr/>
          <a:lstStyle/>
          <a:p>
            <a:pPr algn="l" rtl="0"/>
            <a:endParaRPr lang="ar-EG"/>
          </a:p>
        </p:txBody>
      </p:sp>
      <p:sp>
        <p:nvSpPr>
          <p:cNvPr id="52238" name="Isosceles Triangle 35"/>
          <p:cNvSpPr>
            <a:spLocks noChangeArrowheads="1"/>
          </p:cNvSpPr>
          <p:nvPr/>
        </p:nvSpPr>
        <p:spPr bwMode="auto">
          <a:xfrm>
            <a:off x="8001000" y="2819400"/>
            <a:ext cx="152400" cy="152400"/>
          </a:xfrm>
          <a:prstGeom prst="triangle">
            <a:avLst>
              <a:gd name="adj" fmla="val 50000"/>
            </a:avLst>
          </a:prstGeom>
          <a:solidFill>
            <a:schemeClr val="accent1"/>
          </a:solidFill>
          <a:ln w="9525" algn="ctr">
            <a:solidFill>
              <a:schemeClr val="tx1"/>
            </a:solidFill>
            <a:round/>
            <a:headEnd/>
            <a:tailEnd/>
          </a:ln>
        </p:spPr>
        <p:txBody>
          <a:bodyPr/>
          <a:lstStyle/>
          <a:p>
            <a:pPr algn="l" rtl="0"/>
            <a:endParaRPr lang="ar-EG"/>
          </a:p>
        </p:txBody>
      </p:sp>
      <p:sp>
        <p:nvSpPr>
          <p:cNvPr id="52242" name="TextBox 39"/>
          <p:cNvSpPr txBox="1">
            <a:spLocks noChangeArrowheads="1"/>
          </p:cNvSpPr>
          <p:nvPr/>
        </p:nvSpPr>
        <p:spPr bwMode="auto">
          <a:xfrm>
            <a:off x="228600" y="4038600"/>
            <a:ext cx="3429000" cy="707886"/>
          </a:xfrm>
          <a:prstGeom prst="rect">
            <a:avLst/>
          </a:prstGeom>
          <a:solidFill>
            <a:srgbClr val="FFFF00">
              <a:alpha val="50195"/>
            </a:srgbClr>
          </a:solidFill>
          <a:ln w="9525">
            <a:solidFill>
              <a:schemeClr val="tx1"/>
            </a:solidFill>
            <a:miter lim="800000"/>
            <a:headEnd/>
            <a:tailEnd/>
          </a:ln>
        </p:spPr>
        <p:txBody>
          <a:bodyPr>
            <a:spAutoFit/>
          </a:bodyPr>
          <a:lstStyle/>
          <a:p>
            <a:pPr algn="ctr" rtl="0"/>
            <a:r>
              <a:rPr lang="en-US" dirty="0"/>
              <a:t>One of the concrete classes is instantiated </a:t>
            </a:r>
            <a:r>
              <a:rPr lang="en-US" dirty="0" smtClean="0"/>
              <a:t>in runtime</a:t>
            </a:r>
            <a:endParaRPr lang="ar-EG" dirty="0"/>
          </a:p>
        </p:txBody>
      </p:sp>
      <p:cxnSp>
        <p:nvCxnSpPr>
          <p:cNvPr id="29" name="Straight Connector 30"/>
          <p:cNvCxnSpPr>
            <a:cxnSpLocks noChangeShapeType="1"/>
          </p:cNvCxnSpPr>
          <p:nvPr/>
        </p:nvCxnSpPr>
        <p:spPr bwMode="auto">
          <a:xfrm>
            <a:off x="457200" y="2056193"/>
            <a:ext cx="2819400" cy="1207"/>
          </a:xfrm>
          <a:prstGeom prst="line">
            <a:avLst/>
          </a:prstGeom>
          <a:noFill/>
          <a:ln w="9525" algn="ctr">
            <a:solidFill>
              <a:schemeClr val="tx1"/>
            </a:solidFill>
            <a:round/>
            <a:headEnd/>
            <a:tailEnd/>
          </a:ln>
        </p:spPr>
      </p:cxnSp>
      <p:cxnSp>
        <p:nvCxnSpPr>
          <p:cNvPr id="30" name="Straight Connector 11"/>
          <p:cNvCxnSpPr>
            <a:cxnSpLocks noChangeShapeType="1"/>
          </p:cNvCxnSpPr>
          <p:nvPr/>
        </p:nvCxnSpPr>
        <p:spPr bwMode="auto">
          <a:xfrm>
            <a:off x="4495800" y="2055812"/>
            <a:ext cx="4267200" cy="1588"/>
          </a:xfrm>
          <a:prstGeom prst="line">
            <a:avLst/>
          </a:prstGeom>
          <a:noFill/>
          <a:ln w="9525" algn="ctr">
            <a:solidFill>
              <a:schemeClr val="tx1"/>
            </a:solidFill>
            <a:round/>
            <a:headEnd/>
            <a:tailEnd/>
          </a:ln>
        </p:spPr>
      </p:cxnSp>
      <p:cxnSp>
        <p:nvCxnSpPr>
          <p:cNvPr id="32" name="Straight Connector 30"/>
          <p:cNvCxnSpPr>
            <a:cxnSpLocks noChangeShapeType="1"/>
          </p:cNvCxnSpPr>
          <p:nvPr/>
        </p:nvCxnSpPr>
        <p:spPr bwMode="auto">
          <a:xfrm>
            <a:off x="3866147" y="4338182"/>
            <a:ext cx="2819400" cy="1207"/>
          </a:xfrm>
          <a:prstGeom prst="line">
            <a:avLst/>
          </a:prstGeom>
          <a:noFill/>
          <a:ln w="9525" algn="ctr">
            <a:solidFill>
              <a:schemeClr val="tx1"/>
            </a:solidFill>
            <a:round/>
            <a:headEnd/>
            <a:tailEnd/>
          </a:ln>
        </p:spPr>
      </p:cxnSp>
      <p:cxnSp>
        <p:nvCxnSpPr>
          <p:cNvPr id="34" name="Straight Connector 30"/>
          <p:cNvCxnSpPr>
            <a:cxnSpLocks noChangeShapeType="1"/>
          </p:cNvCxnSpPr>
          <p:nvPr/>
        </p:nvCxnSpPr>
        <p:spPr bwMode="auto">
          <a:xfrm>
            <a:off x="6033836" y="5294693"/>
            <a:ext cx="2819400" cy="1207"/>
          </a:xfrm>
          <a:prstGeom prst="line">
            <a:avLst/>
          </a:prstGeom>
          <a:noFill/>
          <a:ln w="9525" algn="ctr">
            <a:solidFill>
              <a:schemeClr val="tx1"/>
            </a:solidFill>
            <a:round/>
            <a:headEnd/>
            <a:tailEnd/>
          </a:ln>
        </p:spPr>
      </p:cxnSp>
      <p:grpSp>
        <p:nvGrpSpPr>
          <p:cNvPr id="3" name="Group 2"/>
          <p:cNvGrpSpPr/>
          <p:nvPr/>
        </p:nvGrpSpPr>
        <p:grpSpPr>
          <a:xfrm>
            <a:off x="4953000" y="3657600"/>
            <a:ext cx="2895600" cy="1905000"/>
            <a:chOff x="4953000" y="3657600"/>
            <a:chExt cx="2895600" cy="1905000"/>
          </a:xfrm>
        </p:grpSpPr>
        <p:grpSp>
          <p:nvGrpSpPr>
            <p:cNvPr id="52230" name="Group 17"/>
            <p:cNvGrpSpPr>
              <a:grpSpLocks/>
            </p:cNvGrpSpPr>
            <p:nvPr/>
          </p:nvGrpSpPr>
          <p:grpSpPr bwMode="auto">
            <a:xfrm>
              <a:off x="4953000" y="3657600"/>
              <a:ext cx="2895600" cy="1905000"/>
              <a:chOff x="4495800" y="914400"/>
              <a:chExt cx="2895600" cy="1905000"/>
            </a:xfrm>
          </p:grpSpPr>
          <p:sp>
            <p:nvSpPr>
              <p:cNvPr id="52247" name="Flowchart: Process 7"/>
              <p:cNvSpPr>
                <a:spLocks noChangeArrowheads="1"/>
              </p:cNvSpPr>
              <p:nvPr/>
            </p:nvSpPr>
            <p:spPr bwMode="auto">
              <a:xfrm>
                <a:off x="4495800" y="914400"/>
                <a:ext cx="2895600" cy="1905000"/>
              </a:xfrm>
              <a:prstGeom prst="flowChartProcess">
                <a:avLst/>
              </a:prstGeom>
              <a:solidFill>
                <a:schemeClr val="bg1"/>
              </a:solidFill>
              <a:ln w="9525" algn="ctr">
                <a:solidFill>
                  <a:schemeClr val="tx1"/>
                </a:solidFill>
                <a:round/>
                <a:headEnd/>
                <a:tailEnd/>
              </a:ln>
            </p:spPr>
            <p:txBody>
              <a:bodyPr/>
              <a:lstStyle/>
              <a:p>
                <a:pPr algn="ctr" rtl="0"/>
                <a:r>
                  <a:rPr lang="en-US" b="1" dirty="0" err="1" smtClean="0"/>
                  <a:t>ConcreteStrategyB</a:t>
                </a:r>
                <a:endParaRPr lang="en-US" dirty="0"/>
              </a:p>
              <a:p>
                <a:pPr algn="l" rtl="0"/>
                <a:endParaRPr lang="en-US" dirty="0" smtClean="0"/>
              </a:p>
              <a:p>
                <a:pPr algn="l" rtl="0"/>
                <a:endParaRPr lang="en-US" dirty="0" smtClean="0"/>
              </a:p>
              <a:p>
                <a:pPr algn="l" rtl="0"/>
                <a:endParaRPr lang="en-US" dirty="0"/>
              </a:p>
              <a:p>
                <a:pPr algn="l" rtl="0"/>
                <a:r>
                  <a:rPr lang="en-US" dirty="0" err="1" smtClean="0"/>
                  <a:t>doOperation</a:t>
                </a:r>
                <a:r>
                  <a:rPr lang="en-US" dirty="0"/>
                  <a:t>()</a:t>
                </a:r>
              </a:p>
            </p:txBody>
          </p:sp>
          <p:cxnSp>
            <p:nvCxnSpPr>
              <p:cNvPr id="52248" name="Straight Connector 19"/>
              <p:cNvCxnSpPr>
                <a:cxnSpLocks noChangeShapeType="1"/>
              </p:cNvCxnSpPr>
              <p:nvPr/>
            </p:nvCxnSpPr>
            <p:spPr bwMode="auto">
              <a:xfrm>
                <a:off x="4495800" y="1295400"/>
                <a:ext cx="2895600" cy="1588"/>
              </a:xfrm>
              <a:prstGeom prst="line">
                <a:avLst/>
              </a:prstGeom>
              <a:noFill/>
              <a:ln w="9525" algn="ctr">
                <a:solidFill>
                  <a:schemeClr val="tx1"/>
                </a:solidFill>
                <a:round/>
                <a:headEnd/>
                <a:tailEnd/>
              </a:ln>
            </p:spPr>
          </p:cxnSp>
        </p:grpSp>
        <p:cxnSp>
          <p:nvCxnSpPr>
            <p:cNvPr id="33" name="Straight Connector 30"/>
            <p:cNvCxnSpPr>
              <a:cxnSpLocks noChangeShapeType="1"/>
            </p:cNvCxnSpPr>
            <p:nvPr/>
          </p:nvCxnSpPr>
          <p:spPr bwMode="auto">
            <a:xfrm>
              <a:off x="4953000" y="4707150"/>
              <a:ext cx="2819400" cy="1207"/>
            </a:xfrm>
            <a:prstGeom prst="line">
              <a:avLst/>
            </a:prstGeom>
            <a:noFill/>
            <a:ln w="9525" algn="ctr">
              <a:solidFill>
                <a:schemeClr val="tx1"/>
              </a:solidFill>
              <a:round/>
              <a:headEnd/>
              <a:tailEnd/>
            </a:ln>
          </p:spPr>
        </p:cxnSp>
      </p:grpSp>
      <p:grpSp>
        <p:nvGrpSpPr>
          <p:cNvPr id="52231" name="Group 20"/>
          <p:cNvGrpSpPr>
            <a:grpSpLocks/>
          </p:cNvGrpSpPr>
          <p:nvPr/>
        </p:nvGrpSpPr>
        <p:grpSpPr bwMode="auto">
          <a:xfrm>
            <a:off x="5943600" y="4343400"/>
            <a:ext cx="2895600" cy="1905000"/>
            <a:chOff x="4191000" y="914400"/>
            <a:chExt cx="2895600" cy="1905000"/>
          </a:xfrm>
        </p:grpSpPr>
        <p:sp>
          <p:nvSpPr>
            <p:cNvPr id="52245" name="Flowchart: Process 7"/>
            <p:cNvSpPr>
              <a:spLocks noChangeArrowheads="1"/>
            </p:cNvSpPr>
            <p:nvPr/>
          </p:nvSpPr>
          <p:spPr bwMode="auto">
            <a:xfrm>
              <a:off x="4191000" y="914400"/>
              <a:ext cx="2895600" cy="1905000"/>
            </a:xfrm>
            <a:prstGeom prst="flowChartProcess">
              <a:avLst/>
            </a:prstGeom>
            <a:solidFill>
              <a:schemeClr val="bg1"/>
            </a:solidFill>
            <a:ln w="9525" algn="ctr">
              <a:solidFill>
                <a:schemeClr val="tx1"/>
              </a:solidFill>
              <a:round/>
              <a:headEnd/>
              <a:tailEnd/>
            </a:ln>
          </p:spPr>
          <p:txBody>
            <a:bodyPr/>
            <a:lstStyle/>
            <a:p>
              <a:pPr algn="ctr" rtl="0"/>
              <a:r>
                <a:rPr lang="en-US" b="1" dirty="0" err="1" smtClean="0"/>
                <a:t>ConcreteStrategyC</a:t>
              </a:r>
              <a:endParaRPr lang="en-US" b="1" dirty="0" smtClean="0"/>
            </a:p>
            <a:p>
              <a:pPr algn="ctr" rtl="0"/>
              <a:endParaRPr lang="en-US" b="1" dirty="0"/>
            </a:p>
            <a:p>
              <a:pPr algn="ctr" rtl="0"/>
              <a:endParaRPr lang="en-US" b="1" dirty="0" smtClean="0"/>
            </a:p>
            <a:p>
              <a:pPr algn="ctr" rtl="0"/>
              <a:endParaRPr lang="en-US" b="1" dirty="0" smtClean="0"/>
            </a:p>
            <a:p>
              <a:pPr algn="l" rtl="0"/>
              <a:r>
                <a:rPr lang="en-US" dirty="0" err="1" smtClean="0"/>
                <a:t>doOperation</a:t>
              </a:r>
              <a:r>
                <a:rPr lang="en-US" dirty="0"/>
                <a:t>()</a:t>
              </a:r>
            </a:p>
            <a:p>
              <a:pPr algn="ctr" rtl="0"/>
              <a:endParaRPr lang="en-US" dirty="0"/>
            </a:p>
          </p:txBody>
        </p:sp>
        <p:cxnSp>
          <p:nvCxnSpPr>
            <p:cNvPr id="52246" name="Straight Connector 22"/>
            <p:cNvCxnSpPr>
              <a:cxnSpLocks noChangeShapeType="1"/>
            </p:cNvCxnSpPr>
            <p:nvPr/>
          </p:nvCxnSpPr>
          <p:spPr bwMode="auto">
            <a:xfrm>
              <a:off x="4191000" y="1446212"/>
              <a:ext cx="2895600" cy="1588"/>
            </a:xfrm>
            <a:prstGeom prst="line">
              <a:avLst/>
            </a:prstGeom>
            <a:noFill/>
            <a:ln w="9525" algn="ctr">
              <a:solidFill>
                <a:schemeClr val="tx1"/>
              </a:solidFill>
              <a:round/>
              <a:headEnd/>
              <a:tailEnd/>
            </a:ln>
          </p:spPr>
        </p:cxnSp>
      </p:grpSp>
      <p:cxnSp>
        <p:nvCxnSpPr>
          <p:cNvPr id="36" name="Straight Connector 22"/>
          <p:cNvCxnSpPr>
            <a:cxnSpLocks noChangeShapeType="1"/>
          </p:cNvCxnSpPr>
          <p:nvPr/>
        </p:nvCxnSpPr>
        <p:spPr bwMode="auto">
          <a:xfrm>
            <a:off x="5943600" y="5484812"/>
            <a:ext cx="2895600" cy="1588"/>
          </a:xfrm>
          <a:prstGeom prst="line">
            <a:avLst/>
          </a:prstGeom>
          <a:noFill/>
          <a:ln w="9525" algn="ctr">
            <a:solidFill>
              <a:schemeClr val="tx1"/>
            </a:solidFill>
            <a:round/>
            <a:headEnd/>
            <a:tailEnd/>
          </a:ln>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a:t>
            </a:r>
            <a:r>
              <a:rPr lang="en-US" dirty="0"/>
              <a:t>L</a:t>
            </a:r>
            <a:r>
              <a:rPr lang="en-US" dirty="0" smtClean="0"/>
              <a:t>evel Class Design Principles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Tell don’t ask</a:t>
            </a:r>
          </a:p>
          <a:p>
            <a:pPr>
              <a:buFont typeface="Wingdings" panose="05000000000000000000" pitchFamily="2" charset="2"/>
              <a:buChar char="q"/>
            </a:pPr>
            <a:r>
              <a:rPr lang="en-US" dirty="0" smtClean="0">
                <a:solidFill>
                  <a:schemeClr val="bg1">
                    <a:lumMod val="85000"/>
                  </a:schemeClr>
                </a:solidFill>
              </a:rPr>
              <a:t>Once and only once</a:t>
            </a:r>
          </a:p>
          <a:p>
            <a:pPr>
              <a:buFont typeface="Wingdings" panose="05000000000000000000" pitchFamily="2" charset="2"/>
              <a:buChar char="q"/>
            </a:pPr>
            <a:r>
              <a:rPr lang="en-US" dirty="0" smtClean="0">
                <a:solidFill>
                  <a:schemeClr val="bg1">
                    <a:lumMod val="85000"/>
                  </a:schemeClr>
                </a:solidFill>
              </a:rPr>
              <a:t>Law of Demeter</a:t>
            </a:r>
          </a:p>
          <a:p>
            <a:pPr>
              <a:buFont typeface="Wingdings" panose="05000000000000000000" pitchFamily="2" charset="2"/>
              <a:buChar char="q"/>
            </a:pPr>
            <a:r>
              <a:rPr lang="en-US" dirty="0" smtClean="0">
                <a:solidFill>
                  <a:schemeClr val="bg1">
                    <a:lumMod val="85000"/>
                  </a:schemeClr>
                </a:solidFill>
              </a:rPr>
              <a:t>Favor composition over inheritance</a:t>
            </a:r>
          </a:p>
          <a:p>
            <a:pPr>
              <a:buFont typeface="Wingdings" panose="05000000000000000000" pitchFamily="2" charset="2"/>
              <a:buChar char="q"/>
            </a:pPr>
            <a:r>
              <a:rPr lang="en-US" dirty="0" smtClean="0">
                <a:solidFill>
                  <a:schemeClr val="bg1">
                    <a:lumMod val="85000"/>
                  </a:schemeClr>
                </a:solidFill>
              </a:rPr>
              <a:t>Command Query Separation</a:t>
            </a:r>
          </a:p>
          <a:p>
            <a:pPr marL="0" indent="0">
              <a:buNone/>
            </a:pPr>
            <a:endParaRPr lang="en-US" dirty="0">
              <a:solidFill>
                <a:schemeClr val="bg1">
                  <a:lumMod val="85000"/>
                </a:schemeClr>
              </a:solidFill>
            </a:endParaRPr>
          </a:p>
        </p:txBody>
      </p:sp>
    </p:spTree>
    <p:extLst>
      <p:ext uri="{BB962C8B-B14F-4D97-AF65-F5344CB8AC3E}">
        <p14:creationId xmlns:p14="http://schemas.microsoft.com/office/powerpoint/2010/main" val="370145816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Strategy Design Pattern Definition</a:t>
            </a:r>
            <a:endParaRPr lang="ar-EG" dirty="0" smtClean="0"/>
          </a:p>
        </p:txBody>
      </p:sp>
      <p:sp>
        <p:nvSpPr>
          <p:cNvPr id="18435" name="Content Placeholder 2"/>
          <p:cNvSpPr>
            <a:spLocks noGrp="1"/>
          </p:cNvSpPr>
          <p:nvPr>
            <p:ph idx="1"/>
          </p:nvPr>
        </p:nvSpPr>
        <p:spPr>
          <a:xfrm>
            <a:off x="457200" y="1295400"/>
            <a:ext cx="8229600" cy="4830763"/>
          </a:xfrm>
        </p:spPr>
        <p:txBody>
          <a:bodyPr/>
          <a:lstStyle/>
          <a:p>
            <a:pPr marL="0" indent="0">
              <a:buNone/>
            </a:pPr>
            <a:r>
              <a:rPr lang="en-US" sz="2800" dirty="0"/>
              <a:t>The strategy pattern</a:t>
            </a:r>
          </a:p>
          <a:p>
            <a:pPr lvl="1"/>
            <a:r>
              <a:rPr lang="en-US" dirty="0"/>
              <a:t>defines a family of algorithms,</a:t>
            </a:r>
          </a:p>
          <a:p>
            <a:pPr lvl="1"/>
            <a:r>
              <a:rPr lang="en-US" dirty="0"/>
              <a:t>encapsulates each algorithm, and</a:t>
            </a:r>
          </a:p>
          <a:p>
            <a:pPr lvl="1"/>
            <a:r>
              <a:rPr lang="en-US" dirty="0"/>
              <a:t>makes the algorithms interchangeable within that </a:t>
            </a:r>
            <a:r>
              <a:rPr lang="en-US" dirty="0" smtClean="0"/>
              <a:t>family.</a:t>
            </a:r>
          </a:p>
          <a:p>
            <a:pPr lvl="1"/>
            <a:r>
              <a:rPr lang="en-US" sz="2800" dirty="0" smtClean="0"/>
              <a:t>Strategy </a:t>
            </a:r>
            <a:r>
              <a:rPr lang="en-US" sz="2800" dirty="0"/>
              <a:t>lets the algorithm vary independently from clients that use it</a:t>
            </a:r>
            <a:r>
              <a:rPr lang="en-US" sz="2800" dirty="0" smtClean="0"/>
              <a:t>.</a:t>
            </a:r>
          </a:p>
          <a:p>
            <a:pPr lvl="1"/>
            <a:r>
              <a:rPr lang="en-US" dirty="0" smtClean="0"/>
              <a:t>It is also known as </a:t>
            </a:r>
            <a:r>
              <a:rPr lang="en-US" smtClean="0"/>
              <a:t>Policy Pattern.</a:t>
            </a:r>
          </a:p>
          <a:p>
            <a:pPr marL="457200" lvl="1" indent="0">
              <a:buNone/>
            </a:pPr>
            <a:endParaRPr lang="en-US"/>
          </a:p>
          <a:p>
            <a:pPr lvl="1"/>
            <a:endParaRPr lang="en-US" sz="2800" dirty="0"/>
          </a:p>
        </p:txBody>
      </p:sp>
    </p:spTree>
    <p:extLst>
      <p:ext uri="{BB962C8B-B14F-4D97-AF65-F5344CB8AC3E}">
        <p14:creationId xmlns:p14="http://schemas.microsoft.com/office/powerpoint/2010/main" val="11810407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Strategy Design Pattern</a:t>
            </a:r>
            <a:endParaRPr lang="en-US" dirty="0"/>
          </a:p>
        </p:txBody>
      </p:sp>
      <p:sp>
        <p:nvSpPr>
          <p:cNvPr id="3" name="Content Placeholder 2"/>
          <p:cNvSpPr>
            <a:spLocks noGrp="1"/>
          </p:cNvSpPr>
          <p:nvPr>
            <p:ph idx="1"/>
          </p:nvPr>
        </p:nvSpPr>
        <p:spPr>
          <a:xfrm>
            <a:off x="457200" y="1295400"/>
            <a:ext cx="8229600" cy="4830763"/>
          </a:xfrm>
        </p:spPr>
        <p:txBody>
          <a:bodyPr/>
          <a:lstStyle/>
          <a:p>
            <a:r>
              <a:rPr lang="en-US" dirty="0"/>
              <a:t>Strategy pattern is useful when we have </a:t>
            </a:r>
            <a:r>
              <a:rPr lang="en-US" dirty="0" smtClean="0"/>
              <a:t>different variants of an algorithm or multiple </a:t>
            </a:r>
            <a:r>
              <a:rPr lang="en-US" dirty="0"/>
              <a:t>algorithms for </a:t>
            </a:r>
            <a:r>
              <a:rPr lang="en-US" dirty="0" smtClean="0"/>
              <a:t>a specific task.</a:t>
            </a:r>
          </a:p>
          <a:p>
            <a:r>
              <a:rPr lang="en-US" dirty="0" smtClean="0"/>
              <a:t>It enables the client to </a:t>
            </a:r>
            <a:r>
              <a:rPr lang="en-US" dirty="0"/>
              <a:t>chose any of the </a:t>
            </a:r>
            <a:r>
              <a:rPr lang="en-US" dirty="0" smtClean="0"/>
              <a:t>algorithms </a:t>
            </a:r>
            <a:r>
              <a:rPr lang="en-US" dirty="0"/>
              <a:t>at runtime </a:t>
            </a:r>
            <a:r>
              <a:rPr lang="en-US" dirty="0" smtClean="0"/>
              <a:t>without knowing the details of each.</a:t>
            </a:r>
            <a:endParaRPr lang="en-US" dirty="0"/>
          </a:p>
          <a:p>
            <a:r>
              <a:rPr lang="en-US" dirty="0" smtClean="0"/>
              <a:t>It reduces client code complexity by avoiding the multiple nested conditions.</a:t>
            </a:r>
            <a:endParaRPr lang="en-US" dirty="0"/>
          </a:p>
        </p:txBody>
      </p:sp>
    </p:spTree>
    <p:extLst>
      <p:ext uri="{BB962C8B-B14F-4D97-AF65-F5344CB8AC3E}">
        <p14:creationId xmlns:p14="http://schemas.microsoft.com/office/powerpoint/2010/main" val="19799418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subTitle" idx="1"/>
          </p:nvPr>
        </p:nvSpPr>
        <p:spPr>
          <a:xfrm>
            <a:off x="1295400" y="2743200"/>
            <a:ext cx="6400800" cy="1752600"/>
          </a:xfrm>
        </p:spPr>
        <p:txBody>
          <a:bodyPr/>
          <a:lstStyle/>
          <a:p>
            <a:pPr marL="533400" indent="-533400" eaLnBrk="1" hangingPunct="1">
              <a:lnSpc>
                <a:spcPct val="80000"/>
              </a:lnSpc>
              <a:defRPr/>
            </a:pPr>
            <a:endParaRPr lang="en-US" sz="3600" dirty="0" smtClean="0"/>
          </a:p>
          <a:p>
            <a:pPr marL="533400" indent="-533400" eaLnBrk="1" hangingPunct="1">
              <a:lnSpc>
                <a:spcPct val="80000"/>
              </a:lnSpc>
              <a:defRPr/>
            </a:pPr>
            <a:r>
              <a:rPr lang="en-US" dirty="0" smtClean="0">
                <a:latin typeface="Arial" pitchFamily="34" charset="0"/>
                <a:ea typeface="+mj-ea"/>
                <a:cs typeface="+mj-cs"/>
              </a:rPr>
              <a:t>The Observer Pattern</a:t>
            </a:r>
          </a:p>
        </p:txBody>
      </p:sp>
      <p:sp>
        <p:nvSpPr>
          <p:cNvPr id="11267" name="Rectangle 4"/>
          <p:cNvSpPr>
            <a:spLocks noGrp="1" noChangeArrowheads="1"/>
          </p:cNvSpPr>
          <p:nvPr>
            <p:ph type="ctrTitle"/>
          </p:nvPr>
        </p:nvSpPr>
        <p:spPr/>
        <p:txBody>
          <a:bodyPr/>
          <a:lstStyle/>
          <a:p>
            <a:pPr eaLnBrk="1" hangingPunct="1"/>
            <a:r>
              <a:rPr lang="en-US" dirty="0" smtClean="0"/>
              <a:t>Chapter 4</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0" y="762000"/>
            <a:ext cx="9144000" cy="6309420"/>
          </a:xfrm>
          <a:prstGeom prst="rect">
            <a:avLst/>
          </a:prstGeom>
          <a:noFill/>
          <a:ln w="9525">
            <a:noFill/>
            <a:miter lim="800000"/>
            <a:headEnd/>
            <a:tailEnd/>
          </a:ln>
        </p:spPr>
        <p:txBody>
          <a:bodyPr wrap="square">
            <a:spAutoFit/>
          </a:bodyPr>
          <a:lstStyle/>
          <a:p>
            <a:pPr algn="l" rtl="0">
              <a:spcBef>
                <a:spcPct val="50000"/>
              </a:spcBef>
              <a:buFontTx/>
              <a:buChar char="•"/>
            </a:pPr>
            <a:endParaRPr lang="en-US" sz="800" dirty="0">
              <a:latin typeface="Verdana" pitchFamily="34" charset="0"/>
            </a:endParaRPr>
          </a:p>
          <a:p>
            <a:pPr lvl="1" algn="l" rtl="0">
              <a:spcBef>
                <a:spcPct val="50000"/>
              </a:spcBef>
              <a:buFont typeface="Wingdings" pitchFamily="2" charset="2"/>
              <a:buChar char="q"/>
            </a:pPr>
            <a:r>
              <a:rPr lang="en-US" sz="2400" b="1" dirty="0"/>
              <a:t> </a:t>
            </a:r>
            <a:r>
              <a:rPr lang="en-US" sz="2400" b="1" dirty="0" smtClean="0"/>
              <a:t>Case Study </a:t>
            </a:r>
          </a:p>
          <a:p>
            <a:pPr lvl="1" algn="l" rtl="0">
              <a:spcBef>
                <a:spcPct val="50000"/>
              </a:spcBef>
              <a:buFont typeface="Wingdings" pitchFamily="2" charset="2"/>
              <a:buChar char="q"/>
            </a:pPr>
            <a:r>
              <a:rPr lang="en-US" sz="2400" b="1" dirty="0" smtClean="0"/>
              <a:t> Problem</a:t>
            </a:r>
          </a:p>
          <a:p>
            <a:pPr lvl="1" algn="l" rtl="0">
              <a:spcBef>
                <a:spcPct val="50000"/>
              </a:spcBef>
              <a:buFont typeface="Wingdings" pitchFamily="2" charset="2"/>
              <a:buChar char="q"/>
            </a:pPr>
            <a:r>
              <a:rPr lang="en-US" sz="2400" b="1" dirty="0" smtClean="0"/>
              <a:t> Suggested Solution</a:t>
            </a:r>
          </a:p>
          <a:p>
            <a:pPr lvl="1" algn="l" rtl="0">
              <a:spcBef>
                <a:spcPct val="50000"/>
              </a:spcBef>
              <a:buFont typeface="Wingdings" pitchFamily="2" charset="2"/>
              <a:buChar char="q"/>
            </a:pPr>
            <a:r>
              <a:rPr lang="en-US" sz="2400" b="1" dirty="0" smtClean="0"/>
              <a:t> Definition of Observer </a:t>
            </a:r>
            <a:r>
              <a:rPr lang="en-US" sz="2400" b="1" dirty="0"/>
              <a:t>Design Pattern.</a:t>
            </a:r>
          </a:p>
          <a:p>
            <a:pPr lvl="1" algn="l" rtl="0">
              <a:spcBef>
                <a:spcPct val="50000"/>
              </a:spcBef>
              <a:buFont typeface="Wingdings" pitchFamily="2" charset="2"/>
              <a:buChar char="q"/>
            </a:pPr>
            <a:r>
              <a:rPr lang="en-US" sz="2400" b="1" dirty="0"/>
              <a:t> </a:t>
            </a:r>
            <a:r>
              <a:rPr lang="en-US" sz="2400" b="1" dirty="0" smtClean="0"/>
              <a:t>Entities of Observer </a:t>
            </a:r>
            <a:r>
              <a:rPr lang="en-US" sz="2400" b="1" dirty="0"/>
              <a:t>Design </a:t>
            </a:r>
            <a:r>
              <a:rPr lang="en-US" sz="2400" b="1" dirty="0" smtClean="0"/>
              <a:t>Pattern </a:t>
            </a:r>
            <a:endParaRPr lang="en-US" sz="2400" b="1" dirty="0"/>
          </a:p>
          <a:p>
            <a:pPr lvl="1" algn="l" rtl="0">
              <a:spcBef>
                <a:spcPct val="50000"/>
              </a:spcBef>
              <a:buFont typeface="Wingdings" pitchFamily="2" charset="2"/>
              <a:buChar char="q"/>
            </a:pPr>
            <a:r>
              <a:rPr lang="en-US" sz="2400" b="1" dirty="0"/>
              <a:t> Class Diagram of Observer Design Pattern</a:t>
            </a:r>
            <a:r>
              <a:rPr lang="en-US" sz="2400" b="1" dirty="0" smtClean="0"/>
              <a:t>. </a:t>
            </a:r>
          </a:p>
          <a:p>
            <a:pPr lvl="1" algn="l" rtl="0">
              <a:spcBef>
                <a:spcPct val="50000"/>
              </a:spcBef>
              <a:buFont typeface="Wingdings" pitchFamily="2" charset="2"/>
              <a:buChar char="q"/>
            </a:pPr>
            <a:r>
              <a:rPr lang="en-US" sz="2400" b="1" dirty="0" smtClean="0"/>
              <a:t> How to Apply Observer Pattern</a:t>
            </a:r>
          </a:p>
          <a:p>
            <a:pPr lvl="1" algn="l" rtl="0">
              <a:spcBef>
                <a:spcPct val="50000"/>
              </a:spcBef>
              <a:buFont typeface="Wingdings" pitchFamily="2" charset="2"/>
              <a:buChar char="q"/>
            </a:pPr>
            <a:r>
              <a:rPr lang="en-US" sz="2400" b="1" dirty="0" smtClean="0"/>
              <a:t> Why Observer Pattern?</a:t>
            </a:r>
          </a:p>
          <a:p>
            <a:pPr lvl="1" algn="l" rtl="0">
              <a:spcBef>
                <a:spcPct val="50000"/>
              </a:spcBef>
              <a:buFont typeface="Wingdings" pitchFamily="2" charset="2"/>
              <a:buChar char="q"/>
            </a:pPr>
            <a:r>
              <a:rPr lang="en-US" sz="2400" b="1" dirty="0" smtClean="0"/>
              <a:t> Notes on Observer Design Pattern.</a:t>
            </a:r>
          </a:p>
          <a:p>
            <a:pPr lvl="1" algn="l" rtl="0">
              <a:spcBef>
                <a:spcPct val="50000"/>
              </a:spcBef>
              <a:buFont typeface="Wingdings" pitchFamily="2" charset="2"/>
              <a:buChar char="q"/>
            </a:pPr>
            <a:r>
              <a:rPr lang="en-US" sz="2400" b="1" dirty="0" smtClean="0"/>
              <a:t> Observer in JDK.</a:t>
            </a:r>
          </a:p>
          <a:p>
            <a:pPr lvl="1" algn="l" rtl="0">
              <a:spcBef>
                <a:spcPct val="50000"/>
              </a:spcBef>
              <a:buFont typeface="Wingdings" pitchFamily="2" charset="2"/>
              <a:buChar char="q"/>
            </a:pPr>
            <a:endParaRPr lang="en-US" sz="2400" b="1" dirty="0"/>
          </a:p>
        </p:txBody>
      </p:sp>
      <p:sp>
        <p:nvSpPr>
          <p:cNvPr id="12291" name="Text Box 3"/>
          <p:cNvSpPr txBox="1">
            <a:spLocks noChangeArrowheads="1"/>
          </p:cNvSpPr>
          <p:nvPr/>
        </p:nvSpPr>
        <p:spPr bwMode="auto">
          <a:xfrm>
            <a:off x="814388" y="166688"/>
            <a:ext cx="8229600" cy="523220"/>
          </a:xfrm>
          <a:prstGeom prst="rect">
            <a:avLst/>
          </a:prstGeom>
          <a:noFill/>
          <a:ln w="9525">
            <a:noFill/>
            <a:miter lim="800000"/>
            <a:headEnd/>
            <a:tailEnd/>
          </a:ln>
        </p:spPr>
        <p:txBody>
          <a:bodyPr wrap="square">
            <a:spAutoFit/>
          </a:bodyPr>
          <a:lstStyle/>
          <a:p>
            <a:pPr algn="ctr" rtl="0">
              <a:spcBef>
                <a:spcPct val="50000"/>
              </a:spcBef>
            </a:pPr>
            <a:r>
              <a:rPr lang="en-US" sz="2800" b="1" dirty="0">
                <a:solidFill>
                  <a:schemeClr val="tx2"/>
                </a:solidFill>
                <a:latin typeface="Verdana" pitchFamily="34" charset="0"/>
              </a:rPr>
              <a:t>Chapter </a:t>
            </a:r>
            <a:r>
              <a:rPr lang="en-US" sz="2800" b="1" dirty="0" smtClean="0">
                <a:solidFill>
                  <a:schemeClr val="tx2"/>
                </a:solidFill>
                <a:latin typeface="Verdana" pitchFamily="34" charset="0"/>
              </a:rPr>
              <a:t>4 </a:t>
            </a:r>
            <a:r>
              <a:rPr lang="en-US" sz="2800" b="1" dirty="0">
                <a:solidFill>
                  <a:schemeClr val="tx2"/>
                </a:solidFill>
                <a:latin typeface="Verdana" pitchFamily="34" charset="0"/>
              </a:rPr>
              <a:t>Outline</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title"/>
          </p:nvPr>
        </p:nvSpPr>
        <p:spPr/>
        <p:txBody>
          <a:bodyPr/>
          <a:lstStyle/>
          <a:p>
            <a:r>
              <a:rPr lang="en-US" dirty="0" smtClean="0"/>
              <a:t>Case Study</a:t>
            </a:r>
            <a:endParaRPr lang="ar-EG" dirty="0" smtClean="0"/>
          </a:p>
        </p:txBody>
      </p:sp>
      <p:sp>
        <p:nvSpPr>
          <p:cNvPr id="14339" name="Flowchart: Process 7"/>
          <p:cNvSpPr>
            <a:spLocks noChangeArrowheads="1"/>
          </p:cNvSpPr>
          <p:nvPr/>
        </p:nvSpPr>
        <p:spPr bwMode="auto">
          <a:xfrm>
            <a:off x="3124200" y="1676400"/>
            <a:ext cx="2438400" cy="3048000"/>
          </a:xfrm>
          <a:prstGeom prst="flowChartProcess">
            <a:avLst/>
          </a:prstGeom>
          <a:noFill/>
          <a:ln w="9525" algn="ctr">
            <a:solidFill>
              <a:schemeClr val="tx1"/>
            </a:solidFill>
            <a:round/>
            <a:headEnd/>
            <a:tailEnd/>
          </a:ln>
        </p:spPr>
        <p:txBody>
          <a:bodyPr/>
          <a:lstStyle/>
          <a:p>
            <a:pPr algn="ctr" rtl="0"/>
            <a:r>
              <a:rPr lang="en-US" b="1" dirty="0" err="1"/>
              <a:t>WeatherStatus</a:t>
            </a:r>
            <a:r>
              <a:rPr lang="en-US" b="1" dirty="0"/>
              <a:t> class</a:t>
            </a:r>
          </a:p>
          <a:p>
            <a:pPr algn="ctr" rtl="0"/>
            <a:endParaRPr lang="en-US" b="1" dirty="0"/>
          </a:p>
          <a:p>
            <a:pPr algn="l" rtl="0"/>
            <a:endParaRPr lang="en-US" dirty="0"/>
          </a:p>
          <a:p>
            <a:pPr algn="l" rtl="0"/>
            <a:r>
              <a:rPr lang="en-US" dirty="0" err="1">
                <a:solidFill>
                  <a:schemeClr val="tx1">
                    <a:lumMod val="75000"/>
                    <a:lumOff val="25000"/>
                  </a:schemeClr>
                </a:solidFill>
              </a:rPr>
              <a:t>getTemperature</a:t>
            </a:r>
            <a:r>
              <a:rPr lang="en-US" dirty="0">
                <a:solidFill>
                  <a:schemeClr val="tx1">
                    <a:lumMod val="75000"/>
                    <a:lumOff val="25000"/>
                  </a:schemeClr>
                </a:solidFill>
              </a:rPr>
              <a:t>( )</a:t>
            </a:r>
          </a:p>
          <a:p>
            <a:pPr algn="l" rtl="0"/>
            <a:r>
              <a:rPr lang="en-US" dirty="0" err="1">
                <a:solidFill>
                  <a:schemeClr val="tx1">
                    <a:lumMod val="75000"/>
                    <a:lumOff val="25000"/>
                  </a:schemeClr>
                </a:solidFill>
              </a:rPr>
              <a:t>getPressure</a:t>
            </a:r>
            <a:r>
              <a:rPr lang="en-US" dirty="0">
                <a:solidFill>
                  <a:schemeClr val="tx1">
                    <a:lumMod val="75000"/>
                    <a:lumOff val="25000"/>
                  </a:schemeClr>
                </a:solidFill>
              </a:rPr>
              <a:t>( )</a:t>
            </a:r>
          </a:p>
          <a:p>
            <a:pPr algn="l" rtl="0"/>
            <a:r>
              <a:rPr lang="en-US" dirty="0" err="1">
                <a:solidFill>
                  <a:schemeClr val="tx1">
                    <a:lumMod val="75000"/>
                    <a:lumOff val="25000"/>
                  </a:schemeClr>
                </a:solidFill>
              </a:rPr>
              <a:t>getHumidity</a:t>
            </a:r>
            <a:r>
              <a:rPr lang="en-US" dirty="0">
                <a:solidFill>
                  <a:schemeClr val="tx1">
                    <a:lumMod val="75000"/>
                    <a:lumOff val="25000"/>
                  </a:schemeClr>
                </a:solidFill>
              </a:rPr>
              <a:t>( )</a:t>
            </a:r>
          </a:p>
          <a:p>
            <a:pPr algn="l" rtl="0"/>
            <a:endParaRPr lang="en-US" dirty="0"/>
          </a:p>
          <a:p>
            <a:pPr algn="l" rtl="0"/>
            <a:r>
              <a:rPr lang="en-US" dirty="0" err="1"/>
              <a:t>weatherChanged</a:t>
            </a:r>
            <a:r>
              <a:rPr lang="en-US" dirty="0"/>
              <a:t>( )</a:t>
            </a:r>
            <a:endParaRPr lang="ar-EG" dirty="0"/>
          </a:p>
        </p:txBody>
      </p:sp>
      <p:grpSp>
        <p:nvGrpSpPr>
          <p:cNvPr id="14340" name="Group 25"/>
          <p:cNvGrpSpPr>
            <a:grpSpLocks/>
          </p:cNvGrpSpPr>
          <p:nvPr/>
        </p:nvGrpSpPr>
        <p:grpSpPr bwMode="auto">
          <a:xfrm>
            <a:off x="457200" y="1066800"/>
            <a:ext cx="8077200" cy="4419600"/>
            <a:chOff x="457200" y="1066800"/>
            <a:chExt cx="8077200" cy="4419600"/>
          </a:xfrm>
        </p:grpSpPr>
        <p:sp>
          <p:nvSpPr>
            <p:cNvPr id="5" name="Oval 4"/>
            <p:cNvSpPr/>
            <p:nvPr/>
          </p:nvSpPr>
          <p:spPr bwMode="auto">
            <a:xfrm>
              <a:off x="457200" y="1066800"/>
              <a:ext cx="2286000" cy="99060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dirty="0"/>
                <a:t>Temperature Sensor</a:t>
              </a:r>
              <a:endParaRPr lang="ar-EG" dirty="0"/>
            </a:p>
          </p:txBody>
        </p:sp>
        <p:sp>
          <p:nvSpPr>
            <p:cNvPr id="6" name="Oval 5"/>
            <p:cNvSpPr/>
            <p:nvPr/>
          </p:nvSpPr>
          <p:spPr bwMode="auto">
            <a:xfrm>
              <a:off x="457200" y="2819400"/>
              <a:ext cx="1828800" cy="99060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dirty="0"/>
                <a:t>Pressure Sensor</a:t>
              </a:r>
              <a:endParaRPr lang="ar-EG" dirty="0"/>
            </a:p>
          </p:txBody>
        </p:sp>
        <p:sp>
          <p:nvSpPr>
            <p:cNvPr id="7" name="Oval 6"/>
            <p:cNvSpPr/>
            <p:nvPr/>
          </p:nvSpPr>
          <p:spPr bwMode="auto">
            <a:xfrm>
              <a:off x="457200" y="4495800"/>
              <a:ext cx="1981200" cy="99060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dirty="0"/>
                <a:t>Humidity Sensor</a:t>
              </a:r>
              <a:endParaRPr lang="ar-EG" dirty="0"/>
            </a:p>
          </p:txBody>
        </p:sp>
        <p:sp>
          <p:nvSpPr>
            <p:cNvPr id="10" name="Flowchart: Multidocument 9"/>
            <p:cNvSpPr/>
            <p:nvPr/>
          </p:nvSpPr>
          <p:spPr bwMode="auto">
            <a:xfrm>
              <a:off x="6629400" y="1981200"/>
              <a:ext cx="1905000" cy="2209800"/>
            </a:xfrm>
            <a:prstGeom prst="flowChartMultidocumen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l" rtl="0">
                <a:defRPr/>
              </a:pPr>
              <a:r>
                <a:rPr lang="en-US" dirty="0"/>
                <a:t>Different Displays</a:t>
              </a:r>
              <a:endParaRPr lang="ar-EG" dirty="0"/>
            </a:p>
          </p:txBody>
        </p:sp>
        <p:cxnSp>
          <p:nvCxnSpPr>
            <p:cNvPr id="14346" name="Straight Arrow Connector 11"/>
            <p:cNvCxnSpPr>
              <a:cxnSpLocks noChangeShapeType="1"/>
            </p:cNvCxnSpPr>
            <p:nvPr/>
          </p:nvCxnSpPr>
          <p:spPr bwMode="auto">
            <a:xfrm rot="16200000" flipH="1">
              <a:off x="2590800" y="1828800"/>
              <a:ext cx="533400" cy="533400"/>
            </a:xfrm>
            <a:prstGeom prst="straightConnector1">
              <a:avLst/>
            </a:prstGeom>
            <a:noFill/>
            <a:ln w="9525" algn="ctr">
              <a:solidFill>
                <a:schemeClr val="tx1"/>
              </a:solidFill>
              <a:round/>
              <a:headEnd/>
              <a:tailEnd type="arrow" w="med" len="med"/>
            </a:ln>
          </p:spPr>
        </p:cxnSp>
        <p:cxnSp>
          <p:nvCxnSpPr>
            <p:cNvPr id="14347" name="Straight Arrow Connector 12"/>
            <p:cNvCxnSpPr>
              <a:cxnSpLocks noChangeShapeType="1"/>
            </p:cNvCxnSpPr>
            <p:nvPr/>
          </p:nvCxnSpPr>
          <p:spPr bwMode="auto">
            <a:xfrm>
              <a:off x="2286000" y="3276600"/>
              <a:ext cx="838200" cy="1588"/>
            </a:xfrm>
            <a:prstGeom prst="straightConnector1">
              <a:avLst/>
            </a:prstGeom>
            <a:noFill/>
            <a:ln w="9525" algn="ctr">
              <a:solidFill>
                <a:schemeClr val="tx1"/>
              </a:solidFill>
              <a:round/>
              <a:headEnd/>
              <a:tailEnd type="arrow" w="med" len="med"/>
            </a:ln>
          </p:spPr>
        </p:cxnSp>
        <p:cxnSp>
          <p:nvCxnSpPr>
            <p:cNvPr id="14348" name="Straight Arrow Connector 13"/>
            <p:cNvCxnSpPr>
              <a:cxnSpLocks noChangeShapeType="1"/>
            </p:cNvCxnSpPr>
            <p:nvPr/>
          </p:nvCxnSpPr>
          <p:spPr bwMode="auto">
            <a:xfrm flipV="1">
              <a:off x="2286000" y="4191000"/>
              <a:ext cx="838200" cy="533400"/>
            </a:xfrm>
            <a:prstGeom prst="straightConnector1">
              <a:avLst/>
            </a:prstGeom>
            <a:noFill/>
            <a:ln w="9525" algn="ctr">
              <a:solidFill>
                <a:schemeClr val="tx1"/>
              </a:solidFill>
              <a:round/>
              <a:headEnd/>
              <a:tailEnd type="arrow" w="med" len="med"/>
            </a:ln>
          </p:spPr>
        </p:cxnSp>
        <p:cxnSp>
          <p:nvCxnSpPr>
            <p:cNvPr id="14349" name="Straight Arrow Connector 21"/>
            <p:cNvCxnSpPr>
              <a:cxnSpLocks noChangeShapeType="1"/>
            </p:cNvCxnSpPr>
            <p:nvPr/>
          </p:nvCxnSpPr>
          <p:spPr bwMode="auto">
            <a:xfrm>
              <a:off x="5562600" y="3200400"/>
              <a:ext cx="1066800" cy="1588"/>
            </a:xfrm>
            <a:prstGeom prst="straightConnector1">
              <a:avLst/>
            </a:prstGeom>
            <a:noFill/>
            <a:ln w="9525" algn="ctr">
              <a:solidFill>
                <a:schemeClr val="tx1"/>
              </a:solidFill>
              <a:round/>
              <a:headEnd/>
              <a:tailEnd type="arrow" w="med" len="med"/>
            </a:ln>
          </p:spPr>
        </p:cxnSp>
      </p:grpSp>
      <p:sp>
        <p:nvSpPr>
          <p:cNvPr id="14341" name="TextBox 26"/>
          <p:cNvSpPr txBox="1">
            <a:spLocks noChangeArrowheads="1"/>
          </p:cNvSpPr>
          <p:nvPr/>
        </p:nvSpPr>
        <p:spPr bwMode="auto">
          <a:xfrm>
            <a:off x="5638800" y="2362200"/>
            <a:ext cx="838200" cy="708025"/>
          </a:xfrm>
          <a:prstGeom prst="rect">
            <a:avLst/>
          </a:prstGeom>
          <a:noFill/>
          <a:ln w="9525">
            <a:noFill/>
            <a:miter lim="800000"/>
            <a:headEnd/>
            <a:tailEnd/>
          </a:ln>
        </p:spPr>
        <p:txBody>
          <a:bodyPr>
            <a:spAutoFit/>
          </a:bodyPr>
          <a:lstStyle/>
          <a:p>
            <a:pPr algn="ctr" rtl="0"/>
            <a:r>
              <a:rPr lang="en-US"/>
              <a:t>New Data </a:t>
            </a:r>
            <a:endParaRPr lang="ar-EG"/>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457200" y="1219200"/>
            <a:ext cx="8229600" cy="4906963"/>
          </a:xfrm>
        </p:spPr>
        <p:txBody>
          <a:bodyPr/>
          <a:lstStyle/>
          <a:p>
            <a:r>
              <a:rPr lang="en-US" sz="2800" dirty="0" smtClean="0"/>
              <a:t>The </a:t>
            </a:r>
            <a:r>
              <a:rPr lang="en-US" sz="2800" dirty="0" err="1" smtClean="0"/>
              <a:t>WeatherStatus</a:t>
            </a:r>
            <a:r>
              <a:rPr lang="en-US" sz="2800" dirty="0" smtClean="0"/>
              <a:t> class has 3 getters for the 3 measurement values</a:t>
            </a:r>
          </a:p>
          <a:p>
            <a:r>
              <a:rPr lang="en-US" sz="2800" dirty="0" smtClean="0"/>
              <a:t>The </a:t>
            </a:r>
            <a:r>
              <a:rPr lang="en-US" sz="2800" dirty="0" err="1" smtClean="0"/>
              <a:t>weatherChanged</a:t>
            </a:r>
            <a:r>
              <a:rPr lang="en-US" sz="2800" dirty="0" smtClean="0"/>
              <a:t> method is called each time one of the measurements changes.</a:t>
            </a:r>
          </a:p>
          <a:p>
            <a:r>
              <a:rPr lang="en-US" sz="2800" dirty="0" smtClean="0"/>
              <a:t>Your role is to implement the different displays (Weather today, Statistics, etc…).</a:t>
            </a:r>
          </a:p>
          <a:p>
            <a:r>
              <a:rPr lang="en-US" sz="2800" dirty="0" smtClean="0"/>
              <a:t>The System must be expandable (new displays can be added or removed)</a:t>
            </a:r>
            <a:endParaRPr lang="ar-EG" sz="2800" dirty="0" smtClean="0"/>
          </a:p>
        </p:txBody>
      </p:sp>
      <p:sp>
        <p:nvSpPr>
          <p:cNvPr id="6" name="Title 2"/>
          <p:cNvSpPr>
            <a:spLocks noGrp="1"/>
          </p:cNvSpPr>
          <p:nvPr>
            <p:ph type="title"/>
          </p:nvPr>
        </p:nvSpPr>
        <p:spPr/>
        <p:txBody>
          <a:bodyPr/>
          <a:lstStyle/>
          <a:p>
            <a:r>
              <a:rPr lang="en-US" dirty="0" smtClean="0"/>
              <a:t>Problem</a:t>
            </a:r>
            <a:endParaRPr lang="ar-EG"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Suggested Solution</a:t>
            </a:r>
            <a:endParaRPr lang="ar-EG" dirty="0" smtClean="0"/>
          </a:p>
        </p:txBody>
      </p:sp>
      <p:sp>
        <p:nvSpPr>
          <p:cNvPr id="5" name="Rectangle 4"/>
          <p:cNvSpPr/>
          <p:nvPr/>
        </p:nvSpPr>
        <p:spPr bwMode="auto">
          <a:xfrm>
            <a:off x="304800" y="1143000"/>
            <a:ext cx="5715000" cy="4724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err="1"/>
              <a:t>WeatherStatus</a:t>
            </a:r>
            <a:r>
              <a:rPr lang="en-US" b="1" dirty="0"/>
              <a:t> class</a:t>
            </a:r>
          </a:p>
        </p:txBody>
      </p:sp>
      <p:sp>
        <p:nvSpPr>
          <p:cNvPr id="16388" name="TextBox 3"/>
          <p:cNvSpPr txBox="1">
            <a:spLocks noChangeArrowheads="1"/>
          </p:cNvSpPr>
          <p:nvPr/>
        </p:nvSpPr>
        <p:spPr bwMode="auto">
          <a:xfrm>
            <a:off x="533400" y="1905000"/>
            <a:ext cx="5105400" cy="3786188"/>
          </a:xfrm>
          <a:prstGeom prst="rect">
            <a:avLst/>
          </a:prstGeom>
          <a:solidFill>
            <a:schemeClr val="bg1"/>
          </a:solidFill>
          <a:ln w="9525">
            <a:noFill/>
            <a:miter lim="800000"/>
            <a:headEnd/>
            <a:tailEnd/>
          </a:ln>
        </p:spPr>
        <p:txBody>
          <a:bodyPr>
            <a:spAutoFit/>
          </a:bodyPr>
          <a:lstStyle/>
          <a:p>
            <a:pPr algn="l" rtl="0"/>
            <a:r>
              <a:rPr lang="en-US" b="1" dirty="0">
                <a:latin typeface="Calibri" pitchFamily="34" charset="0"/>
              </a:rPr>
              <a:t>public void </a:t>
            </a:r>
            <a:r>
              <a:rPr lang="en-US" b="1" dirty="0" err="1">
                <a:latin typeface="Calibri" pitchFamily="34" charset="0"/>
              </a:rPr>
              <a:t>weatherChanged</a:t>
            </a:r>
            <a:r>
              <a:rPr lang="en-US" b="1" dirty="0">
                <a:latin typeface="Calibri" pitchFamily="34" charset="0"/>
              </a:rPr>
              <a:t>( )</a:t>
            </a:r>
          </a:p>
          <a:p>
            <a:pPr algn="l" rtl="0"/>
            <a:r>
              <a:rPr lang="en-US" b="1" dirty="0">
                <a:latin typeface="Calibri" pitchFamily="34" charset="0"/>
              </a:rPr>
              <a:t>{</a:t>
            </a:r>
          </a:p>
          <a:p>
            <a:pPr lvl="1" algn="l" rtl="0"/>
            <a:r>
              <a:rPr lang="en-US" b="1" dirty="0">
                <a:latin typeface="Calibri" pitchFamily="34" charset="0"/>
              </a:rPr>
              <a:t>float temp=</a:t>
            </a:r>
            <a:r>
              <a:rPr lang="en-US" b="1" dirty="0" err="1">
                <a:latin typeface="Calibri" pitchFamily="34" charset="0"/>
              </a:rPr>
              <a:t>getTemperature</a:t>
            </a:r>
            <a:r>
              <a:rPr lang="en-US" b="1" dirty="0">
                <a:latin typeface="Calibri" pitchFamily="34" charset="0"/>
              </a:rPr>
              <a:t>();</a:t>
            </a:r>
          </a:p>
          <a:p>
            <a:pPr lvl="1" algn="l" rtl="0"/>
            <a:r>
              <a:rPr lang="en-US" b="1" dirty="0">
                <a:latin typeface="Calibri" pitchFamily="34" charset="0"/>
              </a:rPr>
              <a:t>float pressure=</a:t>
            </a:r>
            <a:r>
              <a:rPr lang="en-US" b="1" dirty="0" err="1">
                <a:latin typeface="Calibri" pitchFamily="34" charset="0"/>
              </a:rPr>
              <a:t>getPressure</a:t>
            </a:r>
            <a:r>
              <a:rPr lang="en-US" b="1" dirty="0">
                <a:latin typeface="Calibri" pitchFamily="34" charset="0"/>
              </a:rPr>
              <a:t>();</a:t>
            </a:r>
          </a:p>
          <a:p>
            <a:pPr lvl="1" algn="l" rtl="0"/>
            <a:r>
              <a:rPr lang="en-US" b="1" dirty="0">
                <a:latin typeface="Calibri" pitchFamily="34" charset="0"/>
              </a:rPr>
              <a:t>float humidity=</a:t>
            </a:r>
            <a:r>
              <a:rPr lang="en-US" b="1" dirty="0" err="1">
                <a:latin typeface="Calibri" pitchFamily="34" charset="0"/>
              </a:rPr>
              <a:t>getHumidity</a:t>
            </a:r>
            <a:r>
              <a:rPr lang="en-US" b="1" dirty="0">
                <a:latin typeface="Calibri" pitchFamily="34" charset="0"/>
              </a:rPr>
              <a:t>();</a:t>
            </a:r>
          </a:p>
          <a:p>
            <a:pPr lvl="1" algn="l" rtl="0"/>
            <a:r>
              <a:rPr lang="en-US" b="1" dirty="0">
                <a:latin typeface="Calibri" pitchFamily="34" charset="0"/>
              </a:rPr>
              <a:t> display1.update(</a:t>
            </a:r>
            <a:r>
              <a:rPr lang="en-US" b="1" dirty="0" err="1">
                <a:latin typeface="Calibri" pitchFamily="34" charset="0"/>
              </a:rPr>
              <a:t>temp,pressure,humidity</a:t>
            </a:r>
            <a:r>
              <a:rPr lang="en-US" b="1" dirty="0">
                <a:latin typeface="Calibri" pitchFamily="34" charset="0"/>
              </a:rPr>
              <a:t>);</a:t>
            </a:r>
          </a:p>
          <a:p>
            <a:pPr lvl="1" algn="l" rtl="0"/>
            <a:r>
              <a:rPr lang="en-US" b="1" dirty="0">
                <a:latin typeface="Calibri" pitchFamily="34" charset="0"/>
              </a:rPr>
              <a:t> display2.update(</a:t>
            </a:r>
            <a:r>
              <a:rPr lang="en-US" b="1" dirty="0" err="1">
                <a:latin typeface="Calibri" pitchFamily="34" charset="0"/>
              </a:rPr>
              <a:t>temp,pressure,humidity</a:t>
            </a:r>
            <a:r>
              <a:rPr lang="en-US" b="1" dirty="0">
                <a:latin typeface="Calibri" pitchFamily="34" charset="0"/>
              </a:rPr>
              <a:t>);</a:t>
            </a:r>
          </a:p>
          <a:p>
            <a:pPr lvl="1" algn="l" rtl="0"/>
            <a:r>
              <a:rPr lang="en-US" b="1" dirty="0">
                <a:latin typeface="Calibri" pitchFamily="34" charset="0"/>
              </a:rPr>
              <a:t> display3.update(</a:t>
            </a:r>
            <a:r>
              <a:rPr lang="en-US" b="1" dirty="0" err="1">
                <a:latin typeface="Calibri" pitchFamily="34" charset="0"/>
              </a:rPr>
              <a:t>temp,pressure,humidity</a:t>
            </a:r>
            <a:r>
              <a:rPr lang="en-US" b="1" dirty="0">
                <a:latin typeface="Calibri" pitchFamily="34" charset="0"/>
              </a:rPr>
              <a:t>);</a:t>
            </a:r>
          </a:p>
          <a:p>
            <a:pPr algn="l" rtl="0"/>
            <a:r>
              <a:rPr lang="en-US" b="1" dirty="0">
                <a:latin typeface="Calibri" pitchFamily="34" charset="0"/>
              </a:rPr>
              <a:t>}</a:t>
            </a:r>
            <a:endParaRPr lang="ar-EG" b="1" dirty="0">
              <a:latin typeface="Calibri" pitchFamily="34" charset="0"/>
            </a:endParaRPr>
          </a:p>
        </p:txBody>
      </p:sp>
      <p:sp>
        <p:nvSpPr>
          <p:cNvPr id="8" name="Oval Callout 7"/>
          <p:cNvSpPr/>
          <p:nvPr/>
        </p:nvSpPr>
        <p:spPr bwMode="auto">
          <a:xfrm>
            <a:off x="6172200" y="3505200"/>
            <a:ext cx="2667000" cy="2438400"/>
          </a:xfrm>
          <a:prstGeom prst="wedgeEllipseCallou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l" rtl="0">
              <a:defRPr/>
            </a:pPr>
            <a:r>
              <a:rPr lang="en-US" sz="2400" b="1" dirty="0"/>
              <a:t>What do you think of this solution</a:t>
            </a:r>
            <a:r>
              <a:rPr lang="en-US" sz="2400" dirty="0"/>
              <a:t>?</a:t>
            </a:r>
            <a:endParaRPr lang="ar-EG" sz="24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4724400" y="1066800"/>
            <a:ext cx="3581400" cy="3886200"/>
          </a:xfrm>
          <a:prstGeom prst="roundRect">
            <a:avLst/>
          </a:prstGeom>
          <a:noFill/>
          <a:ln w="9525" cap="flat" cmpd="sng" algn="ctr">
            <a:solidFill>
              <a:schemeClr val="accent2">
                <a:lumMod val="75000"/>
              </a:schemeClr>
            </a:solidFill>
            <a:prstDash val="solid"/>
            <a:round/>
            <a:headEnd type="none" w="med" len="med"/>
            <a:tailEnd type="none" w="med" len="med"/>
          </a:ln>
          <a:effectLst/>
        </p:spPr>
        <p:txBody>
          <a:bodyPr rtlCol="1"/>
          <a:lstStyle/>
          <a:p>
            <a:pPr algn="l" rtl="0">
              <a:defRPr/>
            </a:pPr>
            <a:endParaRPr lang="ar-EG"/>
          </a:p>
        </p:txBody>
      </p:sp>
      <p:sp>
        <p:nvSpPr>
          <p:cNvPr id="17411" name="Title 1"/>
          <p:cNvSpPr>
            <a:spLocks noGrp="1"/>
          </p:cNvSpPr>
          <p:nvPr>
            <p:ph type="title"/>
          </p:nvPr>
        </p:nvSpPr>
        <p:spPr/>
        <p:txBody>
          <a:bodyPr/>
          <a:lstStyle/>
          <a:p>
            <a:r>
              <a:rPr lang="en-US" dirty="0" smtClean="0"/>
              <a:t>Observer Design Pattern </a:t>
            </a:r>
            <a:endParaRPr lang="ar-EG" dirty="0" smtClean="0"/>
          </a:p>
        </p:txBody>
      </p:sp>
      <p:sp>
        <p:nvSpPr>
          <p:cNvPr id="4" name="Oval 3"/>
          <p:cNvSpPr/>
          <p:nvPr/>
        </p:nvSpPr>
        <p:spPr bwMode="auto">
          <a:xfrm>
            <a:off x="762000" y="3048000"/>
            <a:ext cx="2286000" cy="99060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dirty="0"/>
              <a:t>Subject Object</a:t>
            </a:r>
            <a:endParaRPr lang="ar-EG" dirty="0"/>
          </a:p>
        </p:txBody>
      </p:sp>
      <p:sp>
        <p:nvSpPr>
          <p:cNvPr id="5" name="Oval 4"/>
          <p:cNvSpPr/>
          <p:nvPr/>
        </p:nvSpPr>
        <p:spPr bwMode="auto">
          <a:xfrm>
            <a:off x="5105400" y="1295400"/>
            <a:ext cx="2286000" cy="99060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dirty="0"/>
              <a:t>Subscriber1 Object</a:t>
            </a:r>
            <a:endParaRPr lang="ar-EG" dirty="0"/>
          </a:p>
        </p:txBody>
      </p:sp>
      <p:sp>
        <p:nvSpPr>
          <p:cNvPr id="7" name="Oval 6"/>
          <p:cNvSpPr/>
          <p:nvPr/>
        </p:nvSpPr>
        <p:spPr bwMode="auto">
          <a:xfrm>
            <a:off x="5486400" y="3581400"/>
            <a:ext cx="2286000" cy="99060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dirty="0"/>
              <a:t>Subscriber2 Object</a:t>
            </a:r>
            <a:endParaRPr lang="ar-EG" dirty="0"/>
          </a:p>
          <a:p>
            <a:pPr algn="ctr" rtl="0">
              <a:defRPr/>
            </a:pPr>
            <a:endParaRPr lang="ar-EG" dirty="0"/>
          </a:p>
        </p:txBody>
      </p:sp>
      <p:sp>
        <p:nvSpPr>
          <p:cNvPr id="17415" name="TextBox 9"/>
          <p:cNvSpPr txBox="1">
            <a:spLocks noChangeArrowheads="1"/>
          </p:cNvSpPr>
          <p:nvPr/>
        </p:nvSpPr>
        <p:spPr bwMode="auto">
          <a:xfrm>
            <a:off x="5181600" y="4933950"/>
            <a:ext cx="2895600" cy="400050"/>
          </a:xfrm>
          <a:prstGeom prst="rect">
            <a:avLst/>
          </a:prstGeom>
          <a:noFill/>
          <a:ln w="9525">
            <a:noFill/>
            <a:miter lim="800000"/>
            <a:headEnd/>
            <a:tailEnd/>
          </a:ln>
        </p:spPr>
        <p:txBody>
          <a:bodyPr>
            <a:spAutoFit/>
          </a:bodyPr>
          <a:lstStyle/>
          <a:p>
            <a:pPr algn="ctr" rtl="0"/>
            <a:r>
              <a:rPr lang="en-US" b="1"/>
              <a:t>Observer Objects</a:t>
            </a:r>
            <a:endParaRPr lang="ar-EG" b="1"/>
          </a:p>
        </p:txBody>
      </p:sp>
      <p:cxnSp>
        <p:nvCxnSpPr>
          <p:cNvPr id="17416" name="Straight Arrow Connector 10"/>
          <p:cNvCxnSpPr>
            <a:cxnSpLocks noChangeShapeType="1"/>
            <a:endCxn id="5" idx="2"/>
          </p:cNvCxnSpPr>
          <p:nvPr/>
        </p:nvCxnSpPr>
        <p:spPr bwMode="auto">
          <a:xfrm flipV="1">
            <a:off x="2895600" y="1790700"/>
            <a:ext cx="2209800" cy="1485900"/>
          </a:xfrm>
          <a:prstGeom prst="straightConnector1">
            <a:avLst/>
          </a:prstGeom>
          <a:noFill/>
          <a:ln w="9525" algn="ctr">
            <a:solidFill>
              <a:schemeClr val="tx1"/>
            </a:solidFill>
            <a:round/>
            <a:headEnd/>
            <a:tailEnd type="arrow" w="med" len="med"/>
          </a:ln>
        </p:spPr>
      </p:cxnSp>
      <p:cxnSp>
        <p:nvCxnSpPr>
          <p:cNvPr id="17417" name="Straight Arrow Connector 11"/>
          <p:cNvCxnSpPr>
            <a:cxnSpLocks noChangeShapeType="1"/>
          </p:cNvCxnSpPr>
          <p:nvPr/>
        </p:nvCxnSpPr>
        <p:spPr bwMode="auto">
          <a:xfrm flipV="1">
            <a:off x="3048000" y="2819400"/>
            <a:ext cx="2590800" cy="685800"/>
          </a:xfrm>
          <a:prstGeom prst="straightConnector1">
            <a:avLst/>
          </a:prstGeom>
          <a:noFill/>
          <a:ln w="9525" algn="ctr">
            <a:solidFill>
              <a:schemeClr val="tx1"/>
            </a:solidFill>
            <a:round/>
            <a:headEnd/>
            <a:tailEnd type="arrow" w="med" len="med"/>
          </a:ln>
        </p:spPr>
      </p:cxnSp>
      <p:cxnSp>
        <p:nvCxnSpPr>
          <p:cNvPr id="17418" name="Straight Arrow Connector 12"/>
          <p:cNvCxnSpPr>
            <a:cxnSpLocks noChangeShapeType="1"/>
            <a:endCxn id="7" idx="2"/>
          </p:cNvCxnSpPr>
          <p:nvPr/>
        </p:nvCxnSpPr>
        <p:spPr bwMode="auto">
          <a:xfrm>
            <a:off x="2743200" y="3886200"/>
            <a:ext cx="2743200" cy="190500"/>
          </a:xfrm>
          <a:prstGeom prst="straightConnector1">
            <a:avLst/>
          </a:prstGeom>
          <a:noFill/>
          <a:ln w="9525" algn="ctr">
            <a:solidFill>
              <a:schemeClr val="tx1"/>
            </a:solidFill>
            <a:round/>
            <a:headEnd/>
            <a:tailEnd type="arrow" w="med" len="med"/>
          </a:ln>
        </p:spPr>
      </p:cxnSp>
      <p:sp>
        <p:nvSpPr>
          <p:cNvPr id="6" name="Oval 5"/>
          <p:cNvSpPr/>
          <p:nvPr/>
        </p:nvSpPr>
        <p:spPr bwMode="auto">
          <a:xfrm>
            <a:off x="5638800" y="2438400"/>
            <a:ext cx="2286000" cy="99060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dirty="0"/>
              <a:t>Subscriber2 Object</a:t>
            </a:r>
            <a:endParaRPr lang="ar-EG" dirty="0"/>
          </a:p>
          <a:p>
            <a:pPr algn="ctr" rtl="0">
              <a:defRPr/>
            </a:pPr>
            <a:endParaRPr lang="ar-EG" dirty="0"/>
          </a:p>
        </p:txBody>
      </p:sp>
      <p:sp>
        <p:nvSpPr>
          <p:cNvPr id="17423" name="TextBox 28"/>
          <p:cNvSpPr txBox="1">
            <a:spLocks noChangeArrowheads="1"/>
          </p:cNvSpPr>
          <p:nvPr/>
        </p:nvSpPr>
        <p:spPr bwMode="auto">
          <a:xfrm>
            <a:off x="3505200" y="2743200"/>
            <a:ext cx="1371600" cy="400050"/>
          </a:xfrm>
          <a:prstGeom prst="rect">
            <a:avLst/>
          </a:prstGeom>
          <a:noFill/>
          <a:ln w="9525">
            <a:noFill/>
            <a:miter lim="800000"/>
            <a:headEnd/>
            <a:tailEnd/>
          </a:ln>
        </p:spPr>
        <p:txBody>
          <a:bodyPr>
            <a:spAutoFit/>
          </a:bodyPr>
          <a:lstStyle/>
          <a:p>
            <a:pPr algn="ctr" rtl="0"/>
            <a:r>
              <a:rPr lang="en-US"/>
              <a:t>Updates</a:t>
            </a:r>
            <a:endParaRPr lang="ar-EG"/>
          </a:p>
        </p:txBody>
      </p:sp>
      <p:sp>
        <p:nvSpPr>
          <p:cNvPr id="17424" name="TextBox 29"/>
          <p:cNvSpPr txBox="1">
            <a:spLocks noChangeArrowheads="1"/>
          </p:cNvSpPr>
          <p:nvPr/>
        </p:nvSpPr>
        <p:spPr bwMode="auto">
          <a:xfrm>
            <a:off x="3200400" y="1905000"/>
            <a:ext cx="1219200" cy="400050"/>
          </a:xfrm>
          <a:prstGeom prst="rect">
            <a:avLst/>
          </a:prstGeom>
          <a:noFill/>
          <a:ln w="9525">
            <a:noFill/>
            <a:miter lim="800000"/>
            <a:headEnd/>
            <a:tailEnd/>
          </a:ln>
        </p:spPr>
        <p:txBody>
          <a:bodyPr>
            <a:spAutoFit/>
          </a:bodyPr>
          <a:lstStyle/>
          <a:p>
            <a:pPr algn="ctr" rtl="0"/>
            <a:r>
              <a:rPr lang="en-US"/>
              <a:t>Updates</a:t>
            </a:r>
            <a:endParaRPr lang="ar-EG"/>
          </a:p>
        </p:txBody>
      </p:sp>
      <p:sp>
        <p:nvSpPr>
          <p:cNvPr id="17425" name="TextBox 30"/>
          <p:cNvSpPr txBox="1">
            <a:spLocks noChangeArrowheads="1"/>
          </p:cNvSpPr>
          <p:nvPr/>
        </p:nvSpPr>
        <p:spPr bwMode="auto">
          <a:xfrm>
            <a:off x="3657600" y="3562350"/>
            <a:ext cx="1371600" cy="400050"/>
          </a:xfrm>
          <a:prstGeom prst="rect">
            <a:avLst/>
          </a:prstGeom>
          <a:noFill/>
          <a:ln w="9525">
            <a:noFill/>
            <a:miter lim="800000"/>
            <a:headEnd/>
            <a:tailEnd/>
          </a:ln>
        </p:spPr>
        <p:txBody>
          <a:bodyPr>
            <a:spAutoFit/>
          </a:bodyPr>
          <a:lstStyle/>
          <a:p>
            <a:pPr algn="ctr" rtl="0"/>
            <a:r>
              <a:rPr lang="en-US"/>
              <a:t>Updates</a:t>
            </a:r>
            <a:endParaRPr lang="ar-EG"/>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Observer Design Pattern Definition</a:t>
            </a:r>
            <a:endParaRPr lang="ar-EG" dirty="0" smtClean="0"/>
          </a:p>
        </p:txBody>
      </p:sp>
      <p:sp>
        <p:nvSpPr>
          <p:cNvPr id="18435" name="Content Placeholder 2"/>
          <p:cNvSpPr>
            <a:spLocks noGrp="1"/>
          </p:cNvSpPr>
          <p:nvPr>
            <p:ph idx="1"/>
          </p:nvPr>
        </p:nvSpPr>
        <p:spPr>
          <a:xfrm>
            <a:off x="457200" y="1295400"/>
            <a:ext cx="8229600" cy="4830763"/>
          </a:xfrm>
        </p:spPr>
        <p:txBody>
          <a:bodyPr/>
          <a:lstStyle/>
          <a:p>
            <a:r>
              <a:rPr lang="en-US" sz="2800" dirty="0" smtClean="0"/>
              <a:t>The Observer Design Pattern is a one-to-many dependency between objects, so that when one object changes state, all its dependents are notified and updated automatically.</a:t>
            </a:r>
          </a:p>
          <a:p>
            <a:r>
              <a:rPr lang="en-US" sz="2800" dirty="0" smtClean="0"/>
              <a:t>Event Driven Architecture </a:t>
            </a:r>
            <a:endParaRPr lang="ar-EG" sz="2800" dirty="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 Observer Design Pattern Entities</a:t>
            </a:r>
            <a:endParaRPr lang="ar-EG" dirty="0" smtClean="0"/>
          </a:p>
        </p:txBody>
      </p:sp>
      <p:sp>
        <p:nvSpPr>
          <p:cNvPr id="19459" name="Content Placeholder 2"/>
          <p:cNvSpPr>
            <a:spLocks noGrp="1"/>
          </p:cNvSpPr>
          <p:nvPr>
            <p:ph idx="1"/>
          </p:nvPr>
        </p:nvSpPr>
        <p:spPr>
          <a:xfrm>
            <a:off x="304800" y="1066800"/>
            <a:ext cx="8534400" cy="5059363"/>
          </a:xfrm>
        </p:spPr>
        <p:txBody>
          <a:bodyPr/>
          <a:lstStyle/>
          <a:p>
            <a:r>
              <a:rPr lang="en-US" sz="2800" b="1" smtClean="0"/>
              <a:t>Subject</a:t>
            </a:r>
            <a:r>
              <a:rPr lang="en-US" sz="2800" smtClean="0"/>
              <a:t>: The object that carries the data (state) and controls it</a:t>
            </a:r>
          </a:p>
          <a:p>
            <a:r>
              <a:rPr lang="en-US" sz="2800" b="1" smtClean="0"/>
              <a:t>Observers</a:t>
            </a:r>
            <a:r>
              <a:rPr lang="en-US" sz="2800" smtClean="0"/>
              <a:t>: The objects that use the data (e.g. display it) and depend on the </a:t>
            </a:r>
            <a:r>
              <a:rPr lang="en-US" sz="2800" b="1" smtClean="0"/>
              <a:t>Subject</a:t>
            </a:r>
            <a:r>
              <a:rPr lang="en-US" sz="2800" smtClean="0"/>
              <a:t> to tell them when its state changes. </a:t>
            </a:r>
          </a:p>
          <a:p>
            <a:r>
              <a:rPr lang="en-US" sz="2800" smtClean="0"/>
              <a:t>Each of these </a:t>
            </a:r>
            <a:r>
              <a:rPr lang="en-US" sz="2800" b="1" smtClean="0"/>
              <a:t>observers</a:t>
            </a:r>
            <a:r>
              <a:rPr lang="en-US" sz="2800" smtClean="0"/>
              <a:t> registers its interest in the data by calling a public method in the </a:t>
            </a:r>
            <a:r>
              <a:rPr lang="en-US" sz="2800" b="1" smtClean="0"/>
              <a:t>Subject </a:t>
            </a:r>
            <a:r>
              <a:rPr lang="en-US" sz="2800" smtClean="0"/>
              <a:t>(e.g. registerObserver).</a:t>
            </a:r>
            <a:endParaRPr lang="en-US" sz="2800" b="1" smtClean="0"/>
          </a:p>
          <a:p>
            <a:r>
              <a:rPr lang="en-US" sz="2800" smtClean="0"/>
              <a:t>Each </a:t>
            </a:r>
            <a:r>
              <a:rPr lang="en-US" sz="2800" b="1" smtClean="0"/>
              <a:t>observer</a:t>
            </a:r>
            <a:r>
              <a:rPr lang="en-US" sz="2800" smtClean="0"/>
              <a:t> has a known interface that the </a:t>
            </a:r>
            <a:r>
              <a:rPr lang="en-US" sz="2800" b="1" smtClean="0"/>
              <a:t>Subject</a:t>
            </a:r>
            <a:r>
              <a:rPr lang="en-US" sz="2800" smtClean="0"/>
              <a:t> calls when the data change (e.g. update).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q"/>
            </a:pPr>
            <a:r>
              <a:rPr lang="en-US" dirty="0" smtClean="0"/>
              <a:t>Tell don’t ask</a:t>
            </a:r>
            <a:endParaRPr lang="en-US" dirty="0"/>
          </a:p>
        </p:txBody>
      </p:sp>
      <p:sp>
        <p:nvSpPr>
          <p:cNvPr id="3" name="Content Placeholder 2"/>
          <p:cNvSpPr>
            <a:spLocks noGrp="1"/>
          </p:cNvSpPr>
          <p:nvPr>
            <p:ph idx="1"/>
          </p:nvPr>
        </p:nvSpPr>
        <p:spPr>
          <a:xfrm>
            <a:off x="228600" y="914400"/>
            <a:ext cx="8686800" cy="5715000"/>
          </a:xfrm>
        </p:spPr>
        <p:txBody>
          <a:bodyPr>
            <a:normAutofit lnSpcReduction="10000"/>
          </a:bodyPr>
          <a:lstStyle/>
          <a:p>
            <a:pPr lvl="1">
              <a:buFontTx/>
              <a:buChar char="-"/>
            </a:pPr>
            <a:r>
              <a:rPr lang="en-US" dirty="0" smtClean="0"/>
              <a:t>Instead of asking an object for data and acting on that data, tell an object what to do.</a:t>
            </a:r>
          </a:p>
          <a:p>
            <a:pPr marL="457200" lvl="1" indent="0">
              <a:buNone/>
            </a:pPr>
            <a:endParaRPr lang="en-US" dirty="0" smtClean="0"/>
          </a:p>
          <a:p>
            <a:pPr lvl="1">
              <a:buFontTx/>
              <a:buChar char="-"/>
            </a:pPr>
            <a:r>
              <a:rPr lang="en-US" dirty="0" smtClean="0"/>
              <a:t>Object Orientation bundles data with behavior  (functions acting on that data) in one class.</a:t>
            </a:r>
            <a:br>
              <a:rPr lang="en-US" dirty="0" smtClean="0"/>
            </a:br>
            <a:endParaRPr lang="en-US" dirty="0" smtClean="0"/>
          </a:p>
          <a:p>
            <a:pPr marL="457200" lvl="1" indent="0">
              <a:buNone/>
            </a:pPr>
            <a:endParaRPr lang="ar-EG" dirty="0" smtClean="0"/>
          </a:p>
          <a:p>
            <a:pPr marL="457200" lvl="1" indent="0">
              <a:buNone/>
            </a:pPr>
            <a:endParaRPr lang="ar-EG" dirty="0" smtClean="0"/>
          </a:p>
          <a:p>
            <a:pPr marL="457200" lvl="1" indent="0">
              <a:buNone/>
            </a:pPr>
            <a:endParaRPr lang="ar-EG" dirty="0"/>
          </a:p>
          <a:p>
            <a:pPr lvl="1"/>
            <a:r>
              <a:rPr lang="en-US" b="1" dirty="0"/>
              <a:t> </a:t>
            </a:r>
            <a:r>
              <a:rPr lang="en-US" b="1" dirty="0" smtClean="0"/>
              <a:t>Note that: c</a:t>
            </a:r>
            <a:r>
              <a:rPr lang="en-US" dirty="0" smtClean="0"/>
              <a:t>o-locating </a:t>
            </a:r>
            <a:r>
              <a:rPr lang="en-US" dirty="0"/>
              <a:t>data and behavior should sometimes be dropped in favor of other </a:t>
            </a:r>
            <a:r>
              <a:rPr lang="en-US" dirty="0" smtClean="0"/>
              <a:t>concerns such </a:t>
            </a:r>
            <a:r>
              <a:rPr lang="en-US" dirty="0"/>
              <a:t>as layering. </a:t>
            </a:r>
          </a:p>
          <a:p>
            <a:pPr lvl="1">
              <a:buFontTx/>
              <a:buChar char="-"/>
            </a:pPr>
            <a:endParaRPr lang="en-US" dirty="0"/>
          </a:p>
        </p:txBody>
      </p:sp>
      <p:grpSp>
        <p:nvGrpSpPr>
          <p:cNvPr id="16" name="Group 15"/>
          <p:cNvGrpSpPr/>
          <p:nvPr/>
        </p:nvGrpSpPr>
        <p:grpSpPr>
          <a:xfrm>
            <a:off x="685800" y="3238500"/>
            <a:ext cx="3886200" cy="1638300"/>
            <a:chOff x="1066800" y="3810000"/>
            <a:chExt cx="3276600" cy="1638300"/>
          </a:xfrm>
        </p:grpSpPr>
        <p:sp>
          <p:nvSpPr>
            <p:cNvPr id="4" name="Rectangle 3"/>
            <p:cNvSpPr/>
            <p:nvPr/>
          </p:nvSpPr>
          <p:spPr>
            <a:xfrm>
              <a:off x="3048000" y="3810000"/>
              <a:ext cx="1295400" cy="1638300"/>
            </a:xfrm>
            <a:prstGeom prst="rect">
              <a:avLst/>
            </a:prstGeom>
            <a:solidFill>
              <a:srgbClr val="FF9933"/>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rtl="0"/>
              <a:r>
                <a:rPr lang="ar-EG" sz="2000" b="1" dirty="0" smtClean="0"/>
                <a:t>int width;</a:t>
              </a:r>
            </a:p>
            <a:p>
              <a:pPr algn="ctr" rtl="0"/>
              <a:r>
                <a:rPr lang="en-US" sz="2000" b="1" dirty="0" err="1" smtClean="0"/>
                <a:t>int</a:t>
              </a:r>
              <a:r>
                <a:rPr lang="ar-EG" sz="2000" b="1" dirty="0" smtClean="0"/>
                <a:t> height;</a:t>
              </a:r>
            </a:p>
            <a:p>
              <a:pPr algn="ctr" rtl="0"/>
              <a:endParaRPr lang="ar-EG" sz="2000" b="1" dirty="0" smtClean="0"/>
            </a:p>
            <a:p>
              <a:pPr algn="ctr" rtl="0"/>
              <a:r>
                <a:rPr lang="ar-EG" sz="2000" b="1" dirty="0" smtClean="0"/>
                <a:t>getWidth()</a:t>
              </a:r>
            </a:p>
            <a:p>
              <a:pPr algn="ctr" rtl="0"/>
              <a:r>
                <a:rPr lang="ar-EG" sz="2000" b="1" dirty="0" smtClean="0"/>
                <a:t>getHeight()</a:t>
              </a:r>
            </a:p>
          </p:txBody>
        </p:sp>
        <p:sp>
          <p:nvSpPr>
            <p:cNvPr id="7" name="Rounded Rectangle 6"/>
            <p:cNvSpPr/>
            <p:nvPr/>
          </p:nvSpPr>
          <p:spPr>
            <a:xfrm>
              <a:off x="1066800" y="3810000"/>
              <a:ext cx="1295400" cy="1524000"/>
            </a:xfrm>
            <a:prstGeom prst="roundRect">
              <a:avLst/>
            </a:prstGeom>
            <a:solidFill>
              <a:srgbClr val="FF9933"/>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rtl="0"/>
              <a:r>
                <a:rPr lang="en-US" b="1" dirty="0" smtClean="0"/>
                <a:t>Client </a:t>
              </a:r>
              <a:endParaRPr lang="en-US" b="1" dirty="0"/>
            </a:p>
          </p:txBody>
        </p:sp>
        <p:cxnSp>
          <p:nvCxnSpPr>
            <p:cNvPr id="9" name="Straight Arrow Connector 8"/>
            <p:cNvCxnSpPr/>
            <p:nvPr/>
          </p:nvCxnSpPr>
          <p:spPr>
            <a:xfrm>
              <a:off x="2362200" y="3962400"/>
              <a:ext cx="685800" cy="0"/>
            </a:xfrm>
            <a:prstGeom prst="straightConnector1">
              <a:avLst/>
            </a:prstGeom>
            <a:ln w="1905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362200" y="4419600"/>
              <a:ext cx="685800" cy="0"/>
            </a:xfrm>
            <a:prstGeom prst="straightConnector1">
              <a:avLst/>
            </a:prstGeom>
            <a:ln w="1905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362200" y="4191000"/>
              <a:ext cx="685800" cy="0"/>
            </a:xfrm>
            <a:prstGeom prst="straightConnector1">
              <a:avLst/>
            </a:prstGeom>
            <a:ln w="19050">
              <a:solidFill>
                <a:schemeClr val="accent2">
                  <a:lumMod val="60000"/>
                  <a:lumOff val="4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362200" y="4648200"/>
              <a:ext cx="685800" cy="0"/>
            </a:xfrm>
            <a:prstGeom prst="straightConnector1">
              <a:avLst/>
            </a:prstGeom>
            <a:ln w="19050">
              <a:solidFill>
                <a:schemeClr val="accent2">
                  <a:lumMod val="60000"/>
                  <a:lumOff val="40000"/>
                </a:schemeClr>
              </a:solidFill>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5105400" y="3200400"/>
            <a:ext cx="3733800" cy="1371600"/>
            <a:chOff x="5486400" y="3771900"/>
            <a:chExt cx="3048000" cy="1371600"/>
          </a:xfrm>
        </p:grpSpPr>
        <p:sp>
          <p:nvSpPr>
            <p:cNvPr id="5" name="Rectangle 4"/>
            <p:cNvSpPr/>
            <p:nvPr/>
          </p:nvSpPr>
          <p:spPr>
            <a:xfrm>
              <a:off x="7315200" y="3810000"/>
              <a:ext cx="1219200" cy="1333500"/>
            </a:xfrm>
            <a:prstGeom prst="rect">
              <a:avLst/>
            </a:prstGeom>
            <a:solidFill>
              <a:schemeClr val="accent2">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rtl="0"/>
              <a:endParaRPr lang="en-US" sz="2000" b="1" dirty="0" smtClean="0"/>
            </a:p>
            <a:p>
              <a:pPr algn="ctr" rtl="0"/>
              <a:r>
                <a:rPr lang="ar-EG" sz="2000" b="1" dirty="0" smtClean="0"/>
                <a:t>int width;</a:t>
              </a:r>
            </a:p>
            <a:p>
              <a:pPr algn="ctr" rtl="0"/>
              <a:r>
                <a:rPr lang="en-US" sz="2000" b="1" dirty="0" err="1" smtClean="0"/>
                <a:t>int</a:t>
              </a:r>
              <a:r>
                <a:rPr lang="ar-EG" sz="2000" b="1" dirty="0" smtClean="0"/>
                <a:t> height;</a:t>
              </a:r>
            </a:p>
            <a:p>
              <a:pPr algn="ctr" rtl="0"/>
              <a:endParaRPr lang="ar-EG" sz="2000" b="1" dirty="0" smtClean="0"/>
            </a:p>
            <a:p>
              <a:pPr algn="ctr" rtl="0"/>
              <a:r>
                <a:rPr lang="ar-EG" sz="2000" b="1" dirty="0" smtClean="0"/>
                <a:t>calcArea()</a:t>
              </a:r>
            </a:p>
            <a:p>
              <a:pPr algn="ctr" rtl="0"/>
              <a:endParaRPr lang="en-US" dirty="0"/>
            </a:p>
          </p:txBody>
        </p:sp>
        <p:cxnSp>
          <p:nvCxnSpPr>
            <p:cNvPr id="17" name="Straight Arrow Connector 16"/>
            <p:cNvCxnSpPr/>
            <p:nvPr/>
          </p:nvCxnSpPr>
          <p:spPr>
            <a:xfrm>
              <a:off x="6629400" y="3962400"/>
              <a:ext cx="685800" cy="0"/>
            </a:xfrm>
            <a:prstGeom prst="straightConnector1">
              <a:avLst/>
            </a:prstGeom>
            <a:ln w="1587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6629400" y="4191000"/>
              <a:ext cx="685800" cy="0"/>
            </a:xfrm>
            <a:prstGeom prst="straightConnector1">
              <a:avLst/>
            </a:prstGeom>
            <a:ln w="15875">
              <a:solidFill>
                <a:schemeClr val="accent2">
                  <a:lumMod val="60000"/>
                  <a:lumOff val="4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486400" y="3771900"/>
              <a:ext cx="1143000" cy="685800"/>
            </a:xfrm>
            <a:prstGeom prst="roundRect">
              <a:avLst/>
            </a:prstGeom>
            <a:solidFill>
              <a:schemeClr val="accent2">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smtClean="0"/>
                <a:t>Client</a:t>
              </a:r>
              <a:endParaRPr lang="en-US" b="1" dirty="0"/>
            </a:p>
          </p:txBody>
        </p:sp>
      </p:grpSp>
    </p:spTree>
    <p:extLst>
      <p:ext uri="{BB962C8B-B14F-4D97-AF65-F5344CB8AC3E}">
        <p14:creationId xmlns:p14="http://schemas.microsoft.com/office/powerpoint/2010/main" val="194550227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Observer Design Pattern Class Diagram</a:t>
            </a:r>
            <a:endParaRPr lang="ar-EG" dirty="0" smtClean="0"/>
          </a:p>
        </p:txBody>
      </p:sp>
      <p:grpSp>
        <p:nvGrpSpPr>
          <p:cNvPr id="20483" name="Group 11"/>
          <p:cNvGrpSpPr>
            <a:grpSpLocks/>
          </p:cNvGrpSpPr>
          <p:nvPr/>
        </p:nvGrpSpPr>
        <p:grpSpPr bwMode="auto">
          <a:xfrm>
            <a:off x="762000" y="1219200"/>
            <a:ext cx="2667000" cy="2057400"/>
            <a:chOff x="609600" y="1219200"/>
            <a:chExt cx="2667000" cy="2057400"/>
          </a:xfrm>
        </p:grpSpPr>
        <p:sp>
          <p:nvSpPr>
            <p:cNvPr id="4" name="Rectangle 3"/>
            <p:cNvSpPr/>
            <p:nvPr/>
          </p:nvSpPr>
          <p:spPr bwMode="auto">
            <a:xfrm>
              <a:off x="609600" y="1219200"/>
              <a:ext cx="2667000" cy="2057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&lt;&lt;interface&gt;&gt;</a:t>
              </a:r>
            </a:p>
            <a:p>
              <a:pPr algn="ctr" rtl="0">
                <a:defRPr/>
              </a:pPr>
              <a:r>
                <a:rPr lang="en-US" b="1" dirty="0"/>
                <a:t>Subject</a:t>
              </a:r>
            </a:p>
            <a:p>
              <a:pPr algn="ctr" rtl="0">
                <a:defRPr/>
              </a:pPr>
              <a:endParaRPr lang="en-US" dirty="0"/>
            </a:p>
            <a:p>
              <a:pPr algn="ctr" rtl="0">
                <a:defRPr/>
              </a:pPr>
              <a:r>
                <a:rPr lang="en-US" dirty="0" err="1"/>
                <a:t>registerObserver</a:t>
              </a:r>
              <a:r>
                <a:rPr lang="en-US" dirty="0"/>
                <a:t> ()</a:t>
              </a:r>
            </a:p>
            <a:p>
              <a:pPr algn="ctr" rtl="0">
                <a:defRPr/>
              </a:pPr>
              <a:r>
                <a:rPr lang="en-US" dirty="0" err="1"/>
                <a:t>removeObserver</a:t>
              </a:r>
              <a:r>
                <a:rPr lang="en-US" dirty="0"/>
                <a:t> ()</a:t>
              </a:r>
            </a:p>
            <a:p>
              <a:pPr algn="ctr" rtl="0">
                <a:defRPr/>
              </a:pPr>
              <a:r>
                <a:rPr lang="en-US" dirty="0" err="1"/>
                <a:t>notifyObservers</a:t>
              </a:r>
              <a:r>
                <a:rPr lang="en-US" dirty="0"/>
                <a:t> ()</a:t>
              </a:r>
              <a:endParaRPr lang="ar-EG" dirty="0"/>
            </a:p>
          </p:txBody>
        </p:sp>
        <p:cxnSp>
          <p:nvCxnSpPr>
            <p:cNvPr id="20498" name="Straight Connector 5"/>
            <p:cNvCxnSpPr>
              <a:cxnSpLocks noChangeShapeType="1"/>
            </p:cNvCxnSpPr>
            <p:nvPr/>
          </p:nvCxnSpPr>
          <p:spPr bwMode="auto">
            <a:xfrm>
              <a:off x="609600" y="1905000"/>
              <a:ext cx="2667000" cy="1588"/>
            </a:xfrm>
            <a:prstGeom prst="line">
              <a:avLst/>
            </a:prstGeom>
            <a:noFill/>
            <a:ln w="9525" algn="ctr">
              <a:solidFill>
                <a:schemeClr val="tx1"/>
              </a:solidFill>
              <a:round/>
              <a:headEnd/>
              <a:tailEnd/>
            </a:ln>
          </p:spPr>
        </p:cxnSp>
      </p:grpSp>
      <p:grpSp>
        <p:nvGrpSpPr>
          <p:cNvPr id="20484" name="Group 15"/>
          <p:cNvGrpSpPr>
            <a:grpSpLocks/>
          </p:cNvGrpSpPr>
          <p:nvPr/>
        </p:nvGrpSpPr>
        <p:grpSpPr bwMode="auto">
          <a:xfrm>
            <a:off x="533400" y="3733800"/>
            <a:ext cx="3200400" cy="2590800"/>
            <a:chOff x="609600" y="1219200"/>
            <a:chExt cx="2667000" cy="2057400"/>
          </a:xfrm>
        </p:grpSpPr>
        <p:sp>
          <p:nvSpPr>
            <p:cNvPr id="17" name="Rectangle 16"/>
            <p:cNvSpPr/>
            <p:nvPr/>
          </p:nvSpPr>
          <p:spPr bwMode="auto">
            <a:xfrm>
              <a:off x="609600" y="1219200"/>
              <a:ext cx="2667000" cy="2057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Concrete</a:t>
              </a:r>
            </a:p>
            <a:p>
              <a:pPr algn="ctr" rtl="0">
                <a:defRPr/>
              </a:pPr>
              <a:r>
                <a:rPr lang="en-US" b="1" dirty="0"/>
                <a:t>Subject</a:t>
              </a:r>
            </a:p>
            <a:p>
              <a:pPr algn="ctr" rtl="0">
                <a:defRPr/>
              </a:pPr>
              <a:endParaRPr lang="en-US" dirty="0"/>
            </a:p>
            <a:p>
              <a:pPr algn="ctr" rtl="0">
                <a:defRPr/>
              </a:pPr>
              <a:r>
                <a:rPr lang="en-US" dirty="0" err="1"/>
                <a:t>registerObserver</a:t>
              </a:r>
              <a:r>
                <a:rPr lang="en-US" dirty="0"/>
                <a:t>() {…}</a:t>
              </a:r>
            </a:p>
            <a:p>
              <a:pPr algn="ctr" rtl="0">
                <a:defRPr/>
              </a:pPr>
              <a:r>
                <a:rPr lang="en-US" dirty="0" err="1"/>
                <a:t>removeObserver</a:t>
              </a:r>
              <a:r>
                <a:rPr lang="en-US" dirty="0"/>
                <a:t>() {…}</a:t>
              </a:r>
            </a:p>
            <a:p>
              <a:pPr algn="ctr" rtl="0">
                <a:defRPr/>
              </a:pPr>
              <a:r>
                <a:rPr lang="en-US" dirty="0" err="1"/>
                <a:t>notifyObservers</a:t>
              </a:r>
              <a:r>
                <a:rPr lang="en-US" dirty="0"/>
                <a:t> () {…}</a:t>
              </a:r>
            </a:p>
            <a:p>
              <a:pPr algn="ctr" rtl="0">
                <a:defRPr/>
              </a:pPr>
              <a:r>
                <a:rPr lang="en-US" dirty="0" err="1"/>
                <a:t>setData</a:t>
              </a:r>
              <a:r>
                <a:rPr lang="en-US" dirty="0"/>
                <a:t>() {…}</a:t>
              </a:r>
            </a:p>
            <a:p>
              <a:pPr algn="ctr" rtl="0">
                <a:defRPr/>
              </a:pPr>
              <a:r>
                <a:rPr lang="en-US" dirty="0" err="1"/>
                <a:t>getData</a:t>
              </a:r>
              <a:r>
                <a:rPr lang="en-US" dirty="0"/>
                <a:t>() {…}</a:t>
              </a:r>
            </a:p>
            <a:p>
              <a:pPr algn="ctr" rtl="0">
                <a:defRPr/>
              </a:pPr>
              <a:endParaRPr lang="ar-EG" dirty="0"/>
            </a:p>
          </p:txBody>
        </p:sp>
        <p:cxnSp>
          <p:nvCxnSpPr>
            <p:cNvPr id="20496" name="Straight Connector 17"/>
            <p:cNvCxnSpPr>
              <a:cxnSpLocks noChangeShapeType="1"/>
            </p:cNvCxnSpPr>
            <p:nvPr/>
          </p:nvCxnSpPr>
          <p:spPr bwMode="auto">
            <a:xfrm>
              <a:off x="609600" y="1905000"/>
              <a:ext cx="2667000" cy="1588"/>
            </a:xfrm>
            <a:prstGeom prst="line">
              <a:avLst/>
            </a:prstGeom>
            <a:noFill/>
            <a:ln w="9525" algn="ctr">
              <a:solidFill>
                <a:schemeClr val="tx1"/>
              </a:solidFill>
              <a:round/>
              <a:headEnd/>
              <a:tailEnd/>
            </a:ln>
          </p:spPr>
        </p:cxnSp>
      </p:grpSp>
      <p:grpSp>
        <p:nvGrpSpPr>
          <p:cNvPr id="20485" name="Group 22"/>
          <p:cNvGrpSpPr>
            <a:grpSpLocks/>
          </p:cNvGrpSpPr>
          <p:nvPr/>
        </p:nvGrpSpPr>
        <p:grpSpPr bwMode="auto">
          <a:xfrm>
            <a:off x="5181600" y="1219200"/>
            <a:ext cx="2667000" cy="1447800"/>
            <a:chOff x="5181600" y="1219200"/>
            <a:chExt cx="2667000" cy="1447800"/>
          </a:xfrm>
        </p:grpSpPr>
        <p:sp>
          <p:nvSpPr>
            <p:cNvPr id="20" name="Rectangle 19"/>
            <p:cNvSpPr/>
            <p:nvPr/>
          </p:nvSpPr>
          <p:spPr bwMode="auto">
            <a:xfrm>
              <a:off x="5181600" y="1219200"/>
              <a:ext cx="2667000" cy="1447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&lt;&lt;interface&gt;&gt;</a:t>
              </a:r>
            </a:p>
            <a:p>
              <a:pPr algn="ctr" rtl="0">
                <a:defRPr/>
              </a:pPr>
              <a:r>
                <a:rPr lang="en-US" b="1" dirty="0"/>
                <a:t>Observer</a:t>
              </a:r>
            </a:p>
            <a:p>
              <a:pPr algn="ctr" rtl="0">
                <a:defRPr/>
              </a:pPr>
              <a:endParaRPr lang="en-US" dirty="0"/>
            </a:p>
            <a:p>
              <a:pPr algn="ctr" rtl="0">
                <a:defRPr/>
              </a:pPr>
              <a:r>
                <a:rPr lang="en-US" dirty="0"/>
                <a:t>update ()</a:t>
              </a:r>
            </a:p>
          </p:txBody>
        </p:sp>
        <p:cxnSp>
          <p:nvCxnSpPr>
            <p:cNvPr id="20494" name="Straight Connector 20"/>
            <p:cNvCxnSpPr>
              <a:cxnSpLocks noChangeShapeType="1"/>
            </p:cNvCxnSpPr>
            <p:nvPr/>
          </p:nvCxnSpPr>
          <p:spPr bwMode="auto">
            <a:xfrm>
              <a:off x="5181600" y="1905000"/>
              <a:ext cx="2667000" cy="1235"/>
            </a:xfrm>
            <a:prstGeom prst="line">
              <a:avLst/>
            </a:prstGeom>
            <a:noFill/>
            <a:ln w="9525" algn="ctr">
              <a:solidFill>
                <a:schemeClr val="tx1"/>
              </a:solidFill>
              <a:round/>
              <a:headEnd/>
              <a:tailEnd/>
            </a:ln>
          </p:spPr>
        </p:cxnSp>
      </p:grpSp>
      <p:grpSp>
        <p:nvGrpSpPr>
          <p:cNvPr id="20486" name="Group 23"/>
          <p:cNvGrpSpPr>
            <a:grpSpLocks/>
          </p:cNvGrpSpPr>
          <p:nvPr/>
        </p:nvGrpSpPr>
        <p:grpSpPr bwMode="auto">
          <a:xfrm>
            <a:off x="5181600" y="3886200"/>
            <a:ext cx="2667000" cy="1447800"/>
            <a:chOff x="5181600" y="1219200"/>
            <a:chExt cx="2667000" cy="1447800"/>
          </a:xfrm>
        </p:grpSpPr>
        <p:sp>
          <p:nvSpPr>
            <p:cNvPr id="25" name="Rectangle 24"/>
            <p:cNvSpPr/>
            <p:nvPr/>
          </p:nvSpPr>
          <p:spPr bwMode="auto">
            <a:xfrm>
              <a:off x="5181600" y="1219200"/>
              <a:ext cx="2667000" cy="1447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Concrete</a:t>
              </a:r>
            </a:p>
            <a:p>
              <a:pPr algn="ctr" rtl="0">
                <a:defRPr/>
              </a:pPr>
              <a:r>
                <a:rPr lang="en-US" b="1" dirty="0"/>
                <a:t>Observer</a:t>
              </a:r>
            </a:p>
            <a:p>
              <a:pPr algn="ctr" rtl="0">
                <a:defRPr/>
              </a:pPr>
              <a:endParaRPr lang="en-US" dirty="0"/>
            </a:p>
            <a:p>
              <a:pPr algn="ctr" rtl="0">
                <a:defRPr/>
              </a:pPr>
              <a:r>
                <a:rPr lang="en-US" dirty="0"/>
                <a:t>update () {…}</a:t>
              </a:r>
            </a:p>
          </p:txBody>
        </p:sp>
        <p:cxnSp>
          <p:nvCxnSpPr>
            <p:cNvPr id="20492" name="Straight Connector 25"/>
            <p:cNvCxnSpPr>
              <a:cxnSpLocks noChangeShapeType="1"/>
            </p:cNvCxnSpPr>
            <p:nvPr/>
          </p:nvCxnSpPr>
          <p:spPr bwMode="auto">
            <a:xfrm>
              <a:off x="5181600" y="1905000"/>
              <a:ext cx="2667000" cy="1235"/>
            </a:xfrm>
            <a:prstGeom prst="line">
              <a:avLst/>
            </a:prstGeom>
            <a:noFill/>
            <a:ln w="9525" algn="ctr">
              <a:solidFill>
                <a:schemeClr val="tx1"/>
              </a:solidFill>
              <a:round/>
              <a:headEnd/>
              <a:tailEnd/>
            </a:ln>
          </p:spPr>
        </p:cxnSp>
      </p:grpSp>
      <p:cxnSp>
        <p:nvCxnSpPr>
          <p:cNvPr id="20487" name="Straight Arrow Connector 27"/>
          <p:cNvCxnSpPr>
            <a:cxnSpLocks noChangeShapeType="1"/>
            <a:stCxn id="17" idx="0"/>
            <a:endCxn id="4" idx="2"/>
          </p:cNvCxnSpPr>
          <p:nvPr/>
        </p:nvCxnSpPr>
        <p:spPr bwMode="auto">
          <a:xfrm rot="16200000" flipV="1">
            <a:off x="1885950" y="3486150"/>
            <a:ext cx="457200" cy="38100"/>
          </a:xfrm>
          <a:prstGeom prst="straightConnector1">
            <a:avLst/>
          </a:prstGeom>
          <a:noFill/>
          <a:ln w="9525" algn="ctr">
            <a:solidFill>
              <a:schemeClr val="tx1"/>
            </a:solidFill>
            <a:prstDash val="dash"/>
            <a:round/>
            <a:headEnd/>
            <a:tailEnd type="arrow" w="med" len="med"/>
          </a:ln>
        </p:spPr>
      </p:cxnSp>
      <p:cxnSp>
        <p:nvCxnSpPr>
          <p:cNvPr id="20488" name="Straight Arrow Connector 28"/>
          <p:cNvCxnSpPr>
            <a:cxnSpLocks noChangeShapeType="1"/>
            <a:stCxn id="25" idx="0"/>
            <a:endCxn id="20" idx="2"/>
          </p:cNvCxnSpPr>
          <p:nvPr/>
        </p:nvCxnSpPr>
        <p:spPr bwMode="auto">
          <a:xfrm rot="5400000" flipH="1" flipV="1">
            <a:off x="5905501" y="3276600"/>
            <a:ext cx="1219200" cy="3175"/>
          </a:xfrm>
          <a:prstGeom prst="straightConnector1">
            <a:avLst/>
          </a:prstGeom>
          <a:noFill/>
          <a:ln w="9525" algn="ctr">
            <a:solidFill>
              <a:schemeClr val="tx1"/>
            </a:solidFill>
            <a:prstDash val="dash"/>
            <a:round/>
            <a:headEnd/>
            <a:tailEnd type="arrow" w="med" len="med"/>
          </a:ln>
        </p:spPr>
      </p:cxnSp>
      <p:cxnSp>
        <p:nvCxnSpPr>
          <p:cNvPr id="20489" name="Straight Arrow Connector 36"/>
          <p:cNvCxnSpPr>
            <a:cxnSpLocks noChangeShapeType="1"/>
          </p:cNvCxnSpPr>
          <p:nvPr/>
        </p:nvCxnSpPr>
        <p:spPr bwMode="auto">
          <a:xfrm>
            <a:off x="3429000" y="1447800"/>
            <a:ext cx="1752600" cy="1588"/>
          </a:xfrm>
          <a:prstGeom prst="straightConnector1">
            <a:avLst/>
          </a:prstGeom>
          <a:noFill/>
          <a:ln w="9525" algn="ctr">
            <a:solidFill>
              <a:schemeClr val="tx1"/>
            </a:solidFill>
            <a:round/>
            <a:headEnd/>
            <a:tailEnd type="arrow" w="med" len="med"/>
          </a:ln>
        </p:spPr>
      </p:cxnSp>
      <p:sp>
        <p:nvSpPr>
          <p:cNvPr id="20490" name="TextBox 38"/>
          <p:cNvSpPr txBox="1">
            <a:spLocks noChangeArrowheads="1"/>
          </p:cNvSpPr>
          <p:nvPr/>
        </p:nvSpPr>
        <p:spPr bwMode="auto">
          <a:xfrm>
            <a:off x="3657600" y="1066800"/>
            <a:ext cx="1447800" cy="400050"/>
          </a:xfrm>
          <a:prstGeom prst="rect">
            <a:avLst/>
          </a:prstGeom>
          <a:noFill/>
          <a:ln w="9525">
            <a:noFill/>
            <a:miter lim="800000"/>
            <a:headEnd/>
            <a:tailEnd/>
          </a:ln>
        </p:spPr>
        <p:txBody>
          <a:bodyPr>
            <a:spAutoFit/>
          </a:bodyPr>
          <a:lstStyle/>
          <a:p>
            <a:pPr algn="l" rtl="0"/>
            <a:r>
              <a:rPr lang="en-US"/>
              <a:t>Observes</a:t>
            </a:r>
            <a:endParaRPr lang="ar-EG"/>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533400" y="3810000"/>
            <a:ext cx="8382000" cy="17526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ar-EG" sz="20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6"/>
          <p:cNvSpPr/>
          <p:nvPr/>
        </p:nvSpPr>
        <p:spPr bwMode="auto">
          <a:xfrm>
            <a:off x="457200" y="1066800"/>
            <a:ext cx="7086600" cy="2590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ar-EG" sz="2000" b="0" i="0" u="none" strike="noStrike" cap="none" normalizeH="0" baseline="0" smtClean="0">
              <a:ln>
                <a:noFill/>
              </a:ln>
              <a:solidFill>
                <a:schemeClr val="tx1"/>
              </a:solidFill>
              <a:effectLst/>
              <a:latin typeface="Arial" pitchFamily="34" charset="0"/>
              <a:cs typeface="Arial" pitchFamily="34" charset="0"/>
            </a:endParaRPr>
          </a:p>
        </p:txBody>
      </p:sp>
      <p:sp>
        <p:nvSpPr>
          <p:cNvPr id="21506" name="Title 1"/>
          <p:cNvSpPr>
            <a:spLocks noGrp="1"/>
          </p:cNvSpPr>
          <p:nvPr>
            <p:ph type="title"/>
          </p:nvPr>
        </p:nvSpPr>
        <p:spPr/>
        <p:txBody>
          <a:bodyPr/>
          <a:lstStyle/>
          <a:p>
            <a:r>
              <a:rPr lang="en-US" dirty="0" smtClean="0"/>
              <a:t>How to apply Observer Design Pattern?</a:t>
            </a:r>
            <a:endParaRPr lang="ar-EG" dirty="0" smtClean="0"/>
          </a:p>
        </p:txBody>
      </p:sp>
      <p:sp>
        <p:nvSpPr>
          <p:cNvPr id="4" name="TextBox 3"/>
          <p:cNvSpPr txBox="1"/>
          <p:nvPr/>
        </p:nvSpPr>
        <p:spPr>
          <a:xfrm>
            <a:off x="762000" y="1371600"/>
            <a:ext cx="6477000" cy="1938338"/>
          </a:xfrm>
          <a:prstGeom prst="rect">
            <a:avLst/>
          </a:prstGeom>
          <a:solidFill>
            <a:schemeClr val="bg1"/>
          </a:solidFill>
        </p:spPr>
        <p:txBody>
          <a:bodyPr rtlCol="1">
            <a:spAutoFit/>
          </a:bodyPr>
          <a:lstStyle/>
          <a:p>
            <a:pPr algn="just" rtl="0">
              <a:defRPr/>
            </a:pPr>
            <a:r>
              <a:rPr lang="en-US" dirty="0">
                <a:latin typeface="Calibri" pitchFamily="34" charset="0"/>
              </a:rPr>
              <a:t>public interface </a:t>
            </a:r>
            <a:r>
              <a:rPr lang="en-US" b="1" dirty="0">
                <a:latin typeface="Calibri" pitchFamily="34" charset="0"/>
              </a:rPr>
              <a:t>Subject</a:t>
            </a:r>
          </a:p>
          <a:p>
            <a:pPr algn="just" rtl="0">
              <a:defRPr/>
            </a:pPr>
            <a:r>
              <a:rPr lang="en-US" dirty="0" smtClean="0">
                <a:latin typeface="Calibri" pitchFamily="34" charset="0"/>
              </a:rPr>
              <a:t>{</a:t>
            </a:r>
          </a:p>
          <a:p>
            <a:pPr algn="just" rtl="0">
              <a:defRPr/>
            </a:pPr>
            <a:r>
              <a:rPr lang="en-US" dirty="0" smtClean="0">
                <a:latin typeface="Calibri" pitchFamily="34" charset="0"/>
              </a:rPr>
              <a:t>     </a:t>
            </a:r>
            <a:r>
              <a:rPr lang="en-US" dirty="0">
                <a:latin typeface="Calibri" pitchFamily="34" charset="0"/>
              </a:rPr>
              <a:t>public void </a:t>
            </a:r>
            <a:r>
              <a:rPr lang="en-US" dirty="0" err="1">
                <a:latin typeface="Calibri" pitchFamily="34" charset="0"/>
              </a:rPr>
              <a:t>registerObserver</a:t>
            </a:r>
            <a:r>
              <a:rPr lang="en-US" dirty="0">
                <a:latin typeface="Calibri" pitchFamily="34" charset="0"/>
              </a:rPr>
              <a:t> (</a:t>
            </a:r>
            <a:r>
              <a:rPr lang="en-US" b="1" dirty="0">
                <a:latin typeface="Calibri" pitchFamily="34" charset="0"/>
              </a:rPr>
              <a:t>Observer</a:t>
            </a:r>
            <a:r>
              <a:rPr lang="en-US" dirty="0">
                <a:latin typeface="Calibri" pitchFamily="34" charset="0"/>
              </a:rPr>
              <a:t> o);</a:t>
            </a:r>
          </a:p>
          <a:p>
            <a:pPr algn="just" rtl="0">
              <a:defRPr/>
            </a:pPr>
            <a:r>
              <a:rPr lang="en-US" dirty="0">
                <a:latin typeface="Calibri" pitchFamily="34" charset="0"/>
              </a:rPr>
              <a:t>     public void </a:t>
            </a:r>
            <a:r>
              <a:rPr lang="en-US" dirty="0" err="1">
                <a:latin typeface="Calibri" pitchFamily="34" charset="0"/>
              </a:rPr>
              <a:t>removeObserver</a:t>
            </a:r>
            <a:r>
              <a:rPr lang="en-US" dirty="0">
                <a:latin typeface="Calibri" pitchFamily="34" charset="0"/>
              </a:rPr>
              <a:t> (</a:t>
            </a:r>
            <a:r>
              <a:rPr lang="en-US" b="1" dirty="0">
                <a:latin typeface="Calibri" pitchFamily="34" charset="0"/>
              </a:rPr>
              <a:t>Observer</a:t>
            </a:r>
            <a:r>
              <a:rPr lang="en-US" dirty="0">
                <a:latin typeface="Calibri" pitchFamily="34" charset="0"/>
              </a:rPr>
              <a:t> o);</a:t>
            </a:r>
          </a:p>
          <a:p>
            <a:pPr algn="just" rtl="0">
              <a:defRPr/>
            </a:pPr>
            <a:r>
              <a:rPr lang="en-US" dirty="0">
                <a:latin typeface="Calibri" pitchFamily="34" charset="0"/>
              </a:rPr>
              <a:t>     public void </a:t>
            </a:r>
            <a:r>
              <a:rPr lang="en-US" dirty="0" err="1">
                <a:latin typeface="Calibri" pitchFamily="34" charset="0"/>
              </a:rPr>
              <a:t>notifyObservers</a:t>
            </a:r>
            <a:r>
              <a:rPr lang="en-US" dirty="0">
                <a:latin typeface="Calibri" pitchFamily="34" charset="0"/>
              </a:rPr>
              <a:t> ();	</a:t>
            </a:r>
          </a:p>
          <a:p>
            <a:pPr algn="just" rtl="0">
              <a:defRPr/>
            </a:pPr>
            <a:r>
              <a:rPr lang="en-US" dirty="0">
                <a:latin typeface="Calibri" pitchFamily="34" charset="0"/>
              </a:rPr>
              <a:t>}</a:t>
            </a:r>
            <a:endParaRPr lang="ar-EG" dirty="0">
              <a:latin typeface="Calibri" pitchFamily="34" charset="0"/>
            </a:endParaRPr>
          </a:p>
        </p:txBody>
      </p:sp>
      <p:sp>
        <p:nvSpPr>
          <p:cNvPr id="5" name="TextBox 4"/>
          <p:cNvSpPr txBox="1"/>
          <p:nvPr/>
        </p:nvSpPr>
        <p:spPr>
          <a:xfrm>
            <a:off x="685800" y="4038600"/>
            <a:ext cx="8001000" cy="1323975"/>
          </a:xfrm>
          <a:prstGeom prst="rect">
            <a:avLst/>
          </a:prstGeom>
          <a:solidFill>
            <a:schemeClr val="bg1"/>
          </a:solidFill>
        </p:spPr>
        <p:txBody>
          <a:bodyPr wrap="square" rtlCol="1">
            <a:spAutoFit/>
          </a:bodyPr>
          <a:lstStyle/>
          <a:p>
            <a:pPr algn="just" rtl="0">
              <a:defRPr/>
            </a:pPr>
            <a:r>
              <a:rPr lang="en-US" dirty="0">
                <a:latin typeface="Calibri" pitchFamily="34" charset="0"/>
              </a:rPr>
              <a:t>public interface </a:t>
            </a:r>
            <a:r>
              <a:rPr lang="en-US" b="1" dirty="0">
                <a:latin typeface="Calibri" pitchFamily="34" charset="0"/>
              </a:rPr>
              <a:t>Observer</a:t>
            </a:r>
          </a:p>
          <a:p>
            <a:pPr algn="just" rtl="0">
              <a:defRPr/>
            </a:pPr>
            <a:r>
              <a:rPr lang="en-US" dirty="0">
                <a:latin typeface="Calibri" pitchFamily="34" charset="0"/>
              </a:rPr>
              <a:t>{</a:t>
            </a:r>
          </a:p>
          <a:p>
            <a:pPr algn="just" rtl="0">
              <a:defRPr/>
            </a:pPr>
            <a:r>
              <a:rPr lang="en-US" dirty="0">
                <a:latin typeface="Calibri" pitchFamily="34" charset="0"/>
              </a:rPr>
              <a:t>	public void update (float temp, float pressure, float humidity);</a:t>
            </a:r>
          </a:p>
          <a:p>
            <a:pPr algn="just" rtl="0">
              <a:defRPr/>
            </a:pPr>
            <a:r>
              <a:rPr lang="en-US" dirty="0">
                <a:latin typeface="Calibri" pitchFamily="34" charset="0"/>
              </a:rPr>
              <a:t>}</a:t>
            </a:r>
            <a:endParaRPr lang="ar-EG" dirty="0">
              <a:latin typeface="Calibri" pitchFamily="34"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381000" y="838200"/>
            <a:ext cx="8458200" cy="55626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ar-EG" sz="2000" b="0" i="0" u="none" strike="noStrike" cap="none" normalizeH="0" baseline="0" smtClean="0">
              <a:ln>
                <a:noFill/>
              </a:ln>
              <a:solidFill>
                <a:schemeClr val="tx1"/>
              </a:solidFill>
              <a:effectLst/>
              <a:latin typeface="Arial" pitchFamily="34" charset="0"/>
              <a:cs typeface="Arial" pitchFamily="34" charset="0"/>
            </a:endParaRPr>
          </a:p>
        </p:txBody>
      </p:sp>
      <p:sp>
        <p:nvSpPr>
          <p:cNvPr id="22530" name="Title 1"/>
          <p:cNvSpPr>
            <a:spLocks noGrp="1"/>
          </p:cNvSpPr>
          <p:nvPr>
            <p:ph type="title"/>
          </p:nvPr>
        </p:nvSpPr>
        <p:spPr>
          <a:xfrm>
            <a:off x="685800" y="152400"/>
            <a:ext cx="8458200" cy="609600"/>
          </a:xfrm>
        </p:spPr>
        <p:txBody>
          <a:bodyPr/>
          <a:lstStyle/>
          <a:p>
            <a:r>
              <a:rPr lang="en-US" sz="2400" dirty="0" smtClean="0"/>
              <a:t>How to </a:t>
            </a:r>
            <a:r>
              <a:rPr lang="en-US" sz="2400" dirty="0"/>
              <a:t>apply Observer Design </a:t>
            </a:r>
            <a:r>
              <a:rPr lang="en-US" sz="2400" dirty="0" smtClean="0"/>
              <a:t>Pattern?</a:t>
            </a:r>
            <a:r>
              <a:rPr lang="en-US" sz="1800" dirty="0" smtClean="0"/>
              <a:t>(</a:t>
            </a:r>
            <a:r>
              <a:rPr lang="en-US" sz="2000" dirty="0" smtClean="0"/>
              <a:t>cont.)</a:t>
            </a:r>
            <a:endParaRPr lang="ar-EG" sz="2000" dirty="0" smtClean="0"/>
          </a:p>
        </p:txBody>
      </p:sp>
      <p:sp>
        <p:nvSpPr>
          <p:cNvPr id="4" name="TextBox 3"/>
          <p:cNvSpPr txBox="1"/>
          <p:nvPr/>
        </p:nvSpPr>
        <p:spPr>
          <a:xfrm>
            <a:off x="533400" y="914400"/>
            <a:ext cx="8153400" cy="5324475"/>
          </a:xfrm>
          <a:prstGeom prst="rect">
            <a:avLst/>
          </a:prstGeom>
          <a:solidFill>
            <a:schemeClr val="bg1"/>
          </a:solidFill>
        </p:spPr>
        <p:txBody>
          <a:bodyPr rtlCol="1">
            <a:spAutoFit/>
          </a:bodyPr>
          <a:lstStyle/>
          <a:p>
            <a:pPr algn="just" rtl="0">
              <a:defRPr/>
            </a:pPr>
            <a:r>
              <a:rPr lang="en-US" dirty="0">
                <a:latin typeface="Calibri" pitchFamily="34" charset="0"/>
              </a:rPr>
              <a:t>public class </a:t>
            </a:r>
            <a:r>
              <a:rPr lang="en-US" b="1" dirty="0" err="1">
                <a:latin typeface="Calibri" pitchFamily="34" charset="0"/>
              </a:rPr>
              <a:t>WeatherStatus</a:t>
            </a:r>
            <a:r>
              <a:rPr lang="en-US" dirty="0">
                <a:latin typeface="Calibri" pitchFamily="34" charset="0"/>
              </a:rPr>
              <a:t> implements </a:t>
            </a:r>
            <a:r>
              <a:rPr lang="en-US" b="1" dirty="0">
                <a:latin typeface="Calibri" pitchFamily="34" charset="0"/>
              </a:rPr>
              <a:t>Subject</a:t>
            </a:r>
          </a:p>
          <a:p>
            <a:pPr algn="just" rtl="0">
              <a:defRPr/>
            </a:pPr>
            <a:r>
              <a:rPr lang="en-US" dirty="0">
                <a:latin typeface="Calibri" pitchFamily="34" charset="0"/>
              </a:rPr>
              <a:t>{</a:t>
            </a:r>
          </a:p>
          <a:p>
            <a:pPr algn="just" rtl="0">
              <a:defRPr/>
            </a:pPr>
            <a:r>
              <a:rPr lang="en-US" dirty="0">
                <a:latin typeface="Calibri" pitchFamily="34" charset="0"/>
              </a:rPr>
              <a:t>     	private </a:t>
            </a:r>
            <a:r>
              <a:rPr lang="en-US" b="1" dirty="0" err="1">
                <a:latin typeface="Calibri" pitchFamily="34" charset="0"/>
              </a:rPr>
              <a:t>ArrayList</a:t>
            </a:r>
            <a:r>
              <a:rPr lang="en-US" dirty="0">
                <a:latin typeface="Calibri" pitchFamily="34" charset="0"/>
              </a:rPr>
              <a:t> </a:t>
            </a:r>
            <a:r>
              <a:rPr lang="en-US" b="1" dirty="0">
                <a:latin typeface="Calibri" pitchFamily="34" charset="0"/>
              </a:rPr>
              <a:t>observers</a:t>
            </a:r>
            <a:r>
              <a:rPr lang="en-US" dirty="0">
                <a:latin typeface="Calibri" pitchFamily="34" charset="0"/>
              </a:rPr>
              <a:t>;</a:t>
            </a:r>
          </a:p>
          <a:p>
            <a:pPr algn="just" rtl="0">
              <a:defRPr/>
            </a:pPr>
            <a:r>
              <a:rPr lang="en-US" dirty="0">
                <a:latin typeface="Calibri" pitchFamily="34" charset="0"/>
              </a:rPr>
              <a:t>	private float temperature;</a:t>
            </a:r>
          </a:p>
          <a:p>
            <a:pPr algn="just" rtl="0">
              <a:defRPr/>
            </a:pPr>
            <a:r>
              <a:rPr lang="en-US" dirty="0">
                <a:latin typeface="Calibri" pitchFamily="34" charset="0"/>
              </a:rPr>
              <a:t>	private float humidity;</a:t>
            </a:r>
          </a:p>
          <a:p>
            <a:pPr algn="just" rtl="0">
              <a:defRPr/>
            </a:pPr>
            <a:r>
              <a:rPr lang="en-US" dirty="0">
                <a:latin typeface="Calibri" pitchFamily="34" charset="0"/>
              </a:rPr>
              <a:t>	private float pressure;</a:t>
            </a:r>
          </a:p>
          <a:p>
            <a:pPr algn="just" rtl="0">
              <a:defRPr/>
            </a:pPr>
            <a:r>
              <a:rPr lang="en-US" dirty="0">
                <a:latin typeface="Calibri" pitchFamily="34" charset="0"/>
              </a:rPr>
              <a:t>	</a:t>
            </a:r>
          </a:p>
          <a:p>
            <a:pPr algn="just" rtl="0">
              <a:defRPr/>
            </a:pPr>
            <a:r>
              <a:rPr lang="en-US" dirty="0">
                <a:latin typeface="Calibri" pitchFamily="34" charset="0"/>
              </a:rPr>
              <a:t>	public </a:t>
            </a:r>
            <a:r>
              <a:rPr lang="en-US" dirty="0" err="1">
                <a:latin typeface="Calibri" pitchFamily="34" charset="0"/>
              </a:rPr>
              <a:t>WeatherStatus</a:t>
            </a:r>
            <a:r>
              <a:rPr lang="en-US" dirty="0">
                <a:latin typeface="Calibri" pitchFamily="34" charset="0"/>
              </a:rPr>
              <a:t>() {</a:t>
            </a:r>
          </a:p>
          <a:p>
            <a:pPr algn="just" rtl="0">
              <a:defRPr/>
            </a:pPr>
            <a:r>
              <a:rPr lang="en-US" dirty="0">
                <a:latin typeface="Calibri" pitchFamily="34" charset="0"/>
              </a:rPr>
              <a:t>		observers = new </a:t>
            </a:r>
            <a:r>
              <a:rPr lang="en-US" dirty="0" err="1">
                <a:latin typeface="Calibri" pitchFamily="34" charset="0"/>
              </a:rPr>
              <a:t>ArrayList</a:t>
            </a:r>
            <a:r>
              <a:rPr lang="en-US" dirty="0">
                <a:latin typeface="Calibri" pitchFamily="34" charset="0"/>
              </a:rPr>
              <a:t>();</a:t>
            </a:r>
          </a:p>
          <a:p>
            <a:pPr algn="just" rtl="0">
              <a:defRPr/>
            </a:pPr>
            <a:r>
              <a:rPr lang="en-US" dirty="0">
                <a:latin typeface="Calibri" pitchFamily="34" charset="0"/>
              </a:rPr>
              <a:t>	}</a:t>
            </a:r>
          </a:p>
          <a:p>
            <a:pPr algn="just" rtl="0">
              <a:defRPr/>
            </a:pPr>
            <a:r>
              <a:rPr lang="en-US" dirty="0">
                <a:latin typeface="Calibri" pitchFamily="34" charset="0"/>
              </a:rPr>
              <a:t>	</a:t>
            </a:r>
          </a:p>
          <a:p>
            <a:pPr algn="just" rtl="0">
              <a:defRPr/>
            </a:pPr>
            <a:r>
              <a:rPr lang="en-US" dirty="0">
                <a:latin typeface="Calibri" pitchFamily="34" charset="0"/>
              </a:rPr>
              <a:t>	public void </a:t>
            </a:r>
            <a:r>
              <a:rPr lang="en-US" b="1" dirty="0" err="1">
                <a:latin typeface="Calibri" pitchFamily="34" charset="0"/>
              </a:rPr>
              <a:t>registerObserver</a:t>
            </a:r>
            <a:r>
              <a:rPr lang="en-US" dirty="0">
                <a:latin typeface="Calibri" pitchFamily="34" charset="0"/>
              </a:rPr>
              <a:t> (Observer o) {</a:t>
            </a:r>
          </a:p>
          <a:p>
            <a:pPr algn="just" rtl="0">
              <a:defRPr/>
            </a:pPr>
            <a:r>
              <a:rPr lang="en-US" dirty="0">
                <a:latin typeface="Calibri" pitchFamily="34" charset="0"/>
              </a:rPr>
              <a:t>		</a:t>
            </a:r>
            <a:r>
              <a:rPr lang="en-US" b="1" dirty="0" err="1">
                <a:latin typeface="Calibri" pitchFamily="34" charset="0"/>
              </a:rPr>
              <a:t>observers</a:t>
            </a:r>
            <a:r>
              <a:rPr lang="en-US" dirty="0" err="1">
                <a:latin typeface="Calibri" pitchFamily="34" charset="0"/>
              </a:rPr>
              <a:t>.add</a:t>
            </a:r>
            <a:r>
              <a:rPr lang="en-US" dirty="0">
                <a:latin typeface="Calibri" pitchFamily="34" charset="0"/>
              </a:rPr>
              <a:t>(o);</a:t>
            </a:r>
          </a:p>
          <a:p>
            <a:pPr algn="just" rtl="0">
              <a:defRPr/>
            </a:pPr>
            <a:r>
              <a:rPr lang="en-US" dirty="0">
                <a:latin typeface="Calibri" pitchFamily="34" charset="0"/>
              </a:rPr>
              <a:t>	}</a:t>
            </a:r>
          </a:p>
          <a:p>
            <a:pPr algn="just" rtl="0">
              <a:defRPr/>
            </a:pPr>
            <a:r>
              <a:rPr lang="en-US" dirty="0">
                <a:latin typeface="Calibri" pitchFamily="34" charset="0"/>
              </a:rPr>
              <a:t>	</a:t>
            </a:r>
          </a:p>
          <a:p>
            <a:pPr algn="just" rtl="0">
              <a:defRPr/>
            </a:pPr>
            <a:r>
              <a:rPr lang="en-US" dirty="0">
                <a:latin typeface="Calibri" pitchFamily="34" charset="0"/>
              </a:rPr>
              <a:t>	public void </a:t>
            </a:r>
            <a:r>
              <a:rPr lang="en-US" b="1" dirty="0" err="1">
                <a:latin typeface="Calibri" pitchFamily="34" charset="0"/>
              </a:rPr>
              <a:t>removeObserver</a:t>
            </a:r>
            <a:r>
              <a:rPr lang="en-US" dirty="0">
                <a:latin typeface="Calibri" pitchFamily="34" charset="0"/>
              </a:rPr>
              <a:t> (Observer o) {</a:t>
            </a:r>
          </a:p>
          <a:p>
            <a:pPr algn="just" rtl="0">
              <a:defRPr/>
            </a:pPr>
            <a:r>
              <a:rPr lang="en-US" dirty="0">
                <a:latin typeface="Calibri" pitchFamily="34" charset="0"/>
              </a:rPr>
              <a:t>		</a:t>
            </a:r>
            <a:r>
              <a:rPr lang="en-US" b="1" dirty="0" err="1">
                <a:latin typeface="Calibri" pitchFamily="34" charset="0"/>
              </a:rPr>
              <a:t>observers</a:t>
            </a:r>
            <a:r>
              <a:rPr lang="en-US" dirty="0" err="1">
                <a:latin typeface="Calibri" pitchFamily="34" charset="0"/>
              </a:rPr>
              <a:t>.remove</a:t>
            </a:r>
            <a:r>
              <a:rPr lang="en-US" dirty="0">
                <a:latin typeface="Calibri" pitchFamily="34" charset="0"/>
              </a:rPr>
              <a:t>(o); 		}</a:t>
            </a:r>
          </a:p>
        </p:txBody>
      </p:sp>
      <p:sp>
        <p:nvSpPr>
          <p:cNvPr id="22532" name="Left Arrow 4"/>
          <p:cNvSpPr>
            <a:spLocks noChangeArrowheads="1"/>
          </p:cNvSpPr>
          <p:nvPr/>
        </p:nvSpPr>
        <p:spPr bwMode="auto">
          <a:xfrm>
            <a:off x="4572000" y="1600200"/>
            <a:ext cx="685800" cy="304800"/>
          </a:xfrm>
          <a:prstGeom prst="leftArrow">
            <a:avLst>
              <a:gd name="adj1" fmla="val 50000"/>
              <a:gd name="adj2" fmla="val 50000"/>
            </a:avLst>
          </a:prstGeom>
          <a:solidFill>
            <a:srgbClr val="FF0000"/>
          </a:solidFill>
          <a:ln w="9525" algn="ctr">
            <a:solidFill>
              <a:schemeClr val="tx1"/>
            </a:solidFill>
            <a:round/>
            <a:headEnd/>
            <a:tailEnd/>
          </a:ln>
        </p:spPr>
        <p:txBody>
          <a:bodyPr/>
          <a:lstStyle/>
          <a:p>
            <a:pPr algn="l" rtl="0"/>
            <a:endParaRPr lang="ar-EG"/>
          </a:p>
        </p:txBody>
      </p:sp>
      <p:sp>
        <p:nvSpPr>
          <p:cNvPr id="22533" name="Right Brace 5"/>
          <p:cNvSpPr>
            <a:spLocks/>
          </p:cNvSpPr>
          <p:nvPr/>
        </p:nvSpPr>
        <p:spPr bwMode="auto">
          <a:xfrm>
            <a:off x="4343400" y="2057400"/>
            <a:ext cx="152400" cy="762000"/>
          </a:xfrm>
          <a:prstGeom prst="rightBrace">
            <a:avLst>
              <a:gd name="adj1" fmla="val 8333"/>
              <a:gd name="adj2" fmla="val 50000"/>
            </a:avLst>
          </a:prstGeom>
          <a:noFill/>
          <a:ln w="9525" algn="ctr">
            <a:solidFill>
              <a:schemeClr val="tx1"/>
            </a:solidFill>
            <a:round/>
            <a:headEnd/>
            <a:tailEnd/>
          </a:ln>
        </p:spPr>
        <p:txBody>
          <a:bodyPr/>
          <a:lstStyle/>
          <a:p>
            <a:pPr algn="l" rtl="0"/>
            <a:endParaRPr lang="ar-EG"/>
          </a:p>
        </p:txBody>
      </p:sp>
      <p:sp>
        <p:nvSpPr>
          <p:cNvPr id="22534" name="TextBox 6"/>
          <p:cNvSpPr txBox="1">
            <a:spLocks noChangeArrowheads="1"/>
          </p:cNvSpPr>
          <p:nvPr/>
        </p:nvSpPr>
        <p:spPr bwMode="auto">
          <a:xfrm>
            <a:off x="4724400" y="2209800"/>
            <a:ext cx="1579563" cy="400050"/>
          </a:xfrm>
          <a:prstGeom prst="rect">
            <a:avLst/>
          </a:prstGeom>
          <a:noFill/>
          <a:ln w="9525">
            <a:noFill/>
            <a:miter lim="800000"/>
            <a:headEnd/>
            <a:tailEnd/>
          </a:ln>
        </p:spPr>
        <p:txBody>
          <a:bodyPr wrap="none">
            <a:spAutoFit/>
          </a:bodyPr>
          <a:lstStyle/>
          <a:p>
            <a:pPr algn="l" rtl="0"/>
            <a:r>
              <a:rPr lang="en-US" b="1">
                <a:solidFill>
                  <a:srgbClr val="C00000"/>
                </a:solidFill>
              </a:rPr>
              <a:t>state (data)</a:t>
            </a:r>
            <a:endParaRPr lang="ar-EG" b="1">
              <a:solidFill>
                <a:srgbClr val="C00000"/>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28600" y="914400"/>
            <a:ext cx="8763000" cy="5105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ar-EG" sz="2000" b="0" i="0" u="none" strike="noStrike" cap="none" normalizeH="0" baseline="0" smtClean="0">
              <a:ln>
                <a:noFill/>
              </a:ln>
              <a:solidFill>
                <a:schemeClr val="tx1"/>
              </a:solidFill>
              <a:effectLst/>
              <a:latin typeface="Arial" pitchFamily="34" charset="0"/>
              <a:cs typeface="Arial" pitchFamily="34" charset="0"/>
            </a:endParaRPr>
          </a:p>
        </p:txBody>
      </p:sp>
      <p:sp>
        <p:nvSpPr>
          <p:cNvPr id="4" name="TextBox 3"/>
          <p:cNvSpPr txBox="1"/>
          <p:nvPr/>
        </p:nvSpPr>
        <p:spPr>
          <a:xfrm>
            <a:off x="457200" y="1082219"/>
            <a:ext cx="8305800" cy="4708981"/>
          </a:xfrm>
          <a:prstGeom prst="rect">
            <a:avLst/>
          </a:prstGeom>
          <a:solidFill>
            <a:schemeClr val="bg1"/>
          </a:solidFill>
        </p:spPr>
        <p:txBody>
          <a:bodyPr wrap="square" rtlCol="1">
            <a:spAutoFit/>
          </a:bodyPr>
          <a:lstStyle/>
          <a:p>
            <a:pPr algn="just" rtl="0">
              <a:defRPr/>
            </a:pPr>
            <a:r>
              <a:rPr lang="en-US" dirty="0">
                <a:latin typeface="Calibri" pitchFamily="34" charset="0"/>
              </a:rPr>
              <a:t>	public void </a:t>
            </a:r>
            <a:r>
              <a:rPr lang="en-US" b="1" dirty="0" err="1">
                <a:latin typeface="Calibri" pitchFamily="34" charset="0"/>
              </a:rPr>
              <a:t>notifyObservers</a:t>
            </a:r>
            <a:r>
              <a:rPr lang="en-US" dirty="0">
                <a:latin typeface="Calibri" pitchFamily="34" charset="0"/>
              </a:rPr>
              <a:t>() {</a:t>
            </a:r>
          </a:p>
          <a:p>
            <a:pPr algn="just" rtl="0">
              <a:defRPr/>
            </a:pPr>
            <a:r>
              <a:rPr lang="en-US" dirty="0">
                <a:latin typeface="Calibri" pitchFamily="34" charset="0"/>
              </a:rPr>
              <a:t>		for (</a:t>
            </a:r>
            <a:r>
              <a:rPr lang="en-US" dirty="0" err="1">
                <a:latin typeface="Calibri" pitchFamily="34" charset="0"/>
              </a:rPr>
              <a:t>int</a:t>
            </a:r>
            <a:r>
              <a:rPr lang="en-US" dirty="0">
                <a:latin typeface="Calibri" pitchFamily="34" charset="0"/>
              </a:rPr>
              <a:t> </a:t>
            </a:r>
            <a:r>
              <a:rPr lang="en-US" dirty="0" err="1">
                <a:latin typeface="Calibri" pitchFamily="34" charset="0"/>
              </a:rPr>
              <a:t>i</a:t>
            </a:r>
            <a:r>
              <a:rPr lang="en-US" dirty="0">
                <a:latin typeface="Calibri" pitchFamily="34" charset="0"/>
              </a:rPr>
              <a:t> = 0; </a:t>
            </a:r>
            <a:r>
              <a:rPr lang="en-US" dirty="0" err="1">
                <a:latin typeface="Calibri" pitchFamily="34" charset="0"/>
              </a:rPr>
              <a:t>i</a:t>
            </a:r>
            <a:r>
              <a:rPr lang="en-US" dirty="0">
                <a:latin typeface="Calibri" pitchFamily="34" charset="0"/>
              </a:rPr>
              <a:t> &lt; </a:t>
            </a:r>
            <a:r>
              <a:rPr lang="en-US" b="1" dirty="0" err="1">
                <a:latin typeface="Calibri" pitchFamily="34" charset="0"/>
              </a:rPr>
              <a:t>observers</a:t>
            </a:r>
            <a:r>
              <a:rPr lang="en-US" dirty="0" err="1">
                <a:latin typeface="Calibri" pitchFamily="34" charset="0"/>
              </a:rPr>
              <a:t>.size</a:t>
            </a:r>
            <a:r>
              <a:rPr lang="en-US" dirty="0">
                <a:latin typeface="Calibri" pitchFamily="34" charset="0"/>
              </a:rPr>
              <a:t>(); </a:t>
            </a:r>
            <a:r>
              <a:rPr lang="en-US" dirty="0" err="1">
                <a:latin typeface="Calibri" pitchFamily="34" charset="0"/>
              </a:rPr>
              <a:t>i</a:t>
            </a:r>
            <a:r>
              <a:rPr lang="en-US" dirty="0">
                <a:latin typeface="Calibri" pitchFamily="34" charset="0"/>
              </a:rPr>
              <a:t>++) {</a:t>
            </a:r>
          </a:p>
          <a:p>
            <a:pPr algn="just" rtl="0">
              <a:defRPr/>
            </a:pPr>
            <a:r>
              <a:rPr lang="en-US" dirty="0">
                <a:latin typeface="Calibri" pitchFamily="34" charset="0"/>
              </a:rPr>
              <a:t>			Observer </a:t>
            </a:r>
            <a:r>
              <a:rPr lang="en-US" dirty="0" err="1">
                <a:latin typeface="Calibri" pitchFamily="34" charset="0"/>
              </a:rPr>
              <a:t>observer</a:t>
            </a:r>
            <a:r>
              <a:rPr lang="en-US" dirty="0">
                <a:latin typeface="Calibri" pitchFamily="34" charset="0"/>
              </a:rPr>
              <a:t> = (Observer) </a:t>
            </a:r>
            <a:r>
              <a:rPr lang="en-US" b="1" dirty="0" err="1">
                <a:latin typeface="Calibri" pitchFamily="34" charset="0"/>
              </a:rPr>
              <a:t>observers</a:t>
            </a:r>
            <a:r>
              <a:rPr lang="en-US" dirty="0" err="1">
                <a:latin typeface="Calibri" pitchFamily="34" charset="0"/>
              </a:rPr>
              <a:t>.get</a:t>
            </a:r>
            <a:r>
              <a:rPr lang="en-US" dirty="0">
                <a:latin typeface="Calibri" pitchFamily="34" charset="0"/>
              </a:rPr>
              <a:t>(</a:t>
            </a:r>
            <a:r>
              <a:rPr lang="en-US" dirty="0" err="1">
                <a:latin typeface="Calibri" pitchFamily="34" charset="0"/>
              </a:rPr>
              <a:t>i</a:t>
            </a:r>
            <a:r>
              <a:rPr lang="en-US" dirty="0">
                <a:latin typeface="Calibri" pitchFamily="34" charset="0"/>
              </a:rPr>
              <a:t>);</a:t>
            </a:r>
          </a:p>
          <a:p>
            <a:pPr algn="just" rtl="0">
              <a:defRPr/>
            </a:pPr>
            <a:r>
              <a:rPr lang="en-US" dirty="0">
                <a:latin typeface="Calibri" pitchFamily="34" charset="0"/>
              </a:rPr>
              <a:t>			observer. </a:t>
            </a:r>
            <a:r>
              <a:rPr lang="en-US" b="1" dirty="0">
                <a:latin typeface="Calibri" pitchFamily="34" charset="0"/>
              </a:rPr>
              <a:t>update</a:t>
            </a:r>
            <a:r>
              <a:rPr lang="en-US" dirty="0">
                <a:latin typeface="Calibri" pitchFamily="34" charset="0"/>
              </a:rPr>
              <a:t> (temperature, humidity, pressure);</a:t>
            </a:r>
          </a:p>
          <a:p>
            <a:pPr algn="just" rtl="0">
              <a:defRPr/>
            </a:pPr>
            <a:r>
              <a:rPr lang="en-US" dirty="0">
                <a:latin typeface="Calibri" pitchFamily="34" charset="0"/>
              </a:rPr>
              <a:t>		}</a:t>
            </a:r>
          </a:p>
          <a:p>
            <a:pPr algn="just" rtl="0">
              <a:defRPr/>
            </a:pPr>
            <a:r>
              <a:rPr lang="en-US" dirty="0">
                <a:latin typeface="Calibri" pitchFamily="34" charset="0"/>
              </a:rPr>
              <a:t>	}</a:t>
            </a:r>
          </a:p>
          <a:p>
            <a:pPr algn="just" rtl="0">
              <a:defRPr/>
            </a:pPr>
            <a:endParaRPr lang="en-US" dirty="0">
              <a:latin typeface="Calibri" pitchFamily="34" charset="0"/>
            </a:endParaRPr>
          </a:p>
          <a:p>
            <a:pPr algn="just" rtl="0">
              <a:defRPr/>
            </a:pPr>
            <a:r>
              <a:rPr lang="en-US" dirty="0">
                <a:solidFill>
                  <a:srgbClr val="00B050"/>
                </a:solidFill>
                <a:latin typeface="Calibri" pitchFamily="34" charset="0"/>
              </a:rPr>
              <a:t>	// This method is called when any of the measurements changes	</a:t>
            </a:r>
            <a:r>
              <a:rPr lang="en-US" dirty="0">
                <a:latin typeface="Calibri" pitchFamily="34" charset="0"/>
              </a:rPr>
              <a:t>	public void </a:t>
            </a:r>
            <a:r>
              <a:rPr lang="en-US" dirty="0" err="1">
                <a:latin typeface="Calibri" pitchFamily="34" charset="0"/>
              </a:rPr>
              <a:t>measurementsChanged</a:t>
            </a:r>
            <a:r>
              <a:rPr lang="en-US" dirty="0">
                <a:latin typeface="Calibri" pitchFamily="34" charset="0"/>
              </a:rPr>
              <a:t>() {</a:t>
            </a:r>
          </a:p>
          <a:p>
            <a:pPr algn="just" rtl="0">
              <a:defRPr/>
            </a:pPr>
            <a:r>
              <a:rPr lang="en-US" dirty="0">
                <a:latin typeface="Calibri" pitchFamily="34" charset="0"/>
              </a:rPr>
              <a:t>		</a:t>
            </a:r>
            <a:r>
              <a:rPr lang="en-US" dirty="0" err="1">
                <a:latin typeface="Calibri" pitchFamily="34" charset="0"/>
              </a:rPr>
              <a:t>notifyObservers</a:t>
            </a:r>
            <a:r>
              <a:rPr lang="en-US" dirty="0">
                <a:latin typeface="Calibri" pitchFamily="34" charset="0"/>
              </a:rPr>
              <a:t>();</a:t>
            </a:r>
          </a:p>
          <a:p>
            <a:pPr algn="just" rtl="0">
              <a:defRPr/>
            </a:pPr>
            <a:r>
              <a:rPr lang="en-US" dirty="0">
                <a:latin typeface="Calibri" pitchFamily="34" charset="0"/>
              </a:rPr>
              <a:t>	}</a:t>
            </a:r>
          </a:p>
          <a:p>
            <a:pPr algn="just" rtl="0">
              <a:defRPr/>
            </a:pPr>
            <a:r>
              <a:rPr lang="en-US" dirty="0">
                <a:latin typeface="Calibri" pitchFamily="34" charset="0"/>
              </a:rPr>
              <a:t>	</a:t>
            </a:r>
          </a:p>
          <a:p>
            <a:pPr algn="just" rtl="0">
              <a:defRPr/>
            </a:pPr>
            <a:r>
              <a:rPr lang="en-US" dirty="0">
                <a:latin typeface="Calibri" pitchFamily="34" charset="0"/>
              </a:rPr>
              <a:t>		</a:t>
            </a:r>
          </a:p>
          <a:p>
            <a:pPr algn="just" rtl="0">
              <a:defRPr/>
            </a:pPr>
            <a:r>
              <a:rPr lang="en-US" dirty="0">
                <a:solidFill>
                  <a:srgbClr val="00B050"/>
                </a:solidFill>
                <a:latin typeface="Calibri" pitchFamily="34" charset="0"/>
              </a:rPr>
              <a:t>	// other </a:t>
            </a:r>
            <a:r>
              <a:rPr lang="en-US" dirty="0" err="1">
                <a:solidFill>
                  <a:srgbClr val="00B050"/>
                </a:solidFill>
                <a:latin typeface="Calibri" pitchFamily="34" charset="0"/>
              </a:rPr>
              <a:t>WeatherStatus</a:t>
            </a:r>
            <a:r>
              <a:rPr lang="en-US" dirty="0">
                <a:solidFill>
                  <a:srgbClr val="00B050"/>
                </a:solidFill>
                <a:latin typeface="Calibri" pitchFamily="34" charset="0"/>
              </a:rPr>
              <a:t> getters and setters methods here</a:t>
            </a:r>
          </a:p>
          <a:p>
            <a:pPr algn="just" rtl="0">
              <a:defRPr/>
            </a:pPr>
            <a:r>
              <a:rPr lang="en-US" dirty="0">
                <a:latin typeface="Calibri" pitchFamily="34" charset="0"/>
              </a:rPr>
              <a:t>	}</a:t>
            </a:r>
            <a:endParaRPr lang="ar-EG" dirty="0">
              <a:latin typeface="Calibri" pitchFamily="34" charset="0"/>
            </a:endParaRPr>
          </a:p>
        </p:txBody>
      </p:sp>
      <p:sp>
        <p:nvSpPr>
          <p:cNvPr id="7" name="Title 1"/>
          <p:cNvSpPr txBox="1">
            <a:spLocks/>
          </p:cNvSpPr>
          <p:nvPr/>
        </p:nvSpPr>
        <p:spPr bwMode="auto">
          <a:xfrm>
            <a:off x="914400" y="152400"/>
            <a:ext cx="82296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Verdana" pitchFamily="34" charset="0"/>
                <a:cs typeface="Arial" pitchFamily="34" charset="0"/>
              </a:defRPr>
            </a:lvl2pPr>
            <a:lvl3pPr algn="ctr" rtl="0" eaLnBrk="0" fontAlgn="base" hangingPunct="0">
              <a:spcBef>
                <a:spcPct val="0"/>
              </a:spcBef>
              <a:spcAft>
                <a:spcPct val="0"/>
              </a:spcAft>
              <a:defRPr sz="2800" b="1">
                <a:solidFill>
                  <a:schemeClr val="tx2"/>
                </a:solidFill>
                <a:latin typeface="Verdana" pitchFamily="34" charset="0"/>
                <a:cs typeface="Arial" pitchFamily="34" charset="0"/>
              </a:defRPr>
            </a:lvl3pPr>
            <a:lvl4pPr algn="ctr" rtl="0" eaLnBrk="0" fontAlgn="base" hangingPunct="0">
              <a:spcBef>
                <a:spcPct val="0"/>
              </a:spcBef>
              <a:spcAft>
                <a:spcPct val="0"/>
              </a:spcAft>
              <a:defRPr sz="2800" b="1">
                <a:solidFill>
                  <a:schemeClr val="tx2"/>
                </a:solidFill>
                <a:latin typeface="Verdana" pitchFamily="34" charset="0"/>
                <a:cs typeface="Arial" pitchFamily="34" charset="0"/>
              </a:defRPr>
            </a:lvl4pPr>
            <a:lvl5pPr algn="ctr" rtl="0" eaLnBrk="0" fontAlgn="base" hangingPunct="0">
              <a:spcBef>
                <a:spcPct val="0"/>
              </a:spcBef>
              <a:spcAft>
                <a:spcPct val="0"/>
              </a:spcAft>
              <a:defRPr sz="2800" b="1">
                <a:solidFill>
                  <a:schemeClr val="tx2"/>
                </a:solidFill>
                <a:latin typeface="Verdana" pitchFamily="34" charset="0"/>
                <a:cs typeface="Arial" pitchFamily="34" charset="0"/>
              </a:defRPr>
            </a:lvl5pPr>
            <a:lvl6pPr marL="457200" algn="ctr" rtl="0" fontAlgn="base">
              <a:spcBef>
                <a:spcPct val="0"/>
              </a:spcBef>
              <a:spcAft>
                <a:spcPct val="0"/>
              </a:spcAft>
              <a:defRPr sz="2800" b="1">
                <a:solidFill>
                  <a:schemeClr val="tx2"/>
                </a:solidFill>
                <a:latin typeface="Verdana" pitchFamily="34" charset="0"/>
                <a:cs typeface="Arial" pitchFamily="34" charset="0"/>
              </a:defRPr>
            </a:lvl6pPr>
            <a:lvl7pPr marL="914400" algn="ctr" rtl="0" fontAlgn="base">
              <a:spcBef>
                <a:spcPct val="0"/>
              </a:spcBef>
              <a:spcAft>
                <a:spcPct val="0"/>
              </a:spcAft>
              <a:defRPr sz="2800" b="1">
                <a:solidFill>
                  <a:schemeClr val="tx2"/>
                </a:solidFill>
                <a:latin typeface="Verdana" pitchFamily="34" charset="0"/>
                <a:cs typeface="Arial" pitchFamily="34" charset="0"/>
              </a:defRPr>
            </a:lvl7pPr>
            <a:lvl8pPr marL="1371600" algn="ctr" rtl="0" fontAlgn="base">
              <a:spcBef>
                <a:spcPct val="0"/>
              </a:spcBef>
              <a:spcAft>
                <a:spcPct val="0"/>
              </a:spcAft>
              <a:defRPr sz="2800" b="1">
                <a:solidFill>
                  <a:schemeClr val="tx2"/>
                </a:solidFill>
                <a:latin typeface="Verdana" pitchFamily="34" charset="0"/>
                <a:cs typeface="Arial" pitchFamily="34" charset="0"/>
              </a:defRPr>
            </a:lvl8pPr>
            <a:lvl9pPr marL="1828800" algn="ctr" rtl="0" fontAlgn="base">
              <a:spcBef>
                <a:spcPct val="0"/>
              </a:spcBef>
              <a:spcAft>
                <a:spcPct val="0"/>
              </a:spcAft>
              <a:defRPr sz="2800" b="1">
                <a:solidFill>
                  <a:schemeClr val="tx2"/>
                </a:solidFill>
                <a:latin typeface="Verdana" pitchFamily="34" charset="0"/>
                <a:cs typeface="Arial" pitchFamily="34" charset="0"/>
              </a:defRPr>
            </a:lvl9pPr>
          </a:lstStyle>
          <a:p>
            <a:r>
              <a:rPr lang="en-US" sz="2400" kern="0" dirty="0" smtClean="0">
                <a:solidFill>
                  <a:srgbClr val="000000"/>
                </a:solidFill>
              </a:rPr>
              <a:t>How to apply Observer Design Pattern?</a:t>
            </a:r>
            <a:r>
              <a:rPr lang="en-US" sz="1800" kern="0" dirty="0" smtClean="0">
                <a:solidFill>
                  <a:srgbClr val="000000"/>
                </a:solidFill>
              </a:rPr>
              <a:t>(</a:t>
            </a:r>
            <a:r>
              <a:rPr lang="en-US" sz="2000" kern="0" dirty="0" smtClean="0">
                <a:solidFill>
                  <a:srgbClr val="000000"/>
                </a:solidFill>
              </a:rPr>
              <a:t>cont.)</a:t>
            </a:r>
            <a:endParaRPr lang="ar-EG" kern="0"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28600" y="685800"/>
            <a:ext cx="8686800" cy="5638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ar-EG" sz="2000" b="0" i="0" u="none" strike="noStrike" cap="none" normalizeH="0" baseline="0" smtClean="0">
              <a:ln>
                <a:noFill/>
              </a:ln>
              <a:solidFill>
                <a:schemeClr val="tx1"/>
              </a:solidFill>
              <a:effectLst/>
              <a:latin typeface="Arial" pitchFamily="34" charset="0"/>
              <a:cs typeface="Arial" pitchFamily="34" charset="0"/>
            </a:endParaRPr>
          </a:p>
        </p:txBody>
      </p:sp>
      <p:sp>
        <p:nvSpPr>
          <p:cNvPr id="5" name="TextBox 4"/>
          <p:cNvSpPr txBox="1"/>
          <p:nvPr/>
        </p:nvSpPr>
        <p:spPr>
          <a:xfrm>
            <a:off x="533400" y="838200"/>
            <a:ext cx="8229600" cy="5324475"/>
          </a:xfrm>
          <a:prstGeom prst="rect">
            <a:avLst/>
          </a:prstGeom>
          <a:solidFill>
            <a:schemeClr val="bg1"/>
          </a:solidFill>
        </p:spPr>
        <p:txBody>
          <a:bodyPr rtlCol="1">
            <a:spAutoFit/>
          </a:bodyPr>
          <a:lstStyle/>
          <a:p>
            <a:pPr algn="just" rtl="0">
              <a:defRPr/>
            </a:pPr>
            <a:r>
              <a:rPr lang="en-US" dirty="0">
                <a:latin typeface="Calibri" pitchFamily="34" charset="0"/>
              </a:rPr>
              <a:t>public class </a:t>
            </a:r>
            <a:r>
              <a:rPr lang="en-US" b="1" dirty="0" err="1">
                <a:latin typeface="Calibri" pitchFamily="34" charset="0"/>
              </a:rPr>
              <a:t>TemperatureTodayDisplay</a:t>
            </a:r>
            <a:r>
              <a:rPr lang="en-US" dirty="0">
                <a:latin typeface="Calibri" pitchFamily="34" charset="0"/>
              </a:rPr>
              <a:t> implements </a:t>
            </a:r>
            <a:r>
              <a:rPr lang="en-US" b="1" dirty="0">
                <a:latin typeface="Calibri" pitchFamily="34" charset="0"/>
              </a:rPr>
              <a:t>Observer</a:t>
            </a:r>
            <a:r>
              <a:rPr lang="en-US" dirty="0">
                <a:latin typeface="Calibri" pitchFamily="34" charset="0"/>
              </a:rPr>
              <a:t> {</a:t>
            </a:r>
          </a:p>
          <a:p>
            <a:pPr algn="just" rtl="0">
              <a:defRPr/>
            </a:pPr>
            <a:r>
              <a:rPr lang="en-US" dirty="0">
                <a:latin typeface="Calibri" pitchFamily="34" charset="0"/>
              </a:rPr>
              <a:t>	private float temperature;</a:t>
            </a:r>
          </a:p>
          <a:p>
            <a:pPr algn="just" rtl="0">
              <a:defRPr/>
            </a:pPr>
            <a:r>
              <a:rPr lang="en-US" dirty="0">
                <a:latin typeface="Calibri" pitchFamily="34" charset="0"/>
              </a:rPr>
              <a:t>	private </a:t>
            </a:r>
            <a:r>
              <a:rPr lang="en-US" b="1" dirty="0">
                <a:latin typeface="Calibri" pitchFamily="34" charset="0"/>
              </a:rPr>
              <a:t>Subject</a:t>
            </a:r>
            <a:r>
              <a:rPr lang="en-US" dirty="0">
                <a:latin typeface="Calibri" pitchFamily="34" charset="0"/>
              </a:rPr>
              <a:t> </a:t>
            </a:r>
            <a:r>
              <a:rPr lang="en-US" dirty="0" err="1">
                <a:latin typeface="Calibri" pitchFamily="34" charset="0"/>
              </a:rPr>
              <a:t>weatherStatus</a:t>
            </a:r>
            <a:r>
              <a:rPr lang="en-US" dirty="0">
                <a:latin typeface="Calibri" pitchFamily="34" charset="0"/>
              </a:rPr>
              <a:t>;</a:t>
            </a:r>
          </a:p>
          <a:p>
            <a:pPr algn="just" rtl="0">
              <a:defRPr/>
            </a:pPr>
            <a:r>
              <a:rPr lang="en-US" dirty="0">
                <a:latin typeface="Calibri" pitchFamily="34" charset="0"/>
              </a:rPr>
              <a:t>	</a:t>
            </a:r>
          </a:p>
          <a:p>
            <a:pPr algn="just" rtl="0">
              <a:defRPr/>
            </a:pPr>
            <a:r>
              <a:rPr lang="en-US" dirty="0">
                <a:latin typeface="Calibri" pitchFamily="34" charset="0"/>
              </a:rPr>
              <a:t>	public </a:t>
            </a:r>
            <a:r>
              <a:rPr lang="en-US" dirty="0" err="1">
                <a:latin typeface="Calibri" pitchFamily="34" charset="0"/>
              </a:rPr>
              <a:t>TemperatureTodayDisplay</a:t>
            </a:r>
            <a:r>
              <a:rPr lang="en-US" dirty="0">
                <a:latin typeface="Calibri" pitchFamily="34" charset="0"/>
              </a:rPr>
              <a:t> (Subject </a:t>
            </a:r>
            <a:r>
              <a:rPr lang="en-US" dirty="0" err="1">
                <a:latin typeface="Calibri" pitchFamily="34" charset="0"/>
              </a:rPr>
              <a:t>weatherStatus</a:t>
            </a:r>
            <a:r>
              <a:rPr lang="en-US" dirty="0">
                <a:latin typeface="Calibri" pitchFamily="34" charset="0"/>
              </a:rPr>
              <a:t>) {</a:t>
            </a:r>
          </a:p>
          <a:p>
            <a:pPr algn="just" rtl="0">
              <a:defRPr/>
            </a:pPr>
            <a:r>
              <a:rPr lang="en-US" dirty="0">
                <a:latin typeface="Calibri" pitchFamily="34" charset="0"/>
              </a:rPr>
              <a:t>		this. </a:t>
            </a:r>
            <a:r>
              <a:rPr lang="en-US" dirty="0" err="1">
                <a:latin typeface="Calibri" pitchFamily="34" charset="0"/>
              </a:rPr>
              <a:t>weatherStatus</a:t>
            </a:r>
            <a:r>
              <a:rPr lang="en-US" dirty="0">
                <a:latin typeface="Calibri" pitchFamily="34" charset="0"/>
              </a:rPr>
              <a:t> = </a:t>
            </a:r>
            <a:r>
              <a:rPr lang="en-US" dirty="0" err="1">
                <a:latin typeface="Calibri" pitchFamily="34" charset="0"/>
              </a:rPr>
              <a:t>weatherStatus</a:t>
            </a:r>
            <a:r>
              <a:rPr lang="en-US" dirty="0">
                <a:latin typeface="Calibri" pitchFamily="34" charset="0"/>
              </a:rPr>
              <a:t>;</a:t>
            </a:r>
          </a:p>
          <a:p>
            <a:pPr algn="just" rtl="0">
              <a:defRPr/>
            </a:pPr>
            <a:r>
              <a:rPr lang="en-US" dirty="0">
                <a:latin typeface="Calibri" pitchFamily="34" charset="0"/>
              </a:rPr>
              <a:t>		 </a:t>
            </a:r>
            <a:r>
              <a:rPr lang="en-US" dirty="0" err="1">
                <a:latin typeface="Calibri" pitchFamily="34" charset="0"/>
              </a:rPr>
              <a:t>weatherStatus.</a:t>
            </a:r>
            <a:r>
              <a:rPr lang="en-US" b="1" dirty="0" err="1">
                <a:latin typeface="Calibri" pitchFamily="34" charset="0"/>
              </a:rPr>
              <a:t>registerObserver</a:t>
            </a:r>
            <a:r>
              <a:rPr lang="en-US" b="1" dirty="0">
                <a:latin typeface="Calibri" pitchFamily="34" charset="0"/>
              </a:rPr>
              <a:t> </a:t>
            </a:r>
            <a:r>
              <a:rPr lang="en-US" dirty="0">
                <a:latin typeface="Calibri" pitchFamily="34" charset="0"/>
              </a:rPr>
              <a:t>(this);</a:t>
            </a:r>
          </a:p>
          <a:p>
            <a:pPr algn="just" rtl="0">
              <a:defRPr/>
            </a:pPr>
            <a:r>
              <a:rPr lang="en-US" dirty="0">
                <a:latin typeface="Calibri" pitchFamily="34" charset="0"/>
              </a:rPr>
              <a:t>	}</a:t>
            </a:r>
          </a:p>
          <a:p>
            <a:pPr algn="just" rtl="0">
              <a:defRPr/>
            </a:pPr>
            <a:r>
              <a:rPr lang="en-US" dirty="0">
                <a:latin typeface="Calibri" pitchFamily="34" charset="0"/>
              </a:rPr>
              <a:t>	</a:t>
            </a:r>
          </a:p>
          <a:p>
            <a:pPr algn="just" rtl="0">
              <a:defRPr/>
            </a:pPr>
            <a:r>
              <a:rPr lang="en-US" dirty="0">
                <a:latin typeface="Calibri" pitchFamily="34" charset="0"/>
              </a:rPr>
              <a:t>	public void </a:t>
            </a:r>
            <a:r>
              <a:rPr lang="en-US" b="1" dirty="0">
                <a:latin typeface="Calibri" pitchFamily="34" charset="0"/>
              </a:rPr>
              <a:t>update</a:t>
            </a:r>
            <a:r>
              <a:rPr lang="en-US" dirty="0">
                <a:latin typeface="Calibri" pitchFamily="34" charset="0"/>
              </a:rPr>
              <a:t> (float temperature, float humidity, float pressure) 	{</a:t>
            </a:r>
          </a:p>
          <a:p>
            <a:pPr algn="just" rtl="0">
              <a:defRPr/>
            </a:pPr>
            <a:r>
              <a:rPr lang="en-US" dirty="0">
                <a:latin typeface="Calibri" pitchFamily="34" charset="0"/>
              </a:rPr>
              <a:t>		</a:t>
            </a:r>
            <a:r>
              <a:rPr lang="en-US" dirty="0" err="1">
                <a:latin typeface="Calibri" pitchFamily="34" charset="0"/>
              </a:rPr>
              <a:t>this.temperature</a:t>
            </a:r>
            <a:r>
              <a:rPr lang="en-US" dirty="0">
                <a:latin typeface="Calibri" pitchFamily="34" charset="0"/>
              </a:rPr>
              <a:t> = temperature;</a:t>
            </a:r>
          </a:p>
          <a:p>
            <a:pPr algn="just" rtl="0">
              <a:defRPr/>
            </a:pPr>
            <a:r>
              <a:rPr lang="en-US" dirty="0">
                <a:latin typeface="Calibri" pitchFamily="34" charset="0"/>
              </a:rPr>
              <a:t>		 </a:t>
            </a:r>
            <a:r>
              <a:rPr lang="en-US" dirty="0" err="1">
                <a:latin typeface="Calibri" pitchFamily="34" charset="0"/>
              </a:rPr>
              <a:t>System.out.println</a:t>
            </a:r>
            <a:r>
              <a:rPr lang="en-US" dirty="0">
                <a:latin typeface="Calibri" pitchFamily="34" charset="0"/>
              </a:rPr>
              <a:t>("Current conditions: " + temperature </a:t>
            </a:r>
          </a:p>
          <a:p>
            <a:pPr algn="just" rtl="0">
              <a:defRPr/>
            </a:pPr>
            <a:r>
              <a:rPr lang="en-US" dirty="0">
                <a:latin typeface="Calibri" pitchFamily="34" charset="0"/>
              </a:rPr>
              <a:t>			+ “C degrees ");</a:t>
            </a:r>
          </a:p>
          <a:p>
            <a:pPr algn="just" rtl="0">
              <a:defRPr/>
            </a:pPr>
            <a:r>
              <a:rPr lang="en-US" dirty="0">
                <a:latin typeface="Calibri" pitchFamily="34" charset="0"/>
              </a:rPr>
              <a:t>	}</a:t>
            </a:r>
          </a:p>
          <a:p>
            <a:pPr algn="just" rtl="0">
              <a:defRPr/>
            </a:pPr>
            <a:r>
              <a:rPr lang="en-US" dirty="0">
                <a:latin typeface="Calibri" pitchFamily="34" charset="0"/>
              </a:rPr>
              <a:t>	</a:t>
            </a:r>
          </a:p>
          <a:p>
            <a:pPr algn="just" rtl="0">
              <a:defRPr/>
            </a:pPr>
            <a:r>
              <a:rPr lang="en-US" dirty="0">
                <a:latin typeface="Calibri" pitchFamily="34" charset="0"/>
              </a:rPr>
              <a:t>}</a:t>
            </a:r>
          </a:p>
        </p:txBody>
      </p:sp>
      <p:sp>
        <p:nvSpPr>
          <p:cNvPr id="24580" name="Left Arrow 5"/>
          <p:cNvSpPr>
            <a:spLocks noChangeArrowheads="1"/>
          </p:cNvSpPr>
          <p:nvPr/>
        </p:nvSpPr>
        <p:spPr bwMode="auto">
          <a:xfrm>
            <a:off x="6629400" y="2743200"/>
            <a:ext cx="685800" cy="304800"/>
          </a:xfrm>
          <a:prstGeom prst="leftArrow">
            <a:avLst>
              <a:gd name="adj1" fmla="val 50000"/>
              <a:gd name="adj2" fmla="val 50000"/>
            </a:avLst>
          </a:prstGeom>
          <a:solidFill>
            <a:srgbClr val="FF0000"/>
          </a:solidFill>
          <a:ln w="9525" algn="ctr">
            <a:solidFill>
              <a:schemeClr val="tx1"/>
            </a:solidFill>
            <a:round/>
            <a:headEnd/>
            <a:tailEnd/>
          </a:ln>
        </p:spPr>
        <p:txBody>
          <a:bodyPr/>
          <a:lstStyle/>
          <a:p>
            <a:pPr algn="l" rtl="0"/>
            <a:endParaRPr lang="ar-EG"/>
          </a:p>
        </p:txBody>
      </p:sp>
      <p:sp>
        <p:nvSpPr>
          <p:cNvPr id="9" name="Title 1"/>
          <p:cNvSpPr txBox="1">
            <a:spLocks/>
          </p:cNvSpPr>
          <p:nvPr/>
        </p:nvSpPr>
        <p:spPr bwMode="auto">
          <a:xfrm>
            <a:off x="914400" y="76200"/>
            <a:ext cx="82296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Verdana" pitchFamily="34" charset="0"/>
                <a:cs typeface="Arial" pitchFamily="34" charset="0"/>
              </a:defRPr>
            </a:lvl2pPr>
            <a:lvl3pPr algn="ctr" rtl="0" eaLnBrk="0" fontAlgn="base" hangingPunct="0">
              <a:spcBef>
                <a:spcPct val="0"/>
              </a:spcBef>
              <a:spcAft>
                <a:spcPct val="0"/>
              </a:spcAft>
              <a:defRPr sz="2800" b="1">
                <a:solidFill>
                  <a:schemeClr val="tx2"/>
                </a:solidFill>
                <a:latin typeface="Verdana" pitchFamily="34" charset="0"/>
                <a:cs typeface="Arial" pitchFamily="34" charset="0"/>
              </a:defRPr>
            </a:lvl3pPr>
            <a:lvl4pPr algn="ctr" rtl="0" eaLnBrk="0" fontAlgn="base" hangingPunct="0">
              <a:spcBef>
                <a:spcPct val="0"/>
              </a:spcBef>
              <a:spcAft>
                <a:spcPct val="0"/>
              </a:spcAft>
              <a:defRPr sz="2800" b="1">
                <a:solidFill>
                  <a:schemeClr val="tx2"/>
                </a:solidFill>
                <a:latin typeface="Verdana" pitchFamily="34" charset="0"/>
                <a:cs typeface="Arial" pitchFamily="34" charset="0"/>
              </a:defRPr>
            </a:lvl4pPr>
            <a:lvl5pPr algn="ctr" rtl="0" eaLnBrk="0" fontAlgn="base" hangingPunct="0">
              <a:spcBef>
                <a:spcPct val="0"/>
              </a:spcBef>
              <a:spcAft>
                <a:spcPct val="0"/>
              </a:spcAft>
              <a:defRPr sz="2800" b="1">
                <a:solidFill>
                  <a:schemeClr val="tx2"/>
                </a:solidFill>
                <a:latin typeface="Verdana" pitchFamily="34" charset="0"/>
                <a:cs typeface="Arial" pitchFamily="34" charset="0"/>
              </a:defRPr>
            </a:lvl5pPr>
            <a:lvl6pPr marL="457200" algn="ctr" rtl="0" fontAlgn="base">
              <a:spcBef>
                <a:spcPct val="0"/>
              </a:spcBef>
              <a:spcAft>
                <a:spcPct val="0"/>
              </a:spcAft>
              <a:defRPr sz="2800" b="1">
                <a:solidFill>
                  <a:schemeClr val="tx2"/>
                </a:solidFill>
                <a:latin typeface="Verdana" pitchFamily="34" charset="0"/>
                <a:cs typeface="Arial" pitchFamily="34" charset="0"/>
              </a:defRPr>
            </a:lvl6pPr>
            <a:lvl7pPr marL="914400" algn="ctr" rtl="0" fontAlgn="base">
              <a:spcBef>
                <a:spcPct val="0"/>
              </a:spcBef>
              <a:spcAft>
                <a:spcPct val="0"/>
              </a:spcAft>
              <a:defRPr sz="2800" b="1">
                <a:solidFill>
                  <a:schemeClr val="tx2"/>
                </a:solidFill>
                <a:latin typeface="Verdana" pitchFamily="34" charset="0"/>
                <a:cs typeface="Arial" pitchFamily="34" charset="0"/>
              </a:defRPr>
            </a:lvl7pPr>
            <a:lvl8pPr marL="1371600" algn="ctr" rtl="0" fontAlgn="base">
              <a:spcBef>
                <a:spcPct val="0"/>
              </a:spcBef>
              <a:spcAft>
                <a:spcPct val="0"/>
              </a:spcAft>
              <a:defRPr sz="2800" b="1">
                <a:solidFill>
                  <a:schemeClr val="tx2"/>
                </a:solidFill>
                <a:latin typeface="Verdana" pitchFamily="34" charset="0"/>
                <a:cs typeface="Arial" pitchFamily="34" charset="0"/>
              </a:defRPr>
            </a:lvl8pPr>
            <a:lvl9pPr marL="1828800" algn="ctr" rtl="0" fontAlgn="base">
              <a:spcBef>
                <a:spcPct val="0"/>
              </a:spcBef>
              <a:spcAft>
                <a:spcPct val="0"/>
              </a:spcAft>
              <a:defRPr sz="2800" b="1">
                <a:solidFill>
                  <a:schemeClr val="tx2"/>
                </a:solidFill>
                <a:latin typeface="Verdana" pitchFamily="34" charset="0"/>
                <a:cs typeface="Arial" pitchFamily="34" charset="0"/>
              </a:defRPr>
            </a:lvl9pPr>
          </a:lstStyle>
          <a:p>
            <a:r>
              <a:rPr lang="en-US" sz="2400" kern="0" dirty="0" smtClean="0">
                <a:solidFill>
                  <a:srgbClr val="000000"/>
                </a:solidFill>
              </a:rPr>
              <a:t>How to apply Observer Design Pattern?</a:t>
            </a:r>
            <a:r>
              <a:rPr lang="en-US" sz="1800" kern="0" dirty="0" smtClean="0">
                <a:solidFill>
                  <a:srgbClr val="000000"/>
                </a:solidFill>
              </a:rPr>
              <a:t>(</a:t>
            </a:r>
            <a:r>
              <a:rPr lang="en-US" sz="2000" kern="0" dirty="0" smtClean="0">
                <a:solidFill>
                  <a:srgbClr val="000000"/>
                </a:solidFill>
              </a:rPr>
              <a:t>cont.)</a:t>
            </a:r>
            <a:endParaRPr lang="ar-EG" kern="0" dirty="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814388" y="166688"/>
            <a:ext cx="8229600" cy="519112"/>
          </a:xfrm>
          <a:prstGeom prst="rect">
            <a:avLst/>
          </a:prstGeom>
          <a:noFill/>
          <a:ln w="9525">
            <a:noFill/>
            <a:miter lim="800000"/>
            <a:headEnd/>
            <a:tailEnd/>
          </a:ln>
        </p:spPr>
        <p:txBody>
          <a:bodyPr>
            <a:spAutoFit/>
          </a:bodyPr>
          <a:lstStyle/>
          <a:p>
            <a:pPr algn="ctr" rtl="0">
              <a:spcBef>
                <a:spcPct val="50000"/>
              </a:spcBef>
            </a:pPr>
            <a:r>
              <a:rPr lang="en-US" sz="2800" b="1" dirty="0" smtClean="0">
                <a:solidFill>
                  <a:schemeClr val="tx2"/>
                </a:solidFill>
                <a:latin typeface="Verdana" pitchFamily="34" charset="0"/>
              </a:rPr>
              <a:t>Why </a:t>
            </a:r>
            <a:r>
              <a:rPr lang="en-US" sz="2800" b="1" dirty="0">
                <a:solidFill>
                  <a:schemeClr val="tx2"/>
                </a:solidFill>
                <a:latin typeface="Verdana" pitchFamily="34" charset="0"/>
              </a:rPr>
              <a:t>Observer </a:t>
            </a:r>
            <a:r>
              <a:rPr lang="en-US" sz="2800" b="1" dirty="0" smtClean="0">
                <a:solidFill>
                  <a:schemeClr val="tx2"/>
                </a:solidFill>
                <a:latin typeface="Verdana" pitchFamily="34" charset="0"/>
              </a:rPr>
              <a:t>Pattern?</a:t>
            </a:r>
            <a:endParaRPr lang="en-US" sz="2800" b="1" dirty="0">
              <a:solidFill>
                <a:schemeClr val="tx2"/>
              </a:solidFill>
              <a:latin typeface="Verdana" pitchFamily="34" charset="0"/>
            </a:endParaRPr>
          </a:p>
        </p:txBody>
      </p:sp>
      <p:sp>
        <p:nvSpPr>
          <p:cNvPr id="4" name="Content Placeholder 2"/>
          <p:cNvSpPr txBox="1">
            <a:spLocks/>
          </p:cNvSpPr>
          <p:nvPr/>
        </p:nvSpPr>
        <p:spPr>
          <a:xfrm>
            <a:off x="228600" y="1066800"/>
            <a:ext cx="8686800" cy="5059363"/>
          </a:xfrm>
          <a:prstGeom prst="rect">
            <a:avLst/>
          </a:prstGeom>
        </p:spPr>
        <p:txBody>
          <a:bodyPr/>
          <a:lstStyle/>
          <a:p>
            <a:pPr marL="342900" indent="-342900" algn="l" rtl="0" eaLnBrk="0" hangingPunct="0">
              <a:spcBef>
                <a:spcPct val="20000"/>
              </a:spcBef>
              <a:buFontTx/>
              <a:buChar char="•"/>
              <a:defRPr/>
            </a:pPr>
            <a:endParaRPr lang="ar-EG" sz="2800" kern="0" dirty="0">
              <a:latin typeface="+mn-lt"/>
              <a:cs typeface="+mn-cs"/>
            </a:endParaRPr>
          </a:p>
        </p:txBody>
      </p:sp>
      <p:sp>
        <p:nvSpPr>
          <p:cNvPr id="6" name="Content Placeholder 2"/>
          <p:cNvSpPr txBox="1">
            <a:spLocks/>
          </p:cNvSpPr>
          <p:nvPr/>
        </p:nvSpPr>
        <p:spPr>
          <a:xfrm>
            <a:off x="0" y="2819400"/>
            <a:ext cx="8686800" cy="5059363"/>
          </a:xfrm>
          <a:prstGeom prst="rect">
            <a:avLst/>
          </a:prstGeom>
        </p:spPr>
        <p:txBody>
          <a:bodyPr/>
          <a:lstStyle/>
          <a:p>
            <a:pPr marL="342900" indent="-342900" algn="l" rtl="0" eaLnBrk="0" hangingPunct="0">
              <a:spcBef>
                <a:spcPct val="20000"/>
              </a:spcBef>
              <a:buFontTx/>
              <a:buChar char="•"/>
              <a:defRPr/>
            </a:pPr>
            <a:endParaRPr lang="ar-EG" sz="2800" kern="0" dirty="0">
              <a:latin typeface="+mn-lt"/>
              <a:cs typeface="+mn-cs"/>
            </a:endParaRPr>
          </a:p>
        </p:txBody>
      </p:sp>
      <p:sp>
        <p:nvSpPr>
          <p:cNvPr id="9" name="Content Placeholder 2"/>
          <p:cNvSpPr txBox="1">
            <a:spLocks/>
          </p:cNvSpPr>
          <p:nvPr/>
        </p:nvSpPr>
        <p:spPr>
          <a:xfrm>
            <a:off x="228600" y="990600"/>
            <a:ext cx="8686800" cy="5059363"/>
          </a:xfrm>
          <a:prstGeom prst="rect">
            <a:avLst/>
          </a:prstGeom>
        </p:spPr>
        <p:txBody>
          <a:bodyPr/>
          <a:lstStyle/>
          <a:p>
            <a:pPr marL="342900" indent="-342900" algn="l" rtl="0" eaLnBrk="0" hangingPunct="0">
              <a:spcBef>
                <a:spcPct val="20000"/>
              </a:spcBef>
              <a:buFontTx/>
              <a:buChar char="•"/>
              <a:defRPr/>
            </a:pPr>
            <a:r>
              <a:rPr lang="en-US" sz="2800" dirty="0"/>
              <a:t>Don’t miss out when something interesting happens.</a:t>
            </a:r>
          </a:p>
          <a:p>
            <a:pPr marL="342900" indent="-342900" algn="l" rtl="0" eaLnBrk="0" hangingPunct="0">
              <a:spcBef>
                <a:spcPct val="20000"/>
              </a:spcBef>
              <a:defRPr/>
            </a:pPr>
            <a:endParaRPr lang="en-US" sz="2800" dirty="0"/>
          </a:p>
          <a:p>
            <a:pPr marL="342900" indent="-342900" algn="l" rtl="0" eaLnBrk="0" hangingPunct="0">
              <a:spcBef>
                <a:spcPct val="20000"/>
              </a:spcBef>
              <a:buFontTx/>
              <a:buChar char="•"/>
              <a:defRPr/>
            </a:pPr>
            <a:r>
              <a:rPr lang="en-US" sz="2800" dirty="0"/>
              <a:t>Keep your Objects in the know when something they may care about happens.</a:t>
            </a:r>
          </a:p>
          <a:p>
            <a:pPr marL="342900" indent="-342900" algn="l" rtl="0" eaLnBrk="0" hangingPunct="0">
              <a:spcBef>
                <a:spcPct val="20000"/>
              </a:spcBef>
              <a:defRPr/>
            </a:pPr>
            <a:endParaRPr lang="en-US" sz="2800" dirty="0"/>
          </a:p>
          <a:p>
            <a:pPr marL="342900" indent="-342900" algn="l" rtl="0" eaLnBrk="0" hangingPunct="0">
              <a:spcBef>
                <a:spcPct val="20000"/>
              </a:spcBef>
              <a:buFontTx/>
              <a:buChar char="•"/>
              <a:defRPr/>
            </a:pPr>
            <a:r>
              <a:rPr lang="en-US" sz="2800" dirty="0"/>
              <a:t>One of the most used patterns in the JDK.</a:t>
            </a:r>
          </a:p>
          <a:p>
            <a:pPr marL="342900" indent="-342900" algn="l" rtl="0" eaLnBrk="0" hangingPunct="0">
              <a:spcBef>
                <a:spcPct val="20000"/>
              </a:spcBef>
              <a:defRPr/>
            </a:pPr>
            <a:endParaRPr lang="ar-EG" sz="2800" kern="0" dirty="0">
              <a:latin typeface="+mn-lt"/>
              <a:cs typeface="+mn-cs"/>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Notes on Observer Design Pattern</a:t>
            </a:r>
            <a:endParaRPr lang="ar-EG" dirty="0" smtClean="0"/>
          </a:p>
        </p:txBody>
      </p:sp>
      <p:sp>
        <p:nvSpPr>
          <p:cNvPr id="25603" name="Content Placeholder 2"/>
          <p:cNvSpPr>
            <a:spLocks noGrp="1"/>
          </p:cNvSpPr>
          <p:nvPr>
            <p:ph idx="1"/>
          </p:nvPr>
        </p:nvSpPr>
        <p:spPr>
          <a:xfrm>
            <a:off x="457200" y="1371600"/>
            <a:ext cx="8229600" cy="4754563"/>
          </a:xfrm>
        </p:spPr>
        <p:txBody>
          <a:bodyPr/>
          <a:lstStyle/>
          <a:p>
            <a:r>
              <a:rPr lang="en-US" sz="2800" dirty="0" smtClean="0"/>
              <a:t>In the previous implementation, the Subject </a:t>
            </a:r>
            <a:r>
              <a:rPr lang="en-US" sz="2800" b="1" dirty="0" smtClean="0"/>
              <a:t>push</a:t>
            </a:r>
            <a:r>
              <a:rPr lang="en-US" sz="2800" dirty="0" smtClean="0"/>
              <a:t>es the data to the observers.</a:t>
            </a:r>
          </a:p>
          <a:p>
            <a:r>
              <a:rPr lang="en-US" sz="2800" dirty="0" smtClean="0"/>
              <a:t>The Subject may enable the observers to </a:t>
            </a:r>
            <a:r>
              <a:rPr lang="en-US" sz="2800" b="1" dirty="0" smtClean="0"/>
              <a:t>pull</a:t>
            </a:r>
            <a:r>
              <a:rPr lang="en-US" sz="2800" dirty="0" smtClean="0"/>
              <a:t> data they need by providing some public getters for the data.</a:t>
            </a:r>
          </a:p>
          <a:p>
            <a:endParaRPr lang="ar-EG" sz="2800" dirty="0" smtClean="0"/>
          </a:p>
        </p:txBody>
      </p:sp>
      <p:sp>
        <p:nvSpPr>
          <p:cNvPr id="5" name="Cloud Callout 4"/>
          <p:cNvSpPr/>
          <p:nvPr/>
        </p:nvSpPr>
        <p:spPr bwMode="auto">
          <a:xfrm>
            <a:off x="5181600" y="3886200"/>
            <a:ext cx="3352800" cy="1676400"/>
          </a:xfrm>
          <a:prstGeom prst="cloudCallou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l" rtl="0">
              <a:defRPr/>
            </a:pPr>
            <a:r>
              <a:rPr lang="en-US" sz="2400" b="1" dirty="0"/>
              <a:t>Push or Pull </a:t>
            </a:r>
            <a:r>
              <a:rPr lang="en-US" b="1" dirty="0"/>
              <a:t>which is better?</a:t>
            </a:r>
            <a:endParaRPr lang="ar-EG"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t>Observer in JDK</a:t>
            </a:r>
            <a:endParaRPr lang="ar-EG" dirty="0" smtClean="0"/>
          </a:p>
        </p:txBody>
      </p:sp>
      <p:sp>
        <p:nvSpPr>
          <p:cNvPr id="25603" name="Content Placeholder 2"/>
          <p:cNvSpPr>
            <a:spLocks noGrp="1"/>
          </p:cNvSpPr>
          <p:nvPr>
            <p:ph idx="1"/>
          </p:nvPr>
        </p:nvSpPr>
        <p:spPr>
          <a:xfrm>
            <a:off x="228600" y="762000"/>
            <a:ext cx="8686800" cy="5638800"/>
          </a:xfrm>
        </p:spPr>
        <p:txBody>
          <a:bodyPr/>
          <a:lstStyle/>
          <a:p>
            <a:pPr>
              <a:defRPr/>
            </a:pPr>
            <a:r>
              <a:rPr lang="en-US" sz="2800" dirty="0" smtClean="0"/>
              <a:t>Observable class and Observer interface in java.util package.</a:t>
            </a:r>
          </a:p>
          <a:p>
            <a:pPr>
              <a:defRPr/>
            </a:pPr>
            <a:r>
              <a:rPr lang="en-US" sz="2800" dirty="0" smtClean="0"/>
              <a:t>For a class to be Subject, it should extend Observable class and to send notifications:</a:t>
            </a:r>
          </a:p>
          <a:p>
            <a:pPr lvl="1">
              <a:defRPr/>
            </a:pPr>
            <a:r>
              <a:rPr lang="en-US" sz="2400" dirty="0" smtClean="0"/>
              <a:t>Call </a:t>
            </a:r>
            <a:r>
              <a:rPr lang="en-US" sz="2400" dirty="0" err="1" smtClean="0"/>
              <a:t>setChanged</a:t>
            </a:r>
            <a:r>
              <a:rPr lang="en-US" sz="2400" dirty="0" smtClean="0"/>
              <a:t> method</a:t>
            </a:r>
          </a:p>
          <a:p>
            <a:pPr lvl="1">
              <a:defRPr/>
            </a:pPr>
            <a:r>
              <a:rPr lang="en-US" sz="2400" dirty="0" smtClean="0"/>
              <a:t>Call one of the two </a:t>
            </a:r>
            <a:r>
              <a:rPr lang="en-US" sz="2400" dirty="0" err="1" smtClean="0"/>
              <a:t>notifyObservers</a:t>
            </a:r>
            <a:r>
              <a:rPr lang="en-US" sz="2400" dirty="0" smtClean="0"/>
              <a:t> methods</a:t>
            </a:r>
          </a:p>
          <a:p>
            <a:pPr lvl="1" algn="ctr">
              <a:buFontTx/>
              <a:buNone/>
              <a:defRPr/>
            </a:pPr>
            <a:r>
              <a:rPr lang="en-US" sz="2000" b="1" dirty="0" err="1" smtClean="0">
                <a:solidFill>
                  <a:schemeClr val="accent1">
                    <a:lumMod val="50000"/>
                  </a:schemeClr>
                </a:solidFill>
              </a:rPr>
              <a:t>notifyObservers</a:t>
            </a:r>
            <a:r>
              <a:rPr lang="en-US" sz="2000" dirty="0" smtClean="0"/>
              <a:t>() OR </a:t>
            </a:r>
            <a:r>
              <a:rPr lang="en-US" sz="2000" b="1" dirty="0" err="1" smtClean="0">
                <a:solidFill>
                  <a:schemeClr val="accent1">
                    <a:lumMod val="50000"/>
                  </a:schemeClr>
                </a:solidFill>
              </a:rPr>
              <a:t>notifyObservers</a:t>
            </a:r>
            <a:r>
              <a:rPr lang="en-US" sz="2000" dirty="0" smtClean="0"/>
              <a:t>(</a:t>
            </a:r>
            <a:r>
              <a:rPr lang="en-US" sz="2000" b="1" dirty="0" smtClean="0">
                <a:solidFill>
                  <a:srgbClr val="C00000"/>
                </a:solidFill>
              </a:rPr>
              <a:t>Object data</a:t>
            </a:r>
            <a:r>
              <a:rPr lang="en-US" sz="2000" dirty="0" smtClean="0"/>
              <a:t>)</a:t>
            </a:r>
          </a:p>
          <a:p>
            <a:pPr>
              <a:defRPr/>
            </a:pPr>
            <a:r>
              <a:rPr lang="en-US" sz="2800" dirty="0" smtClean="0"/>
              <a:t>For a class to be Observer, it should implement Observer interface and implement the update method </a:t>
            </a:r>
          </a:p>
          <a:p>
            <a:pPr lvl="2">
              <a:buFontTx/>
              <a:buNone/>
              <a:defRPr/>
            </a:pPr>
            <a:r>
              <a:rPr lang="en-US" sz="2000" b="1" dirty="0" smtClean="0">
                <a:solidFill>
                  <a:schemeClr val="accent1">
                    <a:lumMod val="50000"/>
                  </a:schemeClr>
                </a:solidFill>
              </a:rPr>
              <a:t> update</a:t>
            </a:r>
            <a:r>
              <a:rPr lang="en-US" sz="2000" b="1" dirty="0" smtClean="0"/>
              <a:t> (Observable observable, </a:t>
            </a:r>
            <a:r>
              <a:rPr lang="en-US" sz="2000" b="1" dirty="0" smtClean="0">
                <a:solidFill>
                  <a:srgbClr val="C00000"/>
                </a:solidFill>
              </a:rPr>
              <a:t>Object data</a:t>
            </a:r>
            <a:r>
              <a:rPr lang="en-US" sz="2000" b="1" dirty="0" smtClean="0"/>
              <a:t>)</a:t>
            </a:r>
          </a:p>
          <a:p>
            <a:pPr>
              <a:defRPr/>
            </a:pPr>
            <a:endParaRPr lang="ar-EG" sz="2800" dirty="0" smtClean="0"/>
          </a:p>
        </p:txBody>
      </p:sp>
      <p:sp>
        <p:nvSpPr>
          <p:cNvPr id="21" name="Rounded Rectangle 20"/>
          <p:cNvSpPr/>
          <p:nvPr/>
        </p:nvSpPr>
        <p:spPr bwMode="auto">
          <a:xfrm>
            <a:off x="381000" y="5562600"/>
            <a:ext cx="2590800" cy="762000"/>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l" rtl="0">
              <a:defRPr/>
            </a:pPr>
            <a:r>
              <a:rPr lang="en-US" dirty="0"/>
              <a:t>The Subject that sent the notification</a:t>
            </a:r>
            <a:endParaRPr lang="ar-EG" dirty="0"/>
          </a:p>
        </p:txBody>
      </p:sp>
      <p:sp>
        <p:nvSpPr>
          <p:cNvPr id="22" name="Rounded Rectangle 21"/>
          <p:cNvSpPr/>
          <p:nvPr/>
        </p:nvSpPr>
        <p:spPr bwMode="auto">
          <a:xfrm>
            <a:off x="5638800" y="5638800"/>
            <a:ext cx="3276600" cy="685800"/>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l" rtl="0">
              <a:defRPr/>
            </a:pPr>
            <a:r>
              <a:rPr lang="en-US" dirty="0"/>
              <a:t>The data object passed to </a:t>
            </a:r>
            <a:r>
              <a:rPr lang="en-US" dirty="0" err="1"/>
              <a:t>notifyObservers</a:t>
            </a:r>
            <a:r>
              <a:rPr lang="en-US" dirty="0"/>
              <a:t> or null</a:t>
            </a:r>
            <a:endParaRPr lang="ar-EG" dirty="0"/>
          </a:p>
        </p:txBody>
      </p:sp>
      <p:sp>
        <p:nvSpPr>
          <p:cNvPr id="24" name="Bent-Up Arrow 23"/>
          <p:cNvSpPr/>
          <p:nvPr/>
        </p:nvSpPr>
        <p:spPr bwMode="auto">
          <a:xfrm rot="5400000" flipV="1">
            <a:off x="2933700" y="5676900"/>
            <a:ext cx="457200" cy="381000"/>
          </a:xfrm>
          <a:prstGeom prst="bentUpArrow">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l" rtl="0">
              <a:defRPr/>
            </a:pPr>
            <a:endParaRPr lang="ar-EG"/>
          </a:p>
        </p:txBody>
      </p:sp>
      <p:sp>
        <p:nvSpPr>
          <p:cNvPr id="25" name="Bent-Up Arrow 24"/>
          <p:cNvSpPr/>
          <p:nvPr/>
        </p:nvSpPr>
        <p:spPr bwMode="auto">
          <a:xfrm rot="16200000" flipH="1" flipV="1">
            <a:off x="5219700" y="5753100"/>
            <a:ext cx="457200" cy="381000"/>
          </a:xfrm>
          <a:prstGeom prst="bentUpArrow">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l" rtl="0">
              <a:defRPr/>
            </a:pPr>
            <a:endParaRPr lang="ar-EG"/>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Observer in JDK (cont’)</a:t>
            </a:r>
            <a:endParaRPr lang="ar-EG" smtClean="0"/>
          </a:p>
        </p:txBody>
      </p:sp>
      <p:grpSp>
        <p:nvGrpSpPr>
          <p:cNvPr id="27651" name="Group 11"/>
          <p:cNvGrpSpPr>
            <a:grpSpLocks/>
          </p:cNvGrpSpPr>
          <p:nvPr/>
        </p:nvGrpSpPr>
        <p:grpSpPr bwMode="auto">
          <a:xfrm>
            <a:off x="838200" y="1066800"/>
            <a:ext cx="2667000" cy="2057400"/>
            <a:chOff x="609600" y="1219200"/>
            <a:chExt cx="2667000" cy="2057400"/>
          </a:xfrm>
        </p:grpSpPr>
        <p:sp>
          <p:nvSpPr>
            <p:cNvPr id="6" name="Rectangle 5"/>
            <p:cNvSpPr/>
            <p:nvPr/>
          </p:nvSpPr>
          <p:spPr bwMode="auto">
            <a:xfrm>
              <a:off x="609600" y="1219200"/>
              <a:ext cx="2667000" cy="2057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Observable</a:t>
              </a:r>
            </a:p>
            <a:p>
              <a:pPr algn="ctr" rtl="0">
                <a:defRPr/>
              </a:pPr>
              <a:endParaRPr lang="en-US" dirty="0"/>
            </a:p>
            <a:p>
              <a:pPr algn="ctr" rtl="0">
                <a:defRPr/>
              </a:pPr>
              <a:r>
                <a:rPr lang="en-US" dirty="0" err="1"/>
                <a:t>addObserver</a:t>
              </a:r>
              <a:r>
                <a:rPr lang="en-US" dirty="0"/>
                <a:t> ()</a:t>
              </a:r>
            </a:p>
            <a:p>
              <a:pPr algn="ctr" rtl="0">
                <a:defRPr/>
              </a:pPr>
              <a:r>
                <a:rPr lang="en-US" dirty="0" err="1"/>
                <a:t>deleteObserver</a:t>
              </a:r>
              <a:r>
                <a:rPr lang="en-US" dirty="0"/>
                <a:t> ()</a:t>
              </a:r>
            </a:p>
            <a:p>
              <a:pPr algn="ctr" rtl="0">
                <a:defRPr/>
              </a:pPr>
              <a:r>
                <a:rPr lang="en-US" dirty="0" err="1"/>
                <a:t>notifyObservers</a:t>
              </a:r>
              <a:r>
                <a:rPr lang="en-US" dirty="0"/>
                <a:t> ()</a:t>
              </a:r>
            </a:p>
            <a:p>
              <a:pPr algn="ctr" rtl="0">
                <a:defRPr/>
              </a:pPr>
              <a:r>
                <a:rPr lang="en-US" b="1" dirty="0" err="1"/>
                <a:t>setChanged</a:t>
              </a:r>
              <a:r>
                <a:rPr lang="en-US" b="1" dirty="0"/>
                <a:t> ()</a:t>
              </a:r>
              <a:endParaRPr lang="ar-EG" b="1" dirty="0"/>
            </a:p>
          </p:txBody>
        </p:sp>
        <p:cxnSp>
          <p:nvCxnSpPr>
            <p:cNvPr id="27668" name="Straight Connector 5"/>
            <p:cNvCxnSpPr>
              <a:cxnSpLocks noChangeShapeType="1"/>
            </p:cNvCxnSpPr>
            <p:nvPr/>
          </p:nvCxnSpPr>
          <p:spPr bwMode="auto">
            <a:xfrm>
              <a:off x="609600" y="1752600"/>
              <a:ext cx="2667000" cy="1588"/>
            </a:xfrm>
            <a:prstGeom prst="line">
              <a:avLst/>
            </a:prstGeom>
            <a:noFill/>
            <a:ln w="9525" algn="ctr">
              <a:solidFill>
                <a:schemeClr val="tx1"/>
              </a:solidFill>
              <a:round/>
              <a:headEnd/>
              <a:tailEnd/>
            </a:ln>
          </p:spPr>
        </p:cxnSp>
      </p:grpSp>
      <p:grpSp>
        <p:nvGrpSpPr>
          <p:cNvPr id="27652" name="Group 15"/>
          <p:cNvGrpSpPr>
            <a:grpSpLocks/>
          </p:cNvGrpSpPr>
          <p:nvPr/>
        </p:nvGrpSpPr>
        <p:grpSpPr bwMode="auto">
          <a:xfrm>
            <a:off x="838200" y="3657600"/>
            <a:ext cx="2667000" cy="1371600"/>
            <a:chOff x="683683" y="1381626"/>
            <a:chExt cx="2592917" cy="1299411"/>
          </a:xfrm>
        </p:grpSpPr>
        <p:sp>
          <p:nvSpPr>
            <p:cNvPr id="9" name="Rectangle 8"/>
            <p:cNvSpPr/>
            <p:nvPr/>
          </p:nvSpPr>
          <p:spPr bwMode="auto">
            <a:xfrm>
              <a:off x="683683" y="1381626"/>
              <a:ext cx="2592917" cy="1299411"/>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Concrete</a:t>
              </a:r>
            </a:p>
            <a:p>
              <a:pPr algn="ctr" rtl="0">
                <a:defRPr/>
              </a:pPr>
              <a:r>
                <a:rPr lang="en-US" b="1" dirty="0"/>
                <a:t>Subject</a:t>
              </a:r>
            </a:p>
            <a:p>
              <a:pPr algn="ctr" rtl="0">
                <a:defRPr/>
              </a:pPr>
              <a:r>
                <a:rPr lang="en-US" dirty="0" err="1"/>
                <a:t>setData</a:t>
              </a:r>
              <a:r>
                <a:rPr lang="en-US" dirty="0"/>
                <a:t>() {…}</a:t>
              </a:r>
            </a:p>
            <a:p>
              <a:pPr algn="ctr" rtl="0">
                <a:defRPr/>
              </a:pPr>
              <a:r>
                <a:rPr lang="en-US" dirty="0" err="1"/>
                <a:t>getData</a:t>
              </a:r>
              <a:r>
                <a:rPr lang="en-US" dirty="0"/>
                <a:t>() {…}</a:t>
              </a:r>
            </a:p>
            <a:p>
              <a:pPr algn="ctr" rtl="0">
                <a:defRPr/>
              </a:pPr>
              <a:endParaRPr lang="ar-EG" dirty="0"/>
            </a:p>
          </p:txBody>
        </p:sp>
        <p:cxnSp>
          <p:nvCxnSpPr>
            <p:cNvPr id="27666" name="Straight Connector 17"/>
            <p:cNvCxnSpPr>
              <a:cxnSpLocks noChangeShapeType="1"/>
            </p:cNvCxnSpPr>
            <p:nvPr/>
          </p:nvCxnSpPr>
          <p:spPr bwMode="auto">
            <a:xfrm>
              <a:off x="683683" y="1964774"/>
              <a:ext cx="2592917" cy="1588"/>
            </a:xfrm>
            <a:prstGeom prst="line">
              <a:avLst/>
            </a:prstGeom>
            <a:noFill/>
            <a:ln w="9525" algn="ctr">
              <a:solidFill>
                <a:schemeClr val="tx1"/>
              </a:solidFill>
              <a:round/>
              <a:headEnd/>
              <a:tailEnd/>
            </a:ln>
          </p:spPr>
        </p:cxnSp>
      </p:grpSp>
      <p:grpSp>
        <p:nvGrpSpPr>
          <p:cNvPr id="27653" name="Group 22"/>
          <p:cNvGrpSpPr>
            <a:grpSpLocks/>
          </p:cNvGrpSpPr>
          <p:nvPr/>
        </p:nvGrpSpPr>
        <p:grpSpPr bwMode="auto">
          <a:xfrm>
            <a:off x="5181600" y="1066800"/>
            <a:ext cx="2667000" cy="1447800"/>
            <a:chOff x="5181600" y="1219200"/>
            <a:chExt cx="2667000" cy="1447800"/>
          </a:xfrm>
        </p:grpSpPr>
        <p:sp>
          <p:nvSpPr>
            <p:cNvPr id="12" name="Rectangle 11"/>
            <p:cNvSpPr/>
            <p:nvPr/>
          </p:nvSpPr>
          <p:spPr bwMode="auto">
            <a:xfrm>
              <a:off x="5181600" y="1219200"/>
              <a:ext cx="2667000" cy="1447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&lt;&lt;interface&gt;&gt;</a:t>
              </a:r>
            </a:p>
            <a:p>
              <a:pPr algn="ctr" rtl="0">
                <a:defRPr/>
              </a:pPr>
              <a:r>
                <a:rPr lang="en-US" b="1" dirty="0"/>
                <a:t>Observer</a:t>
              </a:r>
            </a:p>
            <a:p>
              <a:pPr algn="ctr" rtl="0">
                <a:defRPr/>
              </a:pPr>
              <a:endParaRPr lang="en-US" dirty="0"/>
            </a:p>
            <a:p>
              <a:pPr algn="ctr" rtl="0">
                <a:defRPr/>
              </a:pPr>
              <a:r>
                <a:rPr lang="en-US" dirty="0"/>
                <a:t>update ()</a:t>
              </a:r>
            </a:p>
          </p:txBody>
        </p:sp>
        <p:cxnSp>
          <p:nvCxnSpPr>
            <p:cNvPr id="27664" name="Straight Connector 20"/>
            <p:cNvCxnSpPr>
              <a:cxnSpLocks noChangeShapeType="1"/>
            </p:cNvCxnSpPr>
            <p:nvPr/>
          </p:nvCxnSpPr>
          <p:spPr bwMode="auto">
            <a:xfrm>
              <a:off x="5181600" y="1905000"/>
              <a:ext cx="2667000" cy="1235"/>
            </a:xfrm>
            <a:prstGeom prst="line">
              <a:avLst/>
            </a:prstGeom>
            <a:noFill/>
            <a:ln w="9525" algn="ctr">
              <a:solidFill>
                <a:schemeClr val="tx1"/>
              </a:solidFill>
              <a:round/>
              <a:headEnd/>
              <a:tailEnd/>
            </a:ln>
          </p:spPr>
        </p:cxnSp>
      </p:grpSp>
      <p:grpSp>
        <p:nvGrpSpPr>
          <p:cNvPr id="27654" name="Group 23"/>
          <p:cNvGrpSpPr>
            <a:grpSpLocks/>
          </p:cNvGrpSpPr>
          <p:nvPr/>
        </p:nvGrpSpPr>
        <p:grpSpPr bwMode="auto">
          <a:xfrm>
            <a:off x="5181600" y="3505200"/>
            <a:ext cx="2667000" cy="1447800"/>
            <a:chOff x="5181600" y="1219200"/>
            <a:chExt cx="2667000" cy="1447800"/>
          </a:xfrm>
        </p:grpSpPr>
        <p:sp>
          <p:nvSpPr>
            <p:cNvPr id="15" name="Rectangle 14"/>
            <p:cNvSpPr/>
            <p:nvPr/>
          </p:nvSpPr>
          <p:spPr bwMode="auto">
            <a:xfrm>
              <a:off x="5181600" y="1219200"/>
              <a:ext cx="2667000" cy="1447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Concrete</a:t>
              </a:r>
            </a:p>
            <a:p>
              <a:pPr algn="ctr" rtl="0">
                <a:defRPr/>
              </a:pPr>
              <a:r>
                <a:rPr lang="en-US" b="1" dirty="0"/>
                <a:t>Observer</a:t>
              </a:r>
            </a:p>
            <a:p>
              <a:pPr algn="ctr" rtl="0">
                <a:defRPr/>
              </a:pPr>
              <a:endParaRPr lang="en-US" dirty="0"/>
            </a:p>
            <a:p>
              <a:pPr algn="ctr" rtl="0">
                <a:defRPr/>
              </a:pPr>
              <a:r>
                <a:rPr lang="en-US" dirty="0"/>
                <a:t>update () {…}</a:t>
              </a:r>
            </a:p>
          </p:txBody>
        </p:sp>
        <p:cxnSp>
          <p:nvCxnSpPr>
            <p:cNvPr id="27662" name="Straight Connector 25"/>
            <p:cNvCxnSpPr>
              <a:cxnSpLocks noChangeShapeType="1"/>
            </p:cNvCxnSpPr>
            <p:nvPr/>
          </p:nvCxnSpPr>
          <p:spPr bwMode="auto">
            <a:xfrm>
              <a:off x="5181600" y="1905000"/>
              <a:ext cx="2667000" cy="1235"/>
            </a:xfrm>
            <a:prstGeom prst="line">
              <a:avLst/>
            </a:prstGeom>
            <a:noFill/>
            <a:ln w="9525" algn="ctr">
              <a:solidFill>
                <a:schemeClr val="tx1"/>
              </a:solidFill>
              <a:round/>
              <a:headEnd/>
              <a:tailEnd/>
            </a:ln>
          </p:spPr>
        </p:cxnSp>
      </p:grpSp>
      <p:cxnSp>
        <p:nvCxnSpPr>
          <p:cNvPr id="27655" name="Straight Arrow Connector 28"/>
          <p:cNvCxnSpPr>
            <a:cxnSpLocks noChangeShapeType="1"/>
            <a:stCxn id="15" idx="0"/>
            <a:endCxn id="12" idx="2"/>
          </p:cNvCxnSpPr>
          <p:nvPr/>
        </p:nvCxnSpPr>
        <p:spPr bwMode="auto">
          <a:xfrm rot="5400000" flipH="1" flipV="1">
            <a:off x="6019801" y="3009900"/>
            <a:ext cx="990600" cy="3175"/>
          </a:xfrm>
          <a:prstGeom prst="straightConnector1">
            <a:avLst/>
          </a:prstGeom>
          <a:noFill/>
          <a:ln w="9525" algn="ctr">
            <a:solidFill>
              <a:schemeClr val="tx1"/>
            </a:solidFill>
            <a:prstDash val="dash"/>
            <a:round/>
            <a:headEnd/>
            <a:tailEnd type="arrow" w="med" len="med"/>
          </a:ln>
        </p:spPr>
      </p:cxnSp>
      <p:cxnSp>
        <p:nvCxnSpPr>
          <p:cNvPr id="27656" name="Straight Arrow Connector 36"/>
          <p:cNvCxnSpPr>
            <a:cxnSpLocks noChangeShapeType="1"/>
          </p:cNvCxnSpPr>
          <p:nvPr/>
        </p:nvCxnSpPr>
        <p:spPr bwMode="auto">
          <a:xfrm>
            <a:off x="3505200" y="1447800"/>
            <a:ext cx="1676400" cy="1588"/>
          </a:xfrm>
          <a:prstGeom prst="straightConnector1">
            <a:avLst/>
          </a:prstGeom>
          <a:noFill/>
          <a:ln w="9525" algn="ctr">
            <a:solidFill>
              <a:schemeClr val="tx1"/>
            </a:solidFill>
            <a:round/>
            <a:headEnd/>
            <a:tailEnd type="arrow" w="med" len="med"/>
          </a:ln>
        </p:spPr>
      </p:cxnSp>
      <p:sp>
        <p:nvSpPr>
          <p:cNvPr id="27657" name="TextBox 38"/>
          <p:cNvSpPr txBox="1">
            <a:spLocks noChangeArrowheads="1"/>
          </p:cNvSpPr>
          <p:nvPr/>
        </p:nvSpPr>
        <p:spPr bwMode="auto">
          <a:xfrm>
            <a:off x="3657600" y="914400"/>
            <a:ext cx="1447800" cy="400050"/>
          </a:xfrm>
          <a:prstGeom prst="rect">
            <a:avLst/>
          </a:prstGeom>
          <a:noFill/>
          <a:ln w="9525">
            <a:noFill/>
            <a:miter lim="800000"/>
            <a:headEnd/>
            <a:tailEnd/>
          </a:ln>
        </p:spPr>
        <p:txBody>
          <a:bodyPr>
            <a:spAutoFit/>
          </a:bodyPr>
          <a:lstStyle/>
          <a:p>
            <a:pPr algn="l" rtl="0"/>
            <a:r>
              <a:rPr lang="en-US"/>
              <a:t>Observes</a:t>
            </a:r>
            <a:endParaRPr lang="ar-EG"/>
          </a:p>
        </p:txBody>
      </p:sp>
      <p:cxnSp>
        <p:nvCxnSpPr>
          <p:cNvPr id="27658" name="Straight Arrow Connector 21"/>
          <p:cNvCxnSpPr>
            <a:cxnSpLocks noChangeShapeType="1"/>
            <a:stCxn id="9" idx="0"/>
            <a:endCxn id="6" idx="2"/>
          </p:cNvCxnSpPr>
          <p:nvPr/>
        </p:nvCxnSpPr>
        <p:spPr bwMode="auto">
          <a:xfrm rot="5400000" flipH="1" flipV="1">
            <a:off x="1906588" y="3390900"/>
            <a:ext cx="531812" cy="1588"/>
          </a:xfrm>
          <a:prstGeom prst="straightConnector1">
            <a:avLst/>
          </a:prstGeom>
          <a:noFill/>
          <a:ln w="9525" algn="ctr">
            <a:solidFill>
              <a:schemeClr val="tx1"/>
            </a:solidFill>
            <a:round/>
            <a:headEnd/>
            <a:tailEnd type="arrow" w="med" len="med"/>
          </a:ln>
        </p:spPr>
      </p:cxnSp>
      <p:sp>
        <p:nvSpPr>
          <p:cNvPr id="36" name="Cloud 35"/>
          <p:cNvSpPr/>
          <p:nvPr/>
        </p:nvSpPr>
        <p:spPr bwMode="auto">
          <a:xfrm>
            <a:off x="3276600" y="5029200"/>
            <a:ext cx="4419600" cy="1371600"/>
          </a:xfrm>
          <a:prstGeom prst="cloud">
            <a:avLst/>
          </a:prstGeom>
          <a:solidFill>
            <a:srgbClr val="FFFF00">
              <a:alpha val="20000"/>
            </a:srgbClr>
          </a:solidFill>
          <a:ln w="9525" cap="flat" cmpd="sng" algn="ctr">
            <a:solidFill>
              <a:schemeClr val="tx1"/>
            </a:solidFill>
            <a:prstDash val="solid"/>
            <a:round/>
            <a:headEnd type="none" w="med" len="med"/>
            <a:tailEnd type="none" w="med" len="med"/>
          </a:ln>
          <a:effectLst/>
        </p:spPr>
        <p:txBody>
          <a:bodyPr rtlCol="1"/>
          <a:lstStyle/>
          <a:p>
            <a:pPr algn="l" rtl="0">
              <a:defRPr/>
            </a:pPr>
            <a:r>
              <a:rPr lang="en-US" dirty="0"/>
              <a:t>No </a:t>
            </a:r>
            <a:r>
              <a:rPr lang="en-US" b="1" dirty="0" err="1"/>
              <a:t>registerObserver</a:t>
            </a:r>
            <a:r>
              <a:rPr lang="en-US" dirty="0"/>
              <a:t>(),</a:t>
            </a:r>
          </a:p>
          <a:p>
            <a:pPr algn="l" rtl="0">
              <a:defRPr/>
            </a:pPr>
            <a:r>
              <a:rPr lang="en-US" dirty="0"/>
              <a:t> </a:t>
            </a:r>
            <a:r>
              <a:rPr lang="en-US" b="1" dirty="0" err="1"/>
              <a:t>removeObserver</a:t>
            </a:r>
            <a:r>
              <a:rPr lang="en-US" dirty="0"/>
              <a:t>() </a:t>
            </a:r>
          </a:p>
          <a:p>
            <a:pPr algn="l" rtl="0">
              <a:defRPr/>
            </a:pPr>
            <a:r>
              <a:rPr lang="en-US" dirty="0"/>
              <a:t>or </a:t>
            </a:r>
            <a:r>
              <a:rPr lang="en-US" b="1" dirty="0" err="1"/>
              <a:t>notifyObservers</a:t>
            </a:r>
            <a:r>
              <a:rPr lang="en-US" dirty="0"/>
              <a:t>()  </a:t>
            </a:r>
            <a:endParaRPr lang="ar-EG" dirty="0"/>
          </a:p>
          <a:p>
            <a:pPr algn="l" rtl="0">
              <a:defRPr/>
            </a:pPr>
            <a:endParaRPr lang="ar-EG" dirty="0"/>
          </a:p>
        </p:txBody>
      </p:sp>
      <p:sp>
        <p:nvSpPr>
          <p:cNvPr id="27660" name="Curved Left Arrow 37"/>
          <p:cNvSpPr>
            <a:spLocks noChangeArrowheads="1"/>
          </p:cNvSpPr>
          <p:nvPr/>
        </p:nvSpPr>
        <p:spPr bwMode="auto">
          <a:xfrm rot="-3072965">
            <a:off x="3662362" y="4337051"/>
            <a:ext cx="733425" cy="952500"/>
          </a:xfrm>
          <a:prstGeom prst="curvedLeftArrow">
            <a:avLst>
              <a:gd name="adj1" fmla="val 24988"/>
              <a:gd name="adj2" fmla="val 49988"/>
              <a:gd name="adj3" fmla="val 25000"/>
            </a:avLst>
          </a:prstGeom>
          <a:solidFill>
            <a:srgbClr val="C00000"/>
          </a:solidFill>
          <a:ln w="9525" algn="ctr">
            <a:solidFill>
              <a:schemeClr val="tx1"/>
            </a:solidFill>
            <a:round/>
            <a:headEnd/>
            <a:tailEnd/>
          </a:ln>
        </p:spPr>
        <p:txBody>
          <a:bodyPr/>
          <a:lstStyle/>
          <a:p>
            <a:pPr algn="l" rtl="0"/>
            <a:endParaRPr lang="ar-EG"/>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Observer in JDK (cont’)</a:t>
            </a:r>
            <a:endParaRPr lang="ar-EG" smtClean="0"/>
          </a:p>
        </p:txBody>
      </p:sp>
      <p:sp>
        <p:nvSpPr>
          <p:cNvPr id="5" name="Rounded Rectangle 4"/>
          <p:cNvSpPr/>
          <p:nvPr/>
        </p:nvSpPr>
        <p:spPr bwMode="auto">
          <a:xfrm>
            <a:off x="1371600" y="2286000"/>
            <a:ext cx="1143000" cy="533400"/>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Push</a:t>
            </a:r>
            <a:endParaRPr lang="ar-EG" b="1" dirty="0"/>
          </a:p>
        </p:txBody>
      </p:sp>
      <p:sp>
        <p:nvSpPr>
          <p:cNvPr id="6" name="Rounded Rectangle 5"/>
          <p:cNvSpPr/>
          <p:nvPr/>
        </p:nvSpPr>
        <p:spPr bwMode="auto">
          <a:xfrm>
            <a:off x="4800600" y="1219200"/>
            <a:ext cx="3886200" cy="838200"/>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err="1">
                <a:solidFill>
                  <a:schemeClr val="accent1">
                    <a:lumMod val="50000"/>
                  </a:schemeClr>
                </a:solidFill>
              </a:rPr>
              <a:t>notifyObservers</a:t>
            </a:r>
            <a:r>
              <a:rPr lang="en-US" b="1" dirty="0">
                <a:solidFill>
                  <a:schemeClr val="accent1">
                    <a:lumMod val="50000"/>
                  </a:schemeClr>
                </a:solidFill>
              </a:rPr>
              <a:t> </a:t>
            </a:r>
            <a:r>
              <a:rPr lang="en-US" dirty="0"/>
              <a:t>( )</a:t>
            </a:r>
            <a:endParaRPr lang="ar-EG" b="1" dirty="0"/>
          </a:p>
        </p:txBody>
      </p:sp>
      <p:sp>
        <p:nvSpPr>
          <p:cNvPr id="7" name="Rounded Rectangle 6"/>
          <p:cNvSpPr/>
          <p:nvPr/>
        </p:nvSpPr>
        <p:spPr bwMode="auto">
          <a:xfrm>
            <a:off x="381000" y="1219200"/>
            <a:ext cx="3962400" cy="838200"/>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err="1">
                <a:solidFill>
                  <a:schemeClr val="accent1">
                    <a:lumMod val="50000"/>
                  </a:schemeClr>
                </a:solidFill>
              </a:rPr>
              <a:t>notifyObservers</a:t>
            </a:r>
            <a:r>
              <a:rPr lang="en-US" b="1" dirty="0">
                <a:solidFill>
                  <a:schemeClr val="accent1">
                    <a:lumMod val="50000"/>
                  </a:schemeClr>
                </a:solidFill>
              </a:rPr>
              <a:t> </a:t>
            </a:r>
            <a:r>
              <a:rPr lang="en-US" dirty="0"/>
              <a:t>(</a:t>
            </a:r>
            <a:r>
              <a:rPr lang="en-US" b="1" dirty="0">
                <a:solidFill>
                  <a:srgbClr val="C00000"/>
                </a:solidFill>
              </a:rPr>
              <a:t>Object data</a:t>
            </a:r>
            <a:r>
              <a:rPr lang="en-US" dirty="0"/>
              <a:t>)</a:t>
            </a:r>
            <a:endParaRPr lang="ar-EG" b="1" dirty="0"/>
          </a:p>
        </p:txBody>
      </p:sp>
      <p:sp>
        <p:nvSpPr>
          <p:cNvPr id="8" name="Rounded Rectangle 7"/>
          <p:cNvSpPr/>
          <p:nvPr/>
        </p:nvSpPr>
        <p:spPr bwMode="auto">
          <a:xfrm>
            <a:off x="5791200" y="2286000"/>
            <a:ext cx="1143000" cy="533400"/>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Pull</a:t>
            </a:r>
            <a:endParaRPr lang="ar-EG" b="1" dirty="0"/>
          </a:p>
        </p:txBody>
      </p:sp>
      <p:sp>
        <p:nvSpPr>
          <p:cNvPr id="10" name="Content Placeholder 2"/>
          <p:cNvSpPr>
            <a:spLocks noGrp="1"/>
          </p:cNvSpPr>
          <p:nvPr>
            <p:ph idx="1"/>
          </p:nvPr>
        </p:nvSpPr>
        <p:spPr>
          <a:xfrm>
            <a:off x="228600" y="3124200"/>
            <a:ext cx="8686800" cy="2849563"/>
          </a:xfrm>
        </p:spPr>
        <p:txBody>
          <a:bodyPr/>
          <a:lstStyle/>
          <a:p>
            <a:pPr>
              <a:buFont typeface="Arial" pitchFamily="34" charset="0"/>
              <a:buChar char="•"/>
              <a:defRPr/>
            </a:pPr>
            <a:r>
              <a:rPr lang="en-US" sz="2800" dirty="0" smtClean="0"/>
              <a:t>To </a:t>
            </a:r>
            <a:r>
              <a:rPr lang="en-US" sz="2800" b="1" dirty="0" smtClean="0"/>
              <a:t>push</a:t>
            </a:r>
            <a:r>
              <a:rPr lang="en-US" sz="2800" dirty="0" smtClean="0"/>
              <a:t> data to the Observers use </a:t>
            </a:r>
            <a:r>
              <a:rPr lang="en-US" sz="2800" b="1" dirty="0" err="1" smtClean="0">
                <a:solidFill>
                  <a:schemeClr val="accent1">
                    <a:lumMod val="50000"/>
                  </a:schemeClr>
                </a:solidFill>
              </a:rPr>
              <a:t>notifyObservers</a:t>
            </a:r>
            <a:r>
              <a:rPr lang="en-US" sz="2800" dirty="0" smtClean="0"/>
              <a:t>(</a:t>
            </a:r>
            <a:r>
              <a:rPr lang="en-US" sz="2800" b="1" dirty="0" smtClean="0">
                <a:solidFill>
                  <a:srgbClr val="C00000"/>
                </a:solidFill>
              </a:rPr>
              <a:t>Object data</a:t>
            </a:r>
            <a:r>
              <a:rPr lang="en-US" sz="2800" dirty="0" smtClean="0"/>
              <a:t>). </a:t>
            </a:r>
          </a:p>
          <a:p>
            <a:pPr>
              <a:buFont typeface="Arial" pitchFamily="34" charset="0"/>
              <a:buChar char="•"/>
              <a:defRPr/>
            </a:pPr>
            <a:r>
              <a:rPr lang="en-US" sz="2800" dirty="0" smtClean="0"/>
              <a:t>If you use </a:t>
            </a:r>
            <a:r>
              <a:rPr lang="en-US" sz="2800" b="1" dirty="0" err="1" smtClean="0">
                <a:solidFill>
                  <a:schemeClr val="accent1">
                    <a:lumMod val="50000"/>
                  </a:schemeClr>
                </a:solidFill>
              </a:rPr>
              <a:t>notifyObservers</a:t>
            </a:r>
            <a:r>
              <a:rPr lang="en-US" sz="2800" dirty="0" smtClean="0"/>
              <a:t>(</a:t>
            </a:r>
            <a:r>
              <a:rPr lang="en-US" sz="2800" b="1" dirty="0" smtClean="0">
                <a:solidFill>
                  <a:srgbClr val="C00000"/>
                </a:solidFill>
              </a:rPr>
              <a:t> </a:t>
            </a:r>
            <a:r>
              <a:rPr lang="en-US" sz="2800" dirty="0" smtClean="0"/>
              <a:t>) the Observers has to </a:t>
            </a:r>
            <a:r>
              <a:rPr lang="en-US" sz="2800" b="1" dirty="0" smtClean="0"/>
              <a:t>pull</a:t>
            </a:r>
            <a:r>
              <a:rPr lang="en-US" sz="2800" dirty="0" smtClean="0"/>
              <a:t> data from the Observable object passed to the </a:t>
            </a:r>
            <a:r>
              <a:rPr lang="en-US" sz="2800" b="1" dirty="0" smtClean="0">
                <a:solidFill>
                  <a:schemeClr val="accent1">
                    <a:lumMod val="50000"/>
                  </a:schemeClr>
                </a:solidFill>
              </a:rPr>
              <a:t>update</a:t>
            </a:r>
            <a:r>
              <a:rPr lang="en-US" sz="2800" dirty="0" smtClean="0"/>
              <a:t> method</a:t>
            </a:r>
            <a:endParaRPr lang="ar-EG"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a:t>
            </a:r>
            <a:r>
              <a:rPr lang="en-US" dirty="0"/>
              <a:t>L</a:t>
            </a:r>
            <a:r>
              <a:rPr lang="en-US" dirty="0" smtClean="0"/>
              <a:t>evel Class Design Principles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solidFill>
                  <a:schemeClr val="bg1">
                    <a:lumMod val="85000"/>
                  </a:schemeClr>
                </a:solidFill>
              </a:rPr>
              <a:t>Tell don’t ask</a:t>
            </a:r>
          </a:p>
          <a:p>
            <a:pPr>
              <a:buFont typeface="Wingdings" panose="05000000000000000000" pitchFamily="2" charset="2"/>
              <a:buChar char="q"/>
            </a:pPr>
            <a:r>
              <a:rPr lang="en-US" dirty="0" smtClean="0"/>
              <a:t>Once and only once</a:t>
            </a:r>
          </a:p>
          <a:p>
            <a:pPr>
              <a:buFont typeface="Wingdings" panose="05000000000000000000" pitchFamily="2" charset="2"/>
              <a:buChar char="q"/>
            </a:pPr>
            <a:r>
              <a:rPr lang="en-US" dirty="0" smtClean="0">
                <a:solidFill>
                  <a:schemeClr val="bg1">
                    <a:lumMod val="85000"/>
                  </a:schemeClr>
                </a:solidFill>
              </a:rPr>
              <a:t>Law of Demeter</a:t>
            </a:r>
          </a:p>
          <a:p>
            <a:pPr>
              <a:buFont typeface="Wingdings" panose="05000000000000000000" pitchFamily="2" charset="2"/>
              <a:buChar char="q"/>
            </a:pPr>
            <a:r>
              <a:rPr lang="en-US" dirty="0" smtClean="0">
                <a:solidFill>
                  <a:schemeClr val="bg1">
                    <a:lumMod val="85000"/>
                  </a:schemeClr>
                </a:solidFill>
              </a:rPr>
              <a:t>Favor composition over inheritance</a:t>
            </a:r>
          </a:p>
          <a:p>
            <a:pPr>
              <a:buFont typeface="Wingdings" panose="05000000000000000000" pitchFamily="2" charset="2"/>
              <a:buChar char="q"/>
            </a:pPr>
            <a:r>
              <a:rPr lang="en-US" dirty="0" smtClean="0">
                <a:solidFill>
                  <a:schemeClr val="bg1">
                    <a:lumMod val="85000"/>
                  </a:schemeClr>
                </a:solidFill>
              </a:rPr>
              <a:t>Command Query Separation</a:t>
            </a:r>
          </a:p>
          <a:p>
            <a:pPr marL="0" indent="0">
              <a:buNone/>
            </a:pPr>
            <a:endParaRPr lang="en-US" dirty="0"/>
          </a:p>
        </p:txBody>
      </p:sp>
    </p:spTree>
    <p:extLst>
      <p:ext uri="{BB962C8B-B14F-4D97-AF65-F5344CB8AC3E}">
        <p14:creationId xmlns:p14="http://schemas.microsoft.com/office/powerpoint/2010/main" val="273015057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Observer in JDK (cont’)</a:t>
            </a:r>
            <a:endParaRPr lang="ar-EG" smtClean="0"/>
          </a:p>
        </p:txBody>
      </p:sp>
      <p:sp>
        <p:nvSpPr>
          <p:cNvPr id="3" name="Content Placeholder 2"/>
          <p:cNvSpPr>
            <a:spLocks noGrp="1"/>
          </p:cNvSpPr>
          <p:nvPr>
            <p:ph idx="1"/>
          </p:nvPr>
        </p:nvSpPr>
        <p:spPr>
          <a:xfrm>
            <a:off x="457200" y="1066800"/>
            <a:ext cx="8229600" cy="1371600"/>
          </a:xfrm>
        </p:spPr>
        <p:txBody>
          <a:bodyPr/>
          <a:lstStyle/>
          <a:p>
            <a:pPr>
              <a:defRPr/>
            </a:pPr>
            <a:r>
              <a:rPr lang="en-US" sz="2800" dirty="0" smtClean="0"/>
              <a:t>The </a:t>
            </a:r>
            <a:r>
              <a:rPr lang="en-US" sz="2800" b="1" dirty="0" err="1" smtClean="0">
                <a:solidFill>
                  <a:schemeClr val="accent1">
                    <a:lumMod val="50000"/>
                  </a:schemeClr>
                </a:solidFill>
              </a:rPr>
              <a:t>setChanged</a:t>
            </a:r>
            <a:r>
              <a:rPr lang="en-US" sz="2800" dirty="0" smtClean="0"/>
              <a:t> method is used to indicate that state has changed so that the </a:t>
            </a:r>
            <a:r>
              <a:rPr lang="en-US" sz="2800" b="1" dirty="0" err="1" smtClean="0">
                <a:solidFill>
                  <a:schemeClr val="accent1">
                    <a:lumMod val="50000"/>
                  </a:schemeClr>
                </a:solidFill>
              </a:rPr>
              <a:t>notifyObservers</a:t>
            </a:r>
            <a:r>
              <a:rPr lang="en-US" sz="2800" b="1" dirty="0" smtClean="0">
                <a:solidFill>
                  <a:schemeClr val="accent1">
                    <a:lumMod val="50000"/>
                  </a:schemeClr>
                </a:solidFill>
              </a:rPr>
              <a:t> </a:t>
            </a:r>
            <a:r>
              <a:rPr lang="en-US" sz="2800" dirty="0" smtClean="0"/>
              <a:t>should update its observers.</a:t>
            </a:r>
            <a:endParaRPr lang="ar-EG" sz="2800" dirty="0"/>
          </a:p>
        </p:txBody>
      </p:sp>
      <p:sp>
        <p:nvSpPr>
          <p:cNvPr id="29700" name="TextBox 4"/>
          <p:cNvSpPr txBox="1">
            <a:spLocks noChangeArrowheads="1"/>
          </p:cNvSpPr>
          <p:nvPr/>
        </p:nvSpPr>
        <p:spPr bwMode="auto">
          <a:xfrm>
            <a:off x="990600" y="2514600"/>
            <a:ext cx="7010400" cy="3786188"/>
          </a:xfrm>
          <a:prstGeom prst="rect">
            <a:avLst/>
          </a:prstGeom>
          <a:noFill/>
          <a:ln w="31750">
            <a:solidFill>
              <a:schemeClr val="accent2">
                <a:lumMod val="40000"/>
                <a:lumOff val="60000"/>
              </a:schemeClr>
            </a:solidFill>
            <a:miter lim="800000"/>
            <a:headEnd/>
            <a:tailEnd/>
          </a:ln>
          <a:effectLst/>
        </p:spPr>
        <p:txBody>
          <a:bodyPr>
            <a:spAutoFit/>
          </a:bodyPr>
          <a:lstStyle/>
          <a:p>
            <a:pPr algn="l" rtl="0"/>
            <a:r>
              <a:rPr lang="en-US" dirty="0" err="1"/>
              <a:t>setChanged</a:t>
            </a:r>
            <a:r>
              <a:rPr lang="en-US" dirty="0"/>
              <a:t>() {</a:t>
            </a:r>
          </a:p>
          <a:p>
            <a:pPr algn="l" rtl="0"/>
            <a:r>
              <a:rPr lang="en-US" dirty="0"/>
              <a:t>	changed=true;</a:t>
            </a:r>
          </a:p>
          <a:p>
            <a:pPr algn="l" rtl="0"/>
            <a:r>
              <a:rPr lang="en-US" dirty="0"/>
              <a:t>}</a:t>
            </a:r>
          </a:p>
          <a:p>
            <a:pPr algn="l" rtl="0"/>
            <a:r>
              <a:rPr lang="en-US" dirty="0"/>
              <a:t> </a:t>
            </a:r>
            <a:r>
              <a:rPr lang="en-US" dirty="0" err="1"/>
              <a:t>notifyObservers</a:t>
            </a:r>
            <a:r>
              <a:rPr lang="en-US" dirty="0"/>
              <a:t>(Object data) {</a:t>
            </a:r>
          </a:p>
          <a:p>
            <a:pPr algn="l" rtl="0"/>
            <a:r>
              <a:rPr lang="en-US" dirty="0"/>
              <a:t>	if( changed) {</a:t>
            </a:r>
          </a:p>
          <a:p>
            <a:pPr algn="l" rtl="0"/>
            <a:r>
              <a:rPr lang="en-US" dirty="0"/>
              <a:t>	for each registered observer call update(this, data)</a:t>
            </a:r>
          </a:p>
          <a:p>
            <a:pPr algn="l" rtl="0"/>
            <a:r>
              <a:rPr lang="en-US" dirty="0"/>
              <a:t>	}</a:t>
            </a:r>
          </a:p>
          <a:p>
            <a:pPr algn="l" rtl="0"/>
            <a:r>
              <a:rPr lang="en-US" dirty="0"/>
              <a:t>	changed=false;</a:t>
            </a:r>
          </a:p>
          <a:p>
            <a:pPr algn="l" rtl="0"/>
            <a:r>
              <a:rPr lang="en-US" dirty="0"/>
              <a:t>}</a:t>
            </a:r>
          </a:p>
          <a:p>
            <a:pPr algn="l" rtl="0"/>
            <a:r>
              <a:rPr lang="en-US" dirty="0"/>
              <a:t> </a:t>
            </a:r>
            <a:r>
              <a:rPr lang="en-US" dirty="0" err="1"/>
              <a:t>notifyObservers</a:t>
            </a:r>
            <a:r>
              <a:rPr lang="en-US" dirty="0"/>
              <a:t>() {</a:t>
            </a:r>
          </a:p>
          <a:p>
            <a:pPr algn="l" rtl="0"/>
            <a:r>
              <a:rPr lang="en-US" dirty="0"/>
              <a:t> 	</a:t>
            </a:r>
            <a:r>
              <a:rPr lang="en-US" dirty="0" err="1"/>
              <a:t>notifyObservers</a:t>
            </a:r>
            <a:r>
              <a:rPr lang="en-US" dirty="0"/>
              <a:t>(null);</a:t>
            </a:r>
          </a:p>
          <a:p>
            <a:pPr algn="l" rtl="0"/>
            <a:r>
              <a:rPr lang="en-US" dirty="0"/>
              <a:t>}</a:t>
            </a:r>
            <a:endParaRPr lang="ar-EG"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subTitle" idx="1"/>
          </p:nvPr>
        </p:nvSpPr>
        <p:spPr>
          <a:xfrm>
            <a:off x="1295400" y="2743200"/>
            <a:ext cx="6400800" cy="1752600"/>
          </a:xfrm>
        </p:spPr>
        <p:txBody>
          <a:bodyPr/>
          <a:lstStyle/>
          <a:p>
            <a:pPr marL="533400" indent="-533400" eaLnBrk="1" hangingPunct="1">
              <a:lnSpc>
                <a:spcPct val="80000"/>
              </a:lnSpc>
              <a:defRPr/>
            </a:pPr>
            <a:endParaRPr lang="en-US" sz="3600" dirty="0" smtClean="0"/>
          </a:p>
          <a:p>
            <a:pPr marL="711200" indent="-711200" eaLnBrk="1" hangingPunct="1">
              <a:lnSpc>
                <a:spcPct val="90000"/>
              </a:lnSpc>
              <a:defRPr/>
            </a:pPr>
            <a:r>
              <a:rPr lang="en-US" dirty="0" smtClean="0">
                <a:solidFill>
                  <a:schemeClr val="tx1"/>
                </a:solidFill>
              </a:rPr>
              <a:t>The Decorator Pattern</a:t>
            </a:r>
            <a:endParaRPr lang="en-US" dirty="0" smtClean="0"/>
          </a:p>
        </p:txBody>
      </p:sp>
      <p:sp>
        <p:nvSpPr>
          <p:cNvPr id="31747" name="Rectangle 4"/>
          <p:cNvSpPr>
            <a:spLocks noGrp="1" noChangeArrowheads="1"/>
          </p:cNvSpPr>
          <p:nvPr>
            <p:ph type="ctrTitle"/>
          </p:nvPr>
        </p:nvSpPr>
        <p:spPr/>
        <p:txBody>
          <a:bodyPr/>
          <a:lstStyle/>
          <a:p>
            <a:pPr eaLnBrk="1" hangingPunct="1"/>
            <a:r>
              <a:rPr lang="en-US" dirty="0" smtClean="0"/>
              <a:t>Chapter 5</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0" y="762000"/>
            <a:ext cx="9144000" cy="5201424"/>
          </a:xfrm>
          <a:prstGeom prst="rect">
            <a:avLst/>
          </a:prstGeom>
          <a:noFill/>
          <a:ln w="9525">
            <a:noFill/>
            <a:miter lim="800000"/>
            <a:headEnd/>
            <a:tailEnd/>
          </a:ln>
        </p:spPr>
        <p:txBody>
          <a:bodyPr wrap="square">
            <a:spAutoFit/>
          </a:bodyPr>
          <a:lstStyle/>
          <a:p>
            <a:pPr algn="l" rtl="0">
              <a:spcBef>
                <a:spcPct val="50000"/>
              </a:spcBef>
              <a:buFontTx/>
              <a:buChar char="•"/>
            </a:pPr>
            <a:endParaRPr lang="en-US" sz="800" dirty="0">
              <a:latin typeface="Verdana" pitchFamily="34" charset="0"/>
            </a:endParaRPr>
          </a:p>
          <a:p>
            <a:pPr lvl="1" algn="l" rtl="0">
              <a:spcBef>
                <a:spcPct val="50000"/>
              </a:spcBef>
              <a:buFont typeface="Wingdings" pitchFamily="2" charset="2"/>
              <a:buChar char="q"/>
            </a:pPr>
            <a:r>
              <a:rPr lang="en-US" sz="2400" b="1" dirty="0"/>
              <a:t> </a:t>
            </a:r>
            <a:r>
              <a:rPr lang="en-US" sz="2400" b="1" dirty="0" smtClean="0"/>
              <a:t>Case Study </a:t>
            </a:r>
          </a:p>
          <a:p>
            <a:pPr lvl="1" algn="l" rtl="0">
              <a:spcBef>
                <a:spcPct val="50000"/>
              </a:spcBef>
              <a:buFont typeface="Wingdings" pitchFamily="2" charset="2"/>
              <a:buChar char="q"/>
            </a:pPr>
            <a:r>
              <a:rPr lang="en-US" sz="2400" b="1" dirty="0"/>
              <a:t> </a:t>
            </a:r>
            <a:r>
              <a:rPr lang="en-US" sz="2400" b="1" dirty="0" smtClean="0"/>
              <a:t>Suggested Solutions</a:t>
            </a:r>
          </a:p>
          <a:p>
            <a:pPr lvl="1" algn="l" rtl="0">
              <a:spcBef>
                <a:spcPct val="50000"/>
              </a:spcBef>
              <a:buFont typeface="Wingdings" pitchFamily="2" charset="2"/>
              <a:buChar char="q"/>
            </a:pPr>
            <a:r>
              <a:rPr lang="en-US" sz="2400" b="1" dirty="0" smtClean="0"/>
              <a:t> Disadvantages of the suggested solution</a:t>
            </a:r>
          </a:p>
          <a:p>
            <a:pPr lvl="1" algn="l" rtl="0">
              <a:spcBef>
                <a:spcPct val="50000"/>
              </a:spcBef>
              <a:buFont typeface="Wingdings" pitchFamily="2" charset="2"/>
              <a:buChar char="q"/>
            </a:pPr>
            <a:r>
              <a:rPr lang="en-US" sz="2400" b="1" dirty="0" smtClean="0"/>
              <a:t> Definition of Decorator Design Pattern </a:t>
            </a:r>
          </a:p>
          <a:p>
            <a:pPr lvl="1" algn="l" rtl="0">
              <a:spcBef>
                <a:spcPct val="50000"/>
              </a:spcBef>
              <a:buFont typeface="Wingdings" pitchFamily="2" charset="2"/>
              <a:buChar char="q"/>
            </a:pPr>
            <a:r>
              <a:rPr lang="en-US" sz="2400" b="1" dirty="0" smtClean="0"/>
              <a:t>Class Diagram of </a:t>
            </a:r>
            <a:r>
              <a:rPr lang="en-US" sz="2400" b="1" dirty="0"/>
              <a:t>Decorator Design Pattern </a:t>
            </a:r>
            <a:endParaRPr lang="en-US" sz="2400" b="1" dirty="0" smtClean="0"/>
          </a:p>
          <a:p>
            <a:pPr lvl="1" algn="l" rtl="0">
              <a:spcBef>
                <a:spcPct val="50000"/>
              </a:spcBef>
              <a:buFont typeface="Wingdings" pitchFamily="2" charset="2"/>
              <a:buChar char="q"/>
            </a:pPr>
            <a:r>
              <a:rPr lang="en-US" sz="2400" b="1" dirty="0" smtClean="0"/>
              <a:t> Decorator Pattern Implementation</a:t>
            </a:r>
          </a:p>
          <a:p>
            <a:pPr lvl="1" algn="l" rtl="0">
              <a:spcBef>
                <a:spcPct val="50000"/>
              </a:spcBef>
              <a:buFont typeface="Wingdings" pitchFamily="2" charset="2"/>
              <a:buChar char="q"/>
            </a:pPr>
            <a:r>
              <a:rPr lang="en-US" sz="2400" b="1" dirty="0" smtClean="0"/>
              <a:t> Why Decorator Pattern? </a:t>
            </a:r>
          </a:p>
          <a:p>
            <a:pPr lvl="1" algn="l" rtl="0">
              <a:spcBef>
                <a:spcPct val="50000"/>
              </a:spcBef>
              <a:buFont typeface="Wingdings" pitchFamily="2" charset="2"/>
              <a:buChar char="q"/>
            </a:pPr>
            <a:r>
              <a:rPr lang="en-US" sz="2400" b="1" dirty="0" smtClean="0"/>
              <a:t> Decorator Pattern in JDK.</a:t>
            </a:r>
          </a:p>
          <a:p>
            <a:pPr lvl="1" algn="l" rtl="0">
              <a:spcBef>
                <a:spcPct val="50000"/>
              </a:spcBef>
            </a:pPr>
            <a:endParaRPr lang="en-US" sz="2400" b="1" dirty="0"/>
          </a:p>
        </p:txBody>
      </p:sp>
      <p:sp>
        <p:nvSpPr>
          <p:cNvPr id="12291" name="Text Box 3"/>
          <p:cNvSpPr txBox="1">
            <a:spLocks noChangeArrowheads="1"/>
          </p:cNvSpPr>
          <p:nvPr/>
        </p:nvSpPr>
        <p:spPr bwMode="auto">
          <a:xfrm>
            <a:off x="814388" y="166688"/>
            <a:ext cx="8229600" cy="523220"/>
          </a:xfrm>
          <a:prstGeom prst="rect">
            <a:avLst/>
          </a:prstGeom>
          <a:noFill/>
          <a:ln w="9525">
            <a:noFill/>
            <a:miter lim="800000"/>
            <a:headEnd/>
            <a:tailEnd/>
          </a:ln>
        </p:spPr>
        <p:txBody>
          <a:bodyPr wrap="square">
            <a:spAutoFit/>
          </a:bodyPr>
          <a:lstStyle/>
          <a:p>
            <a:pPr algn="ctr" rtl="0">
              <a:spcBef>
                <a:spcPct val="50000"/>
              </a:spcBef>
            </a:pPr>
            <a:r>
              <a:rPr lang="en-US" sz="2800" b="1" dirty="0">
                <a:solidFill>
                  <a:schemeClr val="tx2"/>
                </a:solidFill>
                <a:latin typeface="Verdana" pitchFamily="34" charset="0"/>
              </a:rPr>
              <a:t>Chapter 5</a:t>
            </a:r>
            <a:r>
              <a:rPr lang="en-US" sz="2800" b="1" dirty="0" smtClean="0">
                <a:solidFill>
                  <a:schemeClr val="tx2"/>
                </a:solidFill>
                <a:latin typeface="Verdana" pitchFamily="34" charset="0"/>
              </a:rPr>
              <a:t> Outline</a:t>
            </a:r>
            <a:endParaRPr lang="en-US" sz="2800" b="1" dirty="0">
              <a:solidFill>
                <a:schemeClr val="tx2"/>
              </a:solidFill>
              <a:latin typeface="Verdana" pitchFamily="34"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2"/>
          <p:cNvSpPr>
            <a:spLocks noGrp="1"/>
          </p:cNvSpPr>
          <p:nvPr>
            <p:ph type="title"/>
          </p:nvPr>
        </p:nvSpPr>
        <p:spPr/>
        <p:txBody>
          <a:bodyPr/>
          <a:lstStyle/>
          <a:p>
            <a:r>
              <a:rPr lang="en-US" dirty="0" smtClean="0"/>
              <a:t>Case Study</a:t>
            </a:r>
            <a:endParaRPr lang="ar-EG" dirty="0" smtClean="0"/>
          </a:p>
        </p:txBody>
      </p:sp>
      <p:sp>
        <p:nvSpPr>
          <p:cNvPr id="34819" name="Flowchart: Process 7"/>
          <p:cNvSpPr>
            <a:spLocks noChangeArrowheads="1"/>
          </p:cNvSpPr>
          <p:nvPr/>
        </p:nvSpPr>
        <p:spPr bwMode="auto">
          <a:xfrm>
            <a:off x="3124200" y="914400"/>
            <a:ext cx="2895600" cy="1447800"/>
          </a:xfrm>
          <a:prstGeom prst="flowChartProcess">
            <a:avLst/>
          </a:prstGeom>
          <a:noFill/>
          <a:ln w="9525" algn="ctr">
            <a:solidFill>
              <a:schemeClr val="tx1"/>
            </a:solidFill>
            <a:round/>
            <a:headEnd/>
            <a:tailEnd/>
          </a:ln>
        </p:spPr>
        <p:txBody>
          <a:bodyPr/>
          <a:lstStyle/>
          <a:p>
            <a:pPr algn="ctr" rtl="0"/>
            <a:r>
              <a:rPr lang="en-US" b="1" dirty="0"/>
              <a:t>Sandwich class</a:t>
            </a:r>
          </a:p>
          <a:p>
            <a:pPr algn="ctr" rtl="0"/>
            <a:endParaRPr lang="en-US" b="1" dirty="0"/>
          </a:p>
          <a:p>
            <a:pPr algn="l" rtl="0"/>
            <a:r>
              <a:rPr lang="en-US" dirty="0"/>
              <a:t>String </a:t>
            </a:r>
            <a:r>
              <a:rPr lang="en-US" dirty="0" err="1"/>
              <a:t>getDescription</a:t>
            </a:r>
            <a:r>
              <a:rPr lang="en-US" dirty="0"/>
              <a:t>( );</a:t>
            </a:r>
          </a:p>
          <a:p>
            <a:pPr algn="l" rtl="0"/>
            <a:r>
              <a:rPr lang="en-US" dirty="0"/>
              <a:t>float cost ( );</a:t>
            </a:r>
          </a:p>
        </p:txBody>
      </p:sp>
      <p:grpSp>
        <p:nvGrpSpPr>
          <p:cNvPr id="34820" name="Group 25"/>
          <p:cNvGrpSpPr>
            <a:grpSpLocks/>
          </p:cNvGrpSpPr>
          <p:nvPr/>
        </p:nvGrpSpPr>
        <p:grpSpPr bwMode="auto">
          <a:xfrm>
            <a:off x="4114800" y="2362200"/>
            <a:ext cx="1752600" cy="2744788"/>
            <a:chOff x="4136669" y="2486890"/>
            <a:chExt cx="868681" cy="1579875"/>
          </a:xfrm>
        </p:grpSpPr>
        <p:cxnSp>
          <p:nvCxnSpPr>
            <p:cNvPr id="34832" name="Straight Arrow Connector 11"/>
            <p:cNvCxnSpPr>
              <a:cxnSpLocks noChangeShapeType="1"/>
            </p:cNvCxnSpPr>
            <p:nvPr/>
          </p:nvCxnSpPr>
          <p:spPr bwMode="auto">
            <a:xfrm rot="5400000" flipH="1" flipV="1">
              <a:off x="3697943" y="2925617"/>
              <a:ext cx="877454" cy="1"/>
            </a:xfrm>
            <a:prstGeom prst="straightConnector1">
              <a:avLst/>
            </a:prstGeom>
            <a:noFill/>
            <a:ln w="9525" algn="ctr">
              <a:solidFill>
                <a:schemeClr val="tx1"/>
              </a:solidFill>
              <a:round/>
              <a:headEnd/>
              <a:tailEnd type="arrow" w="med" len="med"/>
            </a:ln>
          </p:spPr>
        </p:cxnSp>
        <p:cxnSp>
          <p:nvCxnSpPr>
            <p:cNvPr id="34833" name="Straight Arrow Connector 12"/>
            <p:cNvCxnSpPr>
              <a:cxnSpLocks noChangeShapeType="1"/>
            </p:cNvCxnSpPr>
            <p:nvPr/>
          </p:nvCxnSpPr>
          <p:spPr bwMode="auto">
            <a:xfrm rot="5400000" flipH="1" flipV="1">
              <a:off x="3686454" y="3276630"/>
              <a:ext cx="1579874" cy="396"/>
            </a:xfrm>
            <a:prstGeom prst="straightConnector1">
              <a:avLst/>
            </a:prstGeom>
            <a:noFill/>
            <a:ln w="9525" algn="ctr">
              <a:solidFill>
                <a:schemeClr val="tx1"/>
              </a:solidFill>
              <a:round/>
              <a:headEnd/>
              <a:tailEnd type="arrow" w="med" len="med"/>
            </a:ln>
          </p:spPr>
        </p:cxnSp>
        <p:cxnSp>
          <p:nvCxnSpPr>
            <p:cNvPr id="34834" name="Straight Arrow Connector 13"/>
            <p:cNvCxnSpPr>
              <a:cxnSpLocks noChangeShapeType="1"/>
            </p:cNvCxnSpPr>
            <p:nvPr/>
          </p:nvCxnSpPr>
          <p:spPr bwMode="auto">
            <a:xfrm rot="16200000" flipV="1">
              <a:off x="4679357" y="2775115"/>
              <a:ext cx="614217" cy="37768"/>
            </a:xfrm>
            <a:prstGeom prst="straightConnector1">
              <a:avLst/>
            </a:prstGeom>
            <a:noFill/>
            <a:ln w="9525" algn="ctr">
              <a:solidFill>
                <a:schemeClr val="tx1"/>
              </a:solidFill>
              <a:round/>
              <a:headEnd/>
              <a:tailEnd type="arrow" w="med" len="med"/>
            </a:ln>
          </p:spPr>
        </p:cxnSp>
      </p:grpSp>
      <p:cxnSp>
        <p:nvCxnSpPr>
          <p:cNvPr id="34821" name="Straight Connector 15"/>
          <p:cNvCxnSpPr>
            <a:cxnSpLocks noChangeShapeType="1"/>
          </p:cNvCxnSpPr>
          <p:nvPr/>
        </p:nvCxnSpPr>
        <p:spPr bwMode="auto">
          <a:xfrm>
            <a:off x="3124200" y="1371600"/>
            <a:ext cx="2895600" cy="1588"/>
          </a:xfrm>
          <a:prstGeom prst="line">
            <a:avLst/>
          </a:prstGeom>
          <a:noFill/>
          <a:ln w="9525" algn="ctr">
            <a:solidFill>
              <a:schemeClr val="tx1"/>
            </a:solidFill>
            <a:round/>
            <a:headEnd/>
            <a:tailEnd/>
          </a:ln>
        </p:spPr>
      </p:cxnSp>
      <p:sp>
        <p:nvSpPr>
          <p:cNvPr id="34822" name="Flowchart: Process 7"/>
          <p:cNvSpPr>
            <a:spLocks noChangeArrowheads="1"/>
          </p:cNvSpPr>
          <p:nvPr/>
        </p:nvSpPr>
        <p:spPr bwMode="auto">
          <a:xfrm>
            <a:off x="304800" y="3886200"/>
            <a:ext cx="4038600" cy="1066800"/>
          </a:xfrm>
          <a:prstGeom prst="flowChartProcess">
            <a:avLst/>
          </a:prstGeom>
          <a:noFill/>
          <a:ln w="9525" algn="ctr">
            <a:solidFill>
              <a:schemeClr val="tx1"/>
            </a:solidFill>
            <a:round/>
            <a:headEnd/>
            <a:tailEnd/>
          </a:ln>
        </p:spPr>
        <p:txBody>
          <a:bodyPr/>
          <a:lstStyle/>
          <a:p>
            <a:pPr algn="ctr" rtl="0"/>
            <a:r>
              <a:rPr lang="en-US" b="1" dirty="0" err="1"/>
              <a:t>ChickenSandwichWithCheese</a:t>
            </a:r>
            <a:r>
              <a:rPr lang="en-US" b="1" dirty="0"/>
              <a:t> class</a:t>
            </a:r>
          </a:p>
          <a:p>
            <a:pPr algn="l" rtl="0"/>
            <a:r>
              <a:rPr lang="en-US" dirty="0"/>
              <a:t>float cost ( )</a:t>
            </a:r>
          </a:p>
        </p:txBody>
      </p:sp>
      <p:cxnSp>
        <p:nvCxnSpPr>
          <p:cNvPr id="34823" name="Straight Connector 24"/>
          <p:cNvCxnSpPr>
            <a:cxnSpLocks noChangeShapeType="1"/>
          </p:cNvCxnSpPr>
          <p:nvPr/>
        </p:nvCxnSpPr>
        <p:spPr bwMode="auto">
          <a:xfrm>
            <a:off x="304800" y="4495800"/>
            <a:ext cx="4038600" cy="1588"/>
          </a:xfrm>
          <a:prstGeom prst="line">
            <a:avLst/>
          </a:prstGeom>
          <a:noFill/>
          <a:ln w="9525" algn="ctr">
            <a:solidFill>
              <a:schemeClr val="tx1"/>
            </a:solidFill>
            <a:round/>
            <a:headEnd/>
            <a:tailEnd/>
          </a:ln>
        </p:spPr>
      </p:cxnSp>
      <p:grpSp>
        <p:nvGrpSpPr>
          <p:cNvPr id="34824" name="Group 62"/>
          <p:cNvGrpSpPr>
            <a:grpSpLocks/>
          </p:cNvGrpSpPr>
          <p:nvPr/>
        </p:nvGrpSpPr>
        <p:grpSpPr bwMode="auto">
          <a:xfrm>
            <a:off x="1905000" y="5105400"/>
            <a:ext cx="5486400" cy="1066800"/>
            <a:chOff x="533400" y="5105400"/>
            <a:chExt cx="5486400" cy="1066800"/>
          </a:xfrm>
        </p:grpSpPr>
        <p:sp>
          <p:nvSpPr>
            <p:cNvPr id="34830" name="Flowchart: Process 7"/>
            <p:cNvSpPr>
              <a:spLocks noChangeArrowheads="1"/>
            </p:cNvSpPr>
            <p:nvPr/>
          </p:nvSpPr>
          <p:spPr bwMode="auto">
            <a:xfrm>
              <a:off x="533400" y="5105400"/>
              <a:ext cx="5486400" cy="1066800"/>
            </a:xfrm>
            <a:prstGeom prst="flowChartProcess">
              <a:avLst/>
            </a:prstGeom>
            <a:noFill/>
            <a:ln w="9525" algn="ctr">
              <a:solidFill>
                <a:schemeClr val="tx1"/>
              </a:solidFill>
              <a:round/>
              <a:headEnd/>
              <a:tailEnd/>
            </a:ln>
          </p:spPr>
          <p:txBody>
            <a:bodyPr/>
            <a:lstStyle/>
            <a:p>
              <a:pPr algn="ctr" rtl="0"/>
              <a:r>
                <a:rPr lang="en-US" b="1" dirty="0" err="1"/>
                <a:t>CheickenSandwichWithCheeseAndKetchup</a:t>
              </a:r>
              <a:r>
                <a:rPr lang="en-US" b="1" dirty="0"/>
                <a:t> class</a:t>
              </a:r>
            </a:p>
            <a:p>
              <a:pPr algn="l" rtl="0"/>
              <a:r>
                <a:rPr lang="en-US" dirty="0"/>
                <a:t>float cost ( )</a:t>
              </a:r>
            </a:p>
          </p:txBody>
        </p:sp>
        <p:cxnSp>
          <p:nvCxnSpPr>
            <p:cNvPr id="34831" name="Straight Connector 38"/>
            <p:cNvCxnSpPr>
              <a:cxnSpLocks noChangeShapeType="1"/>
            </p:cNvCxnSpPr>
            <p:nvPr/>
          </p:nvCxnSpPr>
          <p:spPr bwMode="auto">
            <a:xfrm>
              <a:off x="533400" y="5715000"/>
              <a:ext cx="5486400" cy="1588"/>
            </a:xfrm>
            <a:prstGeom prst="line">
              <a:avLst/>
            </a:prstGeom>
            <a:noFill/>
            <a:ln w="9525" algn="ctr">
              <a:solidFill>
                <a:schemeClr val="tx1"/>
              </a:solidFill>
              <a:round/>
              <a:headEnd/>
              <a:tailEnd/>
            </a:ln>
          </p:spPr>
        </p:cxnSp>
      </p:grpSp>
      <p:sp>
        <p:nvSpPr>
          <p:cNvPr id="34825" name="Flowchart: Multidocument 45"/>
          <p:cNvSpPr>
            <a:spLocks noChangeArrowheads="1"/>
          </p:cNvSpPr>
          <p:nvPr/>
        </p:nvSpPr>
        <p:spPr bwMode="auto">
          <a:xfrm>
            <a:off x="4953000" y="3429000"/>
            <a:ext cx="1828800" cy="1295400"/>
          </a:xfrm>
          <a:prstGeom prst="flowChartMultidocument">
            <a:avLst/>
          </a:prstGeom>
          <a:solidFill>
            <a:schemeClr val="accent1"/>
          </a:solidFill>
          <a:ln w="9525" algn="ctr">
            <a:solidFill>
              <a:schemeClr val="tx1"/>
            </a:solidFill>
            <a:round/>
            <a:headEnd/>
            <a:tailEnd/>
          </a:ln>
        </p:spPr>
        <p:txBody>
          <a:bodyPr/>
          <a:lstStyle/>
          <a:p>
            <a:pPr algn="l" rtl="0"/>
            <a:r>
              <a:rPr lang="en-US"/>
              <a:t>Many Subclasses</a:t>
            </a:r>
            <a:endParaRPr lang="ar-EG"/>
          </a:p>
        </p:txBody>
      </p:sp>
      <p:sp>
        <p:nvSpPr>
          <p:cNvPr id="34826" name="Flowchart: Process 7"/>
          <p:cNvSpPr>
            <a:spLocks noChangeArrowheads="1"/>
          </p:cNvSpPr>
          <p:nvPr/>
        </p:nvSpPr>
        <p:spPr bwMode="auto">
          <a:xfrm>
            <a:off x="1295400" y="2743200"/>
            <a:ext cx="2438400" cy="990600"/>
          </a:xfrm>
          <a:prstGeom prst="flowChartProcess">
            <a:avLst/>
          </a:prstGeom>
          <a:noFill/>
          <a:ln w="9525" algn="ctr">
            <a:solidFill>
              <a:schemeClr val="tx1"/>
            </a:solidFill>
            <a:round/>
            <a:headEnd/>
            <a:tailEnd/>
          </a:ln>
        </p:spPr>
        <p:txBody>
          <a:bodyPr/>
          <a:lstStyle/>
          <a:p>
            <a:pPr algn="ctr" rtl="0"/>
            <a:r>
              <a:rPr lang="en-US" b="1" dirty="0" err="1"/>
              <a:t>ChickenSandwich</a:t>
            </a:r>
            <a:r>
              <a:rPr lang="en-US" b="1" dirty="0"/>
              <a:t> class</a:t>
            </a:r>
          </a:p>
          <a:p>
            <a:pPr algn="l" rtl="0"/>
            <a:r>
              <a:rPr lang="en-US" dirty="0"/>
              <a:t>float cost ( )</a:t>
            </a:r>
          </a:p>
        </p:txBody>
      </p:sp>
      <p:cxnSp>
        <p:nvCxnSpPr>
          <p:cNvPr id="34827" name="Straight Connector 47"/>
          <p:cNvCxnSpPr>
            <a:cxnSpLocks noChangeShapeType="1"/>
          </p:cNvCxnSpPr>
          <p:nvPr/>
        </p:nvCxnSpPr>
        <p:spPr bwMode="auto">
          <a:xfrm>
            <a:off x="1295400" y="3352800"/>
            <a:ext cx="2438400" cy="1588"/>
          </a:xfrm>
          <a:prstGeom prst="line">
            <a:avLst/>
          </a:prstGeom>
          <a:noFill/>
          <a:ln w="9525" algn="ctr">
            <a:solidFill>
              <a:schemeClr val="tx1"/>
            </a:solidFill>
            <a:round/>
            <a:headEnd/>
            <a:tailEnd/>
          </a:ln>
        </p:spPr>
      </p:cxnSp>
      <p:cxnSp>
        <p:nvCxnSpPr>
          <p:cNvPr id="34828" name="Straight Arrow Connector 11"/>
          <p:cNvCxnSpPr>
            <a:cxnSpLocks noChangeShapeType="1"/>
          </p:cNvCxnSpPr>
          <p:nvPr/>
        </p:nvCxnSpPr>
        <p:spPr bwMode="auto">
          <a:xfrm rot="5400000" flipH="1" flipV="1">
            <a:off x="3162300" y="2552700"/>
            <a:ext cx="381000" cy="0"/>
          </a:xfrm>
          <a:prstGeom prst="straightConnector1">
            <a:avLst/>
          </a:prstGeom>
          <a:noFill/>
          <a:ln w="9525" algn="ctr">
            <a:solidFill>
              <a:schemeClr val="tx1"/>
            </a:solidFill>
            <a:round/>
            <a:headEnd/>
            <a:tailEnd type="arrow" w="med" len="med"/>
          </a:ln>
        </p:spPr>
      </p:cxnSp>
      <p:sp>
        <p:nvSpPr>
          <p:cNvPr id="34829" name="TextBox 65"/>
          <p:cNvSpPr txBox="1">
            <a:spLocks noChangeArrowheads="1"/>
          </p:cNvSpPr>
          <p:nvPr/>
        </p:nvSpPr>
        <p:spPr bwMode="auto">
          <a:xfrm>
            <a:off x="6172200" y="762000"/>
            <a:ext cx="2743200" cy="2554288"/>
          </a:xfrm>
          <a:prstGeom prst="rect">
            <a:avLst/>
          </a:prstGeom>
          <a:solidFill>
            <a:srgbClr val="FFFF00">
              <a:alpha val="20000"/>
            </a:srgbClr>
          </a:solidFill>
          <a:ln w="9525">
            <a:solidFill>
              <a:schemeClr val="accent2"/>
            </a:solidFill>
            <a:miter lim="800000"/>
            <a:headEnd/>
            <a:tailEnd/>
          </a:ln>
        </p:spPr>
        <p:txBody>
          <a:bodyPr>
            <a:spAutoFit/>
          </a:bodyPr>
          <a:lstStyle/>
          <a:p>
            <a:pPr algn="ctr" rtl="0"/>
            <a:r>
              <a:rPr lang="en-US" b="1" dirty="0"/>
              <a:t>Menu</a:t>
            </a:r>
          </a:p>
          <a:p>
            <a:pPr algn="l" rtl="0"/>
            <a:r>
              <a:rPr lang="en-US" dirty="0"/>
              <a:t>Chicken 	</a:t>
            </a:r>
            <a:r>
              <a:rPr lang="en-US" dirty="0" smtClean="0"/>
              <a:t>12LE</a:t>
            </a:r>
            <a:endParaRPr lang="en-US" dirty="0"/>
          </a:p>
          <a:p>
            <a:pPr algn="l" rtl="0"/>
            <a:r>
              <a:rPr lang="en-US" dirty="0"/>
              <a:t>Beef 		</a:t>
            </a:r>
            <a:r>
              <a:rPr lang="en-US" dirty="0" smtClean="0"/>
              <a:t>4LE</a:t>
            </a:r>
            <a:endParaRPr lang="en-US" dirty="0"/>
          </a:p>
          <a:p>
            <a:pPr algn="l" rtl="0"/>
            <a:r>
              <a:rPr lang="en-US" dirty="0"/>
              <a:t>Sea Food 	</a:t>
            </a:r>
            <a:r>
              <a:rPr lang="en-US" dirty="0" smtClean="0"/>
              <a:t>20LE</a:t>
            </a:r>
            <a:endParaRPr lang="en-US" dirty="0"/>
          </a:p>
          <a:p>
            <a:pPr algn="l" rtl="0"/>
            <a:endParaRPr lang="en-US" dirty="0"/>
          </a:p>
          <a:p>
            <a:pPr algn="l" rtl="0"/>
            <a:r>
              <a:rPr lang="en-US" dirty="0"/>
              <a:t>Cheese		2LE</a:t>
            </a:r>
          </a:p>
          <a:p>
            <a:pPr algn="l" rtl="0"/>
            <a:r>
              <a:rPr lang="en-US" dirty="0"/>
              <a:t>Ketchup	0.5LE</a:t>
            </a:r>
          </a:p>
          <a:p>
            <a:pPr algn="l" rtl="0"/>
            <a:r>
              <a:rPr lang="en-US" dirty="0"/>
              <a:t>Pickles		1LE</a:t>
            </a:r>
            <a:endParaRPr lang="ar-EG"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Case Study (cont’)</a:t>
            </a:r>
            <a:endParaRPr lang="ar-EG" smtClean="0"/>
          </a:p>
        </p:txBody>
      </p:sp>
      <p:sp>
        <p:nvSpPr>
          <p:cNvPr id="35843" name="Content Placeholder 2"/>
          <p:cNvSpPr>
            <a:spLocks noGrp="1"/>
          </p:cNvSpPr>
          <p:nvPr>
            <p:ph idx="1"/>
          </p:nvPr>
        </p:nvSpPr>
        <p:spPr>
          <a:xfrm>
            <a:off x="457200" y="1219200"/>
            <a:ext cx="8305800" cy="4906963"/>
          </a:xfrm>
        </p:spPr>
        <p:txBody>
          <a:bodyPr/>
          <a:lstStyle/>
          <a:p>
            <a:r>
              <a:rPr lang="en-US" sz="2800" b="1" dirty="0" smtClean="0"/>
              <a:t>Sandwich </a:t>
            </a:r>
            <a:r>
              <a:rPr lang="en-US" sz="2800" dirty="0" smtClean="0"/>
              <a:t>is an abstract class, sub-classed by all sandwiches offered in the restaurant. </a:t>
            </a:r>
          </a:p>
          <a:p>
            <a:r>
              <a:rPr lang="en-US" sz="2800" dirty="0" smtClean="0"/>
              <a:t>The </a:t>
            </a:r>
            <a:r>
              <a:rPr lang="en-US" sz="2800" b="1" dirty="0" smtClean="0"/>
              <a:t>cost () </a:t>
            </a:r>
            <a:r>
              <a:rPr lang="en-US" sz="2800" dirty="0" smtClean="0"/>
              <a:t>method of </a:t>
            </a:r>
            <a:r>
              <a:rPr lang="en-US" sz="2800" b="1" dirty="0" smtClean="0"/>
              <a:t>Sandwich </a:t>
            </a:r>
            <a:r>
              <a:rPr lang="en-US" sz="2800" dirty="0" smtClean="0"/>
              <a:t>is abstract and must be implemented by the subclasses to return the cost of each sandwich according to the condiments added to the sandwich (e.g. cheese, ketchup, pickles, etc… )</a:t>
            </a:r>
          </a:p>
        </p:txBody>
      </p:sp>
      <p:sp>
        <p:nvSpPr>
          <p:cNvPr id="4" name="Cloud Callout 3"/>
          <p:cNvSpPr/>
          <p:nvPr/>
        </p:nvSpPr>
        <p:spPr bwMode="auto">
          <a:xfrm>
            <a:off x="609600" y="4419600"/>
            <a:ext cx="7772400" cy="1524000"/>
          </a:xfrm>
          <a:prstGeom prst="cloudCallou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i="1" dirty="0"/>
              <a:t>What do you think of such </a:t>
            </a:r>
            <a:r>
              <a:rPr lang="en-US" i="1" dirty="0" smtClean="0"/>
              <a:t>a design</a:t>
            </a:r>
            <a:r>
              <a:rPr lang="en-US" i="1" dirty="0"/>
              <a:t>? And what will happen when the price of cheese increases or a new condiment is added?</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smtClean="0"/>
              <a:t>Suggested Solution</a:t>
            </a:r>
            <a:endParaRPr lang="ar-EG" dirty="0" smtClean="0"/>
          </a:p>
        </p:txBody>
      </p:sp>
      <p:sp>
        <p:nvSpPr>
          <p:cNvPr id="5" name="Rectangle 4"/>
          <p:cNvSpPr/>
          <p:nvPr/>
        </p:nvSpPr>
        <p:spPr bwMode="auto">
          <a:xfrm>
            <a:off x="304800" y="1143000"/>
            <a:ext cx="4495800" cy="4724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Sandwich class</a:t>
            </a:r>
          </a:p>
        </p:txBody>
      </p:sp>
      <p:sp>
        <p:nvSpPr>
          <p:cNvPr id="36868" name="TextBox 3"/>
          <p:cNvSpPr txBox="1">
            <a:spLocks noChangeArrowheads="1"/>
          </p:cNvSpPr>
          <p:nvPr/>
        </p:nvSpPr>
        <p:spPr bwMode="auto">
          <a:xfrm>
            <a:off x="609600" y="1600200"/>
            <a:ext cx="3962400" cy="4154488"/>
          </a:xfrm>
          <a:prstGeom prst="rect">
            <a:avLst/>
          </a:prstGeom>
          <a:solidFill>
            <a:schemeClr val="bg1"/>
          </a:solidFill>
          <a:ln w="9525">
            <a:noFill/>
            <a:miter lim="800000"/>
            <a:headEnd/>
            <a:tailEnd/>
          </a:ln>
        </p:spPr>
        <p:txBody>
          <a:bodyPr>
            <a:spAutoFit/>
          </a:bodyPr>
          <a:lstStyle/>
          <a:p>
            <a:pPr algn="l" rtl="0"/>
            <a:r>
              <a:rPr lang="en-US" b="1" dirty="0" err="1">
                <a:latin typeface="Calibri" pitchFamily="34" charset="0"/>
              </a:rPr>
              <a:t>boolean</a:t>
            </a:r>
            <a:r>
              <a:rPr lang="en-US" b="1" dirty="0">
                <a:latin typeface="Calibri" pitchFamily="34" charset="0"/>
              </a:rPr>
              <a:t> cheese, ketchup,…;</a:t>
            </a:r>
          </a:p>
          <a:p>
            <a:pPr algn="l" rtl="0"/>
            <a:r>
              <a:rPr lang="en-US" b="1" dirty="0">
                <a:latin typeface="Calibri" pitchFamily="34" charset="0"/>
              </a:rPr>
              <a:t>float </a:t>
            </a:r>
            <a:r>
              <a:rPr lang="en-US" b="1" dirty="0" err="1">
                <a:latin typeface="Calibri" pitchFamily="34" charset="0"/>
              </a:rPr>
              <a:t>cheeseCost</a:t>
            </a:r>
            <a:r>
              <a:rPr lang="en-US" b="1" dirty="0">
                <a:latin typeface="Calibri" pitchFamily="34" charset="0"/>
              </a:rPr>
              <a:t>, </a:t>
            </a:r>
            <a:r>
              <a:rPr lang="en-US" b="1" dirty="0" err="1">
                <a:latin typeface="Calibri" pitchFamily="34" charset="0"/>
              </a:rPr>
              <a:t>ketchupCost</a:t>
            </a:r>
            <a:r>
              <a:rPr lang="en-US" b="1" dirty="0">
                <a:latin typeface="Calibri" pitchFamily="34" charset="0"/>
              </a:rPr>
              <a:t>,…;</a:t>
            </a:r>
          </a:p>
          <a:p>
            <a:pPr algn="l" rtl="0"/>
            <a:r>
              <a:rPr lang="en-US" b="1" dirty="0">
                <a:latin typeface="Calibri" pitchFamily="34" charset="0"/>
              </a:rPr>
              <a:t>public float cost( )</a:t>
            </a:r>
          </a:p>
          <a:p>
            <a:pPr algn="l" rtl="0"/>
            <a:r>
              <a:rPr lang="en-US" b="1" dirty="0">
                <a:latin typeface="Calibri" pitchFamily="34" charset="0"/>
              </a:rPr>
              <a:t>{</a:t>
            </a:r>
          </a:p>
          <a:p>
            <a:pPr algn="l" rtl="0"/>
            <a:r>
              <a:rPr lang="en-US" dirty="0"/>
              <a:t>  f</a:t>
            </a:r>
            <a:r>
              <a:rPr lang="en-US" sz="1800" dirty="0"/>
              <a:t>loat </a:t>
            </a:r>
            <a:r>
              <a:rPr lang="en-US" sz="1800" dirty="0" err="1"/>
              <a:t>condimentCost</a:t>
            </a:r>
            <a:r>
              <a:rPr lang="en-US" sz="1800" dirty="0"/>
              <a:t> = 0.0;</a:t>
            </a:r>
          </a:p>
          <a:p>
            <a:pPr algn="l" rtl="0"/>
            <a:r>
              <a:rPr lang="en-US" sz="1800" dirty="0"/>
              <a:t>   if </a:t>
            </a:r>
            <a:r>
              <a:rPr lang="en-US" sz="1800" dirty="0" smtClean="0"/>
              <a:t>(</a:t>
            </a:r>
            <a:r>
              <a:rPr lang="en-US" sz="1800" dirty="0" err="1" smtClean="0"/>
              <a:t>hasCheese</a:t>
            </a:r>
            <a:r>
              <a:rPr lang="en-US" sz="1800" dirty="0"/>
              <a:t>()) {</a:t>
            </a:r>
          </a:p>
          <a:p>
            <a:pPr algn="l" rtl="0"/>
            <a:r>
              <a:rPr lang="en-US" sz="1800" dirty="0"/>
              <a:t>       </a:t>
            </a:r>
            <a:r>
              <a:rPr lang="en-US" sz="1800" dirty="0" err="1"/>
              <a:t>condimentCost</a:t>
            </a:r>
            <a:r>
              <a:rPr lang="en-US" sz="1800" dirty="0"/>
              <a:t> += </a:t>
            </a:r>
            <a:r>
              <a:rPr lang="en-US" sz="1800" dirty="0" err="1"/>
              <a:t>cheeseCost</a:t>
            </a:r>
            <a:r>
              <a:rPr lang="en-US" sz="1800" dirty="0"/>
              <a:t>;</a:t>
            </a:r>
          </a:p>
          <a:p>
            <a:pPr algn="l" rtl="0"/>
            <a:r>
              <a:rPr lang="en-US" sz="1800" dirty="0"/>
              <a:t>   }</a:t>
            </a:r>
            <a:endParaRPr lang="ar-EG" sz="1800" dirty="0"/>
          </a:p>
          <a:p>
            <a:pPr algn="l" rtl="0"/>
            <a:r>
              <a:rPr lang="en-US" sz="1800" dirty="0"/>
              <a:t>   if </a:t>
            </a:r>
            <a:r>
              <a:rPr lang="en-US" sz="1800" dirty="0" smtClean="0"/>
              <a:t>(</a:t>
            </a:r>
            <a:r>
              <a:rPr lang="en-US" sz="1800" dirty="0" err="1" smtClean="0"/>
              <a:t>hasKetchup</a:t>
            </a:r>
            <a:r>
              <a:rPr lang="en-US" sz="1800" dirty="0"/>
              <a:t>()) {</a:t>
            </a:r>
          </a:p>
          <a:p>
            <a:pPr algn="l" rtl="0"/>
            <a:r>
              <a:rPr lang="en-US" sz="1800" dirty="0"/>
              <a:t>       </a:t>
            </a:r>
            <a:r>
              <a:rPr lang="en-US" sz="1800" dirty="0" err="1"/>
              <a:t>condimentCost</a:t>
            </a:r>
            <a:r>
              <a:rPr lang="en-US" sz="1800" dirty="0"/>
              <a:t> += </a:t>
            </a:r>
            <a:r>
              <a:rPr lang="en-US" sz="1800" dirty="0" err="1"/>
              <a:t>ketchupCost</a:t>
            </a:r>
            <a:r>
              <a:rPr lang="en-US" sz="1800" dirty="0"/>
              <a:t>;</a:t>
            </a:r>
          </a:p>
          <a:p>
            <a:pPr algn="l" rtl="0"/>
            <a:r>
              <a:rPr lang="en-US" sz="1800" dirty="0"/>
              <a:t>    }</a:t>
            </a:r>
            <a:endParaRPr lang="ar-EG" sz="1800" dirty="0"/>
          </a:p>
          <a:p>
            <a:pPr algn="l" rtl="0"/>
            <a:r>
              <a:rPr lang="en-US" sz="1800" dirty="0"/>
              <a:t>    …. // for all possible condiments</a:t>
            </a:r>
            <a:endParaRPr lang="ar-EG" sz="1800" dirty="0"/>
          </a:p>
          <a:p>
            <a:pPr algn="l" rtl="0"/>
            <a:r>
              <a:rPr lang="en-US" sz="1800" dirty="0"/>
              <a:t>return </a:t>
            </a:r>
            <a:r>
              <a:rPr lang="en-US" sz="1800" dirty="0" err="1"/>
              <a:t>condimentCost</a:t>
            </a:r>
            <a:r>
              <a:rPr lang="en-US" sz="1800" dirty="0"/>
              <a:t>;</a:t>
            </a:r>
          </a:p>
          <a:p>
            <a:pPr algn="l" rtl="0"/>
            <a:r>
              <a:rPr lang="en-US" b="1" dirty="0">
                <a:latin typeface="Calibri" pitchFamily="34" charset="0"/>
              </a:rPr>
              <a:t>}</a:t>
            </a:r>
            <a:endParaRPr lang="ar-EG" b="1" dirty="0">
              <a:latin typeface="Calibri" pitchFamily="34" charset="0"/>
            </a:endParaRPr>
          </a:p>
        </p:txBody>
      </p:sp>
      <p:sp>
        <p:nvSpPr>
          <p:cNvPr id="6" name="Rectangle 5"/>
          <p:cNvSpPr/>
          <p:nvPr/>
        </p:nvSpPr>
        <p:spPr bwMode="auto">
          <a:xfrm>
            <a:off x="4495800" y="1447800"/>
            <a:ext cx="4648200" cy="40386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err="1"/>
              <a:t>CheckenSandwich</a:t>
            </a:r>
            <a:r>
              <a:rPr lang="en-US" b="1" dirty="0"/>
              <a:t> class extends Sandwich</a:t>
            </a:r>
          </a:p>
        </p:txBody>
      </p:sp>
      <p:sp>
        <p:nvSpPr>
          <p:cNvPr id="36870" name="TextBox 3"/>
          <p:cNvSpPr txBox="1">
            <a:spLocks noChangeArrowheads="1"/>
          </p:cNvSpPr>
          <p:nvPr/>
        </p:nvSpPr>
        <p:spPr bwMode="auto">
          <a:xfrm>
            <a:off x="4572000" y="2133600"/>
            <a:ext cx="4267200" cy="3170238"/>
          </a:xfrm>
          <a:prstGeom prst="rect">
            <a:avLst/>
          </a:prstGeom>
          <a:solidFill>
            <a:schemeClr val="bg1"/>
          </a:solidFill>
          <a:ln w="9525">
            <a:noFill/>
            <a:miter lim="800000"/>
            <a:headEnd/>
            <a:tailEnd/>
          </a:ln>
        </p:spPr>
        <p:txBody>
          <a:bodyPr>
            <a:spAutoFit/>
          </a:bodyPr>
          <a:lstStyle/>
          <a:p>
            <a:pPr algn="l" rtl="0"/>
            <a:r>
              <a:rPr lang="en-US" b="1">
                <a:latin typeface="Calibri" pitchFamily="34" charset="0"/>
              </a:rPr>
              <a:t>public CheckenSandwich () {</a:t>
            </a:r>
          </a:p>
          <a:p>
            <a:pPr algn="l" rtl="0"/>
            <a:r>
              <a:rPr lang="en-US" b="1">
                <a:latin typeface="Calibri" pitchFamily="34" charset="0"/>
              </a:rPr>
              <a:t>    </a:t>
            </a:r>
            <a:r>
              <a:rPr lang="en-US">
                <a:latin typeface="Calibri" pitchFamily="34" charset="0"/>
              </a:rPr>
              <a:t>description = "Checken Sandwich With Cheese ";</a:t>
            </a:r>
          </a:p>
          <a:p>
            <a:pPr algn="l" rtl="0"/>
            <a:r>
              <a:rPr lang="en-US">
                <a:latin typeface="Calibri" pitchFamily="34" charset="0"/>
              </a:rPr>
              <a:t>    setCheese(true);</a:t>
            </a:r>
          </a:p>
          <a:p>
            <a:pPr algn="l" rtl="0"/>
            <a:r>
              <a:rPr lang="en-US" b="1">
                <a:latin typeface="Calibri" pitchFamily="34" charset="0"/>
              </a:rPr>
              <a:t> } </a:t>
            </a:r>
          </a:p>
          <a:p>
            <a:pPr algn="l" rtl="0"/>
            <a:r>
              <a:rPr lang="en-US" b="1">
                <a:latin typeface="Calibri" pitchFamily="34" charset="0"/>
              </a:rPr>
              <a:t>public float cost( )</a:t>
            </a:r>
          </a:p>
          <a:p>
            <a:pPr algn="l" rtl="0"/>
            <a:r>
              <a:rPr lang="en-US" b="1">
                <a:latin typeface="Calibri" pitchFamily="34" charset="0"/>
              </a:rPr>
              <a:t>{</a:t>
            </a:r>
          </a:p>
          <a:p>
            <a:pPr algn="l" rtl="0"/>
            <a:r>
              <a:rPr lang="en-US"/>
              <a:t>      </a:t>
            </a:r>
            <a:r>
              <a:rPr lang="en-US" sz="1800"/>
              <a:t>return checkenCost+ </a:t>
            </a:r>
            <a:r>
              <a:rPr lang="en-US" sz="1800" b="1"/>
              <a:t>super.cost();</a:t>
            </a:r>
          </a:p>
          <a:p>
            <a:pPr algn="l" rtl="0"/>
            <a:r>
              <a:rPr lang="en-US" b="1">
                <a:latin typeface="Calibri" pitchFamily="34" charset="0"/>
              </a:rPr>
              <a:t>}</a:t>
            </a:r>
          </a:p>
          <a:p>
            <a:pPr algn="l" rtl="0"/>
            <a:endParaRPr lang="ar-EG" b="1">
              <a:latin typeface="Calibri" pitchFamily="34" charset="0"/>
            </a:endParaRPr>
          </a:p>
        </p:txBody>
      </p:sp>
      <p:sp>
        <p:nvSpPr>
          <p:cNvPr id="8" name="Oval Callout 7"/>
          <p:cNvSpPr/>
          <p:nvPr/>
        </p:nvSpPr>
        <p:spPr bwMode="auto">
          <a:xfrm>
            <a:off x="4267200" y="5257800"/>
            <a:ext cx="4648200" cy="1143000"/>
          </a:xfrm>
          <a:prstGeom prst="wedgeEllipseCallou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l" rtl="0">
              <a:defRPr/>
            </a:pPr>
            <a:r>
              <a:rPr lang="en-US" sz="2400" b="1" dirty="0"/>
              <a:t>What do you think of this solution</a:t>
            </a:r>
            <a:r>
              <a:rPr lang="en-US" sz="2400" dirty="0"/>
              <a:t>?</a:t>
            </a:r>
            <a:endParaRPr lang="ar-EG" sz="2400"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smtClean="0"/>
              <a:t>Disadvantages of the previous design</a:t>
            </a:r>
            <a:endParaRPr lang="ar-EG" dirty="0" smtClean="0"/>
          </a:p>
        </p:txBody>
      </p:sp>
      <p:sp>
        <p:nvSpPr>
          <p:cNvPr id="37891" name="Content Placeholder 2"/>
          <p:cNvSpPr>
            <a:spLocks noGrp="1"/>
          </p:cNvSpPr>
          <p:nvPr>
            <p:ph idx="1"/>
          </p:nvPr>
        </p:nvSpPr>
        <p:spPr>
          <a:xfrm>
            <a:off x="457200" y="914400"/>
            <a:ext cx="8229600" cy="5334000"/>
          </a:xfrm>
        </p:spPr>
        <p:txBody>
          <a:bodyPr/>
          <a:lstStyle/>
          <a:p>
            <a:r>
              <a:rPr lang="en-US" sz="2800" smtClean="0"/>
              <a:t>Price changes for condiments require modifying the Sandwich class.</a:t>
            </a:r>
          </a:p>
          <a:p>
            <a:r>
              <a:rPr lang="en-US" sz="2800" smtClean="0"/>
              <a:t>New condiments require adding new methods and changing the cost method of the Sandwich class.</a:t>
            </a:r>
          </a:p>
          <a:p>
            <a:r>
              <a:rPr lang="en-US" sz="2800" smtClean="0"/>
              <a:t>All subclasses inherit all getters and setters of all condiments which may be inappropriate for some subclasses. </a:t>
            </a:r>
          </a:p>
          <a:p>
            <a:r>
              <a:rPr lang="en-US" sz="2800" smtClean="0"/>
              <a:t>What if a customer wants a double cheese sandwich.</a:t>
            </a:r>
            <a:endParaRPr lang="ar-EG" sz="280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solidFill>
                  <a:schemeClr val="tx1"/>
                </a:solidFill>
              </a:rPr>
              <a:t>Decorator </a:t>
            </a:r>
            <a:r>
              <a:rPr lang="en-US" dirty="0" smtClean="0"/>
              <a:t>Design Pattern Definition</a:t>
            </a:r>
            <a:endParaRPr lang="ar-EG" dirty="0" smtClean="0"/>
          </a:p>
        </p:txBody>
      </p:sp>
      <p:sp>
        <p:nvSpPr>
          <p:cNvPr id="38915" name="Content Placeholder 2"/>
          <p:cNvSpPr>
            <a:spLocks noGrp="1"/>
          </p:cNvSpPr>
          <p:nvPr>
            <p:ph idx="1"/>
          </p:nvPr>
        </p:nvSpPr>
        <p:spPr>
          <a:xfrm>
            <a:off x="381000" y="1295400"/>
            <a:ext cx="8458200" cy="4830763"/>
          </a:xfrm>
        </p:spPr>
        <p:txBody>
          <a:bodyPr/>
          <a:lstStyle/>
          <a:p>
            <a:r>
              <a:rPr lang="en-US" sz="2800" dirty="0" smtClean="0"/>
              <a:t>The </a:t>
            </a:r>
            <a:r>
              <a:rPr lang="en-US" sz="2800" b="1" dirty="0" smtClean="0"/>
              <a:t>Decorator</a:t>
            </a:r>
            <a:r>
              <a:rPr lang="en-US" sz="2800" dirty="0" smtClean="0"/>
              <a:t> Pattern attaches additional responsibilities to an object dynamically.</a:t>
            </a:r>
          </a:p>
          <a:p>
            <a:r>
              <a:rPr lang="en-US" sz="2800" dirty="0" smtClean="0"/>
              <a:t>Decorators provide a flexible alternative to sub-classing for extending functionality.</a:t>
            </a:r>
            <a:endParaRPr lang="ar-EG" sz="2800" dirty="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bwMode="auto">
          <a:xfrm>
            <a:off x="609600" y="1981200"/>
            <a:ext cx="7620000" cy="2743200"/>
          </a:xfrm>
          <a:prstGeom prst="ellipse">
            <a:avLst/>
          </a:prstGeom>
          <a:gradFill>
            <a:gsLst>
              <a:gs pos="0">
                <a:srgbClr val="8488C4"/>
              </a:gs>
              <a:gs pos="53000">
                <a:srgbClr val="D4DEFF"/>
              </a:gs>
              <a:gs pos="83000">
                <a:srgbClr val="D4DEFF"/>
              </a:gs>
              <a:gs pos="100000">
                <a:srgbClr val="96AB94"/>
              </a:gs>
            </a:gsLst>
            <a:lin ang="5400000" scaled="0"/>
          </a:gradFill>
          <a:ln w="9525" cap="flat" cmpd="sng" algn="ctr">
            <a:solidFill>
              <a:schemeClr val="accent2">
                <a:lumMod val="60000"/>
                <a:lumOff val="40000"/>
              </a:schemeClr>
            </a:solidFill>
            <a:prstDash val="solid"/>
            <a:round/>
            <a:headEnd type="none" w="med" len="med"/>
            <a:tailEnd type="none" w="med" len="med"/>
          </a:ln>
          <a:effectLst/>
        </p:spPr>
        <p:txBody>
          <a:bodyPr rtlCol="1"/>
          <a:lstStyle/>
          <a:p>
            <a:pPr algn="l" rtl="0">
              <a:defRPr/>
            </a:pPr>
            <a:r>
              <a:rPr lang="en-US" b="1" dirty="0"/>
              <a:t>Cheese</a:t>
            </a:r>
          </a:p>
          <a:p>
            <a:pPr algn="l" rtl="0">
              <a:defRPr/>
            </a:pPr>
            <a:endParaRPr lang="en-US" b="1" dirty="0"/>
          </a:p>
          <a:p>
            <a:pPr algn="l" rtl="0">
              <a:defRPr/>
            </a:pPr>
            <a:endParaRPr lang="en-US" b="1" dirty="0"/>
          </a:p>
          <a:p>
            <a:pPr algn="l" rtl="0">
              <a:defRPr/>
            </a:pPr>
            <a:endParaRPr lang="en-US" b="1" dirty="0"/>
          </a:p>
          <a:p>
            <a:pPr algn="l" rtl="0">
              <a:defRPr/>
            </a:pPr>
            <a:r>
              <a:rPr lang="en-US" dirty="0"/>
              <a:t>cost()</a:t>
            </a:r>
            <a:endParaRPr lang="ar-EG" dirty="0"/>
          </a:p>
        </p:txBody>
      </p:sp>
      <p:sp>
        <p:nvSpPr>
          <p:cNvPr id="39939" name="Title 1"/>
          <p:cNvSpPr>
            <a:spLocks noGrp="1"/>
          </p:cNvSpPr>
          <p:nvPr>
            <p:ph type="title"/>
          </p:nvPr>
        </p:nvSpPr>
        <p:spPr/>
        <p:txBody>
          <a:bodyPr/>
          <a:lstStyle/>
          <a:p>
            <a:r>
              <a:rPr lang="en-US" smtClean="0"/>
              <a:t> </a:t>
            </a:r>
            <a:r>
              <a:rPr lang="en-US" smtClean="0">
                <a:solidFill>
                  <a:schemeClr val="tx1"/>
                </a:solidFill>
              </a:rPr>
              <a:t>Decorator </a:t>
            </a:r>
            <a:r>
              <a:rPr lang="en-US" smtClean="0"/>
              <a:t>Design Pattern</a:t>
            </a:r>
            <a:endParaRPr lang="ar-EG" smtClean="0"/>
          </a:p>
        </p:txBody>
      </p:sp>
      <p:sp>
        <p:nvSpPr>
          <p:cNvPr id="6" name="Oval 5"/>
          <p:cNvSpPr/>
          <p:nvPr/>
        </p:nvSpPr>
        <p:spPr bwMode="auto">
          <a:xfrm>
            <a:off x="2514600" y="2362200"/>
            <a:ext cx="5257800" cy="2209800"/>
          </a:xfrm>
          <a:prstGeom prst="ellipse">
            <a:avLst/>
          </a:prstGeom>
          <a:gradFill>
            <a:gsLst>
              <a:gs pos="0">
                <a:srgbClr val="8488C4"/>
              </a:gs>
              <a:gs pos="53000">
                <a:srgbClr val="D4DEFF"/>
              </a:gs>
              <a:gs pos="83000">
                <a:srgbClr val="D4DEFF"/>
              </a:gs>
              <a:gs pos="100000">
                <a:srgbClr val="96AB94"/>
              </a:gs>
            </a:gsLst>
            <a:lin ang="5400000" scaled="0"/>
          </a:gradFill>
          <a:ln w="9525" cap="flat" cmpd="sng" algn="ctr">
            <a:solidFill>
              <a:schemeClr val="accent2">
                <a:lumMod val="60000"/>
                <a:lumOff val="40000"/>
              </a:schemeClr>
            </a:solidFill>
            <a:prstDash val="solid"/>
            <a:round/>
            <a:headEnd type="none" w="med" len="med"/>
            <a:tailEnd type="none" w="med" len="med"/>
          </a:ln>
          <a:effectLst/>
        </p:spPr>
        <p:txBody>
          <a:bodyPr rtlCol="1"/>
          <a:lstStyle/>
          <a:p>
            <a:pPr algn="l" rtl="0">
              <a:defRPr/>
            </a:pPr>
            <a:r>
              <a:rPr lang="en-US" b="1" dirty="0"/>
              <a:t>Ketchup</a:t>
            </a:r>
          </a:p>
          <a:p>
            <a:pPr algn="l" rtl="0">
              <a:defRPr/>
            </a:pPr>
            <a:endParaRPr lang="en-US" b="1" dirty="0"/>
          </a:p>
          <a:p>
            <a:pPr algn="l" rtl="0">
              <a:defRPr/>
            </a:pPr>
            <a:endParaRPr lang="en-US" b="1" dirty="0"/>
          </a:p>
          <a:p>
            <a:pPr algn="l" rtl="0">
              <a:defRPr/>
            </a:pPr>
            <a:endParaRPr lang="en-US" b="1" dirty="0"/>
          </a:p>
          <a:p>
            <a:pPr algn="l" rtl="0">
              <a:defRPr/>
            </a:pPr>
            <a:r>
              <a:rPr lang="en-US" dirty="0"/>
              <a:t>cost()</a:t>
            </a:r>
            <a:endParaRPr lang="ar-EG" dirty="0"/>
          </a:p>
        </p:txBody>
      </p:sp>
      <p:sp>
        <p:nvSpPr>
          <p:cNvPr id="5" name="Oval 4"/>
          <p:cNvSpPr/>
          <p:nvPr/>
        </p:nvSpPr>
        <p:spPr bwMode="auto">
          <a:xfrm>
            <a:off x="4038600" y="2743200"/>
            <a:ext cx="3352800" cy="1295400"/>
          </a:xfrm>
          <a:prstGeom prst="ellipse">
            <a:avLst/>
          </a:prstGeom>
          <a:gradFill>
            <a:gsLst>
              <a:gs pos="0">
                <a:srgbClr val="8488C4"/>
              </a:gs>
              <a:gs pos="53000">
                <a:srgbClr val="D4DEFF"/>
              </a:gs>
              <a:gs pos="83000">
                <a:srgbClr val="D4DEFF"/>
              </a:gs>
              <a:gs pos="100000">
                <a:srgbClr val="96AB94"/>
              </a:gs>
            </a:gsLst>
            <a:lin ang="5400000" scaled="0"/>
          </a:gradFill>
          <a:ln w="9525" cap="flat" cmpd="sng" algn="ctr">
            <a:solidFill>
              <a:schemeClr val="accent2">
                <a:lumMod val="60000"/>
                <a:lumOff val="40000"/>
              </a:schemeClr>
            </a:solidFill>
            <a:prstDash val="solid"/>
            <a:round/>
            <a:headEnd type="none" w="med" len="med"/>
            <a:tailEnd type="none" w="med" len="med"/>
          </a:ln>
          <a:effectLst/>
        </p:spPr>
        <p:txBody>
          <a:bodyPr rtlCol="1"/>
          <a:lstStyle/>
          <a:p>
            <a:pPr algn="l" rtl="0">
              <a:defRPr/>
            </a:pPr>
            <a:r>
              <a:rPr lang="en-US" b="1" dirty="0" err="1"/>
              <a:t>ChickenSandwich</a:t>
            </a:r>
            <a:endParaRPr lang="en-US" b="1" dirty="0"/>
          </a:p>
          <a:p>
            <a:pPr algn="l" rtl="0">
              <a:defRPr/>
            </a:pPr>
            <a:endParaRPr lang="en-US" b="1" dirty="0">
              <a:gradFill>
                <a:gsLst>
                  <a:gs pos="0">
                    <a:srgbClr val="8488C4"/>
                  </a:gs>
                  <a:gs pos="53000">
                    <a:srgbClr val="D4DEFF"/>
                  </a:gs>
                  <a:gs pos="83000">
                    <a:srgbClr val="D4DEFF"/>
                  </a:gs>
                  <a:gs pos="100000">
                    <a:srgbClr val="96AB94"/>
                  </a:gs>
                </a:gsLst>
                <a:lin ang="5400000" scaled="0"/>
              </a:gradFill>
            </a:endParaRPr>
          </a:p>
          <a:p>
            <a:pPr algn="ctr" rtl="0">
              <a:defRPr/>
            </a:pPr>
            <a:r>
              <a:rPr lang="en-US" dirty="0"/>
              <a:t>cost()</a:t>
            </a:r>
            <a:endParaRPr lang="ar-EG" dirty="0"/>
          </a:p>
        </p:txBody>
      </p:sp>
      <p:cxnSp>
        <p:nvCxnSpPr>
          <p:cNvPr id="39942" name="Curved Connector 16"/>
          <p:cNvCxnSpPr>
            <a:cxnSpLocks noChangeShapeType="1"/>
          </p:cNvCxnSpPr>
          <p:nvPr/>
        </p:nvCxnSpPr>
        <p:spPr bwMode="auto">
          <a:xfrm>
            <a:off x="2133600" y="3581400"/>
            <a:ext cx="1447800" cy="228600"/>
          </a:xfrm>
          <a:prstGeom prst="curvedConnector3">
            <a:avLst>
              <a:gd name="adj1" fmla="val 118898"/>
            </a:avLst>
          </a:prstGeom>
          <a:noFill/>
          <a:ln w="9525" algn="ctr">
            <a:solidFill>
              <a:schemeClr val="tx1"/>
            </a:solidFill>
            <a:round/>
            <a:headEnd/>
            <a:tailEnd type="arrow" w="med" len="med"/>
          </a:ln>
        </p:spPr>
      </p:cxnSp>
      <p:cxnSp>
        <p:nvCxnSpPr>
          <p:cNvPr id="39943" name="Straight Arrow Connector 27"/>
          <p:cNvCxnSpPr>
            <a:cxnSpLocks noChangeShapeType="1"/>
          </p:cNvCxnSpPr>
          <p:nvPr/>
        </p:nvCxnSpPr>
        <p:spPr bwMode="auto">
          <a:xfrm>
            <a:off x="228600" y="3429000"/>
            <a:ext cx="1524000" cy="228600"/>
          </a:xfrm>
          <a:prstGeom prst="straightConnector1">
            <a:avLst/>
          </a:prstGeom>
          <a:noFill/>
          <a:ln w="9525" algn="ctr">
            <a:solidFill>
              <a:schemeClr val="tx1"/>
            </a:solidFill>
            <a:round/>
            <a:headEnd/>
            <a:tailEnd type="arrow" w="med" len="med"/>
          </a:ln>
        </p:spPr>
      </p:cxnSp>
      <p:cxnSp>
        <p:nvCxnSpPr>
          <p:cNvPr id="39944" name="Curved Connector 38"/>
          <p:cNvCxnSpPr>
            <a:cxnSpLocks noChangeShapeType="1"/>
          </p:cNvCxnSpPr>
          <p:nvPr/>
        </p:nvCxnSpPr>
        <p:spPr bwMode="auto">
          <a:xfrm rot="10800000" flipV="1">
            <a:off x="3886200" y="3962400"/>
            <a:ext cx="1676400" cy="304800"/>
          </a:xfrm>
          <a:prstGeom prst="curvedConnector3">
            <a:avLst>
              <a:gd name="adj1" fmla="val -8514"/>
            </a:avLst>
          </a:prstGeom>
          <a:noFill/>
          <a:ln w="9525" algn="ctr">
            <a:solidFill>
              <a:schemeClr val="tx1"/>
            </a:solidFill>
            <a:round/>
            <a:headEnd/>
            <a:tailEnd type="arrow" w="med" len="med"/>
          </a:ln>
        </p:spPr>
      </p:cxnSp>
      <p:cxnSp>
        <p:nvCxnSpPr>
          <p:cNvPr id="39945" name="Curved Connector 41"/>
          <p:cNvCxnSpPr>
            <a:cxnSpLocks noChangeShapeType="1"/>
          </p:cNvCxnSpPr>
          <p:nvPr/>
        </p:nvCxnSpPr>
        <p:spPr bwMode="auto">
          <a:xfrm rot="10800000">
            <a:off x="2057400" y="4038600"/>
            <a:ext cx="1447800" cy="228600"/>
          </a:xfrm>
          <a:prstGeom prst="curvedConnector3">
            <a:avLst>
              <a:gd name="adj1" fmla="val 116602"/>
            </a:avLst>
          </a:prstGeom>
          <a:noFill/>
          <a:ln w="9525" algn="ctr">
            <a:solidFill>
              <a:schemeClr val="tx1"/>
            </a:solidFill>
            <a:round/>
            <a:headEnd/>
            <a:tailEnd type="arrow" w="med" len="med"/>
          </a:ln>
        </p:spPr>
      </p:cxnSp>
      <p:cxnSp>
        <p:nvCxnSpPr>
          <p:cNvPr id="39946" name="Straight Arrow Connector 45"/>
          <p:cNvCxnSpPr>
            <a:cxnSpLocks noChangeShapeType="1"/>
          </p:cNvCxnSpPr>
          <p:nvPr/>
        </p:nvCxnSpPr>
        <p:spPr bwMode="auto">
          <a:xfrm rot="10800000" flipV="1">
            <a:off x="457200" y="3886200"/>
            <a:ext cx="1295400" cy="762000"/>
          </a:xfrm>
          <a:prstGeom prst="straightConnector1">
            <a:avLst/>
          </a:prstGeom>
          <a:noFill/>
          <a:ln w="9525" algn="ctr">
            <a:solidFill>
              <a:schemeClr val="tx1"/>
            </a:solidFill>
            <a:round/>
            <a:headEnd/>
            <a:tailEnd type="arrow" w="med" len="med"/>
          </a:ln>
        </p:spPr>
      </p:cxnSp>
      <p:sp>
        <p:nvSpPr>
          <p:cNvPr id="39947" name="TextBox 46"/>
          <p:cNvSpPr txBox="1">
            <a:spLocks noChangeArrowheads="1"/>
          </p:cNvSpPr>
          <p:nvPr/>
        </p:nvSpPr>
        <p:spPr bwMode="auto">
          <a:xfrm>
            <a:off x="4724400" y="4191000"/>
            <a:ext cx="762000" cy="400050"/>
          </a:xfrm>
          <a:prstGeom prst="rect">
            <a:avLst/>
          </a:prstGeom>
          <a:noFill/>
          <a:ln w="9525">
            <a:noFill/>
            <a:miter lim="800000"/>
            <a:headEnd/>
            <a:tailEnd/>
          </a:ln>
        </p:spPr>
        <p:txBody>
          <a:bodyPr>
            <a:spAutoFit/>
          </a:bodyPr>
          <a:lstStyle/>
          <a:p>
            <a:pPr algn="l" rtl="0"/>
            <a:r>
              <a:rPr lang="en-US" b="1"/>
              <a:t>5 LE</a:t>
            </a:r>
            <a:endParaRPr lang="ar-EG" b="1"/>
          </a:p>
        </p:txBody>
      </p:sp>
      <p:sp>
        <p:nvSpPr>
          <p:cNvPr id="39948" name="TextBox 47"/>
          <p:cNvSpPr txBox="1">
            <a:spLocks noChangeArrowheads="1"/>
          </p:cNvSpPr>
          <p:nvPr/>
        </p:nvSpPr>
        <p:spPr bwMode="auto">
          <a:xfrm>
            <a:off x="2438400" y="4267200"/>
            <a:ext cx="990600" cy="400050"/>
          </a:xfrm>
          <a:prstGeom prst="rect">
            <a:avLst/>
          </a:prstGeom>
          <a:noFill/>
          <a:ln w="9525">
            <a:noFill/>
            <a:miter lim="800000"/>
            <a:headEnd/>
            <a:tailEnd/>
          </a:ln>
        </p:spPr>
        <p:txBody>
          <a:bodyPr>
            <a:spAutoFit/>
          </a:bodyPr>
          <a:lstStyle/>
          <a:p>
            <a:pPr algn="l" rtl="0"/>
            <a:r>
              <a:rPr lang="en-US" b="1"/>
              <a:t>0.5 LE</a:t>
            </a:r>
            <a:endParaRPr lang="ar-EG" b="1"/>
          </a:p>
        </p:txBody>
      </p:sp>
      <p:sp>
        <p:nvSpPr>
          <p:cNvPr id="39949" name="TextBox 48"/>
          <p:cNvSpPr txBox="1">
            <a:spLocks noChangeArrowheads="1"/>
          </p:cNvSpPr>
          <p:nvPr/>
        </p:nvSpPr>
        <p:spPr bwMode="auto">
          <a:xfrm>
            <a:off x="990600" y="4267200"/>
            <a:ext cx="914400" cy="400050"/>
          </a:xfrm>
          <a:prstGeom prst="rect">
            <a:avLst/>
          </a:prstGeom>
          <a:noFill/>
          <a:ln w="9525">
            <a:noFill/>
            <a:miter lim="800000"/>
            <a:headEnd/>
            <a:tailEnd/>
          </a:ln>
        </p:spPr>
        <p:txBody>
          <a:bodyPr>
            <a:spAutoFit/>
          </a:bodyPr>
          <a:lstStyle/>
          <a:p>
            <a:pPr algn="l" rtl="0"/>
            <a:r>
              <a:rPr lang="en-US" b="1"/>
              <a:t>2 LE</a:t>
            </a:r>
            <a:endParaRPr lang="ar-EG" b="1"/>
          </a:p>
        </p:txBody>
      </p:sp>
      <p:sp>
        <p:nvSpPr>
          <p:cNvPr id="50" name="TextBox 49"/>
          <p:cNvSpPr txBox="1"/>
          <p:nvPr/>
        </p:nvSpPr>
        <p:spPr>
          <a:xfrm>
            <a:off x="228600" y="4800600"/>
            <a:ext cx="990600" cy="400050"/>
          </a:xfrm>
          <a:prstGeom prst="rect">
            <a:avLst/>
          </a:prstGeom>
          <a:solidFill>
            <a:schemeClr val="accent2">
              <a:lumMod val="20000"/>
              <a:lumOff val="80000"/>
            </a:schemeClr>
          </a:solidFill>
          <a:ln>
            <a:solidFill>
              <a:schemeClr val="accent2">
                <a:lumMod val="60000"/>
                <a:lumOff val="40000"/>
              </a:schemeClr>
            </a:solidFill>
          </a:ln>
        </p:spPr>
        <p:txBody>
          <a:bodyPr rtlCol="1">
            <a:spAutoFit/>
          </a:bodyPr>
          <a:lstStyle/>
          <a:p>
            <a:pPr algn="l" rtl="0">
              <a:defRPr/>
            </a:pPr>
            <a:r>
              <a:rPr lang="en-US" b="1" dirty="0"/>
              <a:t>7.5 LE</a:t>
            </a:r>
            <a:endParaRPr lang="ar-EG" b="1" dirty="0"/>
          </a:p>
        </p:txBody>
      </p:sp>
      <p:cxnSp>
        <p:nvCxnSpPr>
          <p:cNvPr id="39951" name="Curved Connector 50"/>
          <p:cNvCxnSpPr>
            <a:cxnSpLocks noChangeShapeType="1"/>
          </p:cNvCxnSpPr>
          <p:nvPr/>
        </p:nvCxnSpPr>
        <p:spPr bwMode="auto">
          <a:xfrm flipV="1">
            <a:off x="3962400" y="3733800"/>
            <a:ext cx="1371600" cy="228600"/>
          </a:xfrm>
          <a:prstGeom prst="curvedConnector3">
            <a:avLst>
              <a:gd name="adj1" fmla="val 50000"/>
            </a:avLst>
          </a:prstGeom>
          <a:noFill/>
          <a:ln w="9525" algn="ctr">
            <a:solidFill>
              <a:schemeClr val="tx1"/>
            </a:solidFill>
            <a:round/>
            <a:headEnd/>
            <a:tailEnd type="arrow" w="med" len="med"/>
          </a:ln>
        </p:spPr>
      </p:cxn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smtClean="0">
                <a:solidFill>
                  <a:schemeClr val="tx1"/>
                </a:solidFill>
              </a:rPr>
              <a:t>Decorator </a:t>
            </a:r>
            <a:r>
              <a:rPr lang="en-US" dirty="0" smtClean="0"/>
              <a:t>Pattern Class Diagram</a:t>
            </a:r>
            <a:endParaRPr lang="ar-EG" dirty="0" smtClean="0"/>
          </a:p>
        </p:txBody>
      </p:sp>
      <p:grpSp>
        <p:nvGrpSpPr>
          <p:cNvPr id="40963" name="Group 49"/>
          <p:cNvGrpSpPr>
            <a:grpSpLocks/>
          </p:cNvGrpSpPr>
          <p:nvPr/>
        </p:nvGrpSpPr>
        <p:grpSpPr bwMode="auto">
          <a:xfrm>
            <a:off x="762000" y="990600"/>
            <a:ext cx="2895600" cy="1905000"/>
            <a:chOff x="762000" y="990600"/>
            <a:chExt cx="2667000" cy="1905000"/>
          </a:xfrm>
        </p:grpSpPr>
        <p:sp>
          <p:nvSpPr>
            <p:cNvPr id="4" name="Rectangle 3"/>
            <p:cNvSpPr/>
            <p:nvPr/>
          </p:nvSpPr>
          <p:spPr bwMode="auto">
            <a:xfrm>
              <a:off x="762000" y="990600"/>
              <a:ext cx="2667000" cy="1905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&lt;&lt;Abstract Class&gt;&gt;</a:t>
              </a:r>
            </a:p>
            <a:p>
              <a:pPr algn="ctr" rtl="0">
                <a:defRPr/>
              </a:pPr>
              <a:r>
                <a:rPr lang="en-US" b="1" dirty="0"/>
                <a:t>Sandwich</a:t>
              </a:r>
            </a:p>
            <a:p>
              <a:pPr algn="ctr" rtl="0">
                <a:defRPr/>
              </a:pPr>
              <a:r>
                <a:rPr lang="en-US" dirty="0"/>
                <a:t>description</a:t>
              </a:r>
            </a:p>
            <a:p>
              <a:pPr algn="ctr" rtl="0">
                <a:defRPr/>
              </a:pPr>
              <a:endParaRPr lang="en-US" dirty="0"/>
            </a:p>
            <a:p>
              <a:pPr algn="ctr" rtl="0">
                <a:defRPr/>
              </a:pPr>
              <a:r>
                <a:rPr lang="en-US" dirty="0" err="1"/>
                <a:t>getDescription</a:t>
              </a:r>
              <a:r>
                <a:rPr lang="en-US" dirty="0"/>
                <a:t>()</a:t>
              </a:r>
            </a:p>
            <a:p>
              <a:pPr algn="ctr" rtl="0">
                <a:defRPr/>
              </a:pPr>
              <a:r>
                <a:rPr lang="en-US" dirty="0"/>
                <a:t>cost();</a:t>
              </a:r>
            </a:p>
          </p:txBody>
        </p:sp>
        <p:cxnSp>
          <p:nvCxnSpPr>
            <p:cNvPr id="40991" name="Straight Connector 5"/>
            <p:cNvCxnSpPr>
              <a:cxnSpLocks noChangeShapeType="1"/>
            </p:cNvCxnSpPr>
            <p:nvPr/>
          </p:nvCxnSpPr>
          <p:spPr bwMode="auto">
            <a:xfrm>
              <a:off x="762000" y="1676400"/>
              <a:ext cx="2667000" cy="1726"/>
            </a:xfrm>
            <a:prstGeom prst="line">
              <a:avLst/>
            </a:prstGeom>
            <a:noFill/>
            <a:ln w="9525" algn="ctr">
              <a:solidFill>
                <a:schemeClr val="tx1"/>
              </a:solidFill>
              <a:round/>
              <a:headEnd/>
              <a:tailEnd/>
            </a:ln>
          </p:spPr>
        </p:cxnSp>
        <p:cxnSp>
          <p:nvCxnSpPr>
            <p:cNvPr id="40992" name="Straight Connector 5"/>
            <p:cNvCxnSpPr>
              <a:cxnSpLocks noChangeShapeType="1"/>
            </p:cNvCxnSpPr>
            <p:nvPr/>
          </p:nvCxnSpPr>
          <p:spPr bwMode="auto">
            <a:xfrm>
              <a:off x="762000" y="2133600"/>
              <a:ext cx="2667000" cy="1588"/>
            </a:xfrm>
            <a:prstGeom prst="line">
              <a:avLst/>
            </a:prstGeom>
            <a:noFill/>
            <a:ln w="9525" algn="ctr">
              <a:solidFill>
                <a:schemeClr val="tx1"/>
              </a:solidFill>
              <a:round/>
              <a:headEnd/>
              <a:tailEnd/>
            </a:ln>
          </p:spPr>
        </p:cxnSp>
      </p:grpSp>
      <p:grpSp>
        <p:nvGrpSpPr>
          <p:cNvPr id="40964" name="Group 50"/>
          <p:cNvGrpSpPr>
            <a:grpSpLocks/>
          </p:cNvGrpSpPr>
          <p:nvPr/>
        </p:nvGrpSpPr>
        <p:grpSpPr bwMode="auto">
          <a:xfrm>
            <a:off x="228600" y="3200400"/>
            <a:ext cx="2667000" cy="990600"/>
            <a:chOff x="228600" y="3352800"/>
            <a:chExt cx="2667000" cy="990600"/>
          </a:xfrm>
        </p:grpSpPr>
        <p:sp>
          <p:nvSpPr>
            <p:cNvPr id="24" name="Rectangle 23"/>
            <p:cNvSpPr/>
            <p:nvPr/>
          </p:nvSpPr>
          <p:spPr bwMode="auto">
            <a:xfrm>
              <a:off x="228600" y="3352800"/>
              <a:ext cx="2667000" cy="9906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Chicken</a:t>
              </a:r>
            </a:p>
            <a:p>
              <a:pPr algn="ctr" rtl="0">
                <a:defRPr/>
              </a:pPr>
              <a:r>
                <a:rPr lang="en-US" b="1" dirty="0"/>
                <a:t>Sandwich</a:t>
              </a:r>
            </a:p>
            <a:p>
              <a:pPr algn="ctr" rtl="0">
                <a:defRPr/>
              </a:pPr>
              <a:r>
                <a:rPr lang="en-US" dirty="0"/>
                <a:t>cost()</a:t>
              </a:r>
            </a:p>
          </p:txBody>
        </p:sp>
        <p:cxnSp>
          <p:nvCxnSpPr>
            <p:cNvPr id="40989" name="Straight Connector 5"/>
            <p:cNvCxnSpPr>
              <a:cxnSpLocks noChangeShapeType="1"/>
            </p:cNvCxnSpPr>
            <p:nvPr/>
          </p:nvCxnSpPr>
          <p:spPr bwMode="auto">
            <a:xfrm>
              <a:off x="228600" y="4038600"/>
              <a:ext cx="2667000" cy="1019"/>
            </a:xfrm>
            <a:prstGeom prst="line">
              <a:avLst/>
            </a:prstGeom>
            <a:noFill/>
            <a:ln w="9525" algn="ctr">
              <a:solidFill>
                <a:schemeClr val="tx1"/>
              </a:solidFill>
              <a:round/>
              <a:headEnd/>
              <a:tailEnd/>
            </a:ln>
          </p:spPr>
        </p:cxnSp>
      </p:grpSp>
      <p:grpSp>
        <p:nvGrpSpPr>
          <p:cNvPr id="40965" name="Group 29"/>
          <p:cNvGrpSpPr>
            <a:grpSpLocks/>
          </p:cNvGrpSpPr>
          <p:nvPr/>
        </p:nvGrpSpPr>
        <p:grpSpPr bwMode="auto">
          <a:xfrm>
            <a:off x="609600" y="4114800"/>
            <a:ext cx="2667000" cy="1066800"/>
            <a:chOff x="762000" y="3891643"/>
            <a:chExt cx="2667000" cy="2057400"/>
          </a:xfrm>
        </p:grpSpPr>
        <p:sp>
          <p:nvSpPr>
            <p:cNvPr id="31" name="Rectangle 30"/>
            <p:cNvSpPr/>
            <p:nvPr/>
          </p:nvSpPr>
          <p:spPr bwMode="auto">
            <a:xfrm>
              <a:off x="762000" y="3891643"/>
              <a:ext cx="2667000" cy="2057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Beef</a:t>
              </a:r>
            </a:p>
            <a:p>
              <a:pPr algn="ctr" rtl="0">
                <a:defRPr/>
              </a:pPr>
              <a:r>
                <a:rPr lang="en-US" b="1" dirty="0"/>
                <a:t>Sandwich</a:t>
              </a:r>
              <a:endParaRPr lang="en-US" dirty="0"/>
            </a:p>
            <a:p>
              <a:pPr algn="ctr" rtl="0">
                <a:defRPr/>
              </a:pPr>
              <a:r>
                <a:rPr lang="en-US" dirty="0"/>
                <a:t>cost()</a:t>
              </a:r>
            </a:p>
          </p:txBody>
        </p:sp>
        <p:cxnSp>
          <p:nvCxnSpPr>
            <p:cNvPr id="40987" name="Straight Connector 5"/>
            <p:cNvCxnSpPr>
              <a:cxnSpLocks noChangeShapeType="1"/>
            </p:cNvCxnSpPr>
            <p:nvPr/>
          </p:nvCxnSpPr>
          <p:spPr bwMode="auto">
            <a:xfrm>
              <a:off x="762000" y="5214257"/>
              <a:ext cx="2667000" cy="2120"/>
            </a:xfrm>
            <a:prstGeom prst="line">
              <a:avLst/>
            </a:prstGeom>
            <a:noFill/>
            <a:ln w="9525" algn="ctr">
              <a:solidFill>
                <a:schemeClr val="tx1"/>
              </a:solidFill>
              <a:round/>
              <a:headEnd/>
              <a:tailEnd/>
            </a:ln>
          </p:spPr>
        </p:cxnSp>
      </p:grpSp>
      <p:grpSp>
        <p:nvGrpSpPr>
          <p:cNvPr id="40966" name="Group 44"/>
          <p:cNvGrpSpPr>
            <a:grpSpLocks/>
          </p:cNvGrpSpPr>
          <p:nvPr/>
        </p:nvGrpSpPr>
        <p:grpSpPr bwMode="auto">
          <a:xfrm>
            <a:off x="4191000" y="4038600"/>
            <a:ext cx="2743200" cy="2057400"/>
            <a:chOff x="4800600" y="3048000"/>
            <a:chExt cx="2743200" cy="2057400"/>
          </a:xfrm>
        </p:grpSpPr>
        <p:sp>
          <p:nvSpPr>
            <p:cNvPr id="36" name="Rectangle 35"/>
            <p:cNvSpPr/>
            <p:nvPr/>
          </p:nvSpPr>
          <p:spPr bwMode="auto">
            <a:xfrm>
              <a:off x="4800600" y="3048000"/>
              <a:ext cx="2667000" cy="2057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Cheese</a:t>
              </a:r>
            </a:p>
            <a:p>
              <a:pPr algn="ctr" rtl="0">
                <a:defRPr/>
              </a:pPr>
              <a:endParaRPr lang="en-US" dirty="0"/>
            </a:p>
            <a:p>
              <a:pPr algn="ctr" rtl="0">
                <a:defRPr/>
              </a:pPr>
              <a:r>
                <a:rPr lang="en-US" b="1" dirty="0"/>
                <a:t>Sandwich s;</a:t>
              </a:r>
            </a:p>
            <a:p>
              <a:pPr algn="ctr" rtl="0">
                <a:defRPr/>
              </a:pPr>
              <a:endParaRPr lang="en-US" dirty="0"/>
            </a:p>
            <a:p>
              <a:pPr algn="ctr" rtl="0">
                <a:defRPr/>
              </a:pPr>
              <a:r>
                <a:rPr lang="en-US" dirty="0" err="1"/>
                <a:t>getDescription</a:t>
              </a:r>
              <a:r>
                <a:rPr lang="en-US" dirty="0"/>
                <a:t>()</a:t>
              </a:r>
            </a:p>
            <a:p>
              <a:pPr algn="ctr" rtl="0">
                <a:defRPr/>
              </a:pPr>
              <a:r>
                <a:rPr lang="en-US" dirty="0"/>
                <a:t>cost()</a:t>
              </a:r>
            </a:p>
          </p:txBody>
        </p:sp>
        <p:cxnSp>
          <p:nvCxnSpPr>
            <p:cNvPr id="40984" name="Straight Connector 5"/>
            <p:cNvCxnSpPr>
              <a:cxnSpLocks noChangeShapeType="1"/>
            </p:cNvCxnSpPr>
            <p:nvPr/>
          </p:nvCxnSpPr>
          <p:spPr bwMode="auto">
            <a:xfrm>
              <a:off x="4876800" y="3503082"/>
              <a:ext cx="2667000" cy="2118"/>
            </a:xfrm>
            <a:prstGeom prst="line">
              <a:avLst/>
            </a:prstGeom>
            <a:noFill/>
            <a:ln w="9525" algn="ctr">
              <a:solidFill>
                <a:schemeClr val="tx1"/>
              </a:solidFill>
              <a:round/>
              <a:headEnd/>
              <a:tailEnd/>
            </a:ln>
          </p:spPr>
        </p:cxnSp>
        <p:cxnSp>
          <p:nvCxnSpPr>
            <p:cNvPr id="40985" name="Straight Connector 5"/>
            <p:cNvCxnSpPr>
              <a:cxnSpLocks noChangeShapeType="1"/>
            </p:cNvCxnSpPr>
            <p:nvPr/>
          </p:nvCxnSpPr>
          <p:spPr bwMode="auto">
            <a:xfrm>
              <a:off x="4876800" y="4191000"/>
              <a:ext cx="2667000" cy="1588"/>
            </a:xfrm>
            <a:prstGeom prst="line">
              <a:avLst/>
            </a:prstGeom>
            <a:noFill/>
            <a:ln w="9525" algn="ctr">
              <a:solidFill>
                <a:schemeClr val="tx1"/>
              </a:solidFill>
              <a:round/>
              <a:headEnd/>
              <a:tailEnd/>
            </a:ln>
          </p:spPr>
        </p:cxnSp>
      </p:grpSp>
      <p:grpSp>
        <p:nvGrpSpPr>
          <p:cNvPr id="40967" name="Group 38"/>
          <p:cNvGrpSpPr>
            <a:grpSpLocks/>
          </p:cNvGrpSpPr>
          <p:nvPr/>
        </p:nvGrpSpPr>
        <p:grpSpPr bwMode="auto">
          <a:xfrm>
            <a:off x="1295400" y="5105400"/>
            <a:ext cx="2667000" cy="1066800"/>
            <a:chOff x="609600" y="4038600"/>
            <a:chExt cx="2667000" cy="2057400"/>
          </a:xfrm>
        </p:grpSpPr>
        <p:sp>
          <p:nvSpPr>
            <p:cNvPr id="40" name="Rectangle 39"/>
            <p:cNvSpPr/>
            <p:nvPr/>
          </p:nvSpPr>
          <p:spPr bwMode="auto">
            <a:xfrm>
              <a:off x="609600" y="4038600"/>
              <a:ext cx="2667000" cy="2057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Fish</a:t>
              </a:r>
            </a:p>
            <a:p>
              <a:pPr algn="ctr" rtl="0">
                <a:defRPr/>
              </a:pPr>
              <a:r>
                <a:rPr lang="en-US" b="1" dirty="0"/>
                <a:t>Sandwich</a:t>
              </a:r>
              <a:endParaRPr lang="en-US" dirty="0"/>
            </a:p>
            <a:p>
              <a:pPr algn="ctr" rtl="0">
                <a:defRPr/>
              </a:pPr>
              <a:r>
                <a:rPr lang="en-US" dirty="0"/>
                <a:t>cost()</a:t>
              </a:r>
            </a:p>
          </p:txBody>
        </p:sp>
        <p:cxnSp>
          <p:nvCxnSpPr>
            <p:cNvPr id="40982" name="Straight Connector 5"/>
            <p:cNvCxnSpPr>
              <a:cxnSpLocks noChangeShapeType="1"/>
            </p:cNvCxnSpPr>
            <p:nvPr/>
          </p:nvCxnSpPr>
          <p:spPr bwMode="auto">
            <a:xfrm>
              <a:off x="609600" y="5359095"/>
              <a:ext cx="2667000" cy="2120"/>
            </a:xfrm>
            <a:prstGeom prst="line">
              <a:avLst/>
            </a:prstGeom>
            <a:noFill/>
            <a:ln w="9525" algn="ctr">
              <a:solidFill>
                <a:schemeClr val="tx1"/>
              </a:solidFill>
              <a:round/>
              <a:headEnd/>
              <a:tailEnd/>
            </a:ln>
          </p:spPr>
        </p:cxnSp>
      </p:grpSp>
      <p:grpSp>
        <p:nvGrpSpPr>
          <p:cNvPr id="40968" name="Group 41"/>
          <p:cNvGrpSpPr>
            <a:grpSpLocks/>
          </p:cNvGrpSpPr>
          <p:nvPr/>
        </p:nvGrpSpPr>
        <p:grpSpPr bwMode="auto">
          <a:xfrm>
            <a:off x="4648200" y="2514600"/>
            <a:ext cx="2971800" cy="1066800"/>
            <a:chOff x="762000" y="4038600"/>
            <a:chExt cx="2667000" cy="2057400"/>
          </a:xfrm>
        </p:grpSpPr>
        <p:sp>
          <p:nvSpPr>
            <p:cNvPr id="43" name="Rectangle 42"/>
            <p:cNvSpPr/>
            <p:nvPr/>
          </p:nvSpPr>
          <p:spPr bwMode="auto">
            <a:xfrm>
              <a:off x="762000" y="4038600"/>
              <a:ext cx="2667000" cy="2057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err="1"/>
                <a:t>CondimateDecorator</a:t>
              </a:r>
              <a:endParaRPr lang="en-US" b="1" dirty="0"/>
            </a:p>
            <a:p>
              <a:pPr algn="ctr" rtl="0">
                <a:defRPr/>
              </a:pPr>
              <a:endParaRPr lang="en-US" dirty="0"/>
            </a:p>
            <a:p>
              <a:pPr algn="ctr" rtl="0">
                <a:defRPr/>
              </a:pPr>
              <a:r>
                <a:rPr lang="en-US" dirty="0" err="1"/>
                <a:t>getDescription</a:t>
              </a:r>
              <a:r>
                <a:rPr lang="en-US" dirty="0"/>
                <a:t>()</a:t>
              </a:r>
            </a:p>
          </p:txBody>
        </p:sp>
        <p:cxnSp>
          <p:nvCxnSpPr>
            <p:cNvPr id="40980" name="Straight Connector 5"/>
            <p:cNvCxnSpPr>
              <a:cxnSpLocks noChangeShapeType="1"/>
            </p:cNvCxnSpPr>
            <p:nvPr/>
          </p:nvCxnSpPr>
          <p:spPr bwMode="auto">
            <a:xfrm>
              <a:off x="762000" y="5065181"/>
              <a:ext cx="2667000" cy="2120"/>
            </a:xfrm>
            <a:prstGeom prst="line">
              <a:avLst/>
            </a:prstGeom>
            <a:noFill/>
            <a:ln w="9525" algn="ctr">
              <a:solidFill>
                <a:schemeClr val="tx1"/>
              </a:solidFill>
              <a:round/>
              <a:headEnd/>
              <a:tailEnd/>
            </a:ln>
          </p:spPr>
        </p:cxnSp>
      </p:grpSp>
      <p:grpSp>
        <p:nvGrpSpPr>
          <p:cNvPr id="40969" name="Group 45"/>
          <p:cNvGrpSpPr>
            <a:grpSpLocks/>
          </p:cNvGrpSpPr>
          <p:nvPr/>
        </p:nvGrpSpPr>
        <p:grpSpPr bwMode="auto">
          <a:xfrm>
            <a:off x="6324600" y="4114800"/>
            <a:ext cx="2667000" cy="2057400"/>
            <a:chOff x="5105400" y="3048000"/>
            <a:chExt cx="2667000" cy="2057400"/>
          </a:xfrm>
        </p:grpSpPr>
        <p:sp>
          <p:nvSpPr>
            <p:cNvPr id="47" name="Rectangle 46"/>
            <p:cNvSpPr/>
            <p:nvPr/>
          </p:nvSpPr>
          <p:spPr bwMode="auto">
            <a:xfrm>
              <a:off x="5105400" y="3048000"/>
              <a:ext cx="2667000" cy="2057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rtlCol="1"/>
            <a:lstStyle/>
            <a:p>
              <a:pPr algn="ctr" rtl="0">
                <a:defRPr/>
              </a:pPr>
              <a:r>
                <a:rPr lang="en-US" b="1" dirty="0"/>
                <a:t>Ketchup</a:t>
              </a:r>
            </a:p>
            <a:p>
              <a:pPr algn="ctr" rtl="0">
                <a:defRPr/>
              </a:pPr>
              <a:endParaRPr lang="en-US" dirty="0"/>
            </a:p>
            <a:p>
              <a:pPr algn="ctr" rtl="0">
                <a:defRPr/>
              </a:pPr>
              <a:r>
                <a:rPr lang="en-US" b="1" dirty="0"/>
                <a:t>Sandwich s;</a:t>
              </a:r>
            </a:p>
            <a:p>
              <a:pPr algn="ctr" rtl="0">
                <a:defRPr/>
              </a:pPr>
              <a:endParaRPr lang="en-US" dirty="0"/>
            </a:p>
            <a:p>
              <a:pPr algn="ctr" rtl="0">
                <a:defRPr/>
              </a:pPr>
              <a:r>
                <a:rPr lang="en-US" dirty="0" err="1"/>
                <a:t>getDescription</a:t>
              </a:r>
              <a:r>
                <a:rPr lang="en-US" dirty="0"/>
                <a:t>()</a:t>
              </a:r>
            </a:p>
            <a:p>
              <a:pPr algn="ctr" rtl="0">
                <a:defRPr/>
              </a:pPr>
              <a:r>
                <a:rPr lang="en-US" dirty="0"/>
                <a:t>cost()</a:t>
              </a:r>
            </a:p>
          </p:txBody>
        </p:sp>
        <p:cxnSp>
          <p:nvCxnSpPr>
            <p:cNvPr id="40977" name="Straight Connector 5"/>
            <p:cNvCxnSpPr>
              <a:cxnSpLocks noChangeShapeType="1"/>
            </p:cNvCxnSpPr>
            <p:nvPr/>
          </p:nvCxnSpPr>
          <p:spPr bwMode="auto">
            <a:xfrm>
              <a:off x="5105400" y="3503082"/>
              <a:ext cx="2667000" cy="2118"/>
            </a:xfrm>
            <a:prstGeom prst="line">
              <a:avLst/>
            </a:prstGeom>
            <a:noFill/>
            <a:ln w="9525" algn="ctr">
              <a:solidFill>
                <a:schemeClr val="tx1"/>
              </a:solidFill>
              <a:round/>
              <a:headEnd/>
              <a:tailEnd/>
            </a:ln>
          </p:spPr>
        </p:cxnSp>
        <p:cxnSp>
          <p:nvCxnSpPr>
            <p:cNvPr id="40978" name="Straight Connector 5"/>
            <p:cNvCxnSpPr>
              <a:cxnSpLocks noChangeShapeType="1"/>
            </p:cNvCxnSpPr>
            <p:nvPr/>
          </p:nvCxnSpPr>
          <p:spPr bwMode="auto">
            <a:xfrm>
              <a:off x="5105400" y="4191000"/>
              <a:ext cx="2667000" cy="1588"/>
            </a:xfrm>
            <a:prstGeom prst="line">
              <a:avLst/>
            </a:prstGeom>
            <a:noFill/>
            <a:ln w="9525" algn="ctr">
              <a:solidFill>
                <a:schemeClr val="tx1"/>
              </a:solidFill>
              <a:round/>
              <a:headEnd/>
              <a:tailEnd/>
            </a:ln>
          </p:spPr>
        </p:cxnSp>
      </p:grpSp>
      <p:cxnSp>
        <p:nvCxnSpPr>
          <p:cNvPr id="40970" name="Straight Arrow Connector 52"/>
          <p:cNvCxnSpPr>
            <a:cxnSpLocks noChangeShapeType="1"/>
          </p:cNvCxnSpPr>
          <p:nvPr/>
        </p:nvCxnSpPr>
        <p:spPr bwMode="auto">
          <a:xfrm rot="5400000" flipH="1" flipV="1">
            <a:off x="912813" y="3048000"/>
            <a:ext cx="306388" cy="1587"/>
          </a:xfrm>
          <a:prstGeom prst="straightConnector1">
            <a:avLst/>
          </a:prstGeom>
          <a:noFill/>
          <a:ln w="9525" algn="ctr">
            <a:solidFill>
              <a:schemeClr val="tx1"/>
            </a:solidFill>
            <a:round/>
            <a:headEnd/>
            <a:tailEnd type="arrow" w="med" len="med"/>
          </a:ln>
        </p:spPr>
      </p:cxnSp>
      <p:cxnSp>
        <p:nvCxnSpPr>
          <p:cNvPr id="40971" name="Straight Arrow Connector 53"/>
          <p:cNvCxnSpPr>
            <a:cxnSpLocks noChangeShapeType="1"/>
          </p:cNvCxnSpPr>
          <p:nvPr/>
        </p:nvCxnSpPr>
        <p:spPr bwMode="auto">
          <a:xfrm rot="5400000" flipH="1" flipV="1">
            <a:off x="2438401" y="3505200"/>
            <a:ext cx="1219200" cy="3175"/>
          </a:xfrm>
          <a:prstGeom prst="straightConnector1">
            <a:avLst/>
          </a:prstGeom>
          <a:noFill/>
          <a:ln w="9525" algn="ctr">
            <a:solidFill>
              <a:schemeClr val="tx1"/>
            </a:solidFill>
            <a:round/>
            <a:headEnd/>
            <a:tailEnd type="arrow" w="med" len="med"/>
          </a:ln>
        </p:spPr>
      </p:cxnSp>
      <p:cxnSp>
        <p:nvCxnSpPr>
          <p:cNvPr id="40972" name="Straight Arrow Connector 55"/>
          <p:cNvCxnSpPr>
            <a:cxnSpLocks noChangeShapeType="1"/>
          </p:cNvCxnSpPr>
          <p:nvPr/>
        </p:nvCxnSpPr>
        <p:spPr bwMode="auto">
          <a:xfrm rot="5400000" flipH="1" flipV="1">
            <a:off x="2400301" y="4000500"/>
            <a:ext cx="2209800" cy="3175"/>
          </a:xfrm>
          <a:prstGeom prst="straightConnector1">
            <a:avLst/>
          </a:prstGeom>
          <a:noFill/>
          <a:ln w="9525" algn="ctr">
            <a:solidFill>
              <a:schemeClr val="tx1"/>
            </a:solidFill>
            <a:round/>
            <a:headEnd/>
            <a:tailEnd type="arrow" w="med" len="med"/>
          </a:ln>
        </p:spPr>
      </p:cxnSp>
      <p:cxnSp>
        <p:nvCxnSpPr>
          <p:cNvPr id="40973" name="Straight Arrow Connector 61"/>
          <p:cNvCxnSpPr>
            <a:cxnSpLocks noChangeShapeType="1"/>
          </p:cNvCxnSpPr>
          <p:nvPr/>
        </p:nvCxnSpPr>
        <p:spPr bwMode="auto">
          <a:xfrm rot="10800000">
            <a:off x="3657600" y="2438400"/>
            <a:ext cx="990600" cy="381000"/>
          </a:xfrm>
          <a:prstGeom prst="straightConnector1">
            <a:avLst/>
          </a:prstGeom>
          <a:noFill/>
          <a:ln w="9525" algn="ctr">
            <a:solidFill>
              <a:schemeClr val="tx1"/>
            </a:solidFill>
            <a:round/>
            <a:headEnd/>
            <a:tailEnd type="arrow" w="med" len="med"/>
          </a:ln>
        </p:spPr>
      </p:cxnSp>
      <p:cxnSp>
        <p:nvCxnSpPr>
          <p:cNvPr id="40974" name="Straight Arrow Connector 63"/>
          <p:cNvCxnSpPr>
            <a:cxnSpLocks noChangeShapeType="1"/>
          </p:cNvCxnSpPr>
          <p:nvPr/>
        </p:nvCxnSpPr>
        <p:spPr bwMode="auto">
          <a:xfrm rot="5400000" flipH="1" flipV="1">
            <a:off x="4951413" y="3810000"/>
            <a:ext cx="458788" cy="1587"/>
          </a:xfrm>
          <a:prstGeom prst="straightConnector1">
            <a:avLst/>
          </a:prstGeom>
          <a:noFill/>
          <a:ln w="9525" algn="ctr">
            <a:solidFill>
              <a:schemeClr val="tx1"/>
            </a:solidFill>
            <a:round/>
            <a:headEnd/>
            <a:tailEnd type="arrow" w="med" len="med"/>
          </a:ln>
        </p:spPr>
      </p:cxnSp>
      <p:cxnSp>
        <p:nvCxnSpPr>
          <p:cNvPr id="40975" name="Straight Arrow Connector 65"/>
          <p:cNvCxnSpPr>
            <a:cxnSpLocks noChangeShapeType="1"/>
          </p:cNvCxnSpPr>
          <p:nvPr/>
        </p:nvCxnSpPr>
        <p:spPr bwMode="auto">
          <a:xfrm rot="5400000" flipH="1" flipV="1">
            <a:off x="6896101" y="3848100"/>
            <a:ext cx="533400" cy="3175"/>
          </a:xfrm>
          <a:prstGeom prst="straightConnector1">
            <a:avLst/>
          </a:prstGeom>
          <a:noFill/>
          <a:ln w="9525" algn="ctr">
            <a:solidFill>
              <a:schemeClr val="tx1"/>
            </a:solidFill>
            <a:round/>
            <a:headEn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Verdan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77999</TotalTime>
  <Words>13980</Words>
  <Application>Microsoft Office PowerPoint</Application>
  <PresentationFormat>On-screen Show (4:3)</PresentationFormat>
  <Paragraphs>2885</Paragraphs>
  <Slides>222</Slides>
  <Notes>148</Notes>
  <HiddenSlides>59</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222</vt:i4>
      </vt:variant>
    </vt:vector>
  </HeadingPairs>
  <TitlesOfParts>
    <vt:vector size="230" baseType="lpstr">
      <vt:lpstr>Andalus</vt:lpstr>
      <vt:lpstr>Arial</vt:lpstr>
      <vt:lpstr>Calibri</vt:lpstr>
      <vt:lpstr>Futura Bk</vt:lpstr>
      <vt:lpstr>Lucida Grande</vt:lpstr>
      <vt:lpstr>Verdana</vt:lpstr>
      <vt:lpstr>Wingdings</vt:lpstr>
      <vt:lpstr>Default Design</vt:lpstr>
      <vt:lpstr>PowerPoint Presentation</vt:lpstr>
      <vt:lpstr>Table of Contents</vt:lpstr>
      <vt:lpstr>Chapter 1</vt:lpstr>
      <vt:lpstr>Chapter 1: Design Principles</vt:lpstr>
      <vt:lpstr>Low Level Design Principles </vt:lpstr>
      <vt:lpstr>Low Level Class Design Principles </vt:lpstr>
      <vt:lpstr>Low Level Class Design Principles </vt:lpstr>
      <vt:lpstr>Tell don’t ask</vt:lpstr>
      <vt:lpstr>Low Level Class Design Principles </vt:lpstr>
      <vt:lpstr>Once and only once  Don’t Repeat Yourself (DRY)</vt:lpstr>
      <vt:lpstr>Once and only once  Example</vt:lpstr>
      <vt:lpstr>Once and only once  Suggested Solution</vt:lpstr>
      <vt:lpstr>Low Level Class Design Principles </vt:lpstr>
      <vt:lpstr>Law of Demeter</vt:lpstr>
      <vt:lpstr>Law of Demeter (cont.)</vt:lpstr>
      <vt:lpstr>Law of Demeter (cont.)</vt:lpstr>
      <vt:lpstr>Law of Demeter (Least Knowledge )</vt:lpstr>
      <vt:lpstr>Law of Demeter (cont.) </vt:lpstr>
      <vt:lpstr>Low Level Class Design Principles </vt:lpstr>
      <vt:lpstr>Favor composition over inheritance</vt:lpstr>
      <vt:lpstr>Favor composition over inheritance</vt:lpstr>
      <vt:lpstr>Favor composition over inheritance Example(IS-A / HAS-A) </vt:lpstr>
      <vt:lpstr>Low Level Class Design Principles </vt:lpstr>
      <vt:lpstr>Command Query Separation (CQS)</vt:lpstr>
      <vt:lpstr>Command Query Separation (CQS)</vt:lpstr>
      <vt:lpstr>High Level Design Principles  (SOLID Principles)</vt:lpstr>
      <vt:lpstr>High Level Class Design Principles </vt:lpstr>
      <vt:lpstr>High Level Class Design Principles </vt:lpstr>
      <vt:lpstr>Single Responsibility Principle  SRP</vt:lpstr>
      <vt:lpstr>Single Responsibility Principle  SRP</vt:lpstr>
      <vt:lpstr>Single Responsibility Principle  SRP</vt:lpstr>
      <vt:lpstr>Single Responsibility Principle  SRP</vt:lpstr>
      <vt:lpstr>Single Responsibility Principle  SRP</vt:lpstr>
      <vt:lpstr>High Level Class Design Principles </vt:lpstr>
      <vt:lpstr>Open Closed Principle OCP</vt:lpstr>
      <vt:lpstr>Open Closed Principle OCP</vt:lpstr>
      <vt:lpstr>Open Closed Principle OCP - Example</vt:lpstr>
      <vt:lpstr>Open Closed Principle OCP</vt:lpstr>
      <vt:lpstr>Open Closed Principle  SRP</vt:lpstr>
      <vt:lpstr>High Level Class Design Principles </vt:lpstr>
      <vt:lpstr>Liskov Substitution Principle  LSP</vt:lpstr>
      <vt:lpstr>Liskov Substitution Principle  LSP Example</vt:lpstr>
      <vt:lpstr>Liskov Substitution Principle  LSP Example</vt:lpstr>
      <vt:lpstr>High Level Class Design Principles </vt:lpstr>
      <vt:lpstr>Interface Segregation Principle ISP</vt:lpstr>
      <vt:lpstr>Interface Segregation Principle ISP</vt:lpstr>
      <vt:lpstr>Interface Segregation Principle ISP </vt:lpstr>
      <vt:lpstr>Interface Segregation Principle ISP </vt:lpstr>
      <vt:lpstr>High Level Class Design Principles </vt:lpstr>
      <vt:lpstr>Dependency Inversion Principle DIP </vt:lpstr>
      <vt:lpstr>Dependency Inversion Principle DIP </vt:lpstr>
      <vt:lpstr>Dependency Inversion Principle DIP </vt:lpstr>
      <vt:lpstr>Dependency Inversion Principle DIP </vt:lpstr>
      <vt:lpstr>Dependency Inversion Principle DIP </vt:lpstr>
      <vt:lpstr>Dependency Inversion Principle DIP </vt:lpstr>
      <vt:lpstr>Summary of SOLID principles</vt:lpstr>
      <vt:lpstr>Chapter 2</vt:lpstr>
      <vt:lpstr>PowerPoint Presentation</vt:lpstr>
      <vt:lpstr>What is Design Pattern?</vt:lpstr>
      <vt:lpstr>History of Design Patterns</vt:lpstr>
      <vt:lpstr>History of Design Patterns (cont’)</vt:lpstr>
      <vt:lpstr>Why you need Design Patterns?</vt:lpstr>
      <vt:lpstr>What do you need to start? </vt:lpstr>
      <vt:lpstr>Types of Design Patterns</vt:lpstr>
      <vt:lpstr>Chapter 3</vt:lpstr>
      <vt:lpstr>PowerPoint Presentation</vt:lpstr>
      <vt:lpstr>Problem</vt:lpstr>
      <vt:lpstr>Solution</vt:lpstr>
      <vt:lpstr>Class Diagram of Strategy Pattern</vt:lpstr>
      <vt:lpstr>Strategy Design Pattern Definition</vt:lpstr>
      <vt:lpstr>Why Strategy Design Pattern</vt:lpstr>
      <vt:lpstr>Chapter 4</vt:lpstr>
      <vt:lpstr>PowerPoint Presentation</vt:lpstr>
      <vt:lpstr>Case Study</vt:lpstr>
      <vt:lpstr>Problem</vt:lpstr>
      <vt:lpstr>Suggested Solution</vt:lpstr>
      <vt:lpstr>Observer Design Pattern </vt:lpstr>
      <vt:lpstr>Observer Design Pattern Definition</vt:lpstr>
      <vt:lpstr> Observer Design Pattern Entities</vt:lpstr>
      <vt:lpstr>Observer Design Pattern Class Diagram</vt:lpstr>
      <vt:lpstr>How to apply Observer Design Pattern?</vt:lpstr>
      <vt:lpstr>How to apply Observer Design Pattern?(cont.)</vt:lpstr>
      <vt:lpstr>PowerPoint Presentation</vt:lpstr>
      <vt:lpstr>PowerPoint Presentation</vt:lpstr>
      <vt:lpstr>PowerPoint Presentation</vt:lpstr>
      <vt:lpstr>Notes on Observer Design Pattern</vt:lpstr>
      <vt:lpstr>Observer in JDK</vt:lpstr>
      <vt:lpstr>Observer in JDK (cont’)</vt:lpstr>
      <vt:lpstr>Observer in JDK (cont’)</vt:lpstr>
      <vt:lpstr>Observer in JDK (cont’)</vt:lpstr>
      <vt:lpstr>Chapter 5</vt:lpstr>
      <vt:lpstr>PowerPoint Presentation</vt:lpstr>
      <vt:lpstr>Case Study</vt:lpstr>
      <vt:lpstr>Case Study (cont’)</vt:lpstr>
      <vt:lpstr>Suggested Solution</vt:lpstr>
      <vt:lpstr>Disadvantages of the previous design</vt:lpstr>
      <vt:lpstr>Decorator Design Pattern Definition</vt:lpstr>
      <vt:lpstr> Decorator Design Pattern</vt:lpstr>
      <vt:lpstr>Decorator Pattern Class Diagram</vt:lpstr>
      <vt:lpstr>Decorator Pattern Entities</vt:lpstr>
      <vt:lpstr>Decorator Pattern Implementation</vt:lpstr>
      <vt:lpstr>Decorator Pattern Implementation(cont’)</vt:lpstr>
      <vt:lpstr>Decorator Pattern Implementation(cont’)</vt:lpstr>
      <vt:lpstr>PowerPoint Presentation</vt:lpstr>
      <vt:lpstr>Decorator in JDK</vt:lpstr>
      <vt:lpstr>Chapter 6</vt:lpstr>
      <vt:lpstr>PowerPoint Presentation</vt:lpstr>
      <vt:lpstr>Case Study</vt:lpstr>
      <vt:lpstr>Case Study (cont’)</vt:lpstr>
      <vt:lpstr>Case Study (cont’)</vt:lpstr>
      <vt:lpstr>Case Study (cont’)</vt:lpstr>
      <vt:lpstr>Solution 1: The Simple Factory</vt:lpstr>
      <vt:lpstr>The Simple Factory (cont’)</vt:lpstr>
      <vt:lpstr>The Simple Factory (cont’)</vt:lpstr>
      <vt:lpstr>The Simple Factory (cont’)</vt:lpstr>
      <vt:lpstr>Factory Method Design Pattern</vt:lpstr>
      <vt:lpstr>Factory Method Design Pattern (cont’)</vt:lpstr>
      <vt:lpstr>Factory Method Pattern Class Diagram</vt:lpstr>
      <vt:lpstr>Factory Method Pattern Class Diagram</vt:lpstr>
      <vt:lpstr>Factory Method Design Pattern (cont’)</vt:lpstr>
      <vt:lpstr>Factory Method Pattern Definition</vt:lpstr>
      <vt:lpstr>PowerPoint Presentation</vt:lpstr>
      <vt:lpstr>Abstract Factory Pattern Class Diagram</vt:lpstr>
      <vt:lpstr>The Abstract Factory Pattern Definition</vt:lpstr>
      <vt:lpstr>The Abstract Factory Participants</vt:lpstr>
      <vt:lpstr>PowerPoint Presentation</vt:lpstr>
      <vt:lpstr>PowerPoint Presentation</vt:lpstr>
      <vt:lpstr>PowerPoint Presentation</vt:lpstr>
      <vt:lpstr>Factory Method vs. Abstract Factory </vt:lpstr>
      <vt:lpstr>Chapter 7</vt:lpstr>
      <vt:lpstr>PowerPoint Presentation</vt:lpstr>
      <vt:lpstr>PowerPoint Presentation</vt:lpstr>
      <vt:lpstr>The Singleton Pattern</vt:lpstr>
      <vt:lpstr>The Singleton Pattern Class Diagram </vt:lpstr>
      <vt:lpstr>Simple Singleton Pattern Implementation</vt:lpstr>
      <vt:lpstr>The Singleton Design Pattern Definition</vt:lpstr>
      <vt:lpstr>Singleton and Multithreading</vt:lpstr>
      <vt:lpstr>Suggested Solutions : Synchronized Method</vt:lpstr>
      <vt:lpstr>Suggested Solutions : Eager Instantiation </vt:lpstr>
      <vt:lpstr>Suggested Solutions: Double Check</vt:lpstr>
      <vt:lpstr>Different implementations of Singleton</vt:lpstr>
      <vt:lpstr>Chapter 8</vt:lpstr>
      <vt:lpstr>PowerPoint Presentation</vt:lpstr>
      <vt:lpstr>PowerPoint Presentation</vt:lpstr>
      <vt:lpstr>Case Study</vt:lpstr>
      <vt:lpstr>Case Study (cont’)</vt:lpstr>
      <vt:lpstr>Command pattern </vt:lpstr>
      <vt:lpstr>Command pattern (cont’)</vt:lpstr>
      <vt:lpstr>The Command Design Pattern Definition</vt:lpstr>
      <vt:lpstr>The Command Pattern Class Diagram</vt:lpstr>
      <vt:lpstr>Example: Multi-Function Remote Control</vt:lpstr>
      <vt:lpstr>Remote Control Example</vt:lpstr>
      <vt:lpstr>Remote Control Example - Commands</vt:lpstr>
      <vt:lpstr>Remote Control Example – Invoker</vt:lpstr>
      <vt:lpstr>Remote Control Example – Invoker (cont’)</vt:lpstr>
      <vt:lpstr>Remote Control Example – Loader</vt:lpstr>
      <vt:lpstr>Remote Control Example – Loader (cont’)</vt:lpstr>
      <vt:lpstr>When to use Command Pattern</vt:lpstr>
      <vt:lpstr>Benefits of Using Command Pattern</vt:lpstr>
      <vt:lpstr>Chapter 8</vt:lpstr>
      <vt:lpstr>PowerPoint Presentation</vt:lpstr>
      <vt:lpstr>PowerPoint Presentation</vt:lpstr>
      <vt:lpstr>PowerPoint Presentation</vt:lpstr>
      <vt:lpstr>The Adapter Pattern Class Diagram</vt:lpstr>
      <vt:lpstr>PowerPoint Presentation</vt:lpstr>
      <vt:lpstr>The Adaptor Design Pattern Definition</vt:lpstr>
      <vt:lpstr>The Adapter Pattern Class Diagram (cont’)</vt:lpstr>
      <vt:lpstr>Object Adapter vs. Class Adapter</vt:lpstr>
      <vt:lpstr>Example on Adapter Pattern</vt:lpstr>
      <vt:lpstr>Example on Adapter Pattern (cont’)</vt:lpstr>
      <vt:lpstr>Example on Adapter Pattern (cont’)</vt:lpstr>
      <vt:lpstr>Decorator vs. Adapter</vt:lpstr>
      <vt:lpstr>Façade Design Pattern</vt:lpstr>
      <vt:lpstr>Façade Design Pattern Class Diagram</vt:lpstr>
      <vt:lpstr>Façade Design Pattern Definition</vt:lpstr>
      <vt:lpstr>Chapter 9</vt:lpstr>
      <vt:lpstr>PowerPoint Presentation</vt:lpstr>
      <vt:lpstr>PowerPoint Presentation</vt:lpstr>
      <vt:lpstr>Case Study</vt:lpstr>
      <vt:lpstr>Suggested Solution</vt:lpstr>
      <vt:lpstr>Template Method </vt:lpstr>
      <vt:lpstr>Template Method (cont’) </vt:lpstr>
      <vt:lpstr>Template Method Pattern Class Diagram </vt:lpstr>
      <vt:lpstr>Template Method Pattern Example</vt:lpstr>
      <vt:lpstr>Template Method Pattern Definition</vt:lpstr>
      <vt:lpstr>Notes on the Template Method Pattern</vt:lpstr>
      <vt:lpstr>Notes on the Template Method Pattern (cont’)</vt:lpstr>
      <vt:lpstr>Case Study </vt:lpstr>
      <vt:lpstr>Document Editor Features</vt:lpstr>
      <vt:lpstr>Document Editor Design Issues</vt:lpstr>
      <vt:lpstr>Document Structure </vt:lpstr>
      <vt:lpstr>Document Structure </vt:lpstr>
      <vt:lpstr>How can we meet Structure expectations?</vt:lpstr>
      <vt:lpstr>Document Structure </vt:lpstr>
      <vt:lpstr>Document Structure </vt:lpstr>
      <vt:lpstr>The Composite Pattern</vt:lpstr>
      <vt:lpstr>The Composite Pattern</vt:lpstr>
      <vt:lpstr>The Composite Pattern</vt:lpstr>
      <vt:lpstr>Formatting</vt:lpstr>
      <vt:lpstr>Formatting</vt:lpstr>
      <vt:lpstr>Formatting</vt:lpstr>
      <vt:lpstr>Formatting</vt:lpstr>
      <vt:lpstr>Formatting</vt:lpstr>
      <vt:lpstr>Formatting</vt:lpstr>
      <vt:lpstr>Formatting</vt:lpstr>
      <vt:lpstr>The Strategy Pattern</vt:lpstr>
      <vt:lpstr>Embellish the user interface</vt:lpstr>
      <vt:lpstr>Embellish the user interface</vt:lpstr>
      <vt:lpstr>Decorator Pattern</vt:lpstr>
      <vt:lpstr>PowerPoint Presentation</vt:lpstr>
      <vt:lpstr>Decorator Pattern Entities</vt:lpstr>
      <vt:lpstr>Supporting Multiple LAF Standards</vt:lpstr>
      <vt:lpstr>Supporting Multiple LAF Standards</vt:lpstr>
      <vt:lpstr>Supporting Multiple LAF Standards</vt:lpstr>
      <vt:lpstr>Abstract Factory</vt:lpstr>
      <vt:lpstr>User Operations</vt:lpstr>
      <vt:lpstr>User Operations</vt:lpstr>
      <vt:lpstr>User Operations</vt:lpstr>
      <vt:lpstr>User Operations</vt:lpstr>
      <vt:lpstr>User Operations</vt:lpstr>
      <vt:lpstr>Command Pattern</vt:lpstr>
      <vt:lpstr>PowerPoint Presentation</vt:lpstr>
    </vt:vector>
  </TitlesOfParts>
  <Company>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Asmaa</dc:creator>
  <cp:lastModifiedBy>Moamen Adel</cp:lastModifiedBy>
  <cp:revision>1567</cp:revision>
  <dcterms:created xsi:type="dcterms:W3CDTF">2007-08-13T06:50:15Z</dcterms:created>
  <dcterms:modified xsi:type="dcterms:W3CDTF">2021-03-19T08:54:15Z</dcterms:modified>
</cp:coreProperties>
</file>