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6" autoAdjust="0"/>
    <p:restoredTop sz="100000" autoAdjust="0"/>
  </p:normalViewPr>
  <p:slideViewPr>
    <p:cSldViewPr snapToGrid="0" snapToObjects="1">
      <p:cViewPr varScale="1">
        <p:scale>
          <a:sx n="82" d="100"/>
          <a:sy n="82" d="100"/>
        </p:scale>
        <p:origin x="643" y="4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cb1fd1a2fc545682/Desktop/employee_data%20(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line3DChart>
        <c:grouping val="standard"/>
        <c:varyColors val="0"/>
        <c:ser>
          <c:idx val="0"/>
          <c:order val="0"/>
          <c:tx>
            <c:strRef>
              <c:f>workingnote!$B$1</c:f>
              <c:strCache>
                <c:ptCount val="1"/>
                <c:pt idx="0">
                  <c:v>Sum of 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cat>
            <c:strRef>
              <c:f>workingnote!$A$2:$A$13</c:f>
              <c:strCache>
                <c:ptCount val="12"/>
                <c:pt idx="0">
                  <c:v>BPC</c:v>
                </c:pt>
                <c:pt idx="1">
                  <c:v>CCDR</c:v>
                </c:pt>
                <c:pt idx="2">
                  <c:v>EW</c:v>
                </c:pt>
                <c:pt idx="3">
                  <c:v>Grand Total</c:v>
                </c:pt>
                <c:pt idx="4">
                  <c:v>MSC</c:v>
                </c:pt>
                <c:pt idx="5">
                  <c:v>NEL</c:v>
                </c:pt>
                <c:pt idx="6">
                  <c:v>PL</c:v>
                </c:pt>
                <c:pt idx="7">
                  <c:v>PYZ</c:v>
                </c:pt>
                <c:pt idx="8">
                  <c:v>SVG</c:v>
                </c:pt>
                <c:pt idx="9">
                  <c:v>TNS</c:v>
                </c:pt>
                <c:pt idx="10">
                  <c:v>WBL</c:v>
                </c:pt>
                <c:pt idx="11">
                  <c:v>Grand Total</c:v>
                </c:pt>
              </c:strCache>
            </c:strRef>
          </c:cat>
          <c:val>
            <c:numRef>
              <c:f>workingnote!$B$2:$B$13</c:f>
              <c:numCache>
                <c:formatCode>General</c:formatCode>
                <c:ptCount val="12"/>
                <c:pt idx="0">
                  <c:v>16</c:v>
                </c:pt>
                <c:pt idx="1">
                  <c:v>18</c:v>
                </c:pt>
                <c:pt idx="2">
                  <c:v>21</c:v>
                </c:pt>
                <c:pt idx="3">
                  <c:v>220</c:v>
                </c:pt>
                <c:pt idx="4">
                  <c:v>17</c:v>
                </c:pt>
                <c:pt idx="5">
                  <c:v>21</c:v>
                </c:pt>
                <c:pt idx="6">
                  <c:v>34</c:v>
                </c:pt>
                <c:pt idx="7">
                  <c:v>26</c:v>
                </c:pt>
                <c:pt idx="8">
                  <c:v>26</c:v>
                </c:pt>
                <c:pt idx="9">
                  <c:v>21</c:v>
                </c:pt>
                <c:pt idx="10">
                  <c:v>20</c:v>
                </c:pt>
                <c:pt idx="11">
                  <c:v>440</c:v>
                </c:pt>
              </c:numCache>
            </c:numRef>
          </c:val>
          <c:smooth val="0"/>
          <c:extLst>
            <c:ext xmlns:c16="http://schemas.microsoft.com/office/drawing/2014/chart" uri="{C3380CC4-5D6E-409C-BE32-E72D297353CC}">
              <c16:uniqueId val="{00000000-F14B-4080-925A-15C1F023D243}"/>
            </c:ext>
          </c:extLst>
        </c:ser>
        <c:ser>
          <c:idx val="1"/>
          <c:order val="1"/>
          <c:tx>
            <c:strRef>
              <c:f>workingnote!$C$1</c:f>
              <c:strCache>
                <c:ptCount val="1"/>
                <c:pt idx="0">
                  <c:v>Sum of LOW</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cat>
            <c:strRef>
              <c:f>workingnote!$A$2:$A$13</c:f>
              <c:strCache>
                <c:ptCount val="12"/>
                <c:pt idx="0">
                  <c:v>BPC</c:v>
                </c:pt>
                <c:pt idx="1">
                  <c:v>CCDR</c:v>
                </c:pt>
                <c:pt idx="2">
                  <c:v>EW</c:v>
                </c:pt>
                <c:pt idx="3">
                  <c:v>Grand Total</c:v>
                </c:pt>
                <c:pt idx="4">
                  <c:v>MSC</c:v>
                </c:pt>
                <c:pt idx="5">
                  <c:v>NEL</c:v>
                </c:pt>
                <c:pt idx="6">
                  <c:v>PL</c:v>
                </c:pt>
                <c:pt idx="7">
                  <c:v>PYZ</c:v>
                </c:pt>
                <c:pt idx="8">
                  <c:v>SVG</c:v>
                </c:pt>
                <c:pt idx="9">
                  <c:v>TNS</c:v>
                </c:pt>
                <c:pt idx="10">
                  <c:v>WBL</c:v>
                </c:pt>
                <c:pt idx="11">
                  <c:v>Grand Total</c:v>
                </c:pt>
              </c:strCache>
            </c:strRef>
          </c:cat>
          <c:val>
            <c:numRef>
              <c:f>workingnote!$C$2:$C$13</c:f>
              <c:numCache>
                <c:formatCode>General</c:formatCode>
                <c:ptCount val="12"/>
                <c:pt idx="0">
                  <c:v>34</c:v>
                </c:pt>
                <c:pt idx="1">
                  <c:v>47</c:v>
                </c:pt>
                <c:pt idx="2">
                  <c:v>41</c:v>
                </c:pt>
                <c:pt idx="3">
                  <c:v>398</c:v>
                </c:pt>
                <c:pt idx="4">
                  <c:v>39</c:v>
                </c:pt>
                <c:pt idx="5">
                  <c:v>41</c:v>
                </c:pt>
                <c:pt idx="6">
                  <c:v>33</c:v>
                </c:pt>
                <c:pt idx="7">
                  <c:v>41</c:v>
                </c:pt>
                <c:pt idx="8">
                  <c:v>43</c:v>
                </c:pt>
                <c:pt idx="9">
                  <c:v>45</c:v>
                </c:pt>
                <c:pt idx="10">
                  <c:v>34</c:v>
                </c:pt>
                <c:pt idx="11">
                  <c:v>796</c:v>
                </c:pt>
              </c:numCache>
            </c:numRef>
          </c:val>
          <c:smooth val="0"/>
          <c:extLst>
            <c:ext xmlns:c16="http://schemas.microsoft.com/office/drawing/2014/chart" uri="{C3380CC4-5D6E-409C-BE32-E72D297353CC}">
              <c16:uniqueId val="{00000001-F14B-4080-925A-15C1F023D243}"/>
            </c:ext>
          </c:extLst>
        </c:ser>
        <c:ser>
          <c:idx val="2"/>
          <c:order val="2"/>
          <c:tx>
            <c:strRef>
              <c:f>workingnote!$D$1</c:f>
              <c:strCache>
                <c:ptCount val="1"/>
                <c:pt idx="0">
                  <c:v>Sum of MEDIUM</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cat>
            <c:strRef>
              <c:f>workingnote!$A$2:$A$13</c:f>
              <c:strCache>
                <c:ptCount val="12"/>
                <c:pt idx="0">
                  <c:v>BPC</c:v>
                </c:pt>
                <c:pt idx="1">
                  <c:v>CCDR</c:v>
                </c:pt>
                <c:pt idx="2">
                  <c:v>EW</c:v>
                </c:pt>
                <c:pt idx="3">
                  <c:v>Grand Total</c:v>
                </c:pt>
                <c:pt idx="4">
                  <c:v>MSC</c:v>
                </c:pt>
                <c:pt idx="5">
                  <c:v>NEL</c:v>
                </c:pt>
                <c:pt idx="6">
                  <c:v>PL</c:v>
                </c:pt>
                <c:pt idx="7">
                  <c:v>PYZ</c:v>
                </c:pt>
                <c:pt idx="8">
                  <c:v>SVG</c:v>
                </c:pt>
                <c:pt idx="9">
                  <c:v>TNS</c:v>
                </c:pt>
                <c:pt idx="10">
                  <c:v>WBL</c:v>
                </c:pt>
                <c:pt idx="11">
                  <c:v>Grand Total</c:v>
                </c:pt>
              </c:strCache>
            </c:strRef>
          </c:cat>
          <c:val>
            <c:numRef>
              <c:f>workingnote!$D$2:$D$13</c:f>
              <c:numCache>
                <c:formatCode>General</c:formatCode>
                <c:ptCount val="12"/>
                <c:pt idx="0">
                  <c:v>85</c:v>
                </c:pt>
                <c:pt idx="1">
                  <c:v>65</c:v>
                </c:pt>
                <c:pt idx="2">
                  <c:v>78</c:v>
                </c:pt>
                <c:pt idx="3">
                  <c:v>778</c:v>
                </c:pt>
                <c:pt idx="4">
                  <c:v>92</c:v>
                </c:pt>
                <c:pt idx="5">
                  <c:v>77</c:v>
                </c:pt>
                <c:pt idx="6">
                  <c:v>69</c:v>
                </c:pt>
                <c:pt idx="7">
                  <c:v>75</c:v>
                </c:pt>
                <c:pt idx="8">
                  <c:v>82</c:v>
                </c:pt>
                <c:pt idx="9">
                  <c:v>71</c:v>
                </c:pt>
                <c:pt idx="10">
                  <c:v>84</c:v>
                </c:pt>
                <c:pt idx="11">
                  <c:v>1556</c:v>
                </c:pt>
              </c:numCache>
            </c:numRef>
          </c:val>
          <c:smooth val="0"/>
          <c:extLst>
            <c:ext xmlns:c16="http://schemas.microsoft.com/office/drawing/2014/chart" uri="{C3380CC4-5D6E-409C-BE32-E72D297353CC}">
              <c16:uniqueId val="{00000002-F14B-4080-925A-15C1F023D243}"/>
            </c:ext>
          </c:extLst>
        </c:ser>
        <c:ser>
          <c:idx val="3"/>
          <c:order val="3"/>
          <c:tx>
            <c:strRef>
              <c:f>workingnote!$E$1</c:f>
              <c:strCache>
                <c:ptCount val="1"/>
                <c:pt idx="0">
                  <c:v>Sum of VERY HIGHT</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cat>
            <c:strRef>
              <c:f>workingnote!$A$2:$A$13</c:f>
              <c:strCache>
                <c:ptCount val="12"/>
                <c:pt idx="0">
                  <c:v>BPC</c:v>
                </c:pt>
                <c:pt idx="1">
                  <c:v>CCDR</c:v>
                </c:pt>
                <c:pt idx="2">
                  <c:v>EW</c:v>
                </c:pt>
                <c:pt idx="3">
                  <c:v>Grand Total</c:v>
                </c:pt>
                <c:pt idx="4">
                  <c:v>MSC</c:v>
                </c:pt>
                <c:pt idx="5">
                  <c:v>NEL</c:v>
                </c:pt>
                <c:pt idx="6">
                  <c:v>PL</c:v>
                </c:pt>
                <c:pt idx="7">
                  <c:v>PYZ</c:v>
                </c:pt>
                <c:pt idx="8">
                  <c:v>SVG</c:v>
                </c:pt>
                <c:pt idx="9">
                  <c:v>TNS</c:v>
                </c:pt>
                <c:pt idx="10">
                  <c:v>WBL</c:v>
                </c:pt>
                <c:pt idx="11">
                  <c:v>Grand Total</c:v>
                </c:pt>
              </c:strCache>
            </c:strRef>
          </c:cat>
          <c:val>
            <c:numRef>
              <c:f>workingnote!$E$2:$E$13</c:f>
              <c:numCache>
                <c:formatCode>General</c:formatCode>
                <c:ptCount val="12"/>
                <c:pt idx="0">
                  <c:v>15</c:v>
                </c:pt>
                <c:pt idx="1">
                  <c:v>15</c:v>
                </c:pt>
                <c:pt idx="2">
                  <c:v>14</c:v>
                </c:pt>
                <c:pt idx="3">
                  <c:v>137</c:v>
                </c:pt>
                <c:pt idx="4">
                  <c:v>9</c:v>
                </c:pt>
                <c:pt idx="5">
                  <c:v>15</c:v>
                </c:pt>
                <c:pt idx="6">
                  <c:v>12</c:v>
                </c:pt>
                <c:pt idx="7">
                  <c:v>15</c:v>
                </c:pt>
                <c:pt idx="8">
                  <c:v>16</c:v>
                </c:pt>
                <c:pt idx="9">
                  <c:v>13</c:v>
                </c:pt>
                <c:pt idx="10">
                  <c:v>13</c:v>
                </c:pt>
                <c:pt idx="11">
                  <c:v>274</c:v>
                </c:pt>
              </c:numCache>
            </c:numRef>
          </c:val>
          <c:smooth val="0"/>
          <c:extLst>
            <c:ext xmlns:c16="http://schemas.microsoft.com/office/drawing/2014/chart" uri="{C3380CC4-5D6E-409C-BE32-E72D297353CC}">
              <c16:uniqueId val="{00000003-F14B-4080-925A-15C1F023D243}"/>
            </c:ext>
          </c:extLst>
        </c:ser>
        <c:ser>
          <c:idx val="4"/>
          <c:order val="4"/>
          <c:tx>
            <c:strRef>
              <c:f>workingnote!$F$1</c:f>
              <c:strCache>
                <c:ptCount val="1"/>
                <c:pt idx="0">
                  <c:v>Sum of Grand Total</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cat>
            <c:strRef>
              <c:f>workingnote!$A$2:$A$13</c:f>
              <c:strCache>
                <c:ptCount val="12"/>
                <c:pt idx="0">
                  <c:v>BPC</c:v>
                </c:pt>
                <c:pt idx="1">
                  <c:v>CCDR</c:v>
                </c:pt>
                <c:pt idx="2">
                  <c:v>EW</c:v>
                </c:pt>
                <c:pt idx="3">
                  <c:v>Grand Total</c:v>
                </c:pt>
                <c:pt idx="4">
                  <c:v>MSC</c:v>
                </c:pt>
                <c:pt idx="5">
                  <c:v>NEL</c:v>
                </c:pt>
                <c:pt idx="6">
                  <c:v>PL</c:v>
                </c:pt>
                <c:pt idx="7">
                  <c:v>PYZ</c:v>
                </c:pt>
                <c:pt idx="8">
                  <c:v>SVG</c:v>
                </c:pt>
                <c:pt idx="9">
                  <c:v>TNS</c:v>
                </c:pt>
                <c:pt idx="10">
                  <c:v>WBL</c:v>
                </c:pt>
                <c:pt idx="11">
                  <c:v>Grand Total</c:v>
                </c:pt>
              </c:strCache>
            </c:strRef>
          </c:cat>
          <c:val>
            <c:numRef>
              <c:f>workingnote!$F$2:$F$13</c:f>
              <c:numCache>
                <c:formatCode>General</c:formatCode>
                <c:ptCount val="12"/>
                <c:pt idx="0">
                  <c:v>150</c:v>
                </c:pt>
                <c:pt idx="1">
                  <c:v>145</c:v>
                </c:pt>
                <c:pt idx="2">
                  <c:v>154</c:v>
                </c:pt>
                <c:pt idx="3">
                  <c:v>1533</c:v>
                </c:pt>
                <c:pt idx="4">
                  <c:v>157</c:v>
                </c:pt>
                <c:pt idx="5">
                  <c:v>154</c:v>
                </c:pt>
                <c:pt idx="6">
                  <c:v>148</c:v>
                </c:pt>
                <c:pt idx="7">
                  <c:v>157</c:v>
                </c:pt>
                <c:pt idx="8">
                  <c:v>167</c:v>
                </c:pt>
                <c:pt idx="9">
                  <c:v>150</c:v>
                </c:pt>
                <c:pt idx="10">
                  <c:v>151</c:v>
                </c:pt>
                <c:pt idx="11">
                  <c:v>3066</c:v>
                </c:pt>
              </c:numCache>
            </c:numRef>
          </c:val>
          <c:smooth val="0"/>
          <c:extLst>
            <c:ext xmlns:c16="http://schemas.microsoft.com/office/drawing/2014/chart" uri="{C3380CC4-5D6E-409C-BE32-E72D297353CC}">
              <c16:uniqueId val="{00000004-F14B-4080-925A-15C1F023D243}"/>
            </c:ext>
          </c:extLst>
        </c:ser>
        <c:dLbls>
          <c:showLegendKey val="0"/>
          <c:showVal val="0"/>
          <c:showCatName val="0"/>
          <c:showSerName val="0"/>
          <c:showPercent val="0"/>
          <c:showBubbleSize val="0"/>
        </c:dLbls>
        <c:axId val="1233009360"/>
        <c:axId val="1233011760"/>
        <c:axId val="608054256"/>
      </c:line3DChart>
      <c:catAx>
        <c:axId val="1233009360"/>
        <c:scaling>
          <c:orientation val="minMax"/>
        </c:scaling>
        <c:delete val="0"/>
        <c:axPos val="b"/>
        <c:numFmt formatCode="General" sourceLinked="1"/>
        <c:majorTickMark val="out"/>
        <c:minorTickMark val="none"/>
        <c:tickLblPos val="nextTo"/>
        <c:spPr>
          <a:noFill/>
          <a:ln w="9525" cap="flat" cmpd="sng" algn="ctr">
            <a:solidFill>
              <a:schemeClr val="dk1">
                <a:lumMod val="50000"/>
                <a:lumOff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33011760"/>
        <c:crosses val="autoZero"/>
        <c:auto val="1"/>
        <c:lblAlgn val="ctr"/>
        <c:lblOffset val="100"/>
        <c:noMultiLvlLbl val="0"/>
      </c:catAx>
      <c:valAx>
        <c:axId val="1233011760"/>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33009360"/>
        <c:crosses val="autoZero"/>
        <c:crossBetween val="between"/>
      </c:valAx>
      <c:serAx>
        <c:axId val="608054256"/>
        <c:scaling>
          <c:orientation val="minMax"/>
        </c:scaling>
        <c:delete val="0"/>
        <c:axPos val="b"/>
        <c:majorTickMark val="out"/>
        <c:minorTickMark val="none"/>
        <c:tickLblPos val="nextTo"/>
        <c:spPr>
          <a:noFill/>
          <a:ln w="9525" cap="flat" cmpd="sng" algn="ctr">
            <a:solidFill>
              <a:schemeClr val="dk1">
                <a:lumMod val="50000"/>
                <a:lumOff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33011760"/>
        <c:crosses val="autoZero"/>
      </c:ser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dk1">
            <a:lumMod val="50000"/>
            <a:lumOff val="5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9525" cap="flat" cmpd="sng" algn="ctr">
        <a:solidFill>
          <a:schemeClr val="dk1">
            <a:lumMod val="50000"/>
            <a:lumOff val="50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9/30/2024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99467335"/>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491559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45543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50444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31750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92990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93842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39392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82781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43118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42833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899365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716446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51252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09945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62108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363258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9078956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427729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89951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5444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04050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47509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22565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53834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4048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7463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9/30/2024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96122348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554541" y="3314150"/>
            <a:ext cx="8610599" cy="19011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STUDENT NAME: YASMINE.M</a:t>
            </a:r>
            <a:endParaRPr lang="en-US" altLang="zh-CN" sz="2400" b="0" i="0" u="none" strike="noStrike" kern="1200" cap="none" spc="0" baseline="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REGISTER NO: 312220126</a:t>
            </a:r>
            <a:endParaRPr lang="en-US" altLang="zh-CN" sz="2400" b="0" i="0" u="none" strike="noStrike" kern="1200" cap="none" spc="0" baseline="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DEPARTMENT: B.COM GENERAL </a:t>
            </a:r>
            <a:endParaRPr lang="en-US" altLang="zh-CN" sz="2400" b="0" i="0" u="none" strike="noStrike" kern="1200" cap="none" spc="0" baseline="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COLLEGE: SRI BALAJI ARTS AND SCIENCE COLLEGE </a:t>
            </a:r>
            <a:endParaRPr lang="en-US" altLang="zh-CN" sz="2400" b="0" i="0" u="none" strike="noStrike" kern="1200" cap="none" spc="0" baseline="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           </a:t>
            </a:r>
            <a:endParaRPr lang="zh-CN" altLang="en-US" sz="24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687063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53997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charset="0"/>
                <a:ea typeface="宋体" charset="0"/>
                <a:cs typeface="Lucida Sans"/>
              </a:rPr>
              <a:t>1) DATA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charset="0"/>
                <a:ea typeface="宋体" charset="0"/>
                <a:cs typeface="Lucida Sans"/>
              </a:rPr>
              <a:t>The data has been collected through Edunet dash board.</a:t>
            </a: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a:solidFill>
                <a:schemeClr val="tx1"/>
              </a:solidFill>
              <a:latin typeface="Calibri" charset="0"/>
              <a:ea typeface="宋体"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charset="0"/>
                <a:ea typeface="宋体" charset="0"/>
                <a:cs typeface="Lucida Sans"/>
              </a:rPr>
              <a:t>2) FEATURE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charset="0"/>
                <a:ea typeface="宋体" charset="0"/>
                <a:cs typeface="Lucida Sans"/>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charset="0"/>
              <a:ea typeface="宋体"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charset="0"/>
                <a:ea typeface="宋体" charset="0"/>
                <a:cs typeface="Lucida Sans"/>
              </a:rPr>
              <a:t>3) DATA CLEANING</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charset="0"/>
                <a:ea typeface="宋体" charset="0"/>
                <a:cs typeface="Lucida Sans"/>
              </a:rPr>
              <a:t>Identifying the missing values.</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charset="0"/>
                <a:ea typeface="宋体" charset="0"/>
                <a:cs typeface="Lucida Sans"/>
              </a:rPr>
              <a:t>Filtering of those missing values.</a:t>
            </a: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charset="0"/>
              <a:ea typeface="宋体"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charset="0"/>
                <a:ea typeface="宋体" charset="0"/>
                <a:cs typeface="Lucida Sans"/>
              </a:rPr>
              <a:t>4)CALCULATION OF PERFORMANCE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charset="0"/>
                <a:ea typeface="宋体" charset="0"/>
                <a:cs typeface="Lucida Sans"/>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charset="0"/>
              <a:ea typeface="宋体"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charset="0"/>
                <a:ea typeface="宋体" charset="0"/>
                <a:cs typeface="Lucida Sans"/>
              </a:rPr>
              <a:t>5)SUMMARY OF PIVOT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charset="0"/>
                <a:ea typeface="宋体" charset="0"/>
                <a:cs typeface="Lucida Sans"/>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charset="0"/>
              <a:ea typeface="宋体"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charset="0"/>
                <a:ea typeface="宋体" charset="0"/>
                <a:cs typeface="Lucida Sans"/>
              </a:rPr>
              <a:t>6)VISUALIZATION: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charset="0"/>
                <a:ea typeface="宋体" charset="0"/>
                <a:cs typeface="Lucida Sans"/>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charset="0"/>
              <a:ea typeface="宋体" charset="0"/>
              <a:cs typeface="Lucida Sans"/>
            </a:endParaRPr>
          </a:p>
          <a:p>
            <a:pPr marL="0" indent="0" algn="l">
              <a:lnSpc>
                <a:spcPct val="100000"/>
              </a:lnSpc>
              <a:spcBef>
                <a:spcPts val="0"/>
              </a:spcBef>
              <a:spcAft>
                <a:spcPts val="0"/>
              </a:spcAft>
              <a:buNone/>
            </a:pPr>
            <a:endParaRPr lang="zh-CN" altLang="en-US" sz="1800" b="0" i="0" u="none" strike="noStrike" kern="0" cap="none" spc="0" baseline="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568988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8" name="文本框"/>
          <p:cNvSpPr>
            <a:spLocks noGrp="1"/>
          </p:cNvSpPr>
          <p:nvPr>
            <p:ph type="body" idx="1"/>
          </p:nvPr>
        </p:nvSpPr>
        <p:spPr>
          <a:xfrm>
            <a:off x="609600" y="1577340"/>
            <a:ext cx="10972800" cy="1754326"/>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800" b="0" i="0" u="none" strike="noStrike" kern="0" cap="none" spc="0" baseline="0" dirty="0">
                <a:latin typeface="Times New Roman" pitchFamily="18" charset="0"/>
                <a:ea typeface="宋体" charset="0"/>
                <a:cs typeface="Times New Roman" pitchFamily="18" charset="0"/>
              </a:rPr>
              <a:t>FORMULAS:</a:t>
            </a:r>
          </a:p>
          <a:p>
            <a:pPr marL="0" indent="0" algn="l">
              <a:lnSpc>
                <a:spcPct val="100000"/>
              </a:lnSpc>
              <a:spcBef>
                <a:spcPts val="0"/>
              </a:spcBef>
              <a:spcAft>
                <a:spcPts val="0"/>
              </a:spcAft>
              <a:buNone/>
            </a:pPr>
            <a:endParaRPr lang="en-US" altLang="zh-CN" sz="18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1800" b="0" i="0" u="none" strike="noStrike" kern="0" cap="none" spc="0" baseline="0" dirty="0">
                <a:latin typeface="Times New Roman" pitchFamily="18" charset="0"/>
                <a:ea typeface="宋体" charset="0"/>
                <a:cs typeface="Times New Roman" pitchFamily="18" charset="0"/>
              </a:rPr>
              <a:t>                =IF(AND(Z8&gt;=5),"VERY HIGH",IF(AND(Z8&gt;=4),"HIGH",IF(AND(Z8&gt;=3),"MED","LOW")))</a:t>
            </a:r>
          </a:p>
          <a:p>
            <a:pPr marL="0" indent="0" algn="l">
              <a:lnSpc>
                <a:spcPct val="100000"/>
              </a:lnSpc>
              <a:spcBef>
                <a:spcPts val="0"/>
              </a:spcBef>
              <a:spcAft>
                <a:spcPts val="0"/>
              </a:spcAft>
              <a:buNone/>
            </a:pPr>
            <a:endParaRPr lang="en-US" altLang="zh-CN" dirty="0">
              <a:latin typeface="Times New Roman" pitchFamily="18" charset="0"/>
              <a:cs typeface="Times New Roman" pitchFamily="18" charset="0"/>
            </a:endParaRPr>
          </a:p>
          <a:p>
            <a:pPr marL="0" indent="0" algn="l">
              <a:lnSpc>
                <a:spcPct val="100000"/>
              </a:lnSpc>
              <a:spcBef>
                <a:spcPts val="0"/>
              </a:spcBef>
              <a:spcAft>
                <a:spcPts val="0"/>
              </a:spcAft>
              <a:buNone/>
            </a:pPr>
            <a:endParaRPr lang="en-US" altLang="zh-CN" sz="18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1800" b="0" i="0" u="none" strike="noStrike" kern="0" cap="none" spc="0" baseline="0" dirty="0">
              <a:latin typeface="Times New Roman" pitchFamily="18" charset="0"/>
              <a:ea typeface="宋体" charset="0"/>
              <a:cs typeface="Times New Roman" pitchFamily="18" charset="0"/>
            </a:endParaRPr>
          </a:p>
        </p:txBody>
      </p:sp>
      <p:sp>
        <p:nvSpPr>
          <p:cNvPr id="17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2" name="Chart 1">
            <a:extLst>
              <a:ext uri="{FF2B5EF4-FFF2-40B4-BE49-F238E27FC236}">
                <a16:creationId xmlns:a16="http://schemas.microsoft.com/office/drawing/2014/main" id="{9F4AAF0E-9785-72CF-D9B3-247F15230252}"/>
              </a:ext>
            </a:extLst>
          </p:cNvPr>
          <p:cNvGraphicFramePr>
            <a:graphicFrameLocks/>
          </p:cNvGraphicFramePr>
          <p:nvPr>
            <p:extLst>
              <p:ext uri="{D42A27DB-BD31-4B8C-83A1-F6EECF244321}">
                <p14:modId xmlns:p14="http://schemas.microsoft.com/office/powerpoint/2010/main" val="460832202"/>
              </p:ext>
            </p:extLst>
          </p:nvPr>
        </p:nvGraphicFramePr>
        <p:xfrm>
          <a:off x="2463282" y="2842531"/>
          <a:ext cx="6391469" cy="305344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038999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83" name="文本框"/>
          <p:cNvSpPr>
            <a:spLocks noGrp="1"/>
          </p:cNvSpPr>
          <p:nvPr>
            <p:ph type="body" idx="1"/>
          </p:nvPr>
        </p:nvSpPr>
        <p:spPr>
          <a:xfrm>
            <a:off x="609600" y="1577340"/>
            <a:ext cx="10744201" cy="480131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0" i="0" u="none" strike="noStrike" kern="0" cap="none" spc="0" baseline="0">
                <a:latin typeface="Times New Roman" pitchFamily="18" charset="0"/>
                <a:ea typeface="宋体" charset="0"/>
                <a:cs typeface="Times New Roman" pitchFamily="18" charset="0"/>
              </a:rPr>
              <a:t>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902268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084734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8063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635430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591168" y="2895600"/>
            <a:ext cx="2762248" cy="3257550"/>
            <a:chOff x="8591168" y="2895600"/>
            <a:chExt cx="2762248" cy="3257550"/>
          </a:xfrm>
        </p:grpSpPr>
        <p:sp>
          <p:nvSpPr>
            <p:cNvPr id="121" name="曲线"/>
            <p:cNvSpPr>
              <a:spLocks/>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a:spLocks/>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831659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36"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矩形"/>
          <p:cNvSpPr>
            <a:spLocks/>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charset="0"/>
              <a:ea typeface="宋体" charset="0"/>
              <a:cs typeface="Calibri"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charset="0"/>
                <a:ea typeface="宋体" charset="0"/>
                <a:cs typeface="Calibri" charset="0"/>
              </a:rPr>
              <a:t>Challenges:</a:t>
            </a:r>
            <a:r>
              <a:rPr lang="en-US" altLang="zh-CN" sz="2400" b="0" i="0" u="none" strike="noStrike" kern="1200" cap="none" spc="0" baseline="0">
                <a:solidFill>
                  <a:schemeClr val="tx1"/>
                </a:solidFill>
                <a:latin typeface="Calibri" charset="0"/>
                <a:ea typeface="宋体" charset="0"/>
                <a:cs typeface="Calibri"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756105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Employees</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Executives/Senior Leadership</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HR Department</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Managers/Supervisors </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Training and Development Teams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5"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extLst>
      <p:ext uri="{BB962C8B-B14F-4D97-AF65-F5344CB8AC3E}">
        <p14:creationId xmlns:p14="http://schemas.microsoft.com/office/powerpoint/2010/main" val="1831184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51" name="文本框"/>
          <p:cNvSpPr>
            <a:spLocks noGrp="1"/>
          </p:cNvSpPr>
          <p:nvPr>
            <p:ph type="body" idx="1"/>
          </p:nvPr>
        </p:nvSpPr>
        <p:spPr>
          <a:xfrm>
            <a:off x="2970147" y="1984509"/>
            <a:ext cx="8534401" cy="258532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0" i="0" u="none" strike="noStrike" kern="0" cap="none" spc="0" baseline="0">
                <a:latin typeface="Times New Roman" pitchFamily="18" charset="0"/>
                <a:ea typeface="宋体"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53"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extLst>
      <p:ext uri="{BB962C8B-B14F-4D97-AF65-F5344CB8AC3E}">
        <p14:creationId xmlns:p14="http://schemas.microsoft.com/office/powerpoint/2010/main" val="414785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5" name="文本框"/>
          <p:cNvSpPr>
            <a:spLocks noGrp="1"/>
          </p:cNvSpPr>
          <p:nvPr>
            <p:ph type="body" idx="1"/>
          </p:nvPr>
        </p:nvSpPr>
        <p:spPr>
          <a:xfrm>
            <a:off x="609600" y="1577340"/>
            <a:ext cx="10972800" cy="415498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latin typeface="Calibri" charset="0"/>
                <a:ea typeface="宋体" charset="0"/>
                <a:cs typeface="Lucida Sans"/>
              </a:rPr>
              <a:t>Employee data set taken from the KAGGLE.</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latin typeface="Calibri" charset="0"/>
                <a:ea typeface="宋体" charset="0"/>
                <a:cs typeface="Lucida Sans"/>
              </a:rPr>
              <a:t>In dataset, out of 26 data I took only 9 features out of it.</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rgbClr val="7030A0"/>
                </a:solidFill>
                <a:latin typeface="Calibri" charset="0"/>
                <a:ea typeface="宋体" charset="0"/>
                <a:cs typeface="Lucida Sans"/>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a:solidFill>
                <a:srgbClr val="3F3151"/>
              </a:solidFill>
              <a:latin typeface="Calibri" charset="0"/>
              <a:ea typeface="宋体" charset="0"/>
              <a:cs typeface="Lucida Sans"/>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Current employee rating</a:t>
            </a:r>
          </a:p>
          <a:p>
            <a:pPr marL="0" indent="0" algn="l">
              <a:lnSpc>
                <a:spcPct val="100000"/>
              </a:lnSpc>
              <a:spcBef>
                <a:spcPts val="0"/>
              </a:spcBef>
              <a:spcAft>
                <a:spcPts val="0"/>
              </a:spcAft>
              <a:buNone/>
            </a:pPr>
            <a:endParaRPr lang="zh-CN" altLang="en-US" sz="1800" b="0" i="0" u="none" strike="noStrike" kern="0" cap="none" spc="0" baseline="0">
              <a:latin typeface="Calibri" charset="0"/>
              <a:ea typeface="宋体" charset="0"/>
              <a:cs typeface="Lucida Sans"/>
            </a:endParaRPr>
          </a:p>
        </p:txBody>
      </p:sp>
    </p:spTree>
    <p:extLst>
      <p:ext uri="{BB962C8B-B14F-4D97-AF65-F5344CB8AC3E}">
        <p14:creationId xmlns:p14="http://schemas.microsoft.com/office/powerpoint/2010/main" val="279422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Personalized Insights: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Custom feedback tailored to individual strengths and career goals.</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Real-Time Analytics: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Instant performance tracking and feedback.</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Engaging Experience:</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Gamified elements to motivate and reward high performance.</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Holistic Approach:</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360-degree feedback for a comprehensive evaluation.</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charset="0"/>
              <a:cs typeface="Times New Roman" pitchFamily="18" charset="0"/>
            </a:endParaRPr>
          </a:p>
        </p:txBody>
      </p:sp>
      <p:sp>
        <p:nvSpPr>
          <p:cNvPr id="16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2557443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TotalTime>
  <Words>722</Words>
  <Application>Microsoft Office PowerPoint</Application>
  <PresentationFormat>Widescreen</PresentationFormat>
  <Paragraphs>129</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sathish raju</dc:creator>
  <cp:lastModifiedBy>sathish raju</cp:lastModifiedBy>
  <cp:revision>1</cp:revision>
  <dcterms:modified xsi:type="dcterms:W3CDTF">2024-09-30T06:51:44Z</dcterms:modified>
</cp:coreProperties>
</file>