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Cormorant Garamond Bold Italics" charset="1" panose="00000800000000000000"/>
      <p:regular r:id="rId30"/>
    </p:embeddedFont>
    <p:embeddedFont>
      <p:font typeface="Quicksand" charset="1" panose="00000000000000000000"/>
      <p:regular r:id="rId31"/>
    </p:embeddedFont>
    <p:embeddedFont>
      <p:font typeface="Quicksand Bold" charset="1" panose="00000000000000000000"/>
      <p:regular r:id="rId32"/>
    </p:embeddedFont>
    <p:embeddedFont>
      <p:font typeface="Cormorant Garamond Bold" charset="1" panose="00000800000000000000"/>
      <p:regular r:id="rId33"/>
    </p:embeddedFont>
    <p:embeddedFont>
      <p:font typeface="Canva Sans Bold" charset="1" panose="020B0803030501040103"/>
      <p:regular r:id="rId34"/>
    </p:embeddedFont>
    <p:embeddedFont>
      <p:font typeface="Canva Sans"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Group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82959" y="5908475"/>
            <a:ext cx="14821184"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Software Quality and Configuration Management</a:t>
            </a:r>
          </a:p>
        </p:txBody>
      </p:sp>
      <p:sp>
        <p:nvSpPr>
          <p:cNvPr name="TextBox 7" id="7"/>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October 2024</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8261"/>
            <a:ext cx="10270550" cy="2296829"/>
          </a:xfrm>
          <a:prstGeom prst="rect">
            <a:avLst/>
          </a:prstGeom>
        </p:spPr>
        <p:txBody>
          <a:bodyPr anchor="t" rtlCol="false" tIns="0" lIns="0" bIns="0" rIns="0">
            <a:spAutoFit/>
          </a:bodyPr>
          <a:lstStyle/>
          <a:p>
            <a:pPr algn="l">
              <a:lnSpc>
                <a:spcPts val="9211"/>
              </a:lnSpc>
            </a:pPr>
            <a:r>
              <a:rPr lang="en-US" sz="6579" i="true" b="true">
                <a:solidFill>
                  <a:srgbClr val="0F4662"/>
                </a:solidFill>
                <a:latin typeface="Cormorant Garamond Bold Italics"/>
                <a:ea typeface="Cormorant Garamond Bold Italics"/>
                <a:cs typeface="Cormorant Garamond Bold Italics"/>
                <a:sym typeface="Cormorant Garamond Bold Italics"/>
              </a:rPr>
              <a:t>Role of Communication in SQA</a:t>
            </a:r>
          </a:p>
          <a:p>
            <a:pPr algn="l" marL="0" indent="0" lvl="0">
              <a:lnSpc>
                <a:spcPts val="9211"/>
              </a:lnSpc>
              <a:spcBef>
                <a:spcPct val="0"/>
              </a:spcBef>
            </a:pP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6950879" y="2575128"/>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u="sng">
                <a:solidFill>
                  <a:srgbClr val="0F4662"/>
                </a:solidFill>
                <a:latin typeface="Quicksand Bold"/>
                <a:ea typeface="Quicksand Bold"/>
                <a:cs typeface="Quicksand Bold"/>
                <a:sym typeface="Quicksand Bold"/>
              </a:rPr>
              <a:t>Example from case study:</a:t>
            </a:r>
          </a:p>
        </p:txBody>
      </p:sp>
      <p:sp>
        <p:nvSpPr>
          <p:cNvPr name="TextBox 5" id="5"/>
          <p:cNvSpPr txBox="true"/>
          <p:nvPr/>
        </p:nvSpPr>
        <p:spPr>
          <a:xfrm rot="0">
            <a:off x="6950879" y="3370694"/>
            <a:ext cx="10133246"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Collaboration between the development and testing teams was insufficient, leading to misunderstandings about defect severity.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As a result, critical fixes were delayed, directly affecting project efficiency and increasing the backlog of unresolved defects.</a:t>
            </a:r>
          </a:p>
        </p:txBody>
      </p:sp>
      <p:grpSp>
        <p:nvGrpSpPr>
          <p:cNvPr name="Group 6" id="6"/>
          <p:cNvGrpSpPr/>
          <p:nvPr/>
        </p:nvGrpSpPr>
        <p:grpSpPr>
          <a:xfrm rot="0">
            <a:off x="886761" y="2456695"/>
            <a:ext cx="5385764" cy="7281186"/>
            <a:chOff x="0" y="0"/>
            <a:chExt cx="1418473" cy="1917679"/>
          </a:xfrm>
        </p:grpSpPr>
        <p:sp>
          <p:nvSpPr>
            <p:cNvPr name="Freeform 7" id="7"/>
            <p:cNvSpPr/>
            <p:nvPr/>
          </p:nvSpPr>
          <p:spPr>
            <a:xfrm flipH="false" flipV="false" rot="0">
              <a:off x="0" y="0"/>
              <a:ext cx="1418473" cy="1917679"/>
            </a:xfrm>
            <a:custGeom>
              <a:avLst/>
              <a:gdLst/>
              <a:ahLst/>
              <a:cxnLst/>
              <a:rect r="r" b="b" t="t" l="l"/>
              <a:pathLst>
                <a:path h="1917679" w="1418473">
                  <a:moveTo>
                    <a:pt x="73311" y="0"/>
                  </a:moveTo>
                  <a:lnTo>
                    <a:pt x="1345161" y="0"/>
                  </a:lnTo>
                  <a:cubicBezTo>
                    <a:pt x="1364605" y="0"/>
                    <a:pt x="1383252" y="7724"/>
                    <a:pt x="1397000" y="21472"/>
                  </a:cubicBezTo>
                  <a:cubicBezTo>
                    <a:pt x="1410749" y="35221"/>
                    <a:pt x="1418473" y="53868"/>
                    <a:pt x="1418473" y="73311"/>
                  </a:cubicBezTo>
                  <a:lnTo>
                    <a:pt x="1418473" y="1844367"/>
                  </a:lnTo>
                  <a:cubicBezTo>
                    <a:pt x="1418473" y="1884856"/>
                    <a:pt x="1385650" y="1917679"/>
                    <a:pt x="1345161" y="1917679"/>
                  </a:cubicBezTo>
                  <a:lnTo>
                    <a:pt x="73311" y="1917679"/>
                  </a:lnTo>
                  <a:cubicBezTo>
                    <a:pt x="53868" y="1917679"/>
                    <a:pt x="35221" y="1909955"/>
                    <a:pt x="21472" y="1896206"/>
                  </a:cubicBezTo>
                  <a:cubicBezTo>
                    <a:pt x="7724" y="1882458"/>
                    <a:pt x="0" y="1863811"/>
                    <a:pt x="0" y="1844367"/>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8" id="8"/>
            <p:cNvSpPr txBox="true"/>
            <p:nvPr/>
          </p:nvSpPr>
          <p:spPr>
            <a:xfrm>
              <a:off x="0" y="-123825"/>
              <a:ext cx="1418473" cy="204150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2405199" y="2641803"/>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62089" y="4873104"/>
            <a:ext cx="5101887"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Misunderstanding of Defect Severity and Prioritization</a:t>
            </a:r>
          </a:p>
        </p:txBody>
      </p:sp>
      <p:sp>
        <p:nvSpPr>
          <p:cNvPr name="TextBox 11" id="11"/>
          <p:cNvSpPr txBox="true"/>
          <p:nvPr/>
        </p:nvSpPr>
        <p:spPr>
          <a:xfrm rot="0">
            <a:off x="1028700" y="5919392"/>
            <a:ext cx="5101887" cy="30575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Poor communication caused delays in resolving critical issues.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Teams failed to agree on defect severity, leading to inefficiencies.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8261"/>
            <a:ext cx="10270550" cy="2296829"/>
          </a:xfrm>
          <a:prstGeom prst="rect">
            <a:avLst/>
          </a:prstGeom>
        </p:spPr>
        <p:txBody>
          <a:bodyPr anchor="t" rtlCol="false" tIns="0" lIns="0" bIns="0" rIns="0">
            <a:spAutoFit/>
          </a:bodyPr>
          <a:lstStyle/>
          <a:p>
            <a:pPr algn="l">
              <a:lnSpc>
                <a:spcPts val="9211"/>
              </a:lnSpc>
            </a:pPr>
            <a:r>
              <a:rPr lang="en-US" sz="6579" i="true" b="true">
                <a:solidFill>
                  <a:srgbClr val="0F4662"/>
                </a:solidFill>
                <a:latin typeface="Cormorant Garamond Bold Italics"/>
                <a:ea typeface="Cormorant Garamond Bold Italics"/>
                <a:cs typeface="Cormorant Garamond Bold Italics"/>
                <a:sym typeface="Cormorant Garamond Bold Italics"/>
              </a:rPr>
              <a:t>Role of Communication in SQA</a:t>
            </a:r>
          </a:p>
          <a:p>
            <a:pPr algn="l" marL="0" indent="0" lvl="0">
              <a:lnSpc>
                <a:spcPts val="9211"/>
              </a:lnSpc>
              <a:spcBef>
                <a:spcPct val="0"/>
              </a:spcBef>
            </a:pP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6950879" y="3176128"/>
            <a:ext cx="9530274"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lack of effective communication caused delays in aligning the teams on defect priorities.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This contributed to the backlog and impacted the ability to resolve issues within the tight six-month deadline.</a:t>
            </a:r>
          </a:p>
        </p:txBody>
      </p:sp>
      <p:sp>
        <p:nvSpPr>
          <p:cNvPr name="TextBox 5" id="5"/>
          <p:cNvSpPr txBox="true"/>
          <p:nvPr/>
        </p:nvSpPr>
        <p:spPr>
          <a:xfrm rot="0">
            <a:off x="6950879" y="2575128"/>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u="sng">
                <a:solidFill>
                  <a:srgbClr val="0F4662"/>
                </a:solidFill>
                <a:latin typeface="Quicksand Bold"/>
                <a:ea typeface="Quicksand Bold"/>
                <a:cs typeface="Quicksand Bold"/>
                <a:sym typeface="Quicksand Bold"/>
              </a:rPr>
              <a:t>Example from case study:</a:t>
            </a:r>
          </a:p>
        </p:txBody>
      </p:sp>
      <p:grpSp>
        <p:nvGrpSpPr>
          <p:cNvPr name="Group 6" id="6"/>
          <p:cNvGrpSpPr/>
          <p:nvPr/>
        </p:nvGrpSpPr>
        <p:grpSpPr>
          <a:xfrm rot="0">
            <a:off x="1269216" y="1977114"/>
            <a:ext cx="5385764" cy="7281186"/>
            <a:chOff x="0" y="0"/>
            <a:chExt cx="1418473" cy="1917679"/>
          </a:xfrm>
        </p:grpSpPr>
        <p:sp>
          <p:nvSpPr>
            <p:cNvPr name="Freeform 7" id="7"/>
            <p:cNvSpPr/>
            <p:nvPr/>
          </p:nvSpPr>
          <p:spPr>
            <a:xfrm flipH="false" flipV="false" rot="0">
              <a:off x="0" y="0"/>
              <a:ext cx="1418473" cy="1917679"/>
            </a:xfrm>
            <a:custGeom>
              <a:avLst/>
              <a:gdLst/>
              <a:ahLst/>
              <a:cxnLst/>
              <a:rect r="r" b="b" t="t" l="l"/>
              <a:pathLst>
                <a:path h="1917679" w="1418473">
                  <a:moveTo>
                    <a:pt x="73311" y="0"/>
                  </a:moveTo>
                  <a:lnTo>
                    <a:pt x="1345161" y="0"/>
                  </a:lnTo>
                  <a:cubicBezTo>
                    <a:pt x="1364605" y="0"/>
                    <a:pt x="1383252" y="7724"/>
                    <a:pt x="1397000" y="21472"/>
                  </a:cubicBezTo>
                  <a:cubicBezTo>
                    <a:pt x="1410749" y="35221"/>
                    <a:pt x="1418473" y="53868"/>
                    <a:pt x="1418473" y="73311"/>
                  </a:cubicBezTo>
                  <a:lnTo>
                    <a:pt x="1418473" y="1844367"/>
                  </a:lnTo>
                  <a:cubicBezTo>
                    <a:pt x="1418473" y="1884856"/>
                    <a:pt x="1385650" y="1917679"/>
                    <a:pt x="1345161" y="1917679"/>
                  </a:cubicBezTo>
                  <a:lnTo>
                    <a:pt x="73311" y="1917679"/>
                  </a:lnTo>
                  <a:cubicBezTo>
                    <a:pt x="53868" y="1917679"/>
                    <a:pt x="35221" y="1909955"/>
                    <a:pt x="21472" y="1896206"/>
                  </a:cubicBezTo>
                  <a:cubicBezTo>
                    <a:pt x="7724" y="1882458"/>
                    <a:pt x="0" y="1863811"/>
                    <a:pt x="0" y="1844367"/>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8" id="8"/>
            <p:cNvSpPr txBox="true"/>
            <p:nvPr/>
          </p:nvSpPr>
          <p:spPr>
            <a:xfrm>
              <a:off x="0" y="-123825"/>
              <a:ext cx="1418473" cy="204150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2640574" y="2125508"/>
            <a:ext cx="2573484" cy="2348889"/>
          </a:xfrm>
          <a:custGeom>
            <a:avLst/>
            <a:gdLst/>
            <a:ahLst/>
            <a:cxnLst/>
            <a:rect r="r" b="b" t="t" l="l"/>
            <a:pathLst>
              <a:path h="2348889" w="2573484">
                <a:moveTo>
                  <a:pt x="0" y="0"/>
                </a:moveTo>
                <a:lnTo>
                  <a:pt x="2573484" y="0"/>
                </a:lnTo>
                <a:lnTo>
                  <a:pt x="2573484" y="2348889"/>
                </a:lnTo>
                <a:lnTo>
                  <a:pt x="0" y="2348889"/>
                </a:lnTo>
                <a:lnTo>
                  <a:pt x="0" y="0"/>
                </a:lnTo>
                <a:close/>
              </a:path>
            </a:pathLst>
          </a:custGeom>
          <a:blipFill>
            <a:blip r:embed="rId2"/>
            <a:stretch>
              <a:fillRect l="0" t="0" r="0" b="0"/>
            </a:stretch>
          </a:blipFill>
        </p:spPr>
      </p:sp>
      <p:sp>
        <p:nvSpPr>
          <p:cNvPr name="TextBox 10" id="10"/>
          <p:cNvSpPr txBox="true"/>
          <p:nvPr/>
        </p:nvSpPr>
        <p:spPr>
          <a:xfrm rot="0">
            <a:off x="1557348" y="5439810"/>
            <a:ext cx="4496348" cy="35718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Lack of timely updates caused a backlog of unresolved defects.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Development teams were unaware of urgent issues needing immediate attention.</a:t>
            </a:r>
          </a:p>
        </p:txBody>
      </p:sp>
      <p:sp>
        <p:nvSpPr>
          <p:cNvPr name="TextBox 11" id="11"/>
          <p:cNvSpPr txBox="true"/>
          <p:nvPr/>
        </p:nvSpPr>
        <p:spPr>
          <a:xfrm rot="0">
            <a:off x="1322794" y="4641173"/>
            <a:ext cx="527860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Delayed Fixes and Inefficiency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308261"/>
            <a:ext cx="10270550" cy="2296829"/>
          </a:xfrm>
          <a:prstGeom prst="rect">
            <a:avLst/>
          </a:prstGeom>
        </p:spPr>
        <p:txBody>
          <a:bodyPr anchor="t" rtlCol="false" tIns="0" lIns="0" bIns="0" rIns="0">
            <a:spAutoFit/>
          </a:bodyPr>
          <a:lstStyle/>
          <a:p>
            <a:pPr algn="l">
              <a:lnSpc>
                <a:spcPts val="9211"/>
              </a:lnSpc>
            </a:pPr>
            <a:r>
              <a:rPr lang="en-US" sz="6579" i="true" b="true">
                <a:solidFill>
                  <a:srgbClr val="0F4662"/>
                </a:solidFill>
                <a:latin typeface="Cormorant Garamond Bold Italics"/>
                <a:ea typeface="Cormorant Garamond Bold Italics"/>
                <a:cs typeface="Cormorant Garamond Bold Italics"/>
                <a:sym typeface="Cormorant Garamond Bold Italics"/>
              </a:rPr>
              <a:t>Role of Communication in SQA</a:t>
            </a:r>
          </a:p>
          <a:p>
            <a:pPr algn="l" marL="0" indent="0" lvl="0">
              <a:lnSpc>
                <a:spcPts val="9211"/>
              </a:lnSpc>
              <a:spcBef>
                <a:spcPct val="0"/>
              </a:spcBef>
            </a:pPr>
          </a:p>
        </p:txBody>
      </p:sp>
      <p:sp>
        <p:nvSpPr>
          <p:cNvPr name="AutoShape 3" id="3"/>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6950879" y="3165895"/>
            <a:ext cx="9962983"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disconnect between teams prevented proper coordination, which delayed critical fixes and hindered the overall quality of the CRM system.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This issue culminated in poor functionality and client dissatisfaction with the final product.</a:t>
            </a:r>
          </a:p>
        </p:txBody>
      </p:sp>
      <p:sp>
        <p:nvSpPr>
          <p:cNvPr name="TextBox 5" id="5"/>
          <p:cNvSpPr txBox="true"/>
          <p:nvPr/>
        </p:nvSpPr>
        <p:spPr>
          <a:xfrm rot="0">
            <a:off x="6950879" y="2575128"/>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u="sng">
                <a:solidFill>
                  <a:srgbClr val="0F4662"/>
                </a:solidFill>
                <a:latin typeface="Quicksand Bold"/>
                <a:ea typeface="Quicksand Bold"/>
                <a:cs typeface="Quicksand Bold"/>
                <a:sym typeface="Quicksand Bold"/>
              </a:rPr>
              <a:t>Example From case study:</a:t>
            </a:r>
          </a:p>
        </p:txBody>
      </p:sp>
      <p:grpSp>
        <p:nvGrpSpPr>
          <p:cNvPr name="Group 6" id="6"/>
          <p:cNvGrpSpPr/>
          <p:nvPr/>
        </p:nvGrpSpPr>
        <p:grpSpPr>
          <a:xfrm rot="0">
            <a:off x="1028700" y="2308797"/>
            <a:ext cx="5385764" cy="7281186"/>
            <a:chOff x="0" y="0"/>
            <a:chExt cx="1418473" cy="1917679"/>
          </a:xfrm>
        </p:grpSpPr>
        <p:sp>
          <p:nvSpPr>
            <p:cNvPr name="Freeform 7" id="7"/>
            <p:cNvSpPr/>
            <p:nvPr/>
          </p:nvSpPr>
          <p:spPr>
            <a:xfrm flipH="false" flipV="false" rot="0">
              <a:off x="0" y="0"/>
              <a:ext cx="1418473" cy="1917679"/>
            </a:xfrm>
            <a:custGeom>
              <a:avLst/>
              <a:gdLst/>
              <a:ahLst/>
              <a:cxnLst/>
              <a:rect r="r" b="b" t="t" l="l"/>
              <a:pathLst>
                <a:path h="1917679" w="1418473">
                  <a:moveTo>
                    <a:pt x="73311" y="0"/>
                  </a:moveTo>
                  <a:lnTo>
                    <a:pt x="1345161" y="0"/>
                  </a:lnTo>
                  <a:cubicBezTo>
                    <a:pt x="1364605" y="0"/>
                    <a:pt x="1383252" y="7724"/>
                    <a:pt x="1397000" y="21472"/>
                  </a:cubicBezTo>
                  <a:cubicBezTo>
                    <a:pt x="1410749" y="35221"/>
                    <a:pt x="1418473" y="53868"/>
                    <a:pt x="1418473" y="73311"/>
                  </a:cubicBezTo>
                  <a:lnTo>
                    <a:pt x="1418473" y="1844367"/>
                  </a:lnTo>
                  <a:cubicBezTo>
                    <a:pt x="1418473" y="1884856"/>
                    <a:pt x="1385650" y="1917679"/>
                    <a:pt x="1345161" y="1917679"/>
                  </a:cubicBezTo>
                  <a:lnTo>
                    <a:pt x="73311" y="1917679"/>
                  </a:lnTo>
                  <a:cubicBezTo>
                    <a:pt x="53868" y="1917679"/>
                    <a:pt x="35221" y="1909955"/>
                    <a:pt x="21472" y="1896206"/>
                  </a:cubicBezTo>
                  <a:cubicBezTo>
                    <a:pt x="7724" y="1882458"/>
                    <a:pt x="0" y="1863811"/>
                    <a:pt x="0" y="1844367"/>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204150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2562085" y="2493905"/>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170639" y="5771494"/>
            <a:ext cx="5101887"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Teams were not aligned on project objectives.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This led to poor functionality, client dissatisfaction, and high maintenance costs.</a:t>
            </a:r>
          </a:p>
        </p:txBody>
      </p:sp>
      <p:sp>
        <p:nvSpPr>
          <p:cNvPr name="TextBox 11" id="11"/>
          <p:cNvSpPr txBox="true"/>
          <p:nvPr/>
        </p:nvSpPr>
        <p:spPr>
          <a:xfrm rot="0">
            <a:off x="1170639" y="4972856"/>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Lack of Unified Vision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382965" y="4504794"/>
            <a:ext cx="4009653" cy="3117505"/>
          </a:xfrm>
          <a:custGeom>
            <a:avLst/>
            <a:gdLst/>
            <a:ahLst/>
            <a:cxnLst/>
            <a:rect r="r" b="b" t="t" l="l"/>
            <a:pathLst>
              <a:path h="3117505" w="4009653">
                <a:moveTo>
                  <a:pt x="0" y="0"/>
                </a:moveTo>
                <a:lnTo>
                  <a:pt x="4009653" y="0"/>
                </a:lnTo>
                <a:lnTo>
                  <a:pt x="4009653" y="3117506"/>
                </a:lnTo>
                <a:lnTo>
                  <a:pt x="0" y="31175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445377" y="5114925"/>
            <a:ext cx="5479021" cy="28575"/>
          </a:xfrm>
          <a:prstGeom prst="line">
            <a:avLst/>
          </a:prstGeom>
          <a:ln cap="flat" w="57150">
            <a:solidFill>
              <a:srgbClr val="7994A0"/>
            </a:solidFill>
            <a:prstDash val="solid"/>
            <a:headEnd type="none" len="sm" w="sm"/>
            <a:tailEnd type="none" len="sm" w="sm"/>
          </a:ln>
        </p:spPr>
      </p:sp>
      <p:sp>
        <p:nvSpPr>
          <p:cNvPr name="AutoShape 4" id="4"/>
          <p:cNvSpPr/>
          <p:nvPr/>
        </p:nvSpPr>
        <p:spPr>
          <a:xfrm>
            <a:off x="11924116" y="6713429"/>
            <a:ext cx="5055286" cy="28575"/>
          </a:xfrm>
          <a:prstGeom prst="line">
            <a:avLst/>
          </a:prstGeom>
          <a:ln cap="flat" w="57150">
            <a:solidFill>
              <a:srgbClr val="7994A0"/>
            </a:solidFill>
            <a:prstDash val="solid"/>
            <a:headEnd type="none" len="sm" w="sm"/>
            <a:tailEnd type="none" len="sm" w="sm"/>
          </a:ln>
        </p:spPr>
      </p:sp>
      <p:sp>
        <p:nvSpPr>
          <p:cNvPr name="AutoShape 5" id="5"/>
          <p:cNvSpPr/>
          <p:nvPr/>
        </p:nvSpPr>
        <p:spPr>
          <a:xfrm>
            <a:off x="1445377" y="7622300"/>
            <a:ext cx="5479021"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4384" y="599709"/>
            <a:ext cx="14072064" cy="2218690"/>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Strategies to improve Communication and Collaboration.</a:t>
            </a:r>
          </a:p>
        </p:txBody>
      </p:sp>
      <p:sp>
        <p:nvSpPr>
          <p:cNvPr name="TextBox 7" id="7"/>
          <p:cNvSpPr txBox="true"/>
          <p:nvPr/>
        </p:nvSpPr>
        <p:spPr>
          <a:xfrm rot="0">
            <a:off x="1127299" y="3399867"/>
            <a:ext cx="6186318" cy="12534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Conduct daily stand-ups to align on priorities and resolve misunderstandings.</a:t>
            </a:r>
          </a:p>
        </p:txBody>
      </p:sp>
      <p:sp>
        <p:nvSpPr>
          <p:cNvPr name="TextBox 8" id="8"/>
          <p:cNvSpPr txBox="true"/>
          <p:nvPr/>
        </p:nvSpPr>
        <p:spPr>
          <a:xfrm rot="0">
            <a:off x="1445377" y="2952269"/>
            <a:ext cx="6860076"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Establish Regular Cross-Team Meetings</a:t>
            </a:r>
          </a:p>
        </p:txBody>
      </p:sp>
      <p:sp>
        <p:nvSpPr>
          <p:cNvPr name="TextBox 9" id="9"/>
          <p:cNvSpPr txBox="true"/>
          <p:nvPr/>
        </p:nvSpPr>
        <p:spPr>
          <a:xfrm rot="0">
            <a:off x="11777645" y="4393140"/>
            <a:ext cx="5348229" cy="12534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F4662"/>
                </a:solidFill>
                <a:latin typeface="Quicksand"/>
                <a:ea typeface="Quicksand"/>
                <a:cs typeface="Quicksand"/>
                <a:sym typeface="Quicksand"/>
              </a:rPr>
              <a:t>Use DevOps tools (e.g., Azure DevOps, GitLab) for defect tracking and collaboration.</a:t>
            </a:r>
          </a:p>
        </p:txBody>
      </p:sp>
      <p:sp>
        <p:nvSpPr>
          <p:cNvPr name="TextBox 10" id="10"/>
          <p:cNvSpPr txBox="true"/>
          <p:nvPr/>
        </p:nvSpPr>
        <p:spPr>
          <a:xfrm rot="0">
            <a:off x="11909110" y="3449746"/>
            <a:ext cx="5348229"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Use DevOps Practices and Tools</a:t>
            </a:r>
          </a:p>
        </p:txBody>
      </p:sp>
      <p:sp>
        <p:nvSpPr>
          <p:cNvPr name="TextBox 11" id="11"/>
          <p:cNvSpPr txBox="true"/>
          <p:nvPr/>
        </p:nvSpPr>
        <p:spPr>
          <a:xfrm rot="0">
            <a:off x="1445377" y="6445730"/>
            <a:ext cx="5352545" cy="834390"/>
          </a:xfrm>
          <a:prstGeom prst="rect">
            <a:avLst/>
          </a:prstGeom>
        </p:spPr>
        <p:txBody>
          <a:bodyPr anchor="t" rtlCol="false" tIns="0" lIns="0" bIns="0" rIns="0">
            <a:spAutoFit/>
          </a:bodyPr>
          <a:lstStyle/>
          <a:p>
            <a:pPr algn="just" marL="518160" indent="-259080" lvl="1">
              <a:lnSpc>
                <a:spcPts val="3359"/>
              </a:lnSpc>
              <a:buFont typeface="Arial"/>
              <a:buChar char="•"/>
            </a:pPr>
            <a:r>
              <a:rPr lang="en-US" sz="2400">
                <a:solidFill>
                  <a:srgbClr val="0F4662"/>
                </a:solidFill>
                <a:latin typeface="Quicksand"/>
                <a:ea typeface="Quicksand"/>
                <a:cs typeface="Quicksand"/>
                <a:sym typeface="Quicksand"/>
              </a:rPr>
              <a:t>Appoint an SQA coordinator to mediate and align team priorities.</a:t>
            </a:r>
          </a:p>
        </p:txBody>
      </p:sp>
      <p:sp>
        <p:nvSpPr>
          <p:cNvPr name="TextBox 12" id="12"/>
          <p:cNvSpPr txBox="true"/>
          <p:nvPr/>
        </p:nvSpPr>
        <p:spPr>
          <a:xfrm rot="0">
            <a:off x="1445377" y="5812000"/>
            <a:ext cx="5332006" cy="490855"/>
          </a:xfrm>
          <a:prstGeom prst="rect">
            <a:avLst/>
          </a:prstGeom>
        </p:spPr>
        <p:txBody>
          <a:bodyPr anchor="t" rtlCol="false" tIns="0" lIns="0" bIns="0" rIns="0">
            <a:spAutoFit/>
          </a:bodyPr>
          <a:lstStyle/>
          <a:p>
            <a:pPr algn="just" marL="0" indent="0" lvl="0">
              <a:lnSpc>
                <a:spcPts val="3919"/>
              </a:lnSpc>
              <a:spcBef>
                <a:spcPct val="0"/>
              </a:spcBef>
            </a:pPr>
            <a:r>
              <a:rPr lang="en-US" b="true" sz="2799">
                <a:solidFill>
                  <a:srgbClr val="0F4662"/>
                </a:solidFill>
                <a:latin typeface="Quicksand Bold"/>
                <a:ea typeface="Quicksand Bold"/>
                <a:cs typeface="Quicksand Bold"/>
                <a:sym typeface="Quicksand Bold"/>
              </a:rPr>
              <a:t>Appoint an SQA Coordinatior</a:t>
            </a:r>
          </a:p>
        </p:txBody>
      </p:sp>
      <p:sp>
        <p:nvSpPr>
          <p:cNvPr name="Freeform 13" id="1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6332315"/>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79119" y="3636759"/>
            <a:ext cx="11729761" cy="2218690"/>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Comprehensive Testing Strategies to Enhance CRM System Development</a:t>
            </a:r>
          </a:p>
        </p:txBody>
      </p:sp>
      <p:sp>
        <p:nvSpPr>
          <p:cNvPr name="Freeform 6" id="6"/>
          <p:cNvSpPr/>
          <p:nvPr/>
        </p:nvSpPr>
        <p:spPr>
          <a:xfrm flipH="false" flipV="false" rot="0">
            <a:off x="8304001" y="7180833"/>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70697"/>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07968" y="562129"/>
            <a:ext cx="14072064" cy="2218690"/>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Unresolved Issues Due to Delayed Testing Approach</a:t>
            </a:r>
          </a:p>
        </p:txBody>
      </p:sp>
      <p:grpSp>
        <p:nvGrpSpPr>
          <p:cNvPr name="Group 4" id="4"/>
          <p:cNvGrpSpPr/>
          <p:nvPr/>
        </p:nvGrpSpPr>
        <p:grpSpPr>
          <a:xfrm rot="0">
            <a:off x="1024384" y="6623394"/>
            <a:ext cx="5352545" cy="1530254"/>
            <a:chOff x="0" y="0"/>
            <a:chExt cx="7136727" cy="2040338"/>
          </a:xfrm>
        </p:grpSpPr>
        <p:sp>
          <p:nvSpPr>
            <p:cNvPr name="AutoShape 5" id="5"/>
            <p:cNvSpPr/>
            <p:nvPr/>
          </p:nvSpPr>
          <p:spPr>
            <a:xfrm flipV="true">
              <a:off x="421226" y="2002238"/>
              <a:ext cx="6288520" cy="0"/>
            </a:xfrm>
            <a:prstGeom prst="line">
              <a:avLst/>
            </a:prstGeom>
            <a:ln cap="flat" w="76200">
              <a:solidFill>
                <a:srgbClr val="7994A0"/>
              </a:solidFill>
              <a:prstDash val="solid"/>
              <a:headEnd type="none" len="sm" w="sm"/>
              <a:tailEnd type="none" len="sm" w="sm"/>
            </a:ln>
          </p:spPr>
        </p:sp>
        <p:sp>
          <p:nvSpPr>
            <p:cNvPr name="TextBox 6" id="6"/>
            <p:cNvSpPr txBox="true"/>
            <p:nvPr/>
          </p:nvSpPr>
          <p:spPr>
            <a:xfrm rot="0">
              <a:off x="0" y="648123"/>
              <a:ext cx="7136727" cy="109347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Critical defects were not identified early, increasing rework and costs.</a:t>
              </a:r>
            </a:p>
          </p:txBody>
        </p:sp>
        <p:sp>
          <p:nvSpPr>
            <p:cNvPr name="TextBox 7" id="7"/>
            <p:cNvSpPr txBox="true"/>
            <p:nvPr/>
          </p:nvSpPr>
          <p:spPr>
            <a:xfrm rot="0">
              <a:off x="0" y="-66675"/>
              <a:ext cx="7136727" cy="632248"/>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Missed Early Defect Detection:</a:t>
              </a:r>
            </a:p>
          </p:txBody>
        </p:sp>
      </p:grpSp>
      <p:sp>
        <p:nvSpPr>
          <p:cNvPr name="Freeform 8" id="8"/>
          <p:cNvSpPr/>
          <p:nvPr/>
        </p:nvSpPr>
        <p:spPr>
          <a:xfrm flipH="false" flipV="false" rot="0">
            <a:off x="8304001" y="3440584"/>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024384" y="3228494"/>
            <a:ext cx="5352545" cy="1949354"/>
            <a:chOff x="0" y="0"/>
            <a:chExt cx="7136727" cy="2599138"/>
          </a:xfrm>
        </p:grpSpPr>
        <p:sp>
          <p:nvSpPr>
            <p:cNvPr name="AutoShape 11" id="11"/>
            <p:cNvSpPr/>
            <p:nvPr/>
          </p:nvSpPr>
          <p:spPr>
            <a:xfrm flipV="true">
              <a:off x="421226" y="2561038"/>
              <a:ext cx="6288520" cy="0"/>
            </a:xfrm>
            <a:prstGeom prst="line">
              <a:avLst/>
            </a:prstGeom>
            <a:ln cap="flat" w="76200">
              <a:solidFill>
                <a:srgbClr val="7994A0"/>
              </a:solidFill>
              <a:prstDash val="solid"/>
              <a:headEnd type="none" len="sm" w="sm"/>
              <a:tailEnd type="none" len="sm" w="sm"/>
            </a:ln>
          </p:spPr>
        </p:sp>
        <p:sp>
          <p:nvSpPr>
            <p:cNvPr name="TextBox 12" id="12"/>
            <p:cNvSpPr txBox="true"/>
            <p:nvPr/>
          </p:nvSpPr>
          <p:spPr>
            <a:xfrm rot="0">
              <a:off x="0" y="648123"/>
              <a:ext cx="7136727" cy="165227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Testing deferred until after development caused large volumes of defects.</a:t>
              </a:r>
            </a:p>
          </p:txBody>
        </p:sp>
        <p:sp>
          <p:nvSpPr>
            <p:cNvPr name="TextBox 13" id="13"/>
            <p:cNvSpPr txBox="true"/>
            <p:nvPr/>
          </p:nvSpPr>
          <p:spPr>
            <a:xfrm rot="0">
              <a:off x="0" y="-66675"/>
              <a:ext cx="7136727" cy="632248"/>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Defect Accumulation:</a:t>
              </a:r>
            </a:p>
          </p:txBody>
        </p:sp>
      </p:grpSp>
      <p:grpSp>
        <p:nvGrpSpPr>
          <p:cNvPr name="Group 14" id="14"/>
          <p:cNvGrpSpPr/>
          <p:nvPr/>
        </p:nvGrpSpPr>
        <p:grpSpPr>
          <a:xfrm rot="0">
            <a:off x="11906603" y="3228494"/>
            <a:ext cx="5352545" cy="1530254"/>
            <a:chOff x="0" y="0"/>
            <a:chExt cx="7136727" cy="2040338"/>
          </a:xfrm>
        </p:grpSpPr>
        <p:sp>
          <p:nvSpPr>
            <p:cNvPr name="AutoShape 15" id="15"/>
            <p:cNvSpPr/>
            <p:nvPr/>
          </p:nvSpPr>
          <p:spPr>
            <a:xfrm flipV="true">
              <a:off x="421226" y="2002238"/>
              <a:ext cx="6288520" cy="0"/>
            </a:xfrm>
            <a:prstGeom prst="line">
              <a:avLst/>
            </a:prstGeom>
            <a:ln cap="flat" w="76200">
              <a:solidFill>
                <a:srgbClr val="7994A0"/>
              </a:solidFill>
              <a:prstDash val="solid"/>
              <a:headEnd type="none" len="sm" w="sm"/>
              <a:tailEnd type="none" len="sm" w="sm"/>
            </a:ln>
          </p:spPr>
        </p:sp>
        <p:sp>
          <p:nvSpPr>
            <p:cNvPr name="TextBox 16" id="16"/>
            <p:cNvSpPr txBox="true"/>
            <p:nvPr/>
          </p:nvSpPr>
          <p:spPr>
            <a:xfrm rot="0">
              <a:off x="0" y="648123"/>
              <a:ext cx="7136727" cy="109347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Tight schedules left insufficient time to resolve defects.</a:t>
              </a:r>
            </a:p>
          </p:txBody>
        </p:sp>
        <p:sp>
          <p:nvSpPr>
            <p:cNvPr name="TextBox 17" id="17"/>
            <p:cNvSpPr txBox="true"/>
            <p:nvPr/>
          </p:nvSpPr>
          <p:spPr>
            <a:xfrm rot="0">
              <a:off x="0" y="-66675"/>
              <a:ext cx="7136727" cy="632248"/>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Limited Resolution Time:</a:t>
              </a:r>
            </a:p>
          </p:txBody>
        </p:sp>
      </p:grpSp>
      <p:grpSp>
        <p:nvGrpSpPr>
          <p:cNvPr name="Group 18" id="18"/>
          <p:cNvGrpSpPr/>
          <p:nvPr/>
        </p:nvGrpSpPr>
        <p:grpSpPr>
          <a:xfrm rot="0">
            <a:off x="11906603" y="6623394"/>
            <a:ext cx="5352545" cy="1530254"/>
            <a:chOff x="0" y="0"/>
            <a:chExt cx="7136727" cy="2040338"/>
          </a:xfrm>
        </p:grpSpPr>
        <p:sp>
          <p:nvSpPr>
            <p:cNvPr name="AutoShape 19" id="19"/>
            <p:cNvSpPr/>
            <p:nvPr/>
          </p:nvSpPr>
          <p:spPr>
            <a:xfrm flipV="true">
              <a:off x="421226" y="2002238"/>
              <a:ext cx="6288520" cy="0"/>
            </a:xfrm>
            <a:prstGeom prst="line">
              <a:avLst/>
            </a:prstGeom>
            <a:ln cap="flat" w="76200">
              <a:solidFill>
                <a:srgbClr val="7994A0"/>
              </a:solidFill>
              <a:prstDash val="solid"/>
              <a:headEnd type="none" len="sm" w="sm"/>
              <a:tailEnd type="none" len="sm" w="sm"/>
            </a:ln>
          </p:spPr>
        </p:sp>
        <p:sp>
          <p:nvSpPr>
            <p:cNvPr name="TextBox 20" id="20"/>
            <p:cNvSpPr txBox="true"/>
            <p:nvPr/>
          </p:nvSpPr>
          <p:spPr>
            <a:xfrm rot="0">
              <a:off x="0" y="648123"/>
              <a:ext cx="7136727" cy="109347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Unresolved defects resulted in poor functionality, usability, and reliability.</a:t>
              </a:r>
            </a:p>
          </p:txBody>
        </p:sp>
        <p:sp>
          <p:nvSpPr>
            <p:cNvPr name="TextBox 21" id="21"/>
            <p:cNvSpPr txBox="true"/>
            <p:nvPr/>
          </p:nvSpPr>
          <p:spPr>
            <a:xfrm rot="0">
              <a:off x="0" y="-66675"/>
              <a:ext cx="7136727" cy="632248"/>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Poor Software Quality:</a:t>
              </a: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472333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Shift-Left Testing Approach With Agille Practice</a:t>
            </a:r>
          </a:p>
        </p:txBody>
      </p:sp>
      <p:sp>
        <p:nvSpPr>
          <p:cNvPr name="AutoShape 3" id="3"/>
          <p:cNvSpPr/>
          <p:nvPr/>
        </p:nvSpPr>
        <p:spPr>
          <a:xfrm>
            <a:off x="15947294" y="1066800"/>
            <a:ext cx="1312006" cy="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6780788" y="2205139"/>
            <a:ext cx="10360511" cy="2461678"/>
            <a:chOff x="0" y="0"/>
            <a:chExt cx="13814015" cy="3282238"/>
          </a:xfrm>
        </p:grpSpPr>
        <p:sp>
          <p:nvSpPr>
            <p:cNvPr name="TextBox 5" id="5"/>
            <p:cNvSpPr txBox="true"/>
            <p:nvPr/>
          </p:nvSpPr>
          <p:spPr>
            <a:xfrm rot="0">
              <a:off x="0" y="618413"/>
              <a:ext cx="13814015" cy="2663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Collaborate with clients during Agile sprint planning to refine ambiguous requirements.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Testing begins as soon as user stories are created, ensuring clarity and alignment.</a:t>
              </a:r>
            </a:p>
          </p:txBody>
        </p:sp>
        <p:sp>
          <p:nvSpPr>
            <p:cNvPr name="TextBox 6" id="6"/>
            <p:cNvSpPr txBox="true"/>
            <p:nvPr/>
          </p:nvSpPr>
          <p:spPr>
            <a:xfrm rot="0">
              <a:off x="0" y="-66675"/>
              <a:ext cx="6802515" cy="632248"/>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Early Requirement Validation</a:t>
              </a:r>
            </a:p>
          </p:txBody>
        </p:sp>
      </p:grpSp>
      <p:grpSp>
        <p:nvGrpSpPr>
          <p:cNvPr name="Group 7" id="7"/>
          <p:cNvGrpSpPr/>
          <p:nvPr/>
        </p:nvGrpSpPr>
        <p:grpSpPr>
          <a:xfrm rot="0">
            <a:off x="800956" y="2205139"/>
            <a:ext cx="5385764" cy="6426664"/>
            <a:chOff x="0" y="0"/>
            <a:chExt cx="1418473" cy="1692619"/>
          </a:xfrm>
        </p:grpSpPr>
        <p:sp>
          <p:nvSpPr>
            <p:cNvPr name="Freeform 8" id="8"/>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9" id="9"/>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10" id="10"/>
          <p:cNvSpPr txBox="true"/>
          <p:nvPr/>
        </p:nvSpPr>
        <p:spPr>
          <a:xfrm rot="0">
            <a:off x="942894" y="3211000"/>
            <a:ext cx="5101887" cy="4086225"/>
          </a:xfrm>
          <a:prstGeom prst="rect">
            <a:avLst/>
          </a:prstGeom>
        </p:spPr>
        <p:txBody>
          <a:bodyPr anchor="t" rtlCol="false" tIns="0" lIns="0" bIns="0" rIns="0">
            <a:spAutoFit/>
          </a:bodyPr>
          <a:lstStyle/>
          <a:p>
            <a:pPr algn="ctr">
              <a:lnSpc>
                <a:spcPts val="4079"/>
              </a:lnSpc>
            </a:pPr>
            <a:r>
              <a:rPr lang="en-US" sz="2400">
                <a:solidFill>
                  <a:srgbClr val="0F4662"/>
                </a:solidFill>
                <a:latin typeface="Quicksand"/>
                <a:ea typeface="Quicksand"/>
                <a:cs typeface="Quicksand"/>
                <a:sym typeface="Quicksand"/>
              </a:rPr>
              <a:t>Shift Left Testing emphasizes integrating testing earlier in the software development lifecycle (SDLC). Combined with Agile practices, it enables continuous testing and collaboration between development, testing, and client teams</a:t>
            </a:r>
          </a:p>
        </p:txBody>
      </p:sp>
      <p:grpSp>
        <p:nvGrpSpPr>
          <p:cNvPr name="Group 11" id="11"/>
          <p:cNvGrpSpPr/>
          <p:nvPr/>
        </p:nvGrpSpPr>
        <p:grpSpPr>
          <a:xfrm rot="0">
            <a:off x="6780788" y="4959157"/>
            <a:ext cx="10360511" cy="1947328"/>
            <a:chOff x="0" y="0"/>
            <a:chExt cx="13814015" cy="2596438"/>
          </a:xfrm>
        </p:grpSpPr>
        <p:sp>
          <p:nvSpPr>
            <p:cNvPr name="TextBox 12" id="12"/>
            <p:cNvSpPr txBox="true"/>
            <p:nvPr/>
          </p:nvSpPr>
          <p:spPr>
            <a:xfrm rot="0">
              <a:off x="0" y="618413"/>
              <a:ext cx="13814015" cy="19780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Utilize practices like test-driven development (TDD) and behavior-driven development (BDD) to write tests alongside code, detecting defects immediately.</a:t>
              </a:r>
            </a:p>
          </p:txBody>
        </p:sp>
        <p:sp>
          <p:nvSpPr>
            <p:cNvPr name="TextBox 13" id="13"/>
            <p:cNvSpPr txBox="true"/>
            <p:nvPr/>
          </p:nvSpPr>
          <p:spPr>
            <a:xfrm rot="0">
              <a:off x="0" y="-66675"/>
              <a:ext cx="6802515" cy="632248"/>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Continuous Testing</a:t>
              </a:r>
            </a:p>
          </p:txBody>
        </p:sp>
      </p:grpSp>
      <p:grpSp>
        <p:nvGrpSpPr>
          <p:cNvPr name="Group 14" id="14"/>
          <p:cNvGrpSpPr/>
          <p:nvPr/>
        </p:nvGrpSpPr>
        <p:grpSpPr>
          <a:xfrm rot="0">
            <a:off x="6780788" y="7198825"/>
            <a:ext cx="10360511" cy="1432978"/>
            <a:chOff x="0" y="0"/>
            <a:chExt cx="13814015" cy="1910638"/>
          </a:xfrm>
        </p:grpSpPr>
        <p:sp>
          <p:nvSpPr>
            <p:cNvPr name="TextBox 15" id="15"/>
            <p:cNvSpPr txBox="true"/>
            <p:nvPr/>
          </p:nvSpPr>
          <p:spPr>
            <a:xfrm rot="0">
              <a:off x="0" y="618413"/>
              <a:ext cx="13814015" cy="12922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Implement automated testing tools for unit, integration, and regression testing to ensure rapid feedback on code quality.</a:t>
              </a:r>
            </a:p>
          </p:txBody>
        </p:sp>
        <p:sp>
          <p:nvSpPr>
            <p:cNvPr name="TextBox 16" id="16"/>
            <p:cNvSpPr txBox="true"/>
            <p:nvPr/>
          </p:nvSpPr>
          <p:spPr>
            <a:xfrm rot="0">
              <a:off x="0" y="-66675"/>
              <a:ext cx="6802515" cy="632248"/>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Automation</a:t>
              </a:r>
            </a:p>
          </p:txBody>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51445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Benefit of The Strategy</a:t>
            </a:r>
          </a:p>
        </p:txBody>
      </p:sp>
      <p:sp>
        <p:nvSpPr>
          <p:cNvPr name="AutoShape 3" id="3"/>
          <p:cNvSpPr/>
          <p:nvPr/>
        </p:nvSpPr>
        <p:spPr>
          <a:xfrm flipV="true">
            <a:off x="8289030" y="990600"/>
            <a:ext cx="8970270" cy="3810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6453420" y="2389266"/>
            <a:ext cx="5385764" cy="3409218"/>
            <a:chOff x="0" y="0"/>
            <a:chExt cx="1418473" cy="897901"/>
          </a:xfrm>
        </p:grpSpPr>
        <p:sp>
          <p:nvSpPr>
            <p:cNvPr name="Freeform 5" id="5"/>
            <p:cNvSpPr/>
            <p:nvPr/>
          </p:nvSpPr>
          <p:spPr>
            <a:xfrm flipH="false" flipV="false" rot="0">
              <a:off x="0" y="0"/>
              <a:ext cx="1418473" cy="897901"/>
            </a:xfrm>
            <a:custGeom>
              <a:avLst/>
              <a:gdLst/>
              <a:ahLst/>
              <a:cxnLst/>
              <a:rect r="r" b="b" t="t" l="l"/>
              <a:pathLst>
                <a:path h="897901" w="1418473">
                  <a:moveTo>
                    <a:pt x="73311" y="0"/>
                  </a:moveTo>
                  <a:lnTo>
                    <a:pt x="1345161" y="0"/>
                  </a:lnTo>
                  <a:cubicBezTo>
                    <a:pt x="1364605" y="0"/>
                    <a:pt x="1383252" y="7724"/>
                    <a:pt x="1397000" y="21472"/>
                  </a:cubicBezTo>
                  <a:cubicBezTo>
                    <a:pt x="1410749" y="35221"/>
                    <a:pt x="1418473" y="53868"/>
                    <a:pt x="1418473" y="73311"/>
                  </a:cubicBezTo>
                  <a:lnTo>
                    <a:pt x="1418473" y="824590"/>
                  </a:lnTo>
                  <a:cubicBezTo>
                    <a:pt x="1418473" y="844033"/>
                    <a:pt x="1410749" y="862680"/>
                    <a:pt x="1397000" y="876429"/>
                  </a:cubicBezTo>
                  <a:cubicBezTo>
                    <a:pt x="1383252" y="890177"/>
                    <a:pt x="1364605" y="897901"/>
                    <a:pt x="1345161" y="897901"/>
                  </a:cubicBezTo>
                  <a:lnTo>
                    <a:pt x="73311" y="897901"/>
                  </a:lnTo>
                  <a:cubicBezTo>
                    <a:pt x="53868" y="897901"/>
                    <a:pt x="35221" y="890177"/>
                    <a:pt x="21472" y="876429"/>
                  </a:cubicBezTo>
                  <a:cubicBezTo>
                    <a:pt x="7724" y="862680"/>
                    <a:pt x="0" y="844033"/>
                    <a:pt x="0" y="824590"/>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6" id="6"/>
            <p:cNvSpPr txBox="true"/>
            <p:nvPr/>
          </p:nvSpPr>
          <p:spPr>
            <a:xfrm>
              <a:off x="0" y="-123825"/>
              <a:ext cx="1418473" cy="1021726"/>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6595358" y="3059423"/>
            <a:ext cx="510188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agile promotes close collaboration among developers, testers, and clients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 reducing communication gaps.</a:t>
            </a:r>
          </a:p>
        </p:txBody>
      </p:sp>
      <p:sp>
        <p:nvSpPr>
          <p:cNvPr name="TextBox 8" id="8"/>
          <p:cNvSpPr txBox="true"/>
          <p:nvPr/>
        </p:nvSpPr>
        <p:spPr>
          <a:xfrm rot="0">
            <a:off x="6595358" y="2613620"/>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Improved Collaboration</a:t>
            </a:r>
          </a:p>
        </p:txBody>
      </p:sp>
      <p:grpSp>
        <p:nvGrpSpPr>
          <p:cNvPr name="Group 9" id="9"/>
          <p:cNvGrpSpPr/>
          <p:nvPr/>
        </p:nvGrpSpPr>
        <p:grpSpPr>
          <a:xfrm rot="0">
            <a:off x="800956" y="2389266"/>
            <a:ext cx="5385764" cy="3409218"/>
            <a:chOff x="0" y="0"/>
            <a:chExt cx="1418473" cy="897901"/>
          </a:xfrm>
        </p:grpSpPr>
        <p:sp>
          <p:nvSpPr>
            <p:cNvPr name="Freeform 10" id="10"/>
            <p:cNvSpPr/>
            <p:nvPr/>
          </p:nvSpPr>
          <p:spPr>
            <a:xfrm flipH="false" flipV="false" rot="0">
              <a:off x="0" y="0"/>
              <a:ext cx="1418473" cy="897901"/>
            </a:xfrm>
            <a:custGeom>
              <a:avLst/>
              <a:gdLst/>
              <a:ahLst/>
              <a:cxnLst/>
              <a:rect r="r" b="b" t="t" l="l"/>
              <a:pathLst>
                <a:path h="897901" w="1418473">
                  <a:moveTo>
                    <a:pt x="73311" y="0"/>
                  </a:moveTo>
                  <a:lnTo>
                    <a:pt x="1345161" y="0"/>
                  </a:lnTo>
                  <a:cubicBezTo>
                    <a:pt x="1364605" y="0"/>
                    <a:pt x="1383252" y="7724"/>
                    <a:pt x="1397000" y="21472"/>
                  </a:cubicBezTo>
                  <a:cubicBezTo>
                    <a:pt x="1410749" y="35221"/>
                    <a:pt x="1418473" y="53868"/>
                    <a:pt x="1418473" y="73311"/>
                  </a:cubicBezTo>
                  <a:lnTo>
                    <a:pt x="1418473" y="824590"/>
                  </a:lnTo>
                  <a:cubicBezTo>
                    <a:pt x="1418473" y="844033"/>
                    <a:pt x="1410749" y="862680"/>
                    <a:pt x="1397000" y="876429"/>
                  </a:cubicBezTo>
                  <a:cubicBezTo>
                    <a:pt x="1383252" y="890177"/>
                    <a:pt x="1364605" y="897901"/>
                    <a:pt x="1345161" y="897901"/>
                  </a:cubicBezTo>
                  <a:lnTo>
                    <a:pt x="73311" y="897901"/>
                  </a:lnTo>
                  <a:cubicBezTo>
                    <a:pt x="53868" y="897901"/>
                    <a:pt x="35221" y="890177"/>
                    <a:pt x="21472" y="876429"/>
                  </a:cubicBezTo>
                  <a:cubicBezTo>
                    <a:pt x="7724" y="862680"/>
                    <a:pt x="0" y="844033"/>
                    <a:pt x="0" y="824590"/>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11" id="11"/>
            <p:cNvSpPr txBox="true"/>
            <p:nvPr/>
          </p:nvSpPr>
          <p:spPr>
            <a:xfrm>
              <a:off x="0" y="-123825"/>
              <a:ext cx="1418473" cy="1021726"/>
            </a:xfrm>
            <a:prstGeom prst="rect">
              <a:avLst/>
            </a:prstGeom>
          </p:spPr>
          <p:txBody>
            <a:bodyPr anchor="ctr" rtlCol="false" tIns="50800" lIns="50800" bIns="50800" rIns="50800"/>
            <a:lstStyle/>
            <a:p>
              <a:pPr algn="ctr">
                <a:lnSpc>
                  <a:spcPts val="4079"/>
                </a:lnSpc>
              </a:pPr>
            </a:p>
          </p:txBody>
        </p:sp>
      </p:grpSp>
      <p:sp>
        <p:nvSpPr>
          <p:cNvPr name="TextBox 12" id="12"/>
          <p:cNvSpPr txBox="true"/>
          <p:nvPr/>
        </p:nvSpPr>
        <p:spPr>
          <a:xfrm rot="0">
            <a:off x="942894" y="2613620"/>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Early Defect Detection</a:t>
            </a:r>
          </a:p>
        </p:txBody>
      </p:sp>
      <p:sp>
        <p:nvSpPr>
          <p:cNvPr name="TextBox 13" id="13"/>
          <p:cNvSpPr txBox="true"/>
          <p:nvPr/>
        </p:nvSpPr>
        <p:spPr>
          <a:xfrm rot="0">
            <a:off x="942894" y="3059423"/>
            <a:ext cx="5101887"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identifies defects in early stages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reducing rework and defect backlog at later stages</a:t>
            </a:r>
          </a:p>
        </p:txBody>
      </p:sp>
      <p:grpSp>
        <p:nvGrpSpPr>
          <p:cNvPr name="Group 14" id="14"/>
          <p:cNvGrpSpPr/>
          <p:nvPr/>
        </p:nvGrpSpPr>
        <p:grpSpPr>
          <a:xfrm rot="0">
            <a:off x="12105883" y="2389266"/>
            <a:ext cx="5385764" cy="3409218"/>
            <a:chOff x="0" y="0"/>
            <a:chExt cx="1418473" cy="897901"/>
          </a:xfrm>
        </p:grpSpPr>
        <p:sp>
          <p:nvSpPr>
            <p:cNvPr name="Freeform 15" id="15"/>
            <p:cNvSpPr/>
            <p:nvPr/>
          </p:nvSpPr>
          <p:spPr>
            <a:xfrm flipH="false" flipV="false" rot="0">
              <a:off x="0" y="0"/>
              <a:ext cx="1418473" cy="897901"/>
            </a:xfrm>
            <a:custGeom>
              <a:avLst/>
              <a:gdLst/>
              <a:ahLst/>
              <a:cxnLst/>
              <a:rect r="r" b="b" t="t" l="l"/>
              <a:pathLst>
                <a:path h="897901" w="1418473">
                  <a:moveTo>
                    <a:pt x="73311" y="0"/>
                  </a:moveTo>
                  <a:lnTo>
                    <a:pt x="1345161" y="0"/>
                  </a:lnTo>
                  <a:cubicBezTo>
                    <a:pt x="1364605" y="0"/>
                    <a:pt x="1383252" y="7724"/>
                    <a:pt x="1397000" y="21472"/>
                  </a:cubicBezTo>
                  <a:cubicBezTo>
                    <a:pt x="1410749" y="35221"/>
                    <a:pt x="1418473" y="53868"/>
                    <a:pt x="1418473" y="73311"/>
                  </a:cubicBezTo>
                  <a:lnTo>
                    <a:pt x="1418473" y="824590"/>
                  </a:lnTo>
                  <a:cubicBezTo>
                    <a:pt x="1418473" y="844033"/>
                    <a:pt x="1410749" y="862680"/>
                    <a:pt x="1397000" y="876429"/>
                  </a:cubicBezTo>
                  <a:cubicBezTo>
                    <a:pt x="1383252" y="890177"/>
                    <a:pt x="1364605" y="897901"/>
                    <a:pt x="1345161" y="897901"/>
                  </a:cubicBezTo>
                  <a:lnTo>
                    <a:pt x="73311" y="897901"/>
                  </a:lnTo>
                  <a:cubicBezTo>
                    <a:pt x="53868" y="897901"/>
                    <a:pt x="35221" y="890177"/>
                    <a:pt x="21472" y="876429"/>
                  </a:cubicBezTo>
                  <a:cubicBezTo>
                    <a:pt x="7724" y="862680"/>
                    <a:pt x="0" y="844033"/>
                    <a:pt x="0" y="824590"/>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16" id="16"/>
            <p:cNvSpPr txBox="true"/>
            <p:nvPr/>
          </p:nvSpPr>
          <p:spPr>
            <a:xfrm>
              <a:off x="0" y="-123825"/>
              <a:ext cx="1418473" cy="1021726"/>
            </a:xfrm>
            <a:prstGeom prst="rect">
              <a:avLst/>
            </a:prstGeom>
          </p:spPr>
          <p:txBody>
            <a:bodyPr anchor="ctr" rtlCol="false" tIns="50800" lIns="50800" bIns="50800" rIns="50800"/>
            <a:lstStyle/>
            <a:p>
              <a:pPr algn="ctr">
                <a:lnSpc>
                  <a:spcPts val="4079"/>
                </a:lnSpc>
              </a:pPr>
            </a:p>
          </p:txBody>
        </p:sp>
      </p:grpSp>
      <p:sp>
        <p:nvSpPr>
          <p:cNvPr name="TextBox 17" id="17"/>
          <p:cNvSpPr txBox="true"/>
          <p:nvPr/>
        </p:nvSpPr>
        <p:spPr>
          <a:xfrm rot="0">
            <a:off x="12247822" y="2613620"/>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Cost and Time Savings</a:t>
            </a:r>
          </a:p>
        </p:txBody>
      </p:sp>
      <p:sp>
        <p:nvSpPr>
          <p:cNvPr name="TextBox 18" id="18"/>
          <p:cNvSpPr txBox="true"/>
          <p:nvPr/>
        </p:nvSpPr>
        <p:spPr>
          <a:xfrm rot="0">
            <a:off x="12247822" y="3059423"/>
            <a:ext cx="510188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fixing defects early reduces overall development costs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avoids delays caused by rework.</a:t>
            </a:r>
          </a:p>
        </p:txBody>
      </p:sp>
      <p:grpSp>
        <p:nvGrpSpPr>
          <p:cNvPr name="Group 19" id="19"/>
          <p:cNvGrpSpPr/>
          <p:nvPr/>
        </p:nvGrpSpPr>
        <p:grpSpPr>
          <a:xfrm rot="0">
            <a:off x="3493838" y="6039274"/>
            <a:ext cx="5385764" cy="3409218"/>
            <a:chOff x="0" y="0"/>
            <a:chExt cx="1418473" cy="897901"/>
          </a:xfrm>
        </p:grpSpPr>
        <p:sp>
          <p:nvSpPr>
            <p:cNvPr name="Freeform 20" id="20"/>
            <p:cNvSpPr/>
            <p:nvPr/>
          </p:nvSpPr>
          <p:spPr>
            <a:xfrm flipH="false" flipV="false" rot="0">
              <a:off x="0" y="0"/>
              <a:ext cx="1418473" cy="897901"/>
            </a:xfrm>
            <a:custGeom>
              <a:avLst/>
              <a:gdLst/>
              <a:ahLst/>
              <a:cxnLst/>
              <a:rect r="r" b="b" t="t" l="l"/>
              <a:pathLst>
                <a:path h="897901" w="1418473">
                  <a:moveTo>
                    <a:pt x="73311" y="0"/>
                  </a:moveTo>
                  <a:lnTo>
                    <a:pt x="1345161" y="0"/>
                  </a:lnTo>
                  <a:cubicBezTo>
                    <a:pt x="1364605" y="0"/>
                    <a:pt x="1383252" y="7724"/>
                    <a:pt x="1397000" y="21472"/>
                  </a:cubicBezTo>
                  <a:cubicBezTo>
                    <a:pt x="1410749" y="35221"/>
                    <a:pt x="1418473" y="53868"/>
                    <a:pt x="1418473" y="73311"/>
                  </a:cubicBezTo>
                  <a:lnTo>
                    <a:pt x="1418473" y="824590"/>
                  </a:lnTo>
                  <a:cubicBezTo>
                    <a:pt x="1418473" y="844033"/>
                    <a:pt x="1410749" y="862680"/>
                    <a:pt x="1397000" y="876429"/>
                  </a:cubicBezTo>
                  <a:cubicBezTo>
                    <a:pt x="1383252" y="890177"/>
                    <a:pt x="1364605" y="897901"/>
                    <a:pt x="1345161" y="897901"/>
                  </a:cubicBezTo>
                  <a:lnTo>
                    <a:pt x="73311" y="897901"/>
                  </a:lnTo>
                  <a:cubicBezTo>
                    <a:pt x="53868" y="897901"/>
                    <a:pt x="35221" y="890177"/>
                    <a:pt x="21472" y="876429"/>
                  </a:cubicBezTo>
                  <a:cubicBezTo>
                    <a:pt x="7724" y="862680"/>
                    <a:pt x="0" y="844033"/>
                    <a:pt x="0" y="824590"/>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21" id="21"/>
            <p:cNvSpPr txBox="true"/>
            <p:nvPr/>
          </p:nvSpPr>
          <p:spPr>
            <a:xfrm>
              <a:off x="0" y="-123825"/>
              <a:ext cx="1418473" cy="1021726"/>
            </a:xfrm>
            <a:prstGeom prst="rect">
              <a:avLst/>
            </a:prstGeom>
          </p:spPr>
          <p:txBody>
            <a:bodyPr anchor="ctr" rtlCol="false" tIns="50800" lIns="50800" bIns="50800" rIns="50800"/>
            <a:lstStyle/>
            <a:p>
              <a:pPr algn="ctr">
                <a:lnSpc>
                  <a:spcPts val="4079"/>
                </a:lnSpc>
              </a:pPr>
            </a:p>
          </p:txBody>
        </p:sp>
      </p:grpSp>
      <p:sp>
        <p:nvSpPr>
          <p:cNvPr name="TextBox 22" id="22"/>
          <p:cNvSpPr txBox="true"/>
          <p:nvPr/>
        </p:nvSpPr>
        <p:spPr>
          <a:xfrm rot="0">
            <a:off x="3635776" y="6709431"/>
            <a:ext cx="510188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continuous testing ensures comprehensive coverage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maintains consistent quality metrics.</a:t>
            </a:r>
          </a:p>
        </p:txBody>
      </p:sp>
      <p:sp>
        <p:nvSpPr>
          <p:cNvPr name="TextBox 23" id="23"/>
          <p:cNvSpPr txBox="true"/>
          <p:nvPr/>
        </p:nvSpPr>
        <p:spPr>
          <a:xfrm rot="0">
            <a:off x="3635776" y="6263627"/>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Higher Software Quality</a:t>
            </a:r>
          </a:p>
        </p:txBody>
      </p:sp>
      <p:grpSp>
        <p:nvGrpSpPr>
          <p:cNvPr name="Group 24" id="24"/>
          <p:cNvGrpSpPr/>
          <p:nvPr/>
        </p:nvGrpSpPr>
        <p:grpSpPr>
          <a:xfrm rot="0">
            <a:off x="9413001" y="6039274"/>
            <a:ext cx="5385764" cy="3409218"/>
            <a:chOff x="0" y="0"/>
            <a:chExt cx="1418473" cy="897901"/>
          </a:xfrm>
        </p:grpSpPr>
        <p:sp>
          <p:nvSpPr>
            <p:cNvPr name="Freeform 25" id="25"/>
            <p:cNvSpPr/>
            <p:nvPr/>
          </p:nvSpPr>
          <p:spPr>
            <a:xfrm flipH="false" flipV="false" rot="0">
              <a:off x="0" y="0"/>
              <a:ext cx="1418473" cy="897901"/>
            </a:xfrm>
            <a:custGeom>
              <a:avLst/>
              <a:gdLst/>
              <a:ahLst/>
              <a:cxnLst/>
              <a:rect r="r" b="b" t="t" l="l"/>
              <a:pathLst>
                <a:path h="897901" w="1418473">
                  <a:moveTo>
                    <a:pt x="73311" y="0"/>
                  </a:moveTo>
                  <a:lnTo>
                    <a:pt x="1345161" y="0"/>
                  </a:lnTo>
                  <a:cubicBezTo>
                    <a:pt x="1364605" y="0"/>
                    <a:pt x="1383252" y="7724"/>
                    <a:pt x="1397000" y="21472"/>
                  </a:cubicBezTo>
                  <a:cubicBezTo>
                    <a:pt x="1410749" y="35221"/>
                    <a:pt x="1418473" y="53868"/>
                    <a:pt x="1418473" y="73311"/>
                  </a:cubicBezTo>
                  <a:lnTo>
                    <a:pt x="1418473" y="824590"/>
                  </a:lnTo>
                  <a:cubicBezTo>
                    <a:pt x="1418473" y="844033"/>
                    <a:pt x="1410749" y="862680"/>
                    <a:pt x="1397000" y="876429"/>
                  </a:cubicBezTo>
                  <a:cubicBezTo>
                    <a:pt x="1383252" y="890177"/>
                    <a:pt x="1364605" y="897901"/>
                    <a:pt x="1345161" y="897901"/>
                  </a:cubicBezTo>
                  <a:lnTo>
                    <a:pt x="73311" y="897901"/>
                  </a:lnTo>
                  <a:cubicBezTo>
                    <a:pt x="53868" y="897901"/>
                    <a:pt x="35221" y="890177"/>
                    <a:pt x="21472" y="876429"/>
                  </a:cubicBezTo>
                  <a:cubicBezTo>
                    <a:pt x="7724" y="862680"/>
                    <a:pt x="0" y="844033"/>
                    <a:pt x="0" y="824590"/>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26" id="26"/>
            <p:cNvSpPr txBox="true"/>
            <p:nvPr/>
          </p:nvSpPr>
          <p:spPr>
            <a:xfrm>
              <a:off x="0" y="-123825"/>
              <a:ext cx="1418473" cy="1021726"/>
            </a:xfrm>
            <a:prstGeom prst="rect">
              <a:avLst/>
            </a:prstGeom>
          </p:spPr>
          <p:txBody>
            <a:bodyPr anchor="ctr" rtlCol="false" tIns="50800" lIns="50800" bIns="50800" rIns="50800"/>
            <a:lstStyle/>
            <a:p>
              <a:pPr algn="ctr">
                <a:lnSpc>
                  <a:spcPts val="4079"/>
                </a:lnSpc>
              </a:pPr>
            </a:p>
          </p:txBody>
        </p:sp>
      </p:grpSp>
      <p:sp>
        <p:nvSpPr>
          <p:cNvPr name="TextBox 27" id="27"/>
          <p:cNvSpPr txBox="true"/>
          <p:nvPr/>
        </p:nvSpPr>
        <p:spPr>
          <a:xfrm rot="0">
            <a:off x="9554940" y="6709431"/>
            <a:ext cx="510188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Agile allows incorporating frequent requirement changes without derailing the development process.</a:t>
            </a:r>
          </a:p>
        </p:txBody>
      </p:sp>
      <p:sp>
        <p:nvSpPr>
          <p:cNvPr name="TextBox 28" id="28"/>
          <p:cNvSpPr txBox="true"/>
          <p:nvPr/>
        </p:nvSpPr>
        <p:spPr>
          <a:xfrm rot="0">
            <a:off x="9554940" y="6263627"/>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Adaptability to Change</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951445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Reasons For Selecting </a:t>
            </a:r>
          </a:p>
        </p:txBody>
      </p:sp>
      <p:sp>
        <p:nvSpPr>
          <p:cNvPr name="AutoShape 3" id="3"/>
          <p:cNvSpPr/>
          <p:nvPr/>
        </p:nvSpPr>
        <p:spPr>
          <a:xfrm>
            <a:off x="8658847" y="1028700"/>
            <a:ext cx="8600453" cy="38100"/>
          </a:xfrm>
          <a:prstGeom prst="line">
            <a:avLst/>
          </a:prstGeom>
          <a:ln cap="flat" w="76200">
            <a:solidFill>
              <a:srgbClr val="0F4662"/>
            </a:solidFill>
            <a:prstDash val="solid"/>
            <a:headEnd type="none" len="sm" w="sm"/>
            <a:tailEnd type="none" len="sm" w="sm"/>
          </a:ln>
        </p:spPr>
      </p:sp>
      <p:grpSp>
        <p:nvGrpSpPr>
          <p:cNvPr name="Group 4" id="4"/>
          <p:cNvGrpSpPr/>
          <p:nvPr/>
        </p:nvGrpSpPr>
        <p:grpSpPr>
          <a:xfrm rot="0">
            <a:off x="6453420" y="2389266"/>
            <a:ext cx="5385764" cy="6426664"/>
            <a:chOff x="0" y="0"/>
            <a:chExt cx="1418473" cy="1692619"/>
          </a:xfrm>
        </p:grpSpPr>
        <p:sp>
          <p:nvSpPr>
            <p:cNvPr name="Freeform 5" id="5"/>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6" id="6"/>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6664026" y="3910780"/>
            <a:ext cx="5101887" cy="30575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iterative nature of Agile allows delivering smaller, functional increments quickly, keeping the project on track despite time constraints.</a:t>
            </a:r>
          </a:p>
          <a:p>
            <a:pPr algn="l">
              <a:lnSpc>
                <a:spcPts val="4079"/>
              </a:lnSpc>
            </a:pPr>
          </a:p>
        </p:txBody>
      </p:sp>
      <p:sp>
        <p:nvSpPr>
          <p:cNvPr name="TextBox 8" id="8"/>
          <p:cNvSpPr txBox="true"/>
          <p:nvPr/>
        </p:nvSpPr>
        <p:spPr>
          <a:xfrm rot="0">
            <a:off x="6595358" y="2613620"/>
            <a:ext cx="5101887" cy="1481455"/>
          </a:xfrm>
          <a:prstGeom prst="rect">
            <a:avLst/>
          </a:prstGeom>
        </p:spPr>
        <p:txBody>
          <a:bodyPr anchor="t" rtlCol="false" tIns="0" lIns="0" bIns="0" rIns="0">
            <a:spAutoFit/>
          </a:bodyPr>
          <a:lstStyle/>
          <a:p>
            <a:pPr algn="ctr">
              <a:lnSpc>
                <a:spcPts val="3919"/>
              </a:lnSpc>
            </a:pPr>
            <a:r>
              <a:rPr lang="en-US" sz="2799" b="true">
                <a:solidFill>
                  <a:srgbClr val="0F4662"/>
                </a:solidFill>
                <a:latin typeface="Quicksand Bold"/>
                <a:ea typeface="Quicksand Bold"/>
                <a:cs typeface="Quicksand Bold"/>
                <a:sym typeface="Quicksand Bold"/>
              </a:rPr>
              <a:t>Alignment with Tight Deadlines</a:t>
            </a:r>
          </a:p>
          <a:p>
            <a:pPr algn="ctr" marL="0" indent="0" lvl="0">
              <a:lnSpc>
                <a:spcPts val="3919"/>
              </a:lnSpc>
              <a:spcBef>
                <a:spcPct val="0"/>
              </a:spcBef>
            </a:pPr>
          </a:p>
        </p:txBody>
      </p:sp>
      <p:grpSp>
        <p:nvGrpSpPr>
          <p:cNvPr name="Group 9" id="9"/>
          <p:cNvGrpSpPr/>
          <p:nvPr/>
        </p:nvGrpSpPr>
        <p:grpSpPr>
          <a:xfrm rot="0">
            <a:off x="12101280" y="2389266"/>
            <a:ext cx="5385764" cy="6426664"/>
            <a:chOff x="0" y="0"/>
            <a:chExt cx="1418473" cy="1692619"/>
          </a:xfrm>
        </p:grpSpPr>
        <p:sp>
          <p:nvSpPr>
            <p:cNvPr name="Freeform 10" id="10"/>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1" id="11"/>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12" id="12"/>
          <p:cNvSpPr txBox="true"/>
          <p:nvPr/>
        </p:nvSpPr>
        <p:spPr>
          <a:xfrm rot="0">
            <a:off x="12385157" y="3910780"/>
            <a:ext cx="5101887"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Agile practices combined with automation make it easier to scale testing efforts and adapt to project complexities without impacting timelines.</a:t>
            </a:r>
          </a:p>
        </p:txBody>
      </p:sp>
      <p:sp>
        <p:nvSpPr>
          <p:cNvPr name="TextBox 13" id="13"/>
          <p:cNvSpPr txBox="true"/>
          <p:nvPr/>
        </p:nvSpPr>
        <p:spPr>
          <a:xfrm rot="0">
            <a:off x="12243219" y="2613620"/>
            <a:ext cx="5101887" cy="1481455"/>
          </a:xfrm>
          <a:prstGeom prst="rect">
            <a:avLst/>
          </a:prstGeom>
        </p:spPr>
        <p:txBody>
          <a:bodyPr anchor="t" rtlCol="false" tIns="0" lIns="0" bIns="0" rIns="0">
            <a:spAutoFit/>
          </a:bodyPr>
          <a:lstStyle/>
          <a:p>
            <a:pPr algn="ctr">
              <a:lnSpc>
                <a:spcPts val="3919"/>
              </a:lnSpc>
            </a:pPr>
            <a:r>
              <a:rPr lang="en-US" sz="2799" b="true">
                <a:solidFill>
                  <a:srgbClr val="0F4662"/>
                </a:solidFill>
                <a:latin typeface="Quicksand Bold"/>
                <a:ea typeface="Quicksand Bold"/>
                <a:cs typeface="Quicksand Bold"/>
                <a:sym typeface="Quicksand Bold"/>
              </a:rPr>
              <a:t>Scalable and Flexible Approach</a:t>
            </a:r>
          </a:p>
          <a:p>
            <a:pPr algn="ctr" marL="0" indent="0" lvl="0">
              <a:lnSpc>
                <a:spcPts val="3919"/>
              </a:lnSpc>
              <a:spcBef>
                <a:spcPct val="0"/>
              </a:spcBef>
            </a:pPr>
          </a:p>
        </p:txBody>
      </p:sp>
      <p:grpSp>
        <p:nvGrpSpPr>
          <p:cNvPr name="Group 14" id="14"/>
          <p:cNvGrpSpPr/>
          <p:nvPr/>
        </p:nvGrpSpPr>
        <p:grpSpPr>
          <a:xfrm rot="0">
            <a:off x="800956" y="2389266"/>
            <a:ext cx="5385764" cy="6426664"/>
            <a:chOff x="0" y="0"/>
            <a:chExt cx="1418473" cy="1692619"/>
          </a:xfrm>
        </p:grpSpPr>
        <p:sp>
          <p:nvSpPr>
            <p:cNvPr name="Freeform 15" id="15"/>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16" id="16"/>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17" id="17"/>
          <p:cNvSpPr txBox="true"/>
          <p:nvPr/>
        </p:nvSpPr>
        <p:spPr>
          <a:xfrm rot="0">
            <a:off x="942894" y="3910780"/>
            <a:ext cx="5101887" cy="3571875"/>
          </a:xfrm>
          <a:prstGeom prst="rect">
            <a:avLst/>
          </a:prstGeom>
        </p:spPr>
        <p:txBody>
          <a:bodyPr anchor="t" rtlCol="false" tIns="0" lIns="0" bIns="0" rIns="0">
            <a:spAutoFit/>
          </a:bodyPr>
          <a:lstStyle/>
          <a:p>
            <a:pPr algn="just" marL="518160" indent="-259080" lvl="1">
              <a:lnSpc>
                <a:spcPts val="4079"/>
              </a:lnSpc>
              <a:buFont typeface="Arial"/>
              <a:buChar char="•"/>
            </a:pPr>
            <a:r>
              <a:rPr lang="en-US" sz="2400">
                <a:solidFill>
                  <a:srgbClr val="0F4662"/>
                </a:solidFill>
                <a:latin typeface="Quicksand"/>
                <a:ea typeface="Quicksand"/>
                <a:cs typeface="Quicksand"/>
                <a:sym typeface="Quicksand"/>
              </a:rPr>
              <a:t>Delayed testing often leads to undetected critical defects, as seen in the case study. </a:t>
            </a:r>
          </a:p>
          <a:p>
            <a:pPr algn="just" marL="518160" indent="-259080" lvl="1">
              <a:lnSpc>
                <a:spcPts val="4079"/>
              </a:lnSpc>
              <a:buFont typeface="Arial"/>
              <a:buChar char="•"/>
            </a:pPr>
            <a:r>
              <a:rPr lang="en-US" sz="2400">
                <a:solidFill>
                  <a:srgbClr val="0F4662"/>
                </a:solidFill>
                <a:latin typeface="Quicksand"/>
                <a:ea typeface="Quicksand"/>
                <a:cs typeface="Quicksand"/>
                <a:sym typeface="Quicksand"/>
              </a:rPr>
              <a:t>Shift Left Testing mitigates this by integrating testing early and continuously.</a:t>
            </a:r>
          </a:p>
          <a:p>
            <a:pPr algn="just">
              <a:lnSpc>
                <a:spcPts val="4079"/>
              </a:lnSpc>
            </a:pPr>
          </a:p>
        </p:txBody>
      </p:sp>
      <p:sp>
        <p:nvSpPr>
          <p:cNvPr name="TextBox 18" id="18"/>
          <p:cNvSpPr txBox="true"/>
          <p:nvPr/>
        </p:nvSpPr>
        <p:spPr>
          <a:xfrm rot="0">
            <a:off x="951483" y="2581000"/>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Proactive Risk Mitigation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79119" y="3636759"/>
            <a:ext cx="11729761" cy="335216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Quality Metrics for Monitoring and Improving the CRM System's Development Process</a:t>
            </a:r>
          </a:p>
        </p:txBody>
      </p:sp>
      <p:sp>
        <p:nvSpPr>
          <p:cNvPr name="Freeform 6" id="6"/>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112819"/>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 and Contribution</a:t>
            </a:r>
          </a:p>
        </p:txBody>
      </p:sp>
      <p:sp>
        <p:nvSpPr>
          <p:cNvPr name="TextBox 6" id="6"/>
          <p:cNvSpPr txBox="true"/>
          <p:nvPr/>
        </p:nvSpPr>
        <p:spPr>
          <a:xfrm rot="0">
            <a:off x="1618020" y="3637341"/>
            <a:ext cx="6685981" cy="1770528"/>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Muhammad Nazrul Irzan Bin Mohd Nazri</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(52213222046)</a:t>
            </a:r>
          </a:p>
        </p:txBody>
      </p:sp>
      <p:sp>
        <p:nvSpPr>
          <p:cNvPr name="TextBox 7" id="7"/>
          <p:cNvSpPr txBox="true"/>
          <p:nvPr/>
        </p:nvSpPr>
        <p:spPr>
          <a:xfrm rot="0">
            <a:off x="7758513" y="5884680"/>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Leader</a:t>
            </a:r>
          </a:p>
        </p:txBody>
      </p:sp>
      <p:sp>
        <p:nvSpPr>
          <p:cNvPr name="TextBox 8" id="8"/>
          <p:cNvSpPr txBox="true"/>
          <p:nvPr/>
        </p:nvSpPr>
        <p:spPr>
          <a:xfrm rot="0">
            <a:off x="1618020" y="2332520"/>
            <a:ext cx="6685981" cy="1170453"/>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Muhammad Mahran Bin Mazlan</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(52213222105)</a:t>
            </a:r>
          </a:p>
        </p:txBody>
      </p:sp>
      <p:sp>
        <p:nvSpPr>
          <p:cNvPr name="TextBox 9" id="9"/>
          <p:cNvSpPr txBox="true"/>
          <p:nvPr/>
        </p:nvSpPr>
        <p:spPr>
          <a:xfrm rot="0">
            <a:off x="7758513" y="2375943"/>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TextBox 10" id="10"/>
          <p:cNvSpPr txBox="true"/>
          <p:nvPr/>
        </p:nvSpPr>
        <p:spPr>
          <a:xfrm rot="0">
            <a:off x="1618020" y="5541219"/>
            <a:ext cx="6685981" cy="1770528"/>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Muhammad Nadziman Bin Nawawi @ Abdullah</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(52213222151)</a:t>
            </a:r>
          </a:p>
        </p:txBody>
      </p:sp>
      <p:sp>
        <p:nvSpPr>
          <p:cNvPr name="TextBox 11" id="11"/>
          <p:cNvSpPr txBox="true"/>
          <p:nvPr/>
        </p:nvSpPr>
        <p:spPr>
          <a:xfrm rot="0">
            <a:off x="7758513" y="4237416"/>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AutoShape 12" id="1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3" id="1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762231" y="7445097"/>
            <a:ext cx="6541770" cy="1170453"/>
          </a:xfrm>
          <a:prstGeom prst="rect">
            <a:avLst/>
          </a:prstGeom>
        </p:spPr>
        <p:txBody>
          <a:bodyPr anchor="t" rtlCol="false" tIns="0" lIns="0" bIns="0" rIns="0">
            <a:spAutoFit/>
          </a:bodyPr>
          <a:lstStyle/>
          <a:p>
            <a:pPr algn="ctr">
              <a:lnSpc>
                <a:spcPts val="4786"/>
              </a:lnSpc>
            </a:pPr>
            <a:r>
              <a:rPr lang="en-US" sz="3419" b="true">
                <a:solidFill>
                  <a:srgbClr val="0F4662"/>
                </a:solidFill>
                <a:latin typeface="Quicksand Bold"/>
                <a:ea typeface="Quicksand Bold"/>
                <a:cs typeface="Quicksand Bold"/>
                <a:sym typeface="Quicksand Bold"/>
              </a:rPr>
              <a:t>Yasmin Anisah Binti Khalid</a:t>
            </a:r>
          </a:p>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(5221322030)</a:t>
            </a:r>
          </a:p>
        </p:txBody>
      </p:sp>
      <p:sp>
        <p:nvSpPr>
          <p:cNvPr name="TextBox 15" id="15"/>
          <p:cNvSpPr txBox="true"/>
          <p:nvPr/>
        </p:nvSpPr>
        <p:spPr>
          <a:xfrm rot="0">
            <a:off x="7758513" y="7488520"/>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Member</a:t>
            </a:r>
          </a:p>
        </p:txBody>
      </p:sp>
      <p:sp>
        <p:nvSpPr>
          <p:cNvPr name="TextBox 16" id="16"/>
          <p:cNvSpPr txBox="true"/>
          <p:nvPr/>
        </p:nvSpPr>
        <p:spPr>
          <a:xfrm rot="0">
            <a:off x="12775833" y="2375943"/>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Question 1 </a:t>
            </a:r>
          </a:p>
        </p:txBody>
      </p:sp>
      <p:sp>
        <p:nvSpPr>
          <p:cNvPr name="TextBox 17" id="17"/>
          <p:cNvSpPr txBox="true"/>
          <p:nvPr/>
        </p:nvSpPr>
        <p:spPr>
          <a:xfrm rot="0">
            <a:off x="12775833" y="4237416"/>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Question 2</a:t>
            </a:r>
          </a:p>
        </p:txBody>
      </p:sp>
      <p:sp>
        <p:nvSpPr>
          <p:cNvPr name="TextBox 18" id="18"/>
          <p:cNvSpPr txBox="true"/>
          <p:nvPr/>
        </p:nvSpPr>
        <p:spPr>
          <a:xfrm rot="0">
            <a:off x="12775833" y="5884680"/>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Question 3</a:t>
            </a:r>
          </a:p>
        </p:txBody>
      </p:sp>
      <p:sp>
        <p:nvSpPr>
          <p:cNvPr name="TextBox 19" id="19"/>
          <p:cNvSpPr txBox="true"/>
          <p:nvPr/>
        </p:nvSpPr>
        <p:spPr>
          <a:xfrm rot="0">
            <a:off x="12775833" y="7488520"/>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Question 4</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9198" y="283311"/>
            <a:ext cx="4782428" cy="1131527"/>
          </a:xfrm>
          <a:prstGeom prst="rect">
            <a:avLst/>
          </a:prstGeom>
        </p:spPr>
        <p:txBody>
          <a:bodyPr anchor="t" rtlCol="false" tIns="0" lIns="0" bIns="0" rIns="0">
            <a:spAutoFit/>
          </a:bodyPr>
          <a:lstStyle/>
          <a:p>
            <a:pPr algn="l" marL="0" indent="0" lvl="0">
              <a:lnSpc>
                <a:spcPts val="9211"/>
              </a:lnSpc>
              <a:spcBef>
                <a:spcPct val="0"/>
              </a:spcBef>
            </a:pPr>
            <a:r>
              <a:rPr lang="en-US" b="true" sz="6579" i="true">
                <a:solidFill>
                  <a:srgbClr val="0F4662"/>
                </a:solidFill>
                <a:latin typeface="Cormorant Garamond Bold Italics"/>
                <a:ea typeface="Cormorant Garamond Bold Italics"/>
                <a:cs typeface="Cormorant Garamond Bold Italics"/>
                <a:sym typeface="Cormorant Garamond Bold Italics"/>
              </a:rPr>
              <a:t>Quality Metric</a:t>
            </a:r>
          </a:p>
        </p:txBody>
      </p:sp>
      <p:sp>
        <p:nvSpPr>
          <p:cNvPr name="AutoShape 3" id="3"/>
          <p:cNvSpPr/>
          <p:nvPr/>
        </p:nvSpPr>
        <p:spPr>
          <a:xfrm>
            <a:off x="5811626" y="915749"/>
            <a:ext cx="11448172" cy="49901"/>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3617295" y="2550421"/>
            <a:ext cx="10411510" cy="1180098"/>
          </a:xfrm>
          <a:custGeom>
            <a:avLst/>
            <a:gdLst/>
            <a:ahLst/>
            <a:cxnLst/>
            <a:rect r="r" b="b" t="t" l="l"/>
            <a:pathLst>
              <a:path h="1180098" w="10411510">
                <a:moveTo>
                  <a:pt x="0" y="0"/>
                </a:moveTo>
                <a:lnTo>
                  <a:pt x="10411511" y="0"/>
                </a:lnTo>
                <a:lnTo>
                  <a:pt x="10411511" y="1180098"/>
                </a:lnTo>
                <a:lnTo>
                  <a:pt x="0" y="1180098"/>
                </a:lnTo>
                <a:lnTo>
                  <a:pt x="0" y="0"/>
                </a:lnTo>
                <a:close/>
              </a:path>
            </a:pathLst>
          </a:custGeom>
          <a:blipFill>
            <a:blip r:embed="rId2"/>
            <a:stretch>
              <a:fillRect l="0" t="0" r="0" b="0"/>
            </a:stretch>
          </a:blipFill>
        </p:spPr>
      </p:sp>
      <p:sp>
        <p:nvSpPr>
          <p:cNvPr name="TextBox 5" id="5"/>
          <p:cNvSpPr txBox="true"/>
          <p:nvPr/>
        </p:nvSpPr>
        <p:spPr>
          <a:xfrm rot="0">
            <a:off x="1029198" y="1518390"/>
            <a:ext cx="8318302" cy="778510"/>
          </a:xfrm>
          <a:prstGeom prst="rect">
            <a:avLst/>
          </a:prstGeom>
        </p:spPr>
        <p:txBody>
          <a:bodyPr anchor="t" rtlCol="false" tIns="0" lIns="0" bIns="0" rIns="0">
            <a:spAutoFit/>
          </a:bodyPr>
          <a:lstStyle/>
          <a:p>
            <a:pPr algn="ctr">
              <a:lnSpc>
                <a:spcPts val="6440"/>
              </a:lnSpc>
            </a:pPr>
            <a:r>
              <a:rPr lang="en-US" sz="4600" b="true">
                <a:solidFill>
                  <a:srgbClr val="0F4662"/>
                </a:solidFill>
                <a:latin typeface="Cormorant Garamond Bold"/>
                <a:ea typeface="Cormorant Garamond Bold"/>
                <a:cs typeface="Cormorant Garamond Bold"/>
                <a:sym typeface="Cormorant Garamond Bold"/>
              </a:rPr>
              <a:t>Requirements Stability Index (RSI):</a:t>
            </a:r>
          </a:p>
        </p:txBody>
      </p:sp>
      <p:sp>
        <p:nvSpPr>
          <p:cNvPr name="TextBox 6" id="6"/>
          <p:cNvSpPr txBox="true"/>
          <p:nvPr/>
        </p:nvSpPr>
        <p:spPr>
          <a:xfrm rot="0">
            <a:off x="1832462" y="3930544"/>
            <a:ext cx="13981177" cy="15811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Description</a:t>
            </a:r>
            <a:r>
              <a:rPr lang="en-US" sz="3000">
                <a:solidFill>
                  <a:srgbClr val="0F4662"/>
                </a:solidFill>
                <a:latin typeface="Canva Sans"/>
                <a:ea typeface="Canva Sans"/>
                <a:cs typeface="Canva Sans"/>
                <a:sym typeface="Canva Sans"/>
              </a:rPr>
              <a:t>: This metric measures the stability of requirements over time by tracking the number of changes to requirements after they have been initially documented.</a:t>
            </a:r>
          </a:p>
        </p:txBody>
      </p:sp>
      <p:sp>
        <p:nvSpPr>
          <p:cNvPr name="TextBox 7" id="7"/>
          <p:cNvSpPr txBox="true"/>
          <p:nvPr/>
        </p:nvSpPr>
        <p:spPr>
          <a:xfrm rot="0">
            <a:off x="1832462" y="5711719"/>
            <a:ext cx="13981177" cy="15811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F4662"/>
                </a:solidFill>
                <a:latin typeface="Canva Sans"/>
                <a:ea typeface="Canva Sans"/>
                <a:cs typeface="Canva Sans"/>
                <a:sym typeface="Canva Sans"/>
              </a:rPr>
              <a:t> </a:t>
            </a:r>
            <a:r>
              <a:rPr lang="en-US" b="true" sz="3000">
                <a:solidFill>
                  <a:srgbClr val="0F4662"/>
                </a:solidFill>
                <a:latin typeface="Canva Sans Bold"/>
                <a:ea typeface="Canva Sans Bold"/>
                <a:cs typeface="Canva Sans Bold"/>
                <a:sym typeface="Canva Sans Bold"/>
              </a:rPr>
              <a:t>Alignment with Objectives</a:t>
            </a:r>
            <a:r>
              <a:rPr lang="en-US" sz="3000">
                <a:solidFill>
                  <a:srgbClr val="0F4662"/>
                </a:solidFill>
                <a:latin typeface="Canva Sans"/>
                <a:ea typeface="Canva Sans"/>
                <a:cs typeface="Canva Sans"/>
                <a:sym typeface="Canva Sans"/>
              </a:rPr>
              <a:t>: By tracking changes to requirements, this metric helps identify areas of ambiguity or frequent changes early in the development process.</a:t>
            </a:r>
          </a:p>
        </p:txBody>
      </p:sp>
      <p:sp>
        <p:nvSpPr>
          <p:cNvPr name="TextBox 8" id="8"/>
          <p:cNvSpPr txBox="true"/>
          <p:nvPr/>
        </p:nvSpPr>
        <p:spPr>
          <a:xfrm rot="0">
            <a:off x="1832462" y="7492893"/>
            <a:ext cx="13981177" cy="21145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Impact</a:t>
            </a:r>
            <a:r>
              <a:rPr lang="en-US" sz="3000">
                <a:solidFill>
                  <a:srgbClr val="0F4662"/>
                </a:solidFill>
                <a:latin typeface="Canva Sans"/>
                <a:ea typeface="Canva Sans"/>
                <a:cs typeface="Canva Sans"/>
                <a:sym typeface="Canva Sans"/>
              </a:rPr>
              <a:t>: Higher RSI values indicate stable requirements, reducing rework and helping the team align their efforts with client expectations. Regularly reviewing RSI can prompt early discussions with the client to clarify and finalize requirements, minimizing disruptions.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534" y="414759"/>
            <a:ext cx="4782428" cy="1131527"/>
          </a:xfrm>
          <a:prstGeom prst="rect">
            <a:avLst/>
          </a:prstGeom>
        </p:spPr>
        <p:txBody>
          <a:bodyPr anchor="t" rtlCol="false" tIns="0" lIns="0" bIns="0" rIns="0">
            <a:spAutoFit/>
          </a:bodyPr>
          <a:lstStyle/>
          <a:p>
            <a:pPr algn="l" marL="0" indent="0" lvl="0">
              <a:lnSpc>
                <a:spcPts val="9211"/>
              </a:lnSpc>
              <a:spcBef>
                <a:spcPct val="0"/>
              </a:spcBef>
            </a:pPr>
            <a:r>
              <a:rPr lang="en-US" b="true" sz="6579" i="true">
                <a:solidFill>
                  <a:srgbClr val="0F4662"/>
                </a:solidFill>
                <a:latin typeface="Cormorant Garamond Bold Italics"/>
                <a:ea typeface="Cormorant Garamond Bold Italics"/>
                <a:cs typeface="Cormorant Garamond Bold Italics"/>
                <a:sym typeface="Cormorant Garamond Bold Italics"/>
              </a:rPr>
              <a:t>Quality Metric</a:t>
            </a:r>
          </a:p>
        </p:txBody>
      </p:sp>
      <p:sp>
        <p:nvSpPr>
          <p:cNvPr name="AutoShape 3" id="3"/>
          <p:cNvSpPr/>
          <p:nvPr/>
        </p:nvSpPr>
        <p:spPr>
          <a:xfrm>
            <a:off x="5810962" y="1047197"/>
            <a:ext cx="11448172" cy="49901"/>
          </a:xfrm>
          <a:prstGeom prst="line">
            <a:avLst/>
          </a:prstGeom>
          <a:ln cap="flat" w="76200">
            <a:solidFill>
              <a:srgbClr val="0F4662"/>
            </a:solidFill>
            <a:prstDash val="solid"/>
            <a:headEnd type="none" len="sm" w="sm"/>
            <a:tailEnd type="none" len="sm" w="sm"/>
          </a:ln>
        </p:spPr>
      </p:sp>
      <p:sp>
        <p:nvSpPr>
          <p:cNvPr name="TextBox 4" id="4"/>
          <p:cNvSpPr txBox="true"/>
          <p:nvPr/>
        </p:nvSpPr>
        <p:spPr>
          <a:xfrm rot="0">
            <a:off x="2153411" y="4095750"/>
            <a:ext cx="13981177" cy="10477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Description: </a:t>
            </a:r>
            <a:r>
              <a:rPr lang="en-US" sz="3000">
                <a:solidFill>
                  <a:srgbClr val="0F4662"/>
                </a:solidFill>
                <a:latin typeface="Canva Sans"/>
                <a:ea typeface="Canva Sans"/>
                <a:cs typeface="Canva Sans"/>
                <a:sym typeface="Canva Sans"/>
              </a:rPr>
              <a:t>This metric tracks the number of defects identified per unit of code (e.g., defects per 1,000 lines of code or per module)</a:t>
            </a:r>
          </a:p>
        </p:txBody>
      </p:sp>
      <p:sp>
        <p:nvSpPr>
          <p:cNvPr name="Freeform 5" id="5"/>
          <p:cNvSpPr/>
          <p:nvPr/>
        </p:nvSpPr>
        <p:spPr>
          <a:xfrm flipH="false" flipV="false" rot="0">
            <a:off x="3595170" y="2644157"/>
            <a:ext cx="10454432" cy="1217810"/>
          </a:xfrm>
          <a:custGeom>
            <a:avLst/>
            <a:gdLst/>
            <a:ahLst/>
            <a:cxnLst/>
            <a:rect r="r" b="b" t="t" l="l"/>
            <a:pathLst>
              <a:path h="1217810" w="10454432">
                <a:moveTo>
                  <a:pt x="0" y="0"/>
                </a:moveTo>
                <a:lnTo>
                  <a:pt x="10454432" y="0"/>
                </a:lnTo>
                <a:lnTo>
                  <a:pt x="10454432" y="1217810"/>
                </a:lnTo>
                <a:lnTo>
                  <a:pt x="0" y="1217810"/>
                </a:lnTo>
                <a:lnTo>
                  <a:pt x="0" y="0"/>
                </a:lnTo>
                <a:close/>
              </a:path>
            </a:pathLst>
          </a:custGeom>
          <a:blipFill>
            <a:blip r:embed="rId2"/>
            <a:stretch>
              <a:fillRect l="0" t="0" r="0" b="0"/>
            </a:stretch>
          </a:blipFill>
        </p:spPr>
      </p:sp>
      <p:sp>
        <p:nvSpPr>
          <p:cNvPr name="TextBox 6" id="6"/>
          <p:cNvSpPr txBox="true"/>
          <p:nvPr/>
        </p:nvSpPr>
        <p:spPr>
          <a:xfrm rot="0">
            <a:off x="1710189" y="1681960"/>
            <a:ext cx="3419118" cy="778510"/>
          </a:xfrm>
          <a:prstGeom prst="rect">
            <a:avLst/>
          </a:prstGeom>
        </p:spPr>
        <p:txBody>
          <a:bodyPr anchor="t" rtlCol="false" tIns="0" lIns="0" bIns="0" rIns="0">
            <a:spAutoFit/>
          </a:bodyPr>
          <a:lstStyle/>
          <a:p>
            <a:pPr algn="ctr">
              <a:lnSpc>
                <a:spcPts val="6440"/>
              </a:lnSpc>
            </a:pPr>
            <a:r>
              <a:rPr lang="en-US" sz="4600" b="true">
                <a:solidFill>
                  <a:srgbClr val="0F4662"/>
                </a:solidFill>
                <a:latin typeface="Cormorant Garamond Bold"/>
                <a:ea typeface="Cormorant Garamond Bold"/>
                <a:cs typeface="Cormorant Garamond Bold"/>
                <a:sym typeface="Cormorant Garamond Bold"/>
              </a:rPr>
              <a:t>Defect Density</a:t>
            </a:r>
          </a:p>
        </p:txBody>
      </p:sp>
      <p:sp>
        <p:nvSpPr>
          <p:cNvPr name="TextBox 7" id="7"/>
          <p:cNvSpPr txBox="true"/>
          <p:nvPr/>
        </p:nvSpPr>
        <p:spPr>
          <a:xfrm rot="0">
            <a:off x="2153411" y="5381625"/>
            <a:ext cx="13981177" cy="21145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Alignment with Objectives:</a:t>
            </a:r>
            <a:r>
              <a:rPr lang="en-US" sz="3000">
                <a:solidFill>
                  <a:srgbClr val="0F4662"/>
                </a:solidFill>
                <a:latin typeface="Canva Sans"/>
                <a:ea typeface="Canva Sans"/>
                <a:cs typeface="Canva Sans"/>
                <a:sym typeface="Canva Sans"/>
              </a:rPr>
              <a:t> Defect density provides insight into the quality of code being developed. By identifying high-defect-density areas, the team can focus testing and code reviews on the most critical modules.</a:t>
            </a:r>
          </a:p>
        </p:txBody>
      </p:sp>
      <p:sp>
        <p:nvSpPr>
          <p:cNvPr name="TextBox 8" id="8"/>
          <p:cNvSpPr txBox="true"/>
          <p:nvPr/>
        </p:nvSpPr>
        <p:spPr>
          <a:xfrm rot="0">
            <a:off x="2153411" y="7439025"/>
            <a:ext cx="13981177" cy="21145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Impact: </a:t>
            </a:r>
            <a:r>
              <a:rPr lang="en-US" sz="3000">
                <a:solidFill>
                  <a:srgbClr val="0F4662"/>
                </a:solidFill>
                <a:latin typeface="Canva Sans"/>
                <a:ea typeface="Canva Sans"/>
                <a:cs typeface="Canva Sans"/>
                <a:sym typeface="Canva Sans"/>
              </a:rPr>
              <a:t>Monitoring defect density across development and testing phases allows the team to detect quality issues early and allocate resources for timely resolution, ultimately reducing the defect backlog and improving the system’s reliability.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534" y="414759"/>
            <a:ext cx="4782428" cy="1131527"/>
          </a:xfrm>
          <a:prstGeom prst="rect">
            <a:avLst/>
          </a:prstGeom>
        </p:spPr>
        <p:txBody>
          <a:bodyPr anchor="t" rtlCol="false" tIns="0" lIns="0" bIns="0" rIns="0">
            <a:spAutoFit/>
          </a:bodyPr>
          <a:lstStyle/>
          <a:p>
            <a:pPr algn="l" marL="0" indent="0" lvl="0">
              <a:lnSpc>
                <a:spcPts val="9211"/>
              </a:lnSpc>
              <a:spcBef>
                <a:spcPct val="0"/>
              </a:spcBef>
            </a:pPr>
            <a:r>
              <a:rPr lang="en-US" b="true" sz="6579" i="true">
                <a:solidFill>
                  <a:srgbClr val="0F4662"/>
                </a:solidFill>
                <a:latin typeface="Cormorant Garamond Bold Italics"/>
                <a:ea typeface="Cormorant Garamond Bold Italics"/>
                <a:cs typeface="Cormorant Garamond Bold Italics"/>
                <a:sym typeface="Cormorant Garamond Bold Italics"/>
              </a:rPr>
              <a:t>Quality Metric</a:t>
            </a:r>
          </a:p>
        </p:txBody>
      </p:sp>
      <p:sp>
        <p:nvSpPr>
          <p:cNvPr name="AutoShape 3" id="3"/>
          <p:cNvSpPr/>
          <p:nvPr/>
        </p:nvSpPr>
        <p:spPr>
          <a:xfrm>
            <a:off x="5810962" y="1047197"/>
            <a:ext cx="11448172" cy="49901"/>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4034394" y="2541227"/>
            <a:ext cx="10219212" cy="1392598"/>
          </a:xfrm>
          <a:custGeom>
            <a:avLst/>
            <a:gdLst/>
            <a:ahLst/>
            <a:cxnLst/>
            <a:rect r="r" b="b" t="t" l="l"/>
            <a:pathLst>
              <a:path h="1392598" w="10219212">
                <a:moveTo>
                  <a:pt x="0" y="0"/>
                </a:moveTo>
                <a:lnTo>
                  <a:pt x="10219212" y="0"/>
                </a:lnTo>
                <a:lnTo>
                  <a:pt x="10219212" y="1392598"/>
                </a:lnTo>
                <a:lnTo>
                  <a:pt x="0" y="1392598"/>
                </a:lnTo>
                <a:lnTo>
                  <a:pt x="0" y="0"/>
                </a:lnTo>
                <a:close/>
              </a:path>
            </a:pathLst>
          </a:custGeom>
          <a:blipFill>
            <a:blip r:embed="rId2"/>
            <a:stretch>
              <a:fillRect l="0" t="0" r="0" b="0"/>
            </a:stretch>
          </a:blipFill>
        </p:spPr>
      </p:sp>
      <p:sp>
        <p:nvSpPr>
          <p:cNvPr name="TextBox 5" id="5"/>
          <p:cNvSpPr txBox="true"/>
          <p:nvPr/>
        </p:nvSpPr>
        <p:spPr>
          <a:xfrm rot="0">
            <a:off x="2153411" y="4095750"/>
            <a:ext cx="13981177" cy="10477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Description: </a:t>
            </a:r>
            <a:r>
              <a:rPr lang="en-US" sz="3000">
                <a:solidFill>
                  <a:srgbClr val="0F4662"/>
                </a:solidFill>
                <a:latin typeface="Canva Sans"/>
                <a:ea typeface="Canva Sans"/>
                <a:cs typeface="Canva Sans"/>
                <a:sym typeface="Canva Sans"/>
              </a:rPr>
              <a:t>This metric evaluates the effectiveness of defect detection and removal during development and testing phases.</a:t>
            </a:r>
          </a:p>
        </p:txBody>
      </p:sp>
      <p:sp>
        <p:nvSpPr>
          <p:cNvPr name="TextBox 6" id="6"/>
          <p:cNvSpPr txBox="true"/>
          <p:nvPr/>
        </p:nvSpPr>
        <p:spPr>
          <a:xfrm rot="0">
            <a:off x="0" y="1681960"/>
            <a:ext cx="9645083" cy="778510"/>
          </a:xfrm>
          <a:prstGeom prst="rect">
            <a:avLst/>
          </a:prstGeom>
        </p:spPr>
        <p:txBody>
          <a:bodyPr anchor="t" rtlCol="false" tIns="0" lIns="0" bIns="0" rIns="0">
            <a:spAutoFit/>
          </a:bodyPr>
          <a:lstStyle/>
          <a:p>
            <a:pPr algn="ctr">
              <a:lnSpc>
                <a:spcPts val="6440"/>
              </a:lnSpc>
            </a:pPr>
            <a:r>
              <a:rPr lang="en-US" sz="4600" b="true">
                <a:solidFill>
                  <a:srgbClr val="0F4662"/>
                </a:solidFill>
                <a:latin typeface="Cormorant Garamond Bold"/>
                <a:ea typeface="Cormorant Garamond Bold"/>
                <a:cs typeface="Cormorant Garamond Bold"/>
                <a:sym typeface="Cormorant Garamond Bold"/>
              </a:rPr>
              <a:t>Defect Removal Efficiency (DRE)</a:t>
            </a:r>
          </a:p>
        </p:txBody>
      </p:sp>
      <p:sp>
        <p:nvSpPr>
          <p:cNvPr name="TextBox 7" id="7"/>
          <p:cNvSpPr txBox="true"/>
          <p:nvPr/>
        </p:nvSpPr>
        <p:spPr>
          <a:xfrm rot="0">
            <a:off x="2153411" y="5381625"/>
            <a:ext cx="13981177" cy="15811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Alignment with Objectives: </a:t>
            </a:r>
            <a:r>
              <a:rPr lang="en-US" sz="3000">
                <a:solidFill>
                  <a:srgbClr val="0F4662"/>
                </a:solidFill>
                <a:latin typeface="Canva Sans"/>
                <a:ea typeface="Canva Sans"/>
                <a:cs typeface="Canva Sans"/>
                <a:sym typeface="Canva Sans"/>
              </a:rPr>
              <a:t>DRE measures how well the testing processes identify and resolve defects before the software is delivered to the client.</a:t>
            </a:r>
          </a:p>
        </p:txBody>
      </p:sp>
      <p:sp>
        <p:nvSpPr>
          <p:cNvPr name="TextBox 8" id="8"/>
          <p:cNvSpPr txBox="true"/>
          <p:nvPr/>
        </p:nvSpPr>
        <p:spPr>
          <a:xfrm rot="0">
            <a:off x="2153411" y="7124700"/>
            <a:ext cx="13981177" cy="26479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F4662"/>
                </a:solidFill>
                <a:latin typeface="Canva Sans Bold"/>
                <a:ea typeface="Canva Sans Bold"/>
                <a:cs typeface="Canva Sans Bold"/>
                <a:sym typeface="Canva Sans Bold"/>
              </a:rPr>
              <a:t>Impact: </a:t>
            </a:r>
            <a:r>
              <a:rPr lang="en-US" sz="3000">
                <a:solidFill>
                  <a:srgbClr val="0F4662"/>
                </a:solidFill>
                <a:latin typeface="Canva Sans"/>
                <a:ea typeface="Canva Sans"/>
                <a:cs typeface="Canva Sans"/>
                <a:sym typeface="Canva Sans"/>
              </a:rPr>
              <a:t>A high DRE value indicates efficient testing and collaboration between development and testing teams. Using DRE helps prioritize defect resolution during the development cycle, leading to a higher-quality product with fewer unresolved defects and lower maintenance costs.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816256" y="4231184"/>
            <a:ext cx="10655487" cy="15144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By implementing a well-researched and innovative sales strategy, our goal is not only to boost immediate sales figures but also to establish a sustainable framework for continued growth and success.</a:t>
            </a: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10146166"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Background Project ( Case Study )</a:t>
            </a:r>
          </a:p>
        </p:txBody>
      </p:sp>
      <p:sp>
        <p:nvSpPr>
          <p:cNvPr name="TextBox 7" id="7"/>
          <p:cNvSpPr txBox="true"/>
          <p:nvPr/>
        </p:nvSpPr>
        <p:spPr>
          <a:xfrm rot="0">
            <a:off x="1028700" y="3386084"/>
            <a:ext cx="13065193" cy="20288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NovaTech Software Solutions, a mid-sized software development company, </a:t>
            </a:r>
            <a:r>
              <a:rPr lang="en-US" sz="2400">
                <a:solidFill>
                  <a:srgbClr val="0F4662"/>
                </a:solidFill>
                <a:latin typeface="Quicksand"/>
                <a:ea typeface="Quicksand"/>
                <a:cs typeface="Quicksand"/>
                <a:sym typeface="Quicksand"/>
              </a:rPr>
              <a:t>recently secured a project to develop a comprehensive Customer Relationship Management (CRM) system for a multinational client in retail industry. The project had a tight deadline of six months and a fixed budget, posing significant constraints on resources and timelines.</a:t>
            </a:r>
          </a:p>
        </p:txBody>
      </p:sp>
      <p:sp>
        <p:nvSpPr>
          <p:cNvPr name="TextBox 8" id="8"/>
          <p:cNvSpPr txBox="true"/>
          <p:nvPr/>
        </p:nvSpPr>
        <p:spPr>
          <a:xfrm rot="0">
            <a:off x="1028700" y="2823184"/>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Current scenario:</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34985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Background Project ( Case Study )</a:t>
            </a:r>
          </a:p>
        </p:txBody>
      </p:sp>
      <p:sp>
        <p:nvSpPr>
          <p:cNvPr name="TextBox 3" id="3"/>
          <p:cNvSpPr txBox="true"/>
          <p:nvPr/>
        </p:nvSpPr>
        <p:spPr>
          <a:xfrm rot="0">
            <a:off x="1028700" y="1742773"/>
            <a:ext cx="16713344" cy="7172325"/>
          </a:xfrm>
          <a:prstGeom prst="rect">
            <a:avLst/>
          </a:prstGeom>
        </p:spPr>
        <p:txBody>
          <a:bodyPr anchor="t" rtlCol="false" tIns="0" lIns="0" bIns="0" rIns="0">
            <a:spAutoFit/>
          </a:bodyPr>
          <a:lstStyle/>
          <a:p>
            <a:pPr algn="just">
              <a:lnSpc>
                <a:spcPts val="4079"/>
              </a:lnSpc>
            </a:pPr>
            <a:r>
              <a:rPr lang="en-US" sz="2400">
                <a:solidFill>
                  <a:srgbClr val="0F4662"/>
                </a:solidFill>
                <a:latin typeface="Quicksand"/>
                <a:ea typeface="Quicksand"/>
                <a:cs typeface="Quicksand"/>
                <a:sym typeface="Quicksand"/>
              </a:rPr>
              <a:t>As the project progressed, the following challenges emerged:</a:t>
            </a:r>
          </a:p>
          <a:p>
            <a:pPr algn="just">
              <a:lnSpc>
                <a:spcPts val="4079"/>
              </a:lnSpc>
            </a:pPr>
            <a:r>
              <a:rPr lang="en-US" sz="2400">
                <a:solidFill>
                  <a:srgbClr val="0F4662"/>
                </a:solidFill>
                <a:latin typeface="Quicksand"/>
                <a:ea typeface="Quicksand"/>
                <a:cs typeface="Quicksand"/>
                <a:sym typeface="Quicksand"/>
              </a:rPr>
              <a:t>1. Requirements Issues:</a:t>
            </a:r>
          </a:p>
          <a:p>
            <a:pPr algn="just">
              <a:lnSpc>
                <a:spcPts val="4079"/>
              </a:lnSpc>
            </a:pPr>
            <a:r>
              <a:rPr lang="en-US" sz="2400">
                <a:solidFill>
                  <a:srgbClr val="0F4662"/>
                </a:solidFill>
                <a:latin typeface="Quicksand"/>
                <a:ea typeface="Quicksand"/>
                <a:cs typeface="Quicksand"/>
                <a:sym typeface="Quicksand"/>
              </a:rPr>
              <a:t>The client provided incomplete and ambiguous requirements, which frequently changed during the development process. This led to confusion, rework, and delays in aligning the team’s efforts with client’s expectations.</a:t>
            </a:r>
          </a:p>
          <a:p>
            <a:pPr algn="just">
              <a:lnSpc>
                <a:spcPts val="4079"/>
              </a:lnSpc>
            </a:pPr>
            <a:r>
              <a:rPr lang="en-US" sz="2400">
                <a:solidFill>
                  <a:srgbClr val="0F4662"/>
                </a:solidFill>
                <a:latin typeface="Quicksand"/>
                <a:ea typeface="Quicksand"/>
                <a:cs typeface="Quicksand"/>
                <a:sym typeface="Quicksand"/>
              </a:rPr>
              <a:t>2. Testing Bottlenecks:</a:t>
            </a:r>
          </a:p>
          <a:p>
            <a:pPr algn="just">
              <a:lnSpc>
                <a:spcPts val="4079"/>
              </a:lnSpc>
            </a:pPr>
            <a:r>
              <a:rPr lang="en-US" sz="2400">
                <a:solidFill>
                  <a:srgbClr val="0F4662"/>
                </a:solidFill>
                <a:latin typeface="Quicksand"/>
                <a:ea typeface="Quicksand"/>
                <a:cs typeface="Quicksand"/>
                <a:sym typeface="Quicksand"/>
              </a:rPr>
              <a:t>Testing activities were deferred until the development phase was completed, causing a significant backlog of defects. The limited time for defect resolution further worsened the problem, resulting in lower overall software quality.</a:t>
            </a:r>
          </a:p>
          <a:p>
            <a:pPr algn="just">
              <a:lnSpc>
                <a:spcPts val="4079"/>
              </a:lnSpc>
            </a:pPr>
            <a:r>
              <a:rPr lang="en-US" sz="2400">
                <a:solidFill>
                  <a:srgbClr val="0F4662"/>
                </a:solidFill>
                <a:latin typeface="Quicksand"/>
                <a:ea typeface="Quicksand"/>
                <a:cs typeface="Quicksand"/>
                <a:sym typeface="Quicksand"/>
              </a:rPr>
              <a:t>3. Communication Gaps:</a:t>
            </a:r>
          </a:p>
          <a:p>
            <a:pPr algn="just">
              <a:lnSpc>
                <a:spcPts val="4079"/>
              </a:lnSpc>
            </a:pPr>
            <a:r>
              <a:rPr lang="en-US" sz="2400">
                <a:solidFill>
                  <a:srgbClr val="0F4662"/>
                </a:solidFill>
                <a:latin typeface="Quicksand"/>
                <a:ea typeface="Quicksand"/>
                <a:cs typeface="Quicksand"/>
                <a:sym typeface="Quicksand"/>
              </a:rPr>
              <a:t>Collaboration between the development and testing teams was insufficient, leading to misunderstandings about defect severity and prioritization. This lack of coordination delayed critical fixes and affected project efficiency.</a:t>
            </a:r>
          </a:p>
          <a:p>
            <a:pPr algn="just">
              <a:lnSpc>
                <a:spcPts val="4079"/>
              </a:lnSpc>
            </a:pPr>
            <a:r>
              <a:rPr lang="en-US" sz="2400">
                <a:solidFill>
                  <a:srgbClr val="0F4662"/>
                </a:solidFill>
                <a:latin typeface="Quicksand"/>
                <a:ea typeface="Quicksand"/>
                <a:cs typeface="Quicksand"/>
                <a:sym typeface="Quicksand"/>
              </a:rPr>
              <a:t>4. Lack of Standardized Quality Metrics:</a:t>
            </a:r>
          </a:p>
          <a:p>
            <a:pPr algn="just" marL="0" indent="0" lvl="0">
              <a:lnSpc>
                <a:spcPts val="4079"/>
              </a:lnSpc>
            </a:pPr>
            <a:r>
              <a:rPr lang="en-US" sz="2400">
                <a:solidFill>
                  <a:srgbClr val="0F4662"/>
                </a:solidFill>
                <a:latin typeface="Quicksand"/>
                <a:ea typeface="Quicksand"/>
                <a:cs typeface="Quicksand"/>
                <a:sym typeface="Quicksand"/>
              </a:rPr>
              <a:t>Although some quality metrics were being tracked, they were applied inconsistently across different phases of the project. This lack of a unified process delayed the ability to evaluate software quality comprehensively and make data-driven improvements.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79119" y="4104594"/>
            <a:ext cx="11729761" cy="2218690"/>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Primary Quality Assurance Challenges and Mitigation Measures</a:t>
            </a:r>
          </a:p>
        </p:txBody>
      </p:sp>
      <p:sp>
        <p:nvSpPr>
          <p:cNvPr name="Freeform 6" id="6"/>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233928" y="3204254"/>
            <a:ext cx="6614736" cy="1175385"/>
          </a:xfrm>
          <a:prstGeom prst="rect">
            <a:avLst/>
          </a:prstGeom>
        </p:spPr>
        <p:txBody>
          <a:bodyPr anchor="t" rtlCol="false" tIns="0" lIns="0" bIns="0" rIns="0">
            <a:spAutoFit/>
          </a:bodyPr>
          <a:lstStyle/>
          <a:p>
            <a:pPr algn="l" marL="0" indent="0" lvl="0">
              <a:lnSpc>
                <a:spcPts val="4800"/>
              </a:lnSpc>
            </a:pPr>
            <a:r>
              <a:rPr lang="en-US" sz="2400">
                <a:solidFill>
                  <a:srgbClr val="0F4662"/>
                </a:solidFill>
                <a:latin typeface="Quicksand"/>
                <a:ea typeface="Quicksand"/>
                <a:cs typeface="Quicksand"/>
                <a:sym typeface="Quicksand"/>
              </a:rPr>
              <a:t>Incomplete, ambiguous, and frequently changing requirements.</a:t>
            </a:r>
          </a:p>
        </p:txBody>
      </p:sp>
      <p:sp>
        <p:nvSpPr>
          <p:cNvPr name="TextBox 3" id="3"/>
          <p:cNvSpPr txBox="true"/>
          <p:nvPr/>
        </p:nvSpPr>
        <p:spPr>
          <a:xfrm rot="0">
            <a:off x="1028700" y="1417146"/>
            <a:ext cx="6819964" cy="741047"/>
          </a:xfrm>
          <a:prstGeom prst="rect">
            <a:avLst/>
          </a:prstGeom>
        </p:spPr>
        <p:txBody>
          <a:bodyPr anchor="t" rtlCol="false" tIns="0" lIns="0" bIns="0" rIns="0">
            <a:spAutoFit/>
          </a:bodyPr>
          <a:lstStyle/>
          <a:p>
            <a:pPr algn="ctr" marL="0" indent="0" lvl="0">
              <a:lnSpc>
                <a:spcPts val="6599"/>
              </a:lnSpc>
            </a:pPr>
            <a:r>
              <a:rPr lang="en-US" b="true" sz="3299">
                <a:solidFill>
                  <a:srgbClr val="0F4662"/>
                </a:solidFill>
                <a:latin typeface="Quicksand Bold"/>
                <a:ea typeface="Quicksand Bold"/>
                <a:cs typeface="Quicksand Bold"/>
                <a:sym typeface="Quicksand Bold"/>
              </a:rPr>
              <a:t>Requirements Issues</a:t>
            </a:r>
          </a:p>
        </p:txBody>
      </p:sp>
      <p:sp>
        <p:nvSpPr>
          <p:cNvPr name="Freeform 4" id="4"/>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4384" y="5581694"/>
            <a:ext cx="7620466" cy="2394585"/>
          </a:xfrm>
          <a:prstGeom prst="rect">
            <a:avLst/>
          </a:prstGeom>
        </p:spPr>
        <p:txBody>
          <a:bodyPr anchor="t" rtlCol="false" tIns="0" lIns="0" bIns="0" rIns="0">
            <a:spAutoFit/>
          </a:bodyPr>
          <a:lstStyle/>
          <a:p>
            <a:pPr algn="l" marL="518160" indent="-259080" lvl="1">
              <a:lnSpc>
                <a:spcPts val="4800"/>
              </a:lnSpc>
              <a:buFont typeface="Arial"/>
              <a:buChar char="•"/>
            </a:pPr>
            <a:r>
              <a:rPr lang="en-US" sz="2400">
                <a:solidFill>
                  <a:srgbClr val="0F4662"/>
                </a:solidFill>
                <a:latin typeface="Quicksand"/>
                <a:ea typeface="Quicksand"/>
                <a:cs typeface="Quicksand"/>
                <a:sym typeface="Quicksand"/>
              </a:rPr>
              <a:t>Conduct detailed workshops with stakeholders.</a:t>
            </a:r>
          </a:p>
          <a:p>
            <a:pPr algn="l" marL="518160" indent="-259080" lvl="1">
              <a:lnSpc>
                <a:spcPts val="4800"/>
              </a:lnSpc>
              <a:buFont typeface="Arial"/>
              <a:buChar char="•"/>
            </a:pPr>
            <a:r>
              <a:rPr lang="en-US" sz="2400">
                <a:solidFill>
                  <a:srgbClr val="0F4662"/>
                </a:solidFill>
                <a:latin typeface="Quicksand"/>
                <a:ea typeface="Quicksand"/>
                <a:cs typeface="Quicksand"/>
                <a:sym typeface="Quicksand"/>
              </a:rPr>
              <a:t>Use prototypes/wireframes for clarity.</a:t>
            </a:r>
          </a:p>
          <a:p>
            <a:pPr algn="l" marL="518160" indent="-259080" lvl="1">
              <a:lnSpc>
                <a:spcPts val="4800"/>
              </a:lnSpc>
              <a:buFont typeface="Arial"/>
              <a:buChar char="•"/>
            </a:pPr>
            <a:r>
              <a:rPr lang="en-US" sz="2400">
                <a:solidFill>
                  <a:srgbClr val="0F4662"/>
                </a:solidFill>
                <a:latin typeface="Quicksand"/>
                <a:ea typeface="Quicksand"/>
                <a:cs typeface="Quicksand"/>
                <a:sym typeface="Quicksand"/>
              </a:rPr>
              <a:t>Implement a requirements traceability matrix.</a:t>
            </a:r>
          </a:p>
          <a:p>
            <a:pPr algn="l" marL="518160" indent="-259080" lvl="1">
              <a:lnSpc>
                <a:spcPts val="4800"/>
              </a:lnSpc>
              <a:buFont typeface="Arial"/>
              <a:buChar char="•"/>
            </a:pPr>
            <a:r>
              <a:rPr lang="en-US" sz="2400">
                <a:solidFill>
                  <a:srgbClr val="0F4662"/>
                </a:solidFill>
                <a:latin typeface="Quicksand"/>
                <a:ea typeface="Quicksand"/>
                <a:cs typeface="Quicksand"/>
                <a:sym typeface="Quicksand"/>
              </a:rPr>
              <a:t>Adopt agile practices for handling changes.</a:t>
            </a:r>
          </a:p>
        </p:txBody>
      </p:sp>
      <p:sp>
        <p:nvSpPr>
          <p:cNvPr name="TextBox 7" id="7"/>
          <p:cNvSpPr txBox="true"/>
          <p:nvPr/>
        </p:nvSpPr>
        <p:spPr>
          <a:xfrm rot="0">
            <a:off x="10439336" y="3204254"/>
            <a:ext cx="6489992" cy="1175385"/>
          </a:xfrm>
          <a:prstGeom prst="rect">
            <a:avLst/>
          </a:prstGeom>
        </p:spPr>
        <p:txBody>
          <a:bodyPr anchor="t" rtlCol="false" tIns="0" lIns="0" bIns="0" rIns="0">
            <a:spAutoFit/>
          </a:bodyPr>
          <a:lstStyle/>
          <a:p>
            <a:pPr algn="r" marL="0" indent="0" lvl="0">
              <a:lnSpc>
                <a:spcPts val="4800"/>
              </a:lnSpc>
            </a:pPr>
            <a:r>
              <a:rPr lang="en-US" sz="2400">
                <a:solidFill>
                  <a:srgbClr val="0F4662"/>
                </a:solidFill>
                <a:latin typeface="Quicksand"/>
                <a:ea typeface="Quicksand"/>
                <a:cs typeface="Quicksand"/>
                <a:sym typeface="Quicksand"/>
              </a:rPr>
              <a:t>Deferring testing until after development caused defect backlogs and lower quality.</a:t>
            </a:r>
          </a:p>
        </p:txBody>
      </p:sp>
      <p:sp>
        <p:nvSpPr>
          <p:cNvPr name="TextBox 8" id="8"/>
          <p:cNvSpPr txBox="true"/>
          <p:nvPr/>
        </p:nvSpPr>
        <p:spPr>
          <a:xfrm rot="0">
            <a:off x="10439336" y="1417146"/>
            <a:ext cx="6819964" cy="741047"/>
          </a:xfrm>
          <a:prstGeom prst="rect">
            <a:avLst/>
          </a:prstGeom>
        </p:spPr>
        <p:txBody>
          <a:bodyPr anchor="t" rtlCol="false" tIns="0" lIns="0" bIns="0" rIns="0">
            <a:spAutoFit/>
          </a:bodyPr>
          <a:lstStyle/>
          <a:p>
            <a:pPr algn="ctr" marL="0" indent="0" lvl="0">
              <a:lnSpc>
                <a:spcPts val="6599"/>
              </a:lnSpc>
            </a:pPr>
            <a:r>
              <a:rPr lang="en-US" b="true" sz="3299">
                <a:solidFill>
                  <a:srgbClr val="0F4662"/>
                </a:solidFill>
                <a:latin typeface="Quicksand Bold"/>
                <a:ea typeface="Quicksand Bold"/>
                <a:cs typeface="Quicksand Bold"/>
                <a:sym typeface="Quicksand Bold"/>
              </a:rPr>
              <a:t>Testing Bottlenecks</a:t>
            </a:r>
          </a:p>
        </p:txBody>
      </p:sp>
      <p:sp>
        <p:nvSpPr>
          <p:cNvPr name="TextBox 9" id="9"/>
          <p:cNvSpPr txBox="true"/>
          <p:nvPr/>
        </p:nvSpPr>
        <p:spPr>
          <a:xfrm rot="0">
            <a:off x="9854552" y="5581694"/>
            <a:ext cx="6783284" cy="2394585"/>
          </a:xfrm>
          <a:prstGeom prst="rect">
            <a:avLst/>
          </a:prstGeom>
        </p:spPr>
        <p:txBody>
          <a:bodyPr anchor="t" rtlCol="false" tIns="0" lIns="0" bIns="0" rIns="0">
            <a:spAutoFit/>
          </a:bodyPr>
          <a:lstStyle/>
          <a:p>
            <a:pPr algn="r">
              <a:lnSpc>
                <a:spcPts val="4800"/>
              </a:lnSpc>
            </a:pPr>
            <a:r>
              <a:rPr lang="en-US" sz="2400">
                <a:solidFill>
                  <a:srgbClr val="0F4662"/>
                </a:solidFill>
                <a:latin typeface="Quicksand"/>
                <a:ea typeface="Quicksand"/>
                <a:cs typeface="Quicksand"/>
                <a:sym typeface="Quicksand"/>
              </a:rPr>
              <a:t>Use shift-left testing and start early</a:t>
            </a:r>
          </a:p>
          <a:p>
            <a:pPr algn="r">
              <a:lnSpc>
                <a:spcPts val="4800"/>
              </a:lnSpc>
            </a:pPr>
            <a:r>
              <a:rPr lang="en-US" sz="2400">
                <a:solidFill>
                  <a:srgbClr val="0F4662"/>
                </a:solidFill>
                <a:latin typeface="Quicksand"/>
                <a:ea typeface="Quicksand"/>
                <a:cs typeface="Quicksand"/>
                <a:sym typeface="Quicksand"/>
              </a:rPr>
              <a:t>Implement test-driven development (TDD)</a:t>
            </a:r>
          </a:p>
          <a:p>
            <a:pPr algn="r">
              <a:lnSpc>
                <a:spcPts val="4800"/>
              </a:lnSpc>
            </a:pPr>
            <a:r>
              <a:rPr lang="en-US" sz="2400">
                <a:solidFill>
                  <a:srgbClr val="0F4662"/>
                </a:solidFill>
                <a:latin typeface="Quicksand"/>
                <a:ea typeface="Quicksand"/>
                <a:cs typeface="Quicksand"/>
                <a:sym typeface="Quicksand"/>
              </a:rPr>
              <a:t>Leverage automated testing tools</a:t>
            </a:r>
          </a:p>
          <a:p>
            <a:pPr algn="r">
              <a:lnSpc>
                <a:spcPts val="4800"/>
              </a:lnSpc>
            </a:pPr>
            <a:r>
              <a:rPr lang="en-US" sz="2400">
                <a:solidFill>
                  <a:srgbClr val="0F4662"/>
                </a:solidFill>
                <a:latin typeface="Quicksand"/>
                <a:ea typeface="Quicksand"/>
                <a:cs typeface="Quicksand"/>
                <a:sym typeface="Quicksand"/>
              </a:rPr>
              <a:t>Schedule incremental and parallel testing</a:t>
            </a:r>
          </a:p>
        </p:txBody>
      </p:sp>
      <p:sp>
        <p:nvSpPr>
          <p:cNvPr name="AutoShape 10" id="10"/>
          <p:cNvSpPr/>
          <p:nvPr/>
        </p:nvSpPr>
        <p:spPr>
          <a:xfrm flipV="true">
            <a:off x="1028700" y="5160689"/>
            <a:ext cx="6243665" cy="28575"/>
          </a:xfrm>
          <a:prstGeom prst="line">
            <a:avLst/>
          </a:prstGeom>
          <a:ln cap="flat" w="57150">
            <a:solidFill>
              <a:srgbClr val="7994A0"/>
            </a:solidFill>
            <a:prstDash val="solid"/>
            <a:headEnd type="none" len="sm" w="sm"/>
            <a:tailEnd type="none" len="sm" w="sm"/>
          </a:ln>
        </p:spPr>
      </p:sp>
      <p:sp>
        <p:nvSpPr>
          <p:cNvPr name="AutoShape 11" id="11"/>
          <p:cNvSpPr/>
          <p:nvPr/>
        </p:nvSpPr>
        <p:spPr>
          <a:xfrm>
            <a:off x="11015635" y="5160689"/>
            <a:ext cx="6243665" cy="0"/>
          </a:xfrm>
          <a:prstGeom prst="line">
            <a:avLst/>
          </a:prstGeom>
          <a:ln cap="flat" w="57150">
            <a:solidFill>
              <a:srgbClr val="7994A0"/>
            </a:solidFill>
            <a:prstDash val="solid"/>
            <a:headEnd type="none" len="sm" w="sm"/>
            <a:tailEnd type="none" len="sm" w="sm"/>
          </a:ln>
        </p:spPr>
      </p:sp>
      <p:sp>
        <p:nvSpPr>
          <p:cNvPr name="TextBox 12" id="12"/>
          <p:cNvSpPr txBox="true"/>
          <p:nvPr/>
        </p:nvSpPr>
        <p:spPr>
          <a:xfrm rot="0">
            <a:off x="7272365" y="4777784"/>
            <a:ext cx="3743271" cy="565785"/>
          </a:xfrm>
          <a:prstGeom prst="rect">
            <a:avLst/>
          </a:prstGeom>
        </p:spPr>
        <p:txBody>
          <a:bodyPr anchor="t" rtlCol="false" tIns="0" lIns="0" bIns="0" rIns="0">
            <a:spAutoFit/>
          </a:bodyPr>
          <a:lstStyle/>
          <a:p>
            <a:pPr algn="ctr" marL="0" indent="0" lvl="0">
              <a:lnSpc>
                <a:spcPts val="4800"/>
              </a:lnSpc>
            </a:pPr>
            <a:r>
              <a:rPr lang="en-US" sz="2400">
                <a:solidFill>
                  <a:srgbClr val="0F4662"/>
                </a:solidFill>
                <a:latin typeface="Quicksand"/>
                <a:ea typeface="Quicksand"/>
                <a:cs typeface="Quicksand"/>
                <a:sym typeface="Quicksand"/>
              </a:rPr>
              <a:t>Mitigation measures</a:t>
            </a:r>
          </a:p>
        </p:txBody>
      </p:sp>
      <p:sp>
        <p:nvSpPr>
          <p:cNvPr name="AutoShape 13" id="13"/>
          <p:cNvSpPr/>
          <p:nvPr/>
        </p:nvSpPr>
        <p:spPr>
          <a:xfrm flipV="true">
            <a:off x="1024582" y="2781236"/>
            <a:ext cx="6824082" cy="42443"/>
          </a:xfrm>
          <a:prstGeom prst="line">
            <a:avLst/>
          </a:prstGeom>
          <a:ln cap="flat" w="57150">
            <a:solidFill>
              <a:srgbClr val="7994A0"/>
            </a:solidFill>
            <a:prstDash val="solid"/>
            <a:headEnd type="none" len="sm" w="sm"/>
            <a:tailEnd type="none" len="sm" w="sm"/>
          </a:ln>
        </p:spPr>
      </p:sp>
      <p:sp>
        <p:nvSpPr>
          <p:cNvPr name="AutoShape 14" id="14"/>
          <p:cNvSpPr/>
          <p:nvPr/>
        </p:nvSpPr>
        <p:spPr>
          <a:xfrm>
            <a:off x="10439336" y="2781236"/>
            <a:ext cx="6819964" cy="0"/>
          </a:xfrm>
          <a:prstGeom prst="line">
            <a:avLst/>
          </a:prstGeom>
          <a:ln cap="flat" w="57150">
            <a:solidFill>
              <a:srgbClr val="7994A0"/>
            </a:solidFill>
            <a:prstDash val="solid"/>
            <a:headEnd type="none" len="sm" w="sm"/>
            <a:tailEnd type="none" len="sm" w="sm"/>
          </a:ln>
        </p:spPr>
      </p:sp>
      <p:sp>
        <p:nvSpPr>
          <p:cNvPr name="TextBox 15" id="15"/>
          <p:cNvSpPr txBox="true"/>
          <p:nvPr/>
        </p:nvSpPr>
        <p:spPr>
          <a:xfrm rot="0">
            <a:off x="7848664" y="2398331"/>
            <a:ext cx="2590672" cy="565785"/>
          </a:xfrm>
          <a:prstGeom prst="rect">
            <a:avLst/>
          </a:prstGeom>
        </p:spPr>
        <p:txBody>
          <a:bodyPr anchor="t" rtlCol="false" tIns="0" lIns="0" bIns="0" rIns="0">
            <a:spAutoFit/>
          </a:bodyPr>
          <a:lstStyle/>
          <a:p>
            <a:pPr algn="ctr" marL="0" indent="0" lvl="0">
              <a:lnSpc>
                <a:spcPts val="4800"/>
              </a:lnSpc>
            </a:pPr>
            <a:r>
              <a:rPr lang="en-US" sz="2400">
                <a:solidFill>
                  <a:srgbClr val="0F4662"/>
                </a:solidFill>
                <a:latin typeface="Quicksand"/>
                <a:ea typeface="Quicksand"/>
                <a:cs typeface="Quicksand"/>
                <a:sym typeface="Quicksand"/>
              </a:rPr>
              <a:t>Challenge</a:t>
            </a:r>
          </a:p>
        </p:txBody>
      </p:sp>
      <p:sp>
        <p:nvSpPr>
          <p:cNvPr name="TextBox 16" id="16"/>
          <p:cNvSpPr txBox="true"/>
          <p:nvPr/>
        </p:nvSpPr>
        <p:spPr>
          <a:xfrm rot="0">
            <a:off x="16599356" y="5581694"/>
            <a:ext cx="659944" cy="2394585"/>
          </a:xfrm>
          <a:prstGeom prst="rect">
            <a:avLst/>
          </a:prstGeom>
        </p:spPr>
        <p:txBody>
          <a:bodyPr anchor="t" rtlCol="false" tIns="0" lIns="0" bIns="0" rIns="0">
            <a:spAutoFit/>
          </a:bodyPr>
          <a:lstStyle/>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216826" y="3204254"/>
            <a:ext cx="6631838" cy="1175385"/>
          </a:xfrm>
          <a:prstGeom prst="rect">
            <a:avLst/>
          </a:prstGeom>
        </p:spPr>
        <p:txBody>
          <a:bodyPr anchor="t" rtlCol="false" tIns="0" lIns="0" bIns="0" rIns="0">
            <a:spAutoFit/>
          </a:bodyPr>
          <a:lstStyle/>
          <a:p>
            <a:pPr algn="l" marL="0" indent="0" lvl="0">
              <a:lnSpc>
                <a:spcPts val="4800"/>
              </a:lnSpc>
            </a:pPr>
            <a:r>
              <a:rPr lang="en-US" sz="2400">
                <a:solidFill>
                  <a:srgbClr val="0F4662"/>
                </a:solidFill>
                <a:latin typeface="Quicksand"/>
                <a:ea typeface="Quicksand"/>
                <a:cs typeface="Quicksand"/>
                <a:sym typeface="Quicksand"/>
              </a:rPr>
              <a:t>Poor collaboration between development and testing teams.</a:t>
            </a:r>
          </a:p>
        </p:txBody>
      </p:sp>
      <p:sp>
        <p:nvSpPr>
          <p:cNvPr name="TextBox 3" id="3"/>
          <p:cNvSpPr txBox="true"/>
          <p:nvPr/>
        </p:nvSpPr>
        <p:spPr>
          <a:xfrm rot="0">
            <a:off x="1028700" y="1417146"/>
            <a:ext cx="6819964" cy="741047"/>
          </a:xfrm>
          <a:prstGeom prst="rect">
            <a:avLst/>
          </a:prstGeom>
        </p:spPr>
        <p:txBody>
          <a:bodyPr anchor="t" rtlCol="false" tIns="0" lIns="0" bIns="0" rIns="0">
            <a:spAutoFit/>
          </a:bodyPr>
          <a:lstStyle/>
          <a:p>
            <a:pPr algn="ctr" marL="0" indent="0" lvl="0">
              <a:lnSpc>
                <a:spcPts val="6599"/>
              </a:lnSpc>
            </a:pPr>
            <a:r>
              <a:rPr lang="en-US" b="true" sz="3299">
                <a:solidFill>
                  <a:srgbClr val="0F4662"/>
                </a:solidFill>
                <a:latin typeface="Quicksand Bold"/>
                <a:ea typeface="Quicksand Bold"/>
                <a:cs typeface="Quicksand Bold"/>
                <a:sym typeface="Quicksand Bold"/>
              </a:rPr>
              <a:t>Communication Gaps</a:t>
            </a:r>
          </a:p>
        </p:txBody>
      </p:sp>
      <p:sp>
        <p:nvSpPr>
          <p:cNvPr name="Freeform 4" id="4"/>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4384" y="5581694"/>
            <a:ext cx="7620466" cy="2394585"/>
          </a:xfrm>
          <a:prstGeom prst="rect">
            <a:avLst/>
          </a:prstGeom>
        </p:spPr>
        <p:txBody>
          <a:bodyPr anchor="t" rtlCol="false" tIns="0" lIns="0" bIns="0" rIns="0">
            <a:spAutoFit/>
          </a:bodyPr>
          <a:lstStyle/>
          <a:p>
            <a:pPr algn="l" marL="518160" indent="-259080" lvl="1">
              <a:lnSpc>
                <a:spcPts val="4800"/>
              </a:lnSpc>
              <a:buFont typeface="Arial"/>
              <a:buChar char="•"/>
            </a:pPr>
            <a:r>
              <a:rPr lang="en-US" sz="2400">
                <a:solidFill>
                  <a:srgbClr val="0F4662"/>
                </a:solidFill>
                <a:latin typeface="Quicksand"/>
                <a:ea typeface="Quicksand"/>
                <a:cs typeface="Quicksand"/>
                <a:sym typeface="Quicksand"/>
              </a:rPr>
              <a:t>Hold regular cross-team meetings</a:t>
            </a:r>
          </a:p>
          <a:p>
            <a:pPr algn="l" marL="518160" indent="-259080" lvl="1">
              <a:lnSpc>
                <a:spcPts val="4800"/>
              </a:lnSpc>
              <a:buFont typeface="Arial"/>
              <a:buChar char="•"/>
            </a:pPr>
            <a:r>
              <a:rPr lang="en-US" sz="2400">
                <a:solidFill>
                  <a:srgbClr val="0F4662"/>
                </a:solidFill>
                <a:latin typeface="Quicksand"/>
                <a:ea typeface="Quicksand"/>
                <a:cs typeface="Quicksand"/>
                <a:sym typeface="Quicksand"/>
              </a:rPr>
              <a:t>Use a shared defect-tracking system</a:t>
            </a:r>
          </a:p>
          <a:p>
            <a:pPr algn="l" marL="518160" indent="-259080" lvl="1">
              <a:lnSpc>
                <a:spcPts val="4800"/>
              </a:lnSpc>
              <a:buFont typeface="Arial"/>
              <a:buChar char="•"/>
            </a:pPr>
            <a:r>
              <a:rPr lang="en-US" sz="2400">
                <a:solidFill>
                  <a:srgbClr val="0F4662"/>
                </a:solidFill>
                <a:latin typeface="Quicksand"/>
                <a:ea typeface="Quicksand"/>
                <a:cs typeface="Quicksand"/>
                <a:sym typeface="Quicksand"/>
              </a:rPr>
              <a:t>Provide cross-functional training</a:t>
            </a:r>
          </a:p>
          <a:p>
            <a:pPr algn="l" marL="518160" indent="-259080" lvl="1">
              <a:lnSpc>
                <a:spcPts val="4800"/>
              </a:lnSpc>
              <a:buFont typeface="Arial"/>
              <a:buChar char="•"/>
            </a:pPr>
            <a:r>
              <a:rPr lang="en-US" sz="2400">
                <a:solidFill>
                  <a:srgbClr val="0F4662"/>
                </a:solidFill>
                <a:latin typeface="Quicksand"/>
                <a:ea typeface="Quicksand"/>
                <a:cs typeface="Quicksand"/>
                <a:sym typeface="Quicksand"/>
              </a:rPr>
              <a:t>Assign liaisons to bridge gaps</a:t>
            </a:r>
          </a:p>
        </p:txBody>
      </p:sp>
      <p:sp>
        <p:nvSpPr>
          <p:cNvPr name="TextBox 7" id="7"/>
          <p:cNvSpPr txBox="true"/>
          <p:nvPr/>
        </p:nvSpPr>
        <p:spPr>
          <a:xfrm rot="0">
            <a:off x="10849792" y="3204254"/>
            <a:ext cx="6079536" cy="1175385"/>
          </a:xfrm>
          <a:prstGeom prst="rect">
            <a:avLst/>
          </a:prstGeom>
        </p:spPr>
        <p:txBody>
          <a:bodyPr anchor="t" rtlCol="false" tIns="0" lIns="0" bIns="0" rIns="0">
            <a:spAutoFit/>
          </a:bodyPr>
          <a:lstStyle/>
          <a:p>
            <a:pPr algn="r" marL="0" indent="0" lvl="0">
              <a:lnSpc>
                <a:spcPts val="4800"/>
              </a:lnSpc>
            </a:pPr>
            <a:r>
              <a:rPr lang="en-US" sz="2400">
                <a:solidFill>
                  <a:srgbClr val="0F4662"/>
                </a:solidFill>
                <a:latin typeface="Quicksand"/>
                <a:ea typeface="Quicksand"/>
                <a:cs typeface="Quicksand"/>
                <a:sym typeface="Quicksand"/>
              </a:rPr>
              <a:t>Metrics applied inconsistently across project phases.</a:t>
            </a:r>
          </a:p>
        </p:txBody>
      </p:sp>
      <p:sp>
        <p:nvSpPr>
          <p:cNvPr name="TextBox 8" id="8"/>
          <p:cNvSpPr txBox="true"/>
          <p:nvPr/>
        </p:nvSpPr>
        <p:spPr>
          <a:xfrm rot="0">
            <a:off x="10439336" y="1259984"/>
            <a:ext cx="6819964" cy="1207771"/>
          </a:xfrm>
          <a:prstGeom prst="rect">
            <a:avLst/>
          </a:prstGeom>
        </p:spPr>
        <p:txBody>
          <a:bodyPr anchor="t" rtlCol="false" tIns="0" lIns="0" bIns="0" rIns="0">
            <a:spAutoFit/>
          </a:bodyPr>
          <a:lstStyle/>
          <a:p>
            <a:pPr algn="ctr">
              <a:lnSpc>
                <a:spcPts val="4949"/>
              </a:lnSpc>
            </a:pPr>
            <a:r>
              <a:rPr lang="en-US" sz="3299" b="true">
                <a:solidFill>
                  <a:srgbClr val="0F4662"/>
                </a:solidFill>
                <a:latin typeface="Quicksand Bold"/>
                <a:ea typeface="Quicksand Bold"/>
                <a:cs typeface="Quicksand Bold"/>
                <a:sym typeface="Quicksand Bold"/>
              </a:rPr>
              <a:t>Lack of Standardized</a:t>
            </a:r>
          </a:p>
          <a:p>
            <a:pPr algn="ctr" marL="0" indent="0" lvl="0">
              <a:lnSpc>
                <a:spcPts val="4949"/>
              </a:lnSpc>
            </a:pPr>
            <a:r>
              <a:rPr lang="en-US" b="true" sz="3299">
                <a:solidFill>
                  <a:srgbClr val="0F4662"/>
                </a:solidFill>
                <a:latin typeface="Quicksand Bold"/>
                <a:ea typeface="Quicksand Bold"/>
                <a:cs typeface="Quicksand Bold"/>
                <a:sym typeface="Quicksand Bold"/>
              </a:rPr>
              <a:t>Quality Metrics</a:t>
            </a:r>
          </a:p>
        </p:txBody>
      </p:sp>
      <p:sp>
        <p:nvSpPr>
          <p:cNvPr name="TextBox 9" id="9"/>
          <p:cNvSpPr txBox="true"/>
          <p:nvPr/>
        </p:nvSpPr>
        <p:spPr>
          <a:xfrm rot="0">
            <a:off x="9854552" y="5581694"/>
            <a:ext cx="6783284" cy="2394585"/>
          </a:xfrm>
          <a:prstGeom prst="rect">
            <a:avLst/>
          </a:prstGeom>
        </p:spPr>
        <p:txBody>
          <a:bodyPr anchor="t" rtlCol="false" tIns="0" lIns="0" bIns="0" rIns="0">
            <a:spAutoFit/>
          </a:bodyPr>
          <a:lstStyle/>
          <a:p>
            <a:pPr algn="r">
              <a:lnSpc>
                <a:spcPts val="4800"/>
              </a:lnSpc>
            </a:pPr>
            <a:r>
              <a:rPr lang="en-US" sz="2400">
                <a:solidFill>
                  <a:srgbClr val="0F4662"/>
                </a:solidFill>
                <a:latin typeface="Quicksand"/>
                <a:ea typeface="Quicksand"/>
                <a:cs typeface="Quicksand"/>
                <a:sym typeface="Quicksand"/>
              </a:rPr>
              <a:t>Define and standardize quality metrics</a:t>
            </a:r>
          </a:p>
          <a:p>
            <a:pPr algn="r">
              <a:lnSpc>
                <a:spcPts val="4800"/>
              </a:lnSpc>
            </a:pPr>
            <a:r>
              <a:rPr lang="en-US" sz="2400">
                <a:solidFill>
                  <a:srgbClr val="0F4662"/>
                </a:solidFill>
                <a:latin typeface="Quicksand"/>
                <a:ea typeface="Quicksand"/>
                <a:cs typeface="Quicksand"/>
                <a:sym typeface="Quicksand"/>
              </a:rPr>
              <a:t>Use tools to track metrics consistently</a:t>
            </a:r>
          </a:p>
          <a:p>
            <a:pPr algn="r">
              <a:lnSpc>
                <a:spcPts val="4800"/>
              </a:lnSpc>
            </a:pPr>
            <a:r>
              <a:rPr lang="en-US" sz="2400">
                <a:solidFill>
                  <a:srgbClr val="0F4662"/>
                </a:solidFill>
                <a:latin typeface="Quicksand"/>
                <a:ea typeface="Quicksand"/>
                <a:cs typeface="Quicksand"/>
                <a:sym typeface="Quicksand"/>
              </a:rPr>
              <a:t>Conduct regular quality reviews</a:t>
            </a:r>
          </a:p>
          <a:p>
            <a:pPr algn="r">
              <a:lnSpc>
                <a:spcPts val="4800"/>
              </a:lnSpc>
            </a:pPr>
            <a:r>
              <a:rPr lang="en-US" sz="2400">
                <a:solidFill>
                  <a:srgbClr val="0F4662"/>
                </a:solidFill>
                <a:latin typeface="Quicksand"/>
                <a:ea typeface="Quicksand"/>
                <a:cs typeface="Quicksand"/>
                <a:sym typeface="Quicksand"/>
              </a:rPr>
              <a:t>Train teams on quality standards</a:t>
            </a:r>
          </a:p>
        </p:txBody>
      </p:sp>
      <p:sp>
        <p:nvSpPr>
          <p:cNvPr name="AutoShape 10" id="10"/>
          <p:cNvSpPr/>
          <p:nvPr/>
        </p:nvSpPr>
        <p:spPr>
          <a:xfrm flipV="true">
            <a:off x="1028700" y="5160689"/>
            <a:ext cx="6243665" cy="28575"/>
          </a:xfrm>
          <a:prstGeom prst="line">
            <a:avLst/>
          </a:prstGeom>
          <a:ln cap="flat" w="57150">
            <a:solidFill>
              <a:srgbClr val="7994A0"/>
            </a:solidFill>
            <a:prstDash val="solid"/>
            <a:headEnd type="none" len="sm" w="sm"/>
            <a:tailEnd type="none" len="sm" w="sm"/>
          </a:ln>
        </p:spPr>
      </p:sp>
      <p:sp>
        <p:nvSpPr>
          <p:cNvPr name="AutoShape 11" id="11"/>
          <p:cNvSpPr/>
          <p:nvPr/>
        </p:nvSpPr>
        <p:spPr>
          <a:xfrm>
            <a:off x="11015635" y="5160689"/>
            <a:ext cx="6243665" cy="0"/>
          </a:xfrm>
          <a:prstGeom prst="line">
            <a:avLst/>
          </a:prstGeom>
          <a:ln cap="flat" w="57150">
            <a:solidFill>
              <a:srgbClr val="7994A0"/>
            </a:solidFill>
            <a:prstDash val="solid"/>
            <a:headEnd type="none" len="sm" w="sm"/>
            <a:tailEnd type="none" len="sm" w="sm"/>
          </a:ln>
        </p:spPr>
      </p:sp>
      <p:sp>
        <p:nvSpPr>
          <p:cNvPr name="TextBox 12" id="12"/>
          <p:cNvSpPr txBox="true"/>
          <p:nvPr/>
        </p:nvSpPr>
        <p:spPr>
          <a:xfrm rot="0">
            <a:off x="7272365" y="4777784"/>
            <a:ext cx="3743271" cy="565785"/>
          </a:xfrm>
          <a:prstGeom prst="rect">
            <a:avLst/>
          </a:prstGeom>
        </p:spPr>
        <p:txBody>
          <a:bodyPr anchor="t" rtlCol="false" tIns="0" lIns="0" bIns="0" rIns="0">
            <a:spAutoFit/>
          </a:bodyPr>
          <a:lstStyle/>
          <a:p>
            <a:pPr algn="ctr" marL="0" indent="0" lvl="0">
              <a:lnSpc>
                <a:spcPts val="4800"/>
              </a:lnSpc>
            </a:pPr>
            <a:r>
              <a:rPr lang="en-US" sz="2400">
                <a:solidFill>
                  <a:srgbClr val="0F4662"/>
                </a:solidFill>
                <a:latin typeface="Quicksand"/>
                <a:ea typeface="Quicksand"/>
                <a:cs typeface="Quicksand"/>
                <a:sym typeface="Quicksand"/>
              </a:rPr>
              <a:t>Mitigation measures</a:t>
            </a:r>
          </a:p>
        </p:txBody>
      </p:sp>
      <p:sp>
        <p:nvSpPr>
          <p:cNvPr name="AutoShape 13" id="13"/>
          <p:cNvSpPr/>
          <p:nvPr/>
        </p:nvSpPr>
        <p:spPr>
          <a:xfrm flipV="true">
            <a:off x="1024582" y="2781236"/>
            <a:ext cx="6824082" cy="42443"/>
          </a:xfrm>
          <a:prstGeom prst="line">
            <a:avLst/>
          </a:prstGeom>
          <a:ln cap="flat" w="57150">
            <a:solidFill>
              <a:srgbClr val="7994A0"/>
            </a:solidFill>
            <a:prstDash val="solid"/>
            <a:headEnd type="none" len="sm" w="sm"/>
            <a:tailEnd type="none" len="sm" w="sm"/>
          </a:ln>
        </p:spPr>
      </p:sp>
      <p:sp>
        <p:nvSpPr>
          <p:cNvPr name="AutoShape 14" id="14"/>
          <p:cNvSpPr/>
          <p:nvPr/>
        </p:nvSpPr>
        <p:spPr>
          <a:xfrm>
            <a:off x="10439336" y="2781236"/>
            <a:ext cx="6819964" cy="0"/>
          </a:xfrm>
          <a:prstGeom prst="line">
            <a:avLst/>
          </a:prstGeom>
          <a:ln cap="flat" w="57150">
            <a:solidFill>
              <a:srgbClr val="7994A0"/>
            </a:solidFill>
            <a:prstDash val="solid"/>
            <a:headEnd type="none" len="sm" w="sm"/>
            <a:tailEnd type="none" len="sm" w="sm"/>
          </a:ln>
        </p:spPr>
      </p:sp>
      <p:sp>
        <p:nvSpPr>
          <p:cNvPr name="TextBox 15" id="15"/>
          <p:cNvSpPr txBox="true"/>
          <p:nvPr/>
        </p:nvSpPr>
        <p:spPr>
          <a:xfrm rot="0">
            <a:off x="7848664" y="2398331"/>
            <a:ext cx="2590672" cy="565785"/>
          </a:xfrm>
          <a:prstGeom prst="rect">
            <a:avLst/>
          </a:prstGeom>
        </p:spPr>
        <p:txBody>
          <a:bodyPr anchor="t" rtlCol="false" tIns="0" lIns="0" bIns="0" rIns="0">
            <a:spAutoFit/>
          </a:bodyPr>
          <a:lstStyle/>
          <a:p>
            <a:pPr algn="ctr" marL="0" indent="0" lvl="0">
              <a:lnSpc>
                <a:spcPts val="4800"/>
              </a:lnSpc>
            </a:pPr>
            <a:r>
              <a:rPr lang="en-US" sz="2400">
                <a:solidFill>
                  <a:srgbClr val="0F4662"/>
                </a:solidFill>
                <a:latin typeface="Quicksand"/>
                <a:ea typeface="Quicksand"/>
                <a:cs typeface="Quicksand"/>
                <a:sym typeface="Quicksand"/>
              </a:rPr>
              <a:t>Challenge</a:t>
            </a:r>
          </a:p>
        </p:txBody>
      </p:sp>
      <p:sp>
        <p:nvSpPr>
          <p:cNvPr name="TextBox 16" id="16"/>
          <p:cNvSpPr txBox="true"/>
          <p:nvPr/>
        </p:nvSpPr>
        <p:spPr>
          <a:xfrm rot="0">
            <a:off x="16599356" y="5581694"/>
            <a:ext cx="659944" cy="2394585"/>
          </a:xfrm>
          <a:prstGeom prst="rect">
            <a:avLst/>
          </a:prstGeom>
        </p:spPr>
        <p:txBody>
          <a:bodyPr anchor="t" rtlCol="false" tIns="0" lIns="0" bIns="0" rIns="0">
            <a:spAutoFit/>
          </a:bodyPr>
          <a:lstStyle/>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a:p>
            <a:pPr algn="r" marL="518160" indent="-259080" lvl="1">
              <a:lnSpc>
                <a:spcPts val="4800"/>
              </a:lnSpc>
              <a:buFont typeface="Arial"/>
              <a:buChar char="•"/>
            </a:pPr>
            <a:r>
              <a:rPr lang="en-US" sz="2400">
                <a:solidFill>
                  <a:srgbClr val="0F4662"/>
                </a:solidFill>
                <a:latin typeface="Quicksand"/>
                <a:ea typeface="Quicksand"/>
                <a:cs typeface="Quicksand"/>
                <a:sym typeface="Quicksand"/>
              </a:rPr>
              <a: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3" id="3"/>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279119" y="4302399"/>
            <a:ext cx="11729761" cy="2218690"/>
          </a:xfrm>
          <a:prstGeom prst="rect">
            <a:avLst/>
          </a:prstGeom>
        </p:spPr>
        <p:txBody>
          <a:bodyPr anchor="t" rtlCol="false" tIns="0" lIns="0" bIns="0" rIns="0">
            <a:spAutoFit/>
          </a:bodyPr>
          <a:lstStyle/>
          <a:p>
            <a:pPr algn="ctr">
              <a:lnSpc>
                <a:spcPts val="8959"/>
              </a:lnSpc>
            </a:pPr>
            <a:r>
              <a:rPr lang="en-US" b="true" sz="6399" i="true">
                <a:solidFill>
                  <a:srgbClr val="0F4662"/>
                </a:solidFill>
                <a:latin typeface="Cormorant Garamond Bold Italics"/>
                <a:ea typeface="Cormorant Garamond Bold Italics"/>
                <a:cs typeface="Cormorant Garamond Bold Italics"/>
                <a:sym typeface="Cormorant Garamond Bold Italics"/>
              </a:rPr>
              <a:t>Role of Communication in SQA</a:t>
            </a:r>
          </a:p>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Impacts and Strategies</a:t>
            </a:r>
          </a:p>
        </p:txBody>
      </p:sp>
      <p:sp>
        <p:nvSpPr>
          <p:cNvPr name="Freeform 6" id="6"/>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7281186"/>
            <a:chOff x="0" y="0"/>
            <a:chExt cx="1418473" cy="1917679"/>
          </a:xfrm>
        </p:grpSpPr>
        <p:sp>
          <p:nvSpPr>
            <p:cNvPr name="Freeform 3" id="3"/>
            <p:cNvSpPr/>
            <p:nvPr/>
          </p:nvSpPr>
          <p:spPr>
            <a:xfrm flipH="false" flipV="false" rot="0">
              <a:off x="0" y="0"/>
              <a:ext cx="1418473" cy="1917679"/>
            </a:xfrm>
            <a:custGeom>
              <a:avLst/>
              <a:gdLst/>
              <a:ahLst/>
              <a:cxnLst/>
              <a:rect r="r" b="b" t="t" l="l"/>
              <a:pathLst>
                <a:path h="1917679" w="1418473">
                  <a:moveTo>
                    <a:pt x="73311" y="0"/>
                  </a:moveTo>
                  <a:lnTo>
                    <a:pt x="1345161" y="0"/>
                  </a:lnTo>
                  <a:cubicBezTo>
                    <a:pt x="1364605" y="0"/>
                    <a:pt x="1383252" y="7724"/>
                    <a:pt x="1397000" y="21472"/>
                  </a:cubicBezTo>
                  <a:cubicBezTo>
                    <a:pt x="1410749" y="35221"/>
                    <a:pt x="1418473" y="53868"/>
                    <a:pt x="1418473" y="73311"/>
                  </a:cubicBezTo>
                  <a:lnTo>
                    <a:pt x="1418473" y="1844367"/>
                  </a:lnTo>
                  <a:cubicBezTo>
                    <a:pt x="1418473" y="1884856"/>
                    <a:pt x="1385650" y="1917679"/>
                    <a:pt x="1345161" y="1917679"/>
                  </a:cubicBezTo>
                  <a:lnTo>
                    <a:pt x="73311" y="1917679"/>
                  </a:lnTo>
                  <a:cubicBezTo>
                    <a:pt x="53868" y="1917679"/>
                    <a:pt x="35221" y="1909955"/>
                    <a:pt x="21472" y="1896206"/>
                  </a:cubicBezTo>
                  <a:cubicBezTo>
                    <a:pt x="7724" y="1882458"/>
                    <a:pt x="0" y="1863811"/>
                    <a:pt x="0" y="1844367"/>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204150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405199" y="2641803"/>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7281186"/>
            <a:chOff x="0" y="0"/>
            <a:chExt cx="1418473" cy="1917679"/>
          </a:xfrm>
        </p:grpSpPr>
        <p:sp>
          <p:nvSpPr>
            <p:cNvPr name="Freeform 7" id="7"/>
            <p:cNvSpPr/>
            <p:nvPr/>
          </p:nvSpPr>
          <p:spPr>
            <a:xfrm flipH="false" flipV="false" rot="0">
              <a:off x="0" y="0"/>
              <a:ext cx="1418473" cy="1917679"/>
            </a:xfrm>
            <a:custGeom>
              <a:avLst/>
              <a:gdLst/>
              <a:ahLst/>
              <a:cxnLst/>
              <a:rect r="r" b="b" t="t" l="l"/>
              <a:pathLst>
                <a:path h="1917679" w="1418473">
                  <a:moveTo>
                    <a:pt x="73311" y="0"/>
                  </a:moveTo>
                  <a:lnTo>
                    <a:pt x="1345161" y="0"/>
                  </a:lnTo>
                  <a:cubicBezTo>
                    <a:pt x="1364605" y="0"/>
                    <a:pt x="1383252" y="7724"/>
                    <a:pt x="1397000" y="21472"/>
                  </a:cubicBezTo>
                  <a:cubicBezTo>
                    <a:pt x="1410749" y="35221"/>
                    <a:pt x="1418473" y="53868"/>
                    <a:pt x="1418473" y="73311"/>
                  </a:cubicBezTo>
                  <a:lnTo>
                    <a:pt x="1418473" y="1844367"/>
                  </a:lnTo>
                  <a:cubicBezTo>
                    <a:pt x="1418473" y="1884856"/>
                    <a:pt x="1385650" y="1917679"/>
                    <a:pt x="1345161" y="1917679"/>
                  </a:cubicBezTo>
                  <a:lnTo>
                    <a:pt x="73311" y="1917679"/>
                  </a:lnTo>
                  <a:cubicBezTo>
                    <a:pt x="53868" y="1917679"/>
                    <a:pt x="35221" y="1909955"/>
                    <a:pt x="21472" y="1896206"/>
                  </a:cubicBezTo>
                  <a:cubicBezTo>
                    <a:pt x="7724" y="1882458"/>
                    <a:pt x="0" y="1863811"/>
                    <a:pt x="0" y="1844367"/>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8" id="8"/>
            <p:cNvSpPr txBox="true"/>
            <p:nvPr/>
          </p:nvSpPr>
          <p:spPr>
            <a:xfrm>
              <a:off x="0" y="-123825"/>
              <a:ext cx="1418473" cy="2041504"/>
            </a:xfrm>
            <a:prstGeom prst="rect">
              <a:avLst/>
            </a:prstGeom>
          </p:spPr>
          <p:txBody>
            <a:bodyPr anchor="ctr" rtlCol="false" tIns="50800" lIns="50800" bIns="50800" rIns="50800"/>
            <a:lstStyle/>
            <a:p>
              <a:pPr algn="ctr">
                <a:lnSpc>
                  <a:spcPts val="4079"/>
                </a:lnSpc>
              </a:pPr>
            </a:p>
          </p:txBody>
        </p:sp>
      </p:grpSp>
      <p:sp>
        <p:nvSpPr>
          <p:cNvPr name="TextBox 9" id="9"/>
          <p:cNvSpPr txBox="true"/>
          <p:nvPr/>
        </p:nvSpPr>
        <p:spPr>
          <a:xfrm rot="0">
            <a:off x="1028700" y="308261"/>
            <a:ext cx="10270550" cy="2296829"/>
          </a:xfrm>
          <a:prstGeom prst="rect">
            <a:avLst/>
          </a:prstGeom>
        </p:spPr>
        <p:txBody>
          <a:bodyPr anchor="t" rtlCol="false" tIns="0" lIns="0" bIns="0" rIns="0">
            <a:spAutoFit/>
          </a:bodyPr>
          <a:lstStyle/>
          <a:p>
            <a:pPr algn="l">
              <a:lnSpc>
                <a:spcPts val="9211"/>
              </a:lnSpc>
            </a:pPr>
            <a:r>
              <a:rPr lang="en-US" sz="6579" i="true" b="true">
                <a:solidFill>
                  <a:srgbClr val="0F4662"/>
                </a:solidFill>
                <a:latin typeface="Cormorant Garamond Bold Italics"/>
                <a:ea typeface="Cormorant Garamond Bold Italics"/>
                <a:cs typeface="Cormorant Garamond Bold Italics"/>
                <a:sym typeface="Cormorant Garamond Bold Italics"/>
              </a:rPr>
              <a:t>Role of Communication in SQA</a:t>
            </a:r>
          </a:p>
          <a:p>
            <a:pPr algn="l" marL="0" indent="0" lvl="0">
              <a:lnSpc>
                <a:spcPts val="9211"/>
              </a:lnSpc>
              <a:spcBef>
                <a:spcPct val="0"/>
              </a:spcBef>
            </a:pPr>
          </a:p>
        </p:txBody>
      </p:sp>
      <p:sp>
        <p:nvSpPr>
          <p:cNvPr name="AutoShape 10" id="10"/>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Freeform 11" id="11"/>
          <p:cNvSpPr/>
          <p:nvPr/>
        </p:nvSpPr>
        <p:spPr>
          <a:xfrm flipH="false" flipV="false" rot="0">
            <a:off x="7822477" y="2605089"/>
            <a:ext cx="2573484" cy="2348889"/>
          </a:xfrm>
          <a:custGeom>
            <a:avLst/>
            <a:gdLst/>
            <a:ahLst/>
            <a:cxnLst/>
            <a:rect r="r" b="b" t="t" l="l"/>
            <a:pathLst>
              <a:path h="2348889" w="2573484">
                <a:moveTo>
                  <a:pt x="0" y="0"/>
                </a:moveTo>
                <a:lnTo>
                  <a:pt x="2573483" y="0"/>
                </a:lnTo>
                <a:lnTo>
                  <a:pt x="2573483" y="2348889"/>
                </a:lnTo>
                <a:lnTo>
                  <a:pt x="0" y="2348889"/>
                </a:lnTo>
                <a:lnTo>
                  <a:pt x="0" y="0"/>
                </a:lnTo>
                <a:close/>
              </a:path>
            </a:pathLst>
          </a:custGeom>
          <a:blipFill>
            <a:blip r:embed="rId4"/>
            <a:stretch>
              <a:fillRect l="0" t="0" r="0" b="0"/>
            </a:stretch>
          </a:blipFill>
        </p:spPr>
      </p:sp>
      <p:sp>
        <p:nvSpPr>
          <p:cNvPr name="TextBox 12" id="12"/>
          <p:cNvSpPr txBox="true"/>
          <p:nvPr/>
        </p:nvSpPr>
        <p:spPr>
          <a:xfrm rot="0">
            <a:off x="1062089" y="4873104"/>
            <a:ext cx="5101887"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Misunderstanding of Defect Severity and Prioritization</a:t>
            </a:r>
          </a:p>
        </p:txBody>
      </p:sp>
      <p:sp>
        <p:nvSpPr>
          <p:cNvPr name="TextBox 13" id="13"/>
          <p:cNvSpPr txBox="true"/>
          <p:nvPr/>
        </p:nvSpPr>
        <p:spPr>
          <a:xfrm rot="0">
            <a:off x="6739250" y="5919392"/>
            <a:ext cx="4496348" cy="35718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Lack of timely updates caused a backlog of unresolved defects.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Development teams were unaware of urgent issues needing immediate attention.</a:t>
            </a:r>
          </a:p>
        </p:txBody>
      </p:sp>
      <p:sp>
        <p:nvSpPr>
          <p:cNvPr name="TextBox 14" id="14"/>
          <p:cNvSpPr txBox="true"/>
          <p:nvPr/>
        </p:nvSpPr>
        <p:spPr>
          <a:xfrm rot="0">
            <a:off x="6504697" y="5120754"/>
            <a:ext cx="527860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Delayed Fixes and Inefficiency</a:t>
            </a:r>
          </a:p>
        </p:txBody>
      </p:sp>
      <p:grpSp>
        <p:nvGrpSpPr>
          <p:cNvPr name="Group 15" id="15"/>
          <p:cNvGrpSpPr/>
          <p:nvPr/>
        </p:nvGrpSpPr>
        <p:grpSpPr>
          <a:xfrm rot="0">
            <a:off x="12065482" y="2456695"/>
            <a:ext cx="5385764" cy="7281186"/>
            <a:chOff x="0" y="0"/>
            <a:chExt cx="1418473" cy="1917679"/>
          </a:xfrm>
        </p:grpSpPr>
        <p:sp>
          <p:nvSpPr>
            <p:cNvPr name="Freeform 16" id="16"/>
            <p:cNvSpPr/>
            <p:nvPr/>
          </p:nvSpPr>
          <p:spPr>
            <a:xfrm flipH="false" flipV="false" rot="0">
              <a:off x="0" y="0"/>
              <a:ext cx="1418473" cy="1917679"/>
            </a:xfrm>
            <a:custGeom>
              <a:avLst/>
              <a:gdLst/>
              <a:ahLst/>
              <a:cxnLst/>
              <a:rect r="r" b="b" t="t" l="l"/>
              <a:pathLst>
                <a:path h="1917679" w="1418473">
                  <a:moveTo>
                    <a:pt x="73311" y="0"/>
                  </a:moveTo>
                  <a:lnTo>
                    <a:pt x="1345161" y="0"/>
                  </a:lnTo>
                  <a:cubicBezTo>
                    <a:pt x="1364605" y="0"/>
                    <a:pt x="1383252" y="7724"/>
                    <a:pt x="1397000" y="21472"/>
                  </a:cubicBezTo>
                  <a:cubicBezTo>
                    <a:pt x="1410749" y="35221"/>
                    <a:pt x="1418473" y="53868"/>
                    <a:pt x="1418473" y="73311"/>
                  </a:cubicBezTo>
                  <a:lnTo>
                    <a:pt x="1418473" y="1844367"/>
                  </a:lnTo>
                  <a:cubicBezTo>
                    <a:pt x="1418473" y="1884856"/>
                    <a:pt x="1385650" y="1917679"/>
                    <a:pt x="1345161" y="1917679"/>
                  </a:cubicBezTo>
                  <a:lnTo>
                    <a:pt x="73311" y="1917679"/>
                  </a:lnTo>
                  <a:cubicBezTo>
                    <a:pt x="53868" y="1917679"/>
                    <a:pt x="35221" y="1909955"/>
                    <a:pt x="21472" y="1896206"/>
                  </a:cubicBezTo>
                  <a:cubicBezTo>
                    <a:pt x="7724" y="1882458"/>
                    <a:pt x="0" y="1863811"/>
                    <a:pt x="0" y="1844367"/>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17" id="17"/>
            <p:cNvSpPr txBox="true"/>
            <p:nvPr/>
          </p:nvSpPr>
          <p:spPr>
            <a:xfrm>
              <a:off x="0" y="-123825"/>
              <a:ext cx="1418473" cy="2041504"/>
            </a:xfrm>
            <a:prstGeom prst="rect">
              <a:avLst/>
            </a:prstGeom>
          </p:spPr>
          <p:txBody>
            <a:bodyPr anchor="ctr" rtlCol="false" tIns="50800" lIns="50800" bIns="50800" rIns="50800"/>
            <a:lstStyle/>
            <a:p>
              <a:pPr algn="ctr">
                <a:lnSpc>
                  <a:spcPts val="4079"/>
                </a:lnSpc>
              </a:pPr>
            </a:p>
          </p:txBody>
        </p:sp>
      </p:grpSp>
      <p:sp>
        <p:nvSpPr>
          <p:cNvPr name="Freeform 18" id="18"/>
          <p:cNvSpPr/>
          <p:nvPr/>
        </p:nvSpPr>
        <p:spPr>
          <a:xfrm flipH="false" flipV="false" rot="0">
            <a:off x="13598867" y="2641803"/>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9" id="19"/>
          <p:cNvSpPr txBox="true"/>
          <p:nvPr/>
        </p:nvSpPr>
        <p:spPr>
          <a:xfrm rot="0">
            <a:off x="12207420" y="5919392"/>
            <a:ext cx="5101887"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Teams were not aligned on project objectives.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This led to poor functionality, client dissatisfaction, and high maintenance costs.</a:t>
            </a:r>
          </a:p>
        </p:txBody>
      </p:sp>
      <p:sp>
        <p:nvSpPr>
          <p:cNvPr name="TextBox 20" id="20"/>
          <p:cNvSpPr txBox="true"/>
          <p:nvPr/>
        </p:nvSpPr>
        <p:spPr>
          <a:xfrm rot="0">
            <a:off x="12207420" y="512075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Lack of Unified Vision</a:t>
            </a:r>
          </a:p>
        </p:txBody>
      </p:sp>
      <p:sp>
        <p:nvSpPr>
          <p:cNvPr name="TextBox 21" id="21"/>
          <p:cNvSpPr txBox="true"/>
          <p:nvPr/>
        </p:nvSpPr>
        <p:spPr>
          <a:xfrm rot="0">
            <a:off x="1028700" y="5919392"/>
            <a:ext cx="5101887" cy="30575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Poor communication caused delays in resolving critical issues.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Teams failed to agree on defect severity, leading to inefficiencies.</a:t>
            </a:r>
          </a:p>
        </p:txBody>
      </p:sp>
      <p:sp>
        <p:nvSpPr>
          <p:cNvPr name="TextBox 22" id="22"/>
          <p:cNvSpPr txBox="true"/>
          <p:nvPr/>
        </p:nvSpPr>
        <p:spPr>
          <a:xfrm rot="0">
            <a:off x="4386686" y="1303020"/>
            <a:ext cx="9514627" cy="953650"/>
          </a:xfrm>
          <a:prstGeom prst="rect">
            <a:avLst/>
          </a:prstGeom>
        </p:spPr>
        <p:txBody>
          <a:bodyPr anchor="t" rtlCol="false" tIns="0" lIns="0" bIns="0" rIns="0">
            <a:spAutoFit/>
          </a:bodyPr>
          <a:lstStyle/>
          <a:p>
            <a:pPr algn="l" marL="0" indent="0" lvl="0">
              <a:lnSpc>
                <a:spcPts val="7811"/>
              </a:lnSpc>
              <a:spcBef>
                <a:spcPct val="0"/>
              </a:spcBef>
            </a:pPr>
            <a:r>
              <a:rPr lang="en-US" b="true" sz="5579" i="true">
                <a:solidFill>
                  <a:srgbClr val="0F4662"/>
                </a:solidFill>
                <a:latin typeface="Cormorant Garamond Bold Italics"/>
                <a:ea typeface="Cormorant Garamond Bold Italics"/>
                <a:cs typeface="Cormorant Garamond Bold Italics"/>
                <a:sym typeface="Cormorant Garamond Bold Italics"/>
              </a:rPr>
              <a:t>Impact of inadequate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DAGarIZ_cqo</dc:identifier>
  <dcterms:modified xsi:type="dcterms:W3CDTF">2011-08-01T06:04:30Z</dcterms:modified>
  <cp:revision>1</cp:revision>
  <dc:title>SQCM Project</dc:title>
</cp:coreProperties>
</file>