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24542c7d8_7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24542c7d8_7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24542c7d8_7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24542c7d8_7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24542c5d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24542c5d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24542c7d8_7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24542c7d8_7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24542c5d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24542c5d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24542c5d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24542c5d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24542c5d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24542c5d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24542c5d2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24542c5d2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24542c5d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24542c5d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a24542c5d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a24542c5d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24542c7d8_7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24542c7d8_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24542c7d8_7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24542c7d8_7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24542c7d8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24542c7d8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24542c7d8_7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24542c7d8_7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24542c7d8_7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24542c7d8_7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24542c7d8_7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24542c7d8_7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171900"/>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rgbClr val="000000"/>
                </a:solidFill>
                <a:latin typeface="Times New Roman"/>
                <a:ea typeface="Times New Roman"/>
                <a:cs typeface="Times New Roman"/>
                <a:sym typeface="Times New Roma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solidFill>
                  <a:srgbClr val="000000"/>
                </a:solidFill>
                <a:latin typeface="Times New Roman"/>
                <a:ea typeface="Times New Roman"/>
                <a:cs typeface="Times New Roman"/>
                <a:sym typeface="Times New Roman"/>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028100"/>
            <a:ext cx="8047500" cy="3087300"/>
          </a:xfrm>
          <a:prstGeom prst="rect">
            <a:avLst/>
          </a:prstGeom>
        </p:spPr>
        <p:txBody>
          <a:bodyPr anchorCtr="0" anchor="t" bIns="91425" lIns="91425" spcFirstLastPara="1" rIns="91425" wrap="square" tIns="91425">
            <a:noAutofit/>
          </a:bodyPr>
          <a:lstStyle>
            <a:lvl1pPr indent="-342900" lvl="0" marL="457200">
              <a:lnSpc>
                <a:spcPct val="150000"/>
              </a:lnSpc>
              <a:spcBef>
                <a:spcPts val="0"/>
              </a:spcBef>
              <a:spcAft>
                <a:spcPts val="0"/>
              </a:spcAft>
              <a:buSzPts val="1800"/>
              <a:buChar char="●"/>
              <a:defRPr u="sng">
                <a:latin typeface="Georgia"/>
                <a:ea typeface="Georgia"/>
                <a:cs typeface="Georgia"/>
                <a:sym typeface="Georgia"/>
              </a:defRPr>
            </a:lvl1pPr>
            <a:lvl2pPr indent="-317500" lvl="1" marL="914400">
              <a:lnSpc>
                <a:spcPct val="150000"/>
              </a:lnSpc>
              <a:spcBef>
                <a:spcPts val="1600"/>
              </a:spcBef>
              <a:spcAft>
                <a:spcPts val="0"/>
              </a:spcAft>
              <a:buSzPts val="1400"/>
              <a:buChar char="○"/>
              <a:defRPr u="sng">
                <a:latin typeface="Georgia"/>
                <a:ea typeface="Georgia"/>
                <a:cs typeface="Georgia"/>
                <a:sym typeface="Georgia"/>
              </a:defRPr>
            </a:lvl2pPr>
            <a:lvl3pPr indent="-317500" lvl="2" marL="1371600">
              <a:lnSpc>
                <a:spcPct val="150000"/>
              </a:lnSpc>
              <a:spcBef>
                <a:spcPts val="1600"/>
              </a:spcBef>
              <a:spcAft>
                <a:spcPts val="0"/>
              </a:spcAft>
              <a:buSzPts val="1400"/>
              <a:buChar char="■"/>
              <a:defRPr sz="1600" u="sng">
                <a:solidFill>
                  <a:srgbClr val="434343"/>
                </a:solidFill>
                <a:latin typeface="Georgia"/>
                <a:ea typeface="Georgia"/>
                <a:cs typeface="Georgia"/>
                <a:sym typeface="Georgia"/>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719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String Pattern Matching</a:t>
            </a:r>
            <a:endParaRPr/>
          </a:p>
        </p:txBody>
      </p:sp>
      <p:sp>
        <p:nvSpPr>
          <p:cNvPr id="55" name="Google Shape;55;p13"/>
          <p:cNvSpPr txBox="1"/>
          <p:nvPr>
            <p:ph idx="1" type="subTitle"/>
          </p:nvPr>
        </p:nvSpPr>
        <p:spPr>
          <a:xfrm>
            <a:off x="311700" y="2834125"/>
            <a:ext cx="8520600" cy="140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34343"/>
                </a:solidFill>
              </a:rPr>
              <a:t>Team 10</a:t>
            </a:r>
            <a:endParaRPr>
              <a:solidFill>
                <a:srgbClr val="434343"/>
              </a:solidFill>
            </a:endParaRPr>
          </a:p>
          <a:p>
            <a:pPr indent="0" lvl="0" marL="0" rtl="0" algn="ctr">
              <a:spcBef>
                <a:spcPts val="0"/>
              </a:spcBef>
              <a:spcAft>
                <a:spcPts val="0"/>
              </a:spcAft>
              <a:buNone/>
            </a:pPr>
            <a:r>
              <a:rPr lang="en">
                <a:solidFill>
                  <a:srgbClr val="434343"/>
                </a:solidFill>
              </a:rPr>
              <a:t>Yasin Zahir</a:t>
            </a:r>
            <a:br>
              <a:rPr lang="en">
                <a:solidFill>
                  <a:srgbClr val="434343"/>
                </a:solidFill>
              </a:rPr>
            </a:br>
            <a:r>
              <a:rPr lang="en">
                <a:solidFill>
                  <a:srgbClr val="434343"/>
                </a:solidFill>
              </a:rPr>
              <a:t>Emmanuel Bruce Loh</a:t>
            </a:r>
            <a:endParaRPr>
              <a:solidFill>
                <a:srgbClr val="43434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Knuth-Morris-Prath Time Complexity</a:t>
            </a:r>
            <a:endParaRPr/>
          </a:p>
        </p:txBody>
      </p:sp>
      <p:sp>
        <p:nvSpPr>
          <p:cNvPr id="112" name="Google Shape;112;p22"/>
          <p:cNvSpPr txBox="1"/>
          <p:nvPr>
            <p:ph idx="1" type="body"/>
          </p:nvPr>
        </p:nvSpPr>
        <p:spPr>
          <a:xfrm>
            <a:off x="311700" y="1028100"/>
            <a:ext cx="8047500" cy="3087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434343"/>
              </a:buClr>
              <a:buSzPts val="1800"/>
              <a:buFont typeface="Georgia"/>
              <a:buChar char="●"/>
            </a:pPr>
            <a:r>
              <a:rPr lang="en">
                <a:solidFill>
                  <a:srgbClr val="434343"/>
                </a:solidFill>
                <a:latin typeface="Georgia"/>
                <a:ea typeface="Georgia"/>
                <a:cs typeface="Georgia"/>
                <a:sym typeface="Georgia"/>
              </a:rPr>
              <a:t>O(M+N)</a:t>
            </a:r>
            <a:endParaRPr>
              <a:solidFill>
                <a:srgbClr val="434343"/>
              </a:solidFill>
              <a:latin typeface="Georgia"/>
              <a:ea typeface="Georgia"/>
              <a:cs typeface="Georgia"/>
              <a:sym typeface="Georgia"/>
            </a:endParaRPr>
          </a:p>
          <a:p>
            <a:pPr indent="-317500" lvl="1" marL="914400" rtl="0" algn="l">
              <a:lnSpc>
                <a:spcPct val="150000"/>
              </a:lnSpc>
              <a:spcBef>
                <a:spcPts val="0"/>
              </a:spcBef>
              <a:spcAft>
                <a:spcPts val="0"/>
              </a:spcAft>
              <a:buClr>
                <a:srgbClr val="434343"/>
              </a:buClr>
              <a:buSzPts val="1400"/>
              <a:buFont typeface="Georgia"/>
              <a:buChar char="○"/>
            </a:pPr>
            <a:r>
              <a:rPr lang="en">
                <a:solidFill>
                  <a:srgbClr val="434343"/>
                </a:solidFill>
                <a:latin typeface="Georgia"/>
                <a:ea typeface="Georgia"/>
                <a:cs typeface="Georgia"/>
                <a:sym typeface="Georgia"/>
              </a:rPr>
              <a:t>This only applies while we use the first initial stage of calculating the first shift then it is O(N)</a:t>
            </a:r>
            <a:endParaRPr>
              <a:solidFill>
                <a:srgbClr val="434343"/>
              </a:solidFill>
              <a:latin typeface="Georgia"/>
              <a:ea typeface="Georgia"/>
              <a:cs typeface="Georgia"/>
              <a:sym typeface="Georgia"/>
            </a:endParaRPr>
          </a:p>
          <a:p>
            <a:pPr indent="-317500" lvl="1" marL="914400" rtl="0" algn="l">
              <a:lnSpc>
                <a:spcPct val="150000"/>
              </a:lnSpc>
              <a:spcBef>
                <a:spcPts val="0"/>
              </a:spcBef>
              <a:spcAft>
                <a:spcPts val="0"/>
              </a:spcAft>
              <a:buClr>
                <a:srgbClr val="434343"/>
              </a:buClr>
              <a:buSzPts val="1400"/>
              <a:buFont typeface="Georgia"/>
              <a:buChar char="○"/>
            </a:pPr>
            <a:r>
              <a:rPr lang="en">
                <a:solidFill>
                  <a:srgbClr val="434343"/>
                </a:solidFill>
                <a:latin typeface="Georgia"/>
                <a:ea typeface="Georgia"/>
                <a:cs typeface="Georgia"/>
                <a:sym typeface="Georgia"/>
              </a:rPr>
              <a:t>What is N?</a:t>
            </a:r>
            <a:endParaRPr>
              <a:solidFill>
                <a:srgbClr val="434343"/>
              </a:solidFill>
              <a:latin typeface="Georgia"/>
              <a:ea typeface="Georgia"/>
              <a:cs typeface="Georgia"/>
              <a:sym typeface="Georgia"/>
            </a:endParaRPr>
          </a:p>
          <a:p>
            <a:pPr indent="-317500" lvl="2" marL="1371600" rtl="0" algn="l">
              <a:lnSpc>
                <a:spcPct val="150000"/>
              </a:lnSpc>
              <a:spcBef>
                <a:spcPts val="0"/>
              </a:spcBef>
              <a:spcAft>
                <a:spcPts val="0"/>
              </a:spcAft>
              <a:buClr>
                <a:srgbClr val="434343"/>
              </a:buClr>
              <a:buSzPts val="1400"/>
              <a:buFont typeface="Georgia"/>
              <a:buChar char="■"/>
            </a:pPr>
            <a:r>
              <a:rPr lang="en">
                <a:latin typeface="Georgia"/>
                <a:ea typeface="Georgia"/>
                <a:cs typeface="Georgia"/>
                <a:sym typeface="Georgia"/>
              </a:rPr>
              <a:t>The size of our main String being compared to other strings</a:t>
            </a:r>
            <a:endParaRPr>
              <a:latin typeface="Georgia"/>
              <a:ea typeface="Georgia"/>
              <a:cs typeface="Georgia"/>
              <a:sym typeface="Georgia"/>
            </a:endParaRPr>
          </a:p>
          <a:p>
            <a:pPr indent="-342900" lvl="0" marL="457200" rtl="0" algn="l">
              <a:lnSpc>
                <a:spcPct val="150000"/>
              </a:lnSpc>
              <a:spcBef>
                <a:spcPts val="0"/>
              </a:spcBef>
              <a:spcAft>
                <a:spcPts val="0"/>
              </a:spcAft>
              <a:buClr>
                <a:srgbClr val="434343"/>
              </a:buClr>
              <a:buSzPts val="1800"/>
              <a:buFont typeface="Georgia"/>
              <a:buChar char="●"/>
            </a:pPr>
            <a:r>
              <a:rPr lang="en">
                <a:solidFill>
                  <a:srgbClr val="434343"/>
                </a:solidFill>
                <a:latin typeface="Georgia"/>
                <a:ea typeface="Georgia"/>
                <a:cs typeface="Georgia"/>
                <a:sym typeface="Georgia"/>
              </a:rPr>
              <a:t>The main takeaway here, is that we can see incrementation is much larger than the last two algorithms and it allows for never backtracking to find search results, and it is much quicker [8:4</a:t>
            </a:r>
            <a:r>
              <a:rPr lang="en">
                <a:solidFill>
                  <a:srgbClr val="434343"/>
                </a:solidFill>
              </a:rPr>
              <a:t>]</a:t>
            </a:r>
            <a:endParaRPr>
              <a:solidFill>
                <a:srgbClr val="434343"/>
              </a:solidFill>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Knuth-Morris-Prath Real Life Application</a:t>
            </a:r>
            <a:endParaRPr/>
          </a:p>
        </p:txBody>
      </p:sp>
      <p:sp>
        <p:nvSpPr>
          <p:cNvPr id="118" name="Google Shape;118;p23"/>
          <p:cNvSpPr txBox="1"/>
          <p:nvPr>
            <p:ph idx="1" type="body"/>
          </p:nvPr>
        </p:nvSpPr>
        <p:spPr>
          <a:xfrm>
            <a:off x="311700" y="1028100"/>
            <a:ext cx="6084000" cy="30873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rgbClr val="434343"/>
              </a:buClr>
              <a:buSzPts val="1500"/>
              <a:buFont typeface="Georgia"/>
              <a:buChar char="●"/>
            </a:pPr>
            <a:r>
              <a:rPr lang="en" sz="1500">
                <a:solidFill>
                  <a:srgbClr val="434343"/>
                </a:solidFill>
                <a:latin typeface="Georgia"/>
                <a:ea typeface="Georgia"/>
                <a:cs typeface="Georgia"/>
                <a:sym typeface="Georgia"/>
              </a:rPr>
              <a:t>We can see that when looking for patterns within larger data set, the processing is only done once for KMP rather than brute force, as it </a:t>
            </a:r>
            <a:r>
              <a:rPr lang="en" sz="1500">
                <a:solidFill>
                  <a:srgbClr val="434343"/>
                </a:solidFill>
                <a:latin typeface="Georgia"/>
                <a:ea typeface="Georgia"/>
                <a:cs typeface="Georgia"/>
                <a:sym typeface="Georgia"/>
              </a:rPr>
              <a:t>continually</a:t>
            </a:r>
            <a:r>
              <a:rPr lang="en" sz="1500">
                <a:solidFill>
                  <a:srgbClr val="434343"/>
                </a:solidFill>
                <a:latin typeface="Georgia"/>
                <a:ea typeface="Georgia"/>
                <a:cs typeface="Georgia"/>
                <a:sym typeface="Georgia"/>
              </a:rPr>
              <a:t> shifts with the (correct match number - prefix mismatches). [4:</a:t>
            </a:r>
            <a:r>
              <a:rPr lang="en" sz="1500">
                <a:solidFill>
                  <a:srgbClr val="434343"/>
                </a:solidFill>
              </a:rPr>
              <a:t>6]</a:t>
            </a:r>
            <a:endParaRPr sz="1500">
              <a:solidFill>
                <a:srgbClr val="434343"/>
              </a:solidFill>
              <a:latin typeface="Georgia"/>
              <a:ea typeface="Georgia"/>
              <a:cs typeface="Georgia"/>
              <a:sym typeface="Georgia"/>
            </a:endParaRPr>
          </a:p>
          <a:p>
            <a:pPr indent="-298450" lvl="1" marL="914400" rtl="0" algn="l">
              <a:lnSpc>
                <a:spcPct val="150000"/>
              </a:lnSpc>
              <a:spcBef>
                <a:spcPts val="0"/>
              </a:spcBef>
              <a:spcAft>
                <a:spcPts val="0"/>
              </a:spcAft>
              <a:buClr>
                <a:srgbClr val="434343"/>
              </a:buClr>
              <a:buSzPts val="1100"/>
              <a:buFont typeface="Georgia"/>
              <a:buChar char="○"/>
            </a:pPr>
            <a:r>
              <a:rPr lang="en" sz="1100">
                <a:solidFill>
                  <a:srgbClr val="434343"/>
                </a:solidFill>
                <a:latin typeface="Georgia"/>
                <a:ea typeface="Georgia"/>
                <a:cs typeface="Georgia"/>
                <a:sym typeface="Georgia"/>
              </a:rPr>
              <a:t>It would be good to find sentences rather than words or phrases within paragraphs or any large scale string pattern within a giant search.</a:t>
            </a:r>
            <a:endParaRPr sz="1100">
              <a:solidFill>
                <a:srgbClr val="434343"/>
              </a:solidFill>
              <a:latin typeface="Georgia"/>
              <a:ea typeface="Georgia"/>
              <a:cs typeface="Georgia"/>
              <a:sym typeface="Georgia"/>
            </a:endParaRPr>
          </a:p>
          <a:p>
            <a:pPr indent="-298450" lvl="2" marL="1371600" rtl="0" algn="l">
              <a:lnSpc>
                <a:spcPct val="150000"/>
              </a:lnSpc>
              <a:spcBef>
                <a:spcPts val="0"/>
              </a:spcBef>
              <a:spcAft>
                <a:spcPts val="0"/>
              </a:spcAft>
              <a:buClr>
                <a:srgbClr val="434343"/>
              </a:buClr>
              <a:buSzPts val="1100"/>
              <a:buFont typeface="Georgia"/>
              <a:buChar char="■"/>
            </a:pPr>
            <a:r>
              <a:rPr lang="en" sz="1300">
                <a:latin typeface="Georgia"/>
                <a:ea typeface="Georgia"/>
                <a:cs typeface="Georgia"/>
                <a:sym typeface="Georgia"/>
              </a:rPr>
              <a:t>Of all 3 algorithms this would be best for looking for patterns of DNA base pairing</a:t>
            </a:r>
            <a:endParaRPr sz="1300">
              <a:latin typeface="Georgia"/>
              <a:ea typeface="Georgia"/>
              <a:cs typeface="Georgia"/>
              <a:sym typeface="Georgia"/>
            </a:endParaRPr>
          </a:p>
          <a:p>
            <a:pPr indent="-298450" lvl="4" marL="2286000" rtl="0" algn="l">
              <a:lnSpc>
                <a:spcPct val="150000"/>
              </a:lnSpc>
              <a:spcBef>
                <a:spcPts val="0"/>
              </a:spcBef>
              <a:spcAft>
                <a:spcPts val="0"/>
              </a:spcAft>
              <a:buClr>
                <a:srgbClr val="434343"/>
              </a:buClr>
              <a:buSzPts val="1100"/>
              <a:buFont typeface="Georgia"/>
              <a:buChar char="○"/>
            </a:pPr>
            <a:r>
              <a:rPr lang="en" sz="1100">
                <a:solidFill>
                  <a:srgbClr val="434343"/>
                </a:solidFill>
                <a:latin typeface="Georgia"/>
                <a:ea typeface="Georgia"/>
                <a:cs typeface="Georgia"/>
                <a:sym typeface="Georgia"/>
              </a:rPr>
              <a:t>ACGTGCGTACT for example within large strands of DNA</a:t>
            </a:r>
            <a:endParaRPr sz="1100">
              <a:solidFill>
                <a:srgbClr val="434343"/>
              </a:solidFill>
              <a:latin typeface="Georgia"/>
              <a:ea typeface="Georgia"/>
              <a:cs typeface="Georgia"/>
              <a:sym typeface="Georgia"/>
            </a:endParaRPr>
          </a:p>
        </p:txBody>
      </p:sp>
      <p:pic>
        <p:nvPicPr>
          <p:cNvPr id="119" name="Google Shape;119;p23"/>
          <p:cNvPicPr preferRelativeResize="0"/>
          <p:nvPr/>
        </p:nvPicPr>
        <p:blipFill>
          <a:blip r:embed="rId3">
            <a:alphaModFix/>
          </a:blip>
          <a:stretch>
            <a:fillRect/>
          </a:stretch>
        </p:blipFill>
        <p:spPr>
          <a:xfrm>
            <a:off x="6395700" y="1917987"/>
            <a:ext cx="2325625" cy="1307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our application and what did we use</a:t>
            </a:r>
            <a:endParaRPr/>
          </a:p>
        </p:txBody>
      </p:sp>
      <p:sp>
        <p:nvSpPr>
          <p:cNvPr id="125" name="Google Shape;125;p24"/>
          <p:cNvSpPr txBox="1"/>
          <p:nvPr>
            <p:ph idx="1" type="body"/>
          </p:nvPr>
        </p:nvSpPr>
        <p:spPr>
          <a:xfrm>
            <a:off x="311700" y="1028100"/>
            <a:ext cx="8047500" cy="3087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434343"/>
              </a:buClr>
              <a:buSzPts val="1800"/>
              <a:buFont typeface="Georgia"/>
              <a:buChar char="●"/>
            </a:pPr>
            <a:r>
              <a:rPr lang="en">
                <a:solidFill>
                  <a:srgbClr val="434343"/>
                </a:solidFill>
                <a:latin typeface="Georgia"/>
                <a:ea typeface="Georgia"/>
                <a:cs typeface="Georgia"/>
                <a:sym typeface="Georgia"/>
              </a:rPr>
              <a:t>Created an application that matched the students major to his needed coursework </a:t>
            </a:r>
            <a:endParaRPr>
              <a:solidFill>
                <a:srgbClr val="434343"/>
              </a:solidFill>
              <a:latin typeface="Georgia"/>
              <a:ea typeface="Georgia"/>
              <a:cs typeface="Georgia"/>
              <a:sym typeface="Georgia"/>
            </a:endParaRPr>
          </a:p>
          <a:p>
            <a:pPr indent="-323850" lvl="1" marL="914400" rtl="0" algn="l">
              <a:lnSpc>
                <a:spcPct val="150000"/>
              </a:lnSpc>
              <a:spcBef>
                <a:spcPts val="0"/>
              </a:spcBef>
              <a:spcAft>
                <a:spcPts val="0"/>
              </a:spcAft>
              <a:buClr>
                <a:srgbClr val="434343"/>
              </a:buClr>
              <a:buSzPts val="1500"/>
              <a:buFont typeface="Georgia"/>
              <a:buChar char="○"/>
            </a:pPr>
            <a:r>
              <a:rPr lang="en" sz="1500">
                <a:solidFill>
                  <a:srgbClr val="434343"/>
                </a:solidFill>
                <a:latin typeface="Georgia"/>
                <a:ea typeface="Georgia"/>
                <a:cs typeface="Georgia"/>
                <a:sym typeface="Georgia"/>
              </a:rPr>
              <a:t>How was this achieved?</a:t>
            </a:r>
            <a:endParaRPr sz="1500">
              <a:solidFill>
                <a:srgbClr val="434343"/>
              </a:solidFill>
              <a:latin typeface="Georgia"/>
              <a:ea typeface="Georgia"/>
              <a:cs typeface="Georgia"/>
              <a:sym typeface="Georgia"/>
            </a:endParaRPr>
          </a:p>
          <a:p>
            <a:pPr indent="-323850" lvl="2" marL="1371600" rtl="0" algn="l">
              <a:lnSpc>
                <a:spcPct val="150000"/>
              </a:lnSpc>
              <a:spcBef>
                <a:spcPts val="0"/>
              </a:spcBef>
              <a:spcAft>
                <a:spcPts val="0"/>
              </a:spcAft>
              <a:buClr>
                <a:srgbClr val="434343"/>
              </a:buClr>
              <a:buSzPts val="1500"/>
              <a:buFont typeface="Georgia"/>
              <a:buChar char="■"/>
            </a:pPr>
            <a:r>
              <a:rPr lang="en" sz="1500">
                <a:latin typeface="Georgia"/>
                <a:ea typeface="Georgia"/>
                <a:cs typeface="Georgia"/>
                <a:sym typeface="Georgia"/>
              </a:rPr>
              <a:t>By using the most </a:t>
            </a:r>
            <a:r>
              <a:rPr lang="en" sz="1500">
                <a:latin typeface="Georgia"/>
                <a:ea typeface="Georgia"/>
                <a:cs typeface="Georgia"/>
                <a:sym typeface="Georgia"/>
              </a:rPr>
              <a:t>efficient</a:t>
            </a:r>
            <a:r>
              <a:rPr lang="en" sz="1500">
                <a:latin typeface="Georgia"/>
                <a:ea typeface="Georgia"/>
                <a:cs typeface="Georgia"/>
                <a:sym typeface="Georgia"/>
              </a:rPr>
              <a:t> algorithm</a:t>
            </a:r>
            <a:endParaRPr sz="1500">
              <a:latin typeface="Georgia"/>
              <a:ea typeface="Georgia"/>
              <a:cs typeface="Georgia"/>
              <a:sym typeface="Georgia"/>
            </a:endParaRPr>
          </a:p>
          <a:p>
            <a:pPr indent="-342900" lvl="0" marL="457200" rtl="0" algn="l">
              <a:lnSpc>
                <a:spcPct val="150000"/>
              </a:lnSpc>
              <a:spcBef>
                <a:spcPts val="0"/>
              </a:spcBef>
              <a:spcAft>
                <a:spcPts val="0"/>
              </a:spcAft>
              <a:buClr>
                <a:srgbClr val="434343"/>
              </a:buClr>
              <a:buSzPts val="1800"/>
              <a:buFont typeface="Georgia"/>
              <a:buChar char="●"/>
            </a:pPr>
            <a:r>
              <a:rPr lang="en">
                <a:solidFill>
                  <a:srgbClr val="434343"/>
                </a:solidFill>
                <a:latin typeface="Georgia"/>
                <a:ea typeface="Georgia"/>
                <a:cs typeface="Georgia"/>
                <a:sym typeface="Georgia"/>
              </a:rPr>
              <a:t>Naive/Brute Force</a:t>
            </a:r>
            <a:endParaRPr>
              <a:solidFill>
                <a:srgbClr val="434343"/>
              </a:solidFill>
              <a:latin typeface="Georgia"/>
              <a:ea typeface="Georgia"/>
              <a:cs typeface="Georgia"/>
              <a:sym typeface="Georgia"/>
            </a:endParaRPr>
          </a:p>
          <a:p>
            <a:pPr indent="-323850" lvl="1" marL="914400" rtl="0" algn="l">
              <a:lnSpc>
                <a:spcPct val="150000"/>
              </a:lnSpc>
              <a:spcBef>
                <a:spcPts val="0"/>
              </a:spcBef>
              <a:spcAft>
                <a:spcPts val="0"/>
              </a:spcAft>
              <a:buClr>
                <a:srgbClr val="434343"/>
              </a:buClr>
              <a:buSzPts val="1500"/>
              <a:buFont typeface="Georgia"/>
              <a:buChar char="○"/>
            </a:pPr>
            <a:r>
              <a:rPr lang="en" sz="1500">
                <a:solidFill>
                  <a:srgbClr val="434343"/>
                </a:solidFill>
                <a:latin typeface="Georgia"/>
                <a:ea typeface="Georgia"/>
                <a:cs typeface="Georgia"/>
                <a:sym typeface="Georgia"/>
              </a:rPr>
              <a:t>Why?</a:t>
            </a:r>
            <a:endParaRPr sz="1500">
              <a:solidFill>
                <a:srgbClr val="434343"/>
              </a:solidFill>
              <a:latin typeface="Georgia"/>
              <a:ea typeface="Georgia"/>
              <a:cs typeface="Georgia"/>
              <a:sym typeface="Georgia"/>
            </a:endParaRPr>
          </a:p>
          <a:p>
            <a:pPr indent="-323850" lvl="2" marL="1371600" rtl="0" algn="l">
              <a:lnSpc>
                <a:spcPct val="150000"/>
              </a:lnSpc>
              <a:spcBef>
                <a:spcPts val="0"/>
              </a:spcBef>
              <a:spcAft>
                <a:spcPts val="0"/>
              </a:spcAft>
              <a:buClr>
                <a:srgbClr val="434343"/>
              </a:buClr>
              <a:buSzPts val="1500"/>
              <a:buFont typeface="Georgia"/>
              <a:buChar char="■"/>
            </a:pPr>
            <a:r>
              <a:rPr lang="en" sz="1500">
                <a:latin typeface="Georgia"/>
                <a:ea typeface="Georgia"/>
                <a:cs typeface="Georgia"/>
                <a:sym typeface="Georgia"/>
              </a:rPr>
              <a:t>Easier to apply to a smaller database [5:2]</a:t>
            </a:r>
            <a:endParaRPr sz="1500">
              <a:latin typeface="Georgia"/>
              <a:ea typeface="Georgia"/>
              <a:cs typeface="Georgia"/>
              <a:sym typeface="Georgia"/>
            </a:endParaRPr>
          </a:p>
          <a:p>
            <a:pPr indent="-323850" lvl="2" marL="1371600" rtl="0" algn="l">
              <a:lnSpc>
                <a:spcPct val="150000"/>
              </a:lnSpc>
              <a:spcBef>
                <a:spcPts val="0"/>
              </a:spcBef>
              <a:spcAft>
                <a:spcPts val="0"/>
              </a:spcAft>
              <a:buClr>
                <a:srgbClr val="434343"/>
              </a:buClr>
              <a:buSzPts val="1500"/>
              <a:buFont typeface="Georgia"/>
              <a:buChar char="■"/>
            </a:pPr>
            <a:r>
              <a:rPr lang="en" sz="1500">
                <a:latin typeface="Georgia"/>
                <a:ea typeface="Georgia"/>
                <a:cs typeface="Georgia"/>
                <a:sym typeface="Georgia"/>
              </a:rPr>
              <a:t>Does not require extensive coding</a:t>
            </a:r>
            <a:endParaRPr sz="1500">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process behind the set up</a:t>
            </a:r>
            <a:endParaRPr/>
          </a:p>
        </p:txBody>
      </p:sp>
      <p:sp>
        <p:nvSpPr>
          <p:cNvPr id="131" name="Google Shape;131;p25"/>
          <p:cNvSpPr txBox="1"/>
          <p:nvPr>
            <p:ph idx="1" type="body"/>
          </p:nvPr>
        </p:nvSpPr>
        <p:spPr>
          <a:xfrm>
            <a:off x="311700" y="1028100"/>
            <a:ext cx="8047500" cy="3087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434343"/>
              </a:buClr>
              <a:buSzPts val="1800"/>
              <a:buFont typeface="Georgia"/>
              <a:buChar char="●"/>
            </a:pPr>
            <a:r>
              <a:rPr lang="en">
                <a:solidFill>
                  <a:srgbClr val="434343"/>
                </a:solidFill>
                <a:latin typeface="Georgia"/>
                <a:ea typeface="Georgia"/>
                <a:cs typeface="Georgia"/>
                <a:sym typeface="Georgia"/>
              </a:rPr>
              <a:t>The first step was in finding a set of majors</a:t>
            </a:r>
            <a:endParaRPr>
              <a:solidFill>
                <a:srgbClr val="434343"/>
              </a:solidFill>
              <a:latin typeface="Georgia"/>
              <a:ea typeface="Georgia"/>
              <a:cs typeface="Georgia"/>
              <a:sym typeface="Georgia"/>
            </a:endParaRPr>
          </a:p>
          <a:p>
            <a:pPr indent="-330200" lvl="1" marL="914400" rtl="0" algn="l">
              <a:lnSpc>
                <a:spcPct val="150000"/>
              </a:lnSpc>
              <a:spcBef>
                <a:spcPts val="0"/>
              </a:spcBef>
              <a:spcAft>
                <a:spcPts val="0"/>
              </a:spcAft>
              <a:buClr>
                <a:srgbClr val="434343"/>
              </a:buClr>
              <a:buSzPts val="1600"/>
              <a:buFont typeface="Georgia"/>
              <a:buChar char="○"/>
            </a:pPr>
            <a:r>
              <a:rPr lang="en" sz="1600">
                <a:solidFill>
                  <a:srgbClr val="434343"/>
                </a:solidFill>
                <a:latin typeface="Georgia"/>
                <a:ea typeface="Georgia"/>
                <a:cs typeface="Georgia"/>
                <a:sym typeface="Georgia"/>
              </a:rPr>
              <a:t>Specifically from CSUN and a few other colleges</a:t>
            </a:r>
            <a:endParaRPr sz="1600">
              <a:solidFill>
                <a:srgbClr val="434343"/>
              </a:solidFill>
              <a:latin typeface="Georgia"/>
              <a:ea typeface="Georgia"/>
              <a:cs typeface="Georgia"/>
              <a:sym typeface="Georgia"/>
            </a:endParaRPr>
          </a:p>
          <a:p>
            <a:pPr indent="-330200" lvl="2" marL="1371600" rtl="0" algn="l">
              <a:lnSpc>
                <a:spcPct val="150000"/>
              </a:lnSpc>
              <a:spcBef>
                <a:spcPts val="0"/>
              </a:spcBef>
              <a:spcAft>
                <a:spcPts val="0"/>
              </a:spcAft>
              <a:buClr>
                <a:srgbClr val="434343"/>
              </a:buClr>
              <a:buSzPts val="1600"/>
              <a:buFont typeface="Georgia"/>
              <a:buChar char="■"/>
            </a:pPr>
            <a:r>
              <a:rPr lang="en" sz="1600">
                <a:latin typeface="Georgia"/>
                <a:ea typeface="Georgia"/>
                <a:cs typeface="Georgia"/>
                <a:sym typeface="Georgia"/>
              </a:rPr>
              <a:t>This was done to create our database of courses </a:t>
            </a:r>
            <a:endParaRPr sz="1600">
              <a:latin typeface="Georgia"/>
              <a:ea typeface="Georgia"/>
              <a:cs typeface="Georgia"/>
              <a:sym typeface="Georgia"/>
            </a:endParaRPr>
          </a:p>
          <a:p>
            <a:pPr indent="-342900" lvl="0" marL="457200" rtl="0" algn="l">
              <a:lnSpc>
                <a:spcPct val="150000"/>
              </a:lnSpc>
              <a:spcBef>
                <a:spcPts val="0"/>
              </a:spcBef>
              <a:spcAft>
                <a:spcPts val="0"/>
              </a:spcAft>
              <a:buClr>
                <a:srgbClr val="434343"/>
              </a:buClr>
              <a:buSzPts val="1800"/>
              <a:buFont typeface="Georgia"/>
              <a:buChar char="●"/>
            </a:pPr>
            <a:r>
              <a:rPr lang="en">
                <a:solidFill>
                  <a:srgbClr val="434343"/>
                </a:solidFill>
                <a:latin typeface="Georgia"/>
                <a:ea typeface="Georgia"/>
                <a:cs typeface="Georgia"/>
                <a:sym typeface="Georgia"/>
              </a:rPr>
              <a:t>Secondly we had a student enter a user input of his major</a:t>
            </a:r>
            <a:endParaRPr>
              <a:solidFill>
                <a:srgbClr val="434343"/>
              </a:solidFill>
              <a:latin typeface="Georgia"/>
              <a:ea typeface="Georgia"/>
              <a:cs typeface="Georgia"/>
              <a:sym typeface="Georgia"/>
            </a:endParaRPr>
          </a:p>
          <a:p>
            <a:pPr indent="-330200" lvl="1" marL="914400" rtl="0" algn="l">
              <a:lnSpc>
                <a:spcPct val="150000"/>
              </a:lnSpc>
              <a:spcBef>
                <a:spcPts val="0"/>
              </a:spcBef>
              <a:spcAft>
                <a:spcPts val="0"/>
              </a:spcAft>
              <a:buClr>
                <a:srgbClr val="434343"/>
              </a:buClr>
              <a:buSzPts val="1600"/>
              <a:buFont typeface="Georgia"/>
              <a:buChar char="○"/>
            </a:pPr>
            <a:r>
              <a:rPr lang="en" sz="1600">
                <a:solidFill>
                  <a:srgbClr val="434343"/>
                </a:solidFill>
                <a:latin typeface="Georgia"/>
                <a:ea typeface="Georgia"/>
                <a:cs typeface="Georgia"/>
                <a:sym typeface="Georgia"/>
              </a:rPr>
              <a:t>Our function titled compare() then checked each character of the string to see if matched with each of the majors </a:t>
            </a:r>
            <a:endParaRPr sz="1600">
              <a:solidFill>
                <a:srgbClr val="434343"/>
              </a:solidFill>
              <a:latin typeface="Georgia"/>
              <a:ea typeface="Georgia"/>
              <a:cs typeface="Georgia"/>
              <a:sym typeface="Georgia"/>
            </a:endParaRPr>
          </a:p>
          <a:p>
            <a:pPr indent="-317500" lvl="2" marL="1371600" rtl="0" algn="l">
              <a:lnSpc>
                <a:spcPct val="150000"/>
              </a:lnSpc>
              <a:spcBef>
                <a:spcPts val="0"/>
              </a:spcBef>
              <a:spcAft>
                <a:spcPts val="0"/>
              </a:spcAft>
              <a:buClr>
                <a:srgbClr val="434343"/>
              </a:buClr>
              <a:buSzPts val="1400"/>
              <a:buFont typeface="Georgia"/>
              <a:buChar char="■"/>
            </a:pPr>
            <a:r>
              <a:rPr lang="en" sz="1600">
                <a:latin typeface="Georgia"/>
                <a:ea typeface="Georgia"/>
                <a:cs typeface="Georgia"/>
                <a:sym typeface="Georgia"/>
              </a:rPr>
              <a:t>Until there was one left that matched entirely</a:t>
            </a:r>
            <a:r>
              <a:rPr lang="en">
                <a:latin typeface="Georgia"/>
                <a:ea typeface="Georgia"/>
                <a:cs typeface="Georgia"/>
                <a:sym typeface="Georgia"/>
              </a:rPr>
              <a:t> </a:t>
            </a:r>
            <a:endParaRPr>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result of the application</a:t>
            </a:r>
            <a:endParaRPr/>
          </a:p>
        </p:txBody>
      </p:sp>
      <p:sp>
        <p:nvSpPr>
          <p:cNvPr id="137" name="Google Shape;137;p26"/>
          <p:cNvSpPr txBox="1"/>
          <p:nvPr>
            <p:ph idx="1" type="body"/>
          </p:nvPr>
        </p:nvSpPr>
        <p:spPr>
          <a:xfrm>
            <a:off x="311700" y="1028100"/>
            <a:ext cx="8369400" cy="2091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434343"/>
              </a:buClr>
              <a:buSzPts val="1600"/>
              <a:buFont typeface="Georgia"/>
              <a:buChar char="●"/>
            </a:pPr>
            <a:r>
              <a:rPr lang="en" sz="1600">
                <a:solidFill>
                  <a:srgbClr val="434343"/>
                </a:solidFill>
                <a:latin typeface="Georgia"/>
                <a:ea typeface="Georgia"/>
                <a:cs typeface="Georgia"/>
                <a:sym typeface="Georgia"/>
              </a:rPr>
              <a:t>What was the outcome of the application?</a:t>
            </a:r>
            <a:endParaRPr sz="1600">
              <a:solidFill>
                <a:srgbClr val="434343"/>
              </a:solidFill>
              <a:latin typeface="Georgia"/>
              <a:ea typeface="Georgia"/>
              <a:cs typeface="Georgia"/>
              <a:sym typeface="Georgia"/>
            </a:endParaRPr>
          </a:p>
          <a:p>
            <a:pPr indent="-317500" lvl="1" marL="914400" rtl="0" algn="l">
              <a:lnSpc>
                <a:spcPct val="150000"/>
              </a:lnSpc>
              <a:spcBef>
                <a:spcPts val="0"/>
              </a:spcBef>
              <a:spcAft>
                <a:spcPts val="0"/>
              </a:spcAft>
              <a:buClr>
                <a:srgbClr val="434343"/>
              </a:buClr>
              <a:buSzPts val="1400"/>
              <a:buFont typeface="Georgia"/>
              <a:buChar char="○"/>
            </a:pPr>
            <a:r>
              <a:rPr lang="en">
                <a:solidFill>
                  <a:srgbClr val="434343"/>
                </a:solidFill>
                <a:latin typeface="Georgia"/>
                <a:ea typeface="Georgia"/>
                <a:cs typeface="Georgia"/>
                <a:sym typeface="Georgia"/>
              </a:rPr>
              <a:t>After the user input we had a list of the coursework needed for the student to take </a:t>
            </a:r>
            <a:endParaRPr>
              <a:solidFill>
                <a:srgbClr val="434343"/>
              </a:solidFill>
              <a:latin typeface="Georgia"/>
              <a:ea typeface="Georgia"/>
              <a:cs typeface="Georgia"/>
              <a:sym typeface="Georgia"/>
            </a:endParaRPr>
          </a:p>
          <a:p>
            <a:pPr indent="-330200" lvl="0" marL="457200" rtl="0" algn="l">
              <a:lnSpc>
                <a:spcPct val="150000"/>
              </a:lnSpc>
              <a:spcBef>
                <a:spcPts val="0"/>
              </a:spcBef>
              <a:spcAft>
                <a:spcPts val="0"/>
              </a:spcAft>
              <a:buClr>
                <a:srgbClr val="434343"/>
              </a:buClr>
              <a:buSzPts val="1600"/>
              <a:buFont typeface="Georgia"/>
              <a:buChar char="●"/>
            </a:pPr>
            <a:r>
              <a:rPr lang="en" sz="1600">
                <a:solidFill>
                  <a:srgbClr val="434343"/>
                </a:solidFill>
                <a:latin typeface="Georgia"/>
                <a:ea typeface="Georgia"/>
                <a:cs typeface="Georgia"/>
                <a:sym typeface="Georgia"/>
              </a:rPr>
              <a:t>How else can we use a naive/brute force algorithm? </a:t>
            </a:r>
            <a:endParaRPr sz="1600">
              <a:solidFill>
                <a:srgbClr val="434343"/>
              </a:solidFill>
              <a:latin typeface="Georgia"/>
              <a:ea typeface="Georgia"/>
              <a:cs typeface="Georgia"/>
              <a:sym typeface="Georgia"/>
            </a:endParaRPr>
          </a:p>
          <a:p>
            <a:pPr indent="-317500" lvl="1" marL="914400" rtl="0" algn="l">
              <a:lnSpc>
                <a:spcPct val="150000"/>
              </a:lnSpc>
              <a:spcBef>
                <a:spcPts val="0"/>
              </a:spcBef>
              <a:spcAft>
                <a:spcPts val="0"/>
              </a:spcAft>
              <a:buClr>
                <a:srgbClr val="434343"/>
              </a:buClr>
              <a:buSzPts val="1400"/>
              <a:buFont typeface="Georgia"/>
              <a:buChar char="○"/>
            </a:pPr>
            <a:r>
              <a:rPr lang="en">
                <a:solidFill>
                  <a:srgbClr val="434343"/>
                </a:solidFill>
                <a:latin typeface="Georgia"/>
                <a:ea typeface="Georgia"/>
                <a:cs typeface="Georgia"/>
                <a:sym typeface="Georgia"/>
              </a:rPr>
              <a:t>By comparing password combinations to ensure validity</a:t>
            </a:r>
            <a:endParaRPr>
              <a:solidFill>
                <a:srgbClr val="434343"/>
              </a:solidFill>
              <a:latin typeface="Georgia"/>
              <a:ea typeface="Georgia"/>
              <a:cs typeface="Georgia"/>
              <a:sym typeface="Georgia"/>
            </a:endParaRPr>
          </a:p>
          <a:p>
            <a:pPr indent="-330200" lvl="0" marL="457200" rtl="0" algn="l">
              <a:lnSpc>
                <a:spcPct val="150000"/>
              </a:lnSpc>
              <a:spcBef>
                <a:spcPts val="0"/>
              </a:spcBef>
              <a:spcAft>
                <a:spcPts val="0"/>
              </a:spcAft>
              <a:buClr>
                <a:srgbClr val="434343"/>
              </a:buClr>
              <a:buSzPts val="1600"/>
              <a:buFont typeface="Georgia"/>
              <a:buChar char="●"/>
            </a:pPr>
            <a:r>
              <a:rPr lang="en" sz="1600">
                <a:solidFill>
                  <a:srgbClr val="434343"/>
                </a:solidFill>
                <a:latin typeface="Georgia"/>
                <a:ea typeface="Georgia"/>
                <a:cs typeface="Georgia"/>
                <a:sym typeface="Georgia"/>
              </a:rPr>
              <a:t>How fast and </a:t>
            </a:r>
            <a:r>
              <a:rPr lang="en" sz="1600">
                <a:solidFill>
                  <a:srgbClr val="434343"/>
                </a:solidFill>
                <a:latin typeface="Georgia"/>
                <a:ea typeface="Georgia"/>
                <a:cs typeface="Georgia"/>
                <a:sym typeface="Georgia"/>
              </a:rPr>
              <a:t>efficient</a:t>
            </a:r>
            <a:r>
              <a:rPr lang="en" sz="1600">
                <a:solidFill>
                  <a:srgbClr val="434343"/>
                </a:solidFill>
                <a:latin typeface="Georgia"/>
                <a:ea typeface="Georgia"/>
                <a:cs typeface="Georgia"/>
                <a:sym typeface="Georgia"/>
              </a:rPr>
              <a:t> is our application?</a:t>
            </a:r>
            <a:endParaRPr sz="1600">
              <a:solidFill>
                <a:srgbClr val="434343"/>
              </a:solidFill>
              <a:latin typeface="Georgia"/>
              <a:ea typeface="Georgia"/>
              <a:cs typeface="Georgia"/>
              <a:sym typeface="Georgia"/>
            </a:endParaRPr>
          </a:p>
          <a:p>
            <a:pPr indent="-317500" lvl="1" marL="914400" rtl="0" algn="l">
              <a:lnSpc>
                <a:spcPct val="150000"/>
              </a:lnSpc>
              <a:spcBef>
                <a:spcPts val="0"/>
              </a:spcBef>
              <a:spcAft>
                <a:spcPts val="0"/>
              </a:spcAft>
              <a:buClr>
                <a:srgbClr val="434343"/>
              </a:buClr>
              <a:buSzPts val="1400"/>
              <a:buFont typeface="Georgia"/>
              <a:buChar char="○"/>
            </a:pPr>
            <a:r>
              <a:rPr lang="en">
                <a:solidFill>
                  <a:srgbClr val="434343"/>
                </a:solidFill>
                <a:latin typeface="Georgia"/>
                <a:ea typeface="Georgia"/>
                <a:cs typeface="Georgia"/>
                <a:sym typeface="Georgia"/>
              </a:rPr>
              <a:t>Build time is: 340 </a:t>
            </a:r>
            <a:r>
              <a:rPr lang="en">
                <a:solidFill>
                  <a:srgbClr val="434343"/>
                </a:solidFill>
                <a:latin typeface="Georgia"/>
                <a:ea typeface="Georgia"/>
                <a:cs typeface="Georgia"/>
                <a:sym typeface="Georgia"/>
              </a:rPr>
              <a:t>milliseconds</a:t>
            </a:r>
            <a:endParaRPr>
              <a:solidFill>
                <a:srgbClr val="434343"/>
              </a:solidFill>
              <a:latin typeface="Georgia"/>
              <a:ea typeface="Georgia"/>
              <a:cs typeface="Georgia"/>
              <a:sym typeface="Georgia"/>
            </a:endParaRPr>
          </a:p>
        </p:txBody>
      </p:sp>
      <p:pic>
        <p:nvPicPr>
          <p:cNvPr id="138" name="Google Shape;138;p26"/>
          <p:cNvPicPr preferRelativeResize="0"/>
          <p:nvPr/>
        </p:nvPicPr>
        <p:blipFill>
          <a:blip r:embed="rId3">
            <a:alphaModFix/>
          </a:blip>
          <a:stretch>
            <a:fillRect/>
          </a:stretch>
        </p:blipFill>
        <p:spPr>
          <a:xfrm>
            <a:off x="2146575" y="3130375"/>
            <a:ext cx="4850850" cy="1622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Relevance of our application</a:t>
            </a:r>
            <a:endParaRPr/>
          </a:p>
        </p:txBody>
      </p:sp>
      <p:sp>
        <p:nvSpPr>
          <p:cNvPr id="144" name="Google Shape;144;p27"/>
          <p:cNvSpPr txBox="1"/>
          <p:nvPr>
            <p:ph idx="1" type="body"/>
          </p:nvPr>
        </p:nvSpPr>
        <p:spPr>
          <a:xfrm>
            <a:off x="311700" y="1028100"/>
            <a:ext cx="8047500" cy="3087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666666"/>
              </a:buClr>
              <a:buSzPts val="2000"/>
              <a:buFont typeface="Georgia"/>
              <a:buChar char="●"/>
            </a:pPr>
            <a:r>
              <a:rPr lang="en" sz="2000">
                <a:solidFill>
                  <a:srgbClr val="666666"/>
                </a:solidFill>
                <a:latin typeface="Georgia"/>
                <a:ea typeface="Georgia"/>
                <a:cs typeface="Georgia"/>
                <a:sym typeface="Georgia"/>
              </a:rPr>
              <a:t>When taking a look at a smaller dataset </a:t>
            </a:r>
            <a:endParaRPr sz="2000">
              <a:solidFill>
                <a:srgbClr val="666666"/>
              </a:solidFill>
              <a:latin typeface="Georgia"/>
              <a:ea typeface="Georgia"/>
              <a:cs typeface="Georgia"/>
              <a:sym typeface="Georgia"/>
            </a:endParaRPr>
          </a:p>
          <a:p>
            <a:pPr indent="-317500" lvl="1" marL="914400" rtl="0" algn="l">
              <a:lnSpc>
                <a:spcPct val="150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A naive/brute force algorithm can help speeden the productivity and </a:t>
            </a:r>
            <a:r>
              <a:rPr lang="en">
                <a:solidFill>
                  <a:srgbClr val="666666"/>
                </a:solidFill>
                <a:latin typeface="Georgia"/>
                <a:ea typeface="Georgia"/>
                <a:cs typeface="Georgia"/>
                <a:sym typeface="Georgia"/>
              </a:rPr>
              <a:t>efficiency</a:t>
            </a:r>
            <a:r>
              <a:rPr lang="en">
                <a:solidFill>
                  <a:srgbClr val="666666"/>
                </a:solidFill>
                <a:latin typeface="Georgia"/>
                <a:ea typeface="Georgia"/>
                <a:cs typeface="Georgia"/>
                <a:sym typeface="Georgia"/>
              </a:rPr>
              <a:t> of a search program</a:t>
            </a:r>
            <a:endParaRPr>
              <a:solidFill>
                <a:srgbClr val="666666"/>
              </a:solidFill>
              <a:latin typeface="Georgia"/>
              <a:ea typeface="Georgia"/>
              <a:cs typeface="Georgia"/>
              <a:sym typeface="Georgia"/>
            </a:endParaRPr>
          </a:p>
          <a:p>
            <a:pPr indent="-323850" lvl="2" marL="1371600" rtl="0" algn="l">
              <a:lnSpc>
                <a:spcPct val="150000"/>
              </a:lnSpc>
              <a:spcBef>
                <a:spcPts val="0"/>
              </a:spcBef>
              <a:spcAft>
                <a:spcPts val="0"/>
              </a:spcAft>
              <a:buClr>
                <a:srgbClr val="666666"/>
              </a:buClr>
              <a:buSzPts val="1500"/>
              <a:buFont typeface="Georgia"/>
              <a:buChar char="■"/>
            </a:pPr>
            <a:r>
              <a:rPr lang="en" sz="1500">
                <a:solidFill>
                  <a:srgbClr val="666666"/>
                </a:solidFill>
                <a:latin typeface="Georgia"/>
                <a:ea typeface="Georgia"/>
                <a:cs typeface="Georgia"/>
                <a:sym typeface="Georgia"/>
              </a:rPr>
              <a:t>The differentiation between this and other programs</a:t>
            </a:r>
            <a:endParaRPr sz="1500">
              <a:solidFill>
                <a:srgbClr val="666666"/>
              </a:solidFill>
              <a:latin typeface="Georgia"/>
              <a:ea typeface="Georgia"/>
              <a:cs typeface="Georgia"/>
              <a:sym typeface="Georgia"/>
            </a:endParaRPr>
          </a:p>
          <a:p>
            <a:pPr indent="-317500" lvl="3" marL="1828800" rtl="0" algn="l">
              <a:lnSpc>
                <a:spcPct val="150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Our program prioritizes productivity speed without </a:t>
            </a:r>
            <a:r>
              <a:rPr lang="en">
                <a:solidFill>
                  <a:srgbClr val="666666"/>
                </a:solidFill>
                <a:latin typeface="Georgia"/>
                <a:ea typeface="Georgia"/>
                <a:cs typeface="Georgia"/>
                <a:sym typeface="Georgia"/>
              </a:rPr>
              <a:t>compromising</a:t>
            </a:r>
            <a:r>
              <a:rPr lang="en">
                <a:solidFill>
                  <a:srgbClr val="666666"/>
                </a:solidFill>
                <a:latin typeface="Georgia"/>
                <a:ea typeface="Georgia"/>
                <a:cs typeface="Georgia"/>
                <a:sym typeface="Georgia"/>
              </a:rPr>
              <a:t> </a:t>
            </a:r>
            <a:r>
              <a:rPr lang="en">
                <a:solidFill>
                  <a:srgbClr val="666666"/>
                </a:solidFill>
                <a:latin typeface="Georgia"/>
                <a:ea typeface="Georgia"/>
                <a:cs typeface="Georgia"/>
                <a:sym typeface="Georgia"/>
              </a:rPr>
              <a:t>efficiency</a:t>
            </a:r>
            <a:r>
              <a:rPr lang="en">
                <a:solidFill>
                  <a:srgbClr val="666666"/>
                </a:solidFill>
                <a:latin typeface="Georgia"/>
                <a:ea typeface="Georgia"/>
                <a:cs typeface="Georgia"/>
                <a:sym typeface="Georgia"/>
              </a:rPr>
              <a:t> in coding</a:t>
            </a:r>
            <a:endParaRPr>
              <a:solidFill>
                <a:srgbClr val="666666"/>
              </a:solidFill>
              <a:latin typeface="Georgia"/>
              <a:ea typeface="Georgia"/>
              <a:cs typeface="Georgia"/>
              <a:sym typeface="Georgia"/>
            </a:endParaRPr>
          </a:p>
          <a:p>
            <a:pPr indent="-323850" lvl="1" marL="914400" rtl="0" algn="l">
              <a:lnSpc>
                <a:spcPct val="150000"/>
              </a:lnSpc>
              <a:spcBef>
                <a:spcPts val="0"/>
              </a:spcBef>
              <a:spcAft>
                <a:spcPts val="0"/>
              </a:spcAft>
              <a:buClr>
                <a:srgbClr val="666666"/>
              </a:buClr>
              <a:buSzPts val="1500"/>
              <a:buFont typeface="Georgia"/>
              <a:buChar char="○"/>
            </a:pPr>
            <a:r>
              <a:rPr lang="en" sz="1500">
                <a:solidFill>
                  <a:srgbClr val="666666"/>
                </a:solidFill>
                <a:latin typeface="Georgia"/>
                <a:ea typeface="Georgia"/>
                <a:cs typeface="Georgia"/>
                <a:sym typeface="Georgia"/>
              </a:rPr>
              <a:t>This code can contribute widely to newly graduated high school students who may need to </a:t>
            </a:r>
            <a:r>
              <a:rPr lang="en" sz="1500">
                <a:solidFill>
                  <a:srgbClr val="666666"/>
                </a:solidFill>
                <a:latin typeface="Georgia"/>
                <a:ea typeface="Georgia"/>
                <a:cs typeface="Georgia"/>
                <a:sym typeface="Georgia"/>
              </a:rPr>
              <a:t>continuously</a:t>
            </a:r>
            <a:r>
              <a:rPr lang="en" sz="1500">
                <a:solidFill>
                  <a:srgbClr val="666666"/>
                </a:solidFill>
                <a:latin typeface="Georgia"/>
                <a:ea typeface="Georgia"/>
                <a:cs typeface="Georgia"/>
                <a:sym typeface="Georgia"/>
              </a:rPr>
              <a:t> check between other majors to see what major they may be interested in</a:t>
            </a:r>
            <a:endParaRPr sz="1500">
              <a:solidFill>
                <a:srgbClr val="666666"/>
              </a:solidFill>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can we expand on our application</a:t>
            </a:r>
            <a:endParaRPr/>
          </a:p>
        </p:txBody>
      </p:sp>
      <p:sp>
        <p:nvSpPr>
          <p:cNvPr id="150" name="Google Shape;150;p28"/>
          <p:cNvSpPr txBox="1"/>
          <p:nvPr>
            <p:ph idx="1" type="body"/>
          </p:nvPr>
        </p:nvSpPr>
        <p:spPr>
          <a:xfrm>
            <a:off x="311700" y="1028100"/>
            <a:ext cx="8047500" cy="3087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434343"/>
              </a:buClr>
              <a:buSzPts val="1800"/>
              <a:buFont typeface="Georgia"/>
              <a:buChar char="●"/>
            </a:pPr>
            <a:r>
              <a:rPr lang="en">
                <a:solidFill>
                  <a:srgbClr val="434343"/>
                </a:solidFill>
                <a:latin typeface="Georgia"/>
                <a:ea typeface="Georgia"/>
                <a:cs typeface="Georgia"/>
                <a:sym typeface="Georgia"/>
              </a:rPr>
              <a:t>We can take a step further by adding a review feature to our application</a:t>
            </a:r>
            <a:endParaRPr>
              <a:solidFill>
                <a:srgbClr val="434343"/>
              </a:solidFill>
              <a:latin typeface="Georgia"/>
              <a:ea typeface="Georgia"/>
              <a:cs typeface="Georgia"/>
              <a:sym typeface="Georgia"/>
            </a:endParaRPr>
          </a:p>
          <a:p>
            <a:pPr indent="-330200" lvl="1" marL="914400" rtl="0" algn="l">
              <a:lnSpc>
                <a:spcPct val="150000"/>
              </a:lnSpc>
              <a:spcBef>
                <a:spcPts val="0"/>
              </a:spcBef>
              <a:spcAft>
                <a:spcPts val="0"/>
              </a:spcAft>
              <a:buClr>
                <a:srgbClr val="434343"/>
              </a:buClr>
              <a:buSzPts val="1600"/>
              <a:buFont typeface="Georgia"/>
              <a:buChar char="○"/>
            </a:pPr>
            <a:r>
              <a:rPr lang="en" sz="1600">
                <a:solidFill>
                  <a:srgbClr val="434343"/>
                </a:solidFill>
                <a:latin typeface="Georgia"/>
                <a:ea typeface="Georgia"/>
                <a:cs typeface="Georgia"/>
                <a:sym typeface="Georgia"/>
              </a:rPr>
              <a:t>Which has not been done before on CSUN application</a:t>
            </a:r>
            <a:endParaRPr sz="1600">
              <a:solidFill>
                <a:srgbClr val="434343"/>
              </a:solidFill>
              <a:latin typeface="Georgia"/>
              <a:ea typeface="Georgia"/>
              <a:cs typeface="Georgia"/>
              <a:sym typeface="Georgia"/>
            </a:endParaRPr>
          </a:p>
          <a:p>
            <a:pPr indent="-349250" lvl="0" marL="457200" rtl="0" algn="l">
              <a:lnSpc>
                <a:spcPct val="150000"/>
              </a:lnSpc>
              <a:spcBef>
                <a:spcPts val="0"/>
              </a:spcBef>
              <a:spcAft>
                <a:spcPts val="0"/>
              </a:spcAft>
              <a:buClr>
                <a:srgbClr val="434343"/>
              </a:buClr>
              <a:buSzPts val="1900"/>
              <a:buFont typeface="Georgia"/>
              <a:buChar char="●"/>
            </a:pPr>
            <a:r>
              <a:rPr lang="en" sz="1900">
                <a:solidFill>
                  <a:srgbClr val="434343"/>
                </a:solidFill>
                <a:latin typeface="Georgia"/>
                <a:ea typeface="Georgia"/>
                <a:cs typeface="Georgia"/>
                <a:sym typeface="Georgia"/>
              </a:rPr>
              <a:t>If the data set is significantly larger</a:t>
            </a:r>
            <a:endParaRPr sz="1900">
              <a:solidFill>
                <a:srgbClr val="434343"/>
              </a:solidFill>
              <a:latin typeface="Georgia"/>
              <a:ea typeface="Georgia"/>
              <a:cs typeface="Georgia"/>
              <a:sym typeface="Georgia"/>
            </a:endParaRPr>
          </a:p>
          <a:p>
            <a:pPr indent="-330200" lvl="1" marL="914400" rtl="0" algn="l">
              <a:lnSpc>
                <a:spcPct val="150000"/>
              </a:lnSpc>
              <a:spcBef>
                <a:spcPts val="0"/>
              </a:spcBef>
              <a:spcAft>
                <a:spcPts val="0"/>
              </a:spcAft>
              <a:buClr>
                <a:srgbClr val="434343"/>
              </a:buClr>
              <a:buSzPts val="1600"/>
              <a:buFont typeface="Georgia"/>
              <a:buChar char="○"/>
            </a:pPr>
            <a:r>
              <a:rPr lang="en" sz="1600">
                <a:solidFill>
                  <a:srgbClr val="434343"/>
                </a:solidFill>
                <a:latin typeface="Georgia"/>
                <a:ea typeface="Georgia"/>
                <a:cs typeface="Georgia"/>
                <a:sym typeface="Georgia"/>
              </a:rPr>
              <a:t>We can survey students who have taken certain courses and have them give a rating out of 5 stars</a:t>
            </a:r>
            <a:endParaRPr sz="1600">
              <a:solidFill>
                <a:srgbClr val="434343"/>
              </a:solidFill>
              <a:latin typeface="Georgia"/>
              <a:ea typeface="Georgia"/>
              <a:cs typeface="Georgia"/>
              <a:sym typeface="Georgia"/>
            </a:endParaRPr>
          </a:p>
          <a:p>
            <a:pPr indent="-330200" lvl="2" marL="1371600" rtl="0" algn="l">
              <a:lnSpc>
                <a:spcPct val="150000"/>
              </a:lnSpc>
              <a:spcBef>
                <a:spcPts val="0"/>
              </a:spcBef>
              <a:spcAft>
                <a:spcPts val="0"/>
              </a:spcAft>
              <a:buClr>
                <a:srgbClr val="434343"/>
              </a:buClr>
              <a:buSzPts val="1600"/>
              <a:buFont typeface="Georgia"/>
              <a:buChar char="■"/>
            </a:pPr>
            <a:r>
              <a:rPr lang="en" sz="1600">
                <a:latin typeface="Georgia"/>
                <a:ea typeface="Georgia"/>
                <a:cs typeface="Georgia"/>
                <a:sym typeface="Georgia"/>
              </a:rPr>
              <a:t>The average taken after the survey can introduce a new feature where we look at the reviews and have students not only input their major but also courses and see which are the best rated </a:t>
            </a:r>
            <a:endParaRPr sz="1600">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84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56" name="Google Shape;156;p29"/>
          <p:cNvSpPr txBox="1"/>
          <p:nvPr>
            <p:ph idx="1" type="body"/>
          </p:nvPr>
        </p:nvSpPr>
        <p:spPr>
          <a:xfrm>
            <a:off x="258675" y="611600"/>
            <a:ext cx="8520600" cy="3416400"/>
          </a:xfrm>
          <a:prstGeom prst="rect">
            <a:avLst/>
          </a:prstGeom>
        </p:spPr>
        <p:txBody>
          <a:bodyPr anchorCtr="0" anchor="t" bIns="91425" lIns="91425" spcFirstLastPara="1" rIns="91425" wrap="square" tIns="91425">
            <a:noAutofit/>
          </a:bodyPr>
          <a:lstStyle/>
          <a:p>
            <a:pPr indent="-285750" lvl="0" marL="457200" rtl="0" algn="l">
              <a:spcBef>
                <a:spcPts val="1200"/>
              </a:spcBef>
              <a:spcAft>
                <a:spcPts val="0"/>
              </a:spcAft>
              <a:buClr>
                <a:srgbClr val="434343"/>
              </a:buClr>
              <a:buSzPts val="900"/>
              <a:buFont typeface="Times New Roman"/>
              <a:buAutoNum type="arabicPeriod"/>
            </a:pPr>
            <a:r>
              <a:rPr lang="en" sz="900">
                <a:solidFill>
                  <a:srgbClr val="434343"/>
                </a:solidFill>
                <a:latin typeface="Times New Roman"/>
                <a:ea typeface="Times New Roman"/>
                <a:cs typeface="Times New Roman"/>
                <a:sym typeface="Times New Roman"/>
              </a:rPr>
              <a:t>A. Mohammad, O. Saleh, and R. A. Abdeen, “Occurrences Algorithm for String Searching Based on Brute-force Algorithm,” </a:t>
            </a:r>
            <a:r>
              <a:rPr i="1" lang="en" sz="900">
                <a:solidFill>
                  <a:srgbClr val="434343"/>
                </a:solidFill>
                <a:latin typeface="Times New Roman"/>
                <a:ea typeface="Times New Roman"/>
                <a:cs typeface="Times New Roman"/>
                <a:sym typeface="Times New Roman"/>
              </a:rPr>
              <a:t>PDFS Semantic Scholar</a:t>
            </a:r>
            <a:r>
              <a:rPr lang="en" sz="900">
                <a:solidFill>
                  <a:srgbClr val="434343"/>
                </a:solidFill>
                <a:latin typeface="Times New Roman"/>
                <a:ea typeface="Times New Roman"/>
                <a:cs typeface="Times New Roman"/>
                <a:sym typeface="Times New Roman"/>
              </a:rPr>
              <a:t>. [Online]. Available: https://pdfs.semanticscholar.org/a5b8/4d36d95eb56586e34552290ce5dce59ef96f.pdf. [Accessed: 11-Nov-2020]. </a:t>
            </a:r>
            <a:endParaRPr sz="900">
              <a:solidFill>
                <a:srgbClr val="434343"/>
              </a:solidFill>
              <a:latin typeface="Times New Roman"/>
              <a:ea typeface="Times New Roman"/>
              <a:cs typeface="Times New Roman"/>
              <a:sym typeface="Times New Roman"/>
            </a:endParaRPr>
          </a:p>
          <a:p>
            <a:pPr indent="-285750" lvl="0" marL="457200" rtl="0" algn="l">
              <a:spcBef>
                <a:spcPts val="0"/>
              </a:spcBef>
              <a:spcAft>
                <a:spcPts val="0"/>
              </a:spcAft>
              <a:buClr>
                <a:srgbClr val="434343"/>
              </a:buClr>
              <a:buSzPts val="900"/>
              <a:buFont typeface="Times New Roman"/>
              <a:buAutoNum type="arabicPeriod"/>
            </a:pPr>
            <a:r>
              <a:rPr lang="en" sz="900">
                <a:solidFill>
                  <a:srgbClr val="434343"/>
                </a:solidFill>
                <a:latin typeface="Times New Roman"/>
                <a:ea typeface="Times New Roman"/>
                <a:cs typeface="Times New Roman"/>
                <a:sym typeface="Times New Roman"/>
              </a:rPr>
              <a:t>“Analysis of Algorithms,” </a:t>
            </a:r>
            <a:r>
              <a:rPr i="1" lang="en" sz="900">
                <a:solidFill>
                  <a:srgbClr val="434343"/>
                </a:solidFill>
                <a:latin typeface="Times New Roman"/>
                <a:ea typeface="Times New Roman"/>
                <a:cs typeface="Times New Roman"/>
                <a:sym typeface="Times New Roman"/>
              </a:rPr>
              <a:t>CSD UWO</a:t>
            </a:r>
            <a:r>
              <a:rPr lang="en" sz="900">
                <a:solidFill>
                  <a:srgbClr val="434343"/>
                </a:solidFill>
                <a:latin typeface="Times New Roman"/>
                <a:ea typeface="Times New Roman"/>
                <a:cs typeface="Times New Roman"/>
                <a:sym typeface="Times New Roman"/>
              </a:rPr>
              <a:t>. [Online]. Available: https://www.csd.uwo.ca/courses/CS1027b/notes/CS1027-017-Analysis-W12.pdf. [Accessed: 10-Nov-2020]. </a:t>
            </a:r>
            <a:endParaRPr sz="900">
              <a:solidFill>
                <a:srgbClr val="434343"/>
              </a:solidFill>
              <a:latin typeface="Times New Roman"/>
              <a:ea typeface="Times New Roman"/>
              <a:cs typeface="Times New Roman"/>
              <a:sym typeface="Times New Roman"/>
            </a:endParaRPr>
          </a:p>
          <a:p>
            <a:pPr indent="-285750" lvl="0" marL="457200" rtl="0" algn="l">
              <a:spcBef>
                <a:spcPts val="0"/>
              </a:spcBef>
              <a:spcAft>
                <a:spcPts val="0"/>
              </a:spcAft>
              <a:buClr>
                <a:srgbClr val="434343"/>
              </a:buClr>
              <a:buSzPts val="900"/>
              <a:buFont typeface="Times New Roman"/>
              <a:buAutoNum type="arabicPeriod"/>
            </a:pPr>
            <a:r>
              <a:rPr lang="en" sz="900">
                <a:solidFill>
                  <a:srgbClr val="434343"/>
                </a:solidFill>
                <a:latin typeface="Times New Roman"/>
                <a:ea typeface="Times New Roman"/>
                <a:cs typeface="Times New Roman"/>
                <a:sym typeface="Times New Roman"/>
              </a:rPr>
              <a:t>“CS 440 Theory of Algorithms / CS 468 Algorithms in Bioinformatics,” </a:t>
            </a:r>
            <a:r>
              <a:rPr i="1" lang="en" sz="900">
                <a:solidFill>
                  <a:srgbClr val="434343"/>
                </a:solidFill>
                <a:latin typeface="Times New Roman"/>
                <a:ea typeface="Times New Roman"/>
                <a:cs typeface="Times New Roman"/>
                <a:sym typeface="Times New Roman"/>
              </a:rPr>
              <a:t>CS Winona</a:t>
            </a:r>
            <a:r>
              <a:rPr lang="en" sz="900">
                <a:solidFill>
                  <a:srgbClr val="434343"/>
                </a:solidFill>
                <a:latin typeface="Times New Roman"/>
                <a:ea typeface="Times New Roman"/>
                <a:cs typeface="Times New Roman"/>
                <a:sym typeface="Times New Roman"/>
              </a:rPr>
              <a:t>. [Online]. Available: https://cs.winona.edu/lin/cs440/ch03.pdf. </a:t>
            </a:r>
            <a:endParaRPr sz="900">
              <a:solidFill>
                <a:srgbClr val="434343"/>
              </a:solidFill>
              <a:latin typeface="Times New Roman"/>
              <a:ea typeface="Times New Roman"/>
              <a:cs typeface="Times New Roman"/>
              <a:sym typeface="Times New Roman"/>
            </a:endParaRPr>
          </a:p>
          <a:p>
            <a:pPr indent="-285750" lvl="0" marL="457200" rtl="0" algn="l">
              <a:spcBef>
                <a:spcPts val="0"/>
              </a:spcBef>
              <a:spcAft>
                <a:spcPts val="0"/>
              </a:spcAft>
              <a:buClr>
                <a:srgbClr val="434343"/>
              </a:buClr>
              <a:buSzPts val="900"/>
              <a:buFont typeface="Times New Roman"/>
              <a:buAutoNum type="arabicPeriod"/>
            </a:pPr>
            <a:r>
              <a:rPr lang="en" sz="900">
                <a:solidFill>
                  <a:srgbClr val="434343"/>
                </a:solidFill>
                <a:latin typeface="Times New Roman"/>
                <a:ea typeface="Times New Roman"/>
                <a:cs typeface="Times New Roman"/>
                <a:sym typeface="Times New Roman"/>
              </a:rPr>
              <a:t>G. Gimel’farb, “String Matching Algorithms,” </a:t>
            </a:r>
            <a:r>
              <a:rPr i="1" lang="en" sz="900">
                <a:solidFill>
                  <a:srgbClr val="434343"/>
                </a:solidFill>
                <a:latin typeface="Times New Roman"/>
                <a:ea typeface="Times New Roman"/>
                <a:cs typeface="Times New Roman"/>
                <a:sym typeface="Times New Roman"/>
              </a:rPr>
              <a:t>CS Auckland </a:t>
            </a:r>
            <a:r>
              <a:rPr lang="en" sz="900">
                <a:solidFill>
                  <a:srgbClr val="434343"/>
                </a:solidFill>
                <a:latin typeface="Times New Roman"/>
                <a:ea typeface="Times New Roman"/>
                <a:cs typeface="Times New Roman"/>
                <a:sym typeface="Times New Roman"/>
              </a:rPr>
              <a:t>. [Online]. Available: https://www.cs.auckland.ac.nz/courses/compsci369s1c/lectures/GG-notes/CS369-StringAlgs.pdf. [Accessed: 10-Nov-2020]. </a:t>
            </a:r>
            <a:endParaRPr sz="900">
              <a:solidFill>
                <a:srgbClr val="434343"/>
              </a:solidFill>
              <a:latin typeface="Times New Roman"/>
              <a:ea typeface="Times New Roman"/>
              <a:cs typeface="Times New Roman"/>
              <a:sym typeface="Times New Roman"/>
            </a:endParaRPr>
          </a:p>
          <a:p>
            <a:pPr indent="-285750" lvl="0" marL="457200" rtl="0" algn="l">
              <a:spcBef>
                <a:spcPts val="0"/>
              </a:spcBef>
              <a:spcAft>
                <a:spcPts val="0"/>
              </a:spcAft>
              <a:buClr>
                <a:srgbClr val="434343"/>
              </a:buClr>
              <a:buSzPts val="900"/>
              <a:buFont typeface="Times New Roman"/>
              <a:buAutoNum type="arabicPeriod"/>
            </a:pPr>
            <a:r>
              <a:rPr lang="en" sz="900">
                <a:solidFill>
                  <a:srgbClr val="434343"/>
                </a:solidFill>
                <a:latin typeface="Times New Roman"/>
                <a:ea typeface="Times New Roman"/>
                <a:cs typeface="Times New Roman"/>
                <a:sym typeface="Times New Roman"/>
              </a:rPr>
              <a:t>K. Moore, A. Chumbley, and J. Khim, </a:t>
            </a:r>
            <a:r>
              <a:rPr i="1" lang="en" sz="900">
                <a:solidFill>
                  <a:srgbClr val="434343"/>
                </a:solidFill>
                <a:latin typeface="Times New Roman"/>
                <a:ea typeface="Times New Roman"/>
                <a:cs typeface="Times New Roman"/>
                <a:sym typeface="Times New Roman"/>
              </a:rPr>
              <a:t>Brilliant</a:t>
            </a:r>
            <a:r>
              <a:rPr lang="en" sz="900">
                <a:solidFill>
                  <a:srgbClr val="434343"/>
                </a:solidFill>
                <a:latin typeface="Times New Roman"/>
                <a:ea typeface="Times New Roman"/>
                <a:cs typeface="Times New Roman"/>
                <a:sym typeface="Times New Roman"/>
              </a:rPr>
              <a:t>. [Online]. Available: https://brilliant.org/wiki/rabin-karp-algorithm/. [Accessed: 10-Nov-2020]. </a:t>
            </a:r>
            <a:endParaRPr sz="900">
              <a:solidFill>
                <a:srgbClr val="434343"/>
              </a:solidFill>
              <a:latin typeface="Times New Roman"/>
              <a:ea typeface="Times New Roman"/>
              <a:cs typeface="Times New Roman"/>
              <a:sym typeface="Times New Roman"/>
            </a:endParaRPr>
          </a:p>
          <a:p>
            <a:pPr indent="-285750" lvl="0" marL="457200" rtl="0" algn="l">
              <a:spcBef>
                <a:spcPts val="0"/>
              </a:spcBef>
              <a:spcAft>
                <a:spcPts val="0"/>
              </a:spcAft>
              <a:buClr>
                <a:srgbClr val="434343"/>
              </a:buClr>
              <a:buSzPts val="900"/>
              <a:buFont typeface="Times New Roman"/>
              <a:buAutoNum type="arabicPeriod"/>
            </a:pPr>
            <a:r>
              <a:rPr lang="en" sz="900">
                <a:solidFill>
                  <a:srgbClr val="434343"/>
                </a:solidFill>
                <a:latin typeface="Times New Roman"/>
                <a:ea typeface="Times New Roman"/>
                <a:cs typeface="Times New Roman"/>
                <a:sym typeface="Times New Roman"/>
              </a:rPr>
              <a:t>M. Cao, “Time Complexity of Knuth-Morris-Pratt String Matching Algorithm,” </a:t>
            </a:r>
            <a:r>
              <a:rPr i="1" lang="en" sz="900">
                <a:solidFill>
                  <a:srgbClr val="434343"/>
                </a:solidFill>
                <a:latin typeface="Times New Roman"/>
                <a:ea typeface="Times New Roman"/>
                <a:cs typeface="Times New Roman"/>
                <a:sym typeface="Times New Roman"/>
              </a:rPr>
              <a:t>EECS Tufts</a:t>
            </a:r>
            <a:r>
              <a:rPr lang="en" sz="900">
                <a:solidFill>
                  <a:srgbClr val="434343"/>
                </a:solidFill>
                <a:latin typeface="Times New Roman"/>
                <a:ea typeface="Times New Roman"/>
                <a:cs typeface="Times New Roman"/>
                <a:sym typeface="Times New Roman"/>
              </a:rPr>
              <a:t>. [Online]. Available: http://www.eecs.tufts.edu/~mcao01/2010f/COMP-160.pdf. [Accessed: 10-Nov-2020]. </a:t>
            </a:r>
            <a:endParaRPr sz="900">
              <a:solidFill>
                <a:srgbClr val="434343"/>
              </a:solidFill>
              <a:latin typeface="Times New Roman"/>
              <a:ea typeface="Times New Roman"/>
              <a:cs typeface="Times New Roman"/>
              <a:sym typeface="Times New Roman"/>
            </a:endParaRPr>
          </a:p>
          <a:p>
            <a:pPr indent="-285750" lvl="0" marL="457200" rtl="0" algn="l">
              <a:spcBef>
                <a:spcPts val="0"/>
              </a:spcBef>
              <a:spcAft>
                <a:spcPts val="0"/>
              </a:spcAft>
              <a:buClr>
                <a:srgbClr val="434343"/>
              </a:buClr>
              <a:buSzPts val="900"/>
              <a:buFont typeface="Times New Roman"/>
              <a:buAutoNum type="arabicPeriod"/>
            </a:pPr>
            <a:r>
              <a:rPr lang="en" sz="900">
                <a:solidFill>
                  <a:srgbClr val="434343"/>
                </a:solidFill>
                <a:latin typeface="Times New Roman"/>
                <a:ea typeface="Times New Roman"/>
                <a:cs typeface="Times New Roman"/>
                <a:sym typeface="Times New Roman"/>
              </a:rPr>
              <a:t>P. Shah and R. Oza, “Improved Parallel Rabin-Karp Algorithm Using Compute Unified Device Architecture,” </a:t>
            </a:r>
            <a:r>
              <a:rPr i="1" lang="en" sz="900">
                <a:solidFill>
                  <a:srgbClr val="434343"/>
                </a:solidFill>
                <a:latin typeface="Times New Roman"/>
                <a:ea typeface="Times New Roman"/>
                <a:cs typeface="Times New Roman"/>
                <a:sym typeface="Times New Roman"/>
              </a:rPr>
              <a:t>Arvix</a:t>
            </a:r>
            <a:r>
              <a:rPr lang="en" sz="900">
                <a:solidFill>
                  <a:srgbClr val="434343"/>
                </a:solidFill>
                <a:latin typeface="Times New Roman"/>
                <a:ea typeface="Times New Roman"/>
                <a:cs typeface="Times New Roman"/>
                <a:sym typeface="Times New Roman"/>
              </a:rPr>
              <a:t>. [Online]. Available: https://arxiv.org/abs/1810.01051. [Accessed: 11-Nov-2020]. </a:t>
            </a:r>
            <a:endParaRPr sz="900">
              <a:solidFill>
                <a:srgbClr val="434343"/>
              </a:solidFill>
              <a:latin typeface="Times New Roman"/>
              <a:ea typeface="Times New Roman"/>
              <a:cs typeface="Times New Roman"/>
              <a:sym typeface="Times New Roman"/>
            </a:endParaRPr>
          </a:p>
          <a:p>
            <a:pPr indent="-285750" lvl="0" marL="457200" rtl="0" algn="l">
              <a:spcBef>
                <a:spcPts val="0"/>
              </a:spcBef>
              <a:spcAft>
                <a:spcPts val="0"/>
              </a:spcAft>
              <a:buClr>
                <a:srgbClr val="434343"/>
              </a:buClr>
              <a:buSzPts val="900"/>
              <a:buFont typeface="Times New Roman"/>
              <a:buAutoNum type="arabicPeriod"/>
            </a:pPr>
            <a:r>
              <a:rPr lang="en" sz="900">
                <a:solidFill>
                  <a:srgbClr val="434343"/>
                </a:solidFill>
                <a:latin typeface="Times New Roman"/>
                <a:ea typeface="Times New Roman"/>
                <a:cs typeface="Times New Roman"/>
                <a:sym typeface="Times New Roman"/>
              </a:rPr>
              <a:t>R. Sedgewick and K. Wayne, “Substring Search,” </a:t>
            </a:r>
            <a:r>
              <a:rPr i="1" lang="en" sz="900">
                <a:solidFill>
                  <a:srgbClr val="434343"/>
                </a:solidFill>
                <a:latin typeface="Times New Roman"/>
                <a:ea typeface="Times New Roman"/>
                <a:cs typeface="Times New Roman"/>
                <a:sym typeface="Times New Roman"/>
              </a:rPr>
              <a:t>ES Princeton</a:t>
            </a:r>
            <a:r>
              <a:rPr lang="en" sz="900">
                <a:solidFill>
                  <a:srgbClr val="434343"/>
                </a:solidFill>
                <a:latin typeface="Times New Roman"/>
                <a:ea typeface="Times New Roman"/>
                <a:cs typeface="Times New Roman"/>
                <a:sym typeface="Times New Roman"/>
              </a:rPr>
              <a:t>. [Online]. Available: https://www.cs.princeton.edu/courses/archive/spring14/cos226/lectures/53SubstringSearch.pdf. [Accessed: 11-Nov-2020]. </a:t>
            </a:r>
            <a:endParaRPr sz="900">
              <a:solidFill>
                <a:srgbClr val="434343"/>
              </a:solidFill>
              <a:latin typeface="Times New Roman"/>
              <a:ea typeface="Times New Roman"/>
              <a:cs typeface="Times New Roman"/>
              <a:sym typeface="Times New Roman"/>
            </a:endParaRPr>
          </a:p>
          <a:p>
            <a:pPr indent="-285750" lvl="0" marL="457200" rtl="0" algn="l">
              <a:spcBef>
                <a:spcPts val="0"/>
              </a:spcBef>
              <a:spcAft>
                <a:spcPts val="0"/>
              </a:spcAft>
              <a:buClr>
                <a:srgbClr val="434343"/>
              </a:buClr>
              <a:buSzPts val="900"/>
              <a:buFont typeface="Times New Roman"/>
              <a:buAutoNum type="arabicPeriod"/>
            </a:pPr>
            <a:r>
              <a:rPr lang="en" sz="900">
                <a:solidFill>
                  <a:srgbClr val="434343"/>
                </a:solidFill>
                <a:latin typeface="Times New Roman"/>
                <a:ea typeface="Times New Roman"/>
                <a:cs typeface="Times New Roman"/>
                <a:sym typeface="Times New Roman"/>
              </a:rPr>
              <a:t>“Strings And Pattern Matching,” </a:t>
            </a:r>
            <a:r>
              <a:rPr i="1" lang="en" sz="900">
                <a:solidFill>
                  <a:srgbClr val="434343"/>
                </a:solidFill>
                <a:latin typeface="Times New Roman"/>
                <a:ea typeface="Times New Roman"/>
                <a:cs typeface="Times New Roman"/>
                <a:sym typeface="Times New Roman"/>
              </a:rPr>
              <a:t>CS Purdue</a:t>
            </a:r>
            <a:r>
              <a:rPr lang="en" sz="900">
                <a:solidFill>
                  <a:srgbClr val="434343"/>
                </a:solidFill>
                <a:latin typeface="Times New Roman"/>
                <a:ea typeface="Times New Roman"/>
                <a:cs typeface="Times New Roman"/>
                <a:sym typeface="Times New Roman"/>
              </a:rPr>
              <a:t>. [Online]. Available: https://www.cs.purdue.edu/homes/ayg/CS251/slides/chap11.pdf. [Accessed: 10-Nov-2020]. </a:t>
            </a:r>
            <a:endParaRPr sz="900">
              <a:solidFill>
                <a:srgbClr val="434343"/>
              </a:solidFill>
              <a:latin typeface="Times New Roman"/>
              <a:ea typeface="Times New Roman"/>
              <a:cs typeface="Times New Roman"/>
              <a:sym typeface="Times New Roman"/>
            </a:endParaRPr>
          </a:p>
          <a:p>
            <a:pPr indent="-285750" lvl="0" marL="457200" rtl="0" algn="l">
              <a:spcBef>
                <a:spcPts val="0"/>
              </a:spcBef>
              <a:spcAft>
                <a:spcPts val="0"/>
              </a:spcAft>
              <a:buClr>
                <a:srgbClr val="434343"/>
              </a:buClr>
              <a:buSzPts val="900"/>
              <a:buFont typeface="Times New Roman"/>
              <a:buAutoNum type="arabicPeriod"/>
            </a:pPr>
            <a:r>
              <a:rPr lang="en" sz="900">
                <a:solidFill>
                  <a:srgbClr val="434343"/>
                </a:solidFill>
                <a:latin typeface="Times New Roman"/>
                <a:ea typeface="Times New Roman"/>
                <a:cs typeface="Times New Roman"/>
                <a:sym typeface="Times New Roman"/>
              </a:rPr>
              <a:t>VCU, Ed., “The Brute Force Algorithm,” </a:t>
            </a:r>
            <a:r>
              <a:rPr i="1" lang="en" sz="900">
                <a:solidFill>
                  <a:srgbClr val="434343"/>
                </a:solidFill>
                <a:latin typeface="Times New Roman"/>
                <a:ea typeface="Times New Roman"/>
                <a:cs typeface="Times New Roman"/>
                <a:sym typeface="Times New Roman"/>
              </a:rPr>
              <a:t>People</a:t>
            </a:r>
            <a:r>
              <a:rPr lang="en" sz="900">
                <a:solidFill>
                  <a:srgbClr val="434343"/>
                </a:solidFill>
                <a:latin typeface="Times New Roman"/>
                <a:ea typeface="Times New Roman"/>
                <a:cs typeface="Times New Roman"/>
                <a:sym typeface="Times New Roman"/>
              </a:rPr>
              <a:t>. [Online]. Available: http://www.people.vcu.edu/~gasmerom/MAT131/brutefrc.html. </a:t>
            </a:r>
            <a:endParaRPr sz="900">
              <a:solidFill>
                <a:srgbClr val="434343"/>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900">
              <a:solidFill>
                <a:srgbClr val="434343"/>
              </a:solidFill>
            </a:endParaRPr>
          </a:p>
          <a:p>
            <a:pPr indent="0" lvl="0" marL="457200" rtl="0" algn="l">
              <a:spcBef>
                <a:spcPts val="1600"/>
              </a:spcBef>
              <a:spcAft>
                <a:spcPts val="0"/>
              </a:spcAft>
              <a:buNone/>
            </a:pPr>
            <a:r>
              <a:t/>
            </a:r>
            <a:endParaRPr sz="1100"/>
          </a:p>
          <a:p>
            <a:pPr indent="0" lvl="0" marL="457200" rtl="0" algn="l">
              <a:spcBef>
                <a:spcPts val="1600"/>
              </a:spcBef>
              <a:spcAft>
                <a:spcPts val="0"/>
              </a:spcAft>
              <a:buNone/>
            </a:pPr>
            <a:r>
              <a:t/>
            </a:r>
            <a:endParaRPr sz="1100"/>
          </a:p>
          <a:p>
            <a:pPr indent="0" lvl="0" marL="457200" rtl="0" algn="l">
              <a:spcBef>
                <a:spcPts val="1600"/>
              </a:spcBef>
              <a:spcAft>
                <a:spcPts val="1600"/>
              </a:spcAft>
              <a:buNone/>
            </a:pPr>
            <a:r>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“String Pattern Matching”?</a:t>
            </a:r>
            <a:endParaRPr/>
          </a:p>
        </p:txBody>
      </p:sp>
      <p:sp>
        <p:nvSpPr>
          <p:cNvPr id="61" name="Google Shape;61;p14"/>
          <p:cNvSpPr txBox="1"/>
          <p:nvPr>
            <p:ph idx="1" type="body"/>
          </p:nvPr>
        </p:nvSpPr>
        <p:spPr>
          <a:xfrm>
            <a:off x="311700" y="1028100"/>
            <a:ext cx="8047500" cy="3087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434343"/>
              </a:buClr>
              <a:buSzPts val="2000"/>
              <a:buFont typeface="Georgia"/>
              <a:buChar char="●"/>
            </a:pPr>
            <a:r>
              <a:rPr lang="en" sz="2000">
                <a:solidFill>
                  <a:srgbClr val="434343"/>
                </a:solidFill>
              </a:rPr>
              <a:t>Definition:</a:t>
            </a:r>
            <a:endParaRPr sz="2000">
              <a:solidFill>
                <a:srgbClr val="434343"/>
              </a:solidFill>
            </a:endParaRPr>
          </a:p>
          <a:p>
            <a:pPr indent="-342900" lvl="0" marL="457200" rtl="0" algn="l">
              <a:lnSpc>
                <a:spcPct val="150000"/>
              </a:lnSpc>
              <a:spcBef>
                <a:spcPts val="0"/>
              </a:spcBef>
              <a:spcAft>
                <a:spcPts val="0"/>
              </a:spcAft>
              <a:buClr>
                <a:srgbClr val="434343"/>
              </a:buClr>
              <a:buSzPts val="1800"/>
              <a:buFont typeface="Georgia"/>
              <a:buChar char="●"/>
            </a:pPr>
            <a:r>
              <a:rPr lang="en" sz="2000">
                <a:solidFill>
                  <a:srgbClr val="434343"/>
                </a:solidFill>
              </a:rPr>
              <a:t>Naive/Brute Force VS Rabin-Karp</a:t>
            </a:r>
            <a:r>
              <a:rPr lang="en">
                <a:solidFill>
                  <a:srgbClr val="434343"/>
                </a:solidFill>
              </a:rPr>
              <a:t>	</a:t>
            </a:r>
            <a:endParaRPr>
              <a:solidFill>
                <a:srgbClr val="434343"/>
              </a:solidFill>
            </a:endParaRPr>
          </a:p>
          <a:p>
            <a:pPr indent="-317500" lvl="1" marL="914400" rtl="0" algn="l">
              <a:spcBef>
                <a:spcPts val="0"/>
              </a:spcBef>
              <a:spcAft>
                <a:spcPts val="0"/>
              </a:spcAft>
              <a:buClr>
                <a:srgbClr val="434343"/>
              </a:buClr>
              <a:buSzPts val="1400"/>
              <a:buFont typeface="Georgia"/>
              <a:buChar char="○"/>
            </a:pPr>
            <a:r>
              <a:rPr lang="en">
                <a:solidFill>
                  <a:srgbClr val="434343"/>
                </a:solidFill>
              </a:rPr>
              <a:t>T</a:t>
            </a:r>
            <a:r>
              <a:rPr lang="en" sz="1600">
                <a:solidFill>
                  <a:srgbClr val="434343"/>
                </a:solidFill>
              </a:rPr>
              <a:t>ime complexities</a:t>
            </a:r>
            <a:endParaRPr sz="1600">
              <a:solidFill>
                <a:srgbClr val="434343"/>
              </a:solidFill>
            </a:endParaRPr>
          </a:p>
          <a:p>
            <a:pPr indent="-330200" lvl="2" marL="1371600" rtl="0" algn="l">
              <a:spcBef>
                <a:spcPts val="0"/>
              </a:spcBef>
              <a:spcAft>
                <a:spcPts val="0"/>
              </a:spcAft>
              <a:buClr>
                <a:srgbClr val="434343"/>
              </a:buClr>
              <a:buSzPts val="1600"/>
              <a:buFont typeface="Georgia"/>
              <a:buChar char="■"/>
            </a:pPr>
            <a:r>
              <a:rPr lang="en"/>
              <a:t>Our application needing brute force for </a:t>
            </a:r>
            <a:r>
              <a:rPr lang="en"/>
              <a:t>efficiency</a:t>
            </a:r>
            <a:r>
              <a:rPr lang="en"/>
              <a:t> </a:t>
            </a:r>
            <a:endParaRPr/>
          </a:p>
          <a:p>
            <a:pPr indent="-355600" lvl="0" marL="457200" rtl="0" algn="l">
              <a:lnSpc>
                <a:spcPct val="150000"/>
              </a:lnSpc>
              <a:spcBef>
                <a:spcPts val="0"/>
              </a:spcBef>
              <a:spcAft>
                <a:spcPts val="0"/>
              </a:spcAft>
              <a:buClr>
                <a:srgbClr val="434343"/>
              </a:buClr>
              <a:buSzPts val="2000"/>
              <a:buFont typeface="Georgia"/>
              <a:buChar char="●"/>
            </a:pPr>
            <a:r>
              <a:rPr lang="en" sz="2000">
                <a:solidFill>
                  <a:srgbClr val="434343"/>
                </a:solidFill>
              </a:rPr>
              <a:t>More examples of real life applications of all three</a:t>
            </a:r>
            <a:endParaRPr sz="2000">
              <a:solidFill>
                <a:srgbClr val="434343"/>
              </a:solidFill>
            </a:endParaRPr>
          </a:p>
          <a:p>
            <a:pPr indent="-330200" lvl="1" marL="914400" rtl="0" algn="l">
              <a:spcBef>
                <a:spcPts val="0"/>
              </a:spcBef>
              <a:spcAft>
                <a:spcPts val="0"/>
              </a:spcAft>
              <a:buClr>
                <a:srgbClr val="434343"/>
              </a:buClr>
              <a:buSzPts val="1600"/>
              <a:buFont typeface="Georgia"/>
              <a:buChar char="○"/>
            </a:pPr>
            <a:r>
              <a:rPr lang="en" sz="1600">
                <a:solidFill>
                  <a:srgbClr val="434343"/>
                </a:solidFill>
              </a:rPr>
              <a:t>A little about Knuth-Morris-Prath </a:t>
            </a:r>
            <a:r>
              <a:rPr lang="en" sz="1600">
                <a:solidFill>
                  <a:srgbClr val="434343"/>
                </a:solidFill>
              </a:rPr>
              <a:t>algorithm </a:t>
            </a:r>
            <a:r>
              <a:rPr lang="en" sz="1600">
                <a:solidFill>
                  <a:srgbClr val="434343"/>
                </a:solidFill>
              </a:rPr>
              <a:t> </a:t>
            </a:r>
            <a:endParaRPr sz="1600">
              <a:solidFill>
                <a:srgbClr val="434343"/>
              </a:solidFill>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62" name="Google Shape;62;p14"/>
          <p:cNvPicPr preferRelativeResize="0"/>
          <p:nvPr/>
        </p:nvPicPr>
        <p:blipFill>
          <a:blip r:embed="rId3">
            <a:alphaModFix/>
          </a:blip>
          <a:stretch>
            <a:fillRect/>
          </a:stretch>
        </p:blipFill>
        <p:spPr>
          <a:xfrm>
            <a:off x="4876800" y="3552825"/>
            <a:ext cx="4267200" cy="1590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Naive/Brute Force Algorithm</a:t>
            </a:r>
            <a:r>
              <a:rPr lang="en"/>
              <a:t> </a:t>
            </a:r>
            <a:endParaRPr/>
          </a:p>
        </p:txBody>
      </p:sp>
      <p:sp>
        <p:nvSpPr>
          <p:cNvPr id="68" name="Google Shape;68;p15"/>
          <p:cNvSpPr txBox="1"/>
          <p:nvPr>
            <p:ph idx="1" type="body"/>
          </p:nvPr>
        </p:nvSpPr>
        <p:spPr>
          <a:xfrm>
            <a:off x="311700" y="1028100"/>
            <a:ext cx="8047500" cy="21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Text: “Computer Science”</a:t>
            </a:r>
            <a:endParaRPr>
              <a:solidFill>
                <a:srgbClr val="434343"/>
              </a:solidFill>
            </a:endParaRPr>
          </a:p>
          <a:p>
            <a:pPr indent="0" lvl="0" marL="0" rtl="0" algn="l">
              <a:spcBef>
                <a:spcPts val="1600"/>
              </a:spcBef>
              <a:spcAft>
                <a:spcPts val="0"/>
              </a:spcAft>
              <a:buNone/>
            </a:pPr>
            <a:r>
              <a:rPr lang="en">
                <a:solidFill>
                  <a:srgbClr val="434343"/>
                </a:solidFill>
              </a:rPr>
              <a:t>Pattern/user input: “Compdter Science”</a:t>
            </a:r>
            <a:endParaRPr>
              <a:solidFill>
                <a:srgbClr val="434343"/>
              </a:solidFill>
            </a:endParaRPr>
          </a:p>
          <a:p>
            <a:pPr indent="0" lvl="0" marL="0" rtl="0" algn="l">
              <a:spcBef>
                <a:spcPts val="1600"/>
              </a:spcBef>
              <a:spcAft>
                <a:spcPts val="1600"/>
              </a:spcAft>
              <a:buNone/>
            </a:pPr>
            <a:r>
              <a:rPr lang="en">
                <a:solidFill>
                  <a:srgbClr val="434343"/>
                </a:solidFill>
              </a:rPr>
              <a:t>The pattern/user input would check the text beginning with each character until the typo at ‘d’. It would take 5 comparisons to see the error. [3:6]</a:t>
            </a:r>
            <a:endParaRPr>
              <a:solidFill>
                <a:srgbClr val="434343"/>
              </a:solidFill>
            </a:endParaRPr>
          </a:p>
        </p:txBody>
      </p:sp>
      <p:pic>
        <p:nvPicPr>
          <p:cNvPr id="69" name="Google Shape;69;p15"/>
          <p:cNvPicPr preferRelativeResize="0"/>
          <p:nvPr/>
        </p:nvPicPr>
        <p:blipFill>
          <a:blip r:embed="rId3">
            <a:alphaModFix/>
          </a:blip>
          <a:stretch>
            <a:fillRect/>
          </a:stretch>
        </p:blipFill>
        <p:spPr>
          <a:xfrm>
            <a:off x="2609850" y="3172975"/>
            <a:ext cx="3924300" cy="1162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Naive/Brute Force Time Complexity</a:t>
            </a:r>
            <a:endParaRPr/>
          </a:p>
          <a:p>
            <a:pPr indent="0" lvl="0" marL="0" rtl="0" algn="l">
              <a:spcBef>
                <a:spcPts val="0"/>
              </a:spcBef>
              <a:spcAft>
                <a:spcPts val="0"/>
              </a:spcAft>
              <a:buNone/>
            </a:pPr>
            <a:r>
              <a:t/>
            </a:r>
            <a:endParaRPr/>
          </a:p>
        </p:txBody>
      </p:sp>
      <p:sp>
        <p:nvSpPr>
          <p:cNvPr id="75" name="Google Shape;75;p16"/>
          <p:cNvSpPr txBox="1"/>
          <p:nvPr>
            <p:ph idx="1" type="body"/>
          </p:nvPr>
        </p:nvSpPr>
        <p:spPr>
          <a:xfrm>
            <a:off x="311700" y="1028100"/>
            <a:ext cx="8047500" cy="3087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434343"/>
              </a:buClr>
              <a:buSzPts val="2000"/>
              <a:buFont typeface="Georgia"/>
              <a:buChar char="●"/>
            </a:pPr>
            <a:r>
              <a:rPr lang="en" sz="2000">
                <a:solidFill>
                  <a:srgbClr val="434343"/>
                </a:solidFill>
                <a:latin typeface="Georgia"/>
                <a:ea typeface="Georgia"/>
                <a:cs typeface="Georgia"/>
                <a:sym typeface="Georgia"/>
              </a:rPr>
              <a:t>O(M*N)</a:t>
            </a:r>
            <a:endParaRPr sz="2000">
              <a:solidFill>
                <a:srgbClr val="434343"/>
              </a:solidFill>
              <a:latin typeface="Georgia"/>
              <a:ea typeface="Georgia"/>
              <a:cs typeface="Georgia"/>
              <a:sym typeface="Georgia"/>
            </a:endParaRPr>
          </a:p>
          <a:p>
            <a:pPr indent="-330200" lvl="1" marL="914400" rtl="0" algn="l">
              <a:lnSpc>
                <a:spcPct val="150000"/>
              </a:lnSpc>
              <a:spcBef>
                <a:spcPts val="0"/>
              </a:spcBef>
              <a:spcAft>
                <a:spcPts val="0"/>
              </a:spcAft>
              <a:buClr>
                <a:srgbClr val="434343"/>
              </a:buClr>
              <a:buSzPts val="1600"/>
              <a:buFont typeface="Georgia"/>
              <a:buChar char="○"/>
            </a:pPr>
            <a:r>
              <a:rPr lang="en" sz="1600">
                <a:solidFill>
                  <a:srgbClr val="434343"/>
                </a:solidFill>
                <a:latin typeface="Georgia"/>
                <a:ea typeface="Georgia"/>
                <a:cs typeface="Georgia"/>
                <a:sym typeface="Georgia"/>
              </a:rPr>
              <a:t>What is M?</a:t>
            </a:r>
            <a:endParaRPr sz="1600">
              <a:solidFill>
                <a:srgbClr val="434343"/>
              </a:solidFill>
              <a:latin typeface="Georgia"/>
              <a:ea typeface="Georgia"/>
              <a:cs typeface="Georgia"/>
              <a:sym typeface="Georgia"/>
            </a:endParaRPr>
          </a:p>
          <a:p>
            <a:pPr indent="-330200" lvl="2" marL="1371600" rtl="0" algn="l">
              <a:lnSpc>
                <a:spcPct val="150000"/>
              </a:lnSpc>
              <a:spcBef>
                <a:spcPts val="0"/>
              </a:spcBef>
              <a:spcAft>
                <a:spcPts val="0"/>
              </a:spcAft>
              <a:buClr>
                <a:srgbClr val="434343"/>
              </a:buClr>
              <a:buSzPts val="1600"/>
              <a:buFont typeface="Georgia"/>
              <a:buChar char="■"/>
            </a:pPr>
            <a:r>
              <a:rPr lang="en" sz="1600">
                <a:latin typeface="Georgia"/>
                <a:ea typeface="Georgia"/>
                <a:cs typeface="Georgia"/>
                <a:sym typeface="Georgia"/>
              </a:rPr>
              <a:t>The size of the pattern</a:t>
            </a:r>
            <a:endParaRPr sz="1600">
              <a:latin typeface="Georgia"/>
              <a:ea typeface="Georgia"/>
              <a:cs typeface="Georgia"/>
              <a:sym typeface="Georgia"/>
            </a:endParaRPr>
          </a:p>
          <a:p>
            <a:pPr indent="-330200" lvl="3" marL="1828800" rtl="0" algn="l">
              <a:lnSpc>
                <a:spcPct val="150000"/>
              </a:lnSpc>
              <a:spcBef>
                <a:spcPts val="0"/>
              </a:spcBef>
              <a:spcAft>
                <a:spcPts val="0"/>
              </a:spcAft>
              <a:buClr>
                <a:srgbClr val="434343"/>
              </a:buClr>
              <a:buSzPts val="1600"/>
              <a:buFont typeface="Georgia"/>
              <a:buChar char="●"/>
            </a:pPr>
            <a:r>
              <a:rPr lang="en" sz="1600">
                <a:solidFill>
                  <a:srgbClr val="434343"/>
                </a:solidFill>
                <a:latin typeface="Georgia"/>
                <a:ea typeface="Georgia"/>
                <a:cs typeface="Georgia"/>
                <a:sym typeface="Georgia"/>
              </a:rPr>
              <a:t>When would you need this?</a:t>
            </a:r>
            <a:endParaRPr sz="1600">
              <a:solidFill>
                <a:srgbClr val="434343"/>
              </a:solidFill>
              <a:latin typeface="Georgia"/>
              <a:ea typeface="Georgia"/>
              <a:cs typeface="Georgia"/>
              <a:sym typeface="Georgia"/>
            </a:endParaRPr>
          </a:p>
          <a:p>
            <a:pPr indent="-330200" lvl="4" marL="2286000" rtl="0" algn="l">
              <a:lnSpc>
                <a:spcPct val="150000"/>
              </a:lnSpc>
              <a:spcBef>
                <a:spcPts val="0"/>
              </a:spcBef>
              <a:spcAft>
                <a:spcPts val="0"/>
              </a:spcAft>
              <a:buClr>
                <a:srgbClr val="434343"/>
              </a:buClr>
              <a:buSzPts val="1600"/>
              <a:buFont typeface="Georgia"/>
              <a:buChar char="○"/>
            </a:pPr>
            <a:r>
              <a:rPr lang="en" sz="1600">
                <a:solidFill>
                  <a:srgbClr val="434343"/>
                </a:solidFill>
                <a:latin typeface="Georgia"/>
                <a:ea typeface="Georgia"/>
                <a:cs typeface="Georgia"/>
                <a:sym typeface="Georgia"/>
              </a:rPr>
              <a:t>If looking to see how many occurances of matches you get within comparing two strings [10: 3]</a:t>
            </a:r>
            <a:endParaRPr sz="1600">
              <a:solidFill>
                <a:srgbClr val="434343"/>
              </a:solidFill>
              <a:latin typeface="Georgia"/>
              <a:ea typeface="Georgia"/>
              <a:cs typeface="Georgia"/>
              <a:sym typeface="Georgia"/>
            </a:endParaRPr>
          </a:p>
          <a:p>
            <a:pPr indent="-330200" lvl="1" marL="914400" rtl="0" algn="l">
              <a:lnSpc>
                <a:spcPct val="150000"/>
              </a:lnSpc>
              <a:spcBef>
                <a:spcPts val="0"/>
              </a:spcBef>
              <a:spcAft>
                <a:spcPts val="0"/>
              </a:spcAft>
              <a:buClr>
                <a:srgbClr val="434343"/>
              </a:buClr>
              <a:buSzPts val="1600"/>
              <a:buFont typeface="Georgia"/>
              <a:buChar char="○"/>
            </a:pPr>
            <a:r>
              <a:rPr lang="en" sz="1600">
                <a:solidFill>
                  <a:srgbClr val="434343"/>
                </a:solidFill>
                <a:latin typeface="Georgia"/>
                <a:ea typeface="Georgia"/>
                <a:cs typeface="Georgia"/>
                <a:sym typeface="Georgia"/>
              </a:rPr>
              <a:t>What is N?</a:t>
            </a:r>
            <a:endParaRPr sz="1600">
              <a:solidFill>
                <a:srgbClr val="434343"/>
              </a:solidFill>
              <a:latin typeface="Georgia"/>
              <a:ea typeface="Georgia"/>
              <a:cs typeface="Georgia"/>
              <a:sym typeface="Georgia"/>
            </a:endParaRPr>
          </a:p>
          <a:p>
            <a:pPr indent="-330200" lvl="2" marL="1371600" rtl="0" algn="l">
              <a:lnSpc>
                <a:spcPct val="150000"/>
              </a:lnSpc>
              <a:spcBef>
                <a:spcPts val="0"/>
              </a:spcBef>
              <a:spcAft>
                <a:spcPts val="0"/>
              </a:spcAft>
              <a:buClr>
                <a:srgbClr val="434343"/>
              </a:buClr>
              <a:buSzPts val="1600"/>
              <a:buFont typeface="Georgia"/>
              <a:buChar char="■"/>
            </a:pPr>
            <a:r>
              <a:rPr lang="en" sz="1600">
                <a:latin typeface="Georgia"/>
                <a:ea typeface="Georgia"/>
                <a:cs typeface="Georgia"/>
                <a:sym typeface="Georgia"/>
              </a:rPr>
              <a:t>The size of our main String being compared to other strings</a:t>
            </a:r>
            <a:endParaRPr sz="1600">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Naive/Brute Force Real Life Application</a:t>
            </a:r>
            <a:endParaRPr/>
          </a:p>
        </p:txBody>
      </p:sp>
      <p:sp>
        <p:nvSpPr>
          <p:cNvPr id="81" name="Google Shape;81;p17"/>
          <p:cNvSpPr txBox="1"/>
          <p:nvPr>
            <p:ph idx="1" type="body"/>
          </p:nvPr>
        </p:nvSpPr>
        <p:spPr>
          <a:xfrm>
            <a:off x="311700" y="1028100"/>
            <a:ext cx="8047500" cy="3087300"/>
          </a:xfrm>
          <a:prstGeom prst="rect">
            <a:avLst/>
          </a:prstGeom>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rgbClr val="434343"/>
              </a:buClr>
              <a:buSzPts val="1900"/>
              <a:buFont typeface="Georgia"/>
              <a:buChar char="●"/>
            </a:pPr>
            <a:r>
              <a:rPr lang="en" sz="1900">
                <a:solidFill>
                  <a:srgbClr val="434343"/>
                </a:solidFill>
                <a:latin typeface="Georgia"/>
                <a:ea typeface="Georgia"/>
                <a:cs typeface="Georgia"/>
                <a:sym typeface="Georgia"/>
              </a:rPr>
              <a:t>Since this is the most simple algorithm </a:t>
            </a:r>
            <a:endParaRPr sz="1900">
              <a:solidFill>
                <a:srgbClr val="434343"/>
              </a:solidFill>
              <a:latin typeface="Georgia"/>
              <a:ea typeface="Georgia"/>
              <a:cs typeface="Georgia"/>
              <a:sym typeface="Georgia"/>
            </a:endParaRPr>
          </a:p>
          <a:p>
            <a:pPr indent="-323850" lvl="1" marL="914400" rtl="0" algn="l">
              <a:lnSpc>
                <a:spcPct val="150000"/>
              </a:lnSpc>
              <a:spcBef>
                <a:spcPts val="0"/>
              </a:spcBef>
              <a:spcAft>
                <a:spcPts val="0"/>
              </a:spcAft>
              <a:buClr>
                <a:srgbClr val="434343"/>
              </a:buClr>
              <a:buSzPts val="1500"/>
              <a:buFont typeface="Georgia"/>
              <a:buChar char="○"/>
            </a:pPr>
            <a:r>
              <a:rPr lang="en" sz="1500">
                <a:solidFill>
                  <a:srgbClr val="434343"/>
                </a:solidFill>
                <a:latin typeface="Georgia"/>
                <a:ea typeface="Georgia"/>
                <a:cs typeface="Georgia"/>
                <a:sym typeface="Georgia"/>
              </a:rPr>
              <a:t>We can use it to sort through every single character, array index, ect. </a:t>
            </a:r>
            <a:endParaRPr sz="1500">
              <a:solidFill>
                <a:srgbClr val="434343"/>
              </a:solidFill>
              <a:latin typeface="Georgia"/>
              <a:ea typeface="Georgia"/>
              <a:cs typeface="Georgia"/>
              <a:sym typeface="Georgia"/>
            </a:endParaRPr>
          </a:p>
          <a:p>
            <a:pPr indent="-323850" lvl="2" marL="1371600" rtl="0" algn="l">
              <a:lnSpc>
                <a:spcPct val="150000"/>
              </a:lnSpc>
              <a:spcBef>
                <a:spcPts val="0"/>
              </a:spcBef>
              <a:spcAft>
                <a:spcPts val="0"/>
              </a:spcAft>
              <a:buClr>
                <a:srgbClr val="434343"/>
              </a:buClr>
              <a:buSzPts val="1500"/>
              <a:buFont typeface="Georgia"/>
              <a:buChar char="■"/>
            </a:pPr>
            <a:r>
              <a:rPr lang="en" sz="1500">
                <a:latin typeface="Georgia"/>
                <a:ea typeface="Georgia"/>
                <a:cs typeface="Georgia"/>
                <a:sym typeface="Georgia"/>
              </a:rPr>
              <a:t>Knowing this, its best to use it for small sample size problems</a:t>
            </a:r>
            <a:endParaRPr sz="1500">
              <a:latin typeface="Georgia"/>
              <a:ea typeface="Georgia"/>
              <a:cs typeface="Georgia"/>
              <a:sym typeface="Georgia"/>
            </a:endParaRPr>
          </a:p>
          <a:p>
            <a:pPr indent="-323850" lvl="3" marL="1828800" rtl="0" algn="l">
              <a:lnSpc>
                <a:spcPct val="150000"/>
              </a:lnSpc>
              <a:spcBef>
                <a:spcPts val="0"/>
              </a:spcBef>
              <a:spcAft>
                <a:spcPts val="0"/>
              </a:spcAft>
              <a:buClr>
                <a:srgbClr val="434343"/>
              </a:buClr>
              <a:buSzPts val="1500"/>
              <a:buFont typeface="Georgia"/>
              <a:buChar char="●"/>
            </a:pPr>
            <a:r>
              <a:rPr lang="en" sz="1500">
                <a:solidFill>
                  <a:srgbClr val="434343"/>
                </a:solidFill>
                <a:latin typeface="Georgia"/>
                <a:ea typeface="Georgia"/>
                <a:cs typeface="Georgia"/>
                <a:sym typeface="Georgia"/>
              </a:rPr>
              <a:t>Such as matching searches or looking for patterns within smaller databases [2:4]</a:t>
            </a:r>
            <a:endParaRPr sz="1500">
              <a:solidFill>
                <a:srgbClr val="434343"/>
              </a:solidFill>
              <a:latin typeface="Georgia"/>
              <a:ea typeface="Georgia"/>
              <a:cs typeface="Georgia"/>
              <a:sym typeface="Georgia"/>
            </a:endParaRPr>
          </a:p>
          <a:p>
            <a:pPr indent="-349250" lvl="0" marL="457200" rtl="0" algn="l">
              <a:lnSpc>
                <a:spcPct val="150000"/>
              </a:lnSpc>
              <a:spcBef>
                <a:spcPts val="0"/>
              </a:spcBef>
              <a:spcAft>
                <a:spcPts val="0"/>
              </a:spcAft>
              <a:buClr>
                <a:srgbClr val="434343"/>
              </a:buClr>
              <a:buSzPts val="1900"/>
              <a:buFont typeface="Georgia"/>
              <a:buChar char="●"/>
            </a:pPr>
            <a:r>
              <a:rPr lang="en" sz="1900">
                <a:solidFill>
                  <a:srgbClr val="434343"/>
                </a:solidFill>
                <a:latin typeface="Georgia"/>
                <a:ea typeface="Georgia"/>
                <a:cs typeface="Georgia"/>
                <a:sym typeface="Georgia"/>
              </a:rPr>
              <a:t>Application in Passwords</a:t>
            </a:r>
            <a:endParaRPr sz="1900">
              <a:solidFill>
                <a:srgbClr val="434343"/>
              </a:solidFill>
              <a:latin typeface="Georgia"/>
              <a:ea typeface="Georgia"/>
              <a:cs typeface="Georgia"/>
              <a:sym typeface="Georgia"/>
            </a:endParaRPr>
          </a:p>
          <a:p>
            <a:pPr indent="-323850" lvl="1" marL="914400" rtl="0" algn="l">
              <a:lnSpc>
                <a:spcPct val="150000"/>
              </a:lnSpc>
              <a:spcBef>
                <a:spcPts val="0"/>
              </a:spcBef>
              <a:spcAft>
                <a:spcPts val="0"/>
              </a:spcAft>
              <a:buClr>
                <a:srgbClr val="434343"/>
              </a:buClr>
              <a:buSzPts val="1500"/>
              <a:buFont typeface="Georgia"/>
              <a:buChar char="○"/>
            </a:pPr>
            <a:r>
              <a:rPr lang="en" sz="1500">
                <a:solidFill>
                  <a:srgbClr val="434343"/>
                </a:solidFill>
                <a:latin typeface="Georgia"/>
                <a:ea typeface="Georgia"/>
                <a:cs typeface="Georgia"/>
                <a:sym typeface="Georgia"/>
              </a:rPr>
              <a:t>Why?</a:t>
            </a:r>
            <a:endParaRPr sz="1500">
              <a:solidFill>
                <a:srgbClr val="434343"/>
              </a:solidFill>
              <a:latin typeface="Georgia"/>
              <a:ea typeface="Georgia"/>
              <a:cs typeface="Georgia"/>
              <a:sym typeface="Georgia"/>
            </a:endParaRPr>
          </a:p>
          <a:p>
            <a:pPr indent="-323850" lvl="2" marL="1371600" rtl="0" algn="l">
              <a:lnSpc>
                <a:spcPct val="150000"/>
              </a:lnSpc>
              <a:spcBef>
                <a:spcPts val="0"/>
              </a:spcBef>
              <a:spcAft>
                <a:spcPts val="0"/>
              </a:spcAft>
              <a:buClr>
                <a:srgbClr val="434343"/>
              </a:buClr>
              <a:buSzPts val="1500"/>
              <a:buFont typeface="Georgia"/>
              <a:buChar char="■"/>
            </a:pPr>
            <a:r>
              <a:rPr lang="en" sz="1500">
                <a:latin typeface="Georgia"/>
                <a:ea typeface="Georgia"/>
                <a:cs typeface="Georgia"/>
                <a:sym typeface="Georgia"/>
              </a:rPr>
              <a:t>No need for backing up to restart again after initial mismatch</a:t>
            </a:r>
            <a:endParaRPr sz="150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Rabin-Karp Algorithm</a:t>
            </a:r>
            <a:endParaRPr/>
          </a:p>
        </p:txBody>
      </p:sp>
      <p:sp>
        <p:nvSpPr>
          <p:cNvPr id="87" name="Google Shape;87;p18"/>
          <p:cNvSpPr txBox="1"/>
          <p:nvPr>
            <p:ph idx="1" type="body"/>
          </p:nvPr>
        </p:nvSpPr>
        <p:spPr>
          <a:xfrm>
            <a:off x="311700" y="1028100"/>
            <a:ext cx="5114700" cy="3087300"/>
          </a:xfrm>
          <a:prstGeom prst="rect">
            <a:avLst/>
          </a:prstGeom>
          <a:no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434343"/>
                </a:solidFill>
                <a:latin typeface="Georgia"/>
                <a:ea typeface="Georgia"/>
                <a:cs typeface="Georgia"/>
                <a:sym typeface="Georgia"/>
              </a:rPr>
              <a:t>Text: “YYYYYYYYYYZZ”</a:t>
            </a:r>
            <a:endParaRPr sz="1400">
              <a:solidFill>
                <a:srgbClr val="434343"/>
              </a:solidFill>
              <a:latin typeface="Georgia"/>
              <a:ea typeface="Georgia"/>
              <a:cs typeface="Georgia"/>
              <a:sym typeface="Georgia"/>
            </a:endParaRPr>
          </a:p>
          <a:p>
            <a:pPr indent="0" lvl="0" marL="0" rtl="0" algn="l">
              <a:lnSpc>
                <a:spcPct val="150000"/>
              </a:lnSpc>
              <a:spcBef>
                <a:spcPts val="1600"/>
              </a:spcBef>
              <a:spcAft>
                <a:spcPts val="0"/>
              </a:spcAft>
              <a:buNone/>
            </a:pPr>
            <a:r>
              <a:rPr lang="en" sz="1400">
                <a:solidFill>
                  <a:srgbClr val="434343"/>
                </a:solidFill>
                <a:latin typeface="Georgia"/>
                <a:ea typeface="Georgia"/>
                <a:cs typeface="Georgia"/>
                <a:sym typeface="Georgia"/>
              </a:rPr>
              <a:t>Pattern: “YYYYYZ”</a:t>
            </a:r>
            <a:endParaRPr sz="1400">
              <a:solidFill>
                <a:srgbClr val="434343"/>
              </a:solidFill>
              <a:latin typeface="Georgia"/>
              <a:ea typeface="Georgia"/>
              <a:cs typeface="Georgia"/>
              <a:sym typeface="Georgia"/>
            </a:endParaRPr>
          </a:p>
          <a:p>
            <a:pPr indent="0" lvl="0" marL="0" rtl="0" algn="l">
              <a:lnSpc>
                <a:spcPct val="150000"/>
              </a:lnSpc>
              <a:spcBef>
                <a:spcPts val="1600"/>
              </a:spcBef>
              <a:spcAft>
                <a:spcPts val="0"/>
              </a:spcAft>
              <a:buNone/>
            </a:pPr>
            <a:r>
              <a:rPr lang="en" sz="1400">
                <a:solidFill>
                  <a:srgbClr val="434343"/>
                </a:solidFill>
                <a:latin typeface="Georgia"/>
                <a:ea typeface="Georgia"/>
                <a:cs typeface="Georgia"/>
                <a:sym typeface="Georgia"/>
              </a:rPr>
              <a:t>Rather than the Brute Force algorithm of checking each individual char…</a:t>
            </a:r>
            <a:endParaRPr sz="1400">
              <a:solidFill>
                <a:srgbClr val="434343"/>
              </a:solidFill>
              <a:latin typeface="Georgia"/>
              <a:ea typeface="Georgia"/>
              <a:cs typeface="Georgia"/>
              <a:sym typeface="Georgia"/>
            </a:endParaRPr>
          </a:p>
          <a:p>
            <a:pPr indent="0" lvl="0" marL="0" rtl="0" algn="l">
              <a:lnSpc>
                <a:spcPct val="150000"/>
              </a:lnSpc>
              <a:spcBef>
                <a:spcPts val="1600"/>
              </a:spcBef>
              <a:spcAft>
                <a:spcPts val="1600"/>
              </a:spcAft>
              <a:buNone/>
            </a:pPr>
            <a:r>
              <a:rPr lang="en" sz="1400">
                <a:solidFill>
                  <a:srgbClr val="434343"/>
                </a:solidFill>
                <a:latin typeface="Georgia"/>
                <a:ea typeface="Georgia"/>
                <a:cs typeface="Georgia"/>
                <a:sym typeface="Georgia"/>
              </a:rPr>
              <a:t>We use a sliding window of 6 values and check the first and last ‘Y’ &amp; ‘Z’ to see if its a match, we </a:t>
            </a:r>
            <a:r>
              <a:rPr lang="en" sz="1400">
                <a:solidFill>
                  <a:srgbClr val="434343"/>
                </a:solidFill>
                <a:latin typeface="Georgia"/>
                <a:ea typeface="Georgia"/>
                <a:cs typeface="Georgia"/>
                <a:sym typeface="Georgia"/>
              </a:rPr>
              <a:t>continuously</a:t>
            </a:r>
            <a:r>
              <a:rPr lang="en" sz="1400">
                <a:solidFill>
                  <a:srgbClr val="434343"/>
                </a:solidFill>
                <a:latin typeface="Georgia"/>
                <a:ea typeface="Georgia"/>
                <a:cs typeface="Georgia"/>
                <a:sym typeface="Georgia"/>
              </a:rPr>
              <a:t> move in groups of 6 until we find a match of the first and last values. [7:2]</a:t>
            </a:r>
            <a:endParaRPr sz="1400">
              <a:solidFill>
                <a:srgbClr val="434343"/>
              </a:solidFill>
              <a:latin typeface="Georgia"/>
              <a:ea typeface="Georgia"/>
              <a:cs typeface="Georgia"/>
              <a:sym typeface="Georgia"/>
            </a:endParaRPr>
          </a:p>
        </p:txBody>
      </p:sp>
      <p:pic>
        <p:nvPicPr>
          <p:cNvPr id="88" name="Google Shape;88;p18"/>
          <p:cNvPicPr preferRelativeResize="0"/>
          <p:nvPr/>
        </p:nvPicPr>
        <p:blipFill>
          <a:blip r:embed="rId3">
            <a:alphaModFix/>
          </a:blip>
          <a:stretch>
            <a:fillRect/>
          </a:stretch>
        </p:blipFill>
        <p:spPr>
          <a:xfrm>
            <a:off x="5426396" y="1743858"/>
            <a:ext cx="2938850" cy="1655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Rabin-Karp Time Complexity</a:t>
            </a:r>
            <a:endParaRPr/>
          </a:p>
          <a:p>
            <a:pPr indent="0" lvl="0" marL="0" rtl="0" algn="l">
              <a:spcBef>
                <a:spcPts val="0"/>
              </a:spcBef>
              <a:spcAft>
                <a:spcPts val="0"/>
              </a:spcAft>
              <a:buNone/>
            </a:pPr>
            <a:r>
              <a:t/>
            </a:r>
            <a:endParaRPr/>
          </a:p>
        </p:txBody>
      </p:sp>
      <p:sp>
        <p:nvSpPr>
          <p:cNvPr id="94" name="Google Shape;94;p19"/>
          <p:cNvSpPr txBox="1"/>
          <p:nvPr>
            <p:ph idx="1" type="body"/>
          </p:nvPr>
        </p:nvSpPr>
        <p:spPr>
          <a:xfrm>
            <a:off x="311700" y="1028100"/>
            <a:ext cx="8047500" cy="3087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434343"/>
              </a:buClr>
              <a:buSzPts val="2000"/>
              <a:buFont typeface="Georgia"/>
              <a:buChar char="●"/>
            </a:pPr>
            <a:r>
              <a:rPr lang="en" sz="2000">
                <a:solidFill>
                  <a:srgbClr val="434343"/>
                </a:solidFill>
                <a:latin typeface="Georgia"/>
                <a:ea typeface="Georgia"/>
                <a:cs typeface="Georgia"/>
                <a:sym typeface="Georgia"/>
              </a:rPr>
              <a:t>Time complexity is: O(M*N)</a:t>
            </a:r>
            <a:endParaRPr sz="2000">
              <a:solidFill>
                <a:srgbClr val="434343"/>
              </a:solidFill>
              <a:latin typeface="Georgia"/>
              <a:ea typeface="Georgia"/>
              <a:cs typeface="Georgia"/>
              <a:sym typeface="Georgia"/>
            </a:endParaRPr>
          </a:p>
          <a:p>
            <a:pPr indent="-342900" lvl="1" marL="914400" rtl="0" algn="l">
              <a:lnSpc>
                <a:spcPct val="150000"/>
              </a:lnSpc>
              <a:spcBef>
                <a:spcPts val="0"/>
              </a:spcBef>
              <a:spcAft>
                <a:spcPts val="0"/>
              </a:spcAft>
              <a:buClr>
                <a:srgbClr val="434343"/>
              </a:buClr>
              <a:buSzPts val="1800"/>
              <a:buFont typeface="Georgia"/>
              <a:buChar char="○"/>
            </a:pPr>
            <a:r>
              <a:rPr lang="en" sz="1800">
                <a:solidFill>
                  <a:srgbClr val="434343"/>
                </a:solidFill>
                <a:latin typeface="Georgia"/>
                <a:ea typeface="Georgia"/>
                <a:cs typeface="Georgia"/>
                <a:sym typeface="Georgia"/>
              </a:rPr>
              <a:t>Same as brute force, as we must inspect every char</a:t>
            </a:r>
            <a:endParaRPr sz="1800">
              <a:solidFill>
                <a:srgbClr val="434343"/>
              </a:solidFill>
              <a:latin typeface="Georgia"/>
              <a:ea typeface="Georgia"/>
              <a:cs typeface="Georgia"/>
              <a:sym typeface="Georgia"/>
            </a:endParaRPr>
          </a:p>
          <a:p>
            <a:pPr indent="-342900" lvl="2" marL="1371600" rtl="0" algn="l">
              <a:lnSpc>
                <a:spcPct val="150000"/>
              </a:lnSpc>
              <a:spcBef>
                <a:spcPts val="0"/>
              </a:spcBef>
              <a:spcAft>
                <a:spcPts val="0"/>
              </a:spcAft>
              <a:buClr>
                <a:srgbClr val="434343"/>
              </a:buClr>
              <a:buSzPts val="1800"/>
              <a:buFont typeface="Georgia"/>
              <a:buChar char="■"/>
            </a:pPr>
            <a:r>
              <a:rPr lang="en" sz="1800">
                <a:latin typeface="Georgia"/>
                <a:ea typeface="Georgia"/>
                <a:cs typeface="Georgia"/>
                <a:sym typeface="Georgia"/>
              </a:rPr>
              <a:t>only difference is this is done after we find a match with the first and last char, incrementation is still by 1 though just like naive algorithm [5</a:t>
            </a:r>
            <a:r>
              <a:rPr lang="en" sz="1800"/>
              <a:t>:6]</a:t>
            </a:r>
            <a:endParaRPr sz="1800">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Rabin-Karp Real Life Application</a:t>
            </a:r>
            <a:endParaRPr/>
          </a:p>
        </p:txBody>
      </p:sp>
      <p:sp>
        <p:nvSpPr>
          <p:cNvPr id="100" name="Google Shape;100;p20"/>
          <p:cNvSpPr txBox="1"/>
          <p:nvPr>
            <p:ph idx="1" type="body"/>
          </p:nvPr>
        </p:nvSpPr>
        <p:spPr>
          <a:xfrm>
            <a:off x="311700" y="1028100"/>
            <a:ext cx="6996900" cy="30873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434343"/>
              </a:buClr>
              <a:buSzPts val="1600"/>
              <a:buFont typeface="Georgia"/>
              <a:buChar char="●"/>
            </a:pPr>
            <a:r>
              <a:rPr lang="en" sz="1600">
                <a:solidFill>
                  <a:srgbClr val="434343"/>
                </a:solidFill>
                <a:latin typeface="Georgia"/>
                <a:ea typeface="Georgia"/>
                <a:cs typeface="Georgia"/>
                <a:sym typeface="Georgia"/>
              </a:rPr>
              <a:t>Although slightly better than the brute force algorithm, we are still incrementing by only one character, we can use this algorithm to find slightly larger patterns with strings that are quite erratic and don’t have many repeating instances of characters [8:3</a:t>
            </a:r>
            <a:r>
              <a:rPr lang="en" sz="1600">
                <a:solidFill>
                  <a:srgbClr val="434343"/>
                </a:solidFill>
              </a:rPr>
              <a:t>]</a:t>
            </a:r>
            <a:endParaRPr sz="1600">
              <a:solidFill>
                <a:srgbClr val="434343"/>
              </a:solidFill>
              <a:latin typeface="Georgia"/>
              <a:ea typeface="Georgia"/>
              <a:cs typeface="Georgia"/>
              <a:sym typeface="Georgia"/>
            </a:endParaRPr>
          </a:p>
          <a:p>
            <a:pPr indent="-304800" lvl="1" marL="914400" rtl="0" algn="l">
              <a:lnSpc>
                <a:spcPct val="150000"/>
              </a:lnSpc>
              <a:spcBef>
                <a:spcPts val="0"/>
              </a:spcBef>
              <a:spcAft>
                <a:spcPts val="0"/>
              </a:spcAft>
              <a:buClr>
                <a:srgbClr val="434343"/>
              </a:buClr>
              <a:buSzPts val="1200"/>
              <a:buFont typeface="Georgia"/>
              <a:buChar char="○"/>
            </a:pPr>
            <a:r>
              <a:rPr lang="en" sz="1200">
                <a:solidFill>
                  <a:srgbClr val="434343"/>
                </a:solidFill>
                <a:latin typeface="Georgia"/>
                <a:ea typeface="Georgia"/>
                <a:cs typeface="Georgia"/>
                <a:sym typeface="Georgia"/>
              </a:rPr>
              <a:t>You can use it for searching for words within a longer list of sentences but not too large like a dictionary</a:t>
            </a:r>
            <a:endParaRPr sz="1200">
              <a:solidFill>
                <a:srgbClr val="434343"/>
              </a:solidFill>
              <a:latin typeface="Georgia"/>
              <a:ea typeface="Georgia"/>
              <a:cs typeface="Georgia"/>
              <a:sym typeface="Georgia"/>
            </a:endParaRPr>
          </a:p>
          <a:p>
            <a:pPr indent="-304800" lvl="2" marL="1371600" rtl="0" algn="l">
              <a:lnSpc>
                <a:spcPct val="150000"/>
              </a:lnSpc>
              <a:spcBef>
                <a:spcPts val="0"/>
              </a:spcBef>
              <a:spcAft>
                <a:spcPts val="0"/>
              </a:spcAft>
              <a:buClr>
                <a:srgbClr val="434343"/>
              </a:buClr>
              <a:buSzPts val="1200"/>
              <a:buFont typeface="Georgia"/>
              <a:buChar char="■"/>
            </a:pPr>
            <a:r>
              <a:rPr lang="en" sz="1400">
                <a:latin typeface="Georgia"/>
                <a:ea typeface="Georgia"/>
                <a:cs typeface="Georgia"/>
                <a:sym typeface="Georgia"/>
              </a:rPr>
              <a:t>We are still incrementing by only 1 character</a:t>
            </a:r>
            <a:endParaRPr sz="1400">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Knuth-Morris-Prath Algorithm</a:t>
            </a:r>
            <a:endParaRPr/>
          </a:p>
          <a:p>
            <a:pPr indent="0" lvl="0" marL="0" rtl="0" algn="l">
              <a:spcBef>
                <a:spcPts val="0"/>
              </a:spcBef>
              <a:spcAft>
                <a:spcPts val="0"/>
              </a:spcAft>
              <a:buNone/>
            </a:pPr>
            <a:r>
              <a:t/>
            </a:r>
            <a:endParaRPr/>
          </a:p>
        </p:txBody>
      </p:sp>
      <p:sp>
        <p:nvSpPr>
          <p:cNvPr id="106" name="Google Shape;106;p21"/>
          <p:cNvSpPr txBox="1"/>
          <p:nvPr>
            <p:ph idx="1" type="body"/>
          </p:nvPr>
        </p:nvSpPr>
        <p:spPr>
          <a:xfrm>
            <a:off x="311700" y="1028100"/>
            <a:ext cx="5171400" cy="37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434343"/>
                </a:solidFill>
                <a:latin typeface="Georgia"/>
                <a:ea typeface="Georgia"/>
                <a:cs typeface="Georgia"/>
                <a:sym typeface="Georgia"/>
              </a:rPr>
              <a:t>Text: “ **ACDGFJ----------------* “</a:t>
            </a:r>
            <a:endParaRPr sz="1300">
              <a:solidFill>
                <a:srgbClr val="434343"/>
              </a:solidFill>
              <a:latin typeface="Georgia"/>
              <a:ea typeface="Georgia"/>
              <a:cs typeface="Georgia"/>
              <a:sym typeface="Georgia"/>
            </a:endParaRPr>
          </a:p>
          <a:p>
            <a:pPr indent="0" lvl="0" marL="0" rtl="0" algn="l">
              <a:spcBef>
                <a:spcPts val="1600"/>
              </a:spcBef>
              <a:spcAft>
                <a:spcPts val="0"/>
              </a:spcAft>
              <a:buNone/>
            </a:pPr>
            <a:r>
              <a:rPr lang="en" sz="1300">
                <a:solidFill>
                  <a:srgbClr val="434343"/>
                </a:solidFill>
                <a:latin typeface="Georgia"/>
                <a:ea typeface="Georgia"/>
                <a:cs typeface="Georgia"/>
                <a:sym typeface="Georgia"/>
              </a:rPr>
              <a:t>Pattern: “ACDGFJPPP”</a:t>
            </a:r>
            <a:endParaRPr sz="1300">
              <a:solidFill>
                <a:srgbClr val="434343"/>
              </a:solidFill>
              <a:latin typeface="Georgia"/>
              <a:ea typeface="Georgia"/>
              <a:cs typeface="Georgia"/>
              <a:sym typeface="Georgia"/>
            </a:endParaRPr>
          </a:p>
          <a:p>
            <a:pPr indent="0" lvl="0" marL="0" rtl="0" algn="l">
              <a:spcBef>
                <a:spcPts val="1600"/>
              </a:spcBef>
              <a:spcAft>
                <a:spcPts val="0"/>
              </a:spcAft>
              <a:buNone/>
            </a:pPr>
            <a:r>
              <a:rPr lang="en" sz="1300">
                <a:solidFill>
                  <a:srgbClr val="434343"/>
                </a:solidFill>
                <a:latin typeface="Georgia"/>
                <a:ea typeface="Georgia"/>
                <a:cs typeface="Georgia"/>
                <a:sym typeface="Georgia"/>
              </a:rPr>
              <a:t>Here instead of looking at the first and last values, we simply look at how many instances of correct matches we get after reaching our first mismatch. [3:9]</a:t>
            </a:r>
            <a:endParaRPr sz="1300">
              <a:solidFill>
                <a:srgbClr val="434343"/>
              </a:solidFill>
              <a:latin typeface="Georgia"/>
              <a:ea typeface="Georgia"/>
              <a:cs typeface="Georgia"/>
              <a:sym typeface="Georgia"/>
            </a:endParaRPr>
          </a:p>
          <a:p>
            <a:pPr indent="0" lvl="0" marL="0" rtl="0" algn="l">
              <a:spcBef>
                <a:spcPts val="1600"/>
              </a:spcBef>
              <a:spcAft>
                <a:spcPts val="0"/>
              </a:spcAft>
              <a:buNone/>
            </a:pPr>
            <a:r>
              <a:rPr lang="en" sz="1300">
                <a:solidFill>
                  <a:srgbClr val="434343"/>
                </a:solidFill>
                <a:latin typeface="Georgia"/>
                <a:ea typeface="Georgia"/>
                <a:cs typeface="Georgia"/>
                <a:sym typeface="Georgia"/>
              </a:rPr>
              <a:t>	Here it is 7, while we look at pre mismatches it is 2</a:t>
            </a:r>
            <a:endParaRPr sz="1300">
              <a:solidFill>
                <a:srgbClr val="434343"/>
              </a:solidFill>
              <a:latin typeface="Georgia"/>
              <a:ea typeface="Georgia"/>
              <a:cs typeface="Georgia"/>
              <a:sym typeface="Georgia"/>
            </a:endParaRPr>
          </a:p>
          <a:p>
            <a:pPr indent="0" lvl="0" marL="0" rtl="0" algn="l">
              <a:spcBef>
                <a:spcPts val="1600"/>
              </a:spcBef>
              <a:spcAft>
                <a:spcPts val="1600"/>
              </a:spcAft>
              <a:buNone/>
            </a:pPr>
            <a:r>
              <a:rPr lang="en" sz="1300">
                <a:solidFill>
                  <a:srgbClr val="434343"/>
                </a:solidFill>
                <a:latin typeface="Georgia"/>
                <a:ea typeface="Georgia"/>
                <a:cs typeface="Georgia"/>
                <a:sym typeface="Georgia"/>
              </a:rPr>
              <a:t>	So 7-2 will give us 5. We shift 5 spaces and continue the process until we finish seeing there is not match between the text and pattern.</a:t>
            </a:r>
            <a:endParaRPr sz="1300">
              <a:solidFill>
                <a:srgbClr val="434343"/>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