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24542c7d8_7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24542c7d8_7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24542c7d8_7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24542c7d8_7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24542c5d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24542c5d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24542c7d8_7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24542c7d8_7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24542c5d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24542c5d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24542c5d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24542c5d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24542c5d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24542c5d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24542c5d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24542c5d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24542c5d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24542c5d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24542c5d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24542c5d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24542c7d8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24542c7d8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24542c7d8_7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24542c7d8_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24542c7d8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24542c7d8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24542c7d8_7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24542c7d8_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24542c7d8_7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24542c7d8_7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24542c7d8_7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24542c7d8_7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atin typeface="Times New Roman"/>
                <a:ea typeface="Times New Roman"/>
                <a:cs typeface="Times New Roman"/>
                <a:sym typeface="Times New Roman"/>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gradFill>
          <a:gsLst>
            <a:gs pos="0">
              <a:srgbClr val="1077D2"/>
            </a:gs>
            <a:gs pos="100000">
              <a:srgbClr val="09315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719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String Pattern Matching</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140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CCCCC"/>
                </a:solidFill>
              </a:rPr>
              <a:t>Team 10</a:t>
            </a:r>
            <a:endParaRPr>
              <a:solidFill>
                <a:srgbClr val="CCCCCC"/>
              </a:solidFill>
            </a:endParaRPr>
          </a:p>
          <a:p>
            <a:pPr indent="0" lvl="0" marL="0" rtl="0" algn="ctr">
              <a:spcBef>
                <a:spcPts val="0"/>
              </a:spcBef>
              <a:spcAft>
                <a:spcPts val="0"/>
              </a:spcAft>
              <a:buNone/>
            </a:pPr>
            <a:r>
              <a:rPr lang="en">
                <a:solidFill>
                  <a:srgbClr val="CCCCCC"/>
                </a:solidFill>
              </a:rPr>
              <a:t>Yasin Zahir</a:t>
            </a:r>
            <a:br>
              <a:rPr lang="en">
                <a:solidFill>
                  <a:srgbClr val="CCCCCC"/>
                </a:solidFill>
              </a:rPr>
            </a:br>
            <a:r>
              <a:rPr lang="en">
                <a:solidFill>
                  <a:srgbClr val="CCCCCC"/>
                </a:solidFill>
              </a:rPr>
              <a:t>Emmanuel Bruce Loh</a:t>
            </a:r>
            <a:endParaRPr>
              <a:solidFill>
                <a:srgbClr val="CCCC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Knuth-Morris-Prath Time Complexity</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Georgia"/>
              <a:buChar char="●"/>
            </a:pPr>
            <a:r>
              <a:rPr lang="en">
                <a:latin typeface="Georgia"/>
                <a:ea typeface="Georgia"/>
                <a:cs typeface="Georgia"/>
                <a:sym typeface="Georgia"/>
              </a:rPr>
              <a:t>O(M+N)</a:t>
            </a:r>
            <a:endParaRPr>
              <a:latin typeface="Georgia"/>
              <a:ea typeface="Georgia"/>
              <a:cs typeface="Georgia"/>
              <a:sym typeface="Georgia"/>
            </a:endParaRPr>
          </a:p>
          <a:p>
            <a:pPr indent="-317500" lvl="1" marL="914400" rtl="0" algn="l">
              <a:lnSpc>
                <a:spcPct val="150000"/>
              </a:lnSpc>
              <a:spcBef>
                <a:spcPts val="0"/>
              </a:spcBef>
              <a:spcAft>
                <a:spcPts val="0"/>
              </a:spcAft>
              <a:buSzPts val="1400"/>
              <a:buFont typeface="Georgia"/>
              <a:buChar char="○"/>
            </a:pPr>
            <a:r>
              <a:rPr lang="en">
                <a:latin typeface="Georgia"/>
                <a:ea typeface="Georgia"/>
                <a:cs typeface="Georgia"/>
                <a:sym typeface="Georgia"/>
              </a:rPr>
              <a:t>This only applies while we use the first initial stage of calculating the first shift then it is O(N)</a:t>
            </a:r>
            <a:endParaRPr>
              <a:latin typeface="Georgia"/>
              <a:ea typeface="Georgia"/>
              <a:cs typeface="Georgia"/>
              <a:sym typeface="Georgia"/>
            </a:endParaRPr>
          </a:p>
          <a:p>
            <a:pPr indent="-317500" lvl="1" marL="914400" rtl="0" algn="l">
              <a:lnSpc>
                <a:spcPct val="150000"/>
              </a:lnSpc>
              <a:spcBef>
                <a:spcPts val="0"/>
              </a:spcBef>
              <a:spcAft>
                <a:spcPts val="0"/>
              </a:spcAft>
              <a:buSzPts val="1400"/>
              <a:buFont typeface="Georgia"/>
              <a:buChar char="○"/>
            </a:pPr>
            <a:r>
              <a:rPr lang="en">
                <a:latin typeface="Georgia"/>
                <a:ea typeface="Georgia"/>
                <a:cs typeface="Georgia"/>
                <a:sym typeface="Georgia"/>
              </a:rPr>
              <a:t>What is N?</a:t>
            </a:r>
            <a:endParaRPr>
              <a:latin typeface="Georgia"/>
              <a:ea typeface="Georgia"/>
              <a:cs typeface="Georgia"/>
              <a:sym typeface="Georgia"/>
            </a:endParaRPr>
          </a:p>
          <a:p>
            <a:pPr indent="-317500" lvl="2" marL="1371600" rtl="0" algn="l">
              <a:lnSpc>
                <a:spcPct val="150000"/>
              </a:lnSpc>
              <a:spcBef>
                <a:spcPts val="0"/>
              </a:spcBef>
              <a:spcAft>
                <a:spcPts val="0"/>
              </a:spcAft>
              <a:buSzPts val="1400"/>
              <a:buFont typeface="Georgia"/>
              <a:buChar char="■"/>
            </a:pPr>
            <a:r>
              <a:rPr lang="en">
                <a:latin typeface="Georgia"/>
                <a:ea typeface="Georgia"/>
                <a:cs typeface="Georgia"/>
                <a:sym typeface="Georgia"/>
              </a:rPr>
              <a:t>The size of our main String being compared to other strings</a:t>
            </a:r>
            <a:endParaRPr>
              <a:latin typeface="Georgia"/>
              <a:ea typeface="Georgia"/>
              <a:cs typeface="Georgia"/>
              <a:sym typeface="Georgia"/>
            </a:endParaRPr>
          </a:p>
          <a:p>
            <a:pPr indent="-342900" lvl="0" marL="457200" rtl="0" algn="l">
              <a:lnSpc>
                <a:spcPct val="150000"/>
              </a:lnSpc>
              <a:spcBef>
                <a:spcPts val="0"/>
              </a:spcBef>
              <a:spcAft>
                <a:spcPts val="0"/>
              </a:spcAft>
              <a:buSzPts val="1800"/>
              <a:buFont typeface="Georgia"/>
              <a:buChar char="●"/>
            </a:pPr>
            <a:r>
              <a:rPr lang="en">
                <a:latin typeface="Georgia"/>
                <a:ea typeface="Georgia"/>
                <a:cs typeface="Georgia"/>
                <a:sym typeface="Georgia"/>
              </a:rPr>
              <a:t>The main takeaway here, is that we can see incrementation is much larger than the last two algorithms and it allows for never backtracking to find search results, and it is much quicker</a:t>
            </a:r>
            <a:endParaRPr>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Knuth-Morris-Prath Real Life Application</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Georgia"/>
              <a:buChar char="●"/>
            </a:pPr>
            <a:r>
              <a:rPr lang="en">
                <a:latin typeface="Georgia"/>
                <a:ea typeface="Georgia"/>
                <a:cs typeface="Georgia"/>
                <a:sym typeface="Georgia"/>
              </a:rPr>
              <a:t>We can see that when looking for patterns within larger data set, the processing is only done once for KMP rather than brute force, as it </a:t>
            </a:r>
            <a:r>
              <a:rPr lang="en">
                <a:latin typeface="Georgia"/>
                <a:ea typeface="Georgia"/>
                <a:cs typeface="Georgia"/>
                <a:sym typeface="Georgia"/>
              </a:rPr>
              <a:t>continually</a:t>
            </a:r>
            <a:r>
              <a:rPr lang="en">
                <a:latin typeface="Georgia"/>
                <a:ea typeface="Georgia"/>
                <a:cs typeface="Georgia"/>
                <a:sym typeface="Georgia"/>
              </a:rPr>
              <a:t> shifts with the (correct match number - prefix mismatches). </a:t>
            </a:r>
            <a:endParaRPr>
              <a:latin typeface="Georgia"/>
              <a:ea typeface="Georgia"/>
              <a:cs typeface="Georgia"/>
              <a:sym typeface="Georgia"/>
            </a:endParaRPr>
          </a:p>
          <a:p>
            <a:pPr indent="-317500" lvl="1" marL="914400" rtl="0" algn="l">
              <a:lnSpc>
                <a:spcPct val="150000"/>
              </a:lnSpc>
              <a:spcBef>
                <a:spcPts val="0"/>
              </a:spcBef>
              <a:spcAft>
                <a:spcPts val="0"/>
              </a:spcAft>
              <a:buSzPts val="1400"/>
              <a:buFont typeface="Georgia"/>
              <a:buChar char="○"/>
            </a:pPr>
            <a:r>
              <a:rPr lang="en">
                <a:latin typeface="Georgia"/>
                <a:ea typeface="Georgia"/>
                <a:cs typeface="Georgia"/>
                <a:sym typeface="Georgia"/>
              </a:rPr>
              <a:t>It would be good to find sentences rather than words or phrases within paragraphs or any large scale string pattern within a giant search.</a:t>
            </a:r>
            <a:endParaRPr>
              <a:latin typeface="Georgia"/>
              <a:ea typeface="Georgia"/>
              <a:cs typeface="Georgia"/>
              <a:sym typeface="Georgia"/>
            </a:endParaRPr>
          </a:p>
          <a:p>
            <a:pPr indent="-317500" lvl="2" marL="1371600" rtl="0" algn="l">
              <a:lnSpc>
                <a:spcPct val="150000"/>
              </a:lnSpc>
              <a:spcBef>
                <a:spcPts val="0"/>
              </a:spcBef>
              <a:spcAft>
                <a:spcPts val="0"/>
              </a:spcAft>
              <a:buSzPts val="1400"/>
              <a:buFont typeface="Georgia"/>
              <a:buChar char="■"/>
            </a:pPr>
            <a:r>
              <a:rPr lang="en">
                <a:latin typeface="Georgia"/>
                <a:ea typeface="Georgia"/>
                <a:cs typeface="Georgia"/>
                <a:sym typeface="Georgia"/>
              </a:rPr>
              <a:t>Of all 3 algorithms this would be best for looking for patterns of DNA base pairing</a:t>
            </a:r>
            <a:endParaRPr>
              <a:latin typeface="Georgia"/>
              <a:ea typeface="Georgia"/>
              <a:cs typeface="Georgia"/>
              <a:sym typeface="Georgia"/>
            </a:endParaRPr>
          </a:p>
          <a:p>
            <a:pPr indent="-317500" lvl="4" marL="2286000" rtl="0" algn="l">
              <a:lnSpc>
                <a:spcPct val="150000"/>
              </a:lnSpc>
              <a:spcBef>
                <a:spcPts val="0"/>
              </a:spcBef>
              <a:spcAft>
                <a:spcPts val="0"/>
              </a:spcAft>
              <a:buSzPts val="1400"/>
              <a:buFont typeface="Georgia"/>
              <a:buChar char="○"/>
            </a:pPr>
            <a:r>
              <a:rPr lang="en">
                <a:latin typeface="Georgia"/>
                <a:ea typeface="Georgia"/>
                <a:cs typeface="Georgia"/>
                <a:sym typeface="Georgia"/>
              </a:rPr>
              <a:t>ACGTGCGTACT for example within large strands of DNA</a:t>
            </a:r>
            <a:endParaRPr>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our application and what did we use</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Georgia"/>
              <a:buChar char="●"/>
            </a:pPr>
            <a:r>
              <a:rPr lang="en">
                <a:latin typeface="Georgia"/>
                <a:ea typeface="Georgia"/>
                <a:cs typeface="Georgia"/>
                <a:sym typeface="Georgia"/>
              </a:rPr>
              <a:t>Created an application that matched the students major to his needed coursework</a:t>
            </a:r>
            <a:endParaRPr>
              <a:latin typeface="Georgia"/>
              <a:ea typeface="Georgia"/>
              <a:cs typeface="Georgia"/>
              <a:sym typeface="Georgia"/>
            </a:endParaRPr>
          </a:p>
          <a:p>
            <a:pPr indent="-323850" lvl="1" marL="914400" rtl="0" algn="l">
              <a:lnSpc>
                <a:spcPct val="150000"/>
              </a:lnSpc>
              <a:spcBef>
                <a:spcPts val="0"/>
              </a:spcBef>
              <a:spcAft>
                <a:spcPts val="0"/>
              </a:spcAft>
              <a:buSzPts val="1500"/>
              <a:buFont typeface="Georgia"/>
              <a:buChar char="○"/>
            </a:pPr>
            <a:r>
              <a:rPr lang="en" sz="1500">
                <a:latin typeface="Georgia"/>
                <a:ea typeface="Georgia"/>
                <a:cs typeface="Georgia"/>
                <a:sym typeface="Georgia"/>
              </a:rPr>
              <a:t>How was this achieved?</a:t>
            </a:r>
            <a:endParaRPr sz="1500">
              <a:latin typeface="Georgia"/>
              <a:ea typeface="Georgia"/>
              <a:cs typeface="Georgia"/>
              <a:sym typeface="Georgia"/>
            </a:endParaRPr>
          </a:p>
          <a:p>
            <a:pPr indent="-323850" lvl="2" marL="1371600" rtl="0" algn="l">
              <a:lnSpc>
                <a:spcPct val="150000"/>
              </a:lnSpc>
              <a:spcBef>
                <a:spcPts val="0"/>
              </a:spcBef>
              <a:spcAft>
                <a:spcPts val="0"/>
              </a:spcAft>
              <a:buSzPts val="1500"/>
              <a:buFont typeface="Georgia"/>
              <a:buChar char="■"/>
            </a:pPr>
            <a:r>
              <a:rPr lang="en" sz="1500">
                <a:latin typeface="Georgia"/>
                <a:ea typeface="Georgia"/>
                <a:cs typeface="Georgia"/>
                <a:sym typeface="Georgia"/>
              </a:rPr>
              <a:t>By using the most </a:t>
            </a:r>
            <a:r>
              <a:rPr lang="en" sz="1500">
                <a:latin typeface="Georgia"/>
                <a:ea typeface="Georgia"/>
                <a:cs typeface="Georgia"/>
                <a:sym typeface="Georgia"/>
              </a:rPr>
              <a:t>efficient</a:t>
            </a:r>
            <a:r>
              <a:rPr lang="en" sz="1500">
                <a:latin typeface="Georgia"/>
                <a:ea typeface="Georgia"/>
                <a:cs typeface="Georgia"/>
                <a:sym typeface="Georgia"/>
              </a:rPr>
              <a:t> algorithm</a:t>
            </a:r>
            <a:endParaRPr sz="1500">
              <a:latin typeface="Georgia"/>
              <a:ea typeface="Georgia"/>
              <a:cs typeface="Georgia"/>
              <a:sym typeface="Georgia"/>
            </a:endParaRPr>
          </a:p>
          <a:p>
            <a:pPr indent="-342900" lvl="0" marL="457200" rtl="0" algn="l">
              <a:lnSpc>
                <a:spcPct val="150000"/>
              </a:lnSpc>
              <a:spcBef>
                <a:spcPts val="0"/>
              </a:spcBef>
              <a:spcAft>
                <a:spcPts val="0"/>
              </a:spcAft>
              <a:buSzPts val="1800"/>
              <a:buFont typeface="Georgia"/>
              <a:buChar char="●"/>
            </a:pPr>
            <a:r>
              <a:rPr lang="en">
                <a:latin typeface="Georgia"/>
                <a:ea typeface="Georgia"/>
                <a:cs typeface="Georgia"/>
                <a:sym typeface="Georgia"/>
              </a:rPr>
              <a:t>Naive/Brute Force</a:t>
            </a:r>
            <a:endParaRPr>
              <a:latin typeface="Georgia"/>
              <a:ea typeface="Georgia"/>
              <a:cs typeface="Georgia"/>
              <a:sym typeface="Georgia"/>
            </a:endParaRPr>
          </a:p>
          <a:p>
            <a:pPr indent="-323850" lvl="1" marL="914400" rtl="0" algn="l">
              <a:lnSpc>
                <a:spcPct val="150000"/>
              </a:lnSpc>
              <a:spcBef>
                <a:spcPts val="0"/>
              </a:spcBef>
              <a:spcAft>
                <a:spcPts val="0"/>
              </a:spcAft>
              <a:buSzPts val="1500"/>
              <a:buFont typeface="Georgia"/>
              <a:buChar char="○"/>
            </a:pPr>
            <a:r>
              <a:rPr lang="en" sz="1500">
                <a:latin typeface="Georgia"/>
                <a:ea typeface="Georgia"/>
                <a:cs typeface="Georgia"/>
                <a:sym typeface="Georgia"/>
              </a:rPr>
              <a:t>Why?</a:t>
            </a:r>
            <a:endParaRPr sz="1500">
              <a:latin typeface="Georgia"/>
              <a:ea typeface="Georgia"/>
              <a:cs typeface="Georgia"/>
              <a:sym typeface="Georgia"/>
            </a:endParaRPr>
          </a:p>
          <a:p>
            <a:pPr indent="-323850" lvl="2" marL="1371600" rtl="0" algn="l">
              <a:lnSpc>
                <a:spcPct val="150000"/>
              </a:lnSpc>
              <a:spcBef>
                <a:spcPts val="0"/>
              </a:spcBef>
              <a:spcAft>
                <a:spcPts val="0"/>
              </a:spcAft>
              <a:buSzPts val="1500"/>
              <a:buFont typeface="Georgia"/>
              <a:buChar char="■"/>
            </a:pPr>
            <a:r>
              <a:rPr lang="en" sz="1500">
                <a:latin typeface="Georgia"/>
                <a:ea typeface="Georgia"/>
                <a:cs typeface="Georgia"/>
                <a:sym typeface="Georgia"/>
              </a:rPr>
              <a:t>Easier to apply to a smaller database </a:t>
            </a:r>
            <a:endParaRPr sz="1500">
              <a:latin typeface="Georgia"/>
              <a:ea typeface="Georgia"/>
              <a:cs typeface="Georgia"/>
              <a:sym typeface="Georgia"/>
            </a:endParaRPr>
          </a:p>
          <a:p>
            <a:pPr indent="-323850" lvl="2" marL="1371600" rtl="0" algn="l">
              <a:lnSpc>
                <a:spcPct val="150000"/>
              </a:lnSpc>
              <a:spcBef>
                <a:spcPts val="0"/>
              </a:spcBef>
              <a:spcAft>
                <a:spcPts val="0"/>
              </a:spcAft>
              <a:buSzPts val="1500"/>
              <a:buFont typeface="Georgia"/>
              <a:buChar char="■"/>
            </a:pPr>
            <a:r>
              <a:rPr lang="en" sz="1500">
                <a:latin typeface="Georgia"/>
                <a:ea typeface="Georgia"/>
                <a:cs typeface="Georgia"/>
                <a:sym typeface="Georgia"/>
              </a:rPr>
              <a:t>Does not require extensive coding</a:t>
            </a:r>
            <a:endParaRPr sz="1500">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 behind the set up</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Georgia"/>
              <a:buChar char="●"/>
            </a:pPr>
            <a:r>
              <a:rPr lang="en">
                <a:latin typeface="Georgia"/>
                <a:ea typeface="Georgia"/>
                <a:cs typeface="Georgia"/>
                <a:sym typeface="Georgia"/>
              </a:rPr>
              <a:t>The first step was in finding a set of majors</a:t>
            </a:r>
            <a:endParaRPr>
              <a:latin typeface="Georgia"/>
              <a:ea typeface="Georgia"/>
              <a:cs typeface="Georgia"/>
              <a:sym typeface="Georgia"/>
            </a:endParaRPr>
          </a:p>
          <a:p>
            <a:pPr indent="-330200" lvl="1" marL="914400" rtl="0" algn="l">
              <a:lnSpc>
                <a:spcPct val="150000"/>
              </a:lnSpc>
              <a:spcBef>
                <a:spcPts val="0"/>
              </a:spcBef>
              <a:spcAft>
                <a:spcPts val="0"/>
              </a:spcAft>
              <a:buSzPts val="1600"/>
              <a:buFont typeface="Georgia"/>
              <a:buChar char="○"/>
            </a:pPr>
            <a:r>
              <a:rPr lang="en" sz="1600">
                <a:latin typeface="Georgia"/>
                <a:ea typeface="Georgia"/>
                <a:cs typeface="Georgia"/>
                <a:sym typeface="Georgia"/>
              </a:rPr>
              <a:t>Specifically from CSUN and a few other colleges</a:t>
            </a:r>
            <a:endParaRPr sz="1600">
              <a:latin typeface="Georgia"/>
              <a:ea typeface="Georgia"/>
              <a:cs typeface="Georgia"/>
              <a:sym typeface="Georgia"/>
            </a:endParaRPr>
          </a:p>
          <a:p>
            <a:pPr indent="-330200" lvl="2" marL="1371600" rtl="0" algn="l">
              <a:lnSpc>
                <a:spcPct val="150000"/>
              </a:lnSpc>
              <a:spcBef>
                <a:spcPts val="0"/>
              </a:spcBef>
              <a:spcAft>
                <a:spcPts val="0"/>
              </a:spcAft>
              <a:buSzPts val="1600"/>
              <a:buFont typeface="Georgia"/>
              <a:buChar char="■"/>
            </a:pPr>
            <a:r>
              <a:rPr lang="en" sz="1600">
                <a:latin typeface="Georgia"/>
                <a:ea typeface="Georgia"/>
                <a:cs typeface="Georgia"/>
                <a:sym typeface="Georgia"/>
              </a:rPr>
              <a:t>This was done to create our database of courses </a:t>
            </a:r>
            <a:endParaRPr sz="1600">
              <a:latin typeface="Georgia"/>
              <a:ea typeface="Georgia"/>
              <a:cs typeface="Georgia"/>
              <a:sym typeface="Georgia"/>
            </a:endParaRPr>
          </a:p>
          <a:p>
            <a:pPr indent="-342900" lvl="0" marL="457200" rtl="0" algn="l">
              <a:lnSpc>
                <a:spcPct val="150000"/>
              </a:lnSpc>
              <a:spcBef>
                <a:spcPts val="0"/>
              </a:spcBef>
              <a:spcAft>
                <a:spcPts val="0"/>
              </a:spcAft>
              <a:buSzPts val="1800"/>
              <a:buFont typeface="Georgia"/>
              <a:buChar char="●"/>
            </a:pPr>
            <a:r>
              <a:rPr lang="en">
                <a:latin typeface="Georgia"/>
                <a:ea typeface="Georgia"/>
                <a:cs typeface="Georgia"/>
                <a:sym typeface="Georgia"/>
              </a:rPr>
              <a:t>Secondly we had a student enter a user input of his major</a:t>
            </a:r>
            <a:endParaRPr>
              <a:latin typeface="Georgia"/>
              <a:ea typeface="Georgia"/>
              <a:cs typeface="Georgia"/>
              <a:sym typeface="Georgia"/>
            </a:endParaRPr>
          </a:p>
          <a:p>
            <a:pPr indent="-330200" lvl="1" marL="914400" rtl="0" algn="l">
              <a:lnSpc>
                <a:spcPct val="150000"/>
              </a:lnSpc>
              <a:spcBef>
                <a:spcPts val="0"/>
              </a:spcBef>
              <a:spcAft>
                <a:spcPts val="0"/>
              </a:spcAft>
              <a:buSzPts val="1600"/>
              <a:buFont typeface="Georgia"/>
              <a:buChar char="○"/>
            </a:pPr>
            <a:r>
              <a:rPr lang="en" sz="1600">
                <a:latin typeface="Georgia"/>
                <a:ea typeface="Georgia"/>
                <a:cs typeface="Georgia"/>
                <a:sym typeface="Georgia"/>
              </a:rPr>
              <a:t>Our function titled compare() then checked each character of the string to see if matched with each of the majors </a:t>
            </a:r>
            <a:endParaRPr sz="1600">
              <a:latin typeface="Georgia"/>
              <a:ea typeface="Georgia"/>
              <a:cs typeface="Georgia"/>
              <a:sym typeface="Georgia"/>
            </a:endParaRPr>
          </a:p>
          <a:p>
            <a:pPr indent="-317500" lvl="2" marL="1371600" rtl="0" algn="l">
              <a:lnSpc>
                <a:spcPct val="150000"/>
              </a:lnSpc>
              <a:spcBef>
                <a:spcPts val="0"/>
              </a:spcBef>
              <a:spcAft>
                <a:spcPts val="0"/>
              </a:spcAft>
              <a:buSzPts val="1400"/>
              <a:buFont typeface="Georgia"/>
              <a:buChar char="■"/>
            </a:pPr>
            <a:r>
              <a:rPr lang="en" sz="1600">
                <a:latin typeface="Georgia"/>
                <a:ea typeface="Georgia"/>
                <a:cs typeface="Georgia"/>
                <a:sym typeface="Georgia"/>
              </a:rPr>
              <a:t>Until there was one left that matched entirely</a:t>
            </a:r>
            <a:r>
              <a:rPr lang="en">
                <a:latin typeface="Georgia"/>
                <a:ea typeface="Georgia"/>
                <a:cs typeface="Georgia"/>
                <a:sym typeface="Georgia"/>
              </a:rPr>
              <a:t> </a:t>
            </a:r>
            <a:endParaRPr>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 of the application</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Georgia"/>
              <a:buChar char="●"/>
            </a:pPr>
            <a:r>
              <a:rPr lang="en">
                <a:latin typeface="Georgia"/>
                <a:ea typeface="Georgia"/>
                <a:cs typeface="Georgia"/>
                <a:sym typeface="Georgia"/>
              </a:rPr>
              <a:t>What was the outcome of the application?</a:t>
            </a:r>
            <a:endParaRPr>
              <a:latin typeface="Georgia"/>
              <a:ea typeface="Georgia"/>
              <a:cs typeface="Georgia"/>
              <a:sym typeface="Georgia"/>
            </a:endParaRPr>
          </a:p>
          <a:p>
            <a:pPr indent="-330200" lvl="1" marL="914400" rtl="0" algn="l">
              <a:lnSpc>
                <a:spcPct val="150000"/>
              </a:lnSpc>
              <a:spcBef>
                <a:spcPts val="0"/>
              </a:spcBef>
              <a:spcAft>
                <a:spcPts val="0"/>
              </a:spcAft>
              <a:buSzPts val="1600"/>
              <a:buFont typeface="Georgia"/>
              <a:buChar char="○"/>
            </a:pPr>
            <a:r>
              <a:rPr lang="en" sz="1600">
                <a:latin typeface="Georgia"/>
                <a:ea typeface="Georgia"/>
                <a:cs typeface="Georgia"/>
                <a:sym typeface="Georgia"/>
              </a:rPr>
              <a:t>After the user input we had a list of the coursework needed for the student to take </a:t>
            </a:r>
            <a:endParaRPr sz="1600">
              <a:latin typeface="Georgia"/>
              <a:ea typeface="Georgia"/>
              <a:cs typeface="Georgia"/>
              <a:sym typeface="Georgia"/>
            </a:endParaRPr>
          </a:p>
          <a:p>
            <a:pPr indent="-342900" lvl="0" marL="457200" rtl="0" algn="l">
              <a:lnSpc>
                <a:spcPct val="150000"/>
              </a:lnSpc>
              <a:spcBef>
                <a:spcPts val="0"/>
              </a:spcBef>
              <a:spcAft>
                <a:spcPts val="0"/>
              </a:spcAft>
              <a:buSzPts val="1800"/>
              <a:buFont typeface="Georgia"/>
              <a:buChar char="●"/>
            </a:pPr>
            <a:r>
              <a:rPr lang="en">
                <a:latin typeface="Georgia"/>
                <a:ea typeface="Georgia"/>
                <a:cs typeface="Georgia"/>
                <a:sym typeface="Georgia"/>
              </a:rPr>
              <a:t>How else can we use a naive/brute force algorithm?</a:t>
            </a:r>
            <a:endParaRPr>
              <a:latin typeface="Georgia"/>
              <a:ea typeface="Georgia"/>
              <a:cs typeface="Georgia"/>
              <a:sym typeface="Georgia"/>
            </a:endParaRPr>
          </a:p>
          <a:p>
            <a:pPr indent="-330200" lvl="1" marL="914400" rtl="0" algn="l">
              <a:lnSpc>
                <a:spcPct val="150000"/>
              </a:lnSpc>
              <a:spcBef>
                <a:spcPts val="0"/>
              </a:spcBef>
              <a:spcAft>
                <a:spcPts val="0"/>
              </a:spcAft>
              <a:buSzPts val="1600"/>
              <a:buFont typeface="Georgia"/>
              <a:buChar char="○"/>
            </a:pPr>
            <a:r>
              <a:rPr lang="en" sz="1600">
                <a:latin typeface="Georgia"/>
                <a:ea typeface="Georgia"/>
                <a:cs typeface="Georgia"/>
                <a:sym typeface="Georgia"/>
              </a:rPr>
              <a:t>By comparing password combinations to ensure validity</a:t>
            </a:r>
            <a:endParaRPr sz="1600">
              <a:latin typeface="Georgia"/>
              <a:ea typeface="Georgia"/>
              <a:cs typeface="Georgia"/>
              <a:sym typeface="Georgia"/>
            </a:endParaRPr>
          </a:p>
          <a:p>
            <a:pPr indent="-342900" lvl="0" marL="457200" rtl="0" algn="l">
              <a:lnSpc>
                <a:spcPct val="150000"/>
              </a:lnSpc>
              <a:spcBef>
                <a:spcPts val="0"/>
              </a:spcBef>
              <a:spcAft>
                <a:spcPts val="0"/>
              </a:spcAft>
              <a:buSzPts val="1800"/>
              <a:buFont typeface="Georgia"/>
              <a:buChar char="●"/>
            </a:pPr>
            <a:r>
              <a:rPr lang="en">
                <a:latin typeface="Georgia"/>
                <a:ea typeface="Georgia"/>
                <a:cs typeface="Georgia"/>
                <a:sym typeface="Georgia"/>
              </a:rPr>
              <a:t>How fast and </a:t>
            </a:r>
            <a:r>
              <a:rPr lang="en">
                <a:latin typeface="Georgia"/>
                <a:ea typeface="Georgia"/>
                <a:cs typeface="Georgia"/>
                <a:sym typeface="Georgia"/>
              </a:rPr>
              <a:t>efficient</a:t>
            </a:r>
            <a:r>
              <a:rPr lang="en">
                <a:latin typeface="Georgia"/>
                <a:ea typeface="Georgia"/>
                <a:cs typeface="Georgia"/>
                <a:sym typeface="Georgia"/>
              </a:rPr>
              <a:t> is our application?</a:t>
            </a:r>
            <a:endParaRPr>
              <a:latin typeface="Georgia"/>
              <a:ea typeface="Georgia"/>
              <a:cs typeface="Georgia"/>
              <a:sym typeface="Georgia"/>
            </a:endParaRPr>
          </a:p>
          <a:p>
            <a:pPr indent="-330200" lvl="1" marL="914400" rtl="0" algn="l">
              <a:lnSpc>
                <a:spcPct val="150000"/>
              </a:lnSpc>
              <a:spcBef>
                <a:spcPts val="0"/>
              </a:spcBef>
              <a:spcAft>
                <a:spcPts val="0"/>
              </a:spcAft>
              <a:buSzPts val="1600"/>
              <a:buFont typeface="Georgia"/>
              <a:buChar char="○"/>
            </a:pPr>
            <a:r>
              <a:rPr lang="en" sz="1600">
                <a:latin typeface="Georgia"/>
                <a:ea typeface="Georgia"/>
                <a:cs typeface="Georgia"/>
                <a:sym typeface="Georgia"/>
              </a:rPr>
              <a:t>Build time is: 0.34 seconds</a:t>
            </a:r>
            <a:endParaRPr sz="1600">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Relevance of our application</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Georgia"/>
              <a:buChar char="●"/>
            </a:pPr>
            <a:r>
              <a:rPr lang="en" sz="2000">
                <a:latin typeface="Georgia"/>
                <a:ea typeface="Georgia"/>
                <a:cs typeface="Georgia"/>
                <a:sym typeface="Georgia"/>
              </a:rPr>
              <a:t>When taking a look at a smaller dataset </a:t>
            </a:r>
            <a:endParaRPr sz="2000">
              <a:latin typeface="Georgia"/>
              <a:ea typeface="Georgia"/>
              <a:cs typeface="Georgia"/>
              <a:sym typeface="Georgia"/>
            </a:endParaRPr>
          </a:p>
          <a:p>
            <a:pPr indent="-330200" lvl="1" marL="914400" rtl="0" algn="l">
              <a:lnSpc>
                <a:spcPct val="150000"/>
              </a:lnSpc>
              <a:spcBef>
                <a:spcPts val="0"/>
              </a:spcBef>
              <a:spcAft>
                <a:spcPts val="0"/>
              </a:spcAft>
              <a:buSzPts val="1600"/>
              <a:buFont typeface="Georgia"/>
              <a:buChar char="○"/>
            </a:pPr>
            <a:r>
              <a:rPr lang="en" sz="1600">
                <a:latin typeface="Georgia"/>
                <a:ea typeface="Georgia"/>
                <a:cs typeface="Georgia"/>
                <a:sym typeface="Georgia"/>
              </a:rPr>
              <a:t>A naive/brute force algorithm can help speeden the productivity and </a:t>
            </a:r>
            <a:r>
              <a:rPr lang="en" sz="1600">
                <a:latin typeface="Georgia"/>
                <a:ea typeface="Georgia"/>
                <a:cs typeface="Georgia"/>
                <a:sym typeface="Georgia"/>
              </a:rPr>
              <a:t>efficiency</a:t>
            </a:r>
            <a:r>
              <a:rPr lang="en" sz="1600">
                <a:latin typeface="Georgia"/>
                <a:ea typeface="Georgia"/>
                <a:cs typeface="Georgia"/>
                <a:sym typeface="Georgia"/>
              </a:rPr>
              <a:t> of a search program</a:t>
            </a:r>
            <a:endParaRPr sz="1600">
              <a:latin typeface="Georgia"/>
              <a:ea typeface="Georgia"/>
              <a:cs typeface="Georgia"/>
              <a:sym typeface="Georgia"/>
            </a:endParaRPr>
          </a:p>
          <a:p>
            <a:pPr indent="-330200" lvl="2" marL="1371600" rtl="0" algn="l">
              <a:lnSpc>
                <a:spcPct val="150000"/>
              </a:lnSpc>
              <a:spcBef>
                <a:spcPts val="0"/>
              </a:spcBef>
              <a:spcAft>
                <a:spcPts val="0"/>
              </a:spcAft>
              <a:buSzPts val="1600"/>
              <a:buFont typeface="Georgia"/>
              <a:buChar char="■"/>
            </a:pPr>
            <a:r>
              <a:rPr lang="en" sz="1600">
                <a:latin typeface="Georgia"/>
                <a:ea typeface="Georgia"/>
                <a:cs typeface="Georgia"/>
                <a:sym typeface="Georgia"/>
              </a:rPr>
              <a:t>The differentiation between this and other programs</a:t>
            </a:r>
            <a:endParaRPr sz="1600">
              <a:latin typeface="Georgia"/>
              <a:ea typeface="Georgia"/>
              <a:cs typeface="Georgia"/>
              <a:sym typeface="Georgia"/>
            </a:endParaRPr>
          </a:p>
          <a:p>
            <a:pPr indent="-330200" lvl="3" marL="1828800" rtl="0" algn="l">
              <a:lnSpc>
                <a:spcPct val="150000"/>
              </a:lnSpc>
              <a:spcBef>
                <a:spcPts val="0"/>
              </a:spcBef>
              <a:spcAft>
                <a:spcPts val="0"/>
              </a:spcAft>
              <a:buSzPts val="1600"/>
              <a:buFont typeface="Georgia"/>
              <a:buChar char="●"/>
            </a:pPr>
            <a:r>
              <a:rPr lang="en" sz="1600">
                <a:latin typeface="Georgia"/>
                <a:ea typeface="Georgia"/>
                <a:cs typeface="Georgia"/>
                <a:sym typeface="Georgia"/>
              </a:rPr>
              <a:t>Our program prioritizes productivity speed without </a:t>
            </a:r>
            <a:r>
              <a:rPr lang="en" sz="1600">
                <a:latin typeface="Georgia"/>
                <a:ea typeface="Georgia"/>
                <a:cs typeface="Georgia"/>
                <a:sym typeface="Georgia"/>
              </a:rPr>
              <a:t>compromising</a:t>
            </a:r>
            <a:r>
              <a:rPr lang="en" sz="1600">
                <a:latin typeface="Georgia"/>
                <a:ea typeface="Georgia"/>
                <a:cs typeface="Georgia"/>
                <a:sym typeface="Georgia"/>
              </a:rPr>
              <a:t> </a:t>
            </a:r>
            <a:r>
              <a:rPr lang="en" sz="1600">
                <a:latin typeface="Georgia"/>
                <a:ea typeface="Georgia"/>
                <a:cs typeface="Georgia"/>
                <a:sym typeface="Georgia"/>
              </a:rPr>
              <a:t>efficiency</a:t>
            </a:r>
            <a:r>
              <a:rPr lang="en" sz="1600">
                <a:latin typeface="Georgia"/>
                <a:ea typeface="Georgia"/>
                <a:cs typeface="Georgia"/>
                <a:sym typeface="Georgia"/>
              </a:rPr>
              <a:t> in coding</a:t>
            </a:r>
            <a:endParaRPr sz="1600">
              <a:latin typeface="Georgia"/>
              <a:ea typeface="Georgia"/>
              <a:cs typeface="Georgia"/>
              <a:sym typeface="Georgia"/>
            </a:endParaRPr>
          </a:p>
          <a:p>
            <a:pPr indent="-330200" lvl="1" marL="914400" rtl="0" algn="l">
              <a:lnSpc>
                <a:spcPct val="150000"/>
              </a:lnSpc>
              <a:spcBef>
                <a:spcPts val="0"/>
              </a:spcBef>
              <a:spcAft>
                <a:spcPts val="0"/>
              </a:spcAft>
              <a:buSzPts val="1600"/>
              <a:buFont typeface="Georgia"/>
              <a:buChar char="○"/>
            </a:pPr>
            <a:r>
              <a:rPr lang="en" sz="1600">
                <a:latin typeface="Georgia"/>
                <a:ea typeface="Georgia"/>
                <a:cs typeface="Georgia"/>
                <a:sym typeface="Georgia"/>
              </a:rPr>
              <a:t>This code can contribute widely to newly graduated high school students who may need to </a:t>
            </a:r>
            <a:r>
              <a:rPr lang="en" sz="1600">
                <a:latin typeface="Georgia"/>
                <a:ea typeface="Georgia"/>
                <a:cs typeface="Georgia"/>
                <a:sym typeface="Georgia"/>
              </a:rPr>
              <a:t>continuously</a:t>
            </a:r>
            <a:r>
              <a:rPr lang="en" sz="1600">
                <a:latin typeface="Georgia"/>
                <a:ea typeface="Georgia"/>
                <a:cs typeface="Georgia"/>
                <a:sym typeface="Georgia"/>
              </a:rPr>
              <a:t> check between other majors to see what major they may be interested in</a:t>
            </a:r>
            <a:endParaRPr sz="1600">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we expand on our application</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SzPts val="1900"/>
              <a:buFont typeface="Georgia"/>
              <a:buChar char="●"/>
            </a:pPr>
            <a:r>
              <a:rPr lang="en" sz="1900">
                <a:latin typeface="Georgia"/>
                <a:ea typeface="Georgia"/>
                <a:cs typeface="Georgia"/>
                <a:sym typeface="Georgia"/>
              </a:rPr>
              <a:t>We can take a step further by adding a review feature to our application</a:t>
            </a:r>
            <a:endParaRPr sz="1900">
              <a:latin typeface="Georgia"/>
              <a:ea typeface="Georgia"/>
              <a:cs typeface="Georgia"/>
              <a:sym typeface="Georgia"/>
            </a:endParaRPr>
          </a:p>
          <a:p>
            <a:pPr indent="-330200" lvl="1" marL="914400" rtl="0" algn="l">
              <a:lnSpc>
                <a:spcPct val="150000"/>
              </a:lnSpc>
              <a:spcBef>
                <a:spcPts val="0"/>
              </a:spcBef>
              <a:spcAft>
                <a:spcPts val="0"/>
              </a:spcAft>
              <a:buSzPts val="1600"/>
              <a:buFont typeface="Georgia"/>
              <a:buChar char="○"/>
            </a:pPr>
            <a:r>
              <a:rPr lang="en" sz="1600">
                <a:latin typeface="Georgia"/>
                <a:ea typeface="Georgia"/>
                <a:cs typeface="Georgia"/>
                <a:sym typeface="Georgia"/>
              </a:rPr>
              <a:t>Which has not been done before on CSUN application</a:t>
            </a:r>
            <a:endParaRPr sz="1600">
              <a:latin typeface="Georgia"/>
              <a:ea typeface="Georgia"/>
              <a:cs typeface="Georgia"/>
              <a:sym typeface="Georgia"/>
            </a:endParaRPr>
          </a:p>
          <a:p>
            <a:pPr indent="-349250" lvl="0" marL="457200" rtl="0" algn="l">
              <a:lnSpc>
                <a:spcPct val="150000"/>
              </a:lnSpc>
              <a:spcBef>
                <a:spcPts val="0"/>
              </a:spcBef>
              <a:spcAft>
                <a:spcPts val="0"/>
              </a:spcAft>
              <a:buSzPts val="1900"/>
              <a:buFont typeface="Georgia"/>
              <a:buChar char="●"/>
            </a:pPr>
            <a:r>
              <a:rPr lang="en" sz="1900">
                <a:latin typeface="Georgia"/>
                <a:ea typeface="Georgia"/>
                <a:cs typeface="Georgia"/>
                <a:sym typeface="Georgia"/>
              </a:rPr>
              <a:t>If the data set is significantly larger</a:t>
            </a:r>
            <a:endParaRPr sz="1900">
              <a:latin typeface="Georgia"/>
              <a:ea typeface="Georgia"/>
              <a:cs typeface="Georgia"/>
              <a:sym typeface="Georgia"/>
            </a:endParaRPr>
          </a:p>
          <a:p>
            <a:pPr indent="-330200" lvl="1" marL="914400" rtl="0" algn="l">
              <a:lnSpc>
                <a:spcPct val="150000"/>
              </a:lnSpc>
              <a:spcBef>
                <a:spcPts val="0"/>
              </a:spcBef>
              <a:spcAft>
                <a:spcPts val="0"/>
              </a:spcAft>
              <a:buSzPts val="1600"/>
              <a:buFont typeface="Georgia"/>
              <a:buChar char="○"/>
            </a:pPr>
            <a:r>
              <a:rPr lang="en" sz="1600">
                <a:latin typeface="Georgia"/>
                <a:ea typeface="Georgia"/>
                <a:cs typeface="Georgia"/>
                <a:sym typeface="Georgia"/>
              </a:rPr>
              <a:t>We can survey students who have taken certain courses and have them give a rating out of 5 stars</a:t>
            </a:r>
            <a:endParaRPr sz="1600">
              <a:latin typeface="Georgia"/>
              <a:ea typeface="Georgia"/>
              <a:cs typeface="Georgia"/>
              <a:sym typeface="Georgia"/>
            </a:endParaRPr>
          </a:p>
          <a:p>
            <a:pPr indent="-330200" lvl="2" marL="1371600" rtl="0" algn="l">
              <a:lnSpc>
                <a:spcPct val="150000"/>
              </a:lnSpc>
              <a:spcBef>
                <a:spcPts val="0"/>
              </a:spcBef>
              <a:spcAft>
                <a:spcPts val="0"/>
              </a:spcAft>
              <a:buSzPts val="1600"/>
              <a:buFont typeface="Georgia"/>
              <a:buChar char="■"/>
            </a:pPr>
            <a:r>
              <a:rPr lang="en" sz="1600">
                <a:latin typeface="Georgia"/>
                <a:ea typeface="Georgia"/>
                <a:cs typeface="Georgia"/>
                <a:sym typeface="Georgia"/>
              </a:rPr>
              <a:t>The average taken after the survey can introduce a new feature where we look at the reviews and have students not only input their major but also courses and see which are the best rated</a:t>
            </a:r>
            <a:endParaRPr sz="1600">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84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51" name="Google Shape;151;p29"/>
          <p:cNvSpPr txBox="1"/>
          <p:nvPr>
            <p:ph idx="1" type="body"/>
          </p:nvPr>
        </p:nvSpPr>
        <p:spPr>
          <a:xfrm>
            <a:off x="258675" y="611600"/>
            <a:ext cx="8520600" cy="34164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Times New Roman"/>
              <a:buAutoNum type="arabicPeriod"/>
            </a:pPr>
            <a:r>
              <a:rPr lang="en" sz="1100">
                <a:latin typeface="Times New Roman"/>
                <a:ea typeface="Times New Roman"/>
                <a:cs typeface="Times New Roman"/>
                <a:sym typeface="Times New Roman"/>
              </a:rPr>
              <a:t>A. Mohammad, O. Saleh, and R. A. Abdeen, “Occurrences Algorithm for String Searching Based on Brute-force Algorithm,” </a:t>
            </a:r>
            <a:r>
              <a:rPr i="1" lang="en" sz="1100">
                <a:latin typeface="Times New Roman"/>
                <a:ea typeface="Times New Roman"/>
                <a:cs typeface="Times New Roman"/>
                <a:sym typeface="Times New Roman"/>
              </a:rPr>
              <a:t>PDFS Semantic Scholar</a:t>
            </a:r>
            <a:r>
              <a:rPr lang="en" sz="1100">
                <a:latin typeface="Times New Roman"/>
                <a:ea typeface="Times New Roman"/>
                <a:cs typeface="Times New Roman"/>
                <a:sym typeface="Times New Roman"/>
              </a:rPr>
              <a:t>. [Online]. Available: https://pdfs.semanticscholar.org/a5b8/4d36d95eb56586e34552290ce5dce59ef96f.pdf. [Accessed: 11-Nov-2020].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“Analysis of Algorithms,” </a:t>
            </a:r>
            <a:r>
              <a:rPr i="1" lang="en" sz="1100">
                <a:latin typeface="Times New Roman"/>
                <a:ea typeface="Times New Roman"/>
                <a:cs typeface="Times New Roman"/>
                <a:sym typeface="Times New Roman"/>
              </a:rPr>
              <a:t>CSD UWO</a:t>
            </a:r>
            <a:r>
              <a:rPr lang="en" sz="1100">
                <a:latin typeface="Times New Roman"/>
                <a:ea typeface="Times New Roman"/>
                <a:cs typeface="Times New Roman"/>
                <a:sym typeface="Times New Roman"/>
              </a:rPr>
              <a:t>. [Online]. Available: https://www.csd.uwo.ca/courses/CS1027b/notes/CS1027-017-Analysis-W12.pdf. [Accessed: 10-Nov-2020].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“CS 440 Theory of Algorithms / CS 468 Algorithms in Bioinformatics,” </a:t>
            </a:r>
            <a:r>
              <a:rPr i="1" lang="en" sz="1100">
                <a:latin typeface="Times New Roman"/>
                <a:ea typeface="Times New Roman"/>
                <a:cs typeface="Times New Roman"/>
                <a:sym typeface="Times New Roman"/>
              </a:rPr>
              <a:t>CS Winona</a:t>
            </a:r>
            <a:r>
              <a:rPr lang="en" sz="1100">
                <a:latin typeface="Times New Roman"/>
                <a:ea typeface="Times New Roman"/>
                <a:cs typeface="Times New Roman"/>
                <a:sym typeface="Times New Roman"/>
              </a:rPr>
              <a:t>. [Online]. Available: https://cs.winona.edu/lin/cs440/ch03.pdf.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G. Gimel’farb, “String Matching Algorithms,” </a:t>
            </a:r>
            <a:r>
              <a:rPr i="1" lang="en" sz="1100">
                <a:latin typeface="Times New Roman"/>
                <a:ea typeface="Times New Roman"/>
                <a:cs typeface="Times New Roman"/>
                <a:sym typeface="Times New Roman"/>
              </a:rPr>
              <a:t>CS Auckland </a:t>
            </a:r>
            <a:r>
              <a:rPr lang="en" sz="1100">
                <a:latin typeface="Times New Roman"/>
                <a:ea typeface="Times New Roman"/>
                <a:cs typeface="Times New Roman"/>
                <a:sym typeface="Times New Roman"/>
              </a:rPr>
              <a:t>. [Online]. Available: https://www.cs.auckland.ac.nz/courses/compsci369s1c/lectures/GG-notes/CS369-StringAlgs.pdf. [Accessed: 10-Nov-2020].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K. Moore, A. Chumbley, and J. Khim, </a:t>
            </a:r>
            <a:r>
              <a:rPr i="1" lang="en" sz="1100">
                <a:latin typeface="Times New Roman"/>
                <a:ea typeface="Times New Roman"/>
                <a:cs typeface="Times New Roman"/>
                <a:sym typeface="Times New Roman"/>
              </a:rPr>
              <a:t>Brilliant</a:t>
            </a:r>
            <a:r>
              <a:rPr lang="en" sz="1100">
                <a:latin typeface="Times New Roman"/>
                <a:ea typeface="Times New Roman"/>
                <a:cs typeface="Times New Roman"/>
                <a:sym typeface="Times New Roman"/>
              </a:rPr>
              <a:t>. [Online]. Available: https://brilliant.org/wiki/rabin-karp-algorithm/. [Accessed: 10-Nov-2020].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M. Cao, “Time Complexity of Knuth-Morris-Pratt String Matching Algorithm,” </a:t>
            </a:r>
            <a:r>
              <a:rPr i="1" lang="en" sz="1100">
                <a:latin typeface="Times New Roman"/>
                <a:ea typeface="Times New Roman"/>
                <a:cs typeface="Times New Roman"/>
                <a:sym typeface="Times New Roman"/>
              </a:rPr>
              <a:t>EECS Tufts</a:t>
            </a:r>
            <a:r>
              <a:rPr lang="en" sz="1100">
                <a:latin typeface="Times New Roman"/>
                <a:ea typeface="Times New Roman"/>
                <a:cs typeface="Times New Roman"/>
                <a:sym typeface="Times New Roman"/>
              </a:rPr>
              <a:t>. [Online]. Available: http://www.eecs.tufts.edu/~mcao01/2010f/COMP-160.pdf. [Accessed: 10-Nov-2020].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P. Shah and R. Oza, “Improved Parallel Rabin-Karp Algorithm Using Compute Unified Device Architecture,” </a:t>
            </a:r>
            <a:r>
              <a:rPr i="1" lang="en" sz="1100">
                <a:latin typeface="Times New Roman"/>
                <a:ea typeface="Times New Roman"/>
                <a:cs typeface="Times New Roman"/>
                <a:sym typeface="Times New Roman"/>
              </a:rPr>
              <a:t>Arvix</a:t>
            </a:r>
            <a:r>
              <a:rPr lang="en" sz="1100">
                <a:latin typeface="Times New Roman"/>
                <a:ea typeface="Times New Roman"/>
                <a:cs typeface="Times New Roman"/>
                <a:sym typeface="Times New Roman"/>
              </a:rPr>
              <a:t>. [Online]. Available: https://arxiv.org/abs/1810.01051. [Accessed: 11-Nov-2020].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R. Sedgewick and K. Wayne, “Substring Search,” </a:t>
            </a:r>
            <a:r>
              <a:rPr i="1" lang="en" sz="1100">
                <a:latin typeface="Times New Roman"/>
                <a:ea typeface="Times New Roman"/>
                <a:cs typeface="Times New Roman"/>
                <a:sym typeface="Times New Roman"/>
              </a:rPr>
              <a:t>ES Princeton</a:t>
            </a:r>
            <a:r>
              <a:rPr lang="en" sz="1100">
                <a:latin typeface="Times New Roman"/>
                <a:ea typeface="Times New Roman"/>
                <a:cs typeface="Times New Roman"/>
                <a:sym typeface="Times New Roman"/>
              </a:rPr>
              <a:t>. [Online]. Available: https://www.cs.princeton.edu/courses/archive/spring14/cos226/lectures/53SubstringSearch.pdf. [Accessed: 11-Nov-2020].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“Strings And Pattern Matching,” </a:t>
            </a:r>
            <a:r>
              <a:rPr i="1" lang="en" sz="1100">
                <a:latin typeface="Times New Roman"/>
                <a:ea typeface="Times New Roman"/>
                <a:cs typeface="Times New Roman"/>
                <a:sym typeface="Times New Roman"/>
              </a:rPr>
              <a:t>CS Purdue</a:t>
            </a:r>
            <a:r>
              <a:rPr lang="en" sz="1100">
                <a:latin typeface="Times New Roman"/>
                <a:ea typeface="Times New Roman"/>
                <a:cs typeface="Times New Roman"/>
                <a:sym typeface="Times New Roman"/>
              </a:rPr>
              <a:t>. [Online]. Available: https://www.cs.purdue.edu/homes/ayg/CS251/slides/chap11.pdf. [Accessed: 10-Nov-2020].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VCU, Ed., “The Brute Force Algorithm,” </a:t>
            </a:r>
            <a:r>
              <a:rPr i="1" lang="en" sz="1100">
                <a:latin typeface="Times New Roman"/>
                <a:ea typeface="Times New Roman"/>
                <a:cs typeface="Times New Roman"/>
                <a:sym typeface="Times New Roman"/>
              </a:rPr>
              <a:t>People</a:t>
            </a:r>
            <a:r>
              <a:rPr lang="en" sz="1100">
                <a:latin typeface="Times New Roman"/>
                <a:ea typeface="Times New Roman"/>
                <a:cs typeface="Times New Roman"/>
                <a:sym typeface="Times New Roman"/>
              </a:rPr>
              <a:t>. [Online]. Available: http://www.people.vcu.edu/~gasmerom/MAT131/brutefrc.html. </a:t>
            </a:r>
            <a:endParaRPr sz="1100">
              <a:latin typeface="Times New Roman"/>
              <a:ea typeface="Times New Roman"/>
              <a:cs typeface="Times New Roman"/>
              <a:sym typeface="Times New Roman"/>
            </a:endParaRPr>
          </a:p>
          <a:p>
            <a:pPr indent="0" lvl="0" marL="457200" rtl="0" algn="l">
              <a:spcBef>
                <a:spcPts val="1200"/>
              </a:spcBef>
              <a:spcAft>
                <a:spcPts val="0"/>
              </a:spcAft>
              <a:buNone/>
            </a:pPr>
            <a:r>
              <a:t/>
            </a:r>
            <a:endParaRPr sz="1100">
              <a:solidFill>
                <a:srgbClr val="000000"/>
              </a:solidFill>
            </a:endParaRPr>
          </a:p>
          <a:p>
            <a:pPr indent="0" lvl="0" marL="457200" rtl="0" algn="l">
              <a:spcBef>
                <a:spcPts val="1600"/>
              </a:spcBef>
              <a:spcAft>
                <a:spcPts val="0"/>
              </a:spcAft>
              <a:buNone/>
            </a:pPr>
            <a:r>
              <a:t/>
            </a:r>
            <a:endParaRPr sz="1100"/>
          </a:p>
          <a:p>
            <a:pPr indent="0" lvl="0" marL="457200" rtl="0" algn="l">
              <a:spcBef>
                <a:spcPts val="1600"/>
              </a:spcBef>
              <a:spcAft>
                <a:spcPts val="0"/>
              </a:spcAft>
              <a:buNone/>
            </a:pPr>
            <a:r>
              <a:t/>
            </a:r>
            <a:endParaRPr sz="1100"/>
          </a:p>
          <a:p>
            <a:pPr indent="0" lvl="0" marL="457200" rtl="0" algn="l">
              <a:spcBef>
                <a:spcPts val="1600"/>
              </a:spcBef>
              <a:spcAft>
                <a:spcPts val="160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What is “String Pattern Matching”?</a:t>
            </a:r>
            <a:endParaRPr>
              <a:latin typeface="Times New Roman"/>
              <a:ea typeface="Times New Roman"/>
              <a:cs typeface="Times New Roman"/>
              <a:sym typeface="Times New Roman"/>
            </a:endParaRPr>
          </a:p>
        </p:txBody>
      </p:sp>
      <p:sp>
        <p:nvSpPr>
          <p:cNvPr id="61" name="Google Shape;61;p14"/>
          <p:cNvSpPr txBox="1"/>
          <p:nvPr>
            <p:ph idx="1" type="body"/>
          </p:nvPr>
        </p:nvSpPr>
        <p:spPr>
          <a:xfrm>
            <a:off x="226850" y="1017725"/>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Georgia"/>
              <a:buChar char="●"/>
            </a:pPr>
            <a:r>
              <a:rPr lang="en" sz="2000" u="sng">
                <a:latin typeface="Georgia"/>
                <a:ea typeface="Georgia"/>
                <a:cs typeface="Georgia"/>
                <a:sym typeface="Georgia"/>
              </a:rPr>
              <a:t>Definition:</a:t>
            </a:r>
            <a:endParaRPr sz="2000" u="sng">
              <a:latin typeface="Georgia"/>
              <a:ea typeface="Georgia"/>
              <a:cs typeface="Georgia"/>
              <a:sym typeface="Georgia"/>
            </a:endParaRPr>
          </a:p>
          <a:p>
            <a:pPr indent="-342900" lvl="0" marL="457200" rtl="0" algn="l">
              <a:lnSpc>
                <a:spcPct val="150000"/>
              </a:lnSpc>
              <a:spcBef>
                <a:spcPts val="0"/>
              </a:spcBef>
              <a:spcAft>
                <a:spcPts val="0"/>
              </a:spcAft>
              <a:buSzPts val="1800"/>
              <a:buFont typeface="Georgia"/>
              <a:buChar char="●"/>
            </a:pPr>
            <a:r>
              <a:rPr lang="en" sz="2000" u="sng">
                <a:latin typeface="Georgia"/>
                <a:ea typeface="Georgia"/>
                <a:cs typeface="Georgia"/>
                <a:sym typeface="Georgia"/>
              </a:rPr>
              <a:t>Naive/Brute Force VS Rabin-Karp</a:t>
            </a:r>
            <a:r>
              <a:rPr lang="en" u="sng">
                <a:latin typeface="Georgia"/>
                <a:ea typeface="Georgia"/>
                <a:cs typeface="Georgia"/>
                <a:sym typeface="Georgia"/>
              </a:rPr>
              <a:t>	</a:t>
            </a:r>
            <a:endParaRPr u="sng">
              <a:latin typeface="Georgia"/>
              <a:ea typeface="Georgia"/>
              <a:cs typeface="Georgia"/>
              <a:sym typeface="Georgia"/>
            </a:endParaRPr>
          </a:p>
          <a:p>
            <a:pPr indent="-317500" lvl="1" marL="914400" rtl="0" algn="l">
              <a:lnSpc>
                <a:spcPct val="150000"/>
              </a:lnSpc>
              <a:spcBef>
                <a:spcPts val="0"/>
              </a:spcBef>
              <a:spcAft>
                <a:spcPts val="0"/>
              </a:spcAft>
              <a:buSzPts val="1400"/>
              <a:buFont typeface="Georgia"/>
              <a:buChar char="○"/>
            </a:pPr>
            <a:r>
              <a:rPr lang="en" u="sng">
                <a:latin typeface="Georgia"/>
                <a:ea typeface="Georgia"/>
                <a:cs typeface="Georgia"/>
                <a:sym typeface="Georgia"/>
              </a:rPr>
              <a:t>T</a:t>
            </a:r>
            <a:r>
              <a:rPr lang="en" sz="1600" u="sng">
                <a:latin typeface="Georgia"/>
                <a:ea typeface="Georgia"/>
                <a:cs typeface="Georgia"/>
                <a:sym typeface="Georgia"/>
              </a:rPr>
              <a:t>ime complexities</a:t>
            </a:r>
            <a:endParaRPr sz="1600" u="sng">
              <a:latin typeface="Georgia"/>
              <a:ea typeface="Georgia"/>
              <a:cs typeface="Georgia"/>
              <a:sym typeface="Georgia"/>
            </a:endParaRPr>
          </a:p>
          <a:p>
            <a:pPr indent="-330200" lvl="2" marL="1371600" rtl="0" algn="l">
              <a:lnSpc>
                <a:spcPct val="150000"/>
              </a:lnSpc>
              <a:spcBef>
                <a:spcPts val="0"/>
              </a:spcBef>
              <a:spcAft>
                <a:spcPts val="0"/>
              </a:spcAft>
              <a:buSzPts val="1600"/>
              <a:buFont typeface="Georgia"/>
              <a:buChar char="■"/>
            </a:pPr>
            <a:r>
              <a:rPr lang="en" sz="1600" u="sng">
                <a:latin typeface="Georgia"/>
                <a:ea typeface="Georgia"/>
                <a:cs typeface="Georgia"/>
                <a:sym typeface="Georgia"/>
              </a:rPr>
              <a:t>Our application needing brute force for </a:t>
            </a:r>
            <a:r>
              <a:rPr lang="en" sz="1600" u="sng">
                <a:latin typeface="Georgia"/>
                <a:ea typeface="Georgia"/>
                <a:cs typeface="Georgia"/>
                <a:sym typeface="Georgia"/>
              </a:rPr>
              <a:t>efficiency</a:t>
            </a:r>
            <a:r>
              <a:rPr lang="en" sz="1600" u="sng">
                <a:latin typeface="Georgia"/>
                <a:ea typeface="Georgia"/>
                <a:cs typeface="Georgia"/>
                <a:sym typeface="Georgia"/>
              </a:rPr>
              <a:t> </a:t>
            </a:r>
            <a:endParaRPr sz="1600" u="sng">
              <a:latin typeface="Georgia"/>
              <a:ea typeface="Georgia"/>
              <a:cs typeface="Georgia"/>
              <a:sym typeface="Georgia"/>
            </a:endParaRPr>
          </a:p>
          <a:p>
            <a:pPr indent="-355600" lvl="0" marL="457200" rtl="0" algn="l">
              <a:lnSpc>
                <a:spcPct val="150000"/>
              </a:lnSpc>
              <a:spcBef>
                <a:spcPts val="0"/>
              </a:spcBef>
              <a:spcAft>
                <a:spcPts val="0"/>
              </a:spcAft>
              <a:buSzPts val="2000"/>
              <a:buFont typeface="Georgia"/>
              <a:buChar char="●"/>
            </a:pPr>
            <a:r>
              <a:rPr lang="en" sz="2000" u="sng">
                <a:latin typeface="Georgia"/>
                <a:ea typeface="Georgia"/>
                <a:cs typeface="Georgia"/>
                <a:sym typeface="Georgia"/>
              </a:rPr>
              <a:t>More examples of real life applications of all three</a:t>
            </a:r>
            <a:endParaRPr sz="2000" u="sng">
              <a:latin typeface="Georgia"/>
              <a:ea typeface="Georgia"/>
              <a:cs typeface="Georgia"/>
              <a:sym typeface="Georgia"/>
            </a:endParaRPr>
          </a:p>
          <a:p>
            <a:pPr indent="-330200" lvl="1" marL="914400" rtl="0" algn="l">
              <a:lnSpc>
                <a:spcPct val="150000"/>
              </a:lnSpc>
              <a:spcBef>
                <a:spcPts val="0"/>
              </a:spcBef>
              <a:spcAft>
                <a:spcPts val="0"/>
              </a:spcAft>
              <a:buSzPts val="1600"/>
              <a:buFont typeface="Georgia"/>
              <a:buChar char="○"/>
            </a:pPr>
            <a:r>
              <a:rPr lang="en" sz="1600" u="sng">
                <a:latin typeface="Georgia"/>
                <a:ea typeface="Georgia"/>
                <a:cs typeface="Georgia"/>
                <a:sym typeface="Georgia"/>
              </a:rPr>
              <a:t>A little about Knuth-Morris-Prath </a:t>
            </a:r>
            <a:r>
              <a:rPr lang="en" sz="1600" u="sng">
                <a:latin typeface="Georgia"/>
                <a:ea typeface="Georgia"/>
                <a:cs typeface="Georgia"/>
                <a:sym typeface="Georgia"/>
              </a:rPr>
              <a:t>algorithm</a:t>
            </a:r>
            <a:r>
              <a:rPr lang="en" sz="1600" u="sng">
                <a:latin typeface="Georgia"/>
                <a:ea typeface="Georgia"/>
                <a:cs typeface="Georgia"/>
                <a:sym typeface="Georgia"/>
              </a:rPr>
              <a:t> </a:t>
            </a:r>
            <a:endParaRPr sz="1600" u="sng">
              <a:latin typeface="Georgia"/>
              <a:ea typeface="Georgia"/>
              <a:cs typeface="Georgia"/>
              <a:sym typeface="Georgia"/>
            </a:endParaRPr>
          </a:p>
          <a:p>
            <a:pPr indent="0" lvl="0" marL="457200" rtl="0" algn="l">
              <a:spcBef>
                <a:spcPts val="1600"/>
              </a:spcBef>
              <a:spcAft>
                <a:spcPts val="0"/>
              </a:spcAft>
              <a:buNone/>
            </a:pPr>
            <a:r>
              <a:t/>
            </a:r>
            <a:endParaRPr u="sng"/>
          </a:p>
          <a:p>
            <a:pPr indent="0" lvl="0" marL="0" rtl="0" algn="l">
              <a:spcBef>
                <a:spcPts val="1600"/>
              </a:spcBef>
              <a:spcAft>
                <a:spcPts val="1600"/>
              </a:spcAft>
              <a:buNone/>
            </a:pPr>
            <a:r>
              <a:t/>
            </a:r>
            <a:endParaRPr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Naive/Brute Force Algorithm</a:t>
            </a:r>
            <a:r>
              <a:rPr lang="en"/>
              <a:t> </a:t>
            </a:r>
            <a:endParaRPr/>
          </a:p>
        </p:txBody>
      </p:sp>
      <p:sp>
        <p:nvSpPr>
          <p:cNvPr id="67" name="Google Shape;67;p15"/>
          <p:cNvSpPr txBox="1"/>
          <p:nvPr>
            <p:ph idx="1" type="body"/>
          </p:nvPr>
        </p:nvSpPr>
        <p:spPr>
          <a:xfrm>
            <a:off x="311700" y="1028100"/>
            <a:ext cx="8047500" cy="3087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Georgia"/>
                <a:ea typeface="Georgia"/>
                <a:cs typeface="Georgia"/>
                <a:sym typeface="Georgia"/>
              </a:rPr>
              <a:t>Text: “Computer Science”</a:t>
            </a:r>
            <a:endParaRPr>
              <a:latin typeface="Georgia"/>
              <a:ea typeface="Georgia"/>
              <a:cs typeface="Georgia"/>
              <a:sym typeface="Georgia"/>
            </a:endParaRPr>
          </a:p>
          <a:p>
            <a:pPr indent="0" lvl="0" marL="0" rtl="0" algn="l">
              <a:lnSpc>
                <a:spcPct val="150000"/>
              </a:lnSpc>
              <a:spcBef>
                <a:spcPts val="1600"/>
              </a:spcBef>
              <a:spcAft>
                <a:spcPts val="0"/>
              </a:spcAft>
              <a:buNone/>
            </a:pPr>
            <a:r>
              <a:rPr lang="en">
                <a:latin typeface="Georgia"/>
                <a:ea typeface="Georgia"/>
                <a:cs typeface="Georgia"/>
                <a:sym typeface="Georgia"/>
              </a:rPr>
              <a:t>Pattern/user input: “Compdter Science”</a:t>
            </a:r>
            <a:endParaRPr>
              <a:latin typeface="Georgia"/>
              <a:ea typeface="Georgia"/>
              <a:cs typeface="Georgia"/>
              <a:sym typeface="Georgia"/>
            </a:endParaRPr>
          </a:p>
          <a:p>
            <a:pPr indent="0" lvl="0" marL="0" rtl="0" algn="l">
              <a:lnSpc>
                <a:spcPct val="150000"/>
              </a:lnSpc>
              <a:spcBef>
                <a:spcPts val="1600"/>
              </a:spcBef>
              <a:spcAft>
                <a:spcPts val="0"/>
              </a:spcAft>
              <a:buNone/>
            </a:pPr>
            <a:r>
              <a:t/>
            </a:r>
            <a:endParaRPr>
              <a:latin typeface="Georgia"/>
              <a:ea typeface="Georgia"/>
              <a:cs typeface="Georgia"/>
              <a:sym typeface="Georgia"/>
            </a:endParaRPr>
          </a:p>
          <a:p>
            <a:pPr indent="0" lvl="0" marL="0" rtl="0" algn="l">
              <a:lnSpc>
                <a:spcPct val="150000"/>
              </a:lnSpc>
              <a:spcBef>
                <a:spcPts val="1600"/>
              </a:spcBef>
              <a:spcAft>
                <a:spcPts val="1600"/>
              </a:spcAft>
              <a:buNone/>
            </a:pPr>
            <a:r>
              <a:rPr lang="en">
                <a:latin typeface="Georgia"/>
                <a:ea typeface="Georgia"/>
                <a:cs typeface="Georgia"/>
                <a:sym typeface="Georgia"/>
              </a:rPr>
              <a:t>The pattern/user input would check the text beginning with each character until the typo at ‘d’. It would take 5 comparisons to see the error.</a:t>
            </a:r>
            <a:endParaRPr>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Naive/Brute Force Time Complexity</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Georgia"/>
              <a:buChar char="●"/>
            </a:pPr>
            <a:r>
              <a:rPr lang="en" sz="2000">
                <a:latin typeface="Georgia"/>
                <a:ea typeface="Georgia"/>
                <a:cs typeface="Georgia"/>
                <a:sym typeface="Georgia"/>
              </a:rPr>
              <a:t>O(M*N)</a:t>
            </a:r>
            <a:endParaRPr sz="2000">
              <a:latin typeface="Georgia"/>
              <a:ea typeface="Georgia"/>
              <a:cs typeface="Georgia"/>
              <a:sym typeface="Georgia"/>
            </a:endParaRPr>
          </a:p>
          <a:p>
            <a:pPr indent="-330200" lvl="1" marL="914400" rtl="0" algn="l">
              <a:lnSpc>
                <a:spcPct val="150000"/>
              </a:lnSpc>
              <a:spcBef>
                <a:spcPts val="0"/>
              </a:spcBef>
              <a:spcAft>
                <a:spcPts val="0"/>
              </a:spcAft>
              <a:buSzPts val="1600"/>
              <a:buFont typeface="Georgia"/>
              <a:buChar char="○"/>
            </a:pPr>
            <a:r>
              <a:rPr lang="en" sz="1600">
                <a:latin typeface="Georgia"/>
                <a:ea typeface="Georgia"/>
                <a:cs typeface="Georgia"/>
                <a:sym typeface="Georgia"/>
              </a:rPr>
              <a:t>What is M?</a:t>
            </a:r>
            <a:endParaRPr sz="1600">
              <a:latin typeface="Georgia"/>
              <a:ea typeface="Georgia"/>
              <a:cs typeface="Georgia"/>
              <a:sym typeface="Georgia"/>
            </a:endParaRPr>
          </a:p>
          <a:p>
            <a:pPr indent="-330200" lvl="2" marL="1371600" rtl="0" algn="l">
              <a:lnSpc>
                <a:spcPct val="150000"/>
              </a:lnSpc>
              <a:spcBef>
                <a:spcPts val="0"/>
              </a:spcBef>
              <a:spcAft>
                <a:spcPts val="0"/>
              </a:spcAft>
              <a:buSzPts val="1600"/>
              <a:buFont typeface="Georgia"/>
              <a:buChar char="■"/>
            </a:pPr>
            <a:r>
              <a:rPr lang="en" sz="1600">
                <a:latin typeface="Georgia"/>
                <a:ea typeface="Georgia"/>
                <a:cs typeface="Georgia"/>
                <a:sym typeface="Georgia"/>
              </a:rPr>
              <a:t>The size of the pattern</a:t>
            </a:r>
            <a:endParaRPr sz="1600">
              <a:latin typeface="Georgia"/>
              <a:ea typeface="Georgia"/>
              <a:cs typeface="Georgia"/>
              <a:sym typeface="Georgia"/>
            </a:endParaRPr>
          </a:p>
          <a:p>
            <a:pPr indent="-330200" lvl="3" marL="1828800" rtl="0" algn="l">
              <a:lnSpc>
                <a:spcPct val="150000"/>
              </a:lnSpc>
              <a:spcBef>
                <a:spcPts val="0"/>
              </a:spcBef>
              <a:spcAft>
                <a:spcPts val="0"/>
              </a:spcAft>
              <a:buSzPts val="1600"/>
              <a:buFont typeface="Georgia"/>
              <a:buChar char="●"/>
            </a:pPr>
            <a:r>
              <a:rPr lang="en" sz="1600">
                <a:latin typeface="Georgia"/>
                <a:ea typeface="Georgia"/>
                <a:cs typeface="Georgia"/>
                <a:sym typeface="Georgia"/>
              </a:rPr>
              <a:t>When would you need this?</a:t>
            </a:r>
            <a:endParaRPr sz="1600">
              <a:latin typeface="Georgia"/>
              <a:ea typeface="Georgia"/>
              <a:cs typeface="Georgia"/>
              <a:sym typeface="Georgia"/>
            </a:endParaRPr>
          </a:p>
          <a:p>
            <a:pPr indent="-330200" lvl="4" marL="2286000" rtl="0" algn="l">
              <a:lnSpc>
                <a:spcPct val="150000"/>
              </a:lnSpc>
              <a:spcBef>
                <a:spcPts val="0"/>
              </a:spcBef>
              <a:spcAft>
                <a:spcPts val="0"/>
              </a:spcAft>
              <a:buSzPts val="1600"/>
              <a:buFont typeface="Georgia"/>
              <a:buChar char="○"/>
            </a:pPr>
            <a:r>
              <a:rPr lang="en" sz="1600">
                <a:latin typeface="Georgia"/>
                <a:ea typeface="Georgia"/>
                <a:cs typeface="Georgia"/>
                <a:sym typeface="Georgia"/>
              </a:rPr>
              <a:t>If looking to see how many occurances of matches you get within comparing two strings</a:t>
            </a:r>
            <a:endParaRPr sz="1600">
              <a:latin typeface="Georgia"/>
              <a:ea typeface="Georgia"/>
              <a:cs typeface="Georgia"/>
              <a:sym typeface="Georgia"/>
            </a:endParaRPr>
          </a:p>
          <a:p>
            <a:pPr indent="-330200" lvl="1" marL="914400" rtl="0" algn="l">
              <a:lnSpc>
                <a:spcPct val="150000"/>
              </a:lnSpc>
              <a:spcBef>
                <a:spcPts val="0"/>
              </a:spcBef>
              <a:spcAft>
                <a:spcPts val="0"/>
              </a:spcAft>
              <a:buSzPts val="1600"/>
              <a:buFont typeface="Georgia"/>
              <a:buChar char="○"/>
            </a:pPr>
            <a:r>
              <a:rPr lang="en" sz="1600">
                <a:latin typeface="Georgia"/>
                <a:ea typeface="Georgia"/>
                <a:cs typeface="Georgia"/>
                <a:sym typeface="Georgia"/>
              </a:rPr>
              <a:t>What is N?</a:t>
            </a:r>
            <a:endParaRPr sz="1600">
              <a:latin typeface="Georgia"/>
              <a:ea typeface="Georgia"/>
              <a:cs typeface="Georgia"/>
              <a:sym typeface="Georgia"/>
            </a:endParaRPr>
          </a:p>
          <a:p>
            <a:pPr indent="-330200" lvl="2" marL="1371600" rtl="0" algn="l">
              <a:lnSpc>
                <a:spcPct val="150000"/>
              </a:lnSpc>
              <a:spcBef>
                <a:spcPts val="0"/>
              </a:spcBef>
              <a:spcAft>
                <a:spcPts val="0"/>
              </a:spcAft>
              <a:buSzPts val="1600"/>
              <a:buFont typeface="Georgia"/>
              <a:buChar char="■"/>
            </a:pPr>
            <a:r>
              <a:rPr lang="en" sz="1600">
                <a:latin typeface="Georgia"/>
                <a:ea typeface="Georgia"/>
                <a:cs typeface="Georgia"/>
                <a:sym typeface="Georgia"/>
              </a:rPr>
              <a:t>The size of our main String being compared to other strings</a:t>
            </a:r>
            <a:endParaRPr sz="16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Naive/Brute Force Real Life Application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SzPts val="1900"/>
              <a:buFont typeface="Georgia"/>
              <a:buChar char="●"/>
            </a:pPr>
            <a:r>
              <a:rPr lang="en" sz="1900">
                <a:latin typeface="Georgia"/>
                <a:ea typeface="Georgia"/>
                <a:cs typeface="Georgia"/>
                <a:sym typeface="Georgia"/>
              </a:rPr>
              <a:t>Since this is the most simple algorithm </a:t>
            </a:r>
            <a:endParaRPr sz="1900">
              <a:latin typeface="Georgia"/>
              <a:ea typeface="Georgia"/>
              <a:cs typeface="Georgia"/>
              <a:sym typeface="Georgia"/>
            </a:endParaRPr>
          </a:p>
          <a:p>
            <a:pPr indent="-323850" lvl="1" marL="914400" rtl="0" algn="l">
              <a:lnSpc>
                <a:spcPct val="150000"/>
              </a:lnSpc>
              <a:spcBef>
                <a:spcPts val="0"/>
              </a:spcBef>
              <a:spcAft>
                <a:spcPts val="0"/>
              </a:spcAft>
              <a:buSzPts val="1500"/>
              <a:buFont typeface="Georgia"/>
              <a:buChar char="○"/>
            </a:pPr>
            <a:r>
              <a:rPr lang="en" sz="1500">
                <a:latin typeface="Georgia"/>
                <a:ea typeface="Georgia"/>
                <a:cs typeface="Georgia"/>
                <a:sym typeface="Georgia"/>
              </a:rPr>
              <a:t>We can use it to sort through every single character, array index, ect. </a:t>
            </a:r>
            <a:endParaRPr sz="1500">
              <a:latin typeface="Georgia"/>
              <a:ea typeface="Georgia"/>
              <a:cs typeface="Georgia"/>
              <a:sym typeface="Georgia"/>
            </a:endParaRPr>
          </a:p>
          <a:p>
            <a:pPr indent="-323850" lvl="2" marL="1371600" rtl="0" algn="l">
              <a:lnSpc>
                <a:spcPct val="150000"/>
              </a:lnSpc>
              <a:spcBef>
                <a:spcPts val="0"/>
              </a:spcBef>
              <a:spcAft>
                <a:spcPts val="0"/>
              </a:spcAft>
              <a:buSzPts val="1500"/>
              <a:buFont typeface="Georgia"/>
              <a:buChar char="■"/>
            </a:pPr>
            <a:r>
              <a:rPr lang="en" sz="1500">
                <a:latin typeface="Georgia"/>
                <a:ea typeface="Georgia"/>
                <a:cs typeface="Georgia"/>
                <a:sym typeface="Georgia"/>
              </a:rPr>
              <a:t>Knowing this, its best to use it for small sample size problems</a:t>
            </a:r>
            <a:endParaRPr sz="1500">
              <a:latin typeface="Georgia"/>
              <a:ea typeface="Georgia"/>
              <a:cs typeface="Georgia"/>
              <a:sym typeface="Georgia"/>
            </a:endParaRPr>
          </a:p>
          <a:p>
            <a:pPr indent="-323850" lvl="3" marL="1828800" rtl="0" algn="l">
              <a:lnSpc>
                <a:spcPct val="150000"/>
              </a:lnSpc>
              <a:spcBef>
                <a:spcPts val="0"/>
              </a:spcBef>
              <a:spcAft>
                <a:spcPts val="0"/>
              </a:spcAft>
              <a:buSzPts val="1500"/>
              <a:buFont typeface="Georgia"/>
              <a:buChar char="●"/>
            </a:pPr>
            <a:r>
              <a:rPr lang="en" sz="1500">
                <a:latin typeface="Georgia"/>
                <a:ea typeface="Georgia"/>
                <a:cs typeface="Georgia"/>
                <a:sym typeface="Georgia"/>
              </a:rPr>
              <a:t>Such as matching searches or looking for patterns within smaller databases</a:t>
            </a:r>
            <a:endParaRPr sz="1500">
              <a:latin typeface="Georgia"/>
              <a:ea typeface="Georgia"/>
              <a:cs typeface="Georgia"/>
              <a:sym typeface="Georgia"/>
            </a:endParaRPr>
          </a:p>
          <a:p>
            <a:pPr indent="-349250" lvl="0" marL="457200" rtl="0" algn="l">
              <a:lnSpc>
                <a:spcPct val="150000"/>
              </a:lnSpc>
              <a:spcBef>
                <a:spcPts val="0"/>
              </a:spcBef>
              <a:spcAft>
                <a:spcPts val="0"/>
              </a:spcAft>
              <a:buSzPts val="1900"/>
              <a:buFont typeface="Georgia"/>
              <a:buChar char="●"/>
            </a:pPr>
            <a:r>
              <a:rPr lang="en" sz="1900">
                <a:latin typeface="Georgia"/>
                <a:ea typeface="Georgia"/>
                <a:cs typeface="Georgia"/>
                <a:sym typeface="Georgia"/>
              </a:rPr>
              <a:t>Application in Passwords</a:t>
            </a:r>
            <a:endParaRPr sz="1900">
              <a:latin typeface="Georgia"/>
              <a:ea typeface="Georgia"/>
              <a:cs typeface="Georgia"/>
              <a:sym typeface="Georgia"/>
            </a:endParaRPr>
          </a:p>
          <a:p>
            <a:pPr indent="-323850" lvl="1" marL="914400" rtl="0" algn="l">
              <a:lnSpc>
                <a:spcPct val="150000"/>
              </a:lnSpc>
              <a:spcBef>
                <a:spcPts val="0"/>
              </a:spcBef>
              <a:spcAft>
                <a:spcPts val="0"/>
              </a:spcAft>
              <a:buSzPts val="1500"/>
              <a:buFont typeface="Georgia"/>
              <a:buChar char="○"/>
            </a:pPr>
            <a:r>
              <a:rPr lang="en" sz="1500">
                <a:latin typeface="Georgia"/>
                <a:ea typeface="Georgia"/>
                <a:cs typeface="Georgia"/>
                <a:sym typeface="Georgia"/>
              </a:rPr>
              <a:t>Why?</a:t>
            </a:r>
            <a:endParaRPr sz="1500">
              <a:latin typeface="Georgia"/>
              <a:ea typeface="Georgia"/>
              <a:cs typeface="Georgia"/>
              <a:sym typeface="Georgia"/>
            </a:endParaRPr>
          </a:p>
          <a:p>
            <a:pPr indent="-323850" lvl="2" marL="1371600" rtl="0" algn="l">
              <a:lnSpc>
                <a:spcPct val="150000"/>
              </a:lnSpc>
              <a:spcBef>
                <a:spcPts val="0"/>
              </a:spcBef>
              <a:spcAft>
                <a:spcPts val="0"/>
              </a:spcAft>
              <a:buSzPts val="1500"/>
              <a:buFont typeface="Georgia"/>
              <a:buChar char="■"/>
            </a:pPr>
            <a:r>
              <a:rPr lang="en" sz="1500">
                <a:latin typeface="Georgia"/>
                <a:ea typeface="Georgia"/>
                <a:cs typeface="Georgia"/>
                <a:sym typeface="Georgia"/>
              </a:rPr>
              <a:t>No need for backing up to restart again after initial mismatch</a:t>
            </a:r>
            <a:endParaRPr sz="15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Rabin-Karp Algorithm</a:t>
            </a:r>
            <a:endParaRPr/>
          </a:p>
        </p:txBody>
      </p:sp>
      <p:sp>
        <p:nvSpPr>
          <p:cNvPr id="85" name="Google Shape;85;p18"/>
          <p:cNvSpPr txBox="1"/>
          <p:nvPr>
            <p:ph idx="1" type="body"/>
          </p:nvPr>
        </p:nvSpPr>
        <p:spPr>
          <a:xfrm>
            <a:off x="311700" y="1152475"/>
            <a:ext cx="8520600" cy="3416400"/>
          </a:xfrm>
          <a:prstGeom prst="rect">
            <a:avLst/>
          </a:prstGeom>
          <a:no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latin typeface="Georgia"/>
                <a:ea typeface="Georgia"/>
                <a:cs typeface="Georgia"/>
                <a:sym typeface="Georgia"/>
              </a:rPr>
              <a:t>Text: “YYYYYYYYYYZZ”</a:t>
            </a:r>
            <a:endParaRPr sz="1600">
              <a:latin typeface="Georgia"/>
              <a:ea typeface="Georgia"/>
              <a:cs typeface="Georgia"/>
              <a:sym typeface="Georgia"/>
            </a:endParaRPr>
          </a:p>
          <a:p>
            <a:pPr indent="0" lvl="0" marL="0" rtl="0" algn="l">
              <a:lnSpc>
                <a:spcPct val="150000"/>
              </a:lnSpc>
              <a:spcBef>
                <a:spcPts val="1600"/>
              </a:spcBef>
              <a:spcAft>
                <a:spcPts val="0"/>
              </a:spcAft>
              <a:buNone/>
            </a:pPr>
            <a:r>
              <a:rPr lang="en" sz="1600">
                <a:latin typeface="Georgia"/>
                <a:ea typeface="Georgia"/>
                <a:cs typeface="Georgia"/>
                <a:sym typeface="Georgia"/>
              </a:rPr>
              <a:t>Pattern: “YYYYYZ”</a:t>
            </a:r>
            <a:endParaRPr sz="1600">
              <a:latin typeface="Georgia"/>
              <a:ea typeface="Georgia"/>
              <a:cs typeface="Georgia"/>
              <a:sym typeface="Georgia"/>
            </a:endParaRPr>
          </a:p>
          <a:p>
            <a:pPr indent="0" lvl="0" marL="0" rtl="0" algn="l">
              <a:lnSpc>
                <a:spcPct val="150000"/>
              </a:lnSpc>
              <a:spcBef>
                <a:spcPts val="1600"/>
              </a:spcBef>
              <a:spcAft>
                <a:spcPts val="0"/>
              </a:spcAft>
              <a:buNone/>
            </a:pPr>
            <a:r>
              <a:rPr lang="en" sz="1600">
                <a:latin typeface="Georgia"/>
                <a:ea typeface="Georgia"/>
                <a:cs typeface="Georgia"/>
                <a:sym typeface="Georgia"/>
              </a:rPr>
              <a:t>Rather than the Brute Force algorithm of checking each individual char…</a:t>
            </a:r>
            <a:endParaRPr sz="1600">
              <a:latin typeface="Georgia"/>
              <a:ea typeface="Georgia"/>
              <a:cs typeface="Georgia"/>
              <a:sym typeface="Georgia"/>
            </a:endParaRPr>
          </a:p>
          <a:p>
            <a:pPr indent="0" lvl="0" marL="0" rtl="0" algn="l">
              <a:lnSpc>
                <a:spcPct val="150000"/>
              </a:lnSpc>
              <a:spcBef>
                <a:spcPts val="1600"/>
              </a:spcBef>
              <a:spcAft>
                <a:spcPts val="1600"/>
              </a:spcAft>
              <a:buNone/>
            </a:pPr>
            <a:r>
              <a:rPr lang="en" sz="1600">
                <a:latin typeface="Georgia"/>
                <a:ea typeface="Georgia"/>
                <a:cs typeface="Georgia"/>
                <a:sym typeface="Georgia"/>
              </a:rPr>
              <a:t>We use a sliding window of 6 values and check the first and last ‘Y’ &amp; ‘Z’ to see if its a match, we </a:t>
            </a:r>
            <a:r>
              <a:rPr lang="en" sz="1600">
                <a:latin typeface="Georgia"/>
                <a:ea typeface="Georgia"/>
                <a:cs typeface="Georgia"/>
                <a:sym typeface="Georgia"/>
              </a:rPr>
              <a:t>continuously</a:t>
            </a:r>
            <a:r>
              <a:rPr lang="en" sz="1600">
                <a:latin typeface="Georgia"/>
                <a:ea typeface="Georgia"/>
                <a:cs typeface="Georgia"/>
                <a:sym typeface="Georgia"/>
              </a:rPr>
              <a:t> move in groups of 6 until we find a match of the first and last values. </a:t>
            </a:r>
            <a:endParaRPr sz="16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Rabin-Karp Time Complexity</a:t>
            </a:r>
            <a:endParaRPr/>
          </a:p>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Georgia"/>
              <a:buChar char="●"/>
            </a:pPr>
            <a:r>
              <a:rPr lang="en" sz="2000">
                <a:latin typeface="Georgia"/>
                <a:ea typeface="Georgia"/>
                <a:cs typeface="Georgia"/>
                <a:sym typeface="Georgia"/>
              </a:rPr>
              <a:t>Time complexity is: O(M*N)</a:t>
            </a:r>
            <a:endParaRPr sz="2000">
              <a:latin typeface="Georgia"/>
              <a:ea typeface="Georgia"/>
              <a:cs typeface="Georgia"/>
              <a:sym typeface="Georgia"/>
            </a:endParaRPr>
          </a:p>
          <a:p>
            <a:pPr indent="-342900" lvl="1" marL="914400" rtl="0" algn="l">
              <a:lnSpc>
                <a:spcPct val="150000"/>
              </a:lnSpc>
              <a:spcBef>
                <a:spcPts val="0"/>
              </a:spcBef>
              <a:spcAft>
                <a:spcPts val="0"/>
              </a:spcAft>
              <a:buSzPts val="1800"/>
              <a:buFont typeface="Georgia"/>
              <a:buChar char="○"/>
            </a:pPr>
            <a:r>
              <a:rPr lang="en" sz="1800">
                <a:latin typeface="Georgia"/>
                <a:ea typeface="Georgia"/>
                <a:cs typeface="Georgia"/>
                <a:sym typeface="Georgia"/>
              </a:rPr>
              <a:t>Same as brute force, as we must inspect every char</a:t>
            </a:r>
            <a:endParaRPr sz="1800">
              <a:latin typeface="Georgia"/>
              <a:ea typeface="Georgia"/>
              <a:cs typeface="Georgia"/>
              <a:sym typeface="Georgia"/>
            </a:endParaRPr>
          </a:p>
          <a:p>
            <a:pPr indent="-342900" lvl="2" marL="1371600" rtl="0" algn="l">
              <a:lnSpc>
                <a:spcPct val="150000"/>
              </a:lnSpc>
              <a:spcBef>
                <a:spcPts val="0"/>
              </a:spcBef>
              <a:spcAft>
                <a:spcPts val="0"/>
              </a:spcAft>
              <a:buSzPts val="1800"/>
              <a:buFont typeface="Georgia"/>
              <a:buChar char="■"/>
            </a:pPr>
            <a:r>
              <a:rPr lang="en" sz="1800">
                <a:latin typeface="Georgia"/>
                <a:ea typeface="Georgia"/>
                <a:cs typeface="Georgia"/>
                <a:sym typeface="Georgia"/>
              </a:rPr>
              <a:t>only difference is this is done after we find a match with the first and last char, incrementation is still by 1 though just like naive algorithm</a:t>
            </a:r>
            <a:endParaRPr sz="18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Rabin-Karp Real Life Application</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Georgia"/>
              <a:buChar char="●"/>
            </a:pPr>
            <a:r>
              <a:rPr lang="en">
                <a:latin typeface="Georgia"/>
                <a:ea typeface="Georgia"/>
                <a:cs typeface="Georgia"/>
                <a:sym typeface="Georgia"/>
              </a:rPr>
              <a:t>Although slightly better than the brute force algorithm, we are still incrementing by only one character, we can use this algorithm to find slightly larger patterns with strings that are quite erratic and don’t have many repeating instances of characters</a:t>
            </a:r>
            <a:endParaRPr>
              <a:latin typeface="Georgia"/>
              <a:ea typeface="Georgia"/>
              <a:cs typeface="Georgia"/>
              <a:sym typeface="Georgia"/>
            </a:endParaRPr>
          </a:p>
          <a:p>
            <a:pPr indent="-317500" lvl="1" marL="914400" rtl="0" algn="l">
              <a:lnSpc>
                <a:spcPct val="150000"/>
              </a:lnSpc>
              <a:spcBef>
                <a:spcPts val="0"/>
              </a:spcBef>
              <a:spcAft>
                <a:spcPts val="0"/>
              </a:spcAft>
              <a:buSzPts val="1400"/>
              <a:buFont typeface="Georgia"/>
              <a:buChar char="○"/>
            </a:pPr>
            <a:r>
              <a:rPr lang="en">
                <a:latin typeface="Georgia"/>
                <a:ea typeface="Georgia"/>
                <a:cs typeface="Georgia"/>
                <a:sym typeface="Georgia"/>
              </a:rPr>
              <a:t>You can use it for searching for words within a longer list of sentences but not too large like a dictionary</a:t>
            </a:r>
            <a:endParaRPr>
              <a:latin typeface="Georgia"/>
              <a:ea typeface="Georgia"/>
              <a:cs typeface="Georgia"/>
              <a:sym typeface="Georgia"/>
            </a:endParaRPr>
          </a:p>
          <a:p>
            <a:pPr indent="-317500" lvl="2" marL="1371600" rtl="0" algn="l">
              <a:lnSpc>
                <a:spcPct val="150000"/>
              </a:lnSpc>
              <a:spcBef>
                <a:spcPts val="0"/>
              </a:spcBef>
              <a:spcAft>
                <a:spcPts val="0"/>
              </a:spcAft>
              <a:buSzPts val="1400"/>
              <a:buFont typeface="Georgia"/>
              <a:buChar char="■"/>
            </a:pPr>
            <a:r>
              <a:rPr lang="en">
                <a:latin typeface="Georgia"/>
                <a:ea typeface="Georgia"/>
                <a:cs typeface="Georgia"/>
                <a:sym typeface="Georgia"/>
              </a:rPr>
              <a:t>We are still incrementing by only 1 character</a:t>
            </a:r>
            <a:endParaRPr>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Knuth-Morris-Prath Algorithm</a:t>
            </a:r>
            <a:endParaRPr/>
          </a:p>
          <a:p>
            <a:pPr indent="0" lvl="0" marL="0" rtl="0" algn="l">
              <a:spcBef>
                <a:spcPts val="0"/>
              </a:spcBef>
              <a:spcAft>
                <a:spcPts val="0"/>
              </a:spcAft>
              <a:buNone/>
            </a:pPr>
            <a:r>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Text: “ **ACDGFJ----------------* “</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Pattern: “ACDGFJPPP”</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Here instead of looking at the first and last values, we simply look at how many instances of correct matches we get after reaching our first mismatch.</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	Here it is 7, while we look at pre mismatches it is 2</a:t>
            </a:r>
            <a:endParaRPr>
              <a:latin typeface="Georgia"/>
              <a:ea typeface="Georgia"/>
              <a:cs typeface="Georgia"/>
              <a:sym typeface="Georgia"/>
            </a:endParaRPr>
          </a:p>
          <a:p>
            <a:pPr indent="0" lvl="0" marL="0" rtl="0" algn="l">
              <a:spcBef>
                <a:spcPts val="1600"/>
              </a:spcBef>
              <a:spcAft>
                <a:spcPts val="1600"/>
              </a:spcAft>
              <a:buNone/>
            </a:pPr>
            <a:r>
              <a:rPr lang="en">
                <a:latin typeface="Georgia"/>
                <a:ea typeface="Georgia"/>
                <a:cs typeface="Georgia"/>
                <a:sym typeface="Georgia"/>
              </a:rPr>
              <a:t>	So 7-2 will give us 5. We shift 5 spaces and continue the process until we finish seeing there is not match between the text and pattern.</a:t>
            </a:r>
            <a:endParaRPr>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