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69" r:id="rId7"/>
    <p:sldId id="259" r:id="rId8"/>
    <p:sldId id="26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B4D529-E4C6-48E4-9BB4-83E2B026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75D70ED-09AA-414E-BA66-C256BBCAD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92B585-0B64-4232-AB31-2DA925E9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220B2C-D4E0-4A54-A9C5-4FFE4847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68405A-9960-4757-8D87-B9579C36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8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2FF310-EDE0-4C2E-8A69-F5D3A844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43E7B1-E0BC-4B30-B5B7-43F5C6F24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603D5F-BACE-481E-99F1-50A31743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8F4089-157F-4D6E-8F79-10B36CD8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020DE0-5FE0-48F4-8526-B3EF3187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4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3244AE4-53DA-4E93-919E-3D31AEED1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18FB344-9B77-439B-B998-BF3E897D3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A7F3F3-6F72-4B34-A11D-32F06FEB2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59A12-386F-4EED-887B-E31BBC3AC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469643-F861-4D55-A496-7C0157D2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8A1909-F58B-4B6C-B58A-7F665B37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D6FFB50-A09F-412D-BF66-E116AF7B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AFEB8F-BCAE-43D6-A4DF-CD3CBDBA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9D36895-2165-4D83-A257-19681A46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7910EA-767C-4B10-A1DF-F32A5A5B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8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B4AF5D-674B-4498-A88A-93968796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DD3766-571B-4C99-8F49-DC378C18F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92F438-4190-4617-B89E-F3EC8003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3CFD89E-A02E-4AA8-BB99-0844EBDE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88819C-817F-4F5A-882D-E8D4922A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92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A5C1F6-AD27-4BF0-BB17-054381A3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552A6A-D63B-4038-B86D-FFCBE13FD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3DFF37-19B7-482D-AA6D-724CE6401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02C0DDE-EC42-4F58-AC6C-FF18E34D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63B26C-25AD-487C-BA4A-8DA6E4D73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599A66C-1980-4C9B-92F7-71A4D4CC4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7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E94BB-2BBA-4724-8910-22B7066F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805015-ACBF-494D-A9AF-C75775B6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68DE07B-D904-45D9-80AC-F7D6B681B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9CA5AAF-0175-43E7-8CA6-DF1648B4C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BD4FF4C-BFF1-41F6-849D-402CE866A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7675371-BBA7-4E07-8CB5-08753F89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D0DB07E-5D87-4BA4-AA5D-2F4B1F47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53EFF4E-523D-4201-9359-06E28082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6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AFE629-3440-4094-90C4-90295429C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0AA38C4-0FDE-4589-AB91-B9E57AC8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63A126-8BE0-4D11-A34D-04720B4C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441A03-C51F-4FD6-953E-7CFCB9236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9984961-B50B-4378-BE8D-BCEFC517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4EEEA8B-3946-4E8C-8250-16F24D19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8BE06F-2D33-40D2-9373-D0ACC863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E60589-4D5C-411A-A3B9-4F612BB5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BF3960-2B7E-4226-9C62-57D998688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0DD34AF-D23E-4AC4-8F08-12C5E9168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1A27DAE-B1BD-4EF6-A339-ECF02CE18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BB657C-BAD0-4B3B-80A3-2C5DEFE1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B5FEF4A-BBF4-49FE-802F-7A527392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7AD9D9-35FE-4655-B2B6-F8B9AD95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9B816F3-A8F4-4779-997C-667A4B70C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39CCBE-3375-4757-8F0A-A2B977714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9733987-8D0C-47D3-ACA8-004F79B4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5F8BF8-AAE3-4A8E-84E8-BDD110FE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0919E9C-7E37-4EA5-AB3E-511301E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9E97E3B-8C2D-4B35-A933-A358259F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7881CB3-5A25-4FF0-9C04-7DBB75CA8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3B21D0-8CE2-4AA4-8059-8B368850F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DF592-DC5C-4D81-9C5C-5099548711C9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489FDD-D097-4EBD-8FE3-90BB1FC8A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4FE7CE-F531-4EDA-B6BC-14B102D7D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CE05C-4041-480A-8D9B-C55B6ED90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1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xmlns="" id="{787F4F1C-8D3D-4EC1-B72D-A0470A5A08B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D1E3DD61-64DB-46AD-B249-E273CD86B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0D7053D3-590A-4E94-B092-C96EAF744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2EB67199-6FF0-4DED-89D1-BAEA95F9F59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D1A0BEEB-C008-4150-A935-C6AAF537DA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xmlns="" id="{05148B0F-801C-45A1-80C1-EEC25A22A7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E7715ED9-C8CE-4651-82AA-1C4B5F14A0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B911230A-EF3B-4760-9087-E4FBE05BD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xmlns="" id="{805854A0-455E-4667-943E-48CECBD88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4216"/>
            <a:ext cx="9273545" cy="320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92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C3D6EC93-F369-413E-AA67-5D4104161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Terraform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071" y="3379793"/>
            <a:ext cx="3417276" cy="2454300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execution plan of the code can be created using this command.</a:t>
            </a:r>
          </a:p>
          <a:p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EA04677-6B2C-40F4-975C-ED91965527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3F1ABE2E-F19F-4BD3-B0FA-8A2D8885B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C86D0F14-D449-4833-830D-A382829E2D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57CE9B-A593-4F3E-8E35-908547078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172" y="1311441"/>
            <a:ext cx="5268725" cy="423457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50DADDE5-9329-4F10-8A66-CD19320420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11420240" y="5958386"/>
            <a:ext cx="719187" cy="8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C3D6EC93-F369-413E-AA67-5D4104161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 fontScale="90000"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Terraform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Apply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071" y="3151192"/>
            <a:ext cx="3930452" cy="2739653"/>
          </a:xfrm>
        </p:spPr>
        <p:txBody>
          <a:bodyPr>
            <a:normAutofit/>
          </a:bodyPr>
          <a:lstStyle/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 will create or introduce the changes to the infrastructure according to the execution plan.</a:t>
            </a:r>
          </a:p>
          <a:p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After the command is run terraform will ask for confirmation and typing “Yes” will confirm.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EA04677-6B2C-40F4-975C-ED91965527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3F1ABE2E-F19F-4BD3-B0FA-8A2D8885B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C86D0F14-D449-4833-830D-A382829E2D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57CE9B-A593-4F3E-8E35-908547078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5172" y="1351473"/>
            <a:ext cx="5268725" cy="41545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xmlns="" id="{11B8326E-0B00-4521-A796-72FCB14D429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11420240" y="5958386"/>
            <a:ext cx="719187" cy="8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7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C3D6EC93-F369-413E-AA67-5D4104161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 fontScale="90000"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Terraform</a:t>
            </a: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Destroy 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071" y="3379793"/>
            <a:ext cx="3417276" cy="2454300"/>
          </a:xfrm>
        </p:spPr>
        <p:txBody>
          <a:bodyPr>
            <a:normAutofit/>
          </a:bodyPr>
          <a:lstStyle/>
          <a:p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This is used to destroy the infrastructure governed by the Terraform.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EA04677-6B2C-40F4-975C-ED91965527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3F1ABE2E-F19F-4BD3-B0FA-8A2D8885B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C86D0F14-D449-4833-830D-A382829E2D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57CE9B-A593-4F3E-8E35-908547078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0335" y="1446542"/>
            <a:ext cx="6544146" cy="3872804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xmlns="" id="{9128F874-5766-458C-BC6B-D3CEA1DB8D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11420240" y="5958386"/>
            <a:ext cx="719187" cy="8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4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What is Terraform?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65660"/>
            <a:ext cx="4391024" cy="2454300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Terraform is an open-source </a:t>
            </a:r>
            <a:r>
              <a:rPr lang="en-US" sz="1700" b="1" dirty="0">
                <a:solidFill>
                  <a:schemeClr val="bg1">
                    <a:alpha val="80000"/>
                  </a:schemeClr>
                </a:solidFill>
              </a:rPr>
              <a:t>infrastructure as code 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(</a:t>
            </a:r>
            <a:r>
              <a:rPr lang="en-US" sz="1700" dirty="0" err="1">
                <a:solidFill>
                  <a:schemeClr val="bg1">
                    <a:alpha val="80000"/>
                  </a:schemeClr>
                </a:solidFill>
              </a:rPr>
              <a:t>IaC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) tool that allows you to build, change, and version infrastructure safely and efficiently. </a:t>
            </a:r>
          </a:p>
          <a:p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This includes low-level components such as compute instances, storage, and networking, as well as high-level components such as DNS entries, SaaS features, </a:t>
            </a:r>
            <a:r>
              <a:rPr lang="en-US" sz="1700" dirty="0" err="1" smtClean="0">
                <a:solidFill>
                  <a:schemeClr val="bg1">
                    <a:alpha val="80000"/>
                  </a:schemeClr>
                </a:solidFill>
              </a:rPr>
              <a:t>etc</a:t>
            </a:r>
            <a:r>
              <a:rPr lang="en-US" sz="1700" dirty="0" smtClean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1700" dirty="0">
                <a:solidFill>
                  <a:schemeClr val="bg1">
                    <a:alpha val="80000"/>
                  </a:schemeClr>
                </a:solidFill>
              </a:rPr>
              <a:t>which mainly belongs to cloud services.</a:t>
            </a:r>
          </a:p>
          <a:p>
            <a:pPr marL="0" indent="0">
              <a:buNone/>
            </a:pPr>
            <a:endParaRPr lang="en-US" sz="17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D44E3F87-3D58-4B03-86B2-15A5C5B9C9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B4D09509-F6FC-47A6-B196-CCCFD8E830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BA5B9D66-192D-4F12-964D-2B23A1D275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C9C14E68-C469-4A71-AF08-169DB545FC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B2C18990-7F62-45E8-B68F-47E95E4812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AC206BB2-3759-4DF0-9932-7445B6367A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381FA6FA-3CB6-4F57-8871-82DDE5BE86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xmlns="" id="{CF910CA8-0403-4FDE-98A5-7BC64BF873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7356083" y="1350833"/>
            <a:ext cx="2740810" cy="30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6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5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Infrastructure as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process of managing, creating, deleting infrastructure such as servers and instances  in a manner of writing code.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In this way it is more readable with the speed and efficiency </a:t>
            </a:r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also being 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very high.</a:t>
            </a:r>
          </a:p>
        </p:txBody>
      </p:sp>
      <p:grpSp>
        <p:nvGrpSpPr>
          <p:cNvPr id="57" name="Group 47">
            <a:extLst>
              <a:ext uri="{FF2B5EF4-FFF2-40B4-BE49-F238E27FC236}">
                <a16:creationId xmlns:a16="http://schemas.microsoft.com/office/drawing/2014/main" xmlns="" id="{B868920F-3C89-4780-A399-2A0099F45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86BC9098-A1F2-42B4-B3CE-C89D727FAF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58" name="Freeform: Shape 52">
                <a:extLst>
                  <a:ext uri="{FF2B5EF4-FFF2-40B4-BE49-F238E27FC236}">
                    <a16:creationId xmlns:a16="http://schemas.microsoft.com/office/drawing/2014/main" xmlns="" id="{421BA563-EEB4-4E92-9277-DBB5C63157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3">
                <a:extLst>
                  <a:ext uri="{FF2B5EF4-FFF2-40B4-BE49-F238E27FC236}">
                    <a16:creationId xmlns:a16="http://schemas.microsoft.com/office/drawing/2014/main" xmlns="" id="{C99245BA-7784-4E0D-ABE1-A4FB596E4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3F442D6D-30A3-40EA-ADD8-5313A3BB97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60" name="Freeform: Shape 50">
                <a:extLst>
                  <a:ext uri="{FF2B5EF4-FFF2-40B4-BE49-F238E27FC236}">
                    <a16:creationId xmlns:a16="http://schemas.microsoft.com/office/drawing/2014/main" xmlns="" id="{29E679B4-D12E-448A-8D8F-7183D6A2EE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51">
                <a:extLst>
                  <a:ext uri="{FF2B5EF4-FFF2-40B4-BE49-F238E27FC236}">
                    <a16:creationId xmlns:a16="http://schemas.microsoft.com/office/drawing/2014/main" xmlns="" id="{417E3CDF-0144-4FB2-A798-156EC31042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xmlns="" id="{B2599389-8107-4271-8EB5-89F79A9F2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8709025" y="1972922"/>
            <a:ext cx="2663825" cy="29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5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Resource Graph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>
                    <a:alpha val="80000"/>
                  </a:schemeClr>
                </a:solidFill>
              </a:rPr>
              <a:t>Terraform</a:t>
            </a:r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 has a resource graph so that resources can be built efficiently and easier to comprehend</a:t>
            </a:r>
          </a:p>
          <a:p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This graph creates and modifies non-dependent resources in parallel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57" name="Group 47">
            <a:extLst>
              <a:ext uri="{FF2B5EF4-FFF2-40B4-BE49-F238E27FC236}">
                <a16:creationId xmlns:a16="http://schemas.microsoft.com/office/drawing/2014/main" xmlns="" id="{B868920F-3C89-4780-A399-2A0099F45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86BC9098-A1F2-42B4-B3CE-C89D727FAF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58" name="Freeform: Shape 52">
                <a:extLst>
                  <a:ext uri="{FF2B5EF4-FFF2-40B4-BE49-F238E27FC236}">
                    <a16:creationId xmlns:a16="http://schemas.microsoft.com/office/drawing/2014/main" xmlns="" id="{421BA563-EEB4-4E92-9277-DBB5C63157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3">
                <a:extLst>
                  <a:ext uri="{FF2B5EF4-FFF2-40B4-BE49-F238E27FC236}">
                    <a16:creationId xmlns:a16="http://schemas.microsoft.com/office/drawing/2014/main" xmlns="" id="{C99245BA-7784-4E0D-ABE1-A4FB596E4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3F442D6D-30A3-40EA-ADD8-5313A3BB97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60" name="Freeform: Shape 50">
                <a:extLst>
                  <a:ext uri="{FF2B5EF4-FFF2-40B4-BE49-F238E27FC236}">
                    <a16:creationId xmlns:a16="http://schemas.microsoft.com/office/drawing/2014/main" xmlns="" id="{29E679B4-D12E-448A-8D8F-7183D6A2EE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51">
                <a:extLst>
                  <a:ext uri="{FF2B5EF4-FFF2-40B4-BE49-F238E27FC236}">
                    <a16:creationId xmlns:a16="http://schemas.microsoft.com/office/drawing/2014/main" xmlns="" id="{417E3CDF-0144-4FB2-A798-156EC31042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xmlns="" id="{B2599389-8107-4271-8EB5-89F79A9F2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8709025" y="1972922"/>
            <a:ext cx="2663825" cy="29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62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5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Change Automation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solidFill>
                  <a:schemeClr val="bg1">
                    <a:alpha val="80000"/>
                  </a:schemeClr>
                </a:solidFill>
              </a:rPr>
              <a:t>Terraform</a:t>
            </a:r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 needs minimum human interaction to perform complex changes</a:t>
            </a:r>
          </a:p>
          <a:p>
            <a:r>
              <a:rPr lang="en-US" sz="2400" dirty="0" err="1" smtClean="0">
                <a:solidFill>
                  <a:schemeClr val="bg1">
                    <a:alpha val="80000"/>
                  </a:schemeClr>
                </a:solidFill>
              </a:rPr>
              <a:t>Terraform</a:t>
            </a:r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 determines what needs to be changed and created in the best execution plan possible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57" name="Group 47">
            <a:extLst>
              <a:ext uri="{FF2B5EF4-FFF2-40B4-BE49-F238E27FC236}">
                <a16:creationId xmlns:a16="http://schemas.microsoft.com/office/drawing/2014/main" xmlns="" id="{B868920F-3C89-4780-A399-2A0099F45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86BC9098-A1F2-42B4-B3CE-C89D727FAF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58" name="Freeform: Shape 52">
                <a:extLst>
                  <a:ext uri="{FF2B5EF4-FFF2-40B4-BE49-F238E27FC236}">
                    <a16:creationId xmlns:a16="http://schemas.microsoft.com/office/drawing/2014/main" xmlns="" id="{421BA563-EEB4-4E92-9277-DBB5C63157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3">
                <a:extLst>
                  <a:ext uri="{FF2B5EF4-FFF2-40B4-BE49-F238E27FC236}">
                    <a16:creationId xmlns:a16="http://schemas.microsoft.com/office/drawing/2014/main" xmlns="" id="{C99245BA-7784-4E0D-ABE1-A4FB596E4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3F442D6D-30A3-40EA-ADD8-5313A3BB97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60" name="Freeform: Shape 50">
                <a:extLst>
                  <a:ext uri="{FF2B5EF4-FFF2-40B4-BE49-F238E27FC236}">
                    <a16:creationId xmlns:a16="http://schemas.microsoft.com/office/drawing/2014/main" xmlns="" id="{29E679B4-D12E-448A-8D8F-7183D6A2EE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51">
                <a:extLst>
                  <a:ext uri="{FF2B5EF4-FFF2-40B4-BE49-F238E27FC236}">
                    <a16:creationId xmlns:a16="http://schemas.microsoft.com/office/drawing/2014/main" xmlns="" id="{417E3CDF-0144-4FB2-A798-156EC31042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xmlns="" id="{B2599389-8107-4271-8EB5-89F79A9F2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8709025" y="1972922"/>
            <a:ext cx="2663825" cy="29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5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45">
            <a:extLst>
              <a:ext uri="{FF2B5EF4-FFF2-40B4-BE49-F238E27FC236}">
                <a16:creationId xmlns:a16="http://schemas.microsoft.com/office/drawing/2014/main" xmlns="" id="{B95B9BA8-1D69-4796-85F5-B6D0BD5235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Use Cases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6140449" cy="286228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Multi-Cloud Deployment</a:t>
            </a:r>
          </a:p>
          <a:p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Multi-Tier Applications</a:t>
            </a:r>
          </a:p>
          <a:p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Self-Service Clusters</a:t>
            </a:r>
          </a:p>
          <a:p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Disposable Environments</a:t>
            </a:r>
          </a:p>
          <a:p>
            <a:r>
              <a:rPr lang="en-US" sz="2400" dirty="0" smtClean="0">
                <a:solidFill>
                  <a:schemeClr val="bg1">
                    <a:alpha val="80000"/>
                  </a:schemeClr>
                </a:solidFill>
              </a:rPr>
              <a:t>Software Defined Networking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57" name="Group 47">
            <a:extLst>
              <a:ext uri="{FF2B5EF4-FFF2-40B4-BE49-F238E27FC236}">
                <a16:creationId xmlns:a16="http://schemas.microsoft.com/office/drawing/2014/main" xmlns="" id="{B868920F-3C89-4780-A399-2A0099F45D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xmlns="" id="{86BC9098-A1F2-42B4-B3CE-C89D727FAF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58" name="Freeform: Shape 52">
                <a:extLst>
                  <a:ext uri="{FF2B5EF4-FFF2-40B4-BE49-F238E27FC236}">
                    <a16:creationId xmlns:a16="http://schemas.microsoft.com/office/drawing/2014/main" xmlns="" id="{421BA563-EEB4-4E92-9277-DBB5C63157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3">
                <a:extLst>
                  <a:ext uri="{FF2B5EF4-FFF2-40B4-BE49-F238E27FC236}">
                    <a16:creationId xmlns:a16="http://schemas.microsoft.com/office/drawing/2014/main" xmlns="" id="{C99245BA-7784-4E0D-ABE1-A4FB596E48B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3F442D6D-30A3-40EA-ADD8-5313A3BB97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60" name="Freeform: Shape 50">
                <a:extLst>
                  <a:ext uri="{FF2B5EF4-FFF2-40B4-BE49-F238E27FC236}">
                    <a16:creationId xmlns:a16="http://schemas.microsoft.com/office/drawing/2014/main" xmlns="" id="{29E679B4-D12E-448A-8D8F-7183D6A2EEA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Freeform: Shape 51">
                <a:extLst>
                  <a:ext uri="{FF2B5EF4-FFF2-40B4-BE49-F238E27FC236}">
                    <a16:creationId xmlns:a16="http://schemas.microsoft.com/office/drawing/2014/main" xmlns="" id="{417E3CDF-0144-4FB2-A798-156EC31042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xmlns="" id="{B2599389-8107-4271-8EB5-89F79A9F21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8709025" y="1972922"/>
            <a:ext cx="2663825" cy="29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02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C3D6EC93-F369-413E-AA67-5D4104161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Hashicorp Configuration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3146400"/>
            <a:ext cx="4394200" cy="2454300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The language which the infrastructure code is written is Hashicorp Configuration Language (HCL). Which is a human readable language created by the same corporation that created Terraform.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EA04677-6B2C-40F4-975C-ED91965527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3F1ABE2E-F19F-4BD3-B0FA-8A2D8885B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C86D0F14-D449-4833-830D-A382829E2D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xmlns="" id="{5957CE9B-A593-4F3E-8E35-908547078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5172" y="1265663"/>
            <a:ext cx="5268725" cy="432613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xmlns="" id="{82A5ADC2-C7A8-4A2D-8C4E-26D2B64B4E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11420240" y="5958386"/>
            <a:ext cx="719187" cy="8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7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3896A03-3945-419A-B66B-4EE266EDD1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A73C85-4ECA-465C-B9D7-3589E9F5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214530"/>
            <a:ext cx="4284418" cy="3217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Terraform Workflow</a:t>
            </a: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xmlns="" id="{B34F5AD2-EDBD-4BBD-A55C-EAFFD0C709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xmlns="" id="{7CE3A961-45E4-4905-ADC6-1B6C3C4F9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" b="2"/>
          <a:stretch/>
        </p:blipFill>
        <p:spPr>
          <a:xfrm>
            <a:off x="1155556" y="637761"/>
            <a:ext cx="9889765" cy="5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8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C3D6EC93-F369-413E-AA67-5D41041610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FAEF07-6C63-43C8-92D7-D811BA0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641752"/>
            <a:ext cx="4394200" cy="1323439"/>
          </a:xfrm>
        </p:spPr>
        <p:txBody>
          <a:bodyPr anchor="t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Terraform</a:t>
            </a:r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init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4BF42E-392B-4008-9F20-597199689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071" y="3379793"/>
            <a:ext cx="3417276" cy="2454300"/>
          </a:xfrm>
        </p:spPr>
        <p:txBody>
          <a:bodyPr>
            <a:normAutofit/>
          </a:bodyPr>
          <a:lstStyle/>
          <a:p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The initialization of Terraform.</a:t>
            </a:r>
          </a:p>
          <a:p>
            <a:endParaRPr lang="en-US" sz="22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4EA04677-6B2C-40F4-975C-ED91965527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3F1ABE2E-F19F-4BD3-B0FA-8A2D8885B9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xmlns="" id="{C86D0F14-D449-4833-830D-A382829E2D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957CE9B-A593-4F3E-8E35-908547078E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r="11009"/>
          <a:stretch/>
        </p:blipFill>
        <p:spPr>
          <a:xfrm>
            <a:off x="5532210" y="1139347"/>
            <a:ext cx="6246912" cy="4578762"/>
          </a:xfrm>
          <a:prstGeom prst="rect">
            <a:avLst/>
          </a:prstGeom>
        </p:spPr>
      </p:pic>
      <p:pic>
        <p:nvPicPr>
          <p:cNvPr id="36" name="Picture 35" descr="Logo&#10;&#10;Description automatically generated">
            <a:extLst>
              <a:ext uri="{FF2B5EF4-FFF2-40B4-BE49-F238E27FC236}">
                <a16:creationId xmlns:a16="http://schemas.microsoft.com/office/drawing/2014/main" xmlns="" id="{5452A383-9383-4F6F-B7B5-68EC3A935F8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t="11038" r="71550" b="13430"/>
          <a:stretch/>
        </p:blipFill>
        <p:spPr>
          <a:xfrm>
            <a:off x="11420240" y="5958386"/>
            <a:ext cx="719187" cy="80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279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What is Terraform?</vt:lpstr>
      <vt:lpstr>Infrastructure as code </vt:lpstr>
      <vt:lpstr>Resource Graph</vt:lpstr>
      <vt:lpstr>Change Automation</vt:lpstr>
      <vt:lpstr>Use Cases</vt:lpstr>
      <vt:lpstr>Hashicorp Configuration Language</vt:lpstr>
      <vt:lpstr>Terraform Workflow</vt:lpstr>
      <vt:lpstr>Terraform init</vt:lpstr>
      <vt:lpstr>Terraform Plan</vt:lpstr>
      <vt:lpstr>Terraform Apply</vt:lpstr>
      <vt:lpstr>Terraform Destroy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H.H.W.M.Binuka Sihan Paranagama it19129372</dc:creator>
  <cp:lastModifiedBy>Windows User</cp:lastModifiedBy>
  <cp:revision>25</cp:revision>
  <dcterms:created xsi:type="dcterms:W3CDTF">2021-12-16T08:04:39Z</dcterms:created>
  <dcterms:modified xsi:type="dcterms:W3CDTF">2021-12-17T05:55:54Z</dcterms:modified>
</cp:coreProperties>
</file>