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429" r:id="rId3"/>
    <p:sldId id="585" r:id="rId4"/>
    <p:sldId id="586" r:id="rId5"/>
    <p:sldId id="587" r:id="rId6"/>
    <p:sldId id="588" r:id="rId7"/>
    <p:sldId id="589" r:id="rId8"/>
    <p:sldId id="602" r:id="rId9"/>
    <p:sldId id="605" r:id="rId10"/>
    <p:sldId id="606" r:id="rId11"/>
    <p:sldId id="590" r:id="rId12"/>
    <p:sldId id="591" r:id="rId13"/>
    <p:sldId id="592" r:id="rId14"/>
    <p:sldId id="593" r:id="rId15"/>
    <p:sldId id="596" r:id="rId16"/>
    <p:sldId id="597" r:id="rId17"/>
    <p:sldId id="598" r:id="rId18"/>
    <p:sldId id="599" r:id="rId19"/>
    <p:sldId id="609" r:id="rId20"/>
    <p:sldId id="610" r:id="rId21"/>
    <p:sldId id="611" r:id="rId22"/>
    <p:sldId id="603" r:id="rId23"/>
    <p:sldId id="604" r:id="rId24"/>
    <p:sldId id="607" r:id="rId25"/>
    <p:sldId id="608" r:id="rId26"/>
    <p:sldId id="600" r:id="rId27"/>
    <p:sldId id="594" r:id="rId28"/>
    <p:sldId id="595" r:id="rId29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E0FF"/>
    <a:srgbClr val="FEDF59"/>
    <a:srgbClr val="99FF99"/>
    <a:srgbClr val="FF99CC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71" autoAdjust="0"/>
    <p:restoredTop sz="97655" autoAdjust="0"/>
  </p:normalViewPr>
  <p:slideViewPr>
    <p:cSldViewPr>
      <p:cViewPr varScale="1">
        <p:scale>
          <a:sx n="73" d="100"/>
          <a:sy n="73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10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7" tIns="49524" rIns="99047" bIns="49524" numCol="1" anchor="t" anchorCtr="0" compatLnSpc="1">
            <a:prstTxWarp prst="textNoShape">
              <a:avLst/>
            </a:prstTxWarp>
          </a:bodyPr>
          <a:lstStyle>
            <a:lvl1pPr defTabSz="947618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7" tIns="49524" rIns="99047" bIns="49524" numCol="1" anchor="t" anchorCtr="0" compatLnSpc="1">
            <a:prstTxWarp prst="textNoShape">
              <a:avLst/>
            </a:prstTxWarp>
          </a:bodyPr>
          <a:lstStyle>
            <a:lvl1pPr algn="r" defTabSz="947618">
              <a:defRPr sz="1300"/>
            </a:lvl1pPr>
          </a:lstStyle>
          <a:p>
            <a:pPr>
              <a:defRPr/>
            </a:pPr>
            <a:fld id="{AD56408D-1FAB-4A7B-B09A-83C4D66C9E32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9" tIns="47775" rIns="95549" bIns="47775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7" tIns="49524" rIns="99047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7" tIns="49524" rIns="99047" bIns="49524" numCol="1" anchor="b" anchorCtr="0" compatLnSpc="1">
            <a:prstTxWarp prst="textNoShape">
              <a:avLst/>
            </a:prstTxWarp>
          </a:bodyPr>
          <a:lstStyle>
            <a:lvl1pPr defTabSz="947618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7" tIns="49524" rIns="99047" bIns="49524" numCol="1" anchor="b" anchorCtr="0" compatLnSpc="1">
            <a:prstTxWarp prst="textNoShape">
              <a:avLst/>
            </a:prstTxWarp>
          </a:bodyPr>
          <a:lstStyle>
            <a:lvl1pPr algn="r" defTabSz="947618">
              <a:defRPr sz="1300"/>
            </a:lvl1pPr>
          </a:lstStyle>
          <a:p>
            <a:pPr>
              <a:defRPr/>
            </a:pPr>
            <a:fld id="{BD54BC9C-A9F6-41F0-ACD0-DFB912BFA4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alt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4563"/>
            <a:fld id="{4DEBDD22-FC48-4F0B-AD32-B90259BA2A20}" type="slidenum">
              <a:rPr lang="ru-RU" altLang="ru-RU" smtClean="0"/>
              <a:pPr defTabSz="944563"/>
              <a:t>1</a:t>
            </a:fld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E8492-C2BC-4AF7-B434-0AA4A3A3A4D7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67EA0-9F28-4239-AAD9-4539BAD6B1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8A444-77CE-485C-83E0-D52D518C28C6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6752-5C67-495D-AFE0-717245D27B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2924-A50C-43C5-A4A6-744D0ABF5E15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E189-18C1-4236-80E8-4606FFCAA7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ru-RU" altLang="ru-RU" sz="1600" smtClea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ru-RU" altLang="ru-RU" sz="1600" smtClea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ru-RU" altLang="ru-RU" sz="1600" smtClea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ru-RU" altLang="ru-RU" sz="1600" smtClea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ru-RU" altLang="ru-RU" sz="1600" smtClea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ru-RU" altLang="ru-RU" sz="1600" smtClea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ru-RU" altLang="ru-RU" sz="1600" smtClean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7B349C75-B17D-4B52-A195-036F7CE17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ACF10D5-5360-49F1-B086-2F284D340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7C2B16D-4CAF-4D52-916C-5A2B64D2C1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911BA76-5BFF-4D81-A29A-409AFE6C04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664D8A3-11DC-4294-AE08-9FB8DC4854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4BF90A0B-F00B-48B8-B547-50114A96AD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5C969F4-D9E2-4D08-AB81-3236CE2CF7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7C0289C-03FE-4247-9552-97F59716C5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7F877-1054-44BB-93B7-18BF336ADFAB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D01D9-3AB7-474C-8943-E788C0C409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37D30E-DB4A-49E9-850C-A95A2408D9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C1BAD8A-B07B-42C5-964C-E1F56DF33F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7D10EF-0E22-4FFB-B3CE-B055775763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68E73E9-4C65-467E-B8FB-5BCF6FCA9F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D8EB-B7FC-4DE2-9A36-77D35EC9F7C0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2AC19-0B7F-4DF5-929A-4225F430CE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9CB0E-06E8-4D8F-9573-BF598198F95B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C392D-1115-4DEE-AF56-CC377CF542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4DD8B-2115-4CBF-A365-C3829F125C04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EC5D0-97D6-469A-B8CD-60BD84763E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7601-14B6-4EC6-BE32-773F15378C65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684F3-6FDD-4CFC-A249-93E70D5ACB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C9CE-65D9-4631-B32C-E10F1F8E91FB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6F7F-4613-426E-895B-0BB4193BCF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089C4-FFB6-4B3C-B8E6-8D72307D0EF9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06BDC-45B0-45B0-A5C3-777937E0C2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8EC07-5429-4CFD-9453-0B68F50CFD26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6DDBC-7A8D-4F44-BBFD-5B83C08797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0A3EB-9A9A-4689-85EC-B8D39EAE0AD5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86436E-9C26-4524-B05B-243D37102C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133" r:id="rId1"/>
    <p:sldLayoutId id="2147498134" r:id="rId2"/>
    <p:sldLayoutId id="2147498135" r:id="rId3"/>
    <p:sldLayoutId id="2147498136" r:id="rId4"/>
    <p:sldLayoutId id="2147498137" r:id="rId5"/>
    <p:sldLayoutId id="2147498138" r:id="rId6"/>
    <p:sldLayoutId id="2147498139" r:id="rId7"/>
    <p:sldLayoutId id="2147498140" r:id="rId8"/>
    <p:sldLayoutId id="2147498141" r:id="rId9"/>
    <p:sldLayoutId id="2147498142" r:id="rId10"/>
    <p:sldLayoutId id="21474981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879AD0-4536-4BAE-B5F5-C602D4B461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144" r:id="rId1"/>
    <p:sldLayoutId id="2147498145" r:id="rId2"/>
    <p:sldLayoutId id="2147498146" r:id="rId3"/>
    <p:sldLayoutId id="2147498147" r:id="rId4"/>
    <p:sldLayoutId id="2147498148" r:id="rId5"/>
    <p:sldLayoutId id="2147498149" r:id="rId6"/>
    <p:sldLayoutId id="2147498150" r:id="rId7"/>
    <p:sldLayoutId id="2147498151" r:id="rId8"/>
    <p:sldLayoutId id="2147498152" r:id="rId9"/>
    <p:sldLayoutId id="2147498153" r:id="rId10"/>
    <p:sldLayoutId id="2147498154" r:id="rId11"/>
    <p:sldLayoutId id="214749815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4"/>
          <p:cNvSpPr>
            <a:spLocks noChangeArrowheads="1"/>
          </p:cNvSpPr>
          <p:nvPr/>
        </p:nvSpPr>
        <p:spPr bwMode="auto">
          <a:xfrm>
            <a:off x="1571625" y="2357439"/>
            <a:ext cx="58324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40000"/>
              </a:spcBef>
            </a:pPr>
            <a:endParaRPr lang="ru-RU" altLang="ru-RU" sz="2800" b="1" dirty="0">
              <a:solidFill>
                <a:srgbClr val="FF3300"/>
              </a:solidFill>
              <a:latin typeface="Tahoma" pitchFamily="34" charset="0"/>
            </a:endParaRPr>
          </a:p>
          <a:p>
            <a:pPr algn="ctr"/>
            <a:r>
              <a:rPr lang="ru-RU" altLang="ru-RU" sz="2800" b="1" dirty="0">
                <a:solidFill>
                  <a:srgbClr val="FF0000"/>
                </a:solidFill>
              </a:rPr>
              <a:t>ЧИСЛЕННЫЕ МЕТОДЫ</a:t>
            </a:r>
          </a:p>
        </p:txBody>
      </p:sp>
      <p:sp>
        <p:nvSpPr>
          <p:cNvPr id="24" name="Rectangle 178"/>
          <p:cNvSpPr txBox="1">
            <a:spLocks noChangeArrowheads="1"/>
          </p:cNvSpPr>
          <p:nvPr/>
        </p:nvSpPr>
        <p:spPr bwMode="auto">
          <a:xfrm>
            <a:off x="395288" y="282575"/>
            <a:ext cx="8208962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ОГБПОУ </a:t>
            </a:r>
          </a:p>
          <a:p>
            <a:pPr algn="ctr">
              <a:defRPr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«ТОМСКИЙ ТЕХНИКУМ ИНФОРМАЦИОННЫХ ТЕХНОЛОГИЙ»</a:t>
            </a:r>
          </a:p>
        </p:txBody>
      </p:sp>
      <p:sp>
        <p:nvSpPr>
          <p:cNvPr id="1032" name="Text Box 186"/>
          <p:cNvSpPr txBox="1">
            <a:spLocks noChangeArrowheads="1"/>
          </p:cNvSpPr>
          <p:nvPr/>
        </p:nvSpPr>
        <p:spPr bwMode="auto">
          <a:xfrm>
            <a:off x="2484438" y="5805488"/>
            <a:ext cx="3767137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г. Томск</a:t>
            </a:r>
            <a:r>
              <a:rPr lang="en-US" altLang="ru-R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, </a:t>
            </a:r>
            <a:r>
              <a:rPr lang="ru-RU" altLang="ru-R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20</a:t>
            </a:r>
            <a:r>
              <a:rPr lang="en-US" altLang="ru-R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20</a:t>
            </a:r>
            <a:r>
              <a:rPr lang="ru-RU" altLang="ru-R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 г.</a:t>
            </a:r>
          </a:p>
        </p:txBody>
      </p:sp>
      <p:sp>
        <p:nvSpPr>
          <p:cNvPr id="13" name="Rectangle 178"/>
          <p:cNvSpPr txBox="1">
            <a:spLocks noChangeArrowheads="1"/>
          </p:cNvSpPr>
          <p:nvPr/>
        </p:nvSpPr>
        <p:spPr bwMode="auto">
          <a:xfrm>
            <a:off x="1357313" y="1357313"/>
            <a:ext cx="65627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ru-RU" altLang="ru-RU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Черватюк</a:t>
            </a:r>
            <a:r>
              <a:rPr lang="ru-RU" altLang="ru-RU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 Василий </a:t>
            </a:r>
            <a:r>
              <a:rPr lang="ru-RU" altLang="ru-RU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Демьянович</a:t>
            </a:r>
            <a:endParaRPr lang="en-US" altLang="ru-RU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vedrus@mail.ru</a:t>
            </a:r>
            <a:endParaRPr lang="ru-RU" altLang="ru-RU" dirty="0" err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7" name="Text Box 186"/>
          <p:cNvSpPr txBox="1">
            <a:spLocks noChangeArrowheads="1"/>
          </p:cNvSpPr>
          <p:nvPr/>
        </p:nvSpPr>
        <p:spPr bwMode="auto">
          <a:xfrm>
            <a:off x="928688" y="3326954"/>
            <a:ext cx="7500937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Интерполирование и экстраполирование функций </a:t>
            </a:r>
            <a:endParaRPr lang="ru-RU" altLang="ru-RU" sz="24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Кусочно-квадратная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10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Arc 34"/>
          <p:cNvSpPr/>
          <p:nvPr/>
        </p:nvSpPr>
        <p:spPr bwMode="auto">
          <a:xfrm rot="4068196">
            <a:off x="6147258" y="3575497"/>
            <a:ext cx="2376264" cy="2376264"/>
          </a:xfrm>
          <a:prstGeom prst="arc">
            <a:avLst>
              <a:gd name="adj1" fmla="val 20639660"/>
              <a:gd name="adj2" fmla="val 8411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1406" y="857232"/>
            <a:ext cx="8915400" cy="2286016"/>
          </a:xfrm>
        </p:spPr>
        <p:txBody>
          <a:bodyPr/>
          <a:lstStyle/>
          <a:p>
            <a:r>
              <a:rPr lang="ru-RU" sz="2400" dirty="0" smtClean="0"/>
              <a:t>Квадратичная интерполяция проводит через узловые точки уравнение параболы:</a:t>
            </a:r>
          </a:p>
          <a:p>
            <a:pPr lvl="2">
              <a:buNone/>
            </a:pPr>
            <a:endParaRPr lang="ru-RU" dirty="0" smtClean="0"/>
          </a:p>
          <a:p>
            <a:pPr lvl="1"/>
            <a:endParaRPr lang="ru-RU" sz="2400" dirty="0" smtClean="0"/>
          </a:p>
          <a:p>
            <a:pPr lvl="1"/>
            <a:r>
              <a:rPr lang="ru-RU" sz="2400" dirty="0" smtClean="0"/>
              <a:t>коэффициенты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400" i="1" dirty="0"/>
              <a:t>,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i="1" dirty="0"/>
              <a:t> ,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 smtClean="0"/>
              <a:t> разные на каждом интервале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i="1" dirty="0"/>
              <a:t>,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3016645"/>
              </p:ext>
            </p:extLst>
          </p:nvPr>
        </p:nvGraphicFramePr>
        <p:xfrm>
          <a:off x="973144" y="5643578"/>
          <a:ext cx="3585829" cy="711530"/>
        </p:xfrm>
        <a:graphic>
          <a:graphicData uri="http://schemas.openxmlformats.org/presentationml/2006/ole">
            <p:oleObj spid="_x0000_s122882" name="Формула" r:id="rId3" imgW="2489040" imgH="495000" progId="Equation.3">
              <p:embed/>
            </p:oleObj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7776948"/>
              </p:ext>
            </p:extLst>
          </p:nvPr>
        </p:nvGraphicFramePr>
        <p:xfrm>
          <a:off x="973145" y="6454706"/>
          <a:ext cx="2981731" cy="403318"/>
        </p:xfrm>
        <a:graphic>
          <a:graphicData uri="http://schemas.openxmlformats.org/presentationml/2006/ole">
            <p:oleObj spid="_x0000_s122883" name="Формула" r:id="rId4" imgW="2070000" imgH="279360" progId="Equation.3">
              <p:embed/>
            </p:oleObj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5460008"/>
              </p:ext>
            </p:extLst>
          </p:nvPr>
        </p:nvGraphicFramePr>
        <p:xfrm>
          <a:off x="973145" y="4714884"/>
          <a:ext cx="5614358" cy="776698"/>
        </p:xfrm>
        <a:graphic>
          <a:graphicData uri="http://schemas.openxmlformats.org/presentationml/2006/ole">
            <p:oleObj spid="_x0000_s122884" name="Формула" r:id="rId5" imgW="3593880" imgH="495000" progId="Equation.3">
              <p:embed/>
            </p:oleObj>
          </a:graphicData>
        </a:graphic>
      </p:graphicFrame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6143636" y="6480774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>
            <a:off x="6403334" y="6183149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6678921" y="6087365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6947504" y="6047828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>
            <a:off x="7214207" y="6005728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>
            <a:off x="7473904" y="5928874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Line 37"/>
          <p:cNvSpPr>
            <a:spLocks noChangeShapeType="1"/>
          </p:cNvSpPr>
          <p:nvPr/>
        </p:nvSpPr>
        <p:spPr bwMode="auto">
          <a:xfrm>
            <a:off x="7764879" y="5848367"/>
            <a:ext cx="0" cy="182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8011069" y="5709898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>
            <a:off x="8277772" y="5387792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8532344" y="5341031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8807931" y="5321092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944" y="55324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829346" y="5389280"/>
            <a:ext cx="60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225987" y="56053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ru-RU" dirty="0"/>
          </a:p>
        </p:txBody>
      </p:sp>
      <p:graphicFrame>
        <p:nvGraphicFramePr>
          <p:cNvPr id="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0175827"/>
              </p:ext>
            </p:extLst>
          </p:nvPr>
        </p:nvGraphicFramePr>
        <p:xfrm>
          <a:off x="727044" y="1785926"/>
          <a:ext cx="3646084" cy="652458"/>
        </p:xfrm>
        <a:graphic>
          <a:graphicData uri="http://schemas.openxmlformats.org/presentationml/2006/ole">
            <p:oleObj spid="_x0000_s122885" name="Формула" r:id="rId6" imgW="1828800" imgH="330120" progId="Equation.3">
              <p:embed/>
            </p:oleObj>
          </a:graphicData>
        </a:graphic>
      </p:graphicFrame>
      <p:graphicFrame>
        <p:nvGraphicFramePr>
          <p:cNvPr id="2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22149285"/>
              </p:ext>
            </p:extLst>
          </p:nvPr>
        </p:nvGraphicFramePr>
        <p:xfrm>
          <a:off x="4699808" y="1928802"/>
          <a:ext cx="1443828" cy="444755"/>
        </p:xfrm>
        <a:graphic>
          <a:graphicData uri="http://schemas.openxmlformats.org/presentationml/2006/ole">
            <p:oleObj spid="_x0000_s122886" name="Формула" r:id="rId7" imgW="1054100" imgH="241300" progId="Equation.3">
              <p:embed/>
            </p:oleObj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3759565"/>
              </p:ext>
            </p:extLst>
          </p:nvPr>
        </p:nvGraphicFramePr>
        <p:xfrm>
          <a:off x="852469" y="3429000"/>
          <a:ext cx="3185721" cy="1214446"/>
        </p:xfrm>
        <a:graphic>
          <a:graphicData uri="http://schemas.openxmlformats.org/presentationml/2006/ole">
            <p:oleObj spid="_x0000_s122887" name="Формула" r:id="rId8" imgW="2298700" imgH="876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Метод Лагранжа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11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" name="Объект 2"/>
          <p:cNvSpPr>
            <a:spLocks noGrp="1"/>
          </p:cNvSpPr>
          <p:nvPr>
            <p:ph idx="1"/>
          </p:nvPr>
        </p:nvSpPr>
        <p:spPr>
          <a:xfrm>
            <a:off x="0" y="928670"/>
            <a:ext cx="8915400" cy="51054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всем интервале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] </a:t>
            </a:r>
            <a:r>
              <a:rPr lang="ru-RU" dirty="0"/>
              <a:t>строится единый </a:t>
            </a:r>
            <a:r>
              <a:rPr lang="ru-RU" dirty="0" smtClean="0"/>
              <a:t>полином</a:t>
            </a:r>
            <a:r>
              <a:rPr lang="ru-RU" dirty="0"/>
              <a:t>: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где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/>
              <a:t>– </a:t>
            </a:r>
            <a:r>
              <a:rPr lang="ru-RU" dirty="0"/>
              <a:t>базисные полиномы степени </a:t>
            </a:r>
            <a:r>
              <a:rPr lang="en-US" i="1" dirty="0" smtClean="0">
                <a:solidFill>
                  <a:srgbClr val="000000"/>
                </a:solidFill>
              </a:rPr>
              <a:t>n</a:t>
            </a:r>
            <a:r>
              <a:rPr lang="ru-RU" dirty="0" smtClean="0"/>
              <a:t>:</a:t>
            </a:r>
            <a:endParaRPr lang="en-US" dirty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2"/>
            <a:endParaRPr lang="en-US" dirty="0" smtClean="0"/>
          </a:p>
          <a:p>
            <a:pPr lvl="2"/>
            <a:r>
              <a:rPr lang="ru-RU" sz="2600" dirty="0" smtClean="0"/>
              <a:t>имеет </a:t>
            </a:r>
            <a:r>
              <a:rPr lang="ru-RU" sz="2600" dirty="0"/>
              <a:t>малую погрешность при небольших значениях </a:t>
            </a:r>
            <a:r>
              <a:rPr lang="en-US" sz="2600" i="1" dirty="0" smtClean="0"/>
              <a:t>n</a:t>
            </a:r>
            <a:r>
              <a:rPr lang="ru-RU" sz="2600" dirty="0" smtClean="0"/>
              <a:t>&lt;20</a:t>
            </a:r>
            <a:r>
              <a:rPr lang="ru-RU" sz="2600" dirty="0"/>
              <a:t>. При </a:t>
            </a:r>
            <a:r>
              <a:rPr lang="ru-RU" sz="2600" dirty="0" smtClean="0"/>
              <a:t>б</a:t>
            </a:r>
            <a:r>
              <a:rPr lang="ru-RU" sz="2600" dirty="0"/>
              <a:t>о</a:t>
            </a:r>
            <a:r>
              <a:rPr lang="ru-RU" sz="2600" dirty="0" smtClean="0"/>
              <a:t>льших </a:t>
            </a:r>
            <a:r>
              <a:rPr lang="en-US" sz="2600" i="1" dirty="0">
                <a:solidFill>
                  <a:srgbClr val="000000"/>
                </a:solidFill>
              </a:rPr>
              <a:t>n</a:t>
            </a:r>
            <a:r>
              <a:rPr lang="ru-RU" sz="2600" dirty="0" smtClean="0"/>
              <a:t> </a:t>
            </a:r>
            <a:r>
              <a:rPr lang="ru-RU" sz="2600" dirty="0"/>
              <a:t>погрешность начинает </a:t>
            </a:r>
            <a:r>
              <a:rPr lang="ru-RU" sz="2600" dirty="0" smtClean="0"/>
              <a:t>расти</a:t>
            </a:r>
          </a:p>
          <a:p>
            <a:pPr lvl="2"/>
            <a:r>
              <a:rPr lang="ru-RU" sz="2600" dirty="0" smtClean="0"/>
              <a:t>применимо </a:t>
            </a:r>
            <a:r>
              <a:rPr lang="ru-RU" sz="2600" dirty="0"/>
              <a:t>как для равноотстоящих, так и для не равноотстоящих узлов. </a:t>
            </a:r>
            <a:endParaRPr lang="ru-RU" sz="2600" dirty="0" smtClean="0"/>
          </a:p>
          <a:p>
            <a:pPr lvl="2"/>
            <a:r>
              <a:rPr lang="ru-RU" sz="2600" dirty="0" smtClean="0"/>
              <a:t>кусочно-линейная </a:t>
            </a:r>
            <a:r>
              <a:rPr lang="ru-RU" sz="2600" dirty="0"/>
              <a:t>и кусочно-квадратичная локальные интерполяции </a:t>
            </a:r>
            <a:r>
              <a:rPr lang="ru-RU" sz="2600" dirty="0" smtClean="0"/>
              <a:t>- частные случаи </a:t>
            </a:r>
            <a:r>
              <a:rPr lang="ru-RU" sz="2600" dirty="0"/>
              <a:t>интерполяции многочленом Лагранжа.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1357290" y="1428735"/>
          <a:ext cx="2000264" cy="732123"/>
        </p:xfrm>
        <a:graphic>
          <a:graphicData uri="http://schemas.openxmlformats.org/presentationml/2006/ole">
            <p:oleObj spid="_x0000_s123912" name="Формула" r:id="rId3" imgW="1346040" imgH="495000" progId="Equation.3">
              <p:embed/>
            </p:oleObj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1071538" y="2857496"/>
          <a:ext cx="6755500" cy="928694"/>
        </p:xfrm>
        <a:graphic>
          <a:graphicData uri="http://schemas.openxmlformats.org/presentationml/2006/ole">
            <p:oleObj spid="_x0000_s123913" name="Формула" r:id="rId4" imgW="477504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Метод Ньютона. Разделенные разности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12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6246" y="928670"/>
            <a:ext cx="8869153" cy="5105400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Разделенные разности нулевого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порядка совпадают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 значениями функции в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узлах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ru-RU" sz="2800" dirty="0" smtClean="0"/>
              <a:t>Разделенные разности </a:t>
            </a:r>
            <a:r>
              <a:rPr lang="ru-RU" sz="2800" dirty="0"/>
              <a:t>первого </a:t>
            </a:r>
            <a:r>
              <a:rPr lang="ru-RU" sz="2800" dirty="0" smtClean="0"/>
              <a:t>порядка:</a:t>
            </a:r>
          </a:p>
          <a:p>
            <a:pPr lvl="2"/>
            <a:r>
              <a:rPr lang="ru-RU" dirty="0"/>
              <a:t>определяются через  разделенные разности нулевого порядка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r>
              <a:rPr lang="ru-RU" sz="2800" dirty="0"/>
              <a:t>Разделенные разности второго </a:t>
            </a:r>
            <a:r>
              <a:rPr lang="ru-RU" sz="2800" dirty="0" smtClean="0"/>
              <a:t>порядка:</a:t>
            </a:r>
          </a:p>
          <a:p>
            <a:pPr lvl="2"/>
            <a:r>
              <a:rPr lang="ru-RU" dirty="0"/>
              <a:t>определяются через  разделенные разности нулевого </a:t>
            </a:r>
            <a:r>
              <a:rPr lang="ru-RU" dirty="0" smtClean="0"/>
              <a:t>порядка</a:t>
            </a:r>
          </a:p>
          <a:p>
            <a:pPr lvl="1"/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r>
              <a:rPr lang="ru-RU" sz="2800" dirty="0" smtClean="0"/>
              <a:t>Разделенная разность 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-</a:t>
            </a:r>
            <a:r>
              <a:rPr lang="ru-RU" sz="2800" dirty="0" err="1" smtClean="0"/>
              <a:t>го</a:t>
            </a:r>
            <a:r>
              <a:rPr lang="ru-RU" sz="2800" dirty="0" smtClean="0"/>
              <a:t> порядка:</a:t>
            </a:r>
          </a:p>
          <a:p>
            <a:pPr lvl="2"/>
            <a:r>
              <a:rPr lang="ru-RU" dirty="0" smtClean="0"/>
              <a:t>определяются </a:t>
            </a:r>
            <a:r>
              <a:rPr lang="ru-RU" dirty="0"/>
              <a:t>через  разделенные разности </a:t>
            </a:r>
            <a:r>
              <a:rPr lang="ru-RU" dirty="0" smtClean="0"/>
              <a:t>порядка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-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99748566"/>
              </p:ext>
            </p:extLst>
          </p:nvPr>
        </p:nvGraphicFramePr>
        <p:xfrm>
          <a:off x="1428728" y="2571744"/>
          <a:ext cx="3166701" cy="767716"/>
        </p:xfrm>
        <a:graphic>
          <a:graphicData uri="http://schemas.openxmlformats.org/presentationml/2006/ole">
            <p:oleObj spid="_x0000_s124930" name="Формула" r:id="rId3" imgW="2159000" imgH="5207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72876256"/>
              </p:ext>
            </p:extLst>
          </p:nvPr>
        </p:nvGraphicFramePr>
        <p:xfrm>
          <a:off x="1285852" y="4143380"/>
          <a:ext cx="5118450" cy="782956"/>
        </p:xfrm>
        <a:graphic>
          <a:graphicData uri="http://schemas.openxmlformats.org/presentationml/2006/ole">
            <p:oleObj spid="_x0000_s124931" name="Формула" r:id="rId4" imgW="3505200" imgH="533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06089845"/>
              </p:ext>
            </p:extLst>
          </p:nvPr>
        </p:nvGraphicFramePr>
        <p:xfrm>
          <a:off x="1285852" y="5715016"/>
          <a:ext cx="6937022" cy="880112"/>
        </p:xfrm>
        <a:graphic>
          <a:graphicData uri="http://schemas.openxmlformats.org/presentationml/2006/ole">
            <p:oleObj spid="_x0000_s124932" name="Формула" r:id="rId5" imgW="3924300" imgH="495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Метод Ньютона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13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5756" y="1109646"/>
            <a:ext cx="89154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 smtClean="0"/>
          </a:p>
          <a:p>
            <a:pPr lvl="1">
              <a:tabLst>
                <a:tab pos="2684463" algn="l"/>
              </a:tabLst>
            </a:pPr>
            <a:r>
              <a:rPr lang="ru-RU" dirty="0" smtClean="0"/>
              <a:t>где         ,            ,                 ,                      - разделенные разности 1, 2, 3, </a:t>
            </a:r>
            <a:r>
              <a:rPr lang="en-US" i="1" dirty="0" smtClean="0">
                <a:solidFill>
                  <a:srgbClr val="000000"/>
                </a:solidFill>
              </a:rPr>
              <a:t>n</a:t>
            </a:r>
            <a:r>
              <a:rPr lang="ru-RU" dirty="0" smtClean="0"/>
              <a:t>-го</a:t>
            </a:r>
            <a:r>
              <a:rPr lang="en-US" dirty="0" smtClean="0"/>
              <a:t> </a:t>
            </a:r>
            <a:r>
              <a:rPr lang="ru-RU" dirty="0" smtClean="0"/>
              <a:t>порядков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необходимо </a:t>
            </a:r>
            <a:r>
              <a:rPr lang="ru-RU" dirty="0"/>
              <a:t>увеличить степень многочлена на единицу, добавив в таблицу еще один узел </a:t>
            </a:r>
            <a:endParaRPr lang="ru-RU" dirty="0" smtClean="0"/>
          </a:p>
          <a:p>
            <a:pPr lvl="2"/>
            <a:r>
              <a:rPr lang="ru-RU" dirty="0"/>
              <a:t>д</a:t>
            </a:r>
            <a:r>
              <a:rPr lang="ru-RU" dirty="0" smtClean="0"/>
              <a:t>ля многочлена Лагранжа необходимо </a:t>
            </a:r>
            <a:r>
              <a:rPr lang="ru-RU" dirty="0"/>
              <a:t>вычислять каждое слагаемое </a:t>
            </a:r>
            <a:r>
              <a:rPr lang="ru-RU" dirty="0" smtClean="0"/>
              <a:t>заново</a:t>
            </a:r>
          </a:p>
          <a:p>
            <a:pPr lvl="2"/>
            <a:r>
              <a:rPr lang="ru-RU" dirty="0" smtClean="0"/>
              <a:t>для </a:t>
            </a:r>
            <a:r>
              <a:rPr lang="ru-RU" dirty="0"/>
              <a:t>многочлена </a:t>
            </a:r>
            <a:r>
              <a:rPr lang="ru-RU" dirty="0" smtClean="0"/>
              <a:t>Ньютона достаточно </a:t>
            </a:r>
            <a:r>
              <a:rPr lang="ru-RU" dirty="0"/>
              <a:t>добавить </a:t>
            </a:r>
            <a:r>
              <a:rPr lang="ru-RU" dirty="0" smtClean="0"/>
              <a:t>одно слагаемое 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функция достаточно гладкая, </a:t>
            </a:r>
            <a:r>
              <a:rPr lang="ru-RU" dirty="0" smtClean="0"/>
              <a:t>то:</a:t>
            </a:r>
          </a:p>
          <a:p>
            <a:pPr marL="457200" lvl="1" indent="0">
              <a:buNone/>
            </a:pPr>
            <a:r>
              <a:rPr lang="ru-RU" dirty="0" smtClean="0"/>
              <a:t> 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Погрешность </a:t>
            </a:r>
            <a:r>
              <a:rPr lang="ru-RU" dirty="0"/>
              <a:t>интерполяции: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FFFFE6"/>
                </a:solidFill>
              </a:rPr>
              <a:t>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34768331"/>
              </p:ext>
            </p:extLst>
          </p:nvPr>
        </p:nvGraphicFramePr>
        <p:xfrm>
          <a:off x="214282" y="874700"/>
          <a:ext cx="8741368" cy="911226"/>
        </p:xfrm>
        <a:graphic>
          <a:graphicData uri="http://schemas.openxmlformats.org/presentationml/2006/ole">
            <p:oleObj spid="_x0000_s125957" name="Формула" r:id="rId3" imgW="4991040" imgH="52056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14041093"/>
              </p:ext>
            </p:extLst>
          </p:nvPr>
        </p:nvGraphicFramePr>
        <p:xfrm>
          <a:off x="1314480" y="3878247"/>
          <a:ext cx="5615729" cy="408009"/>
        </p:xfrm>
        <a:graphic>
          <a:graphicData uri="http://schemas.openxmlformats.org/presentationml/2006/ole">
            <p:oleObj spid="_x0000_s125958" name="Формула" r:id="rId4" imgW="3314520" imgH="24120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5443683"/>
              </p:ext>
            </p:extLst>
          </p:nvPr>
        </p:nvGraphicFramePr>
        <p:xfrm>
          <a:off x="633939" y="4958862"/>
          <a:ext cx="3758661" cy="398964"/>
        </p:xfrm>
        <a:graphic>
          <a:graphicData uri="http://schemas.openxmlformats.org/presentationml/2006/ole">
            <p:oleObj spid="_x0000_s125959" name="Формула" r:id="rId5" imgW="2273300" imgH="2413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44903237"/>
              </p:ext>
            </p:extLst>
          </p:nvPr>
        </p:nvGraphicFramePr>
        <p:xfrm>
          <a:off x="633939" y="5750950"/>
          <a:ext cx="2718487" cy="464132"/>
        </p:xfrm>
        <a:graphic>
          <a:graphicData uri="http://schemas.openxmlformats.org/presentationml/2006/ole">
            <p:oleObj spid="_x0000_s125960" name="Формула" r:id="rId6" imgW="1562100" imgH="266700" progId="Equation.3">
              <p:embed/>
            </p:oleObj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011156"/>
              </p:ext>
            </p:extLst>
          </p:nvPr>
        </p:nvGraphicFramePr>
        <p:xfrm>
          <a:off x="2040898" y="2006534"/>
          <a:ext cx="761616" cy="289440"/>
        </p:xfrm>
        <a:graphic>
          <a:graphicData uri="http://schemas.openxmlformats.org/presentationml/2006/ole">
            <p:oleObj spid="_x0000_s125961" name="Формула" r:id="rId7" imgW="634680" imgH="241200" progId="Equation.3">
              <p:embed/>
            </p:oleObj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9896906"/>
              </p:ext>
            </p:extLst>
          </p:nvPr>
        </p:nvGraphicFramePr>
        <p:xfrm>
          <a:off x="2908242" y="2006534"/>
          <a:ext cx="1020816" cy="289440"/>
        </p:xfrm>
        <a:graphic>
          <a:graphicData uri="http://schemas.openxmlformats.org/presentationml/2006/ole">
            <p:oleObj spid="_x0000_s125962" name="Формула" r:id="rId8" imgW="850680" imgH="241200" progId="Equation.3">
              <p:embed/>
            </p:oleObj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6573508"/>
              </p:ext>
            </p:extLst>
          </p:nvPr>
        </p:nvGraphicFramePr>
        <p:xfrm>
          <a:off x="4205558" y="2006534"/>
          <a:ext cx="1295136" cy="289440"/>
        </p:xfrm>
        <a:graphic>
          <a:graphicData uri="http://schemas.openxmlformats.org/presentationml/2006/ole">
            <p:oleObj spid="_x0000_s125963" name="Формула" r:id="rId9" imgW="1079280" imgH="241200" progId="Equation.3">
              <p:embed/>
            </p:oleObj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6420175"/>
              </p:ext>
            </p:extLst>
          </p:nvPr>
        </p:nvGraphicFramePr>
        <p:xfrm>
          <a:off x="1282012" y="2006534"/>
          <a:ext cx="519112" cy="288925"/>
        </p:xfrm>
        <a:graphic>
          <a:graphicData uri="http://schemas.openxmlformats.org/presentationml/2006/ole">
            <p:oleObj spid="_x0000_s125964" name="Формула" r:id="rId10" imgW="4316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Сплайн-интерполяция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14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14356"/>
            <a:ext cx="7444784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Сплайн-интерполяция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15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14356"/>
            <a:ext cx="703454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71678"/>
            <a:ext cx="730337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Сплайн-интерполяция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16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91" y="723915"/>
            <a:ext cx="7691447" cy="599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кругленный прямоугольник 7"/>
          <p:cNvSpPr/>
          <p:nvPr/>
        </p:nvSpPr>
        <p:spPr bwMode="auto">
          <a:xfrm>
            <a:off x="1285852" y="4643446"/>
            <a:ext cx="6000792" cy="142876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1000" marR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Сплайн-интерполяция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17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714752"/>
            <a:ext cx="7973430" cy="198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462" y="857232"/>
            <a:ext cx="841669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4714884"/>
            <a:ext cx="20764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5072074"/>
            <a:ext cx="1419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6116" y="5857892"/>
            <a:ext cx="309131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Сплайн-интерполяция</a:t>
            </a:r>
            <a:r>
              <a:rPr lang="en-US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Код программы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18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78579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scipy.interpolate</a:t>
            </a:r>
            <a:r>
              <a:rPr lang="en-US" dirty="0" smtClean="0"/>
              <a:t> import interp1d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= [1.415, 1.42, 1.425, 1.43, 1.435, 1.44, 1.445]</a:t>
            </a:r>
            <a:br>
              <a:rPr lang="en-US" dirty="0" smtClean="0"/>
            </a:br>
            <a:r>
              <a:rPr lang="en-US" dirty="0" smtClean="0"/>
              <a:t>y = [0.87, 0.88, 0.85, 0.86, 0.89, 0.9, 0.92]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f2 = interp1d(x, y, kind='cubic')   # </a:t>
            </a:r>
            <a:r>
              <a:rPr lang="ru-RU" dirty="0" smtClean="0"/>
              <a:t>функция сплайна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x2 = </a:t>
            </a:r>
            <a:r>
              <a:rPr lang="en-US" dirty="0" err="1" smtClean="0"/>
              <a:t>np.linspace</a:t>
            </a:r>
            <a:r>
              <a:rPr lang="en-US" dirty="0" smtClean="0"/>
              <a:t>(1.415, 1.445, 40)  # 40 </a:t>
            </a:r>
            <a:r>
              <a:rPr lang="ru-RU" dirty="0" smtClean="0"/>
              <a:t>точек для функции сплайна в диапазоне [1.415,1.445]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x,y,'o</a:t>
            </a:r>
            <a:r>
              <a:rPr lang="en-US" dirty="0" smtClean="0"/>
              <a:t>-', x2, f2(x2),'--') # </a:t>
            </a:r>
            <a:r>
              <a:rPr lang="ru-RU" dirty="0" smtClean="0"/>
              <a:t>построение графиков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plt.legend</a:t>
            </a:r>
            <a:r>
              <a:rPr lang="en-US" dirty="0" smtClean="0"/>
              <a:t>(['</a:t>
            </a:r>
            <a:r>
              <a:rPr lang="ru-RU" dirty="0" smtClean="0"/>
              <a:t>линии', 'сплайн'], </a:t>
            </a:r>
            <a:r>
              <a:rPr lang="en-US" dirty="0" smtClean="0"/>
              <a:t>loc='best')  # </a:t>
            </a:r>
            <a:r>
              <a:rPr lang="ru-RU" dirty="0" smtClean="0"/>
              <a:t>название графиков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Сплайн-интерполяция. Результат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19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038" y="1071546"/>
            <a:ext cx="8863118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Аппроксимация.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Постановка задачи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2514DA8D-7321-45F7-832B-A595C48B2A84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2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712788"/>
            <a:ext cx="7645400" cy="61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Сплайн. </a:t>
            </a:r>
            <a:r>
              <a:rPr lang="ru-RU" altLang="ru-RU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Задание</a:t>
            </a:r>
            <a:endParaRPr lang="ru-RU" altLang="ru-RU" sz="24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0398B8F-B8A5-4E36-8597-4A3BD68A5455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20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42844" y="642918"/>
            <a:ext cx="4143404" cy="204311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altLang="ru-RU" sz="2400" b="1" i="1" dirty="0" smtClean="0">
                <a:solidFill>
                  <a:srgbClr val="002060"/>
                </a:solidFill>
                <a:latin typeface="Calibri" pitchFamily="34" charset="0"/>
              </a:rPr>
              <a:t>Задание</a:t>
            </a:r>
            <a:endParaRPr lang="ru-RU" altLang="ru-RU" sz="2400" kern="1200" dirty="0" smtClean="0">
              <a:latin typeface="Calibri" pitchFamily="34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altLang="ru-RU" sz="2000" dirty="0" smtClean="0"/>
              <a:t>Дана таблица </a:t>
            </a:r>
            <a:r>
              <a:rPr lang="en-US" altLang="ru-RU" sz="2000" dirty="0" smtClean="0"/>
              <a:t>                     </a:t>
            </a:r>
            <a:r>
              <a:rPr lang="ru-RU" altLang="ru-RU" sz="2000" dirty="0" smtClean="0">
                <a:solidFill>
                  <a:srgbClr val="FF0000"/>
                </a:solidFill>
              </a:rPr>
              <a:t>Х = </a:t>
            </a:r>
            <a:r>
              <a:rPr lang="en-US" altLang="ru-RU" sz="2000" dirty="0" smtClean="0">
                <a:solidFill>
                  <a:srgbClr val="FF0000"/>
                </a:solidFill>
              </a:rPr>
              <a:t>[1,2,3,4,5,6,7</a:t>
            </a:r>
            <a:r>
              <a:rPr lang="ru-RU" altLang="ru-RU" sz="2000" dirty="0" smtClean="0">
                <a:solidFill>
                  <a:srgbClr val="FF0000"/>
                </a:solidFill>
              </a:rPr>
              <a:t>,8</a:t>
            </a:r>
            <a:r>
              <a:rPr lang="en-US" altLang="ru-RU" sz="2000" dirty="0" smtClean="0">
                <a:solidFill>
                  <a:srgbClr val="FF0000"/>
                </a:solidFill>
              </a:rPr>
              <a:t>] </a:t>
            </a:r>
            <a:r>
              <a:rPr lang="ru-RU" altLang="ru-RU" sz="2000" dirty="0" smtClean="0"/>
              <a:t>, </a:t>
            </a:r>
            <a:r>
              <a:rPr lang="en-US" altLang="ru-RU" sz="2000" dirty="0" smtClean="0"/>
              <a:t>             </a:t>
            </a:r>
            <a:r>
              <a:rPr lang="en-US" altLang="ru-RU" sz="2000" dirty="0" smtClean="0">
                <a:solidFill>
                  <a:srgbClr val="FF0000"/>
                </a:solidFill>
              </a:rPr>
              <a:t>Y</a:t>
            </a:r>
            <a:r>
              <a:rPr lang="en-US" altLang="ru-RU" sz="2000" dirty="0" smtClean="0"/>
              <a:t> (</a:t>
            </a:r>
            <a:r>
              <a:rPr lang="ru-RU" altLang="ru-RU" sz="2000" dirty="0" smtClean="0"/>
              <a:t>см. ниже</a:t>
            </a:r>
            <a:r>
              <a:rPr lang="en-US" altLang="ru-RU" sz="2000" dirty="0" smtClean="0"/>
              <a:t>)</a:t>
            </a:r>
            <a:r>
              <a:rPr lang="ru-RU" altLang="ru-RU" sz="2000" dirty="0" smtClean="0"/>
              <a:t>. </a:t>
            </a:r>
            <a:endParaRPr lang="en-US" altLang="ru-RU" sz="2000" dirty="0" smtClean="0"/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altLang="ru-RU" sz="2000" dirty="0" smtClean="0"/>
              <a:t>      </a:t>
            </a:r>
            <a:r>
              <a:rPr lang="ru-RU" altLang="ru-RU" sz="2000" dirty="0" smtClean="0"/>
              <a:t>Методом </a:t>
            </a:r>
            <a:r>
              <a:rPr lang="ru-RU" altLang="ru-RU" sz="2000" dirty="0" smtClean="0"/>
              <a:t>сплайн</a:t>
            </a:r>
            <a:r>
              <a:rPr lang="ru-RU" sz="2000" dirty="0" smtClean="0"/>
              <a:t>-интерполяции построить </a:t>
            </a:r>
            <a:r>
              <a:rPr lang="ru-RU" sz="2000" dirty="0" smtClean="0"/>
              <a:t>график </a:t>
            </a:r>
            <a:r>
              <a:rPr lang="ru-RU" sz="2000" dirty="0" smtClean="0"/>
              <a:t>функции (см. слайд 18).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defRPr/>
            </a:pPr>
            <a:endParaRPr lang="ru-RU" sz="20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defRPr/>
            </a:pPr>
            <a:endParaRPr lang="ru-RU" sz="2400" kern="1200" dirty="0" smtClean="0">
              <a:latin typeface="Calibri" pitchFamily="34" charset="0"/>
              <a:cs typeface="Arial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400" kern="1200" dirty="0">
              <a:latin typeface="Calibri" pitchFamily="34" charset="0"/>
              <a:cs typeface="Arial" charset="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162468"/>
            <a:ext cx="3829698" cy="533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5429256" y="785794"/>
            <a:ext cx="2446504" cy="34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altLang="ru-RU" sz="2000" b="1" i="1" dirty="0" smtClean="0">
                <a:solidFill>
                  <a:srgbClr val="002060"/>
                </a:solidFill>
              </a:rPr>
              <a:t>Варианты заданий:</a:t>
            </a:r>
            <a:endParaRPr lang="ru-RU" alt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Доп.материал. </a:t>
            </a:r>
            <a:r>
              <a:rPr lang="en-US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Python</a:t>
            </a: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Графики-01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21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2925" y="3643315"/>
            <a:ext cx="6501075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44" y="857232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= [1,2,3,4]</a:t>
            </a:r>
            <a:br>
              <a:rPr lang="en-US" dirty="0" smtClean="0"/>
            </a:br>
            <a:r>
              <a:rPr lang="en-US" dirty="0" smtClean="0"/>
              <a:t>y = [3,2,1,2]</a:t>
            </a:r>
            <a:br>
              <a:rPr lang="en-US" dirty="0" smtClean="0"/>
            </a:b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 smtClean="0"/>
              <a:t>plt.axis</a:t>
            </a:r>
            <a:r>
              <a:rPr lang="en-US" dirty="0" smtClean="0"/>
              <a:t>([0,5,0,10])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 smtClean="0"/>
              <a:t>plt.title</a:t>
            </a:r>
            <a:r>
              <a:rPr lang="en-US" dirty="0" smtClean="0"/>
              <a:t>('</a:t>
            </a:r>
            <a:r>
              <a:rPr lang="ru-RU" dirty="0" smtClean="0"/>
              <a:t>График функции')</a:t>
            </a:r>
            <a:br>
              <a:rPr lang="ru-RU" dirty="0" smtClean="0"/>
            </a:br>
            <a:r>
              <a:rPr lang="ru-RU" dirty="0" smtClean="0"/>
              <a:t># </a:t>
            </a:r>
            <a:r>
              <a:rPr lang="en-US" dirty="0" err="1" smtClean="0"/>
              <a:t>plt.xlabel</a:t>
            </a:r>
            <a:r>
              <a:rPr lang="en-US" dirty="0" smtClean="0"/>
              <a:t>('</a:t>
            </a:r>
            <a:r>
              <a:rPr lang="ru-RU" dirty="0" smtClean="0"/>
              <a:t>Ось </a:t>
            </a:r>
            <a:r>
              <a:rPr lang="en-US" dirty="0" smtClean="0"/>
              <a:t>X')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 smtClean="0"/>
              <a:t>plt.ylabel</a:t>
            </a:r>
            <a:r>
              <a:rPr lang="en-US" dirty="0" smtClean="0"/>
              <a:t>('</a:t>
            </a:r>
            <a:r>
              <a:rPr lang="ru-RU" dirty="0" smtClean="0"/>
              <a:t>Ось </a:t>
            </a:r>
            <a:r>
              <a:rPr lang="en-US" dirty="0" smtClean="0"/>
              <a:t>Y')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Доп.материал. </a:t>
            </a:r>
            <a:r>
              <a:rPr lang="en-US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Python</a:t>
            </a: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Графики-02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22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06" y="785794"/>
            <a:ext cx="30718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= [1,2,3,4]</a:t>
            </a:r>
            <a:br>
              <a:rPr lang="en-US" dirty="0" smtClean="0"/>
            </a:br>
            <a:r>
              <a:rPr lang="en-US" dirty="0" smtClean="0"/>
              <a:t>y = [3,2,1,2]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x1 = [2]</a:t>
            </a:r>
            <a:br>
              <a:rPr lang="en-US" dirty="0" smtClean="0"/>
            </a:br>
            <a:r>
              <a:rPr lang="en-US" dirty="0" smtClean="0"/>
              <a:t>y1 = [2.2]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x,y,'r</a:t>
            </a:r>
            <a:r>
              <a:rPr lang="en-US" dirty="0" smtClean="0"/>
              <a:t>--',  x1,y1,'b*')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plt.axis</a:t>
            </a:r>
            <a:r>
              <a:rPr lang="en-US" dirty="0" smtClean="0"/>
              <a:t>([0,5,0,4])</a:t>
            </a:r>
            <a:br>
              <a:rPr lang="en-US" dirty="0" smtClean="0"/>
            </a:br>
            <a:r>
              <a:rPr lang="en-US" dirty="0" err="1" smtClean="0"/>
              <a:t>plt.title</a:t>
            </a:r>
            <a:r>
              <a:rPr lang="en-US" dirty="0" smtClean="0"/>
              <a:t>('</a:t>
            </a:r>
            <a:r>
              <a:rPr lang="ru-RU" dirty="0" smtClean="0"/>
              <a:t>График функции')</a:t>
            </a:r>
            <a:br>
              <a:rPr lang="ru-RU" dirty="0" smtClean="0"/>
            </a:br>
            <a:r>
              <a:rPr lang="en-US" dirty="0" err="1" smtClean="0"/>
              <a:t>plt.xlabel</a:t>
            </a:r>
            <a:r>
              <a:rPr lang="en-US" dirty="0" smtClean="0"/>
              <a:t>('</a:t>
            </a:r>
            <a:r>
              <a:rPr lang="ru-RU" dirty="0" smtClean="0"/>
              <a:t>Ось </a:t>
            </a:r>
            <a:r>
              <a:rPr lang="en-US" dirty="0" smtClean="0"/>
              <a:t>X')</a:t>
            </a:r>
            <a:br>
              <a:rPr lang="en-US" dirty="0" smtClean="0"/>
            </a:br>
            <a:r>
              <a:rPr lang="en-US" dirty="0" err="1" smtClean="0"/>
              <a:t>plt.ylabel</a:t>
            </a:r>
            <a:r>
              <a:rPr lang="en-US" dirty="0" smtClean="0"/>
              <a:t>('</a:t>
            </a:r>
            <a:r>
              <a:rPr lang="ru-RU" dirty="0" smtClean="0"/>
              <a:t>Ось </a:t>
            </a:r>
            <a:r>
              <a:rPr lang="en-US" dirty="0" smtClean="0"/>
              <a:t>Y')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2833" y="2928935"/>
            <a:ext cx="6231167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Доп.материал. </a:t>
            </a:r>
            <a:r>
              <a:rPr lang="en-US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Python</a:t>
            </a: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Графики-0</a:t>
            </a:r>
            <a:r>
              <a:rPr lang="en-US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3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23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06" y="785794"/>
            <a:ext cx="3500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math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= [1,2,3,4]</a:t>
            </a:r>
            <a:br>
              <a:rPr lang="en-US" dirty="0" smtClean="0"/>
            </a:br>
            <a:r>
              <a:rPr lang="en-US" dirty="0" smtClean="0"/>
              <a:t>y = [3,2,1,4]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x1 = </a:t>
            </a:r>
            <a:r>
              <a:rPr lang="en-US" dirty="0" err="1" smtClean="0"/>
              <a:t>np.arange</a:t>
            </a:r>
            <a:r>
              <a:rPr lang="en-US" dirty="0" smtClean="0"/>
              <a:t>(0,5,0.1)  # 0.1 - </a:t>
            </a:r>
            <a:r>
              <a:rPr lang="ru-RU" dirty="0" smtClean="0"/>
              <a:t>шаг</a:t>
            </a:r>
            <a:br>
              <a:rPr lang="ru-RU" dirty="0" smtClean="0"/>
            </a:br>
            <a:r>
              <a:rPr lang="en-US" dirty="0" smtClean="0"/>
              <a:t>y1 = np.sin(</a:t>
            </a:r>
            <a:r>
              <a:rPr lang="en-US" dirty="0" err="1" smtClean="0"/>
              <a:t>math.pi</a:t>
            </a:r>
            <a:r>
              <a:rPr lang="en-US" dirty="0" smtClean="0"/>
              <a:t>*x1)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x,y,'r</a:t>
            </a:r>
            <a:r>
              <a:rPr lang="en-US" dirty="0" smtClean="0"/>
              <a:t>--',  x1,y1,'b--')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332" y="3500438"/>
            <a:ext cx="5786668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Доп.материал. </a:t>
            </a:r>
            <a:r>
              <a:rPr lang="en-US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Python</a:t>
            </a: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Графики-0</a:t>
            </a:r>
            <a:r>
              <a:rPr lang="en-US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4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24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06" y="785794"/>
            <a:ext cx="43577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 f(x):</a:t>
            </a:r>
            <a:br>
              <a:rPr lang="en-US" dirty="0" smtClean="0"/>
            </a:br>
            <a:r>
              <a:rPr lang="en-US" dirty="0" smtClean="0"/>
              <a:t>    return np.exp(-x) * np.cos(2*</a:t>
            </a:r>
            <a:r>
              <a:rPr lang="en-US" dirty="0" err="1" smtClean="0"/>
              <a:t>np.pi</a:t>
            </a:r>
            <a:r>
              <a:rPr lang="en-US" smtClean="0"/>
              <a:t>*x)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x1 = </a:t>
            </a:r>
            <a:r>
              <a:rPr lang="en-US" dirty="0" err="1" smtClean="0"/>
              <a:t>np.arange</a:t>
            </a:r>
            <a:r>
              <a:rPr lang="en-US" dirty="0" smtClean="0"/>
              <a:t>(0.0, 5.0, 0.1)</a:t>
            </a:r>
            <a:br>
              <a:rPr lang="en-US" dirty="0" smtClean="0"/>
            </a:br>
            <a:r>
              <a:rPr lang="en-US" dirty="0" smtClean="0"/>
              <a:t>x2 = </a:t>
            </a:r>
            <a:r>
              <a:rPr lang="en-US" dirty="0" err="1" smtClean="0"/>
              <a:t>np.arange</a:t>
            </a:r>
            <a:r>
              <a:rPr lang="en-US" dirty="0" smtClean="0"/>
              <a:t>(0.0, 5.0, 0.02)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plt.figure</a:t>
            </a:r>
            <a:r>
              <a:rPr lang="en-US" dirty="0" smtClean="0"/>
              <a:t>(1)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plt.subplot</a:t>
            </a:r>
            <a:r>
              <a:rPr lang="en-US" dirty="0" smtClean="0"/>
              <a:t>(211)</a:t>
            </a:r>
            <a:br>
              <a:rPr lang="en-US" dirty="0" smtClean="0"/>
            </a:br>
            <a:r>
              <a:rPr lang="en-US" dirty="0" err="1" smtClean="0"/>
              <a:t>plt.plot</a:t>
            </a:r>
            <a:r>
              <a:rPr lang="en-US" dirty="0" smtClean="0"/>
              <a:t>(x1, f(x1), '</a:t>
            </a:r>
            <a:r>
              <a:rPr lang="en-US" dirty="0" err="1" smtClean="0"/>
              <a:t>bo</a:t>
            </a:r>
            <a:r>
              <a:rPr lang="en-US" dirty="0" smtClean="0"/>
              <a:t>', x2, f(x2), 'k')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plt.subplot</a:t>
            </a:r>
            <a:r>
              <a:rPr lang="en-US" dirty="0" smtClean="0"/>
              <a:t>(212)</a:t>
            </a:r>
            <a:br>
              <a:rPr lang="en-US" dirty="0" smtClean="0"/>
            </a:br>
            <a:r>
              <a:rPr lang="en-US" dirty="0" err="1" smtClean="0"/>
              <a:t>plt.plot</a:t>
            </a:r>
            <a:r>
              <a:rPr lang="en-US" dirty="0" smtClean="0"/>
              <a:t>(x2, np.cos(2*</a:t>
            </a:r>
            <a:r>
              <a:rPr lang="en-US" dirty="0" err="1" smtClean="0"/>
              <a:t>np.pi</a:t>
            </a:r>
            <a:r>
              <a:rPr lang="en-US" dirty="0" smtClean="0"/>
              <a:t>*x2), 'r--')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3019425"/>
            <a:ext cx="52197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Доп.материал. </a:t>
            </a:r>
            <a:r>
              <a:rPr lang="en-US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Python</a:t>
            </a: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Генерация массивов. Код программы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25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14356"/>
            <a:ext cx="7286676" cy="474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5637120"/>
            <a:ext cx="5372114" cy="116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Доп.материал. 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Метод наименьших квадратов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26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" name="Объект 2"/>
          <p:cNvSpPr>
            <a:spLocks noGrp="1"/>
          </p:cNvSpPr>
          <p:nvPr>
            <p:ph idx="1"/>
          </p:nvPr>
        </p:nvSpPr>
        <p:spPr>
          <a:xfrm>
            <a:off x="142844" y="714356"/>
            <a:ext cx="8786874" cy="4357718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ru-RU" sz="2000" dirty="0" smtClean="0">
                <a:solidFill>
                  <a:srgbClr val="C00000"/>
                </a:solidFill>
              </a:rPr>
              <a:t>При  интерполировании  основным  условием является  прохождение  графика  интерполяционного  многочлена  через данные  значения  функции  в  узлах  интерполяции</a:t>
            </a:r>
            <a:r>
              <a:rPr lang="ru-RU" sz="2000" dirty="0" smtClean="0"/>
              <a:t>.  Однако  в  ряде случаев  выполнение  этого  условия  затруднительно  или  даже  нецелесообразно.  Например,  </a:t>
            </a:r>
            <a:r>
              <a:rPr lang="ru-RU" sz="2000" dirty="0" smtClean="0">
                <a:solidFill>
                  <a:srgbClr val="C00000"/>
                </a:solidFill>
              </a:rPr>
              <a:t>при большом количестве  узлов получается  высокая  степень  многочлена  </a:t>
            </a:r>
            <a:r>
              <a:rPr lang="ru-RU" sz="2000" dirty="0" smtClean="0"/>
              <a:t>в  случае  глобальной  интерполяции.  Кроме того, данные могли быть получены из эксперимента путем измерений и  содержать  ошибки.  Построение  интерполяционного  многочлена в таком случае означало бы повторение допущенных при измерениях ошибок. Тогда </a:t>
            </a:r>
            <a:r>
              <a:rPr lang="ru-RU" sz="2000" dirty="0" smtClean="0">
                <a:solidFill>
                  <a:srgbClr val="C00000"/>
                </a:solidFill>
              </a:rPr>
              <a:t>подбирается многочлен, график которого проходит не через  заданные  точки,  а  близко  от  них</a:t>
            </a:r>
            <a:r>
              <a:rPr lang="ru-RU" sz="2000" dirty="0" smtClean="0"/>
              <a:t>.  Одним  из  таких  методов является среднеквадратичное  приближение   функций   с   помощью многочлена</a:t>
            </a:r>
            <a:r>
              <a:rPr lang="en-US" sz="2000" dirty="0" smtClean="0"/>
              <a:t>:</a:t>
            </a:r>
            <a:endParaRPr lang="ru-RU" sz="2000" dirty="0" smtClean="0"/>
          </a:p>
        </p:txBody>
      </p:sp>
      <p:pic>
        <p:nvPicPr>
          <p:cNvPr id="12698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286388"/>
            <a:ext cx="8570872" cy="144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Доп.материал. 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Метод наименьших квадратов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27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14356"/>
            <a:ext cx="713433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Аппроксимация.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Определения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3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42875" y="1071563"/>
            <a:ext cx="4214813" cy="53340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ru-RU" dirty="0" smtClean="0">
                <a:solidFill>
                  <a:srgbClr val="FF0000"/>
                </a:solidFill>
              </a:rPr>
              <a:t>Аппроксимация</a:t>
            </a:r>
            <a:r>
              <a:rPr lang="ru-RU" dirty="0" smtClean="0"/>
              <a:t> – определение в явном виде параметров функции, описывающей распределение точек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>
                <a:solidFill>
                  <a:srgbClr val="FF0000"/>
                </a:solidFill>
              </a:rPr>
              <a:t>Интерполяция</a:t>
            </a:r>
            <a:r>
              <a:rPr lang="ru-RU" dirty="0" smtClean="0"/>
              <a:t> – определение </a:t>
            </a:r>
            <a:r>
              <a:rPr lang="ru-RU" dirty="0"/>
              <a:t>промежуточных </a:t>
            </a:r>
            <a:r>
              <a:rPr lang="ru-RU" dirty="0" smtClean="0"/>
              <a:t>значений </a:t>
            </a:r>
            <a:r>
              <a:rPr lang="ru-RU" dirty="0"/>
              <a:t>функции </a:t>
            </a:r>
            <a:r>
              <a:rPr lang="ru-RU" dirty="0" smtClean="0"/>
              <a:t>по известному дискретному набору значений функции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ru-RU" dirty="0" smtClean="0">
                <a:solidFill>
                  <a:srgbClr val="FF0000"/>
                </a:solidFill>
              </a:rPr>
              <a:t>Экстраполяция</a:t>
            </a:r>
            <a:r>
              <a:rPr lang="ru-RU" dirty="0" smtClean="0"/>
              <a:t> – определение значений функции за </a:t>
            </a:r>
            <a:r>
              <a:rPr lang="ru-RU" dirty="0"/>
              <a:t>пределами </a:t>
            </a:r>
            <a:r>
              <a:rPr lang="ru-RU" dirty="0" smtClean="0"/>
              <a:t>первоначально известного интервала</a:t>
            </a: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  <p:sp>
        <p:nvSpPr>
          <p:cNvPr id="6" name="Freeform 36"/>
          <p:cNvSpPr>
            <a:spLocks/>
          </p:cNvSpPr>
          <p:nvPr/>
        </p:nvSpPr>
        <p:spPr bwMode="auto">
          <a:xfrm>
            <a:off x="5072063" y="2898775"/>
            <a:ext cx="2863850" cy="1244600"/>
          </a:xfrm>
          <a:custGeom>
            <a:avLst/>
            <a:gdLst>
              <a:gd name="T0" fmla="*/ 0 w 1406"/>
              <a:gd name="T1" fmla="*/ 1089 h 1089"/>
              <a:gd name="T2" fmla="*/ 91 w 1406"/>
              <a:gd name="T3" fmla="*/ 862 h 1089"/>
              <a:gd name="T4" fmla="*/ 272 w 1406"/>
              <a:gd name="T5" fmla="*/ 726 h 1089"/>
              <a:gd name="T6" fmla="*/ 589 w 1406"/>
              <a:gd name="T7" fmla="*/ 635 h 1089"/>
              <a:gd name="T8" fmla="*/ 952 w 1406"/>
              <a:gd name="T9" fmla="*/ 409 h 1089"/>
              <a:gd name="T10" fmla="*/ 1088 w 1406"/>
              <a:gd name="T11" fmla="*/ 91 h 1089"/>
              <a:gd name="T12" fmla="*/ 1406 w 1406"/>
              <a:gd name="T13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089">
                <a:moveTo>
                  <a:pt x="0" y="1089"/>
                </a:moveTo>
                <a:cubicBezTo>
                  <a:pt x="23" y="1005"/>
                  <a:pt x="46" y="922"/>
                  <a:pt x="91" y="862"/>
                </a:cubicBezTo>
                <a:cubicBezTo>
                  <a:pt x="136" y="802"/>
                  <a:pt x="189" y="764"/>
                  <a:pt x="272" y="726"/>
                </a:cubicBezTo>
                <a:cubicBezTo>
                  <a:pt x="355" y="688"/>
                  <a:pt x="476" y="688"/>
                  <a:pt x="589" y="635"/>
                </a:cubicBezTo>
                <a:cubicBezTo>
                  <a:pt x="702" y="582"/>
                  <a:pt x="869" y="500"/>
                  <a:pt x="952" y="409"/>
                </a:cubicBezTo>
                <a:cubicBezTo>
                  <a:pt x="1035" y="318"/>
                  <a:pt x="1012" y="159"/>
                  <a:pt x="1088" y="91"/>
                </a:cubicBezTo>
                <a:cubicBezTo>
                  <a:pt x="1164" y="23"/>
                  <a:pt x="1353" y="15"/>
                  <a:pt x="140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reeform 36"/>
          <p:cNvSpPr>
            <a:spLocks/>
          </p:cNvSpPr>
          <p:nvPr/>
        </p:nvSpPr>
        <p:spPr bwMode="auto">
          <a:xfrm>
            <a:off x="5005388" y="4649788"/>
            <a:ext cx="3797300" cy="1922462"/>
          </a:xfrm>
          <a:custGeom>
            <a:avLst/>
            <a:gdLst>
              <a:gd name="T0" fmla="*/ 0 w 1406"/>
              <a:gd name="T1" fmla="*/ 1089 h 1089"/>
              <a:gd name="T2" fmla="*/ 91 w 1406"/>
              <a:gd name="T3" fmla="*/ 862 h 1089"/>
              <a:gd name="T4" fmla="*/ 272 w 1406"/>
              <a:gd name="T5" fmla="*/ 726 h 1089"/>
              <a:gd name="T6" fmla="*/ 589 w 1406"/>
              <a:gd name="T7" fmla="*/ 635 h 1089"/>
              <a:gd name="T8" fmla="*/ 952 w 1406"/>
              <a:gd name="T9" fmla="*/ 409 h 1089"/>
              <a:gd name="T10" fmla="*/ 1088 w 1406"/>
              <a:gd name="T11" fmla="*/ 91 h 1089"/>
              <a:gd name="T12" fmla="*/ 1406 w 1406"/>
              <a:gd name="T13" fmla="*/ 0 h 1089"/>
              <a:gd name="connsiteX0" fmla="*/ 0 w 11059"/>
              <a:gd name="connsiteY0" fmla="*/ 13691 h 13691"/>
              <a:gd name="connsiteX1" fmla="*/ 1706 w 11059"/>
              <a:gd name="connsiteY1" fmla="*/ 7916 h 13691"/>
              <a:gd name="connsiteX2" fmla="*/ 2994 w 11059"/>
              <a:gd name="connsiteY2" fmla="*/ 6667 h 13691"/>
              <a:gd name="connsiteX3" fmla="*/ 5248 w 11059"/>
              <a:gd name="connsiteY3" fmla="*/ 5831 h 13691"/>
              <a:gd name="connsiteX4" fmla="*/ 7830 w 11059"/>
              <a:gd name="connsiteY4" fmla="*/ 3756 h 13691"/>
              <a:gd name="connsiteX5" fmla="*/ 8797 w 11059"/>
              <a:gd name="connsiteY5" fmla="*/ 836 h 13691"/>
              <a:gd name="connsiteX6" fmla="*/ 11059 w 11059"/>
              <a:gd name="connsiteY6" fmla="*/ 0 h 13691"/>
              <a:gd name="connsiteX0" fmla="*/ 0 w 13783"/>
              <a:gd name="connsiteY0" fmla="*/ 14109 h 14109"/>
              <a:gd name="connsiteX1" fmla="*/ 1706 w 13783"/>
              <a:gd name="connsiteY1" fmla="*/ 8334 h 14109"/>
              <a:gd name="connsiteX2" fmla="*/ 2994 w 13783"/>
              <a:gd name="connsiteY2" fmla="*/ 7085 h 14109"/>
              <a:gd name="connsiteX3" fmla="*/ 5248 w 13783"/>
              <a:gd name="connsiteY3" fmla="*/ 6249 h 14109"/>
              <a:gd name="connsiteX4" fmla="*/ 7830 w 13783"/>
              <a:gd name="connsiteY4" fmla="*/ 4174 h 14109"/>
              <a:gd name="connsiteX5" fmla="*/ 8797 w 13783"/>
              <a:gd name="connsiteY5" fmla="*/ 1254 h 14109"/>
              <a:gd name="connsiteX6" fmla="*/ 13783 w 13783"/>
              <a:gd name="connsiteY6" fmla="*/ 0 h 14109"/>
              <a:gd name="connsiteX0" fmla="*/ 0 w 14328"/>
              <a:gd name="connsiteY0" fmla="*/ 16685 h 16685"/>
              <a:gd name="connsiteX1" fmla="*/ 2251 w 14328"/>
              <a:gd name="connsiteY1" fmla="*/ 8334 h 16685"/>
              <a:gd name="connsiteX2" fmla="*/ 3539 w 14328"/>
              <a:gd name="connsiteY2" fmla="*/ 7085 h 16685"/>
              <a:gd name="connsiteX3" fmla="*/ 5793 w 14328"/>
              <a:gd name="connsiteY3" fmla="*/ 6249 h 16685"/>
              <a:gd name="connsiteX4" fmla="*/ 8375 w 14328"/>
              <a:gd name="connsiteY4" fmla="*/ 4174 h 16685"/>
              <a:gd name="connsiteX5" fmla="*/ 9342 w 14328"/>
              <a:gd name="connsiteY5" fmla="*/ 1254 h 16685"/>
              <a:gd name="connsiteX6" fmla="*/ 14328 w 14328"/>
              <a:gd name="connsiteY6" fmla="*/ 0 h 1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8" h="16685">
                <a:moveTo>
                  <a:pt x="0" y="16685"/>
                </a:moveTo>
                <a:cubicBezTo>
                  <a:pt x="164" y="15914"/>
                  <a:pt x="1661" y="9934"/>
                  <a:pt x="2251" y="8334"/>
                </a:cubicBezTo>
                <a:cubicBezTo>
                  <a:pt x="2841" y="6734"/>
                  <a:pt x="2948" y="7434"/>
                  <a:pt x="3539" y="7085"/>
                </a:cubicBezTo>
                <a:cubicBezTo>
                  <a:pt x="4129" y="6736"/>
                  <a:pt x="4989" y="6736"/>
                  <a:pt x="5793" y="6249"/>
                </a:cubicBezTo>
                <a:cubicBezTo>
                  <a:pt x="6597" y="5762"/>
                  <a:pt x="7785" y="5009"/>
                  <a:pt x="8375" y="4174"/>
                </a:cubicBezTo>
                <a:cubicBezTo>
                  <a:pt x="8965" y="3338"/>
                  <a:pt x="8802" y="1878"/>
                  <a:pt x="9342" y="1254"/>
                </a:cubicBezTo>
                <a:cubicBezTo>
                  <a:pt x="9883" y="629"/>
                  <a:pt x="13951" y="138"/>
                  <a:pt x="143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5286375" y="4113213"/>
            <a:ext cx="1728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solidFill>
                  <a:srgbClr val="FF0000"/>
                </a:solidFill>
              </a:rPr>
              <a:t>интерполяция</a:t>
            </a:r>
          </a:p>
        </p:txBody>
      </p:sp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6915150" y="3454400"/>
            <a:ext cx="881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,  x</a:t>
            </a:r>
            <a:r>
              <a:rPr lang="en-US" i="1" baseline="-2500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i="1" baseline="-2500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5459413" y="5902325"/>
            <a:ext cx="1728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solidFill>
                  <a:srgbClr val="FF0000"/>
                </a:solidFill>
              </a:rPr>
              <a:t>экстраполяция</a:t>
            </a:r>
          </a:p>
        </p:txBody>
      </p:sp>
      <p:sp>
        <p:nvSpPr>
          <p:cNvPr id="18442" name="TextBox 11"/>
          <p:cNvSpPr txBox="1">
            <a:spLocks noChangeArrowheads="1"/>
          </p:cNvSpPr>
          <p:nvPr/>
        </p:nvSpPr>
        <p:spPr bwMode="auto">
          <a:xfrm>
            <a:off x="7059613" y="5299075"/>
            <a:ext cx="879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,  x</a:t>
            </a:r>
            <a:r>
              <a:rPr lang="en-US" i="1" baseline="-2500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i="1" baseline="-2500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Group 115"/>
          <p:cNvGraphicFramePr>
            <a:graphicFrameLocks noGrp="1"/>
          </p:cNvGraphicFramePr>
          <p:nvPr/>
        </p:nvGraphicFramePr>
        <p:xfrm>
          <a:off x="8286776" y="714375"/>
          <a:ext cx="785547" cy="1928808"/>
        </p:xfrm>
        <a:graphic>
          <a:graphicData uri="http://schemas.openxmlformats.org/drawingml/2006/table">
            <a:tbl>
              <a:tblPr/>
              <a:tblGrid>
                <a:gridCol w="399838"/>
                <a:gridCol w="385709"/>
              </a:tblGrid>
              <a:tr h="3122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ru-RU" sz="1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2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ru-RU" sz="1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2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12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ru-RU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ru-RU" sz="1200" b="0" i="1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6" name="TextBox 15"/>
          <p:cNvSpPr txBox="1">
            <a:spLocks noChangeArrowheads="1"/>
          </p:cNvSpPr>
          <p:nvPr/>
        </p:nvSpPr>
        <p:spPr bwMode="auto">
          <a:xfrm>
            <a:off x="4805363" y="2317750"/>
            <a:ext cx="1728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solidFill>
                  <a:srgbClr val="FF0000"/>
                </a:solidFill>
              </a:rPr>
              <a:t>аппроксимация</a:t>
            </a:r>
          </a:p>
        </p:txBody>
      </p:sp>
      <p:sp>
        <p:nvSpPr>
          <p:cNvPr id="18467" name="TextBox 16"/>
          <p:cNvSpPr txBox="1">
            <a:spLocks noChangeArrowheads="1"/>
          </p:cNvSpPr>
          <p:nvPr/>
        </p:nvSpPr>
        <p:spPr bwMode="auto">
          <a:xfrm>
            <a:off x="6389688" y="1720850"/>
            <a:ext cx="881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g(x)</a:t>
            </a:r>
            <a:endParaRPr lang="ru-RU"/>
          </a:p>
        </p:txBody>
      </p:sp>
      <p:sp>
        <p:nvSpPr>
          <p:cNvPr id="18468" name="Line 37"/>
          <p:cNvSpPr>
            <a:spLocks noChangeShapeType="1"/>
          </p:cNvSpPr>
          <p:nvPr/>
        </p:nvSpPr>
        <p:spPr bwMode="auto">
          <a:xfrm>
            <a:off x="4748213" y="2349500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5006975" y="2051050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70" name="Line 37"/>
          <p:cNvSpPr>
            <a:spLocks noChangeShapeType="1"/>
          </p:cNvSpPr>
          <p:nvPr/>
        </p:nvSpPr>
        <p:spPr bwMode="auto">
          <a:xfrm>
            <a:off x="5283200" y="2060575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5551488" y="1916113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72" name="Line 37"/>
          <p:cNvSpPr>
            <a:spLocks noChangeShapeType="1"/>
          </p:cNvSpPr>
          <p:nvPr/>
        </p:nvSpPr>
        <p:spPr bwMode="auto">
          <a:xfrm>
            <a:off x="5818188" y="1792288"/>
            <a:ext cx="0" cy="20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73" name="Line 37"/>
          <p:cNvSpPr>
            <a:spLocks noChangeShapeType="1"/>
          </p:cNvSpPr>
          <p:nvPr/>
        </p:nvSpPr>
        <p:spPr bwMode="auto">
          <a:xfrm>
            <a:off x="6078538" y="1797050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74" name="Line 37"/>
          <p:cNvSpPr>
            <a:spLocks noChangeShapeType="1"/>
          </p:cNvSpPr>
          <p:nvPr/>
        </p:nvSpPr>
        <p:spPr bwMode="auto">
          <a:xfrm>
            <a:off x="6346825" y="1649413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75" name="Line 37"/>
          <p:cNvSpPr>
            <a:spLocks noChangeShapeType="1"/>
          </p:cNvSpPr>
          <p:nvPr/>
        </p:nvSpPr>
        <p:spPr bwMode="auto">
          <a:xfrm>
            <a:off x="6615113" y="1577975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76" name="Line 37"/>
          <p:cNvSpPr>
            <a:spLocks noChangeShapeType="1"/>
          </p:cNvSpPr>
          <p:nvPr/>
        </p:nvSpPr>
        <p:spPr bwMode="auto">
          <a:xfrm>
            <a:off x="6881813" y="1341438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77" name="Line 37"/>
          <p:cNvSpPr>
            <a:spLocks noChangeShapeType="1"/>
          </p:cNvSpPr>
          <p:nvPr/>
        </p:nvSpPr>
        <p:spPr bwMode="auto">
          <a:xfrm>
            <a:off x="7135813" y="1209675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8478" name="Line 37"/>
          <p:cNvSpPr>
            <a:spLocks noChangeShapeType="1"/>
          </p:cNvSpPr>
          <p:nvPr/>
        </p:nvSpPr>
        <p:spPr bwMode="auto">
          <a:xfrm>
            <a:off x="7412038" y="1144588"/>
            <a:ext cx="0" cy="20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cxnSp>
        <p:nvCxnSpPr>
          <p:cNvPr id="29" name="Straight Connector 17"/>
          <p:cNvCxnSpPr/>
          <p:nvPr/>
        </p:nvCxnSpPr>
        <p:spPr bwMode="auto">
          <a:xfrm flipV="1">
            <a:off x="4337050" y="928688"/>
            <a:ext cx="3735388" cy="1543050"/>
          </a:xfrm>
          <a:prstGeom prst="lin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122885" y="4124330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5381647" y="3825880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5657872" y="3835405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5926160" y="3690943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6192860" y="3567118"/>
            <a:ext cx="0" cy="20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6453210" y="3571880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721497" y="3424243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989785" y="3352805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7256485" y="3116268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7510485" y="2984505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7786710" y="2919418"/>
            <a:ext cx="0" cy="20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5357818" y="5848358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5616580" y="5549908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5892805" y="5559433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6161093" y="5414971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6427793" y="5291146"/>
            <a:ext cx="0" cy="20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5" name="Line 37"/>
          <p:cNvSpPr>
            <a:spLocks noChangeShapeType="1"/>
          </p:cNvSpPr>
          <p:nvPr/>
        </p:nvSpPr>
        <p:spPr bwMode="auto">
          <a:xfrm>
            <a:off x="6688143" y="5295908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6956430" y="5148271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7224718" y="5076833"/>
            <a:ext cx="0" cy="20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7491418" y="4840296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7745418" y="4708533"/>
            <a:ext cx="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8021643" y="4643446"/>
            <a:ext cx="0" cy="20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Постановка задачи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4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7" name="Объект 2"/>
          <p:cNvSpPr>
            <a:spLocks noGrp="1"/>
          </p:cNvSpPr>
          <p:nvPr>
            <p:ph idx="1"/>
          </p:nvPr>
        </p:nvSpPr>
        <p:spPr>
          <a:xfrm>
            <a:off x="228600" y="785794"/>
            <a:ext cx="7772424" cy="4643470"/>
          </a:xfrm>
        </p:spPr>
        <p:txBody>
          <a:bodyPr/>
          <a:lstStyle/>
          <a:p>
            <a:r>
              <a:rPr lang="ru-RU" sz="2200" dirty="0" smtClean="0"/>
              <a:t>Пусть функция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dirty="0" smtClean="0"/>
              <a:t> задана </a:t>
            </a:r>
            <a:r>
              <a:rPr lang="ru-RU" sz="2200" dirty="0"/>
              <a:t>таблицей своих </a:t>
            </a:r>
            <a:r>
              <a:rPr lang="ru-RU" sz="2200" dirty="0" smtClean="0"/>
              <a:t>значений</a:t>
            </a:r>
            <a:r>
              <a:rPr lang="en-US" sz="2200" dirty="0" smtClean="0"/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/>
              <a:t>, 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dirty="0" smtClean="0"/>
              <a:t>: на интервале 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sz="220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sz="2200" i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sz="2200" dirty="0" smtClean="0"/>
              <a:t>:</a:t>
            </a:r>
            <a:endParaRPr lang="ru-RU" sz="2200" dirty="0"/>
          </a:p>
          <a:p>
            <a:pPr lvl="1"/>
            <a:endParaRPr lang="en-US" dirty="0" smtClean="0"/>
          </a:p>
          <a:p>
            <a:r>
              <a:rPr lang="ru-RU" sz="2200" dirty="0" smtClean="0"/>
              <a:t>Задача </a:t>
            </a:r>
            <a:r>
              <a:rPr lang="ru-RU" sz="2200" dirty="0" smtClean="0">
                <a:solidFill>
                  <a:srgbClr val="FF0000"/>
                </a:solidFill>
              </a:rPr>
              <a:t>интерполяции</a:t>
            </a:r>
            <a:r>
              <a:rPr lang="ru-RU" sz="2200" dirty="0" smtClean="0"/>
              <a:t> - найти </a:t>
            </a:r>
            <a:r>
              <a:rPr lang="ru-RU" sz="2200" dirty="0"/>
              <a:t>функцию </a:t>
            </a:r>
            <a:r>
              <a:rPr lang="ru-RU" sz="2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ru-RU" sz="2200" dirty="0"/>
              <a:t>, принимающую </a:t>
            </a:r>
            <a:r>
              <a:rPr lang="ru-RU" sz="2200" dirty="0" smtClean="0"/>
              <a:t>в </a:t>
            </a:r>
            <a:r>
              <a:rPr lang="ru-RU" sz="2200" dirty="0"/>
              <a:t>точках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00" dirty="0" smtClean="0"/>
              <a:t>те </a:t>
            </a:r>
            <a:r>
              <a:rPr lang="ru-RU" sz="2200" dirty="0"/>
              <a:t>же значения </a:t>
            </a:r>
            <a:r>
              <a:rPr lang="en-US" sz="22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200" dirty="0"/>
          </a:p>
          <a:p>
            <a:pPr lvl="1"/>
            <a:r>
              <a:rPr lang="ru-RU" sz="2100" dirty="0" smtClean="0"/>
              <a:t>точки </a:t>
            </a:r>
            <a:r>
              <a:rPr lang="en-US" sz="2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 smtClean="0"/>
              <a:t> </a:t>
            </a:r>
            <a:r>
              <a:rPr lang="ru-RU" sz="2100" dirty="0"/>
              <a:t>– </a:t>
            </a:r>
            <a:r>
              <a:rPr lang="ru-RU" sz="2100" dirty="0" smtClean="0"/>
              <a:t>узлы интерполяции</a:t>
            </a:r>
          </a:p>
          <a:p>
            <a:pPr lvl="1"/>
            <a:r>
              <a:rPr lang="ru-RU" sz="2100" dirty="0" smtClean="0"/>
              <a:t>условие </a:t>
            </a:r>
            <a:r>
              <a:rPr lang="ru-RU" sz="2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ru-RU" sz="21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1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1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1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smtClean="0"/>
              <a:t>– условие интерполяции</a:t>
            </a:r>
            <a:endParaRPr lang="ru-RU" sz="2100" dirty="0"/>
          </a:p>
          <a:p>
            <a:pPr lvl="1"/>
            <a:r>
              <a:rPr lang="ru-RU" sz="2100" dirty="0" smtClean="0"/>
              <a:t>Через </a:t>
            </a:r>
            <a:r>
              <a:rPr lang="ru-RU" sz="2100" dirty="0"/>
              <a:t>заданные точки </a:t>
            </a:r>
            <a:r>
              <a:rPr lang="ru-RU" sz="2100" dirty="0" smtClean="0"/>
              <a:t>можно </a:t>
            </a:r>
            <a:r>
              <a:rPr lang="ru-RU" sz="2100" dirty="0"/>
              <a:t>провести бесконечно много кривых, </a:t>
            </a:r>
            <a:r>
              <a:rPr lang="ru-RU" sz="2100" dirty="0" smtClean="0"/>
              <a:t>для каждой из которых </a:t>
            </a:r>
            <a:r>
              <a:rPr lang="ru-RU" sz="2100" dirty="0"/>
              <a:t>выполнены все условия </a:t>
            </a:r>
            <a:r>
              <a:rPr lang="ru-RU" sz="2100" dirty="0" smtClean="0"/>
              <a:t>интерполяции</a:t>
            </a:r>
          </a:p>
          <a:p>
            <a:pPr lvl="1"/>
            <a:r>
              <a:rPr lang="ru-RU" sz="2100" dirty="0" smtClean="0"/>
              <a:t>Для </a:t>
            </a:r>
            <a:r>
              <a:rPr lang="ru-RU" sz="2100" dirty="0"/>
              <a:t>практики важен случай аппроксимации функции </a:t>
            </a:r>
            <a:r>
              <a:rPr lang="ru-RU" sz="2100" dirty="0" smtClean="0"/>
              <a:t>многочленами:</a:t>
            </a:r>
            <a:endParaRPr lang="ru-RU" sz="2100" dirty="0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1204898" y="1571612"/>
          <a:ext cx="1417770" cy="428628"/>
        </p:xfrm>
        <a:graphic>
          <a:graphicData uri="http://schemas.openxmlformats.org/presentationml/2006/ole">
            <p:oleObj spid="_x0000_s88066" name="Формула" r:id="rId3" imgW="787400" imgH="241300" progId="Equation.3">
              <p:embed/>
            </p:oleObj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857488" y="1571612"/>
          <a:ext cx="1533170" cy="379171"/>
        </p:xfrm>
        <a:graphic>
          <a:graphicData uri="http://schemas.openxmlformats.org/presentationml/2006/ole">
            <p:oleObj spid="_x0000_s88067" name="Формула" r:id="rId4" imgW="850531" imgH="215806" progId="Equation.3">
              <p:embed/>
            </p:oleObj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4572000" y="1500174"/>
          <a:ext cx="1252913" cy="428628"/>
        </p:xfrm>
        <a:graphic>
          <a:graphicData uri="http://schemas.openxmlformats.org/presentationml/2006/ole">
            <p:oleObj spid="_x0000_s88068" name="Формула" r:id="rId5" imgW="698400" imgH="241200" progId="Equation.3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285852" y="5786454"/>
          <a:ext cx="5695990" cy="571504"/>
        </p:xfrm>
        <a:graphic>
          <a:graphicData uri="http://schemas.openxmlformats.org/presentationml/2006/ole">
            <p:oleObj spid="_x0000_s88069" name="Формула" r:id="rId6" imgW="2717640" imgH="279360" progId="Equation.3">
              <p:embed/>
            </p:oleObj>
          </a:graphicData>
        </a:graphic>
      </p:graphicFrame>
      <p:graphicFrame>
        <p:nvGraphicFramePr>
          <p:cNvPr id="33" name="Group 1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1239700"/>
              </p:ext>
            </p:extLst>
          </p:nvPr>
        </p:nvGraphicFramePr>
        <p:xfrm>
          <a:off x="8001024" y="714356"/>
          <a:ext cx="967243" cy="2377440"/>
        </p:xfrm>
        <a:graphic>
          <a:graphicData uri="http://schemas.openxmlformats.org/drawingml/2006/table">
            <a:tbl>
              <a:tblPr/>
              <a:tblGrid>
                <a:gridCol w="492320"/>
                <a:gridCol w="474923"/>
              </a:tblGrid>
              <a:tr h="349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ru-RU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ru-RU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0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000" b="0" i="1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0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ru-RU" sz="2000" b="0" i="1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Локальная и глобальная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5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228600" y="785794"/>
            <a:ext cx="8915400" cy="5105400"/>
          </a:xfrm>
        </p:spPr>
        <p:txBody>
          <a:bodyPr/>
          <a:lstStyle/>
          <a:p>
            <a:r>
              <a:rPr lang="ru-RU" sz="2400" dirty="0" smtClean="0"/>
              <a:t>Глобальная интерполяция</a:t>
            </a:r>
          </a:p>
          <a:p>
            <a:pPr lvl="1"/>
            <a:r>
              <a:rPr lang="ru-RU" sz="2200" dirty="0" smtClean="0"/>
              <a:t>функция </a:t>
            </a: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200" dirty="0" smtClean="0"/>
              <a:t>интерполируется </a:t>
            </a:r>
            <a:r>
              <a:rPr lang="ru-RU" sz="2200" dirty="0"/>
              <a:t>на </a:t>
            </a:r>
            <a:r>
              <a:rPr lang="ru-RU" sz="2200" dirty="0" smtClean="0"/>
              <a:t>всем интервале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[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; </a:t>
            </a:r>
            <a:r>
              <a:rPr lang="en-US" sz="22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] </a:t>
            </a:r>
            <a:r>
              <a:rPr lang="ru-RU" sz="2200" dirty="0"/>
              <a:t>с помощью единого </a:t>
            </a:r>
            <a:r>
              <a:rPr lang="ru-RU" sz="2200" dirty="0" smtClean="0"/>
              <a:t>интерполяционного</a:t>
            </a:r>
            <a:r>
              <a:rPr lang="ru-RU" sz="2200" b="1" dirty="0" smtClean="0"/>
              <a:t> </a:t>
            </a:r>
            <a:r>
              <a:rPr lang="ru-RU" sz="2200" dirty="0" smtClean="0"/>
              <a:t>полинома</a:t>
            </a:r>
          </a:p>
          <a:p>
            <a:pPr lvl="1"/>
            <a:endParaRPr lang="ru-RU" sz="2200" dirty="0" smtClean="0"/>
          </a:p>
          <a:p>
            <a:pPr lvl="2"/>
            <a:endParaRPr lang="ru-RU" sz="2200" dirty="0" smtClean="0"/>
          </a:p>
          <a:p>
            <a:pPr lvl="2"/>
            <a:r>
              <a:rPr lang="ru-RU" sz="2200" dirty="0" smtClean="0"/>
              <a:t>обычно </a:t>
            </a: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m=n</a:t>
            </a:r>
            <a:r>
              <a:rPr lang="en-US" sz="2200" dirty="0"/>
              <a:t>, </a:t>
            </a:r>
            <a:r>
              <a:rPr lang="ru-RU" sz="2200" dirty="0"/>
              <a:t>т.е. степень полинома выбирается равной количеству </a:t>
            </a:r>
            <a:r>
              <a:rPr lang="ru-RU" sz="2200" dirty="0" smtClean="0"/>
              <a:t>узлов</a:t>
            </a:r>
            <a:endParaRPr lang="ru-RU" sz="2200" dirty="0"/>
          </a:p>
          <a:p>
            <a:pPr lvl="2"/>
            <a:r>
              <a:rPr lang="ru-RU" sz="2200" dirty="0" smtClean="0"/>
              <a:t>на практике </a:t>
            </a:r>
            <a:r>
              <a:rPr lang="ru-RU" sz="2200" dirty="0"/>
              <a:t>не </a:t>
            </a:r>
            <a:r>
              <a:rPr lang="ru-RU" sz="2200" dirty="0" smtClean="0"/>
              <a:t>всегда применима.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sz="2400" dirty="0" smtClean="0"/>
              <a:t>Локальная (кусочно-полиномиальная) интерполяция</a:t>
            </a:r>
          </a:p>
          <a:p>
            <a:pPr lvl="1"/>
            <a:r>
              <a:rPr lang="ru-RU" sz="2200" dirty="0"/>
              <a:t>на каждом интервале 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200" i="1" dirty="0" smtClean="0"/>
              <a:t>, </a:t>
            </a:r>
            <a:r>
              <a:rPr lang="en-US" sz="2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200" i="1" dirty="0" smtClean="0"/>
              <a:t> </a:t>
            </a:r>
            <a:r>
              <a:rPr lang="ru-RU" sz="2200" dirty="0"/>
              <a:t>строится отдельный </a:t>
            </a:r>
            <a:r>
              <a:rPr lang="ru-RU" sz="2200" dirty="0" smtClean="0"/>
              <a:t>интерполяционный полином невысокой степени</a:t>
            </a:r>
            <a:endParaRPr lang="en-US" sz="2200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103315" y="2119306"/>
          <a:ext cx="5326073" cy="523876"/>
        </p:xfrm>
        <a:graphic>
          <a:graphicData uri="http://schemas.openxmlformats.org/presentationml/2006/ole">
            <p:oleObj spid="_x0000_s89095" name="Формула" r:id="rId3" imgW="27684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Кусочно-линейная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6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7" name="Straight Connector 43"/>
          <p:cNvCxnSpPr>
            <a:stCxn id="18" idx="0"/>
          </p:cNvCxnSpPr>
          <p:nvPr/>
        </p:nvCxnSpPr>
        <p:spPr bwMode="auto">
          <a:xfrm flipV="1">
            <a:off x="7671049" y="5852774"/>
            <a:ext cx="268582" cy="130538"/>
          </a:xfrm>
          <a:prstGeom prst="line">
            <a:avLst/>
          </a:prstGeom>
          <a:noFill/>
          <a:ln w="12700" cap="flat" cmpd="sng">
            <a:solidFill>
              <a:schemeClr val="tx2"/>
            </a:solidFill>
            <a:prstDash val="solid"/>
            <a:round/>
            <a:headEnd type="none"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928670"/>
            <a:ext cx="8915400" cy="2357454"/>
          </a:xfrm>
        </p:spPr>
        <p:txBody>
          <a:bodyPr/>
          <a:lstStyle/>
          <a:p>
            <a:r>
              <a:rPr lang="ru-RU" sz="2400" dirty="0" smtClean="0"/>
              <a:t>Узловые </a:t>
            </a:r>
            <a:r>
              <a:rPr lang="ru-RU" sz="2400" dirty="0"/>
              <a:t>точки соединяются отрезками </a:t>
            </a:r>
            <a:r>
              <a:rPr lang="ru-RU" sz="2400" dirty="0" smtClean="0"/>
              <a:t>прямых</a:t>
            </a:r>
          </a:p>
          <a:p>
            <a:r>
              <a:rPr lang="ru-RU" sz="2400" dirty="0" smtClean="0"/>
              <a:t>через </a:t>
            </a:r>
            <a:r>
              <a:rPr lang="ru-RU" sz="2400" dirty="0"/>
              <a:t>каждые две </a:t>
            </a:r>
            <a:r>
              <a:rPr lang="ru-RU" sz="2400" dirty="0" smtClean="0"/>
              <a:t>точки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i="1" dirty="0"/>
              <a:t>,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sz="2400" dirty="0" smtClean="0"/>
              <a:t> проводится </a:t>
            </a:r>
            <a:r>
              <a:rPr lang="ru-RU" sz="2400" dirty="0"/>
              <a:t>полином первой </a:t>
            </a:r>
            <a:r>
              <a:rPr lang="ru-RU" sz="2400" dirty="0" smtClean="0"/>
              <a:t>степени:</a:t>
            </a:r>
          </a:p>
          <a:p>
            <a:endParaRPr lang="ru-RU" sz="2400" dirty="0"/>
          </a:p>
          <a:p>
            <a:endParaRPr lang="ru-RU" sz="2400" dirty="0" smtClean="0"/>
          </a:p>
          <a:p>
            <a:pPr lvl="1"/>
            <a:r>
              <a:rPr lang="ru-RU" sz="2400" dirty="0" smtClean="0"/>
              <a:t>коэффициенты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400" i="1" dirty="0"/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 smtClean="0"/>
              <a:t> разные </a:t>
            </a:r>
            <a:r>
              <a:rPr lang="ru-RU" sz="2400" dirty="0"/>
              <a:t>на каждом интервале </a:t>
            </a:r>
            <a:r>
              <a:rPr lang="ru-RU" sz="2400" dirty="0" smtClean="0"/>
              <a:t>   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i="1" dirty="0"/>
              <a:t>,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dirty="0">
                <a:cs typeface="Times New Roman" pitchFamily="18" charset="0"/>
              </a:rPr>
              <a:t>:</a:t>
            </a:r>
            <a:endParaRPr lang="ru-RU" sz="2400" dirty="0" smtClean="0"/>
          </a:p>
        </p:txBody>
      </p:sp>
      <p:graphicFrame>
        <p:nvGraphicFramePr>
          <p:cNvPr id="9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01839416"/>
              </p:ext>
            </p:extLst>
          </p:nvPr>
        </p:nvGraphicFramePr>
        <p:xfrm>
          <a:off x="4089400" y="4071938"/>
          <a:ext cx="1868488" cy="973137"/>
        </p:xfrm>
        <a:graphic>
          <a:graphicData uri="http://schemas.openxmlformats.org/presentationml/2006/ole">
            <p:oleObj spid="_x0000_s90115" name="Equation" r:id="rId3" imgW="812520" imgH="431640" progId="Equation.DSMT4">
              <p:embed/>
            </p:oleObj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23077077"/>
              </p:ext>
            </p:extLst>
          </p:nvPr>
        </p:nvGraphicFramePr>
        <p:xfrm>
          <a:off x="4073525" y="5035550"/>
          <a:ext cx="2001838" cy="452438"/>
        </p:xfrm>
        <a:graphic>
          <a:graphicData uri="http://schemas.openxmlformats.org/presentationml/2006/ole">
            <p:oleObj spid="_x0000_s90116" name="Equation" r:id="rId4" imgW="1015920" imgH="228600" progId="Equation.DSMT4">
              <p:embed/>
            </p:oleObj>
          </a:graphicData>
        </a:graphic>
      </p:graphicFrame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6072198" y="6623650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>
            <a:off x="6331896" y="6326025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>
            <a:off x="6607483" y="6230241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Line 37"/>
          <p:cNvSpPr>
            <a:spLocks noChangeShapeType="1"/>
          </p:cNvSpPr>
          <p:nvPr/>
        </p:nvSpPr>
        <p:spPr bwMode="auto">
          <a:xfrm>
            <a:off x="6876066" y="6190704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7142769" y="6148604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>
            <a:off x="7402466" y="6071750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7671049" y="5983312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7939631" y="5852774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8206334" y="5530668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8460906" y="5483907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8736493" y="5463968"/>
            <a:ext cx="0" cy="200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6506" y="56752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757909" y="5532156"/>
            <a:ext cx="58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endParaRPr lang="ru-RU" dirty="0"/>
          </a:p>
        </p:txBody>
      </p:sp>
      <p:graphicFrame>
        <p:nvGraphicFramePr>
          <p:cNvPr id="25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42276064"/>
              </p:ext>
            </p:extLst>
          </p:nvPr>
        </p:nvGraphicFramePr>
        <p:xfrm>
          <a:off x="806450" y="2416175"/>
          <a:ext cx="2781300" cy="534988"/>
        </p:xfrm>
        <a:graphic>
          <a:graphicData uri="http://schemas.openxmlformats.org/presentationml/2006/ole">
            <p:oleObj spid="_x0000_s90117" name="Equation" r:id="rId5" imgW="1307880" imgH="253800" progId="Equation.DSMT4">
              <p:embed/>
            </p:oleObj>
          </a:graphicData>
        </a:graphic>
      </p:graphicFrame>
      <p:graphicFrame>
        <p:nvGraphicFramePr>
          <p:cNvPr id="26" name="Object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59063739"/>
              </p:ext>
            </p:extLst>
          </p:nvPr>
        </p:nvGraphicFramePr>
        <p:xfrm>
          <a:off x="3797203" y="2428867"/>
          <a:ext cx="1560615" cy="475663"/>
        </p:xfrm>
        <a:graphic>
          <a:graphicData uri="http://schemas.openxmlformats.org/presentationml/2006/ole">
            <p:oleObj spid="_x0000_s90118" name="Формула" r:id="rId6" imgW="1054100" imgH="241300" progId="Equation.3">
              <p:embed/>
            </p:oleObj>
          </a:graphicData>
        </a:graphic>
      </p:graphicFrame>
      <p:graphicFrame>
        <p:nvGraphicFramePr>
          <p:cNvPr id="27" name="Object 1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63770184"/>
              </p:ext>
            </p:extLst>
          </p:nvPr>
        </p:nvGraphicFramePr>
        <p:xfrm>
          <a:off x="665163" y="4357688"/>
          <a:ext cx="1887537" cy="1000125"/>
        </p:xfrm>
        <a:graphic>
          <a:graphicData uri="http://schemas.openxmlformats.org/presentationml/2006/ole">
            <p:oleObj spid="_x0000_s90119" name="Equation" r:id="rId7" imgW="1155600" imgH="482400" progId="Equation.DSMT4">
              <p:embed/>
            </p:oleObj>
          </a:graphicData>
        </a:graphic>
      </p:graphicFrame>
      <p:sp>
        <p:nvSpPr>
          <p:cNvPr id="28" name="Стрелка вправо 27"/>
          <p:cNvSpPr/>
          <p:nvPr/>
        </p:nvSpPr>
        <p:spPr bwMode="auto">
          <a:xfrm>
            <a:off x="3000364" y="4786322"/>
            <a:ext cx="428628" cy="21431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1000" marR="0" indent="-3810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614363" y="5715000"/>
          <a:ext cx="3940175" cy="973138"/>
        </p:xfrm>
        <a:graphic>
          <a:graphicData uri="http://schemas.openxmlformats.org/presentationml/2006/ole">
            <p:oleObj spid="_x0000_s90120" name="Equation" r:id="rId8" imgW="17143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Кусочно-линейная. Код программы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7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608297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00364" y="1500174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методом кусочно-линейной интерполяции</a:t>
            </a:r>
            <a:endParaRPr lang="ru-RU" dirty="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065" y="2000240"/>
            <a:ext cx="853394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1" y="6000768"/>
            <a:ext cx="567840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Кусочно-линейная</a:t>
            </a:r>
            <a:r>
              <a:rPr lang="ru-RU" altLang="ru-RU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 </a:t>
            </a:r>
            <a:r>
              <a:rPr lang="ru-RU" altLang="ru-RU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Графики</a:t>
            </a:r>
            <a:endParaRPr lang="ru-RU" altLang="ru-RU" sz="2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B6B1B9A-D623-4306-9D9F-3AEBD8525E23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8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06" y="642918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= [1.415, 1.42, 1.425, 1.43, 1.435, 1.44, 1.445]</a:t>
            </a:r>
            <a:br>
              <a:rPr lang="en-US" dirty="0" smtClean="0"/>
            </a:br>
            <a:r>
              <a:rPr lang="en-US" dirty="0" smtClean="0"/>
              <a:t>y = [0.87, 0.88, 0.85, 0.86, 0.89, 0.9, 0.92]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xk</a:t>
            </a:r>
            <a:r>
              <a:rPr lang="en-US" dirty="0" smtClean="0"/>
              <a:t> = 1.428  # </a:t>
            </a:r>
            <a:r>
              <a:rPr lang="ru-RU" dirty="0" smtClean="0"/>
              <a:t>при этом </a:t>
            </a:r>
            <a:r>
              <a:rPr lang="en-US" dirty="0" smtClean="0"/>
              <a:t>x </a:t>
            </a:r>
            <a:r>
              <a:rPr lang="ru-RU" dirty="0" smtClean="0"/>
              <a:t>найти </a:t>
            </a:r>
            <a:r>
              <a:rPr lang="en-US" dirty="0" smtClean="0"/>
              <a:t>y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= 0</a:t>
            </a:r>
            <a:br>
              <a:rPr lang="en-US" dirty="0" smtClean="0"/>
            </a:br>
            <a:r>
              <a:rPr lang="en-US" dirty="0" smtClean="0"/>
              <a:t>while </a:t>
            </a:r>
            <a:r>
              <a:rPr lang="en-US" dirty="0" err="1" smtClean="0"/>
              <a:t>xk</a:t>
            </a:r>
            <a:r>
              <a:rPr lang="en-US" dirty="0" smtClean="0"/>
              <a:t> &gt; x[</a:t>
            </a:r>
            <a:r>
              <a:rPr lang="en-US" dirty="0" err="1" smtClean="0"/>
              <a:t>i</a:t>
            </a:r>
            <a:r>
              <a:rPr lang="en-US" dirty="0" smtClean="0"/>
              <a:t>]: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yk</a:t>
            </a:r>
            <a:r>
              <a:rPr lang="en-US" dirty="0" smtClean="0"/>
              <a:t> = y[i-1] + (y[</a:t>
            </a:r>
            <a:r>
              <a:rPr lang="en-US" dirty="0" err="1" smtClean="0"/>
              <a:t>i</a:t>
            </a:r>
            <a:r>
              <a:rPr lang="en-US" dirty="0" smtClean="0"/>
              <a:t>] - y[i-1])*(</a:t>
            </a:r>
            <a:r>
              <a:rPr lang="en-US" dirty="0" err="1" smtClean="0"/>
              <a:t>xk</a:t>
            </a:r>
            <a:r>
              <a:rPr lang="en-US" dirty="0" smtClean="0"/>
              <a:t> - x[i-1])/(x[</a:t>
            </a:r>
            <a:r>
              <a:rPr lang="en-US" dirty="0" err="1" smtClean="0"/>
              <a:t>i</a:t>
            </a:r>
            <a:r>
              <a:rPr lang="en-US" dirty="0" smtClean="0"/>
              <a:t>] - x[i-1])</a:t>
            </a:r>
            <a:br>
              <a:rPr lang="en-US" dirty="0" smtClean="0"/>
            </a:br>
            <a:r>
              <a:rPr lang="en-US" dirty="0" smtClean="0"/>
              <a:t>print('</a:t>
            </a:r>
            <a:r>
              <a:rPr lang="en-US" dirty="0" err="1" smtClean="0"/>
              <a:t>xk</a:t>
            </a:r>
            <a:r>
              <a:rPr lang="en-US" dirty="0" smtClean="0"/>
              <a:t>=', </a:t>
            </a:r>
            <a:r>
              <a:rPr lang="en-US" dirty="0" err="1" smtClean="0"/>
              <a:t>xk</a:t>
            </a:r>
            <a:r>
              <a:rPr lang="en-US" dirty="0" smtClean="0"/>
              <a:t>, '</a:t>
            </a:r>
            <a:r>
              <a:rPr lang="en-US" dirty="0" err="1" smtClean="0"/>
              <a:t>yk</a:t>
            </a:r>
            <a:r>
              <a:rPr lang="en-US" dirty="0" smtClean="0"/>
              <a:t>=', </a:t>
            </a:r>
            <a:r>
              <a:rPr lang="en-US" dirty="0" err="1" smtClean="0"/>
              <a:t>yk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x,y,'r</a:t>
            </a:r>
            <a:r>
              <a:rPr lang="en-US" dirty="0" smtClean="0"/>
              <a:t>--', </a:t>
            </a:r>
            <a:r>
              <a:rPr lang="en-US" dirty="0" err="1" smtClean="0"/>
              <a:t>xk,yk,'b</a:t>
            </a:r>
            <a:r>
              <a:rPr lang="en-US" dirty="0" smtClean="0"/>
              <a:t>*')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858239"/>
            <a:ext cx="5795967" cy="299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43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81000" indent="-38100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ru-RU" alt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Интерполяция. </a:t>
            </a:r>
            <a:r>
              <a:rPr lang="ru-RU" altLang="ru-RU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Кусочно-линейная. Задание</a:t>
            </a:r>
            <a:endParaRPr lang="ru-RU" altLang="ru-RU" sz="24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400550" y="-26988"/>
            <a:ext cx="45878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10398B8F-B8A5-4E36-8597-4A3BD68A5455}" type="slidenum">
              <a:rPr lang="ru-RU" altLang="ru-RU" sz="1500" b="1">
                <a:solidFill>
                  <a:srgbClr val="FF00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</a:pPr>
              <a:t>9</a:t>
            </a:fld>
            <a:endParaRPr lang="ru-RU" altLang="ru-RU" sz="15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42844" y="642918"/>
            <a:ext cx="4143404" cy="204311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altLang="ru-RU" sz="2400" b="1" i="1" dirty="0" smtClean="0">
                <a:solidFill>
                  <a:srgbClr val="002060"/>
                </a:solidFill>
                <a:latin typeface="Calibri" pitchFamily="34" charset="0"/>
              </a:rPr>
              <a:t>Задание</a:t>
            </a:r>
            <a:endParaRPr lang="ru-RU" altLang="ru-RU" sz="2400" kern="1200" dirty="0" smtClean="0">
              <a:latin typeface="Calibri" pitchFamily="34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altLang="ru-RU" sz="2000" dirty="0" smtClean="0"/>
              <a:t>Дана таблица </a:t>
            </a:r>
            <a:r>
              <a:rPr lang="en-US" altLang="ru-RU" sz="2000" dirty="0" smtClean="0"/>
              <a:t>                     </a:t>
            </a:r>
            <a:r>
              <a:rPr lang="ru-RU" altLang="ru-RU" sz="2000" dirty="0" smtClean="0">
                <a:solidFill>
                  <a:srgbClr val="FF0000"/>
                </a:solidFill>
              </a:rPr>
              <a:t>Х = </a:t>
            </a:r>
            <a:r>
              <a:rPr lang="en-US" altLang="ru-RU" sz="2000" dirty="0" smtClean="0">
                <a:solidFill>
                  <a:srgbClr val="FF0000"/>
                </a:solidFill>
              </a:rPr>
              <a:t>[1,2,3,4,5,6,7</a:t>
            </a:r>
            <a:r>
              <a:rPr lang="ru-RU" altLang="ru-RU" sz="2000" dirty="0" smtClean="0">
                <a:solidFill>
                  <a:srgbClr val="FF0000"/>
                </a:solidFill>
              </a:rPr>
              <a:t>,8</a:t>
            </a:r>
            <a:r>
              <a:rPr lang="en-US" altLang="ru-RU" sz="2000" dirty="0" smtClean="0">
                <a:solidFill>
                  <a:srgbClr val="FF0000"/>
                </a:solidFill>
              </a:rPr>
              <a:t>] </a:t>
            </a:r>
            <a:r>
              <a:rPr lang="ru-RU" altLang="ru-RU" sz="2000" dirty="0" smtClean="0"/>
              <a:t>, </a:t>
            </a:r>
            <a:r>
              <a:rPr lang="en-US" altLang="ru-RU" sz="2000" dirty="0" smtClean="0"/>
              <a:t>             </a:t>
            </a:r>
            <a:r>
              <a:rPr lang="en-US" altLang="ru-RU" sz="2000" dirty="0" smtClean="0">
                <a:solidFill>
                  <a:srgbClr val="FF0000"/>
                </a:solidFill>
              </a:rPr>
              <a:t>Y</a:t>
            </a:r>
            <a:r>
              <a:rPr lang="en-US" altLang="ru-RU" sz="2000" dirty="0" smtClean="0"/>
              <a:t> (</a:t>
            </a:r>
            <a:r>
              <a:rPr lang="ru-RU" altLang="ru-RU" sz="2000" dirty="0" smtClean="0"/>
              <a:t>см. ниже</a:t>
            </a:r>
            <a:r>
              <a:rPr lang="en-US" altLang="ru-RU" sz="2000" dirty="0" smtClean="0"/>
              <a:t>)</a:t>
            </a:r>
            <a:r>
              <a:rPr lang="ru-RU" altLang="ru-RU" sz="2000" dirty="0" smtClean="0"/>
              <a:t>. </a:t>
            </a:r>
            <a:endParaRPr lang="en-US" altLang="ru-RU" sz="2000" dirty="0" smtClean="0"/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altLang="ru-RU" sz="2000" dirty="0" smtClean="0"/>
              <a:t>      </a:t>
            </a:r>
            <a:r>
              <a:rPr lang="ru-RU" altLang="ru-RU" sz="2000" dirty="0" smtClean="0"/>
              <a:t>Методом </a:t>
            </a:r>
            <a:r>
              <a:rPr lang="ru-RU" sz="2000" dirty="0" smtClean="0"/>
              <a:t>кусочно-линейной интерполяции найти значение функции в точке </a:t>
            </a:r>
            <a:r>
              <a:rPr lang="en-US" sz="2000" dirty="0" smtClean="0">
                <a:solidFill>
                  <a:srgbClr val="FF0000"/>
                </a:solidFill>
              </a:rPr>
              <a:t>f(2.7)</a:t>
            </a:r>
            <a:r>
              <a:rPr lang="en-US" sz="2000" dirty="0" smtClean="0"/>
              <a:t>.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sz="2000" dirty="0" smtClean="0"/>
              <a:t>C </a:t>
            </a:r>
            <a:r>
              <a:rPr lang="ru-RU" sz="2000" dirty="0" smtClean="0"/>
              <a:t>использованием библиотеки </a:t>
            </a:r>
            <a:r>
              <a:rPr lang="en-US" sz="2000" dirty="0" err="1" smtClean="0">
                <a:solidFill>
                  <a:srgbClr val="FF0000"/>
                </a:solidFill>
              </a:rPr>
              <a:t>matplotlib.pyplot</a:t>
            </a:r>
            <a:r>
              <a:rPr lang="ru-RU" sz="2000" dirty="0" smtClean="0"/>
              <a:t> построить график функции по точкам из </a:t>
            </a:r>
            <a:r>
              <a:rPr lang="ru-RU" sz="2000" dirty="0" smtClean="0">
                <a:solidFill>
                  <a:srgbClr val="FF0000"/>
                </a:solidFill>
              </a:rPr>
              <a:t>п.1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defRPr/>
            </a:pPr>
            <a:endParaRPr lang="ru-RU" sz="20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defRPr/>
            </a:pPr>
            <a:endParaRPr lang="ru-RU" sz="2400" kern="1200" dirty="0" smtClean="0">
              <a:latin typeface="Calibri" pitchFamily="34" charset="0"/>
              <a:cs typeface="Arial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400" kern="1200" dirty="0">
              <a:latin typeface="Calibri" pitchFamily="34" charset="0"/>
              <a:cs typeface="Arial" charset="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162468"/>
            <a:ext cx="3829698" cy="533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5429256" y="785794"/>
            <a:ext cx="2446504" cy="34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altLang="ru-RU" sz="2000" b="1" i="1" dirty="0" smtClean="0">
                <a:solidFill>
                  <a:srgbClr val="002060"/>
                </a:solidFill>
              </a:rPr>
              <a:t>Варианты заданий:</a:t>
            </a:r>
            <a:endParaRPr lang="ru-RU" alt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13346</TotalTime>
  <Words>817</Words>
  <Application>Microsoft Office PowerPoint</Application>
  <PresentationFormat>Экран (4:3)</PresentationFormat>
  <Paragraphs>191</Paragraphs>
  <Slides>27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Тема Office</vt:lpstr>
      <vt:lpstr>Палитра</vt:lpstr>
      <vt:lpstr>Формула</vt:lpstr>
      <vt:lpstr>Equation</vt:lpstr>
      <vt:lpstr>Слайд 1</vt:lpstr>
      <vt:lpstr>Аппроксимация. Постановка задачи</vt:lpstr>
      <vt:lpstr>Аппроксимация. Определения</vt:lpstr>
      <vt:lpstr>Интерполяция. Постановка задачи</vt:lpstr>
      <vt:lpstr>Интерполяция. Локальная и глобальная</vt:lpstr>
      <vt:lpstr>Интерполяция. Кусочно-линейная</vt:lpstr>
      <vt:lpstr>Интерполяция. Кусочно-линейная. Код программы</vt:lpstr>
      <vt:lpstr>Интерполяция. Кусочно-линейная. Графики</vt:lpstr>
      <vt:lpstr>Интерполяция. Кусочно-линейная. Задание</vt:lpstr>
      <vt:lpstr>Интерполяция. Кусочно-квадратная</vt:lpstr>
      <vt:lpstr>Интерполяция. Метод Лагранжа</vt:lpstr>
      <vt:lpstr>Интерполяция. Метод Ньютона. Разделенные разности</vt:lpstr>
      <vt:lpstr>Интерполяция. Метод Ньютона</vt:lpstr>
      <vt:lpstr>Интерполяция. Сплайн-интерполяция</vt:lpstr>
      <vt:lpstr>Интерполяция. Сплайн-интерполяция</vt:lpstr>
      <vt:lpstr>Интерполяция. Сплайн-интерполяция</vt:lpstr>
      <vt:lpstr>Интерполяция. Сплайн-интерполяция</vt:lpstr>
      <vt:lpstr>Интерполяция. Сплайн-интерполяция. Код программы</vt:lpstr>
      <vt:lpstr>Интерполяция. Сплайн-интерполяция. Результат</vt:lpstr>
      <vt:lpstr>Интерполяция. Сплайн. Задание</vt:lpstr>
      <vt:lpstr>Доп.материал. Python. Графики-01</vt:lpstr>
      <vt:lpstr>Доп.материал. Python. Графики-02</vt:lpstr>
      <vt:lpstr>Доп.материал. Python. Графики-03</vt:lpstr>
      <vt:lpstr>Доп.материал. Python. Графики-04</vt:lpstr>
      <vt:lpstr>Доп.материал. Python. Генерация массивов. Код программы</vt:lpstr>
      <vt:lpstr>Доп.материал. Интерполяция. Метод наименьших квадратов</vt:lpstr>
      <vt:lpstr>Доп.материал. Интерполяция. Метод наименьших квадратов</vt:lpstr>
    </vt:vector>
  </TitlesOfParts>
  <Company>Полюс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управления  инженерными данными  и производством на всех  этапах жизненного цикла изделия  (АСУ ИДиП)</dc:title>
  <dc:creator>Коблов Николай Николаевич</dc:creator>
  <cp:lastModifiedBy>Vasiliy</cp:lastModifiedBy>
  <cp:revision>1181</cp:revision>
  <cp:lastPrinted>2020-09-23T03:48:42Z</cp:lastPrinted>
  <dcterms:created xsi:type="dcterms:W3CDTF">2012-12-10T01:41:31Z</dcterms:created>
  <dcterms:modified xsi:type="dcterms:W3CDTF">2020-11-02T18:55:19Z</dcterms:modified>
</cp:coreProperties>
</file>