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‹N°›</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‹N°›</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‹N°›</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‹N°›</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a:solidFill>
                  <a:srgbClr val="D4DF33"/>
                </a:solidFill>
              </a:rPr>
              <a:t>Executive summary best practice</a:t>
            </a:r>
            <a:endParaRPr/>
          </a:p>
        </p:txBody>
      </p:sp>
      <p:sp>
        <p:nvSpPr>
          <p:cNvPr id="512" name="Google Shape;512;p1"/>
          <p:cNvSpPr txBox="1"/>
          <p:nvPr/>
        </p:nvSpPr>
        <p:spPr>
          <a:xfrm>
            <a:off x="4910575" y="234694"/>
            <a:ext cx="6352500" cy="617525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Situation</a:t>
            </a:r>
            <a:endParaRPr sz="1600" b="1"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err="1">
                <a:solidFill>
                  <a:schemeClr val="dk1"/>
                </a:solidFill>
                <a:latin typeface="Trebuchet MS"/>
                <a:ea typeface="Trebuchet MS"/>
                <a:cs typeface="Trebuchet MS"/>
                <a:sym typeface="Trebuchet MS"/>
              </a:rPr>
              <a:t>PowerCo</a:t>
            </a:r>
            <a:r>
              <a:rPr lang="en-US" sz="1600" dirty="0">
                <a:solidFill>
                  <a:schemeClr val="dk1"/>
                </a:solidFill>
                <a:latin typeface="Trebuchet MS"/>
                <a:ea typeface="Trebuchet MS"/>
                <a:cs typeface="Trebuchet MS"/>
                <a:sym typeface="Trebuchet MS"/>
              </a:rPr>
              <a:t> has seen recent customer churn that they suspect is connected to price changes too high for some customers. And they figured that a 20% discount might just be the thing to keep customers on board and discourage churn.</a:t>
            </a:r>
            <a:endParaRPr lang="en-US" dirty="0"/>
          </a:p>
          <a:p>
            <a:pPr marL="550800" marR="0" lvl="2" indent="-114399" algn="l" rtl="0">
              <a:lnSpc>
                <a:spcPct val="90000"/>
              </a:lnSpc>
              <a:spcBef>
                <a:spcPts val="0"/>
              </a:spcBef>
              <a:spcAft>
                <a:spcPts val="0"/>
              </a:spcAft>
              <a:buClr>
                <a:srgbClr val="28BA73"/>
              </a:buClr>
              <a:buSzPts val="1600"/>
              <a:buFont typeface="Trebuchet MS"/>
              <a:buNone/>
            </a:pPr>
            <a:endParaRPr lang="en-US"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Complication</a:t>
            </a:r>
            <a:endParaRPr sz="1600" b="1"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Despite the company's belief that pricing is the primary driver of churn, analysis suggests that other factors play a significant role. These include customer energy consumption patterns, net margins on power, additional charges like meter rent, and customer tenure. Simply lowering prices may not fully address the churn issue.</a:t>
            </a:r>
          </a:p>
          <a:p>
            <a:pPr marL="324000" marR="0" lvl="1" indent="-216000" algn="l" rtl="0">
              <a:lnSpc>
                <a:spcPct val="100000"/>
              </a:lnSpc>
              <a:spcBef>
                <a:spcPts val="300"/>
              </a:spcBef>
              <a:spcAft>
                <a:spcPts val="0"/>
              </a:spcAft>
              <a:buClr>
                <a:srgbClr val="28BA73"/>
              </a:buClr>
              <a:buSzPts val="1600"/>
              <a:buFont typeface="Trebuchet MS"/>
              <a:buChar char="•"/>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800" b="1" dirty="0">
                <a:solidFill>
                  <a:schemeClr val="dk1"/>
                </a:solidFill>
                <a:latin typeface="Trebuchet MS"/>
                <a:ea typeface="Trebuchet MS"/>
                <a:cs typeface="Trebuchet MS"/>
                <a:sym typeface="Trebuchet MS"/>
              </a:rPr>
              <a:t>Question</a:t>
            </a:r>
            <a:endParaRPr sz="1600" b="1"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Would implementing a churn prediction model and offering targeted discounts to at-risk customers be an effective way to reduce churn while maintaining </a:t>
            </a:r>
            <a:r>
              <a:rPr lang="en-US" sz="1600">
                <a:solidFill>
                  <a:schemeClr val="dk1"/>
                </a:solidFill>
                <a:latin typeface="Trebuchet MS"/>
                <a:ea typeface="Trebuchet MS"/>
                <a:cs typeface="Trebuchet MS"/>
                <a:sym typeface="Trebuchet MS"/>
              </a:rPr>
              <a:t>profitability?</a:t>
            </a:r>
          </a:p>
          <a:p>
            <a:pPr marL="107999" marR="0" lvl="1" algn="l" rtl="0">
              <a:lnSpc>
                <a:spcPct val="100000"/>
              </a:lnSpc>
              <a:spcBef>
                <a:spcPts val="300"/>
              </a:spcBef>
              <a:spcAft>
                <a:spcPts val="0"/>
              </a:spcAft>
              <a:buClr>
                <a:srgbClr val="28BA73"/>
              </a:buClr>
              <a:buSzPts val="1600"/>
            </a:pPr>
            <a:endParaRPr lang="en-US" sz="1600" dirty="0">
              <a:solidFill>
                <a:schemeClr val="dk1"/>
              </a:solidFill>
              <a:latin typeface="Trebuchet MS"/>
              <a:ea typeface="Trebuchet MS"/>
              <a:cs typeface="Trebuchet MS"/>
              <a:sym typeface="Trebuchet MS"/>
            </a:endParaRPr>
          </a:p>
          <a:p>
            <a:pPr marL="107999" marR="0" lvl="1" algn="l" rtl="0">
              <a:lnSpc>
                <a:spcPct val="100000"/>
              </a:lnSpc>
              <a:spcBef>
                <a:spcPts val="300"/>
              </a:spcBef>
              <a:spcAft>
                <a:spcPts val="0"/>
              </a:spcAft>
              <a:buClr>
                <a:srgbClr val="28BA73"/>
              </a:buClr>
              <a:buSzPts val="1600"/>
            </a:pPr>
            <a:r>
              <a:rPr lang="en-US" sz="1800" b="1" dirty="0">
                <a:solidFill>
                  <a:schemeClr val="dk1"/>
                </a:solidFill>
                <a:latin typeface="Trebuchet MS"/>
                <a:ea typeface="Trebuchet MS"/>
                <a:cs typeface="Trebuchet MS"/>
                <a:sym typeface="Trebuchet MS"/>
              </a:rPr>
              <a:t>Answer</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In order to do this, a random forest classifier was built from the data. The model accurately recognized customers that were likely to leave at 90% accuracy and 84% precision.</a:t>
            </a:r>
          </a:p>
          <a:p>
            <a:pPr marL="107999" lvl="1" algn="l" rtl="0">
              <a:spcBef>
                <a:spcPts val="300"/>
              </a:spcBef>
              <a:spcAft>
                <a:spcPts val="0"/>
              </a:spcAft>
              <a:buClr>
                <a:srgbClr val="28BA73"/>
              </a:buClr>
              <a:buSzPts val="1600"/>
            </a:pPr>
            <a:endParaRPr lang="en-US" sz="1600" dirty="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Grand écran</PresentationFormat>
  <Paragraphs>13</Paragraphs>
  <Slides>1</Slides>
  <Notes>1</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BELLMIR YAHYA</cp:lastModifiedBy>
  <cp:revision>1</cp:revision>
  <dcterms:created xsi:type="dcterms:W3CDTF">2016-11-04T11:46:04Z</dcterms:created>
  <dcterms:modified xsi:type="dcterms:W3CDTF">2025-03-10T22:33:14Z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