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8288000" cy="10287000"/>
  <p:notesSz cx="6858000" cy="9144000"/>
  <p:embeddedFontLst>
    <p:embeddedFont>
      <p:font typeface="Rugrats Sans" panose="020B0604020202020204" charset="0"/>
      <p:regular r:id="rId28"/>
    </p:embeddedFont>
    <p:embeddedFont>
      <p:font typeface="Chau Philomene" panose="020B0604020202020204" charset="0"/>
      <p:regular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7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76667" y="8587422"/>
            <a:ext cx="5173960" cy="1668602"/>
          </a:xfrm>
          <a:custGeom>
            <a:avLst/>
            <a:gdLst/>
            <a:ahLst/>
            <a:cxnLst/>
            <a:rect l="l" t="t" r="r" b="b"/>
            <a:pathLst>
              <a:path w="5173960" h="1668602">
                <a:moveTo>
                  <a:pt x="5173961" y="0"/>
                </a:moveTo>
                <a:lnTo>
                  <a:pt x="0" y="0"/>
                </a:lnTo>
                <a:lnTo>
                  <a:pt x="0" y="1668602"/>
                </a:lnTo>
                <a:lnTo>
                  <a:pt x="5173961" y="1668602"/>
                </a:lnTo>
                <a:lnTo>
                  <a:pt x="5173961"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0" y="57713"/>
            <a:ext cx="10194587" cy="2109225"/>
          </a:xfrm>
          <a:custGeom>
            <a:avLst/>
            <a:gdLst/>
            <a:ahLst/>
            <a:cxnLst/>
            <a:rect l="l" t="t" r="r" b="b"/>
            <a:pathLst>
              <a:path w="10194587" h="2109225">
                <a:moveTo>
                  <a:pt x="0" y="0"/>
                </a:moveTo>
                <a:lnTo>
                  <a:pt x="10194587" y="0"/>
                </a:lnTo>
                <a:lnTo>
                  <a:pt x="10194587" y="2109225"/>
                </a:lnTo>
                <a:lnTo>
                  <a:pt x="0" y="2109225"/>
                </a:lnTo>
                <a:lnTo>
                  <a:pt x="0" y="0"/>
                </a:lnTo>
                <a:close/>
              </a:path>
            </a:pathLst>
          </a:custGeom>
          <a:blipFill>
            <a:blip r:embed="rId4"/>
            <a:stretch>
              <a:fillRect/>
            </a:stretch>
          </a:blipFill>
        </p:spPr>
      </p:sp>
      <p:sp>
        <p:nvSpPr>
          <p:cNvPr id="5" name="TextBox 5"/>
          <p:cNvSpPr txBox="1"/>
          <p:nvPr/>
        </p:nvSpPr>
        <p:spPr>
          <a:xfrm>
            <a:off x="2333575" y="2501584"/>
            <a:ext cx="13114040" cy="751203"/>
          </a:xfrm>
          <a:prstGeom prst="rect">
            <a:avLst/>
          </a:prstGeom>
        </p:spPr>
        <p:txBody>
          <a:bodyPr lIns="0" tIns="0" rIns="0" bIns="0" rtlCol="0" anchor="t">
            <a:spAutoFit/>
          </a:bodyPr>
          <a:lstStyle/>
          <a:p>
            <a:pPr algn="ctr">
              <a:lnSpc>
                <a:spcPts val="5320"/>
              </a:lnSpc>
            </a:pPr>
            <a:r>
              <a:rPr lang="en-US" sz="3800">
                <a:solidFill>
                  <a:srgbClr val="000000"/>
                </a:solidFill>
                <a:latin typeface="Rugrats Sans"/>
                <a:ea typeface="Rugrats Sans"/>
                <a:cs typeface="Rugrats Sans"/>
                <a:sym typeface="Rugrats Sans"/>
              </a:rPr>
              <a:t>INDUSTRIE 4.0 ET USINE FUTURE</a:t>
            </a:r>
          </a:p>
        </p:txBody>
      </p:sp>
      <p:sp>
        <p:nvSpPr>
          <p:cNvPr id="6" name="TextBox 6"/>
          <p:cNvSpPr txBox="1"/>
          <p:nvPr/>
        </p:nvSpPr>
        <p:spPr>
          <a:xfrm>
            <a:off x="1429858" y="3538537"/>
            <a:ext cx="14017757" cy="1908810"/>
          </a:xfrm>
          <a:prstGeom prst="rect">
            <a:avLst/>
          </a:prstGeom>
        </p:spPr>
        <p:txBody>
          <a:bodyPr lIns="0" tIns="0" rIns="0" bIns="0" rtlCol="0" anchor="t">
            <a:spAutoFit/>
          </a:bodyPr>
          <a:lstStyle/>
          <a:p>
            <a:pPr algn="ctr">
              <a:lnSpc>
                <a:spcPts val="7139"/>
              </a:lnSpc>
            </a:pPr>
            <a:r>
              <a:rPr lang="en-US" sz="5099">
                <a:solidFill>
                  <a:srgbClr val="004AAD"/>
                </a:solidFill>
                <a:latin typeface="Rugrats Sans"/>
                <a:ea typeface="Rugrats Sans"/>
                <a:cs typeface="Rugrats Sans"/>
                <a:sym typeface="Rugrats Sans"/>
              </a:rPr>
              <a:t>Système de contrôle d’accès automatisé via ESP32 et RFID</a:t>
            </a:r>
          </a:p>
        </p:txBody>
      </p:sp>
      <p:sp>
        <p:nvSpPr>
          <p:cNvPr id="7" name="TextBox 7"/>
          <p:cNvSpPr txBox="1"/>
          <p:nvPr/>
        </p:nvSpPr>
        <p:spPr>
          <a:xfrm>
            <a:off x="216192" y="6295072"/>
            <a:ext cx="4881102" cy="692150"/>
          </a:xfrm>
          <a:prstGeom prst="rect">
            <a:avLst/>
          </a:prstGeom>
        </p:spPr>
        <p:txBody>
          <a:bodyPr lIns="0" tIns="0" rIns="0" bIns="0" rtlCol="0" anchor="t">
            <a:spAutoFit/>
          </a:bodyPr>
          <a:lstStyle/>
          <a:p>
            <a:pPr algn="ctr">
              <a:lnSpc>
                <a:spcPts val="4900"/>
              </a:lnSpc>
            </a:pPr>
            <a:r>
              <a:rPr lang="en-US" sz="3500">
                <a:solidFill>
                  <a:srgbClr val="000000"/>
                </a:solidFill>
                <a:latin typeface="Rugrats Sans"/>
                <a:ea typeface="Rugrats Sans"/>
                <a:cs typeface="Rugrats Sans"/>
                <a:sym typeface="Rugrats Sans"/>
              </a:rPr>
              <a:t> </a:t>
            </a:r>
            <a:r>
              <a:rPr lang="en-US" sz="3500">
                <a:solidFill>
                  <a:srgbClr val="004AAD"/>
                </a:solidFill>
                <a:latin typeface="Rugrats Sans"/>
                <a:ea typeface="Rugrats Sans"/>
                <a:cs typeface="Rugrats Sans"/>
                <a:sym typeface="Rugrats Sans"/>
              </a:rPr>
              <a:t>Encadré par </a:t>
            </a:r>
            <a:r>
              <a:rPr lang="en-US" sz="3500">
                <a:solidFill>
                  <a:srgbClr val="0470FF"/>
                </a:solidFill>
                <a:latin typeface="Rugrats Sans"/>
                <a:ea typeface="Rugrats Sans"/>
                <a:cs typeface="Rugrats Sans"/>
                <a:sym typeface="Rugrats Sans"/>
              </a:rPr>
              <a:t>:</a:t>
            </a:r>
            <a:r>
              <a:rPr lang="en-US" sz="3500">
                <a:solidFill>
                  <a:srgbClr val="000000"/>
                </a:solidFill>
                <a:latin typeface="Rugrats Sans"/>
                <a:ea typeface="Rugrats Sans"/>
                <a:cs typeface="Rugrats Sans"/>
                <a:sym typeface="Rugrats Sans"/>
              </a:rPr>
              <a:t> Mr. Hosni</a:t>
            </a:r>
          </a:p>
        </p:txBody>
      </p:sp>
      <p:sp>
        <p:nvSpPr>
          <p:cNvPr id="8" name="TextBox 8"/>
          <p:cNvSpPr txBox="1"/>
          <p:nvPr/>
        </p:nvSpPr>
        <p:spPr>
          <a:xfrm>
            <a:off x="9144000" y="6295072"/>
            <a:ext cx="9144000" cy="3787775"/>
          </a:xfrm>
          <a:prstGeom prst="rect">
            <a:avLst/>
          </a:prstGeom>
        </p:spPr>
        <p:txBody>
          <a:bodyPr lIns="0" tIns="0" rIns="0" bIns="0" rtlCol="0" anchor="t">
            <a:spAutoFit/>
          </a:bodyPr>
          <a:lstStyle/>
          <a:p>
            <a:pPr algn="ctr">
              <a:lnSpc>
                <a:spcPts val="4900"/>
              </a:lnSpc>
            </a:pPr>
            <a:r>
              <a:rPr lang="en-US" sz="3500">
                <a:solidFill>
                  <a:srgbClr val="004AAD"/>
                </a:solidFill>
                <a:latin typeface="Rugrats Sans"/>
                <a:ea typeface="Rugrats Sans"/>
                <a:cs typeface="Rugrats Sans"/>
                <a:sym typeface="Rugrats Sans"/>
              </a:rPr>
              <a:t>Réalisé par : </a:t>
            </a:r>
          </a:p>
          <a:p>
            <a:pPr algn="l">
              <a:lnSpc>
                <a:spcPts val="4900"/>
              </a:lnSpc>
            </a:pPr>
            <a:r>
              <a:rPr lang="en-US" sz="3500">
                <a:solidFill>
                  <a:srgbClr val="000000"/>
                </a:solidFill>
                <a:latin typeface="Rugrats Sans"/>
                <a:ea typeface="Rugrats Sans"/>
                <a:cs typeface="Rugrats Sans"/>
                <a:sym typeface="Rugrats Sans"/>
              </a:rPr>
              <a:t>DRIEF Nisrine               ISSOUMMOUR AmaL                          BOUTARHAT  Alae       BELLMIR Yahya CHEGDATI Chouaib      AOUSSAR Wissal </a:t>
            </a:r>
          </a:p>
          <a:p>
            <a:pPr algn="l">
              <a:lnSpc>
                <a:spcPts val="4900"/>
              </a:lnSpc>
            </a:pPr>
            <a:r>
              <a:rPr lang="en-US" sz="3500">
                <a:solidFill>
                  <a:srgbClr val="000000"/>
                </a:solidFill>
                <a:latin typeface="Rugrats Sans"/>
                <a:ea typeface="Rugrats Sans"/>
                <a:cs typeface="Rugrats Sans"/>
                <a:sym typeface="Rugrats Sans"/>
              </a:rPr>
              <a:t>HJIRT Soufia                EL RHAZI Kaoutar </a:t>
            </a:r>
          </a:p>
          <a:p>
            <a:pPr algn="l">
              <a:lnSpc>
                <a:spcPts val="4900"/>
              </a:lnSpc>
            </a:pPr>
            <a:r>
              <a:rPr lang="en-US" sz="3500">
                <a:solidFill>
                  <a:srgbClr val="000000"/>
                </a:solidFill>
                <a:latin typeface="Rugrats Sans"/>
                <a:ea typeface="Rugrats Sans"/>
                <a:cs typeface="Rugrats Sans"/>
                <a:sym typeface="Rugrats Sans"/>
              </a:rPr>
              <a:t>                   HATTAKI Kawter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425299" cy="4425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85015"/>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09</a:t>
            </a:r>
          </a:p>
        </p:txBody>
      </p:sp>
      <p:sp>
        <p:nvSpPr>
          <p:cNvPr id="6" name="TextBox 6"/>
          <p:cNvSpPr txBox="1"/>
          <p:nvPr/>
        </p:nvSpPr>
        <p:spPr>
          <a:xfrm>
            <a:off x="4110354" y="921602"/>
            <a:ext cx="11083694" cy="1193796"/>
          </a:xfrm>
          <a:prstGeom prst="rect">
            <a:avLst/>
          </a:prstGeom>
        </p:spPr>
        <p:txBody>
          <a:bodyPr lIns="0" tIns="0" rIns="0" bIns="0" rtlCol="0" anchor="t">
            <a:spAutoFit/>
          </a:bodyPr>
          <a:lstStyle/>
          <a:p>
            <a:pPr algn="ctr">
              <a:lnSpc>
                <a:spcPts val="9800"/>
              </a:lnSpc>
            </a:pPr>
            <a:r>
              <a:rPr lang="en-US" sz="7000">
                <a:solidFill>
                  <a:srgbClr val="004AAD"/>
                </a:solidFill>
                <a:latin typeface="Chau Philomene"/>
                <a:ea typeface="Chau Philomene"/>
                <a:cs typeface="Chau Philomene"/>
                <a:sym typeface="Chau Philomene"/>
              </a:rPr>
              <a:t>ARCHITECTURE TECHNIQUE</a:t>
            </a:r>
          </a:p>
        </p:txBody>
      </p:sp>
      <p:sp>
        <p:nvSpPr>
          <p:cNvPr id="7" name="TextBox 7"/>
          <p:cNvSpPr txBox="1"/>
          <p:nvPr/>
        </p:nvSpPr>
        <p:spPr>
          <a:xfrm>
            <a:off x="1205179" y="3027239"/>
            <a:ext cx="15877642" cy="6086475"/>
          </a:xfrm>
          <a:prstGeom prst="rect">
            <a:avLst/>
          </a:prstGeom>
        </p:spPr>
        <p:txBody>
          <a:bodyPr lIns="0" tIns="0" rIns="0" bIns="0" rtlCol="0" anchor="t">
            <a:spAutoFit/>
          </a:bodyPr>
          <a:lstStyle/>
          <a:p>
            <a:pPr algn="l">
              <a:lnSpc>
                <a:spcPts val="5999"/>
              </a:lnSpc>
            </a:pPr>
            <a:r>
              <a:rPr lang="en-US" sz="3999">
                <a:solidFill>
                  <a:srgbClr val="004AAD"/>
                </a:solidFill>
                <a:latin typeface="Rugrats Sans"/>
                <a:ea typeface="Rugrats Sans"/>
                <a:cs typeface="Rugrats Sans"/>
                <a:sym typeface="Rugrats Sans"/>
              </a:rPr>
              <a:t>  1.  Composants Matériels:</a:t>
            </a:r>
          </a:p>
          <a:p>
            <a:pPr algn="l">
              <a:lnSpc>
                <a:spcPts val="5999"/>
              </a:lnSpc>
            </a:pPr>
            <a:endParaRPr lang="en-US" sz="3999">
              <a:solidFill>
                <a:srgbClr val="004AAD"/>
              </a:solidFill>
              <a:latin typeface="Rugrats Sans"/>
              <a:ea typeface="Rugrats Sans"/>
              <a:cs typeface="Rugrats Sans"/>
              <a:sym typeface="Rugrats Sans"/>
            </a:endParaRP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ESP32 (Microcontrôleur): L’ESP32 contrôle la lecture des badges RFID via un module dédié. Il assure la connexion WiFi pour communiquer avec le serveur distant et reçoit la réponse d’autorisation et active le relais pour déverrouiller la porte. Donc il permet de  centraliser la gestion matérielle et réseau du système</a:t>
            </a:r>
          </a:p>
          <a:p>
            <a:pPr algn="l">
              <a:lnSpc>
                <a:spcPts val="5999"/>
              </a:lnSpc>
            </a:pPr>
            <a:endParaRPr lang="en-US" sz="3999">
              <a:solidFill>
                <a:srgbClr val="000000"/>
              </a:solidFill>
              <a:latin typeface="Rugrats Sans"/>
              <a:ea typeface="Rugrats Sans"/>
              <a:cs typeface="Rugrats Sans"/>
              <a:sym typeface="Rugrats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271299" cy="4271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34867"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10</a:t>
            </a:r>
          </a:p>
        </p:txBody>
      </p:sp>
      <p:sp>
        <p:nvSpPr>
          <p:cNvPr id="6" name="TextBox 6"/>
          <p:cNvSpPr txBox="1"/>
          <p:nvPr/>
        </p:nvSpPr>
        <p:spPr>
          <a:xfrm>
            <a:off x="1205179" y="3027239"/>
            <a:ext cx="15877642" cy="3829050"/>
          </a:xfrm>
          <a:prstGeom prst="rect">
            <a:avLst/>
          </a:prstGeom>
        </p:spPr>
        <p:txBody>
          <a:bodyPr lIns="0" tIns="0" rIns="0" bIns="0" rtlCol="0" anchor="t">
            <a:spAutoFit/>
          </a:bodyPr>
          <a:lstStyle/>
          <a:p>
            <a:pPr marL="863599" lvl="1" indent="-431800" algn="l">
              <a:lnSpc>
                <a:spcPts val="5999"/>
              </a:lnSpc>
              <a:buFont typeface="Arial"/>
              <a:buChar char="•"/>
            </a:pPr>
            <a:r>
              <a:rPr lang="en-US" sz="3999">
                <a:solidFill>
                  <a:srgbClr val="004AAD"/>
                </a:solidFill>
                <a:latin typeface="Rugrats Sans"/>
                <a:ea typeface="Rugrats Sans"/>
                <a:cs typeface="Rugrats Sans"/>
                <a:sym typeface="Rugrats Sans"/>
              </a:rPr>
              <a:t>  </a:t>
            </a:r>
            <a:r>
              <a:rPr lang="en-US" sz="3999">
                <a:solidFill>
                  <a:srgbClr val="000000"/>
                </a:solidFill>
                <a:latin typeface="Rugrats Sans"/>
                <a:ea typeface="Rugrats Sans"/>
                <a:cs typeface="Rugrats Sans"/>
                <a:sym typeface="Rugrats Sans"/>
              </a:rPr>
              <a:t>Le module RFID permet de lire l’identifiant unique (UID) des badges sans contact, grâce à des ondes radio. Le projet utilise notamment le module RC522, fonctionnant à la fréquence de 13.56 MHz, qui transmet l’UID à l’ESP32 pour traitement. Ce module est essentiel pour la détection rapide et sécurisée des cartes RFID.</a:t>
            </a:r>
          </a:p>
        </p:txBody>
      </p:sp>
      <p:sp>
        <p:nvSpPr>
          <p:cNvPr id="7" name="TextBox 7"/>
          <p:cNvSpPr txBox="1"/>
          <p:nvPr/>
        </p:nvSpPr>
        <p:spPr>
          <a:xfrm>
            <a:off x="4110354" y="921602"/>
            <a:ext cx="11083694" cy="1193796"/>
          </a:xfrm>
          <a:prstGeom prst="rect">
            <a:avLst/>
          </a:prstGeom>
        </p:spPr>
        <p:txBody>
          <a:bodyPr lIns="0" tIns="0" rIns="0" bIns="0" rtlCol="0" anchor="t">
            <a:spAutoFit/>
          </a:bodyPr>
          <a:lstStyle/>
          <a:p>
            <a:pPr algn="ctr">
              <a:lnSpc>
                <a:spcPts val="9800"/>
              </a:lnSpc>
            </a:pPr>
            <a:r>
              <a:rPr lang="en-US" sz="7000">
                <a:solidFill>
                  <a:srgbClr val="004AAD"/>
                </a:solidFill>
                <a:latin typeface="Chau Philomene"/>
                <a:ea typeface="Chau Philomene"/>
                <a:cs typeface="Chau Philomene"/>
                <a:sym typeface="Chau Philomene"/>
              </a:rPr>
              <a:t>ARCHITECTURE TECHNIQUE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579299" cy="4579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15600" y="-3730"/>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11</a:t>
            </a:r>
          </a:p>
        </p:txBody>
      </p:sp>
      <p:sp>
        <p:nvSpPr>
          <p:cNvPr id="6" name="TextBox 6"/>
          <p:cNvSpPr txBox="1"/>
          <p:nvPr/>
        </p:nvSpPr>
        <p:spPr>
          <a:xfrm>
            <a:off x="1205179" y="3027239"/>
            <a:ext cx="15877642" cy="4581525"/>
          </a:xfrm>
          <a:prstGeom prst="rect">
            <a:avLst/>
          </a:prstGeom>
        </p:spPr>
        <p:txBody>
          <a:bodyPr lIns="0" tIns="0" rIns="0" bIns="0" rtlCol="0" anchor="t">
            <a:spAutoFit/>
          </a:bodyPr>
          <a:lstStyle/>
          <a:p>
            <a:pPr marL="863599" lvl="1" indent="-431800" algn="l">
              <a:lnSpc>
                <a:spcPts val="5999"/>
              </a:lnSpc>
              <a:buFont typeface="Arial"/>
              <a:buChar char="•"/>
            </a:pPr>
            <a:r>
              <a:rPr lang="en-US" sz="3999">
                <a:solidFill>
                  <a:srgbClr val="004AAD"/>
                </a:solidFill>
                <a:latin typeface="Rugrats Sans"/>
                <a:ea typeface="Rugrats Sans"/>
                <a:cs typeface="Rugrats Sans"/>
                <a:sym typeface="Rugrats Sans"/>
              </a:rPr>
              <a:t> </a:t>
            </a:r>
            <a:r>
              <a:rPr lang="en-US" sz="3999">
                <a:solidFill>
                  <a:srgbClr val="000000"/>
                </a:solidFill>
                <a:latin typeface="Rugrats Sans"/>
                <a:ea typeface="Rugrats Sans"/>
                <a:cs typeface="Rugrats Sans"/>
                <a:sym typeface="Rugrats Sans"/>
              </a:rPr>
              <a:t>La connexion WiFi de l’ESP32 est utilisée pour envoyer les données des badges au serveur via des requêtes HTTP. Cette communication en temps réel permet la vérification de l’UID dans la base de données et la réception rapide de la décision d’autorisation. Par consequnet La stabilité du réseau est donc cruciale pour assurer un fonctionnement fiable du système.</a:t>
            </a:r>
          </a:p>
        </p:txBody>
      </p:sp>
      <p:sp>
        <p:nvSpPr>
          <p:cNvPr id="7" name="TextBox 7"/>
          <p:cNvSpPr txBox="1"/>
          <p:nvPr/>
        </p:nvSpPr>
        <p:spPr>
          <a:xfrm>
            <a:off x="4110354" y="921602"/>
            <a:ext cx="11083694" cy="1193796"/>
          </a:xfrm>
          <a:prstGeom prst="rect">
            <a:avLst/>
          </a:prstGeom>
        </p:spPr>
        <p:txBody>
          <a:bodyPr lIns="0" tIns="0" rIns="0" bIns="0" rtlCol="0" anchor="t">
            <a:spAutoFit/>
          </a:bodyPr>
          <a:lstStyle/>
          <a:p>
            <a:pPr algn="ctr">
              <a:lnSpc>
                <a:spcPts val="9800"/>
              </a:lnSpc>
            </a:pPr>
            <a:r>
              <a:rPr lang="en-US" sz="7000">
                <a:solidFill>
                  <a:srgbClr val="004AAD"/>
                </a:solidFill>
                <a:latin typeface="Chau Philomene"/>
                <a:ea typeface="Chau Philomene"/>
                <a:cs typeface="Chau Philomene"/>
                <a:sym typeface="Chau Philomene"/>
              </a:rPr>
              <a:t>ARCHITECTURE TECHNIQUE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440699" cy="44406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85015"/>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12</a:t>
            </a:r>
          </a:p>
        </p:txBody>
      </p:sp>
      <p:sp>
        <p:nvSpPr>
          <p:cNvPr id="6" name="TextBox 6"/>
          <p:cNvSpPr txBox="1"/>
          <p:nvPr/>
        </p:nvSpPr>
        <p:spPr>
          <a:xfrm>
            <a:off x="1205179" y="3027239"/>
            <a:ext cx="15877642" cy="7591425"/>
          </a:xfrm>
          <a:prstGeom prst="rect">
            <a:avLst/>
          </a:prstGeom>
        </p:spPr>
        <p:txBody>
          <a:bodyPr lIns="0" tIns="0" rIns="0" bIns="0" rtlCol="0" anchor="t">
            <a:spAutoFit/>
          </a:bodyPr>
          <a:lstStyle/>
          <a:p>
            <a:pPr algn="l">
              <a:lnSpc>
                <a:spcPts val="5999"/>
              </a:lnSpc>
            </a:pPr>
            <a:r>
              <a:rPr lang="en-US" sz="3999">
                <a:solidFill>
                  <a:srgbClr val="004AAD"/>
                </a:solidFill>
                <a:latin typeface="Rugrats Sans"/>
                <a:ea typeface="Rugrats Sans"/>
                <a:cs typeface="Rugrats Sans"/>
                <a:sym typeface="Rugrats Sans"/>
              </a:rPr>
              <a:t>  2.   Composants Logiciels</a:t>
            </a:r>
          </a:p>
          <a:p>
            <a:pPr algn="l">
              <a:lnSpc>
                <a:spcPts val="5999"/>
              </a:lnSpc>
            </a:pPr>
            <a:endParaRPr lang="en-US" sz="3999">
              <a:solidFill>
                <a:srgbClr val="004AAD"/>
              </a:solidFill>
              <a:latin typeface="Rugrats Sans"/>
              <a:ea typeface="Rugrats Sans"/>
              <a:cs typeface="Rugrats Sans"/>
              <a:sym typeface="Rugrats Sans"/>
            </a:endParaRP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Serveur PHP / Interface Web: </a:t>
            </a:r>
          </a:p>
          <a:p>
            <a:pPr algn="l">
              <a:lnSpc>
                <a:spcPts val="5999"/>
              </a:lnSpc>
            </a:pPr>
            <a:r>
              <a:rPr lang="en-US" sz="3999">
                <a:solidFill>
                  <a:srgbClr val="000000"/>
                </a:solidFill>
                <a:latin typeface="Rugrats Sans"/>
                <a:ea typeface="Rugrats Sans"/>
                <a:cs typeface="Rugrats Sans"/>
                <a:sym typeface="Rugrats Sans"/>
              </a:rPr>
              <a:t> - Traite les requêtes HTTP POST de l’ESP32 pour vérifier les UID.</a:t>
            </a:r>
          </a:p>
          <a:p>
            <a:pPr algn="l">
              <a:lnSpc>
                <a:spcPts val="5999"/>
              </a:lnSpc>
            </a:pPr>
            <a:r>
              <a:rPr lang="en-US" sz="3999">
                <a:solidFill>
                  <a:srgbClr val="000000"/>
                </a:solidFill>
                <a:latin typeface="Rugrats Sans"/>
                <a:ea typeface="Rugrats Sans"/>
                <a:cs typeface="Rugrats Sans"/>
                <a:sym typeface="Rugrats Sans"/>
              </a:rPr>
              <a:t> - Renvoie une réponse d’autorisation (GRANTÉ/REFUSÉ) au format JSON.</a:t>
            </a:r>
          </a:p>
          <a:p>
            <a:pPr algn="l">
              <a:lnSpc>
                <a:spcPts val="5999"/>
              </a:lnSpc>
            </a:pPr>
            <a:r>
              <a:rPr lang="en-US" sz="3999">
                <a:solidFill>
                  <a:srgbClr val="000000"/>
                </a:solidFill>
                <a:latin typeface="Rugrats Sans"/>
                <a:ea typeface="Rugrats Sans"/>
                <a:cs typeface="Rugrats Sans"/>
                <a:sym typeface="Rugrats Sans"/>
              </a:rPr>
              <a:t> - Interface sécurisée pour administrateurs : gestion des badges et consultation des logs.</a:t>
            </a:r>
          </a:p>
          <a:p>
            <a:pPr algn="l">
              <a:lnSpc>
                <a:spcPts val="5999"/>
              </a:lnSpc>
            </a:pPr>
            <a:endParaRPr lang="en-US" sz="3999">
              <a:solidFill>
                <a:srgbClr val="000000"/>
              </a:solidFill>
              <a:latin typeface="Rugrats Sans"/>
              <a:ea typeface="Rugrats Sans"/>
              <a:cs typeface="Rugrats Sans"/>
              <a:sym typeface="Rugrats Sans"/>
            </a:endParaRPr>
          </a:p>
          <a:p>
            <a:pPr algn="l">
              <a:lnSpc>
                <a:spcPts val="5999"/>
              </a:lnSpc>
            </a:pPr>
            <a:endParaRPr lang="en-US" sz="3999">
              <a:solidFill>
                <a:srgbClr val="000000"/>
              </a:solidFill>
              <a:latin typeface="Rugrats Sans"/>
              <a:ea typeface="Rugrats Sans"/>
              <a:cs typeface="Rugrats Sans"/>
              <a:sym typeface="Rugrats Sans"/>
            </a:endParaRPr>
          </a:p>
        </p:txBody>
      </p:sp>
      <p:sp>
        <p:nvSpPr>
          <p:cNvPr id="7" name="TextBox 7"/>
          <p:cNvSpPr txBox="1"/>
          <p:nvPr/>
        </p:nvSpPr>
        <p:spPr>
          <a:xfrm>
            <a:off x="4110354" y="921602"/>
            <a:ext cx="11083694" cy="1193796"/>
          </a:xfrm>
          <a:prstGeom prst="rect">
            <a:avLst/>
          </a:prstGeom>
        </p:spPr>
        <p:txBody>
          <a:bodyPr lIns="0" tIns="0" rIns="0" bIns="0" rtlCol="0" anchor="t">
            <a:spAutoFit/>
          </a:bodyPr>
          <a:lstStyle/>
          <a:p>
            <a:pPr algn="ctr">
              <a:lnSpc>
                <a:spcPts val="9800"/>
              </a:lnSpc>
            </a:pPr>
            <a:r>
              <a:rPr lang="en-US" sz="7000">
                <a:solidFill>
                  <a:srgbClr val="004AAD"/>
                </a:solidFill>
                <a:latin typeface="Chau Philomene"/>
                <a:ea typeface="Chau Philomene"/>
                <a:cs typeface="Chau Philomene"/>
                <a:sym typeface="Chau Philomene"/>
              </a:rPr>
              <a:t>ARCHITECTURE TECHNIQUE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435508" cy="4435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04067" y="471881"/>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13</a:t>
            </a:r>
          </a:p>
        </p:txBody>
      </p:sp>
      <p:sp>
        <p:nvSpPr>
          <p:cNvPr id="6" name="TextBox 6"/>
          <p:cNvSpPr txBox="1"/>
          <p:nvPr/>
        </p:nvSpPr>
        <p:spPr>
          <a:xfrm>
            <a:off x="1205179" y="3027239"/>
            <a:ext cx="15877642" cy="9096375"/>
          </a:xfrm>
          <a:prstGeom prst="rect">
            <a:avLst/>
          </a:prstGeom>
        </p:spPr>
        <p:txBody>
          <a:bodyPr lIns="0" tIns="0" rIns="0" bIns="0" rtlCol="0" anchor="t">
            <a:spAutoFit/>
          </a:bodyPr>
          <a:lstStyle/>
          <a:p>
            <a:pPr algn="l">
              <a:lnSpc>
                <a:spcPts val="5999"/>
              </a:lnSpc>
            </a:pPr>
            <a:r>
              <a:rPr lang="en-US" sz="3999">
                <a:solidFill>
                  <a:srgbClr val="004AAD"/>
                </a:solidFill>
                <a:latin typeface="Rugrats Sans"/>
                <a:ea typeface="Rugrats Sans"/>
                <a:cs typeface="Rugrats Sans"/>
                <a:sym typeface="Rugrats Sans"/>
              </a:rPr>
              <a:t>  2.   Composants Logiciels</a:t>
            </a:r>
          </a:p>
          <a:p>
            <a:pPr algn="l">
              <a:lnSpc>
                <a:spcPts val="5999"/>
              </a:lnSpc>
            </a:pPr>
            <a:endParaRPr lang="en-US" sz="3999">
              <a:solidFill>
                <a:srgbClr val="004AAD"/>
              </a:solidFill>
              <a:latin typeface="Rugrats Sans"/>
              <a:ea typeface="Rugrats Sans"/>
              <a:cs typeface="Rugrats Sans"/>
              <a:sym typeface="Rugrats Sans"/>
            </a:endParaRP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Base de données MySQL :</a:t>
            </a:r>
          </a:p>
          <a:p>
            <a:pPr algn="l">
              <a:lnSpc>
                <a:spcPts val="5999"/>
              </a:lnSpc>
            </a:pPr>
            <a:r>
              <a:rPr lang="en-US" sz="3999">
                <a:solidFill>
                  <a:srgbClr val="000000"/>
                </a:solidFill>
                <a:latin typeface="Rugrats Sans"/>
                <a:ea typeface="Rugrats Sans"/>
                <a:cs typeface="Rugrats Sans"/>
                <a:sym typeface="Rugrats Sans"/>
              </a:rPr>
              <a:t> - Stocke les UID autorisés dans la table badges_autorises (UID, nom, date d’ajout).</a:t>
            </a:r>
          </a:p>
          <a:p>
            <a:pPr algn="l">
              <a:lnSpc>
                <a:spcPts val="5999"/>
              </a:lnSpc>
            </a:pPr>
            <a:r>
              <a:rPr lang="en-US" sz="3999">
                <a:solidFill>
                  <a:srgbClr val="000000"/>
                </a:solidFill>
                <a:latin typeface="Rugrats Sans"/>
                <a:ea typeface="Rugrats Sans"/>
                <a:cs typeface="Rugrats Sans"/>
                <a:sym typeface="Rugrats Sans"/>
              </a:rPr>
              <a:t> - Enregistre l’historique des accès dans logs_access (UID, date, heure, statut).</a:t>
            </a:r>
          </a:p>
          <a:p>
            <a:pPr algn="l">
              <a:lnSpc>
                <a:spcPts val="5999"/>
              </a:lnSpc>
            </a:pPr>
            <a:r>
              <a:rPr lang="en-US" sz="3999">
                <a:solidFill>
                  <a:srgbClr val="000000"/>
                </a:solidFill>
                <a:latin typeface="Rugrats Sans"/>
                <a:ea typeface="Rugrats Sans"/>
                <a:cs typeface="Rugrats Sans"/>
                <a:sym typeface="Rugrats Sans"/>
              </a:rPr>
              <a:t> - Garantit la traçabilité complète des tentatives d’accès.</a:t>
            </a:r>
          </a:p>
          <a:p>
            <a:pPr algn="l">
              <a:lnSpc>
                <a:spcPts val="5999"/>
              </a:lnSpc>
            </a:pPr>
            <a:endParaRPr lang="en-US" sz="3999">
              <a:solidFill>
                <a:srgbClr val="000000"/>
              </a:solidFill>
              <a:latin typeface="Rugrats Sans"/>
              <a:ea typeface="Rugrats Sans"/>
              <a:cs typeface="Rugrats Sans"/>
              <a:sym typeface="Rugrats Sans"/>
            </a:endParaRPr>
          </a:p>
          <a:p>
            <a:pPr algn="l">
              <a:lnSpc>
                <a:spcPts val="5999"/>
              </a:lnSpc>
            </a:pPr>
            <a:r>
              <a:rPr lang="en-US" sz="3999">
                <a:solidFill>
                  <a:srgbClr val="000000"/>
                </a:solidFill>
                <a:latin typeface="Rugrats Sans"/>
                <a:ea typeface="Rugrats Sans"/>
                <a:cs typeface="Rugrats Sans"/>
                <a:sym typeface="Rugrats Sans"/>
              </a:rPr>
              <a:t> </a:t>
            </a:r>
          </a:p>
          <a:p>
            <a:pPr algn="l">
              <a:lnSpc>
                <a:spcPts val="5999"/>
              </a:lnSpc>
            </a:pPr>
            <a:endParaRPr lang="en-US" sz="3999">
              <a:solidFill>
                <a:srgbClr val="000000"/>
              </a:solidFill>
              <a:latin typeface="Rugrats Sans"/>
              <a:ea typeface="Rugrats Sans"/>
              <a:cs typeface="Rugrats Sans"/>
              <a:sym typeface="Rugrats Sans"/>
            </a:endParaRPr>
          </a:p>
          <a:p>
            <a:pPr algn="l">
              <a:lnSpc>
                <a:spcPts val="5999"/>
              </a:lnSpc>
            </a:pPr>
            <a:endParaRPr lang="en-US" sz="3999">
              <a:solidFill>
                <a:srgbClr val="000000"/>
              </a:solidFill>
              <a:latin typeface="Rugrats Sans"/>
              <a:ea typeface="Rugrats Sans"/>
              <a:cs typeface="Rugrats Sans"/>
              <a:sym typeface="Rugrats Sans"/>
            </a:endParaRPr>
          </a:p>
        </p:txBody>
      </p:sp>
      <p:sp>
        <p:nvSpPr>
          <p:cNvPr id="7" name="TextBox 7"/>
          <p:cNvSpPr txBox="1"/>
          <p:nvPr/>
        </p:nvSpPr>
        <p:spPr>
          <a:xfrm>
            <a:off x="4110354" y="921602"/>
            <a:ext cx="11083694" cy="1193796"/>
          </a:xfrm>
          <a:prstGeom prst="rect">
            <a:avLst/>
          </a:prstGeom>
        </p:spPr>
        <p:txBody>
          <a:bodyPr lIns="0" tIns="0" rIns="0" bIns="0" rtlCol="0" anchor="t">
            <a:spAutoFit/>
          </a:bodyPr>
          <a:lstStyle/>
          <a:p>
            <a:pPr algn="ctr">
              <a:lnSpc>
                <a:spcPts val="9800"/>
              </a:lnSpc>
            </a:pPr>
            <a:r>
              <a:rPr lang="en-US" sz="7000">
                <a:solidFill>
                  <a:srgbClr val="004AAD"/>
                </a:solidFill>
                <a:latin typeface="Chau Philomene"/>
                <a:ea typeface="Chau Philomene"/>
                <a:cs typeface="Chau Philomene"/>
                <a:sym typeface="Chau Philomene"/>
              </a:rPr>
              <a:t>ARCHITECTURE TECHNIQUE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28805" y="-2073710"/>
            <a:ext cx="4255899" cy="42558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189657" y="5992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14</a:t>
            </a:r>
          </a:p>
        </p:txBody>
      </p:sp>
      <p:sp>
        <p:nvSpPr>
          <p:cNvPr id="6" name="TextBox 6"/>
          <p:cNvSpPr txBox="1"/>
          <p:nvPr/>
        </p:nvSpPr>
        <p:spPr>
          <a:xfrm>
            <a:off x="3268261" y="780070"/>
            <a:ext cx="12286545" cy="2361480"/>
          </a:xfrm>
          <a:prstGeom prst="rect">
            <a:avLst/>
          </a:prstGeom>
        </p:spPr>
        <p:txBody>
          <a:bodyPr lIns="0" tIns="0" rIns="0" bIns="0" rtlCol="0" anchor="t">
            <a:spAutoFit/>
          </a:bodyPr>
          <a:lstStyle/>
          <a:p>
            <a:pPr algn="ctr">
              <a:lnSpc>
                <a:spcPts val="9380"/>
              </a:lnSpc>
            </a:pPr>
            <a:r>
              <a:rPr lang="en-US" sz="6700" dirty="0">
                <a:solidFill>
                  <a:srgbClr val="004AAD"/>
                </a:solidFill>
                <a:latin typeface="Chau Philomene"/>
                <a:ea typeface="Chau Philomene"/>
                <a:cs typeface="Chau Philomene"/>
                <a:sym typeface="Chau Philomene"/>
              </a:rPr>
              <a:t> LOGICIELS ET OUTILS DE DÉVELOPPEMENT</a:t>
            </a:r>
          </a:p>
        </p:txBody>
      </p:sp>
      <p:sp>
        <p:nvSpPr>
          <p:cNvPr id="8" name="TextBox 8"/>
          <p:cNvSpPr txBox="1"/>
          <p:nvPr/>
        </p:nvSpPr>
        <p:spPr>
          <a:xfrm>
            <a:off x="780067" y="4133980"/>
            <a:ext cx="17776081" cy="5718175"/>
          </a:xfrm>
          <a:prstGeom prst="rect">
            <a:avLst/>
          </a:prstGeom>
        </p:spPr>
        <p:txBody>
          <a:bodyPr lIns="0" tIns="0" rIns="0" bIns="0" rtlCol="0" anchor="t">
            <a:spAutoFit/>
          </a:bodyPr>
          <a:lstStyle/>
          <a:p>
            <a:pPr algn="l">
              <a:lnSpc>
                <a:spcPts val="5599"/>
              </a:lnSpc>
              <a:spcBef>
                <a:spcPct val="0"/>
              </a:spcBef>
            </a:pPr>
            <a:r>
              <a:rPr lang="en-US" sz="3999">
                <a:solidFill>
                  <a:srgbClr val="000000"/>
                </a:solidFill>
                <a:latin typeface="Rugrats Sans"/>
                <a:ea typeface="Rugrats Sans"/>
                <a:cs typeface="Rugrats Sans"/>
                <a:sym typeface="Rugrats Sans"/>
              </a:rPr>
              <a:t>Cette section détaille l'environnement logiciel mis en place pour le fonctionnement et la gestion de notre système de contrôle d'accès.</a:t>
            </a:r>
          </a:p>
          <a:p>
            <a:pPr algn="l">
              <a:lnSpc>
                <a:spcPts val="5599"/>
              </a:lnSpc>
            </a:pPr>
            <a:r>
              <a:rPr lang="en-US" sz="3999">
                <a:solidFill>
                  <a:srgbClr val="000000"/>
                </a:solidFill>
                <a:latin typeface="Rugrats Sans"/>
                <a:ea typeface="Rugrats Sans"/>
                <a:cs typeface="Rugrats Sans"/>
                <a:sym typeface="Rugrats Sans"/>
              </a:rPr>
              <a:t>Points clés qui seront abordés:</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Environnement de développement local (XAMPP)</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Scripts PHP pour la logique serveur</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Base de données MySQL</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Synthèse du fonctionnement logiciel</a:t>
            </a:r>
          </a:p>
          <a:p>
            <a:pPr algn="ctr">
              <a:lnSpc>
                <a:spcPts val="5599"/>
              </a:lnSpc>
              <a:spcBef>
                <a:spcPct val="0"/>
              </a:spcBef>
            </a:pPr>
            <a:endParaRPr lang="en-US" sz="3999">
              <a:solidFill>
                <a:srgbClr val="000000"/>
              </a:solidFill>
              <a:latin typeface="Rugrats Sans"/>
              <a:ea typeface="Rugrats Sans"/>
              <a:cs typeface="Rugrats Sans"/>
              <a:sym typeface="Rugrats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348299" cy="4348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85015"/>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15</a:t>
            </a:r>
          </a:p>
        </p:txBody>
      </p:sp>
      <p:sp>
        <p:nvSpPr>
          <p:cNvPr id="6" name="TextBox 6"/>
          <p:cNvSpPr txBox="1"/>
          <p:nvPr/>
        </p:nvSpPr>
        <p:spPr>
          <a:xfrm>
            <a:off x="2669123" y="1739919"/>
            <a:ext cx="7795022" cy="869315"/>
          </a:xfrm>
          <a:prstGeom prst="rect">
            <a:avLst/>
          </a:prstGeom>
        </p:spPr>
        <p:txBody>
          <a:bodyPr lIns="0" tIns="0" rIns="0" bIns="0" rtlCol="0" anchor="t">
            <a:spAutoFit/>
          </a:bodyPr>
          <a:lstStyle/>
          <a:p>
            <a:pPr algn="ctr">
              <a:lnSpc>
                <a:spcPts val="6160"/>
              </a:lnSpc>
              <a:spcBef>
                <a:spcPct val="0"/>
              </a:spcBef>
            </a:pPr>
            <a:r>
              <a:rPr lang="en-US" sz="4400">
                <a:solidFill>
                  <a:srgbClr val="0470FF"/>
                </a:solidFill>
                <a:latin typeface="Rugrats Sans"/>
                <a:ea typeface="Rugrats Sans"/>
                <a:cs typeface="Rugrats Sans"/>
                <a:sym typeface="Rugrats Sans"/>
              </a:rPr>
              <a:t>L'Environnement Local : XAMPP</a:t>
            </a:r>
          </a:p>
        </p:txBody>
      </p:sp>
      <p:sp>
        <p:nvSpPr>
          <p:cNvPr id="7" name="TextBox 7"/>
          <p:cNvSpPr txBox="1"/>
          <p:nvPr/>
        </p:nvSpPr>
        <p:spPr>
          <a:xfrm>
            <a:off x="767878" y="3540125"/>
            <a:ext cx="16752243" cy="6423025"/>
          </a:xfrm>
          <a:prstGeom prst="rect">
            <a:avLst/>
          </a:prstGeom>
        </p:spPr>
        <p:txBody>
          <a:bodyPr lIns="0" tIns="0" rIns="0" bIns="0" rtlCol="0" anchor="t">
            <a:spAutoFit/>
          </a:bodyPr>
          <a:lstStyle/>
          <a:p>
            <a:pPr algn="l">
              <a:lnSpc>
                <a:spcPts val="5599"/>
              </a:lnSpc>
            </a:pPr>
            <a:r>
              <a:rPr lang="en-US" sz="3999">
                <a:solidFill>
                  <a:srgbClr val="000000"/>
                </a:solidFill>
                <a:latin typeface="Rugrats Sans"/>
                <a:ea typeface="Rugrats Sans"/>
                <a:cs typeface="Rugrats Sans"/>
                <a:sym typeface="Rugrats Sans"/>
              </a:rPr>
              <a:t>Pour ce projet, aucun serveur distant n’est utilisé, l'ensemble des opérations s'exécute localement grâce à XAMPP qui joue le rôle de serveur de développement.</a:t>
            </a:r>
          </a:p>
          <a:p>
            <a:pPr algn="l">
              <a:lnSpc>
                <a:spcPts val="5599"/>
              </a:lnSpc>
            </a:pPr>
            <a:r>
              <a:rPr lang="en-US" sz="3999">
                <a:solidFill>
                  <a:srgbClr val="000000"/>
                </a:solidFill>
                <a:latin typeface="Rugrats Sans"/>
                <a:ea typeface="Rugrats Sans"/>
                <a:cs typeface="Rugrats Sans"/>
                <a:sym typeface="Rugrats Sans"/>
              </a:rPr>
              <a:t>Composants de XAMPP utilisés :</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Apache : Serveur web pour l'exécution des fichiers PHP. </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MySQL : Système de gestion de base de données. </a:t>
            </a:r>
          </a:p>
          <a:p>
            <a:pPr marL="863599" lvl="1" indent="-431800" algn="l">
              <a:lnSpc>
                <a:spcPts val="5599"/>
              </a:lnSpc>
              <a:buFont typeface="Arial"/>
              <a:buChar char="•"/>
            </a:pPr>
            <a:r>
              <a:rPr lang="en-US" sz="3999">
                <a:solidFill>
                  <a:srgbClr val="000000"/>
                </a:solidFill>
                <a:latin typeface="Rugrats Sans"/>
                <a:ea typeface="Rugrats Sans"/>
                <a:cs typeface="Rugrats Sans"/>
                <a:sym typeface="Rugrats Sans"/>
              </a:rPr>
              <a:t>phpMyAdmin : Interface web pour une gestion facilitée de la base de données MySQL.</a:t>
            </a:r>
          </a:p>
          <a:p>
            <a:pPr algn="ctr">
              <a:lnSpc>
                <a:spcPts val="5599"/>
              </a:lnSpc>
              <a:spcBef>
                <a:spcPct val="0"/>
              </a:spcBef>
            </a:pPr>
            <a:endParaRPr lang="en-US" sz="3999">
              <a:solidFill>
                <a:srgbClr val="000000"/>
              </a:solidFill>
              <a:latin typeface="Rugrats Sans"/>
              <a:ea typeface="Rugrats Sans"/>
              <a:cs typeface="Rugrats Sans"/>
              <a:sym typeface="Rugrats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288985" cy="428898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84755" y="285015"/>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16</a:t>
            </a:r>
          </a:p>
        </p:txBody>
      </p:sp>
      <p:sp>
        <p:nvSpPr>
          <p:cNvPr id="6" name="TextBox 6"/>
          <p:cNvSpPr txBox="1"/>
          <p:nvPr/>
        </p:nvSpPr>
        <p:spPr>
          <a:xfrm>
            <a:off x="2675676" y="1680606"/>
            <a:ext cx="10807303" cy="869315"/>
          </a:xfrm>
          <a:prstGeom prst="rect">
            <a:avLst/>
          </a:prstGeom>
        </p:spPr>
        <p:txBody>
          <a:bodyPr lIns="0" tIns="0" rIns="0" bIns="0" rtlCol="0" anchor="t">
            <a:spAutoFit/>
          </a:bodyPr>
          <a:lstStyle/>
          <a:p>
            <a:pPr algn="ctr">
              <a:lnSpc>
                <a:spcPts val="6160"/>
              </a:lnSpc>
              <a:spcBef>
                <a:spcPct val="0"/>
              </a:spcBef>
            </a:pPr>
            <a:r>
              <a:rPr lang="en-US" sz="4400">
                <a:solidFill>
                  <a:srgbClr val="0470FF"/>
                </a:solidFill>
                <a:latin typeface="Rugrats Sans"/>
                <a:ea typeface="Rugrats Sans"/>
                <a:cs typeface="Rugrats Sans"/>
                <a:sym typeface="Rugrats Sans"/>
              </a:rPr>
              <a:t>Les Scripts PHP : Interface et Administration</a:t>
            </a:r>
          </a:p>
        </p:txBody>
      </p:sp>
      <p:sp>
        <p:nvSpPr>
          <p:cNvPr id="7" name="TextBox 7"/>
          <p:cNvSpPr txBox="1"/>
          <p:nvPr/>
        </p:nvSpPr>
        <p:spPr>
          <a:xfrm>
            <a:off x="684968" y="3530600"/>
            <a:ext cx="16835153" cy="5857995"/>
          </a:xfrm>
          <a:prstGeom prst="rect">
            <a:avLst/>
          </a:prstGeom>
        </p:spPr>
        <p:txBody>
          <a:bodyPr lIns="0" tIns="0" rIns="0" bIns="0" rtlCol="0" anchor="t">
            <a:spAutoFit/>
          </a:bodyPr>
          <a:lstStyle/>
          <a:p>
            <a:pPr algn="just">
              <a:lnSpc>
                <a:spcPts val="5909"/>
              </a:lnSpc>
            </a:pPr>
            <a:r>
              <a:rPr lang="en-US" sz="4220">
                <a:solidFill>
                  <a:srgbClr val="F79320"/>
                </a:solidFill>
                <a:latin typeface="Rugrats Sans"/>
                <a:ea typeface="Rugrats Sans"/>
                <a:cs typeface="Rugrats Sans"/>
                <a:sym typeface="Rugrats Sans"/>
              </a:rPr>
              <a:t>interface.php</a:t>
            </a:r>
            <a:r>
              <a:rPr lang="en-US" sz="4220">
                <a:solidFill>
                  <a:srgbClr val="000000"/>
                </a:solidFill>
                <a:latin typeface="Rugrats Sans"/>
                <a:ea typeface="Rugrats Sans"/>
                <a:cs typeface="Rugrats Sans"/>
                <a:sym typeface="Rugrats Sans"/>
              </a:rPr>
              <a:t> : Point de contact ESP32-Serveur</a:t>
            </a:r>
          </a:p>
          <a:p>
            <a:pPr marL="911267" lvl="1" indent="-455633" algn="just">
              <a:lnSpc>
                <a:spcPts val="5909"/>
              </a:lnSpc>
              <a:buFont typeface="Arial"/>
              <a:buChar char="•"/>
            </a:pPr>
            <a:r>
              <a:rPr lang="en-US" sz="4220">
                <a:solidFill>
                  <a:srgbClr val="000000"/>
                </a:solidFill>
                <a:latin typeface="Rugrats Sans"/>
                <a:ea typeface="Rugrats Sans"/>
                <a:cs typeface="Rugrats Sans"/>
                <a:sym typeface="Rugrats Sans"/>
              </a:rPr>
              <a:t>Contacté par l'ESP32 via une requête HTTP.</a:t>
            </a:r>
          </a:p>
          <a:p>
            <a:pPr marL="867874" lvl="1" indent="-433937" algn="just">
              <a:lnSpc>
                <a:spcPts val="5627"/>
              </a:lnSpc>
              <a:buFont typeface="Arial"/>
              <a:buChar char="•"/>
            </a:pPr>
            <a:r>
              <a:rPr lang="en-US" sz="4019">
                <a:solidFill>
                  <a:srgbClr val="000000"/>
                </a:solidFill>
                <a:latin typeface="Rugrats Sans"/>
                <a:ea typeface="Rugrats Sans"/>
                <a:cs typeface="Rugrats Sans"/>
                <a:sym typeface="Rugrats Sans"/>
              </a:rPr>
              <a:t>L'ESP32 envoie une requête POST contenant l'UID du badge.</a:t>
            </a:r>
          </a:p>
          <a:p>
            <a:pPr algn="just">
              <a:lnSpc>
                <a:spcPts val="5627"/>
              </a:lnSpc>
            </a:pPr>
            <a:r>
              <a:rPr lang="en-US" sz="4019">
                <a:solidFill>
                  <a:srgbClr val="000000"/>
                </a:solidFill>
                <a:latin typeface="Rugrats Sans"/>
                <a:ea typeface="Rugrats Sans"/>
                <a:cs typeface="Rugrats Sans"/>
                <a:sym typeface="Rugrats Sans"/>
              </a:rPr>
              <a:t>Actions principales :</a:t>
            </a:r>
          </a:p>
          <a:p>
            <a:pPr algn="just">
              <a:lnSpc>
                <a:spcPts val="5627"/>
              </a:lnSpc>
            </a:pPr>
            <a:r>
              <a:rPr lang="en-US" sz="4019">
                <a:solidFill>
                  <a:srgbClr val="000000"/>
                </a:solidFill>
                <a:latin typeface="Rugrats Sans"/>
                <a:ea typeface="Rugrats Sans"/>
                <a:cs typeface="Rugrats Sans"/>
                <a:sym typeface="Rugrats Sans"/>
              </a:rPr>
              <a:t>1.Récupère l'UID envoyé par l'ESP32.</a:t>
            </a:r>
          </a:p>
          <a:p>
            <a:pPr algn="just">
              <a:lnSpc>
                <a:spcPts val="5627"/>
              </a:lnSpc>
            </a:pPr>
            <a:r>
              <a:rPr lang="en-US" sz="4019">
                <a:solidFill>
                  <a:srgbClr val="000000"/>
                </a:solidFill>
                <a:latin typeface="Rugrats Sans"/>
                <a:ea typeface="Rugrats Sans"/>
                <a:cs typeface="Rugrats Sans"/>
                <a:sym typeface="Rugrats Sans"/>
              </a:rPr>
              <a:t>2.Interroge la base de données pour vérifier si cet UID est autorisé.</a:t>
            </a:r>
          </a:p>
          <a:p>
            <a:pPr algn="just">
              <a:lnSpc>
                <a:spcPts val="5627"/>
              </a:lnSpc>
            </a:pPr>
            <a:r>
              <a:rPr lang="en-US" sz="4019">
                <a:solidFill>
                  <a:srgbClr val="000000"/>
                </a:solidFill>
                <a:latin typeface="Rugrats Sans"/>
                <a:ea typeface="Rugrats Sans"/>
                <a:cs typeface="Rugrats Sans"/>
                <a:sym typeface="Rugrats Sans"/>
              </a:rPr>
              <a:t>3.Renvoie une réponse en texte simple : 'GRANTED' ou 'REFUSE'.</a:t>
            </a:r>
          </a:p>
          <a:p>
            <a:pPr algn="just">
              <a:lnSpc>
                <a:spcPts val="5627"/>
              </a:lnSpc>
            </a:pPr>
            <a:endParaRPr lang="en-US" sz="4019">
              <a:solidFill>
                <a:srgbClr val="000000"/>
              </a:solidFill>
              <a:latin typeface="Rugrats Sans"/>
              <a:ea typeface="Rugrats Sans"/>
              <a:cs typeface="Rugrats Sans"/>
              <a:sym typeface="Rugrats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288985" cy="428898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84755" y="502681"/>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17</a:t>
            </a:r>
          </a:p>
        </p:txBody>
      </p:sp>
      <p:sp>
        <p:nvSpPr>
          <p:cNvPr id="6" name="TextBox 6"/>
          <p:cNvSpPr txBox="1"/>
          <p:nvPr/>
        </p:nvSpPr>
        <p:spPr>
          <a:xfrm>
            <a:off x="2675676" y="1680606"/>
            <a:ext cx="10807303" cy="869315"/>
          </a:xfrm>
          <a:prstGeom prst="rect">
            <a:avLst/>
          </a:prstGeom>
        </p:spPr>
        <p:txBody>
          <a:bodyPr lIns="0" tIns="0" rIns="0" bIns="0" rtlCol="0" anchor="t">
            <a:spAutoFit/>
          </a:bodyPr>
          <a:lstStyle/>
          <a:p>
            <a:pPr algn="ctr">
              <a:lnSpc>
                <a:spcPts val="6160"/>
              </a:lnSpc>
              <a:spcBef>
                <a:spcPct val="0"/>
              </a:spcBef>
            </a:pPr>
            <a:r>
              <a:rPr lang="en-US" sz="4400">
                <a:solidFill>
                  <a:srgbClr val="0470FF"/>
                </a:solidFill>
                <a:latin typeface="Rugrats Sans"/>
                <a:ea typeface="Rugrats Sans"/>
                <a:cs typeface="Rugrats Sans"/>
                <a:sym typeface="Rugrats Sans"/>
              </a:rPr>
              <a:t>Les Scripts PHP : Interface et Administration</a:t>
            </a:r>
          </a:p>
        </p:txBody>
      </p:sp>
      <p:sp>
        <p:nvSpPr>
          <p:cNvPr id="7" name="TextBox 7"/>
          <p:cNvSpPr txBox="1"/>
          <p:nvPr/>
        </p:nvSpPr>
        <p:spPr>
          <a:xfrm>
            <a:off x="684968" y="3521075"/>
            <a:ext cx="16835153" cy="7541380"/>
          </a:xfrm>
          <a:prstGeom prst="rect">
            <a:avLst/>
          </a:prstGeom>
        </p:spPr>
        <p:txBody>
          <a:bodyPr lIns="0" tIns="0" rIns="0" bIns="0" rtlCol="0" anchor="t">
            <a:spAutoFit/>
          </a:bodyPr>
          <a:lstStyle/>
          <a:p>
            <a:pPr algn="just">
              <a:lnSpc>
                <a:spcPts val="6189"/>
              </a:lnSpc>
            </a:pPr>
            <a:r>
              <a:rPr lang="en-US" sz="4420">
                <a:solidFill>
                  <a:srgbClr val="F79320"/>
                </a:solidFill>
                <a:latin typeface="Rugrats Sans"/>
                <a:ea typeface="Rugrats Sans"/>
                <a:cs typeface="Rugrats Sans"/>
                <a:sym typeface="Rugrats Sans"/>
              </a:rPr>
              <a:t>admin.php :</a:t>
            </a:r>
            <a:r>
              <a:rPr lang="en-US" sz="4420">
                <a:solidFill>
                  <a:srgbClr val="000000"/>
                </a:solidFill>
                <a:latin typeface="Rugrats Sans"/>
                <a:ea typeface="Rugrats Sans"/>
                <a:cs typeface="Rugrats Sans"/>
                <a:sym typeface="Rugrats Sans"/>
              </a:rPr>
              <a:t> Interface d'Administration Web</a:t>
            </a:r>
          </a:p>
          <a:p>
            <a:pPr marL="954446" lvl="1" indent="-477223" algn="just">
              <a:lnSpc>
                <a:spcPts val="6189"/>
              </a:lnSpc>
              <a:buFont typeface="Arial"/>
              <a:buChar char="•"/>
            </a:pPr>
            <a:r>
              <a:rPr lang="en-US" sz="4420">
                <a:solidFill>
                  <a:srgbClr val="000000"/>
                </a:solidFill>
                <a:latin typeface="Rugrats Sans"/>
                <a:ea typeface="Rugrats Sans"/>
                <a:cs typeface="Rugrats Sans"/>
                <a:sym typeface="Rugrats Sans"/>
              </a:rPr>
              <a:t>Propose une interface web pour l'administrateur.</a:t>
            </a:r>
          </a:p>
          <a:p>
            <a:pPr marL="911267" lvl="1" indent="-455633" algn="l">
              <a:lnSpc>
                <a:spcPts val="5909"/>
              </a:lnSpc>
              <a:buFont typeface="Arial"/>
              <a:buChar char="•"/>
            </a:pPr>
            <a:r>
              <a:rPr lang="en-US" sz="4220">
                <a:solidFill>
                  <a:srgbClr val="000000"/>
                </a:solidFill>
                <a:latin typeface="Rugrats Sans"/>
                <a:ea typeface="Rugrats Sans"/>
                <a:cs typeface="Rugrats Sans"/>
                <a:sym typeface="Rugrats Sans"/>
              </a:rPr>
              <a:t>Accessible localement via un navigateur</a:t>
            </a:r>
          </a:p>
          <a:p>
            <a:pPr algn="l">
              <a:lnSpc>
                <a:spcPts val="5909"/>
              </a:lnSpc>
            </a:pPr>
            <a:r>
              <a:rPr lang="en-US" sz="4220">
                <a:solidFill>
                  <a:srgbClr val="000000"/>
                </a:solidFill>
                <a:latin typeface="Rugrats Sans"/>
                <a:ea typeface="Rugrats Sans"/>
                <a:cs typeface="Rugrats Sans"/>
                <a:sym typeface="Rugrats Sans"/>
              </a:rPr>
              <a:t>          (ex: http://localhost/admin.php).</a:t>
            </a:r>
          </a:p>
          <a:p>
            <a:pPr algn="just">
              <a:lnSpc>
                <a:spcPts val="5909"/>
              </a:lnSpc>
            </a:pPr>
            <a:r>
              <a:rPr lang="en-US" sz="4220">
                <a:solidFill>
                  <a:srgbClr val="000000"/>
                </a:solidFill>
                <a:latin typeface="Rugrats Sans"/>
                <a:ea typeface="Rugrats Sans"/>
                <a:cs typeface="Rugrats Sans"/>
                <a:sym typeface="Rugrats Sans"/>
              </a:rPr>
              <a:t>Fonctionnalités :</a:t>
            </a:r>
          </a:p>
          <a:p>
            <a:pPr marL="911267" lvl="1" indent="-455633" algn="just">
              <a:lnSpc>
                <a:spcPts val="5909"/>
              </a:lnSpc>
              <a:buFont typeface="Arial"/>
              <a:buChar char="•"/>
            </a:pPr>
            <a:r>
              <a:rPr lang="en-US" sz="4220">
                <a:solidFill>
                  <a:srgbClr val="000000"/>
                </a:solidFill>
                <a:latin typeface="Rugrats Sans"/>
                <a:ea typeface="Rugrats Sans"/>
                <a:cs typeface="Rugrats Sans"/>
                <a:sym typeface="Rugrats Sans"/>
              </a:rPr>
              <a:t>Consulter les badges autorisés. </a:t>
            </a:r>
          </a:p>
          <a:p>
            <a:pPr marL="911267" lvl="1" indent="-455633" algn="just">
              <a:lnSpc>
                <a:spcPts val="5909"/>
              </a:lnSpc>
              <a:buFont typeface="Arial"/>
              <a:buChar char="•"/>
            </a:pPr>
            <a:r>
              <a:rPr lang="en-US" sz="4220">
                <a:solidFill>
                  <a:srgbClr val="000000"/>
                </a:solidFill>
                <a:latin typeface="Rugrats Sans"/>
                <a:ea typeface="Rugrats Sans"/>
                <a:cs typeface="Rugrats Sans"/>
                <a:sym typeface="Rugrats Sans"/>
              </a:rPr>
              <a:t>Ajouter/supprimer des UID.</a:t>
            </a:r>
          </a:p>
          <a:p>
            <a:pPr marL="911267" lvl="1" indent="-455633" algn="just">
              <a:lnSpc>
                <a:spcPts val="5909"/>
              </a:lnSpc>
              <a:buFont typeface="Arial"/>
              <a:buChar char="•"/>
            </a:pPr>
            <a:r>
              <a:rPr lang="en-US" sz="4220">
                <a:solidFill>
                  <a:srgbClr val="000000"/>
                </a:solidFill>
                <a:latin typeface="Rugrats Sans"/>
                <a:ea typeface="Rugrats Sans"/>
                <a:cs typeface="Rugrats Sans"/>
                <a:sym typeface="Rugrats Sans"/>
              </a:rPr>
              <a:t>Afficher les logs des tentatives d'accès.</a:t>
            </a:r>
          </a:p>
          <a:p>
            <a:pPr algn="just">
              <a:lnSpc>
                <a:spcPts val="5627"/>
              </a:lnSpc>
            </a:pPr>
            <a:endParaRPr lang="en-US" sz="4220">
              <a:solidFill>
                <a:srgbClr val="000000"/>
              </a:solidFill>
              <a:latin typeface="Rugrats Sans"/>
              <a:ea typeface="Rugrats Sans"/>
              <a:cs typeface="Rugrats Sans"/>
              <a:sym typeface="Rugrats Sans"/>
            </a:endParaRPr>
          </a:p>
          <a:p>
            <a:pPr algn="just">
              <a:lnSpc>
                <a:spcPts val="5627"/>
              </a:lnSpc>
            </a:pPr>
            <a:endParaRPr lang="en-US" sz="4220">
              <a:solidFill>
                <a:srgbClr val="000000"/>
              </a:solidFill>
              <a:latin typeface="Rugrats Sans"/>
              <a:ea typeface="Rugrats Sans"/>
              <a:cs typeface="Rugrats Sans"/>
              <a:sym typeface="Rugrats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288985" cy="428898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4330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18</a:t>
            </a:r>
          </a:p>
        </p:txBody>
      </p:sp>
      <p:sp>
        <p:nvSpPr>
          <p:cNvPr id="6" name="TextBox 6"/>
          <p:cNvSpPr txBox="1"/>
          <p:nvPr/>
        </p:nvSpPr>
        <p:spPr>
          <a:xfrm>
            <a:off x="2666985" y="1680606"/>
            <a:ext cx="10824687" cy="869315"/>
          </a:xfrm>
          <a:prstGeom prst="rect">
            <a:avLst/>
          </a:prstGeom>
        </p:spPr>
        <p:txBody>
          <a:bodyPr lIns="0" tIns="0" rIns="0" bIns="0" rtlCol="0" anchor="t">
            <a:spAutoFit/>
          </a:bodyPr>
          <a:lstStyle/>
          <a:p>
            <a:pPr algn="ctr">
              <a:lnSpc>
                <a:spcPts val="6160"/>
              </a:lnSpc>
              <a:spcBef>
                <a:spcPct val="0"/>
              </a:spcBef>
            </a:pPr>
            <a:r>
              <a:rPr lang="en-US" sz="4400">
                <a:solidFill>
                  <a:srgbClr val="0470FF"/>
                </a:solidFill>
                <a:latin typeface="Rugrats Sans"/>
                <a:ea typeface="Rugrats Sans"/>
                <a:cs typeface="Rugrats Sans"/>
                <a:sym typeface="Rugrats Sans"/>
              </a:rPr>
              <a:t>Base de Données MySQL : Stockage et Suiv</a:t>
            </a:r>
          </a:p>
        </p:txBody>
      </p:sp>
      <p:sp>
        <p:nvSpPr>
          <p:cNvPr id="7" name="TextBox 7"/>
          <p:cNvSpPr txBox="1"/>
          <p:nvPr/>
        </p:nvSpPr>
        <p:spPr>
          <a:xfrm>
            <a:off x="726423" y="3228550"/>
            <a:ext cx="16835153" cy="8512930"/>
          </a:xfrm>
          <a:prstGeom prst="rect">
            <a:avLst/>
          </a:prstGeom>
        </p:spPr>
        <p:txBody>
          <a:bodyPr lIns="0" tIns="0" rIns="0" bIns="0" rtlCol="0" anchor="t">
            <a:spAutoFit/>
          </a:bodyPr>
          <a:lstStyle/>
          <a:p>
            <a:pPr algn="just">
              <a:lnSpc>
                <a:spcPts val="6189"/>
              </a:lnSpc>
            </a:pPr>
            <a:r>
              <a:rPr lang="en-US" sz="4420">
                <a:solidFill>
                  <a:srgbClr val="000000"/>
                </a:solidFill>
                <a:latin typeface="Rugrats Sans"/>
                <a:ea typeface="Rugrats Sans"/>
                <a:cs typeface="Rugrats Sans"/>
                <a:sym typeface="Rugrats Sans"/>
              </a:rPr>
              <a:t>Deux tables principales structurent notre base de données :</a:t>
            </a:r>
          </a:p>
          <a:p>
            <a:pPr marL="954446" lvl="1" indent="-477223" algn="just">
              <a:lnSpc>
                <a:spcPts val="6189"/>
              </a:lnSpc>
              <a:buFont typeface="Arial"/>
              <a:buChar char="•"/>
            </a:pPr>
            <a:r>
              <a:rPr lang="en-US" sz="4420">
                <a:solidFill>
                  <a:srgbClr val="000000"/>
                </a:solidFill>
                <a:latin typeface="Rugrats Sans"/>
                <a:ea typeface="Rugrats Sans"/>
                <a:cs typeface="Rugrats Sans"/>
                <a:sym typeface="Rugrats Sans"/>
              </a:rPr>
              <a:t>badges_autorises : Contient tous les UID autorisés à accéder.</a:t>
            </a:r>
          </a:p>
          <a:p>
            <a:pPr marL="954446" lvl="1" indent="-477223" algn="just">
              <a:lnSpc>
                <a:spcPts val="6189"/>
              </a:lnSpc>
              <a:buFont typeface="Arial"/>
              <a:buChar char="•"/>
            </a:pPr>
            <a:r>
              <a:rPr lang="en-US" sz="4420">
                <a:solidFill>
                  <a:srgbClr val="000000"/>
                </a:solidFill>
                <a:latin typeface="Rugrats Sans"/>
                <a:ea typeface="Rugrats Sans"/>
                <a:cs typeface="Rugrats Sans"/>
                <a:sym typeface="Rugrats Sans"/>
              </a:rPr>
              <a:t>logs_access : Archive toutes les tentatives d'accès, qu'elles soient acceptées ou refusées.</a:t>
            </a:r>
          </a:p>
          <a:p>
            <a:pPr algn="just">
              <a:lnSpc>
                <a:spcPts val="6189"/>
              </a:lnSpc>
            </a:pPr>
            <a:r>
              <a:rPr lang="en-US" sz="4420">
                <a:solidFill>
                  <a:srgbClr val="000000"/>
                </a:solidFill>
                <a:latin typeface="Rugrats Sans"/>
                <a:ea typeface="Rugrats Sans"/>
                <a:cs typeface="Rugrats Sans"/>
                <a:sym typeface="Rugrats Sans"/>
              </a:rPr>
              <a:t>Exemple de structure de la table</a:t>
            </a:r>
            <a:r>
              <a:rPr lang="en-US" sz="4420">
                <a:solidFill>
                  <a:srgbClr val="FF3131"/>
                </a:solidFill>
                <a:latin typeface="Rugrats Sans"/>
                <a:ea typeface="Rugrats Sans"/>
                <a:cs typeface="Rugrats Sans"/>
                <a:sym typeface="Rugrats Sans"/>
              </a:rPr>
              <a:t> logs_access : </a:t>
            </a:r>
          </a:p>
          <a:p>
            <a:pPr marL="954446" lvl="1" indent="-477223" algn="just">
              <a:lnSpc>
                <a:spcPts val="6189"/>
              </a:lnSpc>
              <a:buFont typeface="Arial"/>
              <a:buChar char="•"/>
            </a:pPr>
            <a:r>
              <a:rPr lang="en-US" sz="4420">
                <a:solidFill>
                  <a:srgbClr val="000000"/>
                </a:solidFill>
                <a:latin typeface="Rugrats Sans"/>
                <a:ea typeface="Rugrats Sans"/>
                <a:cs typeface="Rugrats Sans"/>
                <a:sym typeface="Rugrats Sans"/>
              </a:rPr>
              <a:t>uid (TEXT)</a:t>
            </a:r>
          </a:p>
          <a:p>
            <a:pPr marL="954446" lvl="1" indent="-477223" algn="just">
              <a:lnSpc>
                <a:spcPts val="6189"/>
              </a:lnSpc>
              <a:buFont typeface="Arial"/>
              <a:buChar char="•"/>
            </a:pPr>
            <a:r>
              <a:rPr lang="en-US" sz="4420">
                <a:solidFill>
                  <a:srgbClr val="000000"/>
                </a:solidFill>
                <a:latin typeface="Rugrats Sans"/>
                <a:ea typeface="Rugrats Sans"/>
                <a:cs typeface="Rugrats Sans"/>
                <a:sym typeface="Rugrats Sans"/>
              </a:rPr>
              <a:t>date_heure (DATETIME)</a:t>
            </a:r>
          </a:p>
          <a:p>
            <a:pPr marL="954446" lvl="1" indent="-477223" algn="just">
              <a:lnSpc>
                <a:spcPts val="6189"/>
              </a:lnSpc>
              <a:buFont typeface="Arial"/>
              <a:buChar char="•"/>
            </a:pPr>
            <a:r>
              <a:rPr lang="en-US" sz="4420">
                <a:solidFill>
                  <a:srgbClr val="000000"/>
                </a:solidFill>
                <a:latin typeface="Rugrats Sans"/>
                <a:ea typeface="Rugrats Sans"/>
                <a:cs typeface="Rugrats Sans"/>
                <a:sym typeface="Rugrats Sans"/>
              </a:rPr>
              <a:t>statut (TEXT) - ex: "GRANTED", "DENIED"</a:t>
            </a:r>
          </a:p>
          <a:p>
            <a:pPr algn="just">
              <a:lnSpc>
                <a:spcPts val="5909"/>
              </a:lnSpc>
            </a:pPr>
            <a:r>
              <a:rPr lang="en-US" sz="4220">
                <a:solidFill>
                  <a:srgbClr val="000000"/>
                </a:solidFill>
                <a:latin typeface="Rugrats Sans"/>
                <a:ea typeface="Rugrats Sans"/>
                <a:cs typeface="Rugrats Sans"/>
                <a:sym typeface="Rugrats Sans"/>
              </a:rPr>
              <a:t>.</a:t>
            </a:r>
          </a:p>
          <a:p>
            <a:pPr algn="just">
              <a:lnSpc>
                <a:spcPts val="5627"/>
              </a:lnSpc>
            </a:pPr>
            <a:endParaRPr lang="en-US" sz="4220">
              <a:solidFill>
                <a:srgbClr val="000000"/>
              </a:solidFill>
              <a:latin typeface="Rugrats Sans"/>
              <a:ea typeface="Rugrats Sans"/>
              <a:cs typeface="Rugrats Sans"/>
              <a:sym typeface="Rugrats Sans"/>
            </a:endParaRPr>
          </a:p>
          <a:p>
            <a:pPr algn="just">
              <a:lnSpc>
                <a:spcPts val="5627"/>
              </a:lnSpc>
            </a:pPr>
            <a:endParaRPr lang="en-US" sz="4220">
              <a:solidFill>
                <a:srgbClr val="000000"/>
              </a:solidFill>
              <a:latin typeface="Rugrats Sans"/>
              <a:ea typeface="Rugrats Sans"/>
              <a:cs typeface="Rugrats Sans"/>
              <a:sym typeface="Rugrats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0575" y="-231169"/>
            <a:ext cx="21489149" cy="10749337"/>
            <a:chOff x="0" y="0"/>
            <a:chExt cx="28652199" cy="14332449"/>
          </a:xfrm>
        </p:grpSpPr>
        <p:sp>
          <p:nvSpPr>
            <p:cNvPr id="3" name="Freeform 3"/>
            <p:cNvSpPr/>
            <p:nvPr/>
          </p:nvSpPr>
          <p:spPr>
            <a:xfrm>
              <a:off x="0" y="0"/>
              <a:ext cx="7166225" cy="7166225"/>
            </a:xfrm>
            <a:custGeom>
              <a:avLst/>
              <a:gdLst/>
              <a:ahLst/>
              <a:cxnLst/>
              <a:rect l="l" t="t" r="r" b="b"/>
              <a:pathLst>
                <a:path w="7166225" h="7166225">
                  <a:moveTo>
                    <a:pt x="0" y="0"/>
                  </a:moveTo>
                  <a:lnTo>
                    <a:pt x="7166225" y="0"/>
                  </a:lnTo>
                  <a:lnTo>
                    <a:pt x="7166225" y="7166225"/>
                  </a:lnTo>
                  <a:lnTo>
                    <a:pt x="0" y="7166225"/>
                  </a:lnTo>
                  <a:lnTo>
                    <a:pt x="0" y="0"/>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4" name="Freeform 4"/>
            <p:cNvSpPr/>
            <p:nvPr/>
          </p:nvSpPr>
          <p:spPr>
            <a:xfrm flipV="1">
              <a:off x="7153525" y="0"/>
              <a:ext cx="7166225" cy="7166225"/>
            </a:xfrm>
            <a:custGeom>
              <a:avLst/>
              <a:gdLst/>
              <a:ahLst/>
              <a:cxnLst/>
              <a:rect l="l" t="t" r="r" b="b"/>
              <a:pathLst>
                <a:path w="7166225" h="7166225">
                  <a:moveTo>
                    <a:pt x="0" y="7166225"/>
                  </a:moveTo>
                  <a:lnTo>
                    <a:pt x="7166224" y="7166225"/>
                  </a:lnTo>
                  <a:lnTo>
                    <a:pt x="7166224" y="0"/>
                  </a:lnTo>
                  <a:lnTo>
                    <a:pt x="0" y="0"/>
                  </a:lnTo>
                  <a:lnTo>
                    <a:pt x="0" y="7166225"/>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4319749" y="0"/>
              <a:ext cx="7166225" cy="7166225"/>
            </a:xfrm>
            <a:custGeom>
              <a:avLst/>
              <a:gdLst/>
              <a:ahLst/>
              <a:cxnLst/>
              <a:rect l="l" t="t" r="r" b="b"/>
              <a:pathLst>
                <a:path w="7166225" h="7166225">
                  <a:moveTo>
                    <a:pt x="0" y="0"/>
                  </a:moveTo>
                  <a:lnTo>
                    <a:pt x="7166225" y="0"/>
                  </a:lnTo>
                  <a:lnTo>
                    <a:pt x="7166225" y="7166225"/>
                  </a:lnTo>
                  <a:lnTo>
                    <a:pt x="0" y="7166225"/>
                  </a:lnTo>
                  <a:lnTo>
                    <a:pt x="0" y="0"/>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V="1">
              <a:off x="21485974" y="0"/>
              <a:ext cx="7166225" cy="7166225"/>
            </a:xfrm>
            <a:custGeom>
              <a:avLst/>
              <a:gdLst/>
              <a:ahLst/>
              <a:cxnLst/>
              <a:rect l="l" t="t" r="r" b="b"/>
              <a:pathLst>
                <a:path w="7166225" h="7166225">
                  <a:moveTo>
                    <a:pt x="0" y="7166225"/>
                  </a:moveTo>
                  <a:lnTo>
                    <a:pt x="7166225" y="7166225"/>
                  </a:lnTo>
                  <a:lnTo>
                    <a:pt x="7166225" y="0"/>
                  </a:lnTo>
                  <a:lnTo>
                    <a:pt x="0" y="0"/>
                  </a:lnTo>
                  <a:lnTo>
                    <a:pt x="0" y="7166225"/>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0800000">
              <a:off x="21485974" y="7166225"/>
              <a:ext cx="7166225" cy="7166225"/>
            </a:xfrm>
            <a:custGeom>
              <a:avLst/>
              <a:gdLst/>
              <a:ahLst/>
              <a:cxnLst/>
              <a:rect l="l" t="t" r="r" b="b"/>
              <a:pathLst>
                <a:path w="7166225" h="7166225">
                  <a:moveTo>
                    <a:pt x="0" y="0"/>
                  </a:moveTo>
                  <a:lnTo>
                    <a:pt x="7166225" y="0"/>
                  </a:lnTo>
                  <a:lnTo>
                    <a:pt x="7166225" y="7166224"/>
                  </a:lnTo>
                  <a:lnTo>
                    <a:pt x="0" y="7166224"/>
                  </a:lnTo>
                  <a:lnTo>
                    <a:pt x="0" y="0"/>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4332449" y="7166225"/>
              <a:ext cx="7166225" cy="7166225"/>
            </a:xfrm>
            <a:custGeom>
              <a:avLst/>
              <a:gdLst/>
              <a:ahLst/>
              <a:cxnLst/>
              <a:rect l="l" t="t" r="r" b="b"/>
              <a:pathLst>
                <a:path w="7166225" h="7166225">
                  <a:moveTo>
                    <a:pt x="0" y="7166224"/>
                  </a:moveTo>
                  <a:lnTo>
                    <a:pt x="7166225" y="7166224"/>
                  </a:lnTo>
                  <a:lnTo>
                    <a:pt x="7166225" y="0"/>
                  </a:lnTo>
                  <a:lnTo>
                    <a:pt x="0" y="0"/>
                  </a:lnTo>
                  <a:lnTo>
                    <a:pt x="0" y="7166224"/>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9" name="Freeform 9"/>
            <p:cNvSpPr/>
            <p:nvPr/>
          </p:nvSpPr>
          <p:spPr>
            <a:xfrm rot="-10800000">
              <a:off x="7166225" y="7166225"/>
              <a:ext cx="7166225" cy="7166225"/>
            </a:xfrm>
            <a:custGeom>
              <a:avLst/>
              <a:gdLst/>
              <a:ahLst/>
              <a:cxnLst/>
              <a:rect l="l" t="t" r="r" b="b"/>
              <a:pathLst>
                <a:path w="7166225" h="7166225">
                  <a:moveTo>
                    <a:pt x="0" y="0"/>
                  </a:moveTo>
                  <a:lnTo>
                    <a:pt x="7166224" y="0"/>
                  </a:lnTo>
                  <a:lnTo>
                    <a:pt x="7166224" y="7166224"/>
                  </a:lnTo>
                  <a:lnTo>
                    <a:pt x="0" y="7166224"/>
                  </a:lnTo>
                  <a:lnTo>
                    <a:pt x="0" y="0"/>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flipV="1">
              <a:off x="0" y="7166225"/>
              <a:ext cx="7166225" cy="7166225"/>
            </a:xfrm>
            <a:custGeom>
              <a:avLst/>
              <a:gdLst/>
              <a:ahLst/>
              <a:cxnLst/>
              <a:rect l="l" t="t" r="r" b="b"/>
              <a:pathLst>
                <a:path w="7166225" h="7166225">
                  <a:moveTo>
                    <a:pt x="0" y="7166224"/>
                  </a:moveTo>
                  <a:lnTo>
                    <a:pt x="7166225" y="7166224"/>
                  </a:lnTo>
                  <a:lnTo>
                    <a:pt x="7166225" y="0"/>
                  </a:lnTo>
                  <a:lnTo>
                    <a:pt x="0" y="0"/>
                  </a:lnTo>
                  <a:lnTo>
                    <a:pt x="0" y="7166224"/>
                  </a:lnTo>
                  <a:close/>
                </a:path>
              </a:pathLst>
            </a:custGeom>
            <a:blipFill>
              <a:blip r:embed="rId2">
                <a:alphaModFix amt="9999"/>
                <a:extLst>
                  <a:ext uri="{96DAC541-7B7A-43D3-8B79-37D633B846F1}">
                    <asvg:svgBlip xmlns:asvg="http://schemas.microsoft.com/office/drawing/2016/SVG/main" xmlns="" r:embed="rId3"/>
                  </a:ext>
                </a:extLst>
              </a:blip>
              <a:stretch>
                <a:fillRect/>
              </a:stretch>
            </a:blipFill>
          </p:spPr>
        </p:sp>
      </p:grpSp>
      <p:sp>
        <p:nvSpPr>
          <p:cNvPr id="11" name="AutoShape 11"/>
          <p:cNvSpPr/>
          <p:nvPr/>
        </p:nvSpPr>
        <p:spPr>
          <a:xfrm>
            <a:off x="7963856" y="1030173"/>
            <a:ext cx="9600076" cy="21210"/>
          </a:xfrm>
          <a:prstGeom prst="line">
            <a:avLst/>
          </a:prstGeom>
          <a:ln w="38100" cap="flat">
            <a:solidFill>
              <a:srgbClr val="004AAD"/>
            </a:solidFill>
            <a:prstDash val="solid"/>
            <a:headEnd type="none" w="sm" len="sm"/>
            <a:tailEnd type="none" w="sm" len="sm"/>
          </a:ln>
        </p:spPr>
      </p:sp>
      <p:grpSp>
        <p:nvGrpSpPr>
          <p:cNvPr id="12" name="Group 12"/>
          <p:cNvGrpSpPr/>
          <p:nvPr/>
        </p:nvGrpSpPr>
        <p:grpSpPr>
          <a:xfrm>
            <a:off x="0" y="3849671"/>
            <a:ext cx="6609147" cy="2545237"/>
            <a:chOff x="0" y="0"/>
            <a:chExt cx="1740681" cy="670351"/>
          </a:xfrm>
        </p:grpSpPr>
        <p:sp>
          <p:nvSpPr>
            <p:cNvPr id="13" name="Freeform 13"/>
            <p:cNvSpPr/>
            <p:nvPr/>
          </p:nvSpPr>
          <p:spPr>
            <a:xfrm>
              <a:off x="0" y="0"/>
              <a:ext cx="1740681" cy="670351"/>
            </a:xfrm>
            <a:custGeom>
              <a:avLst/>
              <a:gdLst/>
              <a:ahLst/>
              <a:cxnLst/>
              <a:rect l="l" t="t" r="r" b="b"/>
              <a:pathLst>
                <a:path w="1740681" h="670351">
                  <a:moveTo>
                    <a:pt x="0" y="0"/>
                  </a:moveTo>
                  <a:lnTo>
                    <a:pt x="1740681" y="0"/>
                  </a:lnTo>
                  <a:lnTo>
                    <a:pt x="1740681" y="670351"/>
                  </a:lnTo>
                  <a:lnTo>
                    <a:pt x="0" y="670351"/>
                  </a:lnTo>
                  <a:close/>
                </a:path>
              </a:pathLst>
            </a:custGeom>
            <a:solidFill>
              <a:srgbClr val="004AAD"/>
            </a:solidFill>
          </p:spPr>
        </p:sp>
        <p:sp>
          <p:nvSpPr>
            <p:cNvPr id="14" name="TextBox 14"/>
            <p:cNvSpPr txBox="1"/>
            <p:nvPr/>
          </p:nvSpPr>
          <p:spPr>
            <a:xfrm>
              <a:off x="0" y="-104775"/>
              <a:ext cx="1740681" cy="775126"/>
            </a:xfrm>
            <a:prstGeom prst="rect">
              <a:avLst/>
            </a:prstGeom>
          </p:spPr>
          <p:txBody>
            <a:bodyPr lIns="50800" tIns="50800" rIns="50800" bIns="50800" rtlCol="0" anchor="ctr"/>
            <a:lstStyle/>
            <a:p>
              <a:pPr algn="ctr">
                <a:lnSpc>
                  <a:spcPts val="2800"/>
                </a:lnSpc>
              </a:pPr>
              <a:endParaRPr/>
            </a:p>
          </p:txBody>
        </p:sp>
      </p:grpSp>
      <p:sp>
        <p:nvSpPr>
          <p:cNvPr id="15" name="TextBox 15"/>
          <p:cNvSpPr txBox="1"/>
          <p:nvPr/>
        </p:nvSpPr>
        <p:spPr>
          <a:xfrm>
            <a:off x="683025" y="4352353"/>
            <a:ext cx="5243098"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PLAN</a:t>
            </a:r>
          </a:p>
        </p:txBody>
      </p:sp>
      <p:sp>
        <p:nvSpPr>
          <p:cNvPr id="16" name="TextBox 16"/>
          <p:cNvSpPr txBox="1"/>
          <p:nvPr/>
        </p:nvSpPr>
        <p:spPr>
          <a:xfrm>
            <a:off x="9144000" y="6240921"/>
            <a:ext cx="7044526" cy="876300"/>
          </a:xfrm>
          <a:prstGeom prst="rect">
            <a:avLst/>
          </a:prstGeom>
        </p:spPr>
        <p:txBody>
          <a:bodyPr lIns="0" tIns="0" rIns="0" bIns="0" rtlCol="0" anchor="t">
            <a:spAutoFit/>
          </a:bodyPr>
          <a:lstStyle/>
          <a:p>
            <a:pPr algn="l">
              <a:lnSpc>
                <a:spcPts val="6299"/>
              </a:lnSpc>
            </a:pPr>
            <a:r>
              <a:rPr lang="en-US" sz="4500" spc="-148">
                <a:solidFill>
                  <a:srgbClr val="000000"/>
                </a:solidFill>
                <a:latin typeface="Rugrats Sans"/>
                <a:ea typeface="Rugrats Sans"/>
                <a:cs typeface="Rugrats Sans"/>
                <a:sym typeface="Rugrats Sans"/>
              </a:rPr>
              <a:t>Pipeline de Développement</a:t>
            </a:r>
          </a:p>
        </p:txBody>
      </p:sp>
      <p:sp>
        <p:nvSpPr>
          <p:cNvPr id="17" name="TextBox 17"/>
          <p:cNvSpPr txBox="1"/>
          <p:nvPr/>
        </p:nvSpPr>
        <p:spPr>
          <a:xfrm>
            <a:off x="9144000" y="2861372"/>
            <a:ext cx="6791443" cy="876300"/>
          </a:xfrm>
          <a:prstGeom prst="rect">
            <a:avLst/>
          </a:prstGeom>
        </p:spPr>
        <p:txBody>
          <a:bodyPr lIns="0" tIns="0" rIns="0" bIns="0" rtlCol="0" anchor="t">
            <a:spAutoFit/>
          </a:bodyPr>
          <a:lstStyle/>
          <a:p>
            <a:pPr algn="l">
              <a:lnSpc>
                <a:spcPts val="6299"/>
              </a:lnSpc>
            </a:pPr>
            <a:r>
              <a:rPr lang="en-US" sz="4500">
                <a:solidFill>
                  <a:srgbClr val="000000"/>
                </a:solidFill>
                <a:latin typeface="Rugrats Sans"/>
                <a:ea typeface="Rugrats Sans"/>
                <a:cs typeface="Rugrats Sans"/>
                <a:sym typeface="Rugrats Sans"/>
              </a:rPr>
              <a:t>Architecture technique</a:t>
            </a:r>
          </a:p>
        </p:txBody>
      </p:sp>
      <p:sp>
        <p:nvSpPr>
          <p:cNvPr id="18" name="TextBox 18"/>
          <p:cNvSpPr txBox="1"/>
          <p:nvPr/>
        </p:nvSpPr>
        <p:spPr>
          <a:xfrm>
            <a:off x="8606252" y="4692332"/>
            <a:ext cx="9748246" cy="645541"/>
          </a:xfrm>
          <a:prstGeom prst="rect">
            <a:avLst/>
          </a:prstGeom>
        </p:spPr>
        <p:txBody>
          <a:bodyPr lIns="0" tIns="0" rIns="0" bIns="0" rtlCol="0" anchor="t">
            <a:spAutoFit/>
          </a:bodyPr>
          <a:lstStyle/>
          <a:p>
            <a:pPr algn="l">
              <a:lnSpc>
                <a:spcPts val="3872"/>
              </a:lnSpc>
            </a:pPr>
            <a:r>
              <a:rPr lang="en-US" sz="4400">
                <a:solidFill>
                  <a:srgbClr val="000000"/>
                </a:solidFill>
                <a:latin typeface="Rugrats Sans"/>
                <a:ea typeface="Rugrats Sans"/>
                <a:cs typeface="Rugrats Sans"/>
                <a:sym typeface="Rugrats Sans"/>
              </a:rPr>
              <a:t> Logiciels et outils de développement</a:t>
            </a:r>
          </a:p>
        </p:txBody>
      </p:sp>
      <p:sp>
        <p:nvSpPr>
          <p:cNvPr id="19" name="TextBox 19"/>
          <p:cNvSpPr txBox="1"/>
          <p:nvPr/>
        </p:nvSpPr>
        <p:spPr>
          <a:xfrm>
            <a:off x="9144000" y="7717868"/>
            <a:ext cx="5762743" cy="996950"/>
          </a:xfrm>
          <a:prstGeom prst="rect">
            <a:avLst/>
          </a:prstGeom>
        </p:spPr>
        <p:txBody>
          <a:bodyPr lIns="0" tIns="0" rIns="0" bIns="0" rtlCol="0" anchor="t">
            <a:spAutoFit/>
          </a:bodyPr>
          <a:lstStyle/>
          <a:p>
            <a:pPr algn="l">
              <a:lnSpc>
                <a:spcPts val="7000"/>
              </a:lnSpc>
            </a:pPr>
            <a:r>
              <a:rPr lang="en-US" sz="5000">
                <a:solidFill>
                  <a:srgbClr val="000000"/>
                </a:solidFill>
                <a:latin typeface="Rugrats Sans"/>
                <a:ea typeface="Rugrats Sans"/>
                <a:cs typeface="Rugrats Sans"/>
                <a:sym typeface="Rugrats Sans"/>
              </a:rPr>
              <a:t>Conclusion</a:t>
            </a:r>
          </a:p>
        </p:txBody>
      </p:sp>
      <p:sp>
        <p:nvSpPr>
          <p:cNvPr id="20" name="TextBox 20"/>
          <p:cNvSpPr txBox="1"/>
          <p:nvPr/>
        </p:nvSpPr>
        <p:spPr>
          <a:xfrm>
            <a:off x="9144000" y="1283616"/>
            <a:ext cx="5762743" cy="876300"/>
          </a:xfrm>
          <a:prstGeom prst="rect">
            <a:avLst/>
          </a:prstGeom>
        </p:spPr>
        <p:txBody>
          <a:bodyPr lIns="0" tIns="0" rIns="0" bIns="0" rtlCol="0" anchor="t">
            <a:spAutoFit/>
          </a:bodyPr>
          <a:lstStyle/>
          <a:p>
            <a:pPr algn="l">
              <a:lnSpc>
                <a:spcPts val="6299"/>
              </a:lnSpc>
            </a:pPr>
            <a:r>
              <a:rPr lang="en-US" sz="4500">
                <a:solidFill>
                  <a:srgbClr val="000000"/>
                </a:solidFill>
                <a:latin typeface="Rugrats Sans"/>
                <a:ea typeface="Rugrats Sans"/>
                <a:cs typeface="Rugrats Sans"/>
                <a:sym typeface="Rugrats Sans"/>
              </a:rPr>
              <a:t>Introduction</a:t>
            </a:r>
          </a:p>
        </p:txBody>
      </p:sp>
      <p:sp>
        <p:nvSpPr>
          <p:cNvPr id="21" name="TextBox 21"/>
          <p:cNvSpPr txBox="1"/>
          <p:nvPr/>
        </p:nvSpPr>
        <p:spPr>
          <a:xfrm>
            <a:off x="7751295" y="1199479"/>
            <a:ext cx="1155512" cy="996950"/>
          </a:xfrm>
          <a:prstGeom prst="rect">
            <a:avLst/>
          </a:prstGeom>
        </p:spPr>
        <p:txBody>
          <a:bodyPr lIns="0" tIns="0" rIns="0" bIns="0" rtlCol="0" anchor="t">
            <a:spAutoFit/>
          </a:bodyPr>
          <a:lstStyle/>
          <a:p>
            <a:pPr algn="ctr">
              <a:lnSpc>
                <a:spcPts val="7000"/>
              </a:lnSpc>
            </a:pPr>
            <a:r>
              <a:rPr lang="en-US" sz="5000">
                <a:solidFill>
                  <a:srgbClr val="000000"/>
                </a:solidFill>
                <a:latin typeface="Rugrats Sans"/>
                <a:ea typeface="Rugrats Sans"/>
                <a:cs typeface="Rugrats Sans"/>
                <a:sym typeface="Rugrats Sans"/>
              </a:rPr>
              <a:t>01</a:t>
            </a:r>
          </a:p>
        </p:txBody>
      </p:sp>
      <p:sp>
        <p:nvSpPr>
          <p:cNvPr id="22" name="TextBox 22"/>
          <p:cNvSpPr txBox="1"/>
          <p:nvPr/>
        </p:nvSpPr>
        <p:spPr>
          <a:xfrm>
            <a:off x="7751295" y="2778473"/>
            <a:ext cx="1155512" cy="996950"/>
          </a:xfrm>
          <a:prstGeom prst="rect">
            <a:avLst/>
          </a:prstGeom>
        </p:spPr>
        <p:txBody>
          <a:bodyPr lIns="0" tIns="0" rIns="0" bIns="0" rtlCol="0" anchor="t">
            <a:spAutoFit/>
          </a:bodyPr>
          <a:lstStyle/>
          <a:p>
            <a:pPr algn="ctr">
              <a:lnSpc>
                <a:spcPts val="7000"/>
              </a:lnSpc>
            </a:pPr>
            <a:r>
              <a:rPr lang="en-US" sz="5000">
                <a:solidFill>
                  <a:srgbClr val="000000"/>
                </a:solidFill>
                <a:latin typeface="Rugrats Sans"/>
                <a:ea typeface="Rugrats Sans"/>
                <a:cs typeface="Rugrats Sans"/>
                <a:sym typeface="Rugrats Sans"/>
              </a:rPr>
              <a:t>02</a:t>
            </a:r>
          </a:p>
        </p:txBody>
      </p:sp>
      <p:sp>
        <p:nvSpPr>
          <p:cNvPr id="23" name="TextBox 23"/>
          <p:cNvSpPr txBox="1"/>
          <p:nvPr/>
        </p:nvSpPr>
        <p:spPr>
          <a:xfrm>
            <a:off x="7751295" y="4388040"/>
            <a:ext cx="1155512" cy="996950"/>
          </a:xfrm>
          <a:prstGeom prst="rect">
            <a:avLst/>
          </a:prstGeom>
        </p:spPr>
        <p:txBody>
          <a:bodyPr lIns="0" tIns="0" rIns="0" bIns="0" rtlCol="0" anchor="t">
            <a:spAutoFit/>
          </a:bodyPr>
          <a:lstStyle/>
          <a:p>
            <a:pPr algn="ctr">
              <a:lnSpc>
                <a:spcPts val="7000"/>
              </a:lnSpc>
            </a:pPr>
            <a:r>
              <a:rPr lang="en-US" sz="5000">
                <a:solidFill>
                  <a:srgbClr val="000000"/>
                </a:solidFill>
                <a:latin typeface="Rugrats Sans"/>
                <a:ea typeface="Rugrats Sans"/>
                <a:cs typeface="Rugrats Sans"/>
                <a:sym typeface="Rugrats Sans"/>
              </a:rPr>
              <a:t>03</a:t>
            </a:r>
          </a:p>
        </p:txBody>
      </p:sp>
      <p:sp>
        <p:nvSpPr>
          <p:cNvPr id="24" name="TextBox 24"/>
          <p:cNvSpPr txBox="1"/>
          <p:nvPr/>
        </p:nvSpPr>
        <p:spPr>
          <a:xfrm>
            <a:off x="7751295" y="6156783"/>
            <a:ext cx="1155512" cy="996950"/>
          </a:xfrm>
          <a:prstGeom prst="rect">
            <a:avLst/>
          </a:prstGeom>
        </p:spPr>
        <p:txBody>
          <a:bodyPr lIns="0" tIns="0" rIns="0" bIns="0" rtlCol="0" anchor="t">
            <a:spAutoFit/>
          </a:bodyPr>
          <a:lstStyle/>
          <a:p>
            <a:pPr algn="ctr">
              <a:lnSpc>
                <a:spcPts val="7000"/>
              </a:lnSpc>
            </a:pPr>
            <a:r>
              <a:rPr lang="en-US" sz="5000">
                <a:solidFill>
                  <a:srgbClr val="000000"/>
                </a:solidFill>
                <a:latin typeface="Rugrats Sans"/>
                <a:ea typeface="Rugrats Sans"/>
                <a:cs typeface="Rugrats Sans"/>
                <a:sym typeface="Rugrats Sans"/>
              </a:rPr>
              <a:t>04</a:t>
            </a:r>
          </a:p>
        </p:txBody>
      </p:sp>
      <p:sp>
        <p:nvSpPr>
          <p:cNvPr id="25" name="TextBox 25"/>
          <p:cNvSpPr txBox="1"/>
          <p:nvPr/>
        </p:nvSpPr>
        <p:spPr>
          <a:xfrm>
            <a:off x="7751295" y="7717868"/>
            <a:ext cx="1155512" cy="996950"/>
          </a:xfrm>
          <a:prstGeom prst="rect">
            <a:avLst/>
          </a:prstGeom>
        </p:spPr>
        <p:txBody>
          <a:bodyPr lIns="0" tIns="0" rIns="0" bIns="0" rtlCol="0" anchor="t">
            <a:spAutoFit/>
          </a:bodyPr>
          <a:lstStyle/>
          <a:p>
            <a:pPr algn="ctr">
              <a:lnSpc>
                <a:spcPts val="7000"/>
              </a:lnSpc>
            </a:pPr>
            <a:r>
              <a:rPr lang="en-US" sz="5000">
                <a:solidFill>
                  <a:srgbClr val="000000"/>
                </a:solidFill>
                <a:latin typeface="Rugrats Sans"/>
                <a:ea typeface="Rugrats Sans"/>
                <a:cs typeface="Rugrats Sans"/>
                <a:sym typeface="Rugrats Sans"/>
              </a:rPr>
              <a:t>05</a:t>
            </a:r>
          </a:p>
        </p:txBody>
      </p:sp>
      <p:sp>
        <p:nvSpPr>
          <p:cNvPr id="26" name="AutoShape 26"/>
          <p:cNvSpPr/>
          <p:nvPr/>
        </p:nvSpPr>
        <p:spPr>
          <a:xfrm>
            <a:off x="7963898" y="2550540"/>
            <a:ext cx="9600076" cy="21210"/>
          </a:xfrm>
          <a:prstGeom prst="line">
            <a:avLst/>
          </a:prstGeom>
          <a:ln w="38100" cap="flat">
            <a:solidFill>
              <a:srgbClr val="004AAD"/>
            </a:solidFill>
            <a:prstDash val="solid"/>
            <a:headEnd type="none" w="sm" len="sm"/>
            <a:tailEnd type="none" w="sm" len="sm"/>
          </a:ln>
        </p:spPr>
      </p:sp>
      <p:sp>
        <p:nvSpPr>
          <p:cNvPr id="27" name="AutoShape 27"/>
          <p:cNvSpPr/>
          <p:nvPr/>
        </p:nvSpPr>
        <p:spPr>
          <a:xfrm>
            <a:off x="7964108" y="4147247"/>
            <a:ext cx="9600076" cy="21210"/>
          </a:xfrm>
          <a:prstGeom prst="line">
            <a:avLst/>
          </a:prstGeom>
          <a:ln w="38100" cap="flat">
            <a:solidFill>
              <a:srgbClr val="004AAD"/>
            </a:solidFill>
            <a:prstDash val="solid"/>
            <a:headEnd type="none" w="sm" len="sm"/>
            <a:tailEnd type="none" w="sm" len="sm"/>
          </a:ln>
        </p:spPr>
      </p:sp>
      <p:sp>
        <p:nvSpPr>
          <p:cNvPr id="28" name="AutoShape 28"/>
          <p:cNvSpPr/>
          <p:nvPr/>
        </p:nvSpPr>
        <p:spPr>
          <a:xfrm>
            <a:off x="7963940" y="5856287"/>
            <a:ext cx="9600076" cy="21210"/>
          </a:xfrm>
          <a:prstGeom prst="line">
            <a:avLst/>
          </a:prstGeom>
          <a:ln w="38100" cap="flat">
            <a:solidFill>
              <a:srgbClr val="004AAD"/>
            </a:solidFill>
            <a:prstDash val="solid"/>
            <a:headEnd type="none" w="sm" len="sm"/>
            <a:tailEnd type="none" w="sm" len="sm"/>
          </a:ln>
        </p:spPr>
      </p:sp>
      <p:sp>
        <p:nvSpPr>
          <p:cNvPr id="29" name="AutoShape 29"/>
          <p:cNvSpPr/>
          <p:nvPr/>
        </p:nvSpPr>
        <p:spPr>
          <a:xfrm>
            <a:off x="7963982" y="7563308"/>
            <a:ext cx="9600076" cy="21210"/>
          </a:xfrm>
          <a:prstGeom prst="line">
            <a:avLst/>
          </a:prstGeom>
          <a:ln w="38100" cap="flat">
            <a:solidFill>
              <a:srgbClr val="004AAD"/>
            </a:solidFill>
            <a:prstDash val="solid"/>
            <a:headEnd type="none" w="sm" len="sm"/>
            <a:tailEnd type="none" w="sm" len="sm"/>
          </a:ln>
        </p:spPr>
      </p:sp>
      <p:sp>
        <p:nvSpPr>
          <p:cNvPr id="30" name="AutoShape 30"/>
          <p:cNvSpPr/>
          <p:nvPr/>
        </p:nvSpPr>
        <p:spPr>
          <a:xfrm>
            <a:off x="7964066" y="9217712"/>
            <a:ext cx="9600076" cy="21210"/>
          </a:xfrm>
          <a:prstGeom prst="line">
            <a:avLst/>
          </a:prstGeom>
          <a:ln w="38100" cap="flat">
            <a:solidFill>
              <a:srgbClr val="004AAD"/>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533099" cy="45330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3002969" y="664606"/>
            <a:ext cx="15122294" cy="9451434"/>
          </a:xfrm>
          <a:custGeom>
            <a:avLst/>
            <a:gdLst/>
            <a:ahLst/>
            <a:cxnLst/>
            <a:rect l="l" t="t" r="r" b="b"/>
            <a:pathLst>
              <a:path w="15122294" h="9451434">
                <a:moveTo>
                  <a:pt x="0" y="0"/>
                </a:moveTo>
                <a:lnTo>
                  <a:pt x="15122294" y="0"/>
                </a:lnTo>
                <a:lnTo>
                  <a:pt x="15122294" y="9451434"/>
                </a:lnTo>
                <a:lnTo>
                  <a:pt x="0" y="9451434"/>
                </a:lnTo>
                <a:lnTo>
                  <a:pt x="0" y="0"/>
                </a:lnTo>
                <a:close/>
              </a:path>
            </a:pathLst>
          </a:custGeom>
          <a:blipFill>
            <a:blip r:embed="rId2"/>
            <a:stretch>
              <a:fillRect/>
            </a:stretch>
          </a:blipFill>
        </p:spPr>
      </p:sp>
      <p:sp>
        <p:nvSpPr>
          <p:cNvPr id="6" name="TextBox 6"/>
          <p:cNvSpPr txBox="1"/>
          <p:nvPr/>
        </p:nvSpPr>
        <p:spPr>
          <a:xfrm>
            <a:off x="-234867" y="502681"/>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19</a:t>
            </a:r>
          </a:p>
        </p:txBody>
      </p:sp>
      <p:sp>
        <p:nvSpPr>
          <p:cNvPr id="7" name="TextBox 7"/>
          <p:cNvSpPr txBox="1"/>
          <p:nvPr/>
        </p:nvSpPr>
        <p:spPr>
          <a:xfrm>
            <a:off x="3575310" y="1642506"/>
            <a:ext cx="3060025" cy="996950"/>
          </a:xfrm>
          <a:prstGeom prst="rect">
            <a:avLst/>
          </a:prstGeom>
        </p:spPr>
        <p:txBody>
          <a:bodyPr lIns="0" tIns="0" rIns="0" bIns="0" rtlCol="0" anchor="t">
            <a:spAutoFit/>
          </a:bodyPr>
          <a:lstStyle/>
          <a:p>
            <a:pPr algn="ctr">
              <a:lnSpc>
                <a:spcPts val="7000"/>
              </a:lnSpc>
              <a:spcBef>
                <a:spcPct val="0"/>
              </a:spcBef>
            </a:pPr>
            <a:r>
              <a:rPr lang="en-US" sz="5000">
                <a:solidFill>
                  <a:srgbClr val="0470FF"/>
                </a:solidFill>
                <a:latin typeface="Rugrats Sans"/>
                <a:ea typeface="Rugrats Sans"/>
                <a:cs typeface="Rugrats Sans"/>
                <a:sym typeface="Rugrats Sans"/>
              </a:rPr>
              <a:t>Workflow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389711" cy="438971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1028700" y="1775856"/>
            <a:ext cx="16329824" cy="863595"/>
          </a:xfrm>
          <a:prstGeom prst="rect">
            <a:avLst/>
          </a:prstGeom>
        </p:spPr>
        <p:txBody>
          <a:bodyPr lIns="0" tIns="0" rIns="0" bIns="0" rtlCol="0" anchor="t">
            <a:spAutoFit/>
          </a:bodyPr>
          <a:lstStyle/>
          <a:p>
            <a:pPr algn="ctr">
              <a:lnSpc>
                <a:spcPts val="7000"/>
              </a:lnSpc>
            </a:pPr>
            <a:r>
              <a:rPr lang="en-US" sz="5000">
                <a:solidFill>
                  <a:srgbClr val="004AAD"/>
                </a:solidFill>
                <a:latin typeface="Chau Philomene"/>
                <a:ea typeface="Chau Philomene"/>
                <a:cs typeface="Chau Philomene"/>
                <a:sym typeface="Chau Philomene"/>
              </a:rPr>
              <a:t>PIPELINE DE DÉVELOPPEMENT DU SYSTÈME</a:t>
            </a:r>
          </a:p>
        </p:txBody>
      </p:sp>
      <p:sp>
        <p:nvSpPr>
          <p:cNvPr id="6" name="TextBox 6"/>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20</a:t>
            </a:r>
          </a:p>
        </p:txBody>
      </p:sp>
      <p:sp>
        <p:nvSpPr>
          <p:cNvPr id="7" name="TextBox 7"/>
          <p:cNvSpPr txBox="1"/>
          <p:nvPr/>
        </p:nvSpPr>
        <p:spPr>
          <a:xfrm>
            <a:off x="2351381" y="3538276"/>
            <a:ext cx="9887307" cy="4483226"/>
          </a:xfrm>
          <a:prstGeom prst="rect">
            <a:avLst/>
          </a:prstGeom>
        </p:spPr>
        <p:txBody>
          <a:bodyPr lIns="0" tIns="0" rIns="0" bIns="0" rtlCol="0" anchor="t">
            <a:spAutoFit/>
          </a:bodyPr>
          <a:lstStyle/>
          <a:p>
            <a:pPr algn="just">
              <a:lnSpc>
                <a:spcPts val="8784"/>
              </a:lnSpc>
            </a:pPr>
            <a:r>
              <a:rPr lang="en-US" sz="4800">
                <a:solidFill>
                  <a:srgbClr val="000000"/>
                </a:solidFill>
                <a:latin typeface="Rugrats Sans"/>
                <a:ea typeface="Rugrats Sans"/>
                <a:cs typeface="Rugrats Sans"/>
                <a:sym typeface="Rugrats Sans"/>
              </a:rPr>
              <a:t>1. Développement du côté serveur</a:t>
            </a:r>
          </a:p>
          <a:p>
            <a:pPr algn="just">
              <a:lnSpc>
                <a:spcPts val="8784"/>
              </a:lnSpc>
            </a:pPr>
            <a:r>
              <a:rPr lang="en-US" sz="4800">
                <a:solidFill>
                  <a:srgbClr val="000000"/>
                </a:solidFill>
                <a:latin typeface="Rugrats Sans"/>
                <a:ea typeface="Rugrats Sans"/>
                <a:cs typeface="Rugrats Sans"/>
                <a:sym typeface="Rugrats Sans"/>
              </a:rPr>
              <a:t>2. Programmation de l’ESP32</a:t>
            </a:r>
          </a:p>
          <a:p>
            <a:pPr algn="just">
              <a:lnSpc>
                <a:spcPts val="8784"/>
              </a:lnSpc>
            </a:pPr>
            <a:r>
              <a:rPr lang="en-US" sz="4800">
                <a:solidFill>
                  <a:srgbClr val="000000"/>
                </a:solidFill>
                <a:latin typeface="Rugrats Sans"/>
                <a:ea typeface="Rugrats Sans"/>
                <a:cs typeface="Rugrats Sans"/>
                <a:sym typeface="Rugrats Sans"/>
              </a:rPr>
              <a:t>3. Intégration et tests</a:t>
            </a:r>
          </a:p>
          <a:p>
            <a:pPr algn="just">
              <a:lnSpc>
                <a:spcPts val="8784"/>
              </a:lnSpc>
            </a:pPr>
            <a:r>
              <a:rPr lang="en-US" sz="4800">
                <a:solidFill>
                  <a:srgbClr val="000000"/>
                </a:solidFill>
                <a:latin typeface="Rugrats Sans"/>
                <a:ea typeface="Rugrats Sans"/>
                <a:cs typeface="Rugrats Sans"/>
                <a:sym typeface="Rugrats Sans"/>
              </a:rPr>
              <a:t>3. Configuration matérielle et câblage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395028" cy="439502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3273691" y="1766331"/>
            <a:ext cx="11740619" cy="995675"/>
          </a:xfrm>
          <a:prstGeom prst="rect">
            <a:avLst/>
          </a:prstGeom>
        </p:spPr>
        <p:txBody>
          <a:bodyPr lIns="0" tIns="0" rIns="0" bIns="0" rtlCol="0" anchor="t">
            <a:spAutoFit/>
          </a:bodyPr>
          <a:lstStyle/>
          <a:p>
            <a:pPr marL="1252262" lvl="1" indent="-626131" algn="ctr">
              <a:lnSpc>
                <a:spcPts val="8120"/>
              </a:lnSpc>
              <a:buAutoNum type="arabicPeriod"/>
            </a:pPr>
            <a:r>
              <a:rPr lang="en-US" sz="5800">
                <a:solidFill>
                  <a:srgbClr val="004AAD"/>
                </a:solidFill>
                <a:latin typeface="Chau Philomene"/>
                <a:ea typeface="Chau Philomene"/>
                <a:cs typeface="Chau Philomene"/>
                <a:sym typeface="Chau Philomene"/>
              </a:rPr>
              <a:t>DÉVELOPPEMENT CÔTÉ SERVEUR</a:t>
            </a:r>
          </a:p>
        </p:txBody>
      </p:sp>
      <p:sp>
        <p:nvSpPr>
          <p:cNvPr id="6" name="TextBox 6"/>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21</a:t>
            </a:r>
          </a:p>
        </p:txBody>
      </p:sp>
      <p:sp>
        <p:nvSpPr>
          <p:cNvPr id="7" name="TextBox 7"/>
          <p:cNvSpPr txBox="1"/>
          <p:nvPr/>
        </p:nvSpPr>
        <p:spPr>
          <a:xfrm>
            <a:off x="1704581" y="3957625"/>
            <a:ext cx="15363527" cy="3581785"/>
          </a:xfrm>
          <a:prstGeom prst="rect">
            <a:avLst/>
          </a:prstGeom>
        </p:spPr>
        <p:txBody>
          <a:bodyPr lIns="0" tIns="0" rIns="0" bIns="0" rtlCol="0" anchor="t">
            <a:spAutoFit/>
          </a:bodyPr>
          <a:lstStyle/>
          <a:p>
            <a:pPr marL="777232" lvl="1" indent="-388616" algn="l">
              <a:lnSpc>
                <a:spcPts val="7091"/>
              </a:lnSpc>
              <a:buFont typeface="Arial"/>
              <a:buChar char="•"/>
            </a:pPr>
            <a:r>
              <a:rPr lang="en-US" sz="3599">
                <a:solidFill>
                  <a:srgbClr val="000000"/>
                </a:solidFill>
                <a:latin typeface="Rugrats Sans"/>
                <a:ea typeface="Rugrats Sans"/>
                <a:cs typeface="Rugrats Sans"/>
                <a:sym typeface="Rugrats Sans"/>
              </a:rPr>
              <a:t>Installation d’un environnement local avec XAMPP (Apache, PHP, MySQL)</a:t>
            </a:r>
          </a:p>
          <a:p>
            <a:pPr marL="777232" lvl="1" indent="-388616" algn="l">
              <a:lnSpc>
                <a:spcPts val="7091"/>
              </a:lnSpc>
              <a:buFont typeface="Arial"/>
              <a:buChar char="•"/>
            </a:pPr>
            <a:r>
              <a:rPr lang="en-US" sz="3599">
                <a:solidFill>
                  <a:srgbClr val="000000"/>
                </a:solidFill>
                <a:latin typeface="Rugrats Sans"/>
                <a:ea typeface="Rugrats Sans"/>
                <a:cs typeface="Rugrats Sans"/>
                <a:sym typeface="Rugrats Sans"/>
              </a:rPr>
              <a:t>Création des tables : utilisateurs, logs d’accès</a:t>
            </a:r>
          </a:p>
          <a:p>
            <a:pPr marL="777232" lvl="1" indent="-388616" algn="l">
              <a:lnSpc>
                <a:spcPts val="7091"/>
              </a:lnSpc>
              <a:buFont typeface="Arial"/>
              <a:buChar char="•"/>
            </a:pPr>
            <a:r>
              <a:rPr lang="en-US" sz="3599">
                <a:solidFill>
                  <a:srgbClr val="000000"/>
                </a:solidFill>
                <a:latin typeface="Rugrats Sans"/>
                <a:ea typeface="Rugrats Sans"/>
                <a:cs typeface="Rugrats Sans"/>
                <a:sym typeface="Rugrats Sans"/>
              </a:rPr>
              <a:t>Développement de l’API PHP pour traitement des requêtes HTTP</a:t>
            </a:r>
          </a:p>
          <a:p>
            <a:pPr marL="777232" lvl="1" indent="-388616" algn="l">
              <a:lnSpc>
                <a:spcPts val="7091"/>
              </a:lnSpc>
              <a:buFont typeface="Arial"/>
              <a:buChar char="•"/>
            </a:pPr>
            <a:r>
              <a:rPr lang="en-US" sz="3599">
                <a:solidFill>
                  <a:srgbClr val="000000"/>
                </a:solidFill>
                <a:latin typeface="Rugrats Sans"/>
                <a:ea typeface="Rugrats Sans"/>
                <a:cs typeface="Rugrats Sans"/>
                <a:sym typeface="Rugrats Sans"/>
              </a:rPr>
              <a:t>Création d’une interface web d’administration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332899" cy="43328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3273691" y="1766331"/>
            <a:ext cx="11740619" cy="1856100"/>
          </a:xfrm>
          <a:prstGeom prst="rect">
            <a:avLst/>
          </a:prstGeom>
        </p:spPr>
        <p:txBody>
          <a:bodyPr lIns="0" tIns="0" rIns="0" bIns="0" rtlCol="0" anchor="t">
            <a:spAutoFit/>
          </a:bodyPr>
          <a:lstStyle/>
          <a:p>
            <a:pPr algn="ctr">
              <a:lnSpc>
                <a:spcPts val="8540"/>
              </a:lnSpc>
            </a:pPr>
            <a:r>
              <a:rPr lang="en-US" sz="6100">
                <a:solidFill>
                  <a:srgbClr val="004AAD"/>
                </a:solidFill>
                <a:latin typeface="Chau Philomene"/>
                <a:ea typeface="Chau Philomene"/>
                <a:cs typeface="Chau Philomene"/>
                <a:sym typeface="Chau Philomene"/>
              </a:rPr>
              <a:t>2. PROGRAMMATION DE L'ESP32</a:t>
            </a:r>
          </a:p>
          <a:p>
            <a:pPr algn="ctr">
              <a:lnSpc>
                <a:spcPts val="6300"/>
              </a:lnSpc>
            </a:pPr>
            <a:endParaRPr lang="en-US" sz="6100">
              <a:solidFill>
                <a:srgbClr val="004AAD"/>
              </a:solidFill>
              <a:latin typeface="Chau Philomene"/>
              <a:ea typeface="Chau Philomene"/>
              <a:cs typeface="Chau Philomene"/>
              <a:sym typeface="Chau Philomene"/>
            </a:endParaRPr>
          </a:p>
        </p:txBody>
      </p:sp>
      <p:sp>
        <p:nvSpPr>
          <p:cNvPr id="6" name="TextBox 6"/>
          <p:cNvSpPr txBox="1"/>
          <p:nvPr/>
        </p:nvSpPr>
        <p:spPr>
          <a:xfrm>
            <a:off x="-204067" y="285015"/>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22</a:t>
            </a:r>
          </a:p>
        </p:txBody>
      </p:sp>
      <p:sp>
        <p:nvSpPr>
          <p:cNvPr id="7" name="TextBox 7"/>
          <p:cNvSpPr txBox="1"/>
          <p:nvPr/>
        </p:nvSpPr>
        <p:spPr>
          <a:xfrm>
            <a:off x="3002969" y="3803625"/>
            <a:ext cx="12775704" cy="3552829"/>
          </a:xfrm>
          <a:prstGeom prst="rect">
            <a:avLst/>
          </a:prstGeom>
        </p:spPr>
        <p:txBody>
          <a:bodyPr lIns="0" tIns="0" rIns="0" bIns="0" rtlCol="0" anchor="t">
            <a:spAutoFit/>
          </a:bodyPr>
          <a:lstStyle/>
          <a:p>
            <a:pPr algn="l">
              <a:lnSpc>
                <a:spcPts val="7019"/>
              </a:lnSpc>
            </a:pPr>
            <a:r>
              <a:rPr lang="en-US" sz="3599">
                <a:solidFill>
                  <a:srgbClr val="000000"/>
                </a:solidFill>
                <a:latin typeface="Rugrats Sans"/>
                <a:ea typeface="Rugrats Sans"/>
                <a:cs typeface="Rugrats Sans"/>
                <a:sym typeface="Rugrats Sans"/>
              </a:rPr>
              <a:t>• Configuration d'environnement de développement (IDE Arduino)</a:t>
            </a:r>
          </a:p>
          <a:p>
            <a:pPr algn="l">
              <a:lnSpc>
                <a:spcPts val="7019"/>
              </a:lnSpc>
            </a:pPr>
            <a:r>
              <a:rPr lang="en-US" sz="3599">
                <a:solidFill>
                  <a:srgbClr val="000000"/>
                </a:solidFill>
                <a:latin typeface="Rugrats Sans"/>
                <a:ea typeface="Rugrats Sans"/>
                <a:cs typeface="Rugrats Sans"/>
                <a:sym typeface="Rugrats Sans"/>
              </a:rPr>
              <a:t>• Implémentation de la lecture des badges RFID</a:t>
            </a:r>
          </a:p>
          <a:p>
            <a:pPr algn="l">
              <a:lnSpc>
                <a:spcPts val="7019"/>
              </a:lnSpc>
            </a:pPr>
            <a:r>
              <a:rPr lang="en-US" sz="3599">
                <a:solidFill>
                  <a:srgbClr val="000000"/>
                </a:solidFill>
                <a:latin typeface="Rugrats Sans"/>
                <a:ea typeface="Rugrats Sans"/>
                <a:cs typeface="Rugrats Sans"/>
                <a:sym typeface="Rugrats Sans"/>
              </a:rPr>
              <a:t>• Développement de la communication WiFi avec le serveur</a:t>
            </a:r>
          </a:p>
          <a:p>
            <a:pPr algn="l">
              <a:lnSpc>
                <a:spcPts val="7019"/>
              </a:lnSpc>
            </a:pPr>
            <a:r>
              <a:rPr lang="en-US" sz="3599">
                <a:solidFill>
                  <a:srgbClr val="000000"/>
                </a:solidFill>
                <a:latin typeface="Rugrats Sans"/>
                <a:ea typeface="Rugrats Sans"/>
                <a:cs typeface="Rugrats Sans"/>
                <a:sym typeface="Rugrats Sans"/>
              </a:rPr>
              <a:t>• Programmation du contrôle du mécanisme d'ouverture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351919" cy="435191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313589" y="1766331"/>
            <a:ext cx="11740619" cy="1856100"/>
          </a:xfrm>
          <a:prstGeom prst="rect">
            <a:avLst/>
          </a:prstGeom>
        </p:spPr>
        <p:txBody>
          <a:bodyPr lIns="0" tIns="0" rIns="0" bIns="0" rtlCol="0" anchor="t">
            <a:spAutoFit/>
          </a:bodyPr>
          <a:lstStyle/>
          <a:p>
            <a:pPr algn="ctr">
              <a:lnSpc>
                <a:spcPts val="8540"/>
              </a:lnSpc>
            </a:pPr>
            <a:r>
              <a:rPr lang="en-US" sz="6100">
                <a:solidFill>
                  <a:srgbClr val="004AAD"/>
                </a:solidFill>
                <a:latin typeface="Chau Philomene"/>
                <a:ea typeface="Chau Philomene"/>
                <a:cs typeface="Chau Philomene"/>
                <a:sym typeface="Chau Philomene"/>
              </a:rPr>
              <a:t>3. INTÉGRATION ET TESTS</a:t>
            </a:r>
          </a:p>
          <a:p>
            <a:pPr algn="ctr">
              <a:lnSpc>
                <a:spcPts val="6300"/>
              </a:lnSpc>
            </a:pPr>
            <a:endParaRPr lang="en-US" sz="6100">
              <a:solidFill>
                <a:srgbClr val="004AAD"/>
              </a:solidFill>
              <a:latin typeface="Chau Philomene"/>
              <a:ea typeface="Chau Philomene"/>
              <a:cs typeface="Chau Philomene"/>
              <a:sym typeface="Chau Philomene"/>
            </a:endParaRPr>
          </a:p>
        </p:txBody>
      </p:sp>
      <p:sp>
        <p:nvSpPr>
          <p:cNvPr id="6" name="TextBox 6"/>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23</a:t>
            </a:r>
          </a:p>
        </p:txBody>
      </p:sp>
      <p:sp>
        <p:nvSpPr>
          <p:cNvPr id="7" name="TextBox 7"/>
          <p:cNvSpPr txBox="1"/>
          <p:nvPr/>
        </p:nvSpPr>
        <p:spPr>
          <a:xfrm>
            <a:off x="3843854" y="3250956"/>
            <a:ext cx="10347573" cy="4573147"/>
          </a:xfrm>
          <a:prstGeom prst="rect">
            <a:avLst/>
          </a:prstGeom>
        </p:spPr>
        <p:txBody>
          <a:bodyPr lIns="0" tIns="0" rIns="0" bIns="0" rtlCol="0" anchor="t">
            <a:spAutoFit/>
          </a:bodyPr>
          <a:lstStyle/>
          <a:p>
            <a:pPr algn="l">
              <a:lnSpc>
                <a:spcPts val="7235"/>
              </a:lnSpc>
            </a:pPr>
            <a:endParaRPr/>
          </a:p>
          <a:p>
            <a:pPr algn="l">
              <a:lnSpc>
                <a:spcPts val="7235"/>
              </a:lnSpc>
            </a:pPr>
            <a:r>
              <a:rPr lang="en-US" sz="3599">
                <a:solidFill>
                  <a:srgbClr val="000000"/>
                </a:solidFill>
                <a:latin typeface="Rugrats Sans"/>
                <a:ea typeface="Rugrats Sans"/>
                <a:cs typeface="Rugrats Sans"/>
                <a:sym typeface="Rugrats Sans"/>
              </a:rPr>
              <a:t>• Connecter l'ESP32 au réseau WiFi</a:t>
            </a:r>
          </a:p>
          <a:p>
            <a:pPr algn="l">
              <a:lnSpc>
                <a:spcPts val="7235"/>
              </a:lnSpc>
            </a:pPr>
            <a:r>
              <a:rPr lang="en-US" sz="3599">
                <a:solidFill>
                  <a:srgbClr val="000000"/>
                </a:solidFill>
                <a:latin typeface="Rugrats Sans"/>
                <a:ea typeface="Rugrats Sans"/>
                <a:cs typeface="Rugrats Sans"/>
                <a:sym typeface="Rugrats Sans"/>
              </a:rPr>
              <a:t>• Tester la communication avec le serveur</a:t>
            </a:r>
          </a:p>
          <a:p>
            <a:pPr algn="l">
              <a:lnSpc>
                <a:spcPts val="7235"/>
              </a:lnSpc>
            </a:pPr>
            <a:r>
              <a:rPr lang="en-US" sz="3599">
                <a:solidFill>
                  <a:srgbClr val="000000"/>
                </a:solidFill>
                <a:latin typeface="Rugrats Sans"/>
                <a:ea typeface="Rugrats Sans"/>
                <a:cs typeface="Rugrats Sans"/>
                <a:sym typeface="Rugrats Sans"/>
              </a:rPr>
              <a:t>• Vérifier le bon fonctionnement du contrôle d'accès</a:t>
            </a:r>
          </a:p>
          <a:p>
            <a:pPr algn="l">
              <a:lnSpc>
                <a:spcPts val="7235"/>
              </a:lnSpc>
            </a:pPr>
            <a:r>
              <a:rPr lang="en-US" sz="3599">
                <a:solidFill>
                  <a:srgbClr val="000000"/>
                </a:solidFill>
                <a:latin typeface="Rugrats Sans"/>
                <a:ea typeface="Rugrats Sans"/>
                <a:cs typeface="Rugrats Sans"/>
                <a:sym typeface="Rugrats Sans"/>
              </a:rPr>
              <a:t>• Tester l'interface d'administration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456099" cy="44560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836558" y="1775856"/>
            <a:ext cx="16614884" cy="1377309"/>
          </a:xfrm>
          <a:prstGeom prst="rect">
            <a:avLst/>
          </a:prstGeom>
        </p:spPr>
        <p:txBody>
          <a:bodyPr lIns="0" tIns="0" rIns="0" bIns="0" rtlCol="0" anchor="t">
            <a:spAutoFit/>
          </a:bodyPr>
          <a:lstStyle/>
          <a:p>
            <a:pPr algn="ctr">
              <a:lnSpc>
                <a:spcPts val="7420"/>
              </a:lnSpc>
            </a:pPr>
            <a:r>
              <a:rPr lang="en-US" sz="5300">
                <a:solidFill>
                  <a:srgbClr val="004AAD"/>
                </a:solidFill>
                <a:latin typeface="Chau Philomene"/>
                <a:ea typeface="Chau Philomene"/>
                <a:cs typeface="Chau Philomene"/>
                <a:sym typeface="Chau Philomene"/>
              </a:rPr>
              <a:t>4. CONFIGURATION MATÉRIELLE ET CÂBLAGE</a:t>
            </a:r>
          </a:p>
          <a:p>
            <a:pPr algn="ctr">
              <a:lnSpc>
                <a:spcPts val="3500"/>
              </a:lnSpc>
            </a:pPr>
            <a:endParaRPr lang="en-US" sz="5300">
              <a:solidFill>
                <a:srgbClr val="004AAD"/>
              </a:solidFill>
              <a:latin typeface="Chau Philomene"/>
              <a:ea typeface="Chau Philomene"/>
              <a:cs typeface="Chau Philomene"/>
              <a:sym typeface="Chau Philomene"/>
            </a:endParaRPr>
          </a:p>
        </p:txBody>
      </p:sp>
      <p:sp>
        <p:nvSpPr>
          <p:cNvPr id="6" name="TextBox 6"/>
          <p:cNvSpPr txBox="1"/>
          <p:nvPr/>
        </p:nvSpPr>
        <p:spPr>
          <a:xfrm>
            <a:off x="58976"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24</a:t>
            </a:r>
          </a:p>
        </p:txBody>
      </p:sp>
      <p:sp>
        <p:nvSpPr>
          <p:cNvPr id="7" name="TextBox 7"/>
          <p:cNvSpPr txBox="1"/>
          <p:nvPr/>
        </p:nvSpPr>
        <p:spPr>
          <a:xfrm>
            <a:off x="3387800" y="3791875"/>
            <a:ext cx="10770096" cy="3379473"/>
          </a:xfrm>
          <a:prstGeom prst="rect">
            <a:avLst/>
          </a:prstGeom>
        </p:spPr>
        <p:txBody>
          <a:bodyPr lIns="0" tIns="0" rIns="0" bIns="0" rtlCol="0" anchor="t">
            <a:spAutoFit/>
          </a:bodyPr>
          <a:lstStyle/>
          <a:p>
            <a:pPr marL="755642" lvl="1" indent="-377821" algn="l">
              <a:lnSpc>
                <a:spcPts val="6614"/>
              </a:lnSpc>
              <a:buFont typeface="Arial"/>
              <a:buChar char="•"/>
            </a:pPr>
            <a:r>
              <a:rPr lang="en-US" sz="3499">
                <a:solidFill>
                  <a:srgbClr val="000000"/>
                </a:solidFill>
                <a:latin typeface="Rugrats Sans"/>
                <a:ea typeface="Rugrats Sans"/>
                <a:cs typeface="Rugrats Sans"/>
                <a:sym typeface="Rugrats Sans"/>
              </a:rPr>
              <a:t>Montage sur breadboard</a:t>
            </a:r>
          </a:p>
          <a:p>
            <a:pPr marL="755642" lvl="1" indent="-377821" algn="l">
              <a:lnSpc>
                <a:spcPts val="6614"/>
              </a:lnSpc>
              <a:buFont typeface="Arial"/>
              <a:buChar char="•"/>
            </a:pPr>
            <a:r>
              <a:rPr lang="en-US" sz="3499">
                <a:solidFill>
                  <a:srgbClr val="000000"/>
                </a:solidFill>
                <a:latin typeface="Rugrats Sans"/>
                <a:ea typeface="Rugrats Sans"/>
                <a:cs typeface="Rugrats Sans"/>
                <a:sym typeface="Rugrats Sans"/>
              </a:rPr>
              <a:t>Connexion du lecteur RFID à l’ESP32</a:t>
            </a:r>
          </a:p>
          <a:p>
            <a:pPr marL="755642" lvl="1" indent="-377821" algn="l">
              <a:lnSpc>
                <a:spcPts val="6614"/>
              </a:lnSpc>
              <a:buFont typeface="Arial"/>
              <a:buChar char="•"/>
            </a:pPr>
            <a:r>
              <a:rPr lang="en-US" sz="3499">
                <a:solidFill>
                  <a:srgbClr val="000000"/>
                </a:solidFill>
                <a:latin typeface="Rugrats Sans"/>
                <a:ea typeface="Rugrats Sans"/>
                <a:cs typeface="Rugrats Sans"/>
                <a:sym typeface="Rugrats Sans"/>
              </a:rPr>
              <a:t>Installation du relais ou servomoteur pour la serrure</a:t>
            </a:r>
          </a:p>
          <a:p>
            <a:pPr marL="755642" lvl="1" indent="-377821" algn="l">
              <a:lnSpc>
                <a:spcPts val="6614"/>
              </a:lnSpc>
              <a:buFont typeface="Arial"/>
              <a:buChar char="•"/>
            </a:pPr>
            <a:r>
              <a:rPr lang="en-US" sz="3499">
                <a:solidFill>
                  <a:srgbClr val="000000"/>
                </a:solidFill>
                <a:latin typeface="Rugrats Sans"/>
                <a:ea typeface="Rugrats Sans"/>
                <a:cs typeface="Rugrats Sans"/>
                <a:sym typeface="Rugrats Sans"/>
              </a:rPr>
              <a:t>Mise en place de l’alimentation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86980" y="3954463"/>
            <a:ext cx="13114040" cy="2139949"/>
          </a:xfrm>
          <a:prstGeom prst="rect">
            <a:avLst/>
          </a:prstGeom>
        </p:spPr>
        <p:txBody>
          <a:bodyPr lIns="0" tIns="0" rIns="0" bIns="0" rtlCol="0" anchor="t">
            <a:spAutoFit/>
          </a:bodyPr>
          <a:lstStyle/>
          <a:p>
            <a:pPr algn="ctr">
              <a:lnSpc>
                <a:spcPts val="17500"/>
              </a:lnSpc>
            </a:pPr>
            <a:r>
              <a:rPr lang="en-US" sz="12500">
                <a:solidFill>
                  <a:srgbClr val="004AAD"/>
                </a:solidFill>
                <a:latin typeface="Chau Philomene"/>
                <a:ea typeface="Chau Philomene"/>
                <a:cs typeface="Chau Philomene"/>
                <a:sym typeface="Chau Philomene"/>
              </a:rPr>
              <a:t>THANK YOU</a:t>
            </a:r>
          </a:p>
        </p:txBody>
      </p:sp>
      <p:sp>
        <p:nvSpPr>
          <p:cNvPr id="3" name="Freeform 3"/>
          <p:cNvSpPr/>
          <p:nvPr/>
        </p:nvSpPr>
        <p:spPr>
          <a:xfrm flipH="1">
            <a:off x="0" y="8618398"/>
            <a:ext cx="5173960" cy="1668602"/>
          </a:xfrm>
          <a:custGeom>
            <a:avLst/>
            <a:gdLst/>
            <a:ahLst/>
            <a:cxnLst/>
            <a:rect l="l" t="t" r="r" b="b"/>
            <a:pathLst>
              <a:path w="5173960" h="1668602">
                <a:moveTo>
                  <a:pt x="5173960" y="0"/>
                </a:moveTo>
                <a:lnTo>
                  <a:pt x="0" y="0"/>
                </a:lnTo>
                <a:lnTo>
                  <a:pt x="0" y="1668602"/>
                </a:lnTo>
                <a:lnTo>
                  <a:pt x="5173960" y="1668602"/>
                </a:lnTo>
                <a:lnTo>
                  <a:pt x="517396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27517" y="-2032855"/>
            <a:ext cx="4178898" cy="417889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01</a:t>
            </a:r>
          </a:p>
        </p:txBody>
      </p:sp>
      <p:sp>
        <p:nvSpPr>
          <p:cNvPr id="6" name="TextBox 6"/>
          <p:cNvSpPr txBox="1"/>
          <p:nvPr/>
        </p:nvSpPr>
        <p:spPr>
          <a:xfrm>
            <a:off x="4972755" y="-105331"/>
            <a:ext cx="8342491" cy="1377949"/>
          </a:xfrm>
          <a:prstGeom prst="rect">
            <a:avLst/>
          </a:prstGeom>
        </p:spPr>
        <p:txBody>
          <a:bodyPr lIns="0" tIns="0" rIns="0" bIns="0" rtlCol="0" anchor="t">
            <a:spAutoFit/>
          </a:bodyPr>
          <a:lstStyle/>
          <a:p>
            <a:pPr algn="ctr">
              <a:lnSpc>
                <a:spcPts val="11200"/>
              </a:lnSpc>
            </a:pPr>
            <a:r>
              <a:rPr lang="en-US" sz="8000">
                <a:solidFill>
                  <a:srgbClr val="004AAD"/>
                </a:solidFill>
                <a:latin typeface="Chau Philomene"/>
                <a:ea typeface="Chau Philomene"/>
                <a:cs typeface="Chau Philomene"/>
                <a:sym typeface="Chau Philomene"/>
              </a:rPr>
              <a:t>INTRODUCTION</a:t>
            </a:r>
          </a:p>
        </p:txBody>
      </p:sp>
      <p:sp>
        <p:nvSpPr>
          <p:cNvPr id="7" name="TextBox 7"/>
          <p:cNvSpPr txBox="1"/>
          <p:nvPr/>
        </p:nvSpPr>
        <p:spPr>
          <a:xfrm>
            <a:off x="1205179" y="2797175"/>
            <a:ext cx="15877642" cy="6838950"/>
          </a:xfrm>
          <a:prstGeom prst="rect">
            <a:avLst/>
          </a:prstGeom>
        </p:spPr>
        <p:txBody>
          <a:bodyPr lIns="0" tIns="0" rIns="0" bIns="0" rtlCol="0" anchor="t">
            <a:spAutoFit/>
          </a:bodyPr>
          <a:lstStyle/>
          <a:p>
            <a:pPr algn="l">
              <a:lnSpc>
                <a:spcPts val="5999"/>
              </a:lnSpc>
            </a:pPr>
            <a:r>
              <a:rPr lang="en-US" sz="3999">
                <a:solidFill>
                  <a:srgbClr val="000000"/>
                </a:solidFill>
                <a:latin typeface="Rugrats Sans"/>
                <a:ea typeface="Rugrats Sans"/>
                <a:cs typeface="Rugrats Sans"/>
                <a:sym typeface="Rugrats Sans"/>
              </a:rPr>
              <a:t>Ce projet développe un système de contrôle d’accès automatisé via RFID, utilisant un microcontrôleur ESP32 intégré à un environnement IoT sécurisé. Les identifiants RFID sont validés en temps réel via une base de données MySQL distante. En cas d’autorisation, un relais commande l’ouverture de porte. Une interface web en PHP permet la gestion des utilisateurs et la consultation des journaux d’accès. Le système assure traçabilité, interopérabilité matériel-logiciel, et s’inscrit pleinement dans la logique de l’Industrie 4.0.</a:t>
            </a:r>
          </a:p>
          <a:p>
            <a:pPr algn="l">
              <a:lnSpc>
                <a:spcPts val="5999"/>
              </a:lnSpc>
            </a:pPr>
            <a:endParaRPr lang="en-US" sz="3999">
              <a:solidFill>
                <a:srgbClr val="000000"/>
              </a:solidFill>
              <a:latin typeface="Rugrats Sans"/>
              <a:ea typeface="Rugrats Sans"/>
              <a:cs typeface="Rugrats Sans"/>
              <a:sym typeface="Rugrats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425299" cy="4425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02</a:t>
            </a:r>
          </a:p>
        </p:txBody>
      </p:sp>
      <p:sp>
        <p:nvSpPr>
          <p:cNvPr id="6" name="TextBox 6"/>
          <p:cNvSpPr txBox="1"/>
          <p:nvPr/>
        </p:nvSpPr>
        <p:spPr>
          <a:xfrm>
            <a:off x="4972755" y="-105331"/>
            <a:ext cx="8342491" cy="1377949"/>
          </a:xfrm>
          <a:prstGeom prst="rect">
            <a:avLst/>
          </a:prstGeom>
        </p:spPr>
        <p:txBody>
          <a:bodyPr lIns="0" tIns="0" rIns="0" bIns="0" rtlCol="0" anchor="t">
            <a:spAutoFit/>
          </a:bodyPr>
          <a:lstStyle/>
          <a:p>
            <a:pPr algn="ctr">
              <a:lnSpc>
                <a:spcPts val="11200"/>
              </a:lnSpc>
            </a:pPr>
            <a:r>
              <a:rPr lang="en-US" sz="8000">
                <a:solidFill>
                  <a:srgbClr val="004AAD"/>
                </a:solidFill>
                <a:latin typeface="Chau Philomene"/>
                <a:ea typeface="Chau Philomene"/>
                <a:cs typeface="Chau Philomene"/>
                <a:sym typeface="Chau Philomene"/>
              </a:rPr>
              <a:t>INTRODUCTION</a:t>
            </a:r>
          </a:p>
        </p:txBody>
      </p:sp>
      <p:sp>
        <p:nvSpPr>
          <p:cNvPr id="7" name="TextBox 7"/>
          <p:cNvSpPr txBox="1"/>
          <p:nvPr/>
        </p:nvSpPr>
        <p:spPr>
          <a:xfrm>
            <a:off x="1205179" y="2835275"/>
            <a:ext cx="15877642" cy="5978525"/>
          </a:xfrm>
          <a:prstGeom prst="rect">
            <a:avLst/>
          </a:prstGeom>
        </p:spPr>
        <p:txBody>
          <a:bodyPr lIns="0" tIns="0" rIns="0" bIns="0" rtlCol="0" anchor="t">
            <a:spAutoFit/>
          </a:bodyPr>
          <a:lstStyle/>
          <a:p>
            <a:pPr algn="l">
              <a:lnSpc>
                <a:spcPts val="5599"/>
              </a:lnSpc>
            </a:pPr>
            <a:r>
              <a:rPr lang="en-US" sz="3999">
                <a:solidFill>
                  <a:srgbClr val="000000"/>
                </a:solidFill>
                <a:latin typeface="Rugrats Sans"/>
                <a:ea typeface="Rugrats Sans"/>
                <a:cs typeface="Rugrats Sans"/>
                <a:sym typeface="Rugrats Sans"/>
              </a:rPr>
              <a:t> </a:t>
            </a:r>
            <a:r>
              <a:rPr lang="en-US" sz="3999">
                <a:solidFill>
                  <a:srgbClr val="0461DD"/>
                </a:solidFill>
                <a:latin typeface="Rugrats Sans"/>
                <a:ea typeface="Rugrats Sans"/>
                <a:cs typeface="Rugrats Sans"/>
                <a:sym typeface="Rugrats Sans"/>
              </a:rPr>
              <a:t>Objectifs du projet :</a:t>
            </a:r>
          </a:p>
          <a:p>
            <a:pPr algn="l">
              <a:lnSpc>
                <a:spcPts val="5599"/>
              </a:lnSpc>
            </a:pPr>
            <a:endParaRPr lang="en-US" sz="3999">
              <a:solidFill>
                <a:srgbClr val="0461DD"/>
              </a:solidFill>
              <a:latin typeface="Rugrats Sans"/>
              <a:ea typeface="Rugrats Sans"/>
              <a:cs typeface="Rugrats Sans"/>
              <a:sym typeface="Rugrats Sans"/>
            </a:endParaRP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Concevoir un système intelligent de contrôle d’accès à une salle</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Utiliser des technologies embarquées compatibles avec l’Industrie 4.0</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Assurer une traçabilité complète des accès.</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Permettre une gestion centralisée des utilisateurs via une interface web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640899" cy="46408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03</a:t>
            </a:r>
          </a:p>
        </p:txBody>
      </p:sp>
      <p:sp>
        <p:nvSpPr>
          <p:cNvPr id="6" name="TextBox 6"/>
          <p:cNvSpPr txBox="1"/>
          <p:nvPr/>
        </p:nvSpPr>
        <p:spPr>
          <a:xfrm>
            <a:off x="4972755" y="-105331"/>
            <a:ext cx="8342491" cy="1377949"/>
          </a:xfrm>
          <a:prstGeom prst="rect">
            <a:avLst/>
          </a:prstGeom>
        </p:spPr>
        <p:txBody>
          <a:bodyPr lIns="0" tIns="0" rIns="0" bIns="0" rtlCol="0" anchor="t">
            <a:spAutoFit/>
          </a:bodyPr>
          <a:lstStyle/>
          <a:p>
            <a:pPr algn="ctr">
              <a:lnSpc>
                <a:spcPts val="11200"/>
              </a:lnSpc>
            </a:pPr>
            <a:r>
              <a:rPr lang="en-US" sz="8000">
                <a:solidFill>
                  <a:srgbClr val="004AAD"/>
                </a:solidFill>
                <a:latin typeface="Chau Philomene"/>
                <a:ea typeface="Chau Philomene"/>
                <a:cs typeface="Chau Philomene"/>
                <a:sym typeface="Chau Philomene"/>
              </a:rPr>
              <a:t>INTRODUCTION</a:t>
            </a:r>
          </a:p>
        </p:txBody>
      </p:sp>
      <p:sp>
        <p:nvSpPr>
          <p:cNvPr id="7" name="TextBox 7"/>
          <p:cNvSpPr txBox="1"/>
          <p:nvPr/>
        </p:nvSpPr>
        <p:spPr>
          <a:xfrm>
            <a:off x="1205179" y="2797175"/>
            <a:ext cx="15877642" cy="6838950"/>
          </a:xfrm>
          <a:prstGeom prst="rect">
            <a:avLst/>
          </a:prstGeom>
        </p:spPr>
        <p:txBody>
          <a:bodyPr lIns="0" tIns="0" rIns="0" bIns="0" rtlCol="0" anchor="t">
            <a:spAutoFit/>
          </a:bodyPr>
          <a:lstStyle/>
          <a:p>
            <a:pPr algn="l">
              <a:lnSpc>
                <a:spcPts val="5999"/>
              </a:lnSpc>
            </a:pPr>
            <a:r>
              <a:rPr lang="en-US" sz="3999">
                <a:solidFill>
                  <a:srgbClr val="0461DD"/>
                </a:solidFill>
                <a:latin typeface="Rugrats Sans"/>
                <a:ea typeface="Rugrats Sans"/>
                <a:cs typeface="Rugrats Sans"/>
                <a:sym typeface="Rugrats Sans"/>
              </a:rPr>
              <a:t>Objectifs techniques :</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Lire les identifiants RFID avec un microcontrôleur ESP32.</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 Envoyer les données au serveur pour validation via HTTP POST (MySQL).</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 Commander une serrure électrique via un relais en cas d’accès autorisé.</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 Enregistrer toutes les tentatives d’accès avec horodatage.</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 Créer une interface web (PHP) pour gérer les badges et visualiser les historiques.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486899" cy="44868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0"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04</a:t>
            </a:r>
          </a:p>
        </p:txBody>
      </p:sp>
      <p:sp>
        <p:nvSpPr>
          <p:cNvPr id="6" name="TextBox 6"/>
          <p:cNvSpPr txBox="1"/>
          <p:nvPr/>
        </p:nvSpPr>
        <p:spPr>
          <a:xfrm>
            <a:off x="4972755" y="-105331"/>
            <a:ext cx="8342491" cy="1377949"/>
          </a:xfrm>
          <a:prstGeom prst="rect">
            <a:avLst/>
          </a:prstGeom>
        </p:spPr>
        <p:txBody>
          <a:bodyPr lIns="0" tIns="0" rIns="0" bIns="0" rtlCol="0" anchor="t">
            <a:spAutoFit/>
          </a:bodyPr>
          <a:lstStyle/>
          <a:p>
            <a:pPr algn="ctr">
              <a:lnSpc>
                <a:spcPts val="11200"/>
              </a:lnSpc>
            </a:pPr>
            <a:r>
              <a:rPr lang="en-US" sz="8000">
                <a:solidFill>
                  <a:srgbClr val="004AAD"/>
                </a:solidFill>
                <a:latin typeface="Chau Philomene"/>
                <a:ea typeface="Chau Philomene"/>
                <a:cs typeface="Chau Philomene"/>
                <a:sym typeface="Chau Philomene"/>
              </a:rPr>
              <a:t>INTRODUCTION</a:t>
            </a:r>
          </a:p>
        </p:txBody>
      </p:sp>
      <p:sp>
        <p:nvSpPr>
          <p:cNvPr id="7" name="TextBox 7"/>
          <p:cNvSpPr txBox="1"/>
          <p:nvPr/>
        </p:nvSpPr>
        <p:spPr>
          <a:xfrm>
            <a:off x="1205179" y="2797175"/>
            <a:ext cx="15877642" cy="3076575"/>
          </a:xfrm>
          <a:prstGeom prst="rect">
            <a:avLst/>
          </a:prstGeom>
        </p:spPr>
        <p:txBody>
          <a:bodyPr lIns="0" tIns="0" rIns="0" bIns="0" rtlCol="0" anchor="t">
            <a:spAutoFit/>
          </a:bodyPr>
          <a:lstStyle/>
          <a:p>
            <a:pPr algn="l">
              <a:lnSpc>
                <a:spcPts val="5999"/>
              </a:lnSpc>
            </a:pPr>
            <a:r>
              <a:rPr lang="en-US" sz="3999">
                <a:solidFill>
                  <a:srgbClr val="0461DD"/>
                </a:solidFill>
                <a:latin typeface="Rugrats Sans"/>
                <a:ea typeface="Rugrats Sans"/>
                <a:cs typeface="Rugrats Sans"/>
                <a:sym typeface="Rugrats Sans"/>
              </a:rPr>
              <a:t>Objectifs pédagogiques : </a:t>
            </a:r>
          </a:p>
          <a:p>
            <a:pPr algn="l">
              <a:lnSpc>
                <a:spcPts val="5999"/>
              </a:lnSpc>
            </a:pPr>
            <a:r>
              <a:rPr lang="en-US" sz="3999">
                <a:solidFill>
                  <a:srgbClr val="000000"/>
                </a:solidFill>
                <a:latin typeface="Rugrats Sans"/>
                <a:ea typeface="Rugrats Sans"/>
                <a:cs typeface="Rugrats Sans"/>
                <a:sym typeface="Rugrats Sans"/>
              </a:rPr>
              <a:t>Renforcer les compétences en IoT, systèmes embarqués, bases de données, développement web, et favoriser le travail d’équipe autour d’un projet complet.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363699" cy="43636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58976"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05</a:t>
            </a:r>
          </a:p>
        </p:txBody>
      </p:sp>
      <p:sp>
        <p:nvSpPr>
          <p:cNvPr id="6" name="TextBox 6"/>
          <p:cNvSpPr txBox="1"/>
          <p:nvPr/>
        </p:nvSpPr>
        <p:spPr>
          <a:xfrm>
            <a:off x="4972755" y="-105331"/>
            <a:ext cx="8342491" cy="1377949"/>
          </a:xfrm>
          <a:prstGeom prst="rect">
            <a:avLst/>
          </a:prstGeom>
        </p:spPr>
        <p:txBody>
          <a:bodyPr lIns="0" tIns="0" rIns="0" bIns="0" rtlCol="0" anchor="t">
            <a:spAutoFit/>
          </a:bodyPr>
          <a:lstStyle/>
          <a:p>
            <a:pPr algn="ctr">
              <a:lnSpc>
                <a:spcPts val="11200"/>
              </a:lnSpc>
            </a:pPr>
            <a:r>
              <a:rPr lang="en-US" sz="8000">
                <a:solidFill>
                  <a:srgbClr val="004AAD"/>
                </a:solidFill>
                <a:latin typeface="Chau Philomene"/>
                <a:ea typeface="Chau Philomene"/>
                <a:cs typeface="Chau Philomene"/>
                <a:sym typeface="Chau Philomene"/>
              </a:rPr>
              <a:t>INTRODUCTION</a:t>
            </a:r>
          </a:p>
        </p:txBody>
      </p:sp>
      <p:sp>
        <p:nvSpPr>
          <p:cNvPr id="7" name="TextBox 7"/>
          <p:cNvSpPr txBox="1"/>
          <p:nvPr/>
        </p:nvSpPr>
        <p:spPr>
          <a:xfrm>
            <a:off x="1205179" y="2797175"/>
            <a:ext cx="15877642" cy="6838950"/>
          </a:xfrm>
          <a:prstGeom prst="rect">
            <a:avLst/>
          </a:prstGeom>
        </p:spPr>
        <p:txBody>
          <a:bodyPr lIns="0" tIns="0" rIns="0" bIns="0" rtlCol="0" anchor="t">
            <a:spAutoFit/>
          </a:bodyPr>
          <a:lstStyle/>
          <a:p>
            <a:pPr algn="l">
              <a:lnSpc>
                <a:spcPts val="5999"/>
              </a:lnSpc>
            </a:pPr>
            <a:r>
              <a:rPr lang="en-US" sz="3999">
                <a:solidFill>
                  <a:srgbClr val="004AAD"/>
                </a:solidFill>
                <a:latin typeface="Rugrats Sans"/>
                <a:ea typeface="Rugrats Sans"/>
                <a:cs typeface="Rugrats Sans"/>
                <a:sym typeface="Rugrats Sans"/>
              </a:rPr>
              <a:t>Contraintes rencontrées:</a:t>
            </a:r>
          </a:p>
          <a:p>
            <a:pPr algn="l">
              <a:lnSpc>
                <a:spcPts val="5999"/>
              </a:lnSpc>
            </a:pPr>
            <a:r>
              <a:rPr lang="en-US" sz="3999">
                <a:solidFill>
                  <a:srgbClr val="000000"/>
                </a:solidFill>
                <a:latin typeface="Rugrats Sans"/>
                <a:ea typeface="Rugrats Sans"/>
                <a:cs typeface="Rugrats Sans"/>
                <a:sym typeface="Rugrats Sans"/>
              </a:rPr>
              <a:t>  </a:t>
            </a:r>
            <a:r>
              <a:rPr lang="en-US" sz="3999">
                <a:solidFill>
                  <a:srgbClr val="0470FF"/>
                </a:solidFill>
                <a:latin typeface="Rugrats Sans"/>
                <a:ea typeface="Rugrats Sans"/>
                <a:cs typeface="Rugrats Sans"/>
                <a:sym typeface="Rugrats Sans"/>
              </a:rPr>
              <a:t>1.  Contraintes financières et matérielles :</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Budget limité ayant nécessité l’achat personnel de composants (câbles, breadboards, serrure).</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Disponibilité limitée du matériel : plusieurs modules ESP32 et lecteurs RFID défectueux.</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Nécessité de tester plusieurs composants avant d’en trouver des fonctionnels.</a:t>
            </a:r>
          </a:p>
          <a:p>
            <a:pPr algn="l">
              <a:lnSpc>
                <a:spcPts val="5999"/>
              </a:lnSpc>
            </a:pPr>
            <a:endParaRPr lang="en-US" sz="3999">
              <a:solidFill>
                <a:srgbClr val="000000"/>
              </a:solidFill>
              <a:latin typeface="Rugrats Sans"/>
              <a:ea typeface="Rugrats Sans"/>
              <a:cs typeface="Rugrats Sans"/>
              <a:sym typeface="Rugrats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38330" y="-2073710"/>
            <a:ext cx="4286699" cy="42866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204067" y="258763"/>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06</a:t>
            </a:r>
          </a:p>
        </p:txBody>
      </p:sp>
      <p:sp>
        <p:nvSpPr>
          <p:cNvPr id="6" name="TextBox 6"/>
          <p:cNvSpPr txBox="1"/>
          <p:nvPr/>
        </p:nvSpPr>
        <p:spPr>
          <a:xfrm>
            <a:off x="4972755" y="-105331"/>
            <a:ext cx="8342491" cy="1377949"/>
          </a:xfrm>
          <a:prstGeom prst="rect">
            <a:avLst/>
          </a:prstGeom>
        </p:spPr>
        <p:txBody>
          <a:bodyPr lIns="0" tIns="0" rIns="0" bIns="0" rtlCol="0" anchor="t">
            <a:spAutoFit/>
          </a:bodyPr>
          <a:lstStyle/>
          <a:p>
            <a:pPr algn="ctr">
              <a:lnSpc>
                <a:spcPts val="11200"/>
              </a:lnSpc>
            </a:pPr>
            <a:r>
              <a:rPr lang="en-US" sz="8000">
                <a:solidFill>
                  <a:srgbClr val="004AAD"/>
                </a:solidFill>
                <a:latin typeface="Chau Philomene"/>
                <a:ea typeface="Chau Philomene"/>
                <a:cs typeface="Chau Philomene"/>
                <a:sym typeface="Chau Philomene"/>
              </a:rPr>
              <a:t>INTRODUCTION</a:t>
            </a:r>
          </a:p>
        </p:txBody>
      </p:sp>
      <p:sp>
        <p:nvSpPr>
          <p:cNvPr id="7" name="TextBox 7"/>
          <p:cNvSpPr txBox="1"/>
          <p:nvPr/>
        </p:nvSpPr>
        <p:spPr>
          <a:xfrm>
            <a:off x="1205179" y="2797175"/>
            <a:ext cx="15877642" cy="6086475"/>
          </a:xfrm>
          <a:prstGeom prst="rect">
            <a:avLst/>
          </a:prstGeom>
        </p:spPr>
        <p:txBody>
          <a:bodyPr lIns="0" tIns="0" rIns="0" bIns="0" rtlCol="0" anchor="t">
            <a:spAutoFit/>
          </a:bodyPr>
          <a:lstStyle/>
          <a:p>
            <a:pPr algn="l">
              <a:lnSpc>
                <a:spcPts val="5999"/>
              </a:lnSpc>
            </a:pPr>
            <a:r>
              <a:rPr lang="en-US" sz="3999">
                <a:solidFill>
                  <a:srgbClr val="004AAD"/>
                </a:solidFill>
                <a:latin typeface="Rugrats Sans"/>
                <a:ea typeface="Rugrats Sans"/>
                <a:cs typeface="Rugrats Sans"/>
                <a:sym typeface="Rugrats Sans"/>
              </a:rPr>
              <a:t>Contraintes rencontrées:</a:t>
            </a:r>
          </a:p>
          <a:p>
            <a:pPr algn="l">
              <a:lnSpc>
                <a:spcPts val="5999"/>
              </a:lnSpc>
            </a:pPr>
            <a:r>
              <a:rPr lang="en-US" sz="3999">
                <a:solidFill>
                  <a:srgbClr val="000000"/>
                </a:solidFill>
                <a:latin typeface="Rugrats Sans"/>
                <a:ea typeface="Rugrats Sans"/>
                <a:cs typeface="Rugrats Sans"/>
                <a:sym typeface="Rugrats Sans"/>
              </a:rPr>
              <a:t>  </a:t>
            </a:r>
            <a:r>
              <a:rPr lang="en-US" sz="3999">
                <a:solidFill>
                  <a:srgbClr val="0470FF"/>
                </a:solidFill>
                <a:latin typeface="Rugrats Sans"/>
                <a:ea typeface="Rugrats Sans"/>
                <a:cs typeface="Rugrats Sans"/>
                <a:sym typeface="Rugrats Sans"/>
              </a:rPr>
              <a:t>2.   Contraintes techniques</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Problèmes de compatibilité : Incompatibilités entre certains lecteurs RFID et l’ESP32,  ce qui a nécessité des essais multiples et une adaptation du code.</a:t>
            </a:r>
          </a:p>
          <a:p>
            <a:pPr marL="863599" lvl="1" indent="-431800" algn="l">
              <a:lnSpc>
                <a:spcPts val="5999"/>
              </a:lnSpc>
              <a:buFont typeface="Arial"/>
              <a:buChar char="•"/>
            </a:pPr>
            <a:r>
              <a:rPr lang="en-US" sz="3999">
                <a:solidFill>
                  <a:srgbClr val="000000"/>
                </a:solidFill>
                <a:latin typeface="Rugrats Sans"/>
                <a:ea typeface="Rugrats Sans"/>
                <a:cs typeface="Rugrats Sans"/>
                <a:sym typeface="Rugrats Sans"/>
              </a:rPr>
              <a:t> Connexion Wi-Fi instable : ce qui  perturbe la communication entre l’ESP32 et le serveur</a:t>
            </a:r>
          </a:p>
          <a:p>
            <a:pPr algn="l">
              <a:lnSpc>
                <a:spcPts val="5999"/>
              </a:lnSpc>
            </a:pPr>
            <a:endParaRPr lang="en-US" sz="3999">
              <a:solidFill>
                <a:srgbClr val="000000"/>
              </a:solidFill>
              <a:latin typeface="Rugrats Sans"/>
              <a:ea typeface="Rugrats Sans"/>
              <a:cs typeface="Rugrats Sans"/>
              <a:sym typeface="Rugrats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28805" y="-2073710"/>
            <a:ext cx="4579299" cy="457929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4" name="TextBox 4"/>
            <p:cNvSpPr txBox="1"/>
            <p:nvPr/>
          </p:nvSpPr>
          <p:spPr>
            <a:xfrm>
              <a:off x="76200" y="-28575"/>
              <a:ext cx="660400" cy="765175"/>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361528" y="3274553"/>
            <a:ext cx="18649528" cy="6652260"/>
          </a:xfrm>
          <a:custGeom>
            <a:avLst/>
            <a:gdLst/>
            <a:ahLst/>
            <a:cxnLst/>
            <a:rect l="l" t="t" r="r" b="b"/>
            <a:pathLst>
              <a:path w="18649528" h="6652260">
                <a:moveTo>
                  <a:pt x="0" y="0"/>
                </a:moveTo>
                <a:lnTo>
                  <a:pt x="18649528" y="0"/>
                </a:lnTo>
                <a:lnTo>
                  <a:pt x="18649528" y="6652260"/>
                </a:lnTo>
                <a:lnTo>
                  <a:pt x="0" y="6652260"/>
                </a:lnTo>
                <a:lnTo>
                  <a:pt x="0" y="0"/>
                </a:lnTo>
                <a:close/>
              </a:path>
            </a:pathLst>
          </a:custGeom>
          <a:blipFill>
            <a:blip r:embed="rId2"/>
            <a:stretch>
              <a:fillRect t="-988" b="-988"/>
            </a:stretch>
          </a:blipFill>
        </p:spPr>
      </p:sp>
      <p:sp>
        <p:nvSpPr>
          <p:cNvPr id="6" name="TextBox 6"/>
          <p:cNvSpPr txBox="1"/>
          <p:nvPr/>
        </p:nvSpPr>
        <p:spPr>
          <a:xfrm>
            <a:off x="0" y="285015"/>
            <a:ext cx="1939447" cy="1377949"/>
          </a:xfrm>
          <a:prstGeom prst="rect">
            <a:avLst/>
          </a:prstGeom>
        </p:spPr>
        <p:txBody>
          <a:bodyPr lIns="0" tIns="0" rIns="0" bIns="0" rtlCol="0" anchor="t">
            <a:spAutoFit/>
          </a:bodyPr>
          <a:lstStyle/>
          <a:p>
            <a:pPr algn="ctr">
              <a:lnSpc>
                <a:spcPts val="11200"/>
              </a:lnSpc>
            </a:pPr>
            <a:r>
              <a:rPr lang="en-US" sz="8000">
                <a:solidFill>
                  <a:srgbClr val="FFFFFF"/>
                </a:solidFill>
                <a:latin typeface="Chau Philomene"/>
                <a:ea typeface="Chau Philomene"/>
                <a:cs typeface="Chau Philomene"/>
                <a:sym typeface="Chau Philomene"/>
              </a:rPr>
              <a:t>08</a:t>
            </a:r>
          </a:p>
        </p:txBody>
      </p:sp>
      <p:sp>
        <p:nvSpPr>
          <p:cNvPr id="7" name="TextBox 7"/>
          <p:cNvSpPr txBox="1"/>
          <p:nvPr/>
        </p:nvSpPr>
        <p:spPr>
          <a:xfrm>
            <a:off x="4100829" y="921602"/>
            <a:ext cx="11083694" cy="1193796"/>
          </a:xfrm>
          <a:prstGeom prst="rect">
            <a:avLst/>
          </a:prstGeom>
        </p:spPr>
        <p:txBody>
          <a:bodyPr lIns="0" tIns="0" rIns="0" bIns="0" rtlCol="0" anchor="t">
            <a:spAutoFit/>
          </a:bodyPr>
          <a:lstStyle/>
          <a:p>
            <a:pPr algn="ctr">
              <a:lnSpc>
                <a:spcPts val="9800"/>
              </a:lnSpc>
            </a:pPr>
            <a:r>
              <a:rPr lang="en-US" sz="7000">
                <a:solidFill>
                  <a:srgbClr val="004AAD"/>
                </a:solidFill>
                <a:latin typeface="Chau Philomene"/>
                <a:ea typeface="Chau Philomene"/>
                <a:cs typeface="Chau Philomene"/>
                <a:sym typeface="Chau Philomene"/>
              </a:rPr>
              <a:t>ARCHITECTURE TECHNIQUE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1187</Words>
  <Application>Microsoft Office PowerPoint</Application>
  <PresentationFormat>Personnalisé</PresentationFormat>
  <Paragraphs>163</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Rugrats Sans</vt:lpstr>
      <vt:lpstr>Arial</vt:lpstr>
      <vt:lpstr>Chau Philomene</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cp:lastModifiedBy>user</cp:lastModifiedBy>
  <cp:revision>3</cp:revision>
  <dcterms:created xsi:type="dcterms:W3CDTF">2006-08-16T00:00:00Z</dcterms:created>
  <dcterms:modified xsi:type="dcterms:W3CDTF">2025-06-08T17:39:32Z</dcterms:modified>
  <dc:identifier>DAGpaj0n0bQ</dc:identifier>
</cp:coreProperties>
</file>