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handoutMasterIdLst>
    <p:handoutMasterId r:id="rId21"/>
  </p:handoutMasterIdLst>
  <p:sldIdLst>
    <p:sldId id="277" r:id="rId2"/>
    <p:sldId id="257" r:id="rId3"/>
    <p:sldId id="258" r:id="rId4"/>
    <p:sldId id="259" r:id="rId5"/>
    <p:sldId id="281" r:id="rId6"/>
    <p:sldId id="282" r:id="rId7"/>
    <p:sldId id="283" r:id="rId8"/>
    <p:sldId id="284" r:id="rId9"/>
    <p:sldId id="285" r:id="rId10"/>
    <p:sldId id="286" r:id="rId11"/>
    <p:sldId id="287" r:id="rId12"/>
    <p:sldId id="288" r:id="rId13"/>
    <p:sldId id="289" r:id="rId14"/>
    <p:sldId id="292" r:id="rId15"/>
    <p:sldId id="293" r:id="rId16"/>
    <p:sldId id="297" r:id="rId17"/>
    <p:sldId id="294" r:id="rId18"/>
    <p:sldId id="295" r:id="rId19"/>
    <p:sldId id="296" r:id="rId20"/>
  </p:sldIdLst>
  <p:sldSz cx="18288000" cy="10287000"/>
  <p:notesSz cx="6858000" cy="9144000"/>
  <p:embeddedFontLst>
    <p:embeddedFont>
      <p:font typeface="맑은 고딕" panose="020B0503020000020004" pitchFamily="34" charset="-127"/>
      <p:regular r:id="rId22"/>
      <p:bold r:id="rId23"/>
    </p:embeddedFont>
    <p:embeddedFont>
      <p:font typeface="Calibri" panose="020F0502020204030204" pitchFamily="34" charset="0"/>
      <p:regular r:id="rId24"/>
      <p:bold r:id="rId25"/>
      <p:italic r:id="rId26"/>
      <p:boldItalic r:id="rId27"/>
    </p:embeddedFont>
    <p:embeddedFont>
      <p:font typeface="Canva Sans Bold" panose="020B0604020202020204" charset="0"/>
      <p:regular r:id="rId28"/>
    </p:embeddedFont>
    <p:embeddedFont>
      <p:font typeface="Canva Sans" panose="020B0604020202020204" charset="0"/>
      <p:regular r:id="rId29"/>
    </p:embeddedFont>
    <p:embeddedFont>
      <p:font typeface="Alatsi"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4622" autoAdjust="0"/>
  </p:normalViewPr>
  <p:slideViewPr>
    <p:cSldViewPr>
      <p:cViewPr varScale="1">
        <p:scale>
          <a:sx n="69" d="100"/>
          <a:sy n="69" d="100"/>
        </p:scale>
        <p:origin x="156" y="3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handoutMaster" Target="handoutMasters/handout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674940573466052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433962264150943E-3"/>
          <c:y val="7.0490746841063615E-2"/>
          <c:w val="0.98270440251572322"/>
          <c:h val="0.77624893741592649"/>
        </c:manualLayout>
      </c:layout>
      <c:barChart>
        <c:barDir val="col"/>
        <c:grouping val="clustered"/>
        <c:varyColors val="0"/>
        <c:ser>
          <c:idx val="0"/>
          <c:order val="0"/>
          <c:tx>
            <c:strRef>
              <c:f>Sheet1!$B$1</c:f>
              <c:strCache>
                <c:ptCount val="1"/>
                <c:pt idx="0">
                  <c:v>Total 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Logistic Regression</c:v>
                </c:pt>
                <c:pt idx="1">
                  <c:v>Random Forest Classifier</c:v>
                </c:pt>
                <c:pt idx="2">
                  <c:v>Bagging Classifier</c:v>
                </c:pt>
                <c:pt idx="3">
                  <c:v>DecisionTree Classifier</c:v>
                </c:pt>
              </c:strCache>
            </c:strRef>
          </c:cat>
          <c:val>
            <c:numRef>
              <c:f>Sheet1!$B$2:$B$5</c:f>
              <c:numCache>
                <c:formatCode>General</c:formatCode>
                <c:ptCount val="4"/>
                <c:pt idx="0">
                  <c:v>0.83</c:v>
                </c:pt>
                <c:pt idx="1">
                  <c:v>0.89</c:v>
                </c:pt>
                <c:pt idx="2">
                  <c:v>0.89</c:v>
                </c:pt>
                <c:pt idx="3">
                  <c:v>0.88</c:v>
                </c:pt>
              </c:numCache>
            </c:numRef>
          </c:val>
          <c:extLst>
            <c:ext xmlns:c16="http://schemas.microsoft.com/office/drawing/2014/chart" uri="{C3380CC4-5D6E-409C-BE32-E72D297353CC}">
              <c16:uniqueId val="{00000000-9C1F-4477-8813-0E5CC3199320}"/>
            </c:ext>
          </c:extLst>
        </c:ser>
        <c:ser>
          <c:idx val="1"/>
          <c:order val="1"/>
          <c:tx>
            <c:strRef>
              <c:f>Sheet1!$C$1</c:f>
              <c:strCache>
                <c:ptCount val="1"/>
                <c:pt idx="0">
                  <c:v>Fraud Accuracy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Logistic Regression</c:v>
                </c:pt>
                <c:pt idx="1">
                  <c:v>Random Forest Classifier</c:v>
                </c:pt>
                <c:pt idx="2">
                  <c:v>Bagging Classifier</c:v>
                </c:pt>
                <c:pt idx="3">
                  <c:v>DecisionTree Classifier</c:v>
                </c:pt>
              </c:strCache>
            </c:strRef>
          </c:cat>
          <c:val>
            <c:numRef>
              <c:f>Sheet1!$C$2:$C$5</c:f>
              <c:numCache>
                <c:formatCode>General</c:formatCode>
                <c:ptCount val="4"/>
                <c:pt idx="0">
                  <c:v>0.8</c:v>
                </c:pt>
                <c:pt idx="1">
                  <c:v>0.88</c:v>
                </c:pt>
                <c:pt idx="2">
                  <c:v>0.9</c:v>
                </c:pt>
                <c:pt idx="3">
                  <c:v>0.88</c:v>
                </c:pt>
              </c:numCache>
            </c:numRef>
          </c:val>
          <c:extLst>
            <c:ext xmlns:c16="http://schemas.microsoft.com/office/drawing/2014/chart" uri="{C3380CC4-5D6E-409C-BE32-E72D297353CC}">
              <c16:uniqueId val="{00000001-9C1F-4477-8813-0E5CC3199320}"/>
            </c:ext>
          </c:extLst>
        </c:ser>
        <c:ser>
          <c:idx val="2"/>
          <c:order val="2"/>
          <c:tx>
            <c:strRef>
              <c:f>Sheet1!$D$1</c:f>
              <c:strCache>
                <c:ptCount val="1"/>
                <c:pt idx="0">
                  <c:v>Not Fraud Accuracy</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Logistic Regression</c:v>
                </c:pt>
                <c:pt idx="1">
                  <c:v>Random Forest Classifier</c:v>
                </c:pt>
                <c:pt idx="2">
                  <c:v>Bagging Classifier</c:v>
                </c:pt>
                <c:pt idx="3">
                  <c:v>DecisionTree Classifier</c:v>
                </c:pt>
              </c:strCache>
            </c:strRef>
          </c:cat>
          <c:val>
            <c:numRef>
              <c:f>Sheet1!$D$2:$D$5</c:f>
              <c:numCache>
                <c:formatCode>General</c:formatCode>
                <c:ptCount val="4"/>
                <c:pt idx="0">
                  <c:v>0.87</c:v>
                </c:pt>
                <c:pt idx="1">
                  <c:v>0.89</c:v>
                </c:pt>
                <c:pt idx="2">
                  <c:v>0.88</c:v>
                </c:pt>
                <c:pt idx="3">
                  <c:v>0.87</c:v>
                </c:pt>
              </c:numCache>
            </c:numRef>
          </c:val>
          <c:extLst>
            <c:ext xmlns:c16="http://schemas.microsoft.com/office/drawing/2014/chart" uri="{C3380CC4-5D6E-409C-BE32-E72D297353CC}">
              <c16:uniqueId val="{00000002-9C1F-4477-8813-0E5CC3199320}"/>
            </c:ext>
          </c:extLst>
        </c:ser>
        <c:dLbls>
          <c:showLegendKey val="0"/>
          <c:showVal val="1"/>
          <c:showCatName val="0"/>
          <c:showSerName val="0"/>
          <c:showPercent val="0"/>
          <c:showBubbleSize val="0"/>
        </c:dLbls>
        <c:gapWidth val="150"/>
        <c:overlap val="-25"/>
        <c:axId val="314745960"/>
        <c:axId val="314746288"/>
      </c:barChart>
      <c:catAx>
        <c:axId val="314745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4746288"/>
        <c:crosses val="autoZero"/>
        <c:auto val="1"/>
        <c:lblAlgn val="ctr"/>
        <c:lblOffset val="100"/>
        <c:noMultiLvlLbl val="0"/>
      </c:catAx>
      <c:valAx>
        <c:axId val="314746288"/>
        <c:scaling>
          <c:orientation val="minMax"/>
        </c:scaling>
        <c:delete val="1"/>
        <c:axPos val="l"/>
        <c:numFmt formatCode="General" sourceLinked="1"/>
        <c:majorTickMark val="none"/>
        <c:minorTickMark val="none"/>
        <c:tickLblPos val="nextTo"/>
        <c:crossAx val="314745960"/>
        <c:crosses val="autoZero"/>
        <c:crossBetween val="between"/>
      </c:valAx>
      <c:spPr>
        <a:noFill/>
        <a:ln>
          <a:noFill/>
        </a:ln>
        <a:effectLst/>
      </c:spPr>
    </c:plotArea>
    <c:legend>
      <c:legendPos val="t"/>
      <c:layout>
        <c:manualLayout>
          <c:xMode val="edge"/>
          <c:yMode val="edge"/>
          <c:x val="0.27924002129450798"/>
          <c:y val="0.92889675284785633"/>
          <c:w val="0.44151995741098404"/>
          <c:h val="6.2734865462775832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33962264150943E-3"/>
          <c:y val="7.0490746841063615E-2"/>
          <c:w val="0.98270440251572322"/>
          <c:h val="0.77624893741592649"/>
        </c:manualLayout>
      </c:layout>
      <c:barChart>
        <c:barDir val="col"/>
        <c:grouping val="clustered"/>
        <c:varyColors val="0"/>
        <c:ser>
          <c:idx val="0"/>
          <c:order val="0"/>
          <c:tx>
            <c:strRef>
              <c:f>Sheet1!$B$1</c:f>
              <c:strCache>
                <c:ptCount val="1"/>
                <c:pt idx="0">
                  <c:v>Total 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SVC</c:v>
                </c:pt>
                <c:pt idx="1">
                  <c:v>KNN</c:v>
                </c:pt>
                <c:pt idx="2">
                  <c:v>DT</c:v>
                </c:pt>
                <c:pt idx="3">
                  <c:v>LR</c:v>
                </c:pt>
                <c:pt idx="4">
                  <c:v>RF</c:v>
                </c:pt>
                <c:pt idx="5">
                  <c:v>Adaboost</c:v>
                </c:pt>
                <c:pt idx="6">
                  <c:v>Bgc</c:v>
                </c:pt>
                <c:pt idx="7">
                  <c:v>ETC</c:v>
                </c:pt>
                <c:pt idx="8">
                  <c:v>GBDT</c:v>
                </c:pt>
              </c:strCache>
            </c:strRef>
          </c:cat>
          <c:val>
            <c:numRef>
              <c:f>Sheet1!$B$2:$B$10</c:f>
              <c:numCache>
                <c:formatCode>General</c:formatCode>
                <c:ptCount val="9"/>
                <c:pt idx="0">
                  <c:v>0.98</c:v>
                </c:pt>
                <c:pt idx="1">
                  <c:v>0.74</c:v>
                </c:pt>
                <c:pt idx="2">
                  <c:v>0.88</c:v>
                </c:pt>
                <c:pt idx="3">
                  <c:v>0.98</c:v>
                </c:pt>
                <c:pt idx="4">
                  <c:v>0.99</c:v>
                </c:pt>
                <c:pt idx="5">
                  <c:v>0.98</c:v>
                </c:pt>
                <c:pt idx="6">
                  <c:v>0.98</c:v>
                </c:pt>
                <c:pt idx="7">
                  <c:v>0.99</c:v>
                </c:pt>
                <c:pt idx="8">
                  <c:v>0.96</c:v>
                </c:pt>
              </c:numCache>
            </c:numRef>
          </c:val>
          <c:extLst>
            <c:ext xmlns:c16="http://schemas.microsoft.com/office/drawing/2014/chart" uri="{C3380CC4-5D6E-409C-BE32-E72D297353CC}">
              <c16:uniqueId val="{00000000-1DB3-4472-AD9F-A3C74E002521}"/>
            </c:ext>
          </c:extLst>
        </c:ser>
        <c:ser>
          <c:idx val="1"/>
          <c:order val="1"/>
          <c:tx>
            <c:strRef>
              <c:f>Sheet1!$C$1</c:f>
              <c:strCache>
                <c:ptCount val="1"/>
                <c:pt idx="0">
                  <c:v>Fraud Accuracy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SVC</c:v>
                </c:pt>
                <c:pt idx="1">
                  <c:v>KNN</c:v>
                </c:pt>
                <c:pt idx="2">
                  <c:v>DT</c:v>
                </c:pt>
                <c:pt idx="3">
                  <c:v>LR</c:v>
                </c:pt>
                <c:pt idx="4">
                  <c:v>RF</c:v>
                </c:pt>
                <c:pt idx="5">
                  <c:v>Adaboost</c:v>
                </c:pt>
                <c:pt idx="6">
                  <c:v>Bgc</c:v>
                </c:pt>
                <c:pt idx="7">
                  <c:v>ETC</c:v>
                </c:pt>
                <c:pt idx="8">
                  <c:v>GBDT</c:v>
                </c:pt>
              </c:strCache>
            </c:strRef>
          </c:cat>
          <c:val>
            <c:numRef>
              <c:f>Sheet1!$C$2:$C$10</c:f>
              <c:numCache>
                <c:formatCode>General</c:formatCode>
                <c:ptCount val="9"/>
                <c:pt idx="0">
                  <c:v>0.96</c:v>
                </c:pt>
                <c:pt idx="1">
                  <c:v>0.66</c:v>
                </c:pt>
                <c:pt idx="2">
                  <c:v>0.84</c:v>
                </c:pt>
                <c:pt idx="3">
                  <c:v>0.96</c:v>
                </c:pt>
                <c:pt idx="4">
                  <c:v>0.97</c:v>
                </c:pt>
                <c:pt idx="5">
                  <c:v>0.95</c:v>
                </c:pt>
                <c:pt idx="6">
                  <c:v>0.96</c:v>
                </c:pt>
                <c:pt idx="7">
                  <c:v>0.99</c:v>
                </c:pt>
                <c:pt idx="8">
                  <c:v>0.95</c:v>
                </c:pt>
              </c:numCache>
            </c:numRef>
          </c:val>
          <c:extLst>
            <c:ext xmlns:c16="http://schemas.microsoft.com/office/drawing/2014/chart" uri="{C3380CC4-5D6E-409C-BE32-E72D297353CC}">
              <c16:uniqueId val="{00000001-1DB3-4472-AD9F-A3C74E002521}"/>
            </c:ext>
          </c:extLst>
        </c:ser>
        <c:ser>
          <c:idx val="2"/>
          <c:order val="2"/>
          <c:tx>
            <c:strRef>
              <c:f>Sheet1!$D$1</c:f>
              <c:strCache>
                <c:ptCount val="1"/>
                <c:pt idx="0">
                  <c:v>Not Fraud Accuracy</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SVC</c:v>
                </c:pt>
                <c:pt idx="1">
                  <c:v>KNN</c:v>
                </c:pt>
                <c:pt idx="2">
                  <c:v>DT</c:v>
                </c:pt>
                <c:pt idx="3">
                  <c:v>LR</c:v>
                </c:pt>
                <c:pt idx="4">
                  <c:v>RF</c:v>
                </c:pt>
                <c:pt idx="5">
                  <c:v>Adaboost</c:v>
                </c:pt>
                <c:pt idx="6">
                  <c:v>Bgc</c:v>
                </c:pt>
                <c:pt idx="7">
                  <c:v>ETC</c:v>
                </c:pt>
                <c:pt idx="8">
                  <c:v>GBDT</c:v>
                </c:pt>
              </c:strCache>
            </c:strRef>
          </c:cat>
          <c:val>
            <c:numRef>
              <c:f>Sheet1!$D$2:$D$10</c:f>
              <c:numCache>
                <c:formatCode>General</c:formatCode>
                <c:ptCount val="9"/>
                <c:pt idx="0">
                  <c:v>1</c:v>
                </c:pt>
                <c:pt idx="1">
                  <c:v>1</c:v>
                </c:pt>
                <c:pt idx="2">
                  <c:v>0.93</c:v>
                </c:pt>
                <c:pt idx="3">
                  <c:v>1</c:v>
                </c:pt>
                <c:pt idx="4">
                  <c:v>1</c:v>
                </c:pt>
                <c:pt idx="5">
                  <c:v>1</c:v>
                </c:pt>
                <c:pt idx="6">
                  <c:v>1</c:v>
                </c:pt>
                <c:pt idx="7">
                  <c:v>1</c:v>
                </c:pt>
                <c:pt idx="8">
                  <c:v>0.98</c:v>
                </c:pt>
              </c:numCache>
            </c:numRef>
          </c:val>
          <c:extLst>
            <c:ext xmlns:c16="http://schemas.microsoft.com/office/drawing/2014/chart" uri="{C3380CC4-5D6E-409C-BE32-E72D297353CC}">
              <c16:uniqueId val="{00000002-1DB3-4472-AD9F-A3C74E002521}"/>
            </c:ext>
          </c:extLst>
        </c:ser>
        <c:dLbls>
          <c:showLegendKey val="0"/>
          <c:showVal val="1"/>
          <c:showCatName val="0"/>
          <c:showSerName val="0"/>
          <c:showPercent val="0"/>
          <c:showBubbleSize val="0"/>
        </c:dLbls>
        <c:gapWidth val="150"/>
        <c:overlap val="-25"/>
        <c:axId val="314745960"/>
        <c:axId val="314746288"/>
      </c:barChart>
      <c:catAx>
        <c:axId val="314745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4746288"/>
        <c:crosses val="autoZero"/>
        <c:auto val="1"/>
        <c:lblAlgn val="ctr"/>
        <c:lblOffset val="100"/>
        <c:noMultiLvlLbl val="0"/>
      </c:catAx>
      <c:valAx>
        <c:axId val="314746288"/>
        <c:scaling>
          <c:orientation val="minMax"/>
        </c:scaling>
        <c:delete val="1"/>
        <c:axPos val="l"/>
        <c:numFmt formatCode="General" sourceLinked="1"/>
        <c:majorTickMark val="none"/>
        <c:minorTickMark val="none"/>
        <c:tickLblPos val="nextTo"/>
        <c:crossAx val="314745960"/>
        <c:crosses val="autoZero"/>
        <c:crossBetween val="between"/>
      </c:valAx>
      <c:spPr>
        <a:noFill/>
        <a:ln>
          <a:noFill/>
        </a:ln>
        <a:effectLst/>
      </c:spPr>
    </c:plotArea>
    <c:legend>
      <c:legendPos val="t"/>
      <c:layout>
        <c:manualLayout>
          <c:xMode val="edge"/>
          <c:yMode val="edge"/>
          <c:x val="0.27924002129450798"/>
          <c:y val="0.92889675284785633"/>
          <c:w val="0.44151995741098404"/>
          <c:h val="6.2734865462775832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4446CE-C9FF-451C-AA59-A46613567263}" type="datetimeFigureOut">
              <a:rPr lang="en-US" smtClean="0"/>
              <a:t>23-Oct-24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003BFB-FCC8-4D09-A498-20DD859D1405}" type="slidenum">
              <a:rPr lang="en-US" smtClean="0"/>
              <a:t>‹#›</a:t>
            </a:fld>
            <a:endParaRPr lang="en-US"/>
          </a:p>
        </p:txBody>
      </p:sp>
    </p:spTree>
    <p:extLst>
      <p:ext uri="{BB962C8B-B14F-4D97-AF65-F5344CB8AC3E}">
        <p14:creationId xmlns:p14="http://schemas.microsoft.com/office/powerpoint/2010/main" val="112453896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1115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23-Oct-24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20.sv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2"/>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 name="TextBox 2"/>
          <p:cNvSpPr txBox="1"/>
          <p:nvPr/>
        </p:nvSpPr>
        <p:spPr>
          <a:xfrm>
            <a:off x="3137223" y="3585632"/>
            <a:ext cx="12013554" cy="2492990"/>
          </a:xfrm>
          <a:prstGeom prst="rect">
            <a:avLst/>
          </a:prstGeom>
        </p:spPr>
        <p:txBody>
          <a:bodyPr wrap="square" lIns="0" tIns="0" rIns="0" bIns="0" rtlCol="0" anchor="t">
            <a:spAutoFit/>
          </a:bodyPr>
          <a:lstStyle/>
          <a:p>
            <a:pPr algn="ctr"/>
            <a:r>
              <a:rPr lang="en-US" sz="8100" b="1" dirty="0"/>
              <a:t>Fraud Detection in Financial Transactions</a:t>
            </a:r>
            <a:endParaRPr lang="ko-KR" altLang="en-US" sz="8100" b="1" dirty="0">
              <a:cs typeface="Arial" pitchFamily="34" charset="0"/>
            </a:endParaRPr>
          </a:p>
        </p:txBody>
      </p:sp>
      <p:sp>
        <p:nvSpPr>
          <p:cNvPr id="3" name="Freeform 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4"/>
                </a:ext>
              </a:extLst>
            </a:blip>
            <a:stretch>
              <a:fillRect/>
            </a:stretch>
          </a:blipFill>
        </p:spPr>
      </p:sp>
      <p:sp>
        <p:nvSpPr>
          <p:cNvPr id="5" name="Freeform 5"/>
          <p:cNvSpPr/>
          <p:nvPr/>
        </p:nvSpPr>
        <p:spPr>
          <a:xfrm>
            <a:off x="1260599" y="457071"/>
            <a:ext cx="1969340"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5"/>
            <a:stretch>
              <a:fillRect/>
            </a:stretch>
          </a:blipFill>
        </p:spPr>
      </p:sp>
      <p:sp>
        <p:nvSpPr>
          <p:cNvPr id="6" name="Freeform 6"/>
          <p:cNvSpPr/>
          <p:nvPr/>
        </p:nvSpPr>
        <p:spPr>
          <a:xfrm>
            <a:off x="14284145" y="562967"/>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6"/>
            <a:stretch>
              <a:fillRect/>
            </a:stretch>
          </a:blipFill>
        </p:spPr>
      </p:sp>
      <p:sp>
        <p:nvSpPr>
          <p:cNvPr id="8" name="TextBox 8"/>
          <p:cNvSpPr txBox="1"/>
          <p:nvPr/>
        </p:nvSpPr>
        <p:spPr>
          <a:xfrm>
            <a:off x="4728827" y="7025438"/>
            <a:ext cx="8830347" cy="615553"/>
          </a:xfrm>
          <a:prstGeom prst="rect">
            <a:avLst/>
          </a:prstGeom>
        </p:spPr>
        <p:txBody>
          <a:bodyPr lIns="0" tIns="0" rIns="0" bIns="0" rtlCol="0" anchor="t">
            <a:spAutoFit/>
          </a:bodyPr>
          <a:lstStyle/>
          <a:p>
            <a:pPr algn="ctr">
              <a:lnSpc>
                <a:spcPts val="4760"/>
              </a:lnSpc>
            </a:pPr>
            <a:r>
              <a:rPr lang="en-US" sz="3399" dirty="0">
                <a:solidFill>
                  <a:srgbClr val="000000"/>
                </a:solidFill>
                <a:latin typeface="Canva Sans"/>
                <a:ea typeface="Canva Sans"/>
                <a:cs typeface="Canva Sans"/>
                <a:sym typeface="Canva Sans"/>
              </a:rPr>
              <a:t>Microsoft Machine Learning Engineer</a:t>
            </a:r>
          </a:p>
        </p:txBody>
      </p:sp>
      <p:sp>
        <p:nvSpPr>
          <p:cNvPr id="16" name="AutoShape 4"/>
          <p:cNvSpPr/>
          <p:nvPr/>
        </p:nvSpPr>
        <p:spPr>
          <a:xfrm>
            <a:off x="0" y="9326976"/>
            <a:ext cx="6800464" cy="19050"/>
          </a:xfrm>
          <a:prstGeom prst="line">
            <a:avLst/>
          </a:prstGeom>
          <a:ln w="114300" cap="flat">
            <a:solidFill>
              <a:srgbClr val="00B050"/>
            </a:solidFill>
            <a:prstDash val="solid"/>
            <a:headEnd type="none" w="sm" len="sm"/>
            <a:tailEnd type="none" w="sm" len="sm"/>
          </a:ln>
        </p:spPr>
      </p:sp>
      <p:sp>
        <p:nvSpPr>
          <p:cNvPr id="17" name="TextBox 5"/>
          <p:cNvSpPr txBox="1"/>
          <p:nvPr/>
        </p:nvSpPr>
        <p:spPr>
          <a:xfrm>
            <a:off x="5715000" y="9061267"/>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DEPI | 2024</a:t>
            </a:r>
          </a:p>
        </p:txBody>
      </p:sp>
      <p:pic>
        <p:nvPicPr>
          <p:cNvPr id="19" name="Picture 18">
            <a:extLst>
              <a:ext uri="{FF2B5EF4-FFF2-40B4-BE49-F238E27FC236}">
                <a16:creationId xmlns:a16="http://schemas.microsoft.com/office/drawing/2014/main" id="{8A2CE3B2-563C-C597-9D16-8E6104638A3F}"/>
              </a:ext>
            </a:extLst>
          </p:cNvPr>
          <p:cNvPicPr>
            <a:picLocks noChangeAspect="1"/>
          </p:cNvPicPr>
          <p:nvPr/>
        </p:nvPicPr>
        <p:blipFill>
          <a:blip r:embed="rId7"/>
          <a:stretch>
            <a:fillRect/>
          </a:stretch>
        </p:blipFill>
        <p:spPr>
          <a:xfrm>
            <a:off x="15644009" y="9061267"/>
            <a:ext cx="2657846" cy="1225734"/>
          </a:xfrm>
          <a:prstGeom prst="rect">
            <a:avLst/>
          </a:prstGeom>
        </p:spPr>
      </p:pic>
      <p:sp>
        <p:nvSpPr>
          <p:cNvPr id="18" name="AutoShape 3"/>
          <p:cNvSpPr/>
          <p:nvPr/>
        </p:nvSpPr>
        <p:spPr>
          <a:xfrm>
            <a:off x="11442796" y="9307926"/>
            <a:ext cx="6845204" cy="19050"/>
          </a:xfrm>
          <a:prstGeom prst="line">
            <a:avLst/>
          </a:prstGeom>
          <a:ln w="114300" cap="flat">
            <a:solidFill>
              <a:srgbClr val="00B050"/>
            </a:solidFill>
            <a:prstDash val="solid"/>
            <a:headEnd type="none" w="sm" len="sm"/>
            <a:tailEnd type="none" w="sm" len="sm"/>
          </a:ln>
        </p:spPr>
      </p:sp>
    </p:spTree>
    <p:extLst>
      <p:ext uri="{BB962C8B-B14F-4D97-AF65-F5344CB8AC3E}">
        <p14:creationId xmlns:p14="http://schemas.microsoft.com/office/powerpoint/2010/main" val="42725925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A8483C-BF7C-20FF-78C5-43EE81B8C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Rectangle 3">
            <a:extLst>
              <a:ext uri="{FF2B5EF4-FFF2-40B4-BE49-F238E27FC236}">
                <a16:creationId xmlns:a16="http://schemas.microsoft.com/office/drawing/2014/main" id="{E44ACFD8-49DD-40B0-FA5D-752F3560BF49}"/>
              </a:ext>
            </a:extLst>
          </p:cNvPr>
          <p:cNvSpPr/>
          <p:nvPr/>
        </p:nvSpPr>
        <p:spPr>
          <a:xfrm>
            <a:off x="12728962" y="7037462"/>
            <a:ext cx="2897024" cy="666573"/>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Feature engineering</a:t>
            </a:r>
          </a:p>
        </p:txBody>
      </p:sp>
      <p:sp>
        <p:nvSpPr>
          <p:cNvPr id="8" name="AutoShape 4"/>
          <p:cNvSpPr/>
          <p:nvPr/>
        </p:nvSpPr>
        <p:spPr>
          <a:xfrm>
            <a:off x="0" y="9563100"/>
            <a:ext cx="6800464" cy="19050"/>
          </a:xfrm>
          <a:prstGeom prst="line">
            <a:avLst/>
          </a:prstGeom>
          <a:ln w="114300" cap="flat">
            <a:solidFill>
              <a:srgbClr val="00B050"/>
            </a:solidFill>
            <a:prstDash val="solid"/>
            <a:headEnd type="none" w="sm" len="sm"/>
            <a:tailEnd type="none" w="sm" len="sm"/>
          </a:ln>
        </p:spPr>
      </p:sp>
      <p:sp>
        <p:nvSpPr>
          <p:cNvPr id="9" name="TextBox 5"/>
          <p:cNvSpPr txBox="1"/>
          <p:nvPr/>
        </p:nvSpPr>
        <p:spPr>
          <a:xfrm>
            <a:off x="5715000" y="9359265"/>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DEPI | 2024</a:t>
            </a:r>
          </a:p>
        </p:txBody>
      </p:sp>
      <p:sp>
        <p:nvSpPr>
          <p:cNvPr id="10" name="AutoShape 3"/>
          <p:cNvSpPr/>
          <p:nvPr/>
        </p:nvSpPr>
        <p:spPr>
          <a:xfrm>
            <a:off x="11436213" y="9582150"/>
            <a:ext cx="6845204" cy="19050"/>
          </a:xfrm>
          <a:prstGeom prst="line">
            <a:avLst/>
          </a:prstGeom>
          <a:ln w="114300" cap="flat">
            <a:solidFill>
              <a:srgbClr val="00B050"/>
            </a:solidFill>
            <a:prstDash val="solid"/>
            <a:headEnd type="none" w="sm" len="sm"/>
            <a:tailEnd type="none" w="sm" len="sm"/>
          </a:ln>
        </p:spPr>
      </p:sp>
    </p:spTree>
    <p:extLst>
      <p:ext uri="{BB962C8B-B14F-4D97-AF65-F5344CB8AC3E}">
        <p14:creationId xmlns:p14="http://schemas.microsoft.com/office/powerpoint/2010/main" val="1687544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1394BC-78B4-07E7-19B2-603904899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Rectangle 3">
            <a:extLst>
              <a:ext uri="{FF2B5EF4-FFF2-40B4-BE49-F238E27FC236}">
                <a16:creationId xmlns:a16="http://schemas.microsoft.com/office/drawing/2014/main" id="{C0404A02-4C33-5C50-9E0D-BC0928F25BA0}"/>
              </a:ext>
            </a:extLst>
          </p:cNvPr>
          <p:cNvSpPr/>
          <p:nvPr/>
        </p:nvSpPr>
        <p:spPr>
          <a:xfrm>
            <a:off x="32046" y="2281727"/>
            <a:ext cx="3230310" cy="640935"/>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Check Distribution</a:t>
            </a:r>
          </a:p>
        </p:txBody>
      </p:sp>
      <p:sp>
        <p:nvSpPr>
          <p:cNvPr id="5" name="Rectangle 4">
            <a:extLst>
              <a:ext uri="{FF2B5EF4-FFF2-40B4-BE49-F238E27FC236}">
                <a16:creationId xmlns:a16="http://schemas.microsoft.com/office/drawing/2014/main" id="{D7435B5F-EFE5-33EB-57DF-87EE44BD12EB}"/>
              </a:ext>
            </a:extLst>
          </p:cNvPr>
          <p:cNvSpPr/>
          <p:nvPr/>
        </p:nvSpPr>
        <p:spPr>
          <a:xfrm>
            <a:off x="2281728" y="7152828"/>
            <a:ext cx="3230310" cy="640935"/>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Data Visualization</a:t>
            </a:r>
          </a:p>
        </p:txBody>
      </p:sp>
      <p:sp>
        <p:nvSpPr>
          <p:cNvPr id="6" name="Rectangle 5">
            <a:extLst>
              <a:ext uri="{FF2B5EF4-FFF2-40B4-BE49-F238E27FC236}">
                <a16:creationId xmlns:a16="http://schemas.microsoft.com/office/drawing/2014/main" id="{90FA74CA-28BF-3DF3-3766-BBF48402648E}"/>
              </a:ext>
            </a:extLst>
          </p:cNvPr>
          <p:cNvSpPr/>
          <p:nvPr/>
        </p:nvSpPr>
        <p:spPr>
          <a:xfrm>
            <a:off x="4473725" y="2281727"/>
            <a:ext cx="2922662" cy="640935"/>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Feature Selection</a:t>
            </a:r>
          </a:p>
        </p:txBody>
      </p:sp>
      <p:sp>
        <p:nvSpPr>
          <p:cNvPr id="7" name="Rectangle 6">
            <a:extLst>
              <a:ext uri="{FF2B5EF4-FFF2-40B4-BE49-F238E27FC236}">
                <a16:creationId xmlns:a16="http://schemas.microsoft.com/office/drawing/2014/main" id="{B34483F8-5815-3232-E13E-FF325053D233}"/>
              </a:ext>
            </a:extLst>
          </p:cNvPr>
          <p:cNvSpPr/>
          <p:nvPr/>
        </p:nvSpPr>
        <p:spPr>
          <a:xfrm>
            <a:off x="13139160" y="2281727"/>
            <a:ext cx="2666286" cy="640935"/>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Evaluate  Model</a:t>
            </a:r>
          </a:p>
        </p:txBody>
      </p:sp>
      <p:sp>
        <p:nvSpPr>
          <p:cNvPr id="8" name="AutoShape 4"/>
          <p:cNvSpPr/>
          <p:nvPr/>
        </p:nvSpPr>
        <p:spPr>
          <a:xfrm>
            <a:off x="-14199" y="9486900"/>
            <a:ext cx="6800464" cy="19050"/>
          </a:xfrm>
          <a:prstGeom prst="line">
            <a:avLst/>
          </a:prstGeom>
          <a:ln w="114300" cap="flat">
            <a:solidFill>
              <a:srgbClr val="00B050"/>
            </a:solidFill>
            <a:prstDash val="solid"/>
            <a:headEnd type="none" w="sm" len="sm"/>
            <a:tailEnd type="none" w="sm" len="sm"/>
          </a:ln>
        </p:spPr>
      </p:sp>
      <p:sp>
        <p:nvSpPr>
          <p:cNvPr id="9" name="TextBox 5"/>
          <p:cNvSpPr txBox="1"/>
          <p:nvPr/>
        </p:nvSpPr>
        <p:spPr>
          <a:xfrm>
            <a:off x="5700801" y="9283065"/>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DEPI | 2024</a:t>
            </a:r>
          </a:p>
        </p:txBody>
      </p:sp>
      <p:sp>
        <p:nvSpPr>
          <p:cNvPr id="10" name="AutoShape 3"/>
          <p:cNvSpPr/>
          <p:nvPr/>
        </p:nvSpPr>
        <p:spPr>
          <a:xfrm>
            <a:off x="11422014" y="9505950"/>
            <a:ext cx="6845204" cy="19050"/>
          </a:xfrm>
          <a:prstGeom prst="line">
            <a:avLst/>
          </a:prstGeom>
          <a:ln w="114300" cap="flat">
            <a:solidFill>
              <a:srgbClr val="00B050"/>
            </a:solidFill>
            <a:prstDash val="solid"/>
            <a:headEnd type="none" w="sm" len="sm"/>
            <a:tailEnd type="none" w="sm" len="sm"/>
          </a:ln>
        </p:spPr>
      </p:sp>
    </p:spTree>
    <p:extLst>
      <p:ext uri="{BB962C8B-B14F-4D97-AF65-F5344CB8AC3E}">
        <p14:creationId xmlns:p14="http://schemas.microsoft.com/office/powerpoint/2010/main" val="1435189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7323D0-59D0-D1E7-07CC-650B0F00F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8100"/>
            <a:ext cx="18288000" cy="10287000"/>
          </a:xfrm>
          <a:prstGeom prst="rect">
            <a:avLst/>
          </a:prstGeom>
        </p:spPr>
      </p:pic>
      <p:sp>
        <p:nvSpPr>
          <p:cNvPr id="4" name="AutoShape 4"/>
          <p:cNvSpPr/>
          <p:nvPr/>
        </p:nvSpPr>
        <p:spPr>
          <a:xfrm>
            <a:off x="0" y="9639300"/>
            <a:ext cx="6800464" cy="19050"/>
          </a:xfrm>
          <a:prstGeom prst="line">
            <a:avLst/>
          </a:prstGeom>
          <a:ln w="114300" cap="flat">
            <a:solidFill>
              <a:srgbClr val="00B050"/>
            </a:solidFill>
            <a:prstDash val="solid"/>
            <a:headEnd type="none" w="sm" len="sm"/>
            <a:tailEnd type="none" w="sm" len="sm"/>
          </a:ln>
        </p:spPr>
      </p:sp>
      <p:sp>
        <p:nvSpPr>
          <p:cNvPr id="5" name="TextBox 5"/>
          <p:cNvSpPr txBox="1"/>
          <p:nvPr/>
        </p:nvSpPr>
        <p:spPr>
          <a:xfrm>
            <a:off x="5715000" y="9435465"/>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DEPI | 2024</a:t>
            </a:r>
          </a:p>
        </p:txBody>
      </p:sp>
      <p:sp>
        <p:nvSpPr>
          <p:cNvPr id="6" name="AutoShape 3"/>
          <p:cNvSpPr/>
          <p:nvPr/>
        </p:nvSpPr>
        <p:spPr>
          <a:xfrm>
            <a:off x="11436213" y="9658350"/>
            <a:ext cx="6845204" cy="19050"/>
          </a:xfrm>
          <a:prstGeom prst="line">
            <a:avLst/>
          </a:prstGeom>
          <a:ln w="114300" cap="flat">
            <a:solidFill>
              <a:srgbClr val="00B050"/>
            </a:solidFill>
            <a:prstDash val="solid"/>
            <a:headEnd type="none" w="sm" len="sm"/>
            <a:tailEnd type="none" w="sm" len="sm"/>
          </a:ln>
        </p:spPr>
      </p:sp>
    </p:spTree>
    <p:extLst>
      <p:ext uri="{BB962C8B-B14F-4D97-AF65-F5344CB8AC3E}">
        <p14:creationId xmlns:p14="http://schemas.microsoft.com/office/powerpoint/2010/main" val="3256375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3E32C3-8079-1227-E6E4-121F2F528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AutoShape 4"/>
          <p:cNvSpPr/>
          <p:nvPr/>
        </p:nvSpPr>
        <p:spPr>
          <a:xfrm>
            <a:off x="-27709" y="9715500"/>
            <a:ext cx="6800464" cy="19050"/>
          </a:xfrm>
          <a:prstGeom prst="line">
            <a:avLst/>
          </a:prstGeom>
          <a:ln w="114300" cap="flat">
            <a:solidFill>
              <a:srgbClr val="00B050"/>
            </a:solidFill>
            <a:prstDash val="solid"/>
            <a:headEnd type="none" w="sm" len="sm"/>
            <a:tailEnd type="none" w="sm" len="sm"/>
          </a:ln>
        </p:spPr>
      </p:sp>
      <p:sp>
        <p:nvSpPr>
          <p:cNvPr id="5" name="TextBox 5"/>
          <p:cNvSpPr txBox="1"/>
          <p:nvPr/>
        </p:nvSpPr>
        <p:spPr>
          <a:xfrm>
            <a:off x="5687291" y="9511665"/>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DEPI | 2024</a:t>
            </a:r>
          </a:p>
        </p:txBody>
      </p:sp>
      <p:sp>
        <p:nvSpPr>
          <p:cNvPr id="6" name="AutoShape 3"/>
          <p:cNvSpPr/>
          <p:nvPr/>
        </p:nvSpPr>
        <p:spPr>
          <a:xfrm>
            <a:off x="11408504" y="9734550"/>
            <a:ext cx="6845204" cy="19050"/>
          </a:xfrm>
          <a:prstGeom prst="line">
            <a:avLst/>
          </a:prstGeom>
          <a:ln w="114300" cap="flat">
            <a:solidFill>
              <a:srgbClr val="00B050"/>
            </a:solidFill>
            <a:prstDash val="solid"/>
            <a:headEnd type="none" w="sm" len="sm"/>
            <a:tailEnd type="none" w="sm" len="sm"/>
          </a:ln>
        </p:spPr>
      </p:sp>
    </p:spTree>
    <p:extLst>
      <p:ext uri="{BB962C8B-B14F-4D97-AF65-F5344CB8AC3E}">
        <p14:creationId xmlns:p14="http://schemas.microsoft.com/office/powerpoint/2010/main" val="82053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2CE3B2-563C-C597-9D16-8E6104638A3F}"/>
              </a:ext>
            </a:extLst>
          </p:cNvPr>
          <p:cNvPicPr>
            <a:picLocks noChangeAspect="1"/>
          </p:cNvPicPr>
          <p:nvPr/>
        </p:nvPicPr>
        <p:blipFill>
          <a:blip r:embed="rId2"/>
          <a:stretch>
            <a:fillRect/>
          </a:stretch>
        </p:blipFill>
        <p:spPr>
          <a:xfrm>
            <a:off x="15644009" y="8958077"/>
            <a:ext cx="2657846" cy="1328924"/>
          </a:xfrm>
          <a:prstGeom prst="rect">
            <a:avLst/>
          </a:prstGeom>
        </p:spPr>
      </p:pic>
      <p:sp>
        <p:nvSpPr>
          <p:cNvPr id="7" name="TextBox 6">
            <a:extLst>
              <a:ext uri="{FF2B5EF4-FFF2-40B4-BE49-F238E27FC236}">
                <a16:creationId xmlns:a16="http://schemas.microsoft.com/office/drawing/2014/main" id="{435F973C-8D25-BD6D-990D-C84CF20E9802}"/>
              </a:ext>
            </a:extLst>
          </p:cNvPr>
          <p:cNvSpPr txBox="1"/>
          <p:nvPr/>
        </p:nvSpPr>
        <p:spPr>
          <a:xfrm>
            <a:off x="217919" y="659826"/>
            <a:ext cx="4561880" cy="1569660"/>
          </a:xfrm>
          <a:prstGeom prst="rect">
            <a:avLst/>
          </a:prstGeom>
          <a:noFill/>
        </p:spPr>
        <p:txBody>
          <a:bodyPr wrap="square">
            <a:spAutoFit/>
          </a:bodyPr>
          <a:lstStyle/>
          <a:p>
            <a:pPr algn="ctr"/>
            <a:r>
              <a:rPr lang="en-US" sz="4800" b="1" dirty="0">
                <a:solidFill>
                  <a:srgbClr val="5666F1"/>
                </a:solidFill>
              </a:rPr>
              <a:t>Evaluation Matrices</a:t>
            </a:r>
          </a:p>
        </p:txBody>
      </p:sp>
      <p:pic>
        <p:nvPicPr>
          <p:cNvPr id="11" name="Picture 10">
            <a:extLst>
              <a:ext uri="{FF2B5EF4-FFF2-40B4-BE49-F238E27FC236}">
                <a16:creationId xmlns:a16="http://schemas.microsoft.com/office/drawing/2014/main" id="{DDFFCE35-00B9-47D9-4667-E8801F8DF54B}"/>
              </a:ext>
            </a:extLst>
          </p:cNvPr>
          <p:cNvPicPr>
            <a:picLocks noChangeAspect="1"/>
          </p:cNvPicPr>
          <p:nvPr/>
        </p:nvPicPr>
        <p:blipFill>
          <a:blip r:embed="rId3"/>
          <a:stretch>
            <a:fillRect/>
          </a:stretch>
        </p:blipFill>
        <p:spPr>
          <a:xfrm>
            <a:off x="1" y="0"/>
            <a:ext cx="2725148" cy="2935479"/>
          </a:xfrm>
          <a:prstGeom prst="rect">
            <a:avLst/>
          </a:prstGeom>
        </p:spPr>
      </p:pic>
      <p:sp>
        <p:nvSpPr>
          <p:cNvPr id="6" name="AutoShape 4"/>
          <p:cNvSpPr/>
          <p:nvPr/>
        </p:nvSpPr>
        <p:spPr>
          <a:xfrm>
            <a:off x="0" y="9238999"/>
            <a:ext cx="6800464" cy="19050"/>
          </a:xfrm>
          <a:prstGeom prst="line">
            <a:avLst/>
          </a:prstGeom>
          <a:ln w="114300" cap="flat">
            <a:solidFill>
              <a:srgbClr val="00B050"/>
            </a:solidFill>
            <a:prstDash val="solid"/>
            <a:headEnd type="none" w="sm" len="sm"/>
            <a:tailEnd type="none" w="sm" len="sm"/>
          </a:ln>
        </p:spPr>
      </p:sp>
      <p:sp>
        <p:nvSpPr>
          <p:cNvPr id="8" name="TextBox 5"/>
          <p:cNvSpPr txBox="1"/>
          <p:nvPr/>
        </p:nvSpPr>
        <p:spPr>
          <a:xfrm>
            <a:off x="5715000" y="9035164"/>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DEPI | 2024</a:t>
            </a:r>
          </a:p>
        </p:txBody>
      </p:sp>
      <p:sp>
        <p:nvSpPr>
          <p:cNvPr id="9" name="AutoShape 3"/>
          <p:cNvSpPr/>
          <p:nvPr/>
        </p:nvSpPr>
        <p:spPr>
          <a:xfrm>
            <a:off x="11436213" y="9258049"/>
            <a:ext cx="6845204" cy="19050"/>
          </a:xfrm>
          <a:prstGeom prst="line">
            <a:avLst/>
          </a:prstGeom>
          <a:ln w="114300" cap="flat">
            <a:solidFill>
              <a:srgbClr val="00B050"/>
            </a:solidFill>
            <a:prstDash val="solid"/>
            <a:headEnd type="none" w="sm" len="sm"/>
            <a:tailEnd type="none" w="sm" len="sm"/>
          </a:ln>
        </p:spPr>
      </p:sp>
      <p:graphicFrame>
        <p:nvGraphicFramePr>
          <p:cNvPr id="10" name="Chart 9"/>
          <p:cNvGraphicFramePr/>
          <p:nvPr>
            <p:extLst>
              <p:ext uri="{D42A27DB-BD31-4B8C-83A1-F6EECF244321}">
                <p14:modId xmlns:p14="http://schemas.microsoft.com/office/powerpoint/2010/main" val="4164749996"/>
              </p:ext>
            </p:extLst>
          </p:nvPr>
        </p:nvGraphicFramePr>
        <p:xfrm>
          <a:off x="1362575" y="2229486"/>
          <a:ext cx="16154400" cy="6107752"/>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4698354" y="1113796"/>
            <a:ext cx="8915400" cy="707886"/>
          </a:xfrm>
          <a:prstGeom prst="rect">
            <a:avLst/>
          </a:prstGeom>
          <a:noFill/>
        </p:spPr>
        <p:txBody>
          <a:bodyPr wrap="square" rtlCol="0">
            <a:spAutoFit/>
          </a:bodyPr>
          <a:lstStyle/>
          <a:p>
            <a:pPr algn="ctr"/>
            <a:r>
              <a:rPr lang="en-US" sz="4000" dirty="0" smtClean="0"/>
              <a:t>Fraud Detection ML Models</a:t>
            </a:r>
            <a:endParaRPr lang="en-US" sz="4000" dirty="0"/>
          </a:p>
        </p:txBody>
      </p:sp>
    </p:spTree>
    <p:extLst>
      <p:ext uri="{BB962C8B-B14F-4D97-AF65-F5344CB8AC3E}">
        <p14:creationId xmlns:p14="http://schemas.microsoft.com/office/powerpoint/2010/main" val="3041408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2CE3B2-563C-C597-9D16-8E6104638A3F}"/>
              </a:ext>
            </a:extLst>
          </p:cNvPr>
          <p:cNvPicPr>
            <a:picLocks noChangeAspect="1"/>
          </p:cNvPicPr>
          <p:nvPr/>
        </p:nvPicPr>
        <p:blipFill>
          <a:blip r:embed="rId2"/>
          <a:stretch>
            <a:fillRect/>
          </a:stretch>
        </p:blipFill>
        <p:spPr>
          <a:xfrm>
            <a:off x="15644009" y="8958077"/>
            <a:ext cx="2657846" cy="1328924"/>
          </a:xfrm>
          <a:prstGeom prst="rect">
            <a:avLst/>
          </a:prstGeom>
        </p:spPr>
      </p:pic>
      <p:pic>
        <p:nvPicPr>
          <p:cNvPr id="11" name="Picture 10">
            <a:extLst>
              <a:ext uri="{FF2B5EF4-FFF2-40B4-BE49-F238E27FC236}">
                <a16:creationId xmlns:a16="http://schemas.microsoft.com/office/drawing/2014/main" id="{DDFFCE35-00B9-47D9-4667-E8801F8DF54B}"/>
              </a:ext>
            </a:extLst>
          </p:cNvPr>
          <p:cNvPicPr>
            <a:picLocks noChangeAspect="1"/>
          </p:cNvPicPr>
          <p:nvPr/>
        </p:nvPicPr>
        <p:blipFill>
          <a:blip r:embed="rId3"/>
          <a:stretch>
            <a:fillRect/>
          </a:stretch>
        </p:blipFill>
        <p:spPr>
          <a:xfrm>
            <a:off x="1" y="0"/>
            <a:ext cx="2725148" cy="2935479"/>
          </a:xfrm>
          <a:prstGeom prst="rect">
            <a:avLst/>
          </a:prstGeom>
        </p:spPr>
      </p:pic>
      <p:sp>
        <p:nvSpPr>
          <p:cNvPr id="4" name="AutoShape 4"/>
          <p:cNvSpPr/>
          <p:nvPr/>
        </p:nvSpPr>
        <p:spPr>
          <a:xfrm>
            <a:off x="0" y="9238999"/>
            <a:ext cx="6800464" cy="19050"/>
          </a:xfrm>
          <a:prstGeom prst="line">
            <a:avLst/>
          </a:prstGeom>
          <a:ln w="114300" cap="flat">
            <a:solidFill>
              <a:srgbClr val="00B050"/>
            </a:solidFill>
            <a:prstDash val="solid"/>
            <a:headEnd type="none" w="sm" len="sm"/>
            <a:tailEnd type="none" w="sm" len="sm"/>
          </a:ln>
        </p:spPr>
      </p:sp>
      <p:sp>
        <p:nvSpPr>
          <p:cNvPr id="6" name="TextBox 5"/>
          <p:cNvSpPr txBox="1"/>
          <p:nvPr/>
        </p:nvSpPr>
        <p:spPr>
          <a:xfrm>
            <a:off x="5715000" y="9035164"/>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DEPI | 2024</a:t>
            </a:r>
          </a:p>
        </p:txBody>
      </p:sp>
      <p:sp>
        <p:nvSpPr>
          <p:cNvPr id="7" name="AutoShape 3"/>
          <p:cNvSpPr/>
          <p:nvPr/>
        </p:nvSpPr>
        <p:spPr>
          <a:xfrm>
            <a:off x="11436213" y="9258049"/>
            <a:ext cx="6845204" cy="19050"/>
          </a:xfrm>
          <a:prstGeom prst="line">
            <a:avLst/>
          </a:prstGeom>
          <a:ln w="114300" cap="flat">
            <a:solidFill>
              <a:srgbClr val="00B050"/>
            </a:solidFill>
            <a:prstDash val="solid"/>
            <a:headEnd type="none" w="sm" len="sm"/>
            <a:tailEnd type="none" w="sm" len="sm"/>
          </a:ln>
        </p:spPr>
      </p:sp>
      <p:graphicFrame>
        <p:nvGraphicFramePr>
          <p:cNvPr id="8" name="Chart 7"/>
          <p:cNvGraphicFramePr/>
          <p:nvPr>
            <p:extLst>
              <p:ext uri="{D42A27DB-BD31-4B8C-83A1-F6EECF244321}">
                <p14:modId xmlns:p14="http://schemas.microsoft.com/office/powerpoint/2010/main" val="3521431185"/>
              </p:ext>
            </p:extLst>
          </p:nvPr>
        </p:nvGraphicFramePr>
        <p:xfrm>
          <a:off x="1362575" y="2229486"/>
          <a:ext cx="16154400" cy="6107752"/>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p:cNvSpPr txBox="1"/>
          <p:nvPr/>
        </p:nvSpPr>
        <p:spPr>
          <a:xfrm>
            <a:off x="4698354" y="1113796"/>
            <a:ext cx="8915400" cy="707886"/>
          </a:xfrm>
          <a:prstGeom prst="rect">
            <a:avLst/>
          </a:prstGeom>
          <a:noFill/>
        </p:spPr>
        <p:txBody>
          <a:bodyPr wrap="square" rtlCol="0">
            <a:spAutoFit/>
          </a:bodyPr>
          <a:lstStyle/>
          <a:p>
            <a:pPr algn="ctr"/>
            <a:r>
              <a:rPr lang="en-US" sz="4000" dirty="0" smtClean="0"/>
              <a:t>Fraud Detection NLP Models</a:t>
            </a:r>
            <a:endParaRPr lang="en-US" sz="4000" dirty="0"/>
          </a:p>
        </p:txBody>
      </p:sp>
    </p:spTree>
    <p:extLst>
      <p:ext uri="{BB962C8B-B14F-4D97-AF65-F5344CB8AC3E}">
        <p14:creationId xmlns:p14="http://schemas.microsoft.com/office/powerpoint/2010/main" val="271320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673F632-B40A-4757-0897-831474FB870B}"/>
              </a:ext>
            </a:extLst>
          </p:cNvPr>
          <p:cNvPicPr>
            <a:picLocks noChangeAspect="1"/>
          </p:cNvPicPr>
          <p:nvPr/>
        </p:nvPicPr>
        <p:blipFill>
          <a:blip r:embed="rId2"/>
          <a:stretch>
            <a:fillRect/>
          </a:stretch>
        </p:blipFill>
        <p:spPr>
          <a:xfrm>
            <a:off x="15630155" y="8958077"/>
            <a:ext cx="2657846" cy="1328924"/>
          </a:xfrm>
          <a:prstGeom prst="rect">
            <a:avLst/>
          </a:prstGeom>
        </p:spPr>
      </p:pic>
      <p:sp>
        <p:nvSpPr>
          <p:cNvPr id="9" name="Half Frame 8">
            <a:extLst>
              <a:ext uri="{FF2B5EF4-FFF2-40B4-BE49-F238E27FC236}">
                <a16:creationId xmlns:a16="http://schemas.microsoft.com/office/drawing/2014/main" id="{FC4C23AC-8D2E-8506-8C74-B998C2BE737C}"/>
              </a:ext>
            </a:extLst>
          </p:cNvPr>
          <p:cNvSpPr/>
          <p:nvPr/>
        </p:nvSpPr>
        <p:spPr>
          <a:xfrm>
            <a:off x="1" y="0"/>
            <a:ext cx="2691926" cy="2897025"/>
          </a:xfrm>
          <a:prstGeom prst="halfFrame">
            <a:avLst>
              <a:gd name="adj1" fmla="val 17263"/>
              <a:gd name="adj2" fmla="val 16229"/>
            </a:avLst>
          </a:prstGeom>
          <a:solidFill>
            <a:srgbClr val="6EEE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11" name="TextBox 10">
            <a:extLst>
              <a:ext uri="{FF2B5EF4-FFF2-40B4-BE49-F238E27FC236}">
                <a16:creationId xmlns:a16="http://schemas.microsoft.com/office/drawing/2014/main" id="{4A335200-AB06-4855-A354-16CD99DD5D35}"/>
              </a:ext>
            </a:extLst>
          </p:cNvPr>
          <p:cNvSpPr txBox="1"/>
          <p:nvPr/>
        </p:nvSpPr>
        <p:spPr>
          <a:xfrm>
            <a:off x="612092" y="663683"/>
            <a:ext cx="3807508" cy="738664"/>
          </a:xfrm>
          <a:prstGeom prst="rect">
            <a:avLst/>
          </a:prstGeom>
          <a:noFill/>
        </p:spPr>
        <p:txBody>
          <a:bodyPr wrap="square">
            <a:spAutoFit/>
          </a:bodyPr>
          <a:lstStyle/>
          <a:p>
            <a:r>
              <a:rPr lang="en-US" sz="4200" b="1" dirty="0" err="1" smtClean="0">
                <a:solidFill>
                  <a:srgbClr val="5666F1"/>
                </a:solidFill>
              </a:rPr>
              <a:t>MLFlow</a:t>
            </a:r>
            <a:r>
              <a:rPr lang="en-US" sz="4200" b="1" dirty="0" smtClean="0">
                <a:solidFill>
                  <a:srgbClr val="5666F1"/>
                </a:solidFill>
              </a:rPr>
              <a:t> Results</a:t>
            </a:r>
            <a:endParaRPr lang="en-US" sz="4200" b="1" dirty="0">
              <a:solidFill>
                <a:srgbClr val="5666F1"/>
              </a:solidFill>
            </a:endParaRPr>
          </a:p>
        </p:txBody>
      </p:sp>
      <p:sp>
        <p:nvSpPr>
          <p:cNvPr id="5" name="AutoShape 4"/>
          <p:cNvSpPr/>
          <p:nvPr/>
        </p:nvSpPr>
        <p:spPr>
          <a:xfrm>
            <a:off x="0" y="9238999"/>
            <a:ext cx="6800464" cy="19050"/>
          </a:xfrm>
          <a:prstGeom prst="line">
            <a:avLst/>
          </a:prstGeom>
          <a:ln w="114300" cap="flat">
            <a:solidFill>
              <a:srgbClr val="00B050"/>
            </a:solidFill>
            <a:prstDash val="solid"/>
            <a:headEnd type="none" w="sm" len="sm"/>
            <a:tailEnd type="none" w="sm" len="sm"/>
          </a:ln>
        </p:spPr>
      </p:sp>
      <p:sp>
        <p:nvSpPr>
          <p:cNvPr id="6" name="TextBox 5"/>
          <p:cNvSpPr txBox="1"/>
          <p:nvPr/>
        </p:nvSpPr>
        <p:spPr>
          <a:xfrm>
            <a:off x="5715000" y="9035164"/>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DEPI | 2024</a:t>
            </a:r>
          </a:p>
        </p:txBody>
      </p:sp>
      <p:sp>
        <p:nvSpPr>
          <p:cNvPr id="7" name="AutoShape 3"/>
          <p:cNvSpPr/>
          <p:nvPr/>
        </p:nvSpPr>
        <p:spPr>
          <a:xfrm>
            <a:off x="11436213" y="9258049"/>
            <a:ext cx="6845204" cy="19050"/>
          </a:xfrm>
          <a:prstGeom prst="line">
            <a:avLst/>
          </a:prstGeom>
          <a:ln w="114300" cap="flat">
            <a:solidFill>
              <a:srgbClr val="00B050"/>
            </a:solidFill>
            <a:prstDash val="solid"/>
            <a:headEnd type="none" w="sm" len="sm"/>
            <a:tailEnd type="none" w="sm" len="sm"/>
          </a:ln>
        </p:spPr>
      </p:sp>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bwMode="auto">
          <a:xfrm>
            <a:off x="1828800" y="1943100"/>
            <a:ext cx="14630400" cy="6400800"/>
          </a:xfrm>
          <a:prstGeom prst="rect">
            <a:avLst/>
          </a:prstGeom>
          <a:noFill/>
          <a:ln>
            <a:noFill/>
          </a:ln>
        </p:spPr>
      </p:pic>
    </p:spTree>
    <p:extLst>
      <p:ext uri="{BB962C8B-B14F-4D97-AF65-F5344CB8AC3E}">
        <p14:creationId xmlns:p14="http://schemas.microsoft.com/office/powerpoint/2010/main" val="3179913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2CE3B2-563C-C597-9D16-8E6104638A3F}"/>
              </a:ext>
            </a:extLst>
          </p:cNvPr>
          <p:cNvPicPr>
            <a:picLocks noChangeAspect="1"/>
          </p:cNvPicPr>
          <p:nvPr/>
        </p:nvPicPr>
        <p:blipFill>
          <a:blip r:embed="rId2"/>
          <a:stretch>
            <a:fillRect/>
          </a:stretch>
        </p:blipFill>
        <p:spPr>
          <a:xfrm>
            <a:off x="15644009" y="8958077"/>
            <a:ext cx="2657846" cy="1328924"/>
          </a:xfrm>
          <a:prstGeom prst="rect">
            <a:avLst/>
          </a:prstGeom>
        </p:spPr>
      </p:pic>
      <p:pic>
        <p:nvPicPr>
          <p:cNvPr id="11" name="Picture 10">
            <a:extLst>
              <a:ext uri="{FF2B5EF4-FFF2-40B4-BE49-F238E27FC236}">
                <a16:creationId xmlns:a16="http://schemas.microsoft.com/office/drawing/2014/main" id="{DDFFCE35-00B9-47D9-4667-E8801F8DF54B}"/>
              </a:ext>
            </a:extLst>
          </p:cNvPr>
          <p:cNvPicPr>
            <a:picLocks noChangeAspect="1"/>
          </p:cNvPicPr>
          <p:nvPr/>
        </p:nvPicPr>
        <p:blipFill>
          <a:blip r:embed="rId3"/>
          <a:stretch>
            <a:fillRect/>
          </a:stretch>
        </p:blipFill>
        <p:spPr>
          <a:xfrm>
            <a:off x="1" y="0"/>
            <a:ext cx="2725148" cy="2935479"/>
          </a:xfrm>
          <a:prstGeom prst="rect">
            <a:avLst/>
          </a:prstGeom>
        </p:spPr>
      </p:pic>
      <p:sp>
        <p:nvSpPr>
          <p:cNvPr id="3" name="TextBox 2">
            <a:extLst>
              <a:ext uri="{FF2B5EF4-FFF2-40B4-BE49-F238E27FC236}">
                <a16:creationId xmlns:a16="http://schemas.microsoft.com/office/drawing/2014/main" id="{C5152C28-2C6C-77FB-B47C-B1129B49A868}"/>
              </a:ext>
            </a:extLst>
          </p:cNvPr>
          <p:cNvSpPr txBox="1"/>
          <p:nvPr/>
        </p:nvSpPr>
        <p:spPr>
          <a:xfrm>
            <a:off x="796333" y="780254"/>
            <a:ext cx="4187441" cy="923330"/>
          </a:xfrm>
          <a:prstGeom prst="rect">
            <a:avLst/>
          </a:prstGeom>
          <a:noFill/>
        </p:spPr>
        <p:txBody>
          <a:bodyPr wrap="square">
            <a:spAutoFit/>
          </a:bodyPr>
          <a:lstStyle/>
          <a:p>
            <a:pPr algn="ctr"/>
            <a:r>
              <a:rPr lang="en-US" sz="5400" b="1" dirty="0">
                <a:solidFill>
                  <a:srgbClr val="5666F1"/>
                </a:solidFill>
              </a:rPr>
              <a:t>Conclusion</a:t>
            </a:r>
          </a:p>
        </p:txBody>
      </p:sp>
      <p:sp>
        <p:nvSpPr>
          <p:cNvPr id="8" name="TextBox 7">
            <a:extLst>
              <a:ext uri="{FF2B5EF4-FFF2-40B4-BE49-F238E27FC236}">
                <a16:creationId xmlns:a16="http://schemas.microsoft.com/office/drawing/2014/main" id="{E01AD4A9-B667-F34E-31D5-15E997498BBD}"/>
              </a:ext>
            </a:extLst>
          </p:cNvPr>
          <p:cNvSpPr txBox="1"/>
          <p:nvPr/>
        </p:nvSpPr>
        <p:spPr>
          <a:xfrm>
            <a:off x="796332" y="3025209"/>
            <a:ext cx="9152544" cy="4247317"/>
          </a:xfrm>
          <a:prstGeom prst="rect">
            <a:avLst/>
          </a:prstGeom>
          <a:noFill/>
        </p:spPr>
        <p:txBody>
          <a:bodyPr wrap="square">
            <a:spAutoFit/>
          </a:bodyPr>
          <a:lstStyle/>
          <a:p>
            <a:r>
              <a:rPr lang="en-US" sz="2700" dirty="0"/>
              <a:t>This project successfully developed a fraud detection system that effectively handles imbalanced data and achieves reliable results. The initial model displayed high accuracy, but balancing techniques such as SMOTE significantly improved recall and F1-score, reducing bias. </a:t>
            </a:r>
            <a:r>
              <a:rPr lang="en-US" sz="2700" dirty="0" err="1"/>
              <a:t>MLflow</a:t>
            </a:r>
            <a:r>
              <a:rPr lang="en-US" sz="2700" dirty="0"/>
              <a:t> proved to be a valuable tool in managing experiments, tracking models, and maintaining transparency. Future improvements could include using deep learning techniques like RNNs to enhance the system’s ability to analyze sequential data and integrating real-time data streams to improve responsiveness.</a:t>
            </a:r>
          </a:p>
        </p:txBody>
      </p:sp>
      <p:sp>
        <p:nvSpPr>
          <p:cNvPr id="6" name="AutoShape 4"/>
          <p:cNvSpPr/>
          <p:nvPr/>
        </p:nvSpPr>
        <p:spPr>
          <a:xfrm>
            <a:off x="0" y="9238999"/>
            <a:ext cx="6800464" cy="19050"/>
          </a:xfrm>
          <a:prstGeom prst="line">
            <a:avLst/>
          </a:prstGeom>
          <a:ln w="114300" cap="flat">
            <a:solidFill>
              <a:srgbClr val="00B050"/>
            </a:solidFill>
            <a:prstDash val="solid"/>
            <a:headEnd type="none" w="sm" len="sm"/>
            <a:tailEnd type="none" w="sm" len="sm"/>
          </a:ln>
        </p:spPr>
      </p:sp>
      <p:sp>
        <p:nvSpPr>
          <p:cNvPr id="7" name="TextBox 5"/>
          <p:cNvSpPr txBox="1"/>
          <p:nvPr/>
        </p:nvSpPr>
        <p:spPr>
          <a:xfrm>
            <a:off x="5715000" y="9035164"/>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DEPI | 2024</a:t>
            </a:r>
          </a:p>
        </p:txBody>
      </p:sp>
      <p:sp>
        <p:nvSpPr>
          <p:cNvPr id="9" name="AutoShape 3"/>
          <p:cNvSpPr/>
          <p:nvPr/>
        </p:nvSpPr>
        <p:spPr>
          <a:xfrm>
            <a:off x="11436213" y="9258049"/>
            <a:ext cx="6845204" cy="19050"/>
          </a:xfrm>
          <a:prstGeom prst="line">
            <a:avLst/>
          </a:prstGeom>
          <a:ln w="114300" cap="flat">
            <a:solidFill>
              <a:srgbClr val="00B050"/>
            </a:solidFill>
            <a:prstDash val="solid"/>
            <a:headEnd type="none" w="sm" len="sm"/>
            <a:tailEnd type="none" w="sm" len="sm"/>
          </a:ln>
        </p:spPr>
      </p:sp>
    </p:spTree>
    <p:extLst>
      <p:ext uri="{BB962C8B-B14F-4D97-AF65-F5344CB8AC3E}">
        <p14:creationId xmlns:p14="http://schemas.microsoft.com/office/powerpoint/2010/main" val="29970597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162A1C-F777-EC1F-1E0F-14208EFFD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Oval 3">
            <a:extLst>
              <a:ext uri="{FF2B5EF4-FFF2-40B4-BE49-F238E27FC236}">
                <a16:creationId xmlns:a16="http://schemas.microsoft.com/office/drawing/2014/main" id="{65B2ADAA-E2FF-BBDF-6134-DBFDF6FADAA5}"/>
              </a:ext>
            </a:extLst>
          </p:cNvPr>
          <p:cNvSpPr/>
          <p:nvPr/>
        </p:nvSpPr>
        <p:spPr>
          <a:xfrm>
            <a:off x="12827237" y="223342"/>
            <a:ext cx="5460764" cy="5460764"/>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a:p>
        </p:txBody>
      </p:sp>
      <p:sp>
        <p:nvSpPr>
          <p:cNvPr id="8" name="Oval 7">
            <a:extLst>
              <a:ext uri="{FF2B5EF4-FFF2-40B4-BE49-F238E27FC236}">
                <a16:creationId xmlns:a16="http://schemas.microsoft.com/office/drawing/2014/main" id="{522468A0-1890-0859-B307-9023CC2313E9}"/>
              </a:ext>
            </a:extLst>
          </p:cNvPr>
          <p:cNvSpPr/>
          <p:nvPr/>
        </p:nvSpPr>
        <p:spPr>
          <a:xfrm>
            <a:off x="13579349" y="975453"/>
            <a:ext cx="3956538" cy="3956538"/>
          </a:xfrm>
          <a:prstGeom prst="ellipse">
            <a:avLst/>
          </a:prstGeom>
          <a:solidFill>
            <a:srgbClr val="6EEEA3"/>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US" sz="2700" dirty="0"/>
          </a:p>
        </p:txBody>
      </p:sp>
      <p:pic>
        <p:nvPicPr>
          <p:cNvPr id="13" name="Picture 12">
            <a:extLst>
              <a:ext uri="{FF2B5EF4-FFF2-40B4-BE49-F238E27FC236}">
                <a16:creationId xmlns:a16="http://schemas.microsoft.com/office/drawing/2014/main" id="{8A2CE3B2-563C-C597-9D16-8E6104638A3F}"/>
              </a:ext>
            </a:extLst>
          </p:cNvPr>
          <p:cNvPicPr>
            <a:picLocks noChangeAspect="1"/>
          </p:cNvPicPr>
          <p:nvPr/>
        </p:nvPicPr>
        <p:blipFill>
          <a:blip r:embed="rId3"/>
          <a:stretch>
            <a:fillRect/>
          </a:stretch>
        </p:blipFill>
        <p:spPr>
          <a:xfrm>
            <a:off x="-6583" y="8958076"/>
            <a:ext cx="2657846" cy="1328924"/>
          </a:xfrm>
          <a:prstGeom prst="rect">
            <a:avLst/>
          </a:prstGeom>
        </p:spPr>
      </p:pic>
      <p:sp>
        <p:nvSpPr>
          <p:cNvPr id="14" name="AutoShape 4"/>
          <p:cNvSpPr/>
          <p:nvPr/>
        </p:nvSpPr>
        <p:spPr>
          <a:xfrm>
            <a:off x="9407" y="9574913"/>
            <a:ext cx="6800464" cy="19050"/>
          </a:xfrm>
          <a:prstGeom prst="line">
            <a:avLst/>
          </a:prstGeom>
          <a:ln w="114300" cap="flat">
            <a:solidFill>
              <a:srgbClr val="00B050"/>
            </a:solidFill>
            <a:prstDash val="solid"/>
            <a:headEnd type="none" w="sm" len="sm"/>
            <a:tailEnd type="none" w="sm" len="sm"/>
          </a:ln>
        </p:spPr>
      </p:sp>
      <p:sp>
        <p:nvSpPr>
          <p:cNvPr id="15" name="TextBox 5"/>
          <p:cNvSpPr txBox="1"/>
          <p:nvPr/>
        </p:nvSpPr>
        <p:spPr>
          <a:xfrm>
            <a:off x="5685280" y="9352028"/>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DEPI | 2024</a:t>
            </a:r>
          </a:p>
        </p:txBody>
      </p:sp>
      <p:sp>
        <p:nvSpPr>
          <p:cNvPr id="16" name="AutoShape 3"/>
          <p:cNvSpPr/>
          <p:nvPr/>
        </p:nvSpPr>
        <p:spPr>
          <a:xfrm>
            <a:off x="11442796" y="9593963"/>
            <a:ext cx="6845204" cy="19050"/>
          </a:xfrm>
          <a:prstGeom prst="line">
            <a:avLst/>
          </a:prstGeom>
          <a:ln w="114300" cap="flat">
            <a:solidFill>
              <a:srgbClr val="00B050"/>
            </a:solidFill>
            <a:prstDash val="solid"/>
            <a:headEnd type="none" w="sm" len="sm"/>
            <a:tailEnd type="none" w="sm" len="sm"/>
          </a:ln>
        </p:spPr>
      </p:sp>
    </p:spTree>
    <p:extLst>
      <p:ext uri="{BB962C8B-B14F-4D97-AF65-F5344CB8AC3E}">
        <p14:creationId xmlns:p14="http://schemas.microsoft.com/office/powerpoint/2010/main" val="3794103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2" name="Freeform 12"/>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4"/>
            <a:stretch>
              <a:fillRect/>
            </a:stretch>
          </a:blipFill>
        </p:spPr>
      </p:sp>
      <p:sp>
        <p:nvSpPr>
          <p:cNvPr id="13" name="Freeform 13"/>
          <p:cNvSpPr/>
          <p:nvPr/>
        </p:nvSpPr>
        <p:spPr>
          <a:xfrm>
            <a:off x="14312926" y="457070"/>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5"/>
            <a:stretch>
              <a:fillRect/>
            </a:stretch>
          </a:blipFill>
        </p:spPr>
      </p:sp>
      <p:sp>
        <p:nvSpPr>
          <p:cNvPr id="75" name="TextBox 2"/>
          <p:cNvSpPr txBox="1"/>
          <p:nvPr/>
        </p:nvSpPr>
        <p:spPr>
          <a:xfrm>
            <a:off x="3330249" y="3748277"/>
            <a:ext cx="11627497" cy="2514704"/>
          </a:xfrm>
          <a:prstGeom prst="rect">
            <a:avLst/>
          </a:prstGeom>
        </p:spPr>
        <p:txBody>
          <a:bodyPr lIns="0" tIns="0" rIns="0" bIns="0" rtlCol="0" anchor="t">
            <a:spAutoFit/>
          </a:bodyPr>
          <a:lstStyle/>
          <a:p>
            <a:pPr algn="ctr">
              <a:lnSpc>
                <a:spcPts val="20573"/>
              </a:lnSpc>
            </a:pPr>
            <a:r>
              <a:rPr lang="en-US" sz="14695" dirty="0">
                <a:solidFill>
                  <a:srgbClr val="000000"/>
                </a:solidFill>
                <a:latin typeface="Alatsi"/>
                <a:ea typeface="Alatsi"/>
                <a:cs typeface="Alatsi"/>
                <a:sym typeface="Alatsi"/>
              </a:rPr>
              <a:t>THANK YOU</a:t>
            </a:r>
          </a:p>
        </p:txBody>
      </p:sp>
      <p:sp>
        <p:nvSpPr>
          <p:cNvPr id="76" name="TextBox 9"/>
          <p:cNvSpPr txBox="1"/>
          <p:nvPr/>
        </p:nvSpPr>
        <p:spPr>
          <a:xfrm>
            <a:off x="7524689" y="6262739"/>
            <a:ext cx="3238619" cy="580390"/>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Any Questions?</a:t>
            </a:r>
          </a:p>
        </p:txBody>
      </p:sp>
      <p:pic>
        <p:nvPicPr>
          <p:cNvPr id="77" name="Picture 76">
            <a:extLst>
              <a:ext uri="{FF2B5EF4-FFF2-40B4-BE49-F238E27FC236}">
                <a16:creationId xmlns:a16="http://schemas.microsoft.com/office/drawing/2014/main" id="{8A2CE3B2-563C-C597-9D16-8E6104638A3F}"/>
              </a:ext>
            </a:extLst>
          </p:cNvPr>
          <p:cNvPicPr>
            <a:picLocks noChangeAspect="1"/>
          </p:cNvPicPr>
          <p:nvPr/>
        </p:nvPicPr>
        <p:blipFill>
          <a:blip r:embed="rId6"/>
          <a:stretch>
            <a:fillRect/>
          </a:stretch>
        </p:blipFill>
        <p:spPr>
          <a:xfrm>
            <a:off x="15644009" y="8958077"/>
            <a:ext cx="2657846" cy="1328924"/>
          </a:xfrm>
          <a:prstGeom prst="rect">
            <a:avLst/>
          </a:prstGeom>
        </p:spPr>
      </p:pic>
      <p:sp>
        <p:nvSpPr>
          <p:cNvPr id="78" name="AutoShape 4"/>
          <p:cNvSpPr/>
          <p:nvPr/>
        </p:nvSpPr>
        <p:spPr>
          <a:xfrm>
            <a:off x="0" y="9238999"/>
            <a:ext cx="6800464" cy="19050"/>
          </a:xfrm>
          <a:prstGeom prst="line">
            <a:avLst/>
          </a:prstGeom>
          <a:ln w="114300" cap="flat">
            <a:solidFill>
              <a:srgbClr val="00B050"/>
            </a:solidFill>
            <a:prstDash val="solid"/>
            <a:headEnd type="none" w="sm" len="sm"/>
            <a:tailEnd type="none" w="sm" len="sm"/>
          </a:ln>
        </p:spPr>
      </p:sp>
      <p:sp>
        <p:nvSpPr>
          <p:cNvPr id="79" name="TextBox 5"/>
          <p:cNvSpPr txBox="1"/>
          <p:nvPr/>
        </p:nvSpPr>
        <p:spPr>
          <a:xfrm>
            <a:off x="5715000" y="9035164"/>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DEPI | 2024</a:t>
            </a:r>
          </a:p>
        </p:txBody>
      </p:sp>
      <p:sp>
        <p:nvSpPr>
          <p:cNvPr id="80" name="AutoShape 3"/>
          <p:cNvSpPr/>
          <p:nvPr/>
        </p:nvSpPr>
        <p:spPr>
          <a:xfrm>
            <a:off x="11436213" y="9258049"/>
            <a:ext cx="6845204" cy="19050"/>
          </a:xfrm>
          <a:prstGeom prst="line">
            <a:avLst/>
          </a:prstGeom>
          <a:ln w="114300" cap="flat">
            <a:solidFill>
              <a:srgbClr val="00B050"/>
            </a:solidFill>
            <a:prstDash val="solid"/>
            <a:headEnd type="none" w="sm" len="sm"/>
            <a:tailEnd type="none" w="sm" len="sm"/>
          </a:ln>
        </p:spPr>
      </p:sp>
    </p:spTree>
    <p:extLst>
      <p:ext uri="{BB962C8B-B14F-4D97-AF65-F5344CB8AC3E}">
        <p14:creationId xmlns:p14="http://schemas.microsoft.com/office/powerpoint/2010/main" val="3992979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TextBox 11"/>
          <p:cNvSpPr txBox="1"/>
          <p:nvPr/>
        </p:nvSpPr>
        <p:spPr>
          <a:xfrm>
            <a:off x="3679044" y="904875"/>
            <a:ext cx="10929913" cy="1038245"/>
          </a:xfrm>
          <a:prstGeom prst="rect">
            <a:avLst/>
          </a:prstGeom>
        </p:spPr>
        <p:txBody>
          <a:bodyPr lIns="0" tIns="0" rIns="0" bIns="0" rtlCol="0" anchor="t">
            <a:spAutoFit/>
          </a:bodyPr>
          <a:lstStyle/>
          <a:p>
            <a:pPr algn="ctr">
              <a:lnSpc>
                <a:spcPts val="8400"/>
              </a:lnSpc>
            </a:pPr>
            <a:r>
              <a:rPr lang="en-US" sz="6000">
                <a:solidFill>
                  <a:srgbClr val="000000"/>
                </a:solidFill>
                <a:latin typeface="Alatsi"/>
                <a:ea typeface="Alatsi"/>
                <a:cs typeface="Alatsi"/>
                <a:sym typeface="Alatsi"/>
              </a:rPr>
              <a:t>TEAM MEMBERS</a:t>
            </a:r>
          </a:p>
        </p:txBody>
      </p:sp>
      <p:grpSp>
        <p:nvGrpSpPr>
          <p:cNvPr id="25" name="Group 24"/>
          <p:cNvGrpSpPr/>
          <p:nvPr/>
        </p:nvGrpSpPr>
        <p:grpSpPr>
          <a:xfrm>
            <a:off x="3962400" y="2687564"/>
            <a:ext cx="11049000" cy="2814834"/>
            <a:chOff x="3962400" y="2687564"/>
            <a:chExt cx="9220200" cy="2551850"/>
          </a:xfrm>
        </p:grpSpPr>
        <p:sp>
          <p:nvSpPr>
            <p:cNvPr id="12" name="TextBox 12"/>
            <p:cNvSpPr txBox="1"/>
            <p:nvPr/>
          </p:nvSpPr>
          <p:spPr>
            <a:xfrm>
              <a:off x="3962400" y="2687564"/>
              <a:ext cx="9220200" cy="679673"/>
            </a:xfrm>
            <a:prstGeom prst="rect">
              <a:avLst/>
            </a:prstGeom>
          </p:spPr>
          <p:txBody>
            <a:bodyPr wrap="square" lIns="0" tIns="0" rIns="0" bIns="0" rtlCol="0" anchor="t">
              <a:spAutoFit/>
            </a:bodyPr>
            <a:lstStyle/>
            <a:p>
              <a:pPr marL="820425" lvl="1" indent="-410213">
                <a:lnSpc>
                  <a:spcPts val="5320"/>
                </a:lnSpc>
                <a:buFont typeface="Arial"/>
                <a:buChar char="•"/>
              </a:pPr>
              <a:r>
                <a:rPr lang="en-US" sz="4000" dirty="0" err="1">
                  <a:solidFill>
                    <a:srgbClr val="000000"/>
                  </a:solidFill>
                  <a:latin typeface="Alatsi"/>
                  <a:ea typeface="Alatsi"/>
                  <a:cs typeface="Alatsi"/>
                  <a:sym typeface="Alatsi"/>
                </a:rPr>
                <a:t>Abdelrahman</a:t>
              </a:r>
              <a:r>
                <a:rPr lang="en-US" sz="4000" dirty="0">
                  <a:solidFill>
                    <a:srgbClr val="000000"/>
                  </a:solidFill>
                  <a:latin typeface="Alatsi"/>
                  <a:ea typeface="Alatsi"/>
                  <a:cs typeface="Alatsi"/>
                  <a:sym typeface="Alatsi"/>
                </a:rPr>
                <a:t> Ashraf </a:t>
              </a:r>
              <a:r>
                <a:rPr lang="en-US" sz="4000" dirty="0" err="1">
                  <a:solidFill>
                    <a:srgbClr val="000000"/>
                  </a:solidFill>
                  <a:latin typeface="Alatsi"/>
                  <a:ea typeface="Alatsi"/>
                  <a:cs typeface="Alatsi"/>
                  <a:sym typeface="Alatsi"/>
                </a:rPr>
                <a:t>Abdelkarim</a:t>
              </a:r>
              <a:endParaRPr lang="en-US" sz="4000" dirty="0">
                <a:solidFill>
                  <a:srgbClr val="000000"/>
                </a:solidFill>
                <a:latin typeface="Alatsi"/>
                <a:ea typeface="Alatsi"/>
                <a:cs typeface="Alatsi"/>
                <a:sym typeface="Alatsi"/>
              </a:endParaRPr>
            </a:p>
          </p:txBody>
        </p:sp>
        <p:sp>
          <p:nvSpPr>
            <p:cNvPr id="13" name="TextBox 13"/>
            <p:cNvSpPr txBox="1"/>
            <p:nvPr/>
          </p:nvSpPr>
          <p:spPr>
            <a:xfrm>
              <a:off x="3962400" y="3967029"/>
              <a:ext cx="9220200" cy="679673"/>
            </a:xfrm>
            <a:prstGeom prst="rect">
              <a:avLst/>
            </a:prstGeom>
          </p:spPr>
          <p:txBody>
            <a:bodyPr wrap="square" lIns="0" tIns="0" rIns="0" bIns="0" rtlCol="0" anchor="t">
              <a:spAutoFit/>
            </a:bodyPr>
            <a:lstStyle/>
            <a:p>
              <a:pPr marL="820424" lvl="1" indent="-410212">
                <a:lnSpc>
                  <a:spcPts val="5320"/>
                </a:lnSpc>
                <a:buFont typeface="Arial"/>
                <a:buChar char="•"/>
              </a:pPr>
              <a:r>
                <a:rPr lang="en-US" sz="4000" dirty="0" smtClean="0">
                  <a:solidFill>
                    <a:srgbClr val="000000"/>
                  </a:solidFill>
                  <a:latin typeface="Alatsi"/>
                  <a:ea typeface="Alatsi"/>
                  <a:cs typeface="Alatsi"/>
                  <a:sym typeface="Alatsi"/>
                </a:rPr>
                <a:t>Mahmoud </a:t>
              </a:r>
              <a:r>
                <a:rPr lang="en-US" sz="4000" dirty="0" err="1">
                  <a:solidFill>
                    <a:srgbClr val="000000"/>
                  </a:solidFill>
                  <a:latin typeface="Alatsi"/>
                  <a:ea typeface="Alatsi"/>
                  <a:cs typeface="Alatsi"/>
                  <a:sym typeface="Alatsi"/>
                </a:rPr>
                <a:t>Hesham</a:t>
              </a:r>
              <a:r>
                <a:rPr lang="en-US" sz="4000" dirty="0">
                  <a:solidFill>
                    <a:srgbClr val="000000"/>
                  </a:solidFill>
                  <a:latin typeface="Alatsi"/>
                  <a:ea typeface="Alatsi"/>
                  <a:cs typeface="Alatsi"/>
                  <a:sym typeface="Alatsi"/>
                </a:rPr>
                <a:t> </a:t>
              </a:r>
              <a:r>
                <a:rPr lang="en-US" sz="4000" dirty="0" err="1">
                  <a:solidFill>
                    <a:srgbClr val="000000"/>
                  </a:solidFill>
                  <a:latin typeface="Alatsi"/>
                  <a:ea typeface="Alatsi"/>
                  <a:cs typeface="Alatsi"/>
                  <a:sym typeface="Alatsi"/>
                </a:rPr>
                <a:t>Shaban</a:t>
              </a:r>
              <a:endParaRPr lang="en-US" sz="4000" dirty="0">
                <a:solidFill>
                  <a:srgbClr val="000000"/>
                </a:solidFill>
                <a:latin typeface="Alatsi"/>
                <a:ea typeface="Alatsi"/>
                <a:cs typeface="Alatsi"/>
                <a:sym typeface="Alatsi"/>
              </a:endParaRPr>
            </a:p>
          </p:txBody>
        </p:sp>
        <p:sp>
          <p:nvSpPr>
            <p:cNvPr id="14" name="TextBox 14"/>
            <p:cNvSpPr txBox="1"/>
            <p:nvPr/>
          </p:nvSpPr>
          <p:spPr>
            <a:xfrm>
              <a:off x="3962400" y="3284919"/>
              <a:ext cx="9220200" cy="679673"/>
            </a:xfrm>
            <a:prstGeom prst="rect">
              <a:avLst/>
            </a:prstGeom>
          </p:spPr>
          <p:txBody>
            <a:bodyPr wrap="square" lIns="0" tIns="0" rIns="0" bIns="0" rtlCol="0" anchor="t">
              <a:spAutoFit/>
            </a:bodyPr>
            <a:lstStyle/>
            <a:p>
              <a:pPr marL="820424" lvl="1" indent="-410212">
                <a:lnSpc>
                  <a:spcPts val="5320"/>
                </a:lnSpc>
                <a:buFont typeface="Arial"/>
                <a:buChar char="•"/>
              </a:pPr>
              <a:r>
                <a:rPr lang="en-US" sz="4000" dirty="0">
                  <a:solidFill>
                    <a:srgbClr val="000000"/>
                  </a:solidFill>
                  <a:latin typeface="Alatsi"/>
                  <a:ea typeface="Alatsi"/>
                  <a:cs typeface="Alatsi"/>
                  <a:sym typeface="Alatsi"/>
                </a:rPr>
                <a:t>Mohamed </a:t>
              </a:r>
              <a:r>
                <a:rPr lang="en-US" sz="4000" dirty="0" err="1">
                  <a:solidFill>
                    <a:srgbClr val="000000"/>
                  </a:solidFill>
                  <a:latin typeface="Alatsi"/>
                  <a:ea typeface="Alatsi"/>
                  <a:cs typeface="Alatsi"/>
                  <a:sym typeface="Alatsi"/>
                </a:rPr>
                <a:t>Abdelhamid</a:t>
              </a:r>
              <a:r>
                <a:rPr lang="en-US" sz="4000" dirty="0">
                  <a:solidFill>
                    <a:srgbClr val="000000"/>
                  </a:solidFill>
                  <a:latin typeface="Alatsi"/>
                  <a:ea typeface="Alatsi"/>
                  <a:cs typeface="Alatsi"/>
                  <a:sym typeface="Alatsi"/>
                </a:rPr>
                <a:t> Mohamed </a:t>
              </a:r>
            </a:p>
          </p:txBody>
        </p:sp>
        <p:sp>
          <p:nvSpPr>
            <p:cNvPr id="15" name="TextBox 15"/>
            <p:cNvSpPr txBox="1"/>
            <p:nvPr/>
          </p:nvSpPr>
          <p:spPr>
            <a:xfrm>
              <a:off x="3962400" y="4559741"/>
              <a:ext cx="9220200" cy="679673"/>
            </a:xfrm>
            <a:prstGeom prst="rect">
              <a:avLst/>
            </a:prstGeom>
          </p:spPr>
          <p:txBody>
            <a:bodyPr wrap="square" lIns="0" tIns="0" rIns="0" bIns="0" rtlCol="0" anchor="t">
              <a:spAutoFit/>
            </a:bodyPr>
            <a:lstStyle/>
            <a:p>
              <a:pPr marL="820424" lvl="1" indent="-410212">
                <a:lnSpc>
                  <a:spcPts val="5320"/>
                </a:lnSpc>
                <a:buFont typeface="Arial"/>
                <a:buChar char="•"/>
              </a:pPr>
              <a:r>
                <a:rPr lang="en-US" sz="4000" dirty="0" err="1" smtClean="0">
                  <a:solidFill>
                    <a:srgbClr val="000000"/>
                  </a:solidFill>
                  <a:latin typeface="Alatsi"/>
                  <a:ea typeface="Alatsi"/>
                  <a:cs typeface="Alatsi"/>
                  <a:sym typeface="Alatsi"/>
                </a:rPr>
                <a:t>Yassen</a:t>
              </a:r>
              <a:r>
                <a:rPr lang="en-US" sz="4000" dirty="0" smtClean="0">
                  <a:solidFill>
                    <a:srgbClr val="000000"/>
                  </a:solidFill>
                  <a:latin typeface="Alatsi"/>
                  <a:ea typeface="Alatsi"/>
                  <a:cs typeface="Alatsi"/>
                  <a:sym typeface="Alatsi"/>
                </a:rPr>
                <a:t> </a:t>
              </a:r>
              <a:r>
                <a:rPr lang="en-US" sz="4000" dirty="0">
                  <a:solidFill>
                    <a:srgbClr val="000000"/>
                  </a:solidFill>
                  <a:latin typeface="Alatsi"/>
                  <a:ea typeface="Alatsi"/>
                  <a:cs typeface="Alatsi"/>
                  <a:sym typeface="Alatsi"/>
                </a:rPr>
                <a:t>Mohsen </a:t>
              </a:r>
              <a:r>
                <a:rPr lang="en-US" sz="4000" dirty="0" err="1">
                  <a:solidFill>
                    <a:srgbClr val="000000"/>
                  </a:solidFill>
                  <a:latin typeface="Alatsi"/>
                  <a:ea typeface="Alatsi"/>
                  <a:cs typeface="Alatsi"/>
                  <a:sym typeface="Alatsi"/>
                </a:rPr>
                <a:t>Yassen</a:t>
              </a:r>
              <a:r>
                <a:rPr lang="en-US" sz="4000" dirty="0">
                  <a:solidFill>
                    <a:srgbClr val="000000"/>
                  </a:solidFill>
                  <a:latin typeface="Alatsi"/>
                  <a:ea typeface="Alatsi"/>
                  <a:cs typeface="Alatsi"/>
                  <a:sym typeface="Alatsi"/>
                </a:rPr>
                <a:t> Ali </a:t>
              </a:r>
            </a:p>
          </p:txBody>
        </p:sp>
      </p:grpSp>
      <p:sp>
        <p:nvSpPr>
          <p:cNvPr id="16" name="Freeform 16"/>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4"/>
            <a:stretch>
              <a:fillRect/>
            </a:stretch>
          </a:blipFill>
        </p:spPr>
      </p:sp>
      <p:sp>
        <p:nvSpPr>
          <p:cNvPr id="17" name="Freeform 17"/>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5"/>
            <a:stretch>
              <a:fillRect/>
            </a:stretch>
          </a:blipFill>
        </p:spPr>
      </p:sp>
      <p:sp>
        <p:nvSpPr>
          <p:cNvPr id="18" name="TextBox 18"/>
          <p:cNvSpPr txBox="1"/>
          <p:nvPr/>
        </p:nvSpPr>
        <p:spPr>
          <a:xfrm>
            <a:off x="3082675" y="5995740"/>
            <a:ext cx="11425807" cy="679673"/>
          </a:xfrm>
          <a:prstGeom prst="rect">
            <a:avLst/>
          </a:prstGeom>
        </p:spPr>
        <p:txBody>
          <a:bodyPr wrap="square" lIns="0" tIns="0" rIns="0" bIns="0" rtlCol="0" anchor="t">
            <a:spAutoFit/>
          </a:bodyPr>
          <a:lstStyle/>
          <a:p>
            <a:pPr algn="ctr">
              <a:lnSpc>
                <a:spcPts val="5320"/>
              </a:lnSpc>
            </a:pPr>
            <a:r>
              <a:rPr lang="en-US" sz="3800" b="1" dirty="0">
                <a:solidFill>
                  <a:srgbClr val="000000"/>
                </a:solidFill>
                <a:latin typeface="Canva Sans Bold"/>
                <a:ea typeface="Canva Sans Bold"/>
                <a:cs typeface="Canva Sans Bold"/>
                <a:sym typeface="Canva Sans Bold"/>
              </a:rPr>
              <a:t>Project Supervisor: </a:t>
            </a:r>
            <a:r>
              <a:rPr lang="en-US" sz="3800" b="1" dirty="0" err="1">
                <a:solidFill>
                  <a:srgbClr val="000000"/>
                </a:solidFill>
                <a:latin typeface="Canva Sans Bold"/>
                <a:ea typeface="Canva Sans Bold"/>
                <a:cs typeface="Canva Sans Bold"/>
                <a:sym typeface="Canva Sans Bold"/>
              </a:rPr>
              <a:t>Eng</a:t>
            </a:r>
            <a:r>
              <a:rPr lang="en-US" sz="3800" b="1" dirty="0">
                <a:solidFill>
                  <a:srgbClr val="000000"/>
                </a:solidFill>
                <a:latin typeface="Canva Sans Bold"/>
                <a:ea typeface="Canva Sans Bold"/>
                <a:cs typeface="Canva Sans Bold"/>
                <a:sym typeface="Canva Sans Bold"/>
              </a:rPr>
              <a:t> Mahmoud </a:t>
            </a:r>
            <a:r>
              <a:rPr lang="en-US" sz="3800" b="1" dirty="0" err="1">
                <a:solidFill>
                  <a:srgbClr val="000000"/>
                </a:solidFill>
                <a:latin typeface="Canva Sans Bold"/>
                <a:ea typeface="Canva Sans Bold"/>
                <a:cs typeface="Canva Sans Bold"/>
                <a:sym typeface="Canva Sans Bold"/>
              </a:rPr>
              <a:t>Safian</a:t>
            </a:r>
            <a:endParaRPr lang="en-US" sz="3800" b="1" dirty="0">
              <a:solidFill>
                <a:srgbClr val="000000"/>
              </a:solidFill>
              <a:latin typeface="Canva Sans Bold"/>
              <a:ea typeface="Canva Sans Bold"/>
              <a:cs typeface="Canva Sans Bold"/>
              <a:sym typeface="Canva Sans Bold"/>
            </a:endParaRPr>
          </a:p>
        </p:txBody>
      </p:sp>
      <p:sp>
        <p:nvSpPr>
          <p:cNvPr id="19" name="TextBox 19"/>
          <p:cNvSpPr txBox="1"/>
          <p:nvPr/>
        </p:nvSpPr>
        <p:spPr>
          <a:xfrm>
            <a:off x="6076828" y="7858716"/>
            <a:ext cx="5437503" cy="679673"/>
          </a:xfrm>
          <a:prstGeom prst="rect">
            <a:avLst/>
          </a:prstGeom>
        </p:spPr>
        <p:txBody>
          <a:bodyPr lIns="0" tIns="0" rIns="0" bIns="0" rtlCol="0" anchor="t">
            <a:spAutoFit/>
          </a:bodyPr>
          <a:lstStyle/>
          <a:p>
            <a:pPr algn="ctr">
              <a:lnSpc>
                <a:spcPts val="5319"/>
              </a:lnSpc>
            </a:pPr>
            <a:r>
              <a:rPr lang="en-US" sz="3799" b="1" dirty="0" err="1">
                <a:solidFill>
                  <a:srgbClr val="000000"/>
                </a:solidFill>
                <a:latin typeface="Canva Sans Bold"/>
                <a:ea typeface="Canva Sans Bold"/>
                <a:cs typeface="Canva Sans Bold"/>
                <a:sym typeface="Canva Sans Bold"/>
              </a:rPr>
              <a:t>Traning</a:t>
            </a:r>
            <a:r>
              <a:rPr lang="en-US" sz="3799" b="1" dirty="0">
                <a:solidFill>
                  <a:srgbClr val="000000"/>
                </a:solidFill>
                <a:latin typeface="Canva Sans Bold"/>
                <a:ea typeface="Canva Sans Bold"/>
                <a:cs typeface="Canva Sans Bold"/>
                <a:sym typeface="Canva Sans Bold"/>
              </a:rPr>
              <a:t> Company</a:t>
            </a:r>
            <a:r>
              <a:rPr lang="en-US" sz="3799" dirty="0">
                <a:solidFill>
                  <a:srgbClr val="000000"/>
                </a:solidFill>
                <a:latin typeface="Canva Sans"/>
                <a:ea typeface="Canva Sans"/>
                <a:cs typeface="Canva Sans"/>
                <a:sym typeface="Canva Sans"/>
              </a:rPr>
              <a:t> </a:t>
            </a:r>
            <a:r>
              <a:rPr lang="en-US" sz="3799" b="1" dirty="0">
                <a:solidFill>
                  <a:srgbClr val="000000"/>
                </a:solidFill>
                <a:latin typeface="Canva Sans Bold"/>
                <a:ea typeface="Canva Sans Bold"/>
                <a:cs typeface="Canva Sans Bold"/>
                <a:sym typeface="Canva Sans Bold"/>
              </a:rPr>
              <a:t>: </a:t>
            </a:r>
            <a:r>
              <a:rPr lang="en-US" sz="3799" b="1" dirty="0" smtClean="0">
                <a:solidFill>
                  <a:srgbClr val="000000"/>
                </a:solidFill>
                <a:latin typeface="Canva Sans Bold"/>
                <a:ea typeface="Canva Sans Bold"/>
                <a:cs typeface="Canva Sans Bold"/>
                <a:sym typeface="Canva Sans Bold"/>
              </a:rPr>
              <a:t>GK</a:t>
            </a:r>
            <a:endParaRPr lang="en-US" sz="3799" b="1" dirty="0">
              <a:solidFill>
                <a:srgbClr val="000000"/>
              </a:solidFill>
              <a:latin typeface="Canva Sans Bold"/>
              <a:ea typeface="Canva Sans Bold"/>
              <a:cs typeface="Canva Sans Bold"/>
              <a:sym typeface="Canva Sans Bold"/>
            </a:endParaRPr>
          </a:p>
        </p:txBody>
      </p:sp>
      <p:sp>
        <p:nvSpPr>
          <p:cNvPr id="20" name="TextBox 20"/>
          <p:cNvSpPr txBox="1"/>
          <p:nvPr/>
        </p:nvSpPr>
        <p:spPr>
          <a:xfrm>
            <a:off x="5029200" y="6924987"/>
            <a:ext cx="7877256" cy="679673"/>
          </a:xfrm>
          <a:prstGeom prst="rect">
            <a:avLst/>
          </a:prstGeom>
        </p:spPr>
        <p:txBody>
          <a:bodyPr wrap="square" lIns="0" tIns="0" rIns="0" bIns="0" rtlCol="0" anchor="t">
            <a:spAutoFit/>
          </a:bodyPr>
          <a:lstStyle/>
          <a:p>
            <a:pPr algn="ctr">
              <a:lnSpc>
                <a:spcPts val="5320"/>
              </a:lnSpc>
            </a:pPr>
            <a:r>
              <a:rPr lang="en-US" sz="3800" b="1" dirty="0">
                <a:solidFill>
                  <a:srgbClr val="000000"/>
                </a:solidFill>
                <a:latin typeface="Canva Sans Bold"/>
                <a:ea typeface="Canva Sans Bold"/>
                <a:cs typeface="Canva Sans Bold"/>
                <a:sym typeface="Canva Sans Bold"/>
              </a:rPr>
              <a:t>Group Code</a:t>
            </a:r>
            <a:r>
              <a:rPr lang="en-US" sz="3800" dirty="0">
                <a:solidFill>
                  <a:srgbClr val="000000"/>
                </a:solidFill>
                <a:latin typeface="Canva Sans"/>
                <a:ea typeface="Canva Sans"/>
                <a:cs typeface="Canva Sans"/>
                <a:sym typeface="Canva Sans"/>
              </a:rPr>
              <a:t> </a:t>
            </a:r>
            <a:r>
              <a:rPr lang="en-US" sz="3800" b="1" dirty="0">
                <a:solidFill>
                  <a:srgbClr val="000000"/>
                </a:solidFill>
                <a:latin typeface="Canva Sans Bold"/>
                <a:ea typeface="Canva Sans Bold"/>
                <a:cs typeface="Canva Sans Bold"/>
                <a:sym typeface="Canva Sans Bold"/>
              </a:rPr>
              <a:t>: FYM1_AIS5_M1e</a:t>
            </a:r>
          </a:p>
        </p:txBody>
      </p:sp>
      <p:sp>
        <p:nvSpPr>
          <p:cNvPr id="26" name="AutoShape 4"/>
          <p:cNvSpPr/>
          <p:nvPr/>
        </p:nvSpPr>
        <p:spPr>
          <a:xfrm>
            <a:off x="0" y="9326976"/>
            <a:ext cx="6800464" cy="19050"/>
          </a:xfrm>
          <a:prstGeom prst="line">
            <a:avLst/>
          </a:prstGeom>
          <a:ln w="114300" cap="flat">
            <a:solidFill>
              <a:srgbClr val="00B050"/>
            </a:solidFill>
            <a:prstDash val="solid"/>
            <a:headEnd type="none" w="sm" len="sm"/>
            <a:tailEnd type="none" w="sm" len="sm"/>
          </a:ln>
        </p:spPr>
      </p:sp>
      <p:sp>
        <p:nvSpPr>
          <p:cNvPr id="27" name="TextBox 5"/>
          <p:cNvSpPr txBox="1"/>
          <p:nvPr/>
        </p:nvSpPr>
        <p:spPr>
          <a:xfrm>
            <a:off x="5715000" y="9061267"/>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DEPI | 2024</a:t>
            </a:r>
          </a:p>
        </p:txBody>
      </p:sp>
      <p:pic>
        <p:nvPicPr>
          <p:cNvPr id="28" name="Picture 27">
            <a:extLst>
              <a:ext uri="{FF2B5EF4-FFF2-40B4-BE49-F238E27FC236}">
                <a16:creationId xmlns:a16="http://schemas.microsoft.com/office/drawing/2014/main" id="{8A2CE3B2-563C-C597-9D16-8E6104638A3F}"/>
              </a:ext>
            </a:extLst>
          </p:cNvPr>
          <p:cNvPicPr>
            <a:picLocks noChangeAspect="1"/>
          </p:cNvPicPr>
          <p:nvPr/>
        </p:nvPicPr>
        <p:blipFill>
          <a:blip r:embed="rId6"/>
          <a:stretch>
            <a:fillRect/>
          </a:stretch>
        </p:blipFill>
        <p:spPr>
          <a:xfrm>
            <a:off x="15644009" y="9061267"/>
            <a:ext cx="2657846" cy="1225734"/>
          </a:xfrm>
          <a:prstGeom prst="rect">
            <a:avLst/>
          </a:prstGeom>
        </p:spPr>
      </p:pic>
      <p:sp>
        <p:nvSpPr>
          <p:cNvPr id="29" name="AutoShape 3"/>
          <p:cNvSpPr/>
          <p:nvPr/>
        </p:nvSpPr>
        <p:spPr>
          <a:xfrm>
            <a:off x="11442796" y="9307926"/>
            <a:ext cx="6845204" cy="19050"/>
          </a:xfrm>
          <a:prstGeom prst="line">
            <a:avLst/>
          </a:prstGeom>
          <a:ln w="114300" cap="flat">
            <a:solidFill>
              <a:srgbClr val="00B050"/>
            </a:solidFill>
            <a:prstDash val="solid"/>
            <a:headEnd type="none" w="sm" len="sm"/>
            <a:tailEnd type="none" w="sm" len="sm"/>
          </a:ln>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reeform 2"/>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TextBox 9"/>
          <p:cNvSpPr txBox="1"/>
          <p:nvPr/>
        </p:nvSpPr>
        <p:spPr>
          <a:xfrm>
            <a:off x="3556456" y="517211"/>
            <a:ext cx="10929913" cy="1094788"/>
          </a:xfrm>
          <a:prstGeom prst="rect">
            <a:avLst/>
          </a:prstGeom>
        </p:spPr>
        <p:txBody>
          <a:bodyPr lIns="0" tIns="0" rIns="0" bIns="0" rtlCol="0" anchor="t">
            <a:spAutoFit/>
          </a:bodyPr>
          <a:lstStyle/>
          <a:p>
            <a:pPr algn="ctr">
              <a:lnSpc>
                <a:spcPts val="8960"/>
              </a:lnSpc>
            </a:pPr>
            <a:r>
              <a:rPr lang="en-US" sz="6400">
                <a:solidFill>
                  <a:srgbClr val="000000"/>
                </a:solidFill>
                <a:latin typeface="Alatsi"/>
                <a:ea typeface="Alatsi"/>
                <a:cs typeface="Alatsi"/>
                <a:sym typeface="Alatsi"/>
              </a:rPr>
              <a:t>ABOUT TEAM </a:t>
            </a:r>
          </a:p>
        </p:txBody>
      </p:sp>
      <p:sp>
        <p:nvSpPr>
          <p:cNvPr id="10" name="Freeform 10"/>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4"/>
            <a:stretch>
              <a:fillRect/>
            </a:stretch>
          </a:blipFill>
        </p:spPr>
      </p:sp>
      <p:sp>
        <p:nvSpPr>
          <p:cNvPr id="11" name="Freeform 11"/>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5"/>
            <a:stretch>
              <a:fillRect/>
            </a:stretch>
          </a:blipFill>
        </p:spPr>
      </p:sp>
      <p:sp>
        <p:nvSpPr>
          <p:cNvPr id="14" name="TextBox 14"/>
          <p:cNvSpPr txBox="1"/>
          <p:nvPr/>
        </p:nvSpPr>
        <p:spPr>
          <a:xfrm>
            <a:off x="1296457" y="2353055"/>
            <a:ext cx="11621810" cy="580362"/>
          </a:xfrm>
          <a:prstGeom prst="rect">
            <a:avLst/>
          </a:prstGeom>
        </p:spPr>
        <p:txBody>
          <a:bodyPr lIns="0" tIns="0" rIns="0" bIns="0" rtlCol="0" anchor="t">
            <a:spAutoFit/>
          </a:bodyPr>
          <a:lstStyle/>
          <a:p>
            <a:pPr algn="ctr">
              <a:lnSpc>
                <a:spcPts val="4760"/>
              </a:lnSpc>
            </a:pPr>
            <a:r>
              <a:rPr lang="en-US" sz="3400" b="1" dirty="0">
                <a:solidFill>
                  <a:srgbClr val="000000"/>
                </a:solidFill>
                <a:latin typeface="Canva Sans Bold"/>
                <a:ea typeface="Canva Sans Bold"/>
                <a:cs typeface="Canva Sans Bold"/>
                <a:sym typeface="Canva Sans Bold"/>
              </a:rPr>
              <a:t>All team members contribute to all tasks.</a:t>
            </a:r>
          </a:p>
        </p:txBody>
      </p:sp>
      <p:grpSp>
        <p:nvGrpSpPr>
          <p:cNvPr id="28" name="Group 27"/>
          <p:cNvGrpSpPr/>
          <p:nvPr/>
        </p:nvGrpSpPr>
        <p:grpSpPr>
          <a:xfrm>
            <a:off x="2362200" y="3114566"/>
            <a:ext cx="12960159" cy="5071556"/>
            <a:chOff x="2492538" y="2838127"/>
            <a:chExt cx="13886784" cy="5071556"/>
          </a:xfrm>
        </p:grpSpPr>
        <p:sp>
          <p:nvSpPr>
            <p:cNvPr id="15" name="TextBox 15"/>
            <p:cNvSpPr txBox="1"/>
            <p:nvPr/>
          </p:nvSpPr>
          <p:spPr>
            <a:xfrm>
              <a:off x="2492539" y="2838127"/>
              <a:ext cx="13886783" cy="615553"/>
            </a:xfrm>
            <a:prstGeom prst="rect">
              <a:avLst/>
            </a:prstGeom>
          </p:spPr>
          <p:txBody>
            <a:bodyPr wrap="square" lIns="0" tIns="0" rIns="0" bIns="0" rtlCol="0" anchor="t">
              <a:spAutoFit/>
            </a:bodyPr>
            <a:lstStyle/>
            <a:p>
              <a:pPr algn="l">
                <a:lnSpc>
                  <a:spcPts val="4759"/>
                </a:lnSpc>
              </a:pPr>
              <a:r>
                <a:rPr lang="en-US" sz="3399" dirty="0">
                  <a:solidFill>
                    <a:srgbClr val="000000"/>
                  </a:solidFill>
                  <a:latin typeface="Canva Sans"/>
                  <a:ea typeface="Canva Sans"/>
                  <a:cs typeface="Canva Sans"/>
                  <a:sym typeface="Canva Sans"/>
                </a:rPr>
                <a:t>1- Data Searching and Collection</a:t>
              </a:r>
            </a:p>
          </p:txBody>
        </p:sp>
        <p:sp>
          <p:nvSpPr>
            <p:cNvPr id="16" name="TextBox 16"/>
            <p:cNvSpPr txBox="1"/>
            <p:nvPr/>
          </p:nvSpPr>
          <p:spPr>
            <a:xfrm>
              <a:off x="2492539" y="3399082"/>
              <a:ext cx="13886783" cy="615553"/>
            </a:xfrm>
            <a:prstGeom prst="rect">
              <a:avLst/>
            </a:prstGeom>
          </p:spPr>
          <p:txBody>
            <a:bodyPr wrap="square" lIns="0" tIns="0" rIns="0" bIns="0" rtlCol="0" anchor="t">
              <a:spAutoFit/>
            </a:bodyPr>
            <a:lstStyle/>
            <a:p>
              <a:pPr algn="l">
                <a:lnSpc>
                  <a:spcPts val="4759"/>
                </a:lnSpc>
              </a:pPr>
              <a:r>
                <a:rPr lang="en-US" sz="3399" dirty="0">
                  <a:solidFill>
                    <a:srgbClr val="000000"/>
                  </a:solidFill>
                  <a:latin typeface="Canva Sans"/>
                  <a:ea typeface="Canva Sans"/>
                  <a:cs typeface="Canva Sans"/>
                  <a:sym typeface="Canva Sans"/>
                </a:rPr>
                <a:t>2- Data Preparation, Cleaning, and Preprocessing</a:t>
              </a:r>
            </a:p>
          </p:txBody>
        </p:sp>
        <p:sp>
          <p:nvSpPr>
            <p:cNvPr id="17" name="TextBox 17"/>
            <p:cNvSpPr txBox="1"/>
            <p:nvPr/>
          </p:nvSpPr>
          <p:spPr>
            <a:xfrm>
              <a:off x="2492538" y="4065170"/>
              <a:ext cx="13886784" cy="615553"/>
            </a:xfrm>
            <a:prstGeom prst="rect">
              <a:avLst/>
            </a:prstGeom>
          </p:spPr>
          <p:txBody>
            <a:bodyPr wrap="square" lIns="0" tIns="0" rIns="0" bIns="0" rtlCol="0" anchor="t">
              <a:spAutoFit/>
            </a:bodyPr>
            <a:lstStyle/>
            <a:p>
              <a:pPr algn="l">
                <a:lnSpc>
                  <a:spcPts val="4759"/>
                </a:lnSpc>
              </a:pPr>
              <a:r>
                <a:rPr lang="en-US" sz="3399" dirty="0">
                  <a:solidFill>
                    <a:srgbClr val="000000"/>
                  </a:solidFill>
                  <a:latin typeface="Canva Sans"/>
                  <a:ea typeface="Canva Sans"/>
                  <a:cs typeface="Canva Sans"/>
                  <a:sym typeface="Canva Sans"/>
                </a:rPr>
                <a:t>3- Statistical Analysis and Data Visualization </a:t>
              </a:r>
            </a:p>
          </p:txBody>
        </p:sp>
        <p:sp>
          <p:nvSpPr>
            <p:cNvPr id="18" name="TextBox 18"/>
            <p:cNvSpPr txBox="1"/>
            <p:nvPr/>
          </p:nvSpPr>
          <p:spPr>
            <a:xfrm>
              <a:off x="2492539" y="4731258"/>
              <a:ext cx="13886783" cy="615553"/>
            </a:xfrm>
            <a:prstGeom prst="rect">
              <a:avLst/>
            </a:prstGeom>
          </p:spPr>
          <p:txBody>
            <a:bodyPr wrap="square" lIns="0" tIns="0" rIns="0" bIns="0" rtlCol="0" anchor="t">
              <a:spAutoFit/>
            </a:bodyPr>
            <a:lstStyle/>
            <a:p>
              <a:pPr algn="l">
                <a:lnSpc>
                  <a:spcPts val="4759"/>
                </a:lnSpc>
              </a:pPr>
              <a:r>
                <a:rPr lang="en-US" sz="3399" dirty="0">
                  <a:solidFill>
                    <a:srgbClr val="000000"/>
                  </a:solidFill>
                  <a:latin typeface="Canva Sans"/>
                  <a:ea typeface="Canva Sans"/>
                  <a:cs typeface="Canva Sans"/>
                  <a:sym typeface="Canva Sans"/>
                </a:rPr>
                <a:t>4- Model Architecture Design</a:t>
              </a:r>
            </a:p>
          </p:txBody>
        </p:sp>
        <p:sp>
          <p:nvSpPr>
            <p:cNvPr id="19" name="TextBox 19"/>
            <p:cNvSpPr txBox="1"/>
            <p:nvPr/>
          </p:nvSpPr>
          <p:spPr>
            <a:xfrm>
              <a:off x="2519433" y="5397346"/>
              <a:ext cx="13859889" cy="615553"/>
            </a:xfrm>
            <a:prstGeom prst="rect">
              <a:avLst/>
            </a:prstGeom>
          </p:spPr>
          <p:txBody>
            <a:bodyPr wrap="square" lIns="0" tIns="0" rIns="0" bIns="0" rtlCol="0" anchor="t">
              <a:spAutoFit/>
            </a:bodyPr>
            <a:lstStyle/>
            <a:p>
              <a:pPr algn="l">
                <a:lnSpc>
                  <a:spcPts val="4759"/>
                </a:lnSpc>
              </a:pPr>
              <a:r>
                <a:rPr lang="en-US" sz="3399" dirty="0">
                  <a:solidFill>
                    <a:srgbClr val="000000"/>
                  </a:solidFill>
                  <a:latin typeface="Canva Sans"/>
                  <a:ea typeface="Canva Sans"/>
                  <a:cs typeface="Canva Sans"/>
                  <a:sym typeface="Canva Sans"/>
                </a:rPr>
                <a:t>5 -Applying NLP Techniques to Text Datasets </a:t>
              </a:r>
            </a:p>
          </p:txBody>
        </p:sp>
        <p:sp>
          <p:nvSpPr>
            <p:cNvPr id="21" name="TextBox 21"/>
            <p:cNvSpPr txBox="1"/>
            <p:nvPr/>
          </p:nvSpPr>
          <p:spPr>
            <a:xfrm>
              <a:off x="2519432" y="6047028"/>
              <a:ext cx="13859890" cy="615553"/>
            </a:xfrm>
            <a:prstGeom prst="rect">
              <a:avLst/>
            </a:prstGeom>
          </p:spPr>
          <p:txBody>
            <a:bodyPr wrap="square" lIns="0" tIns="0" rIns="0" bIns="0" rtlCol="0" anchor="t">
              <a:spAutoFit/>
            </a:bodyPr>
            <a:lstStyle/>
            <a:p>
              <a:pPr algn="l">
                <a:lnSpc>
                  <a:spcPts val="4759"/>
                </a:lnSpc>
              </a:pPr>
              <a:r>
                <a:rPr lang="en-US" sz="3399" dirty="0">
                  <a:solidFill>
                    <a:srgbClr val="000000"/>
                  </a:solidFill>
                  <a:latin typeface="Canva Sans"/>
                  <a:ea typeface="Canva Sans"/>
                  <a:cs typeface="Canva Sans"/>
                  <a:sym typeface="Canva Sans"/>
                </a:rPr>
                <a:t>6</a:t>
              </a:r>
              <a:r>
                <a:rPr lang="en-US" sz="3399" dirty="0" smtClean="0">
                  <a:solidFill>
                    <a:srgbClr val="000000"/>
                  </a:solidFill>
                  <a:latin typeface="Canva Sans"/>
                  <a:ea typeface="Canva Sans"/>
                  <a:cs typeface="Canva Sans"/>
                  <a:sym typeface="Canva Sans"/>
                </a:rPr>
                <a:t> </a:t>
              </a:r>
              <a:r>
                <a:rPr lang="en-US" sz="3399" dirty="0">
                  <a:solidFill>
                    <a:srgbClr val="000000"/>
                  </a:solidFill>
                  <a:latin typeface="Canva Sans"/>
                  <a:ea typeface="Canva Sans"/>
                  <a:cs typeface="Canva Sans"/>
                  <a:sym typeface="Canva Sans"/>
                </a:rPr>
                <a:t>-Model Deployment and Monitoring</a:t>
              </a:r>
            </a:p>
          </p:txBody>
        </p:sp>
        <p:sp>
          <p:nvSpPr>
            <p:cNvPr id="22" name="TextBox 22"/>
            <p:cNvSpPr txBox="1"/>
            <p:nvPr/>
          </p:nvSpPr>
          <p:spPr>
            <a:xfrm>
              <a:off x="2492540" y="6665717"/>
              <a:ext cx="13886782" cy="615553"/>
            </a:xfrm>
            <a:prstGeom prst="rect">
              <a:avLst/>
            </a:prstGeom>
          </p:spPr>
          <p:txBody>
            <a:bodyPr wrap="square" lIns="0" tIns="0" rIns="0" bIns="0" rtlCol="0" anchor="t">
              <a:spAutoFit/>
            </a:bodyPr>
            <a:lstStyle/>
            <a:p>
              <a:pPr algn="l">
                <a:lnSpc>
                  <a:spcPts val="4759"/>
                </a:lnSpc>
              </a:pPr>
              <a:r>
                <a:rPr lang="en-US" sz="3399" dirty="0" smtClean="0">
                  <a:solidFill>
                    <a:srgbClr val="000000"/>
                  </a:solidFill>
                  <a:latin typeface="Canva Sans"/>
                  <a:ea typeface="Canva Sans"/>
                  <a:cs typeface="Canva Sans"/>
                  <a:sym typeface="Canva Sans"/>
                </a:rPr>
                <a:t>7- </a:t>
              </a:r>
              <a:r>
                <a:rPr lang="en-US" sz="3399" dirty="0">
                  <a:solidFill>
                    <a:srgbClr val="000000"/>
                  </a:solidFill>
                  <a:latin typeface="Canva Sans"/>
                  <a:ea typeface="Canva Sans"/>
                  <a:cs typeface="Canva Sans"/>
                  <a:sym typeface="Canva Sans"/>
                </a:rPr>
                <a:t>Testing Models in Real-World Applications</a:t>
              </a:r>
            </a:p>
          </p:txBody>
        </p:sp>
        <p:sp>
          <p:nvSpPr>
            <p:cNvPr id="23" name="TextBox 23"/>
            <p:cNvSpPr txBox="1"/>
            <p:nvPr/>
          </p:nvSpPr>
          <p:spPr>
            <a:xfrm>
              <a:off x="2492539" y="7294130"/>
              <a:ext cx="13886783" cy="615553"/>
            </a:xfrm>
            <a:prstGeom prst="rect">
              <a:avLst/>
            </a:prstGeom>
          </p:spPr>
          <p:txBody>
            <a:bodyPr wrap="square" lIns="0" tIns="0" rIns="0" bIns="0" rtlCol="0" anchor="t">
              <a:spAutoFit/>
            </a:bodyPr>
            <a:lstStyle/>
            <a:p>
              <a:pPr algn="l">
                <a:lnSpc>
                  <a:spcPts val="4759"/>
                </a:lnSpc>
              </a:pPr>
              <a:r>
                <a:rPr lang="en-US" sz="3399" dirty="0" smtClean="0">
                  <a:solidFill>
                    <a:srgbClr val="000000"/>
                  </a:solidFill>
                  <a:latin typeface="Canva Sans"/>
                  <a:ea typeface="Canva Sans"/>
                  <a:cs typeface="Canva Sans"/>
                  <a:sym typeface="Canva Sans"/>
                </a:rPr>
                <a:t>8 </a:t>
              </a:r>
              <a:r>
                <a:rPr lang="en-US" sz="3399" dirty="0">
                  <a:solidFill>
                    <a:srgbClr val="000000"/>
                  </a:solidFill>
                  <a:latin typeface="Canva Sans"/>
                  <a:ea typeface="Canva Sans"/>
                  <a:cs typeface="Canva Sans"/>
                  <a:sym typeface="Canva Sans"/>
                </a:rPr>
                <a:t>-Report and Presentation</a:t>
              </a:r>
            </a:p>
          </p:txBody>
        </p:sp>
      </p:grpSp>
      <p:sp>
        <p:nvSpPr>
          <p:cNvPr id="29" name="AutoShape 4"/>
          <p:cNvSpPr/>
          <p:nvPr/>
        </p:nvSpPr>
        <p:spPr>
          <a:xfrm>
            <a:off x="0" y="9326976"/>
            <a:ext cx="6800464" cy="19050"/>
          </a:xfrm>
          <a:prstGeom prst="line">
            <a:avLst/>
          </a:prstGeom>
          <a:ln w="114300" cap="flat">
            <a:solidFill>
              <a:srgbClr val="00B050"/>
            </a:solidFill>
            <a:prstDash val="solid"/>
            <a:headEnd type="none" w="sm" len="sm"/>
            <a:tailEnd type="none" w="sm" len="sm"/>
          </a:ln>
        </p:spPr>
      </p:sp>
      <p:sp>
        <p:nvSpPr>
          <p:cNvPr id="30" name="TextBox 5"/>
          <p:cNvSpPr txBox="1"/>
          <p:nvPr/>
        </p:nvSpPr>
        <p:spPr>
          <a:xfrm>
            <a:off x="5715000" y="9061267"/>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DEPI | 2024</a:t>
            </a:r>
          </a:p>
        </p:txBody>
      </p:sp>
      <p:pic>
        <p:nvPicPr>
          <p:cNvPr id="31" name="Picture 30">
            <a:extLst>
              <a:ext uri="{FF2B5EF4-FFF2-40B4-BE49-F238E27FC236}">
                <a16:creationId xmlns:a16="http://schemas.microsoft.com/office/drawing/2014/main" id="{8A2CE3B2-563C-C597-9D16-8E6104638A3F}"/>
              </a:ext>
            </a:extLst>
          </p:cNvPr>
          <p:cNvPicPr>
            <a:picLocks noChangeAspect="1"/>
          </p:cNvPicPr>
          <p:nvPr/>
        </p:nvPicPr>
        <p:blipFill>
          <a:blip r:embed="rId6"/>
          <a:stretch>
            <a:fillRect/>
          </a:stretch>
        </p:blipFill>
        <p:spPr>
          <a:xfrm>
            <a:off x="15644009" y="9061267"/>
            <a:ext cx="2657846" cy="1225734"/>
          </a:xfrm>
          <a:prstGeom prst="rect">
            <a:avLst/>
          </a:prstGeom>
        </p:spPr>
      </p:pic>
      <p:sp>
        <p:nvSpPr>
          <p:cNvPr id="32" name="AutoShape 3"/>
          <p:cNvSpPr/>
          <p:nvPr/>
        </p:nvSpPr>
        <p:spPr>
          <a:xfrm>
            <a:off x="11442796" y="9307926"/>
            <a:ext cx="6845204" cy="19050"/>
          </a:xfrm>
          <a:prstGeom prst="line">
            <a:avLst/>
          </a:prstGeom>
          <a:ln w="114300" cap="flat">
            <a:solidFill>
              <a:srgbClr val="00B050"/>
            </a:solidFill>
            <a:prstDash val="solid"/>
            <a:headEnd type="none" w="sm" len="sm"/>
            <a:tailEnd type="none" w="sm" len="sm"/>
          </a:ln>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6"/>
          <p:cNvSpPr txBox="1"/>
          <p:nvPr/>
        </p:nvSpPr>
        <p:spPr>
          <a:xfrm>
            <a:off x="2553980" y="866775"/>
            <a:ext cx="13180039" cy="1430648"/>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Agenda </a:t>
            </a:r>
            <a:r>
              <a:rPr lang="en-US" sz="8499" dirty="0" smtClean="0">
                <a:solidFill>
                  <a:srgbClr val="000000"/>
                </a:solidFill>
                <a:latin typeface="Alatsi"/>
                <a:ea typeface="Alatsi"/>
                <a:cs typeface="Alatsi"/>
                <a:sym typeface="Alatsi"/>
              </a:rPr>
              <a:t>Outline</a:t>
            </a:r>
            <a:endParaRPr lang="en-US" sz="8499" dirty="0">
              <a:solidFill>
                <a:srgbClr val="000000"/>
              </a:solidFill>
              <a:latin typeface="Alatsi"/>
              <a:ea typeface="Alatsi"/>
              <a:cs typeface="Alatsi"/>
              <a:sym typeface="Alatsi"/>
            </a:endParaRPr>
          </a:p>
        </p:txBody>
      </p:sp>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2" name="Freeform 12"/>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4"/>
            <a:stretch>
              <a:fillRect/>
            </a:stretch>
          </a:blipFill>
        </p:spPr>
      </p:sp>
      <p:sp>
        <p:nvSpPr>
          <p:cNvPr id="13" name="Freeform 13"/>
          <p:cNvSpPr/>
          <p:nvPr/>
        </p:nvSpPr>
        <p:spPr>
          <a:xfrm>
            <a:off x="14312926" y="457070"/>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5"/>
            <a:stretch>
              <a:fillRect/>
            </a:stretch>
          </a:blipFill>
        </p:spPr>
      </p:sp>
      <p:grpSp>
        <p:nvGrpSpPr>
          <p:cNvPr id="74" name="Group 73"/>
          <p:cNvGrpSpPr/>
          <p:nvPr/>
        </p:nvGrpSpPr>
        <p:grpSpPr>
          <a:xfrm>
            <a:off x="1741559" y="2528575"/>
            <a:ext cx="12571368" cy="6187321"/>
            <a:chOff x="1741559" y="2528576"/>
            <a:chExt cx="10602842" cy="5433002"/>
          </a:xfrm>
        </p:grpSpPr>
        <p:grpSp>
          <p:nvGrpSpPr>
            <p:cNvPr id="35" name="Google Shape;210;p25"/>
            <p:cNvGrpSpPr/>
            <p:nvPr/>
          </p:nvGrpSpPr>
          <p:grpSpPr>
            <a:xfrm>
              <a:off x="1752600" y="2528576"/>
              <a:ext cx="10576120" cy="347568"/>
              <a:chOff x="-1" y="0"/>
              <a:chExt cx="2890812" cy="272201"/>
            </a:xfrm>
            <a:solidFill>
              <a:schemeClr val="accent5">
                <a:lumMod val="20000"/>
                <a:lumOff val="80000"/>
              </a:schemeClr>
            </a:solidFill>
          </p:grpSpPr>
          <p:sp>
            <p:nvSpPr>
              <p:cNvPr id="36" name="Google Shape;211;p25"/>
              <p:cNvSpPr/>
              <p:nvPr/>
            </p:nvSpPr>
            <p:spPr>
              <a:xfrm>
                <a:off x="0" y="0"/>
                <a:ext cx="2890811" cy="272000"/>
              </a:xfrm>
              <a:custGeom>
                <a:avLst/>
                <a:gdLst/>
                <a:ahLst/>
                <a:cxnLst/>
                <a:rect l="l" t="t" r="r" b="b"/>
                <a:pathLst>
                  <a:path w="2890811" h="272000" extrusionOk="0">
                    <a:moveTo>
                      <a:pt x="64187" y="0"/>
                    </a:moveTo>
                    <a:lnTo>
                      <a:pt x="2826624" y="0"/>
                    </a:lnTo>
                    <a:cubicBezTo>
                      <a:pt x="2843647" y="0"/>
                      <a:pt x="2859973" y="6762"/>
                      <a:pt x="2872011" y="18800"/>
                    </a:cubicBezTo>
                    <a:cubicBezTo>
                      <a:pt x="2884048" y="30837"/>
                      <a:pt x="2890811" y="47163"/>
                      <a:pt x="2890811" y="64187"/>
                    </a:cubicBezTo>
                    <a:lnTo>
                      <a:pt x="2890811" y="207813"/>
                    </a:lnTo>
                    <a:cubicBezTo>
                      <a:pt x="2890811" y="243262"/>
                      <a:pt x="2862073" y="272000"/>
                      <a:pt x="2826624" y="272000"/>
                    </a:cubicBezTo>
                    <a:lnTo>
                      <a:pt x="64187" y="272000"/>
                    </a:lnTo>
                    <a:cubicBezTo>
                      <a:pt x="47163" y="272000"/>
                      <a:pt x="30837" y="265237"/>
                      <a:pt x="18800" y="253200"/>
                    </a:cubicBezTo>
                    <a:cubicBezTo>
                      <a:pt x="6762" y="241162"/>
                      <a:pt x="0" y="224836"/>
                      <a:pt x="0" y="207813"/>
                    </a:cubicBezTo>
                    <a:lnTo>
                      <a:pt x="0" y="64187"/>
                    </a:lnTo>
                    <a:cubicBezTo>
                      <a:pt x="0" y="28737"/>
                      <a:pt x="28737" y="0"/>
                      <a:pt x="64187" y="0"/>
                    </a:cubicBezTo>
                    <a:close/>
                  </a:path>
                </a:pathLst>
              </a:custGeom>
              <a:grpFill/>
              <a:ln>
                <a:noFill/>
              </a:ln>
            </p:spPr>
            <p:txBody>
              <a:bodyPr spcFirstLastPara="1" wrap="square" lIns="60967" tIns="60967" rIns="60967" bIns="60967" anchor="ctr" anchorCtr="0">
                <a:noAutofit/>
              </a:bodyPr>
              <a:lstStyle/>
              <a:p>
                <a:pPr defTabSz="1219170">
                  <a:buClr>
                    <a:srgbClr val="000000"/>
                  </a:buClr>
                </a:pPr>
                <a:endParaRPr sz="2400" kern="0">
                  <a:solidFill>
                    <a:srgbClr val="000000"/>
                  </a:solidFill>
                  <a:latin typeface="Arial"/>
                  <a:cs typeface="Arial"/>
                  <a:sym typeface="Arial"/>
                </a:endParaRPr>
              </a:p>
            </p:txBody>
          </p:sp>
          <p:sp>
            <p:nvSpPr>
              <p:cNvPr id="37" name="Google Shape;212;p25"/>
              <p:cNvSpPr txBox="1"/>
              <p:nvPr/>
            </p:nvSpPr>
            <p:spPr>
              <a:xfrm>
                <a:off x="-1" y="101"/>
                <a:ext cx="2890800" cy="272100"/>
              </a:xfrm>
              <a:prstGeom prst="rect">
                <a:avLst/>
              </a:prstGeom>
              <a:grpFill/>
              <a:ln>
                <a:noFill/>
              </a:ln>
            </p:spPr>
            <p:txBody>
              <a:bodyPr spcFirstLastPara="1" wrap="square" lIns="33867" tIns="33867" rIns="33867" bIns="33867" anchor="ctr" anchorCtr="0">
                <a:noAutofit/>
              </a:bodyPr>
              <a:lstStyle/>
              <a:p>
                <a:pPr defTabSz="1219170">
                  <a:lnSpc>
                    <a:spcPct val="139977"/>
                  </a:lnSpc>
                  <a:buClr>
                    <a:srgbClr val="000000"/>
                  </a:buClr>
                </a:pPr>
                <a:r>
                  <a:rPr lang="en" sz="2400" kern="0" dirty="0">
                    <a:latin typeface="Arial"/>
                    <a:ea typeface="Arial"/>
                    <a:cs typeface="Arial"/>
                    <a:sym typeface="Arial"/>
                  </a:rPr>
                  <a:t> 1- </a:t>
                </a:r>
                <a:r>
                  <a:rPr lang="en-US" sz="2400" kern="0" dirty="0">
                    <a:latin typeface="Arial"/>
                    <a:ea typeface="Arial"/>
                    <a:cs typeface="Arial"/>
                    <a:sym typeface="Arial"/>
                  </a:rPr>
                  <a:t>Introduction</a:t>
                </a:r>
                <a:endParaRPr sz="2400" kern="0" dirty="0">
                  <a:latin typeface="Arial"/>
                  <a:cs typeface="Arial"/>
                  <a:sym typeface="Arial"/>
                </a:endParaRPr>
              </a:p>
            </p:txBody>
          </p:sp>
        </p:grpSp>
        <p:grpSp>
          <p:nvGrpSpPr>
            <p:cNvPr id="38" name="Google Shape;214;p25"/>
            <p:cNvGrpSpPr/>
            <p:nvPr/>
          </p:nvGrpSpPr>
          <p:grpSpPr>
            <a:xfrm>
              <a:off x="1752599" y="3810636"/>
              <a:ext cx="10576329" cy="296278"/>
              <a:chOff x="-1" y="0"/>
              <a:chExt cx="2890812" cy="272100"/>
            </a:xfrm>
            <a:solidFill>
              <a:schemeClr val="accent5">
                <a:lumMod val="20000"/>
                <a:lumOff val="80000"/>
              </a:schemeClr>
            </a:solidFill>
          </p:grpSpPr>
          <p:sp>
            <p:nvSpPr>
              <p:cNvPr id="39" name="Google Shape;215;p25"/>
              <p:cNvSpPr/>
              <p:nvPr/>
            </p:nvSpPr>
            <p:spPr>
              <a:xfrm>
                <a:off x="0" y="0"/>
                <a:ext cx="2890811" cy="272000"/>
              </a:xfrm>
              <a:custGeom>
                <a:avLst/>
                <a:gdLst/>
                <a:ahLst/>
                <a:cxnLst/>
                <a:rect l="l" t="t" r="r" b="b"/>
                <a:pathLst>
                  <a:path w="2890811" h="272000" extrusionOk="0">
                    <a:moveTo>
                      <a:pt x="64187" y="0"/>
                    </a:moveTo>
                    <a:lnTo>
                      <a:pt x="2826624" y="0"/>
                    </a:lnTo>
                    <a:cubicBezTo>
                      <a:pt x="2843647" y="0"/>
                      <a:pt x="2859973" y="6762"/>
                      <a:pt x="2872011" y="18800"/>
                    </a:cubicBezTo>
                    <a:cubicBezTo>
                      <a:pt x="2884048" y="30837"/>
                      <a:pt x="2890811" y="47163"/>
                      <a:pt x="2890811" y="64187"/>
                    </a:cubicBezTo>
                    <a:lnTo>
                      <a:pt x="2890811" y="207813"/>
                    </a:lnTo>
                    <a:cubicBezTo>
                      <a:pt x="2890811" y="243262"/>
                      <a:pt x="2862073" y="272000"/>
                      <a:pt x="2826624" y="272000"/>
                    </a:cubicBezTo>
                    <a:lnTo>
                      <a:pt x="64187" y="272000"/>
                    </a:lnTo>
                    <a:cubicBezTo>
                      <a:pt x="47163" y="272000"/>
                      <a:pt x="30837" y="265237"/>
                      <a:pt x="18800" y="253200"/>
                    </a:cubicBezTo>
                    <a:cubicBezTo>
                      <a:pt x="6762" y="241162"/>
                      <a:pt x="0" y="224836"/>
                      <a:pt x="0" y="207813"/>
                    </a:cubicBezTo>
                    <a:lnTo>
                      <a:pt x="0" y="64187"/>
                    </a:lnTo>
                    <a:cubicBezTo>
                      <a:pt x="0" y="28737"/>
                      <a:pt x="28737" y="0"/>
                      <a:pt x="64187" y="0"/>
                    </a:cubicBezTo>
                    <a:close/>
                  </a:path>
                </a:pathLst>
              </a:custGeom>
              <a:grpFill/>
              <a:ln>
                <a:noFill/>
              </a:ln>
            </p:spPr>
            <p:txBody>
              <a:bodyPr spcFirstLastPara="1" wrap="square" lIns="60967" tIns="60967" rIns="60967" bIns="60967" anchor="ctr" anchorCtr="0">
                <a:noAutofit/>
              </a:bodyPr>
              <a:lstStyle/>
              <a:p>
                <a:pPr defTabSz="1219170">
                  <a:buClr>
                    <a:srgbClr val="000000"/>
                  </a:buClr>
                </a:pPr>
                <a:endParaRPr sz="2400" kern="0">
                  <a:solidFill>
                    <a:srgbClr val="000000"/>
                  </a:solidFill>
                  <a:latin typeface="Arial"/>
                  <a:cs typeface="Arial"/>
                  <a:sym typeface="Arial"/>
                </a:endParaRPr>
              </a:p>
            </p:txBody>
          </p:sp>
          <p:sp>
            <p:nvSpPr>
              <p:cNvPr id="40" name="Google Shape;216;p25"/>
              <p:cNvSpPr txBox="1"/>
              <p:nvPr/>
            </p:nvSpPr>
            <p:spPr>
              <a:xfrm>
                <a:off x="-1" y="0"/>
                <a:ext cx="2890800" cy="272100"/>
              </a:xfrm>
              <a:prstGeom prst="rect">
                <a:avLst/>
              </a:prstGeom>
              <a:grpFill/>
              <a:ln>
                <a:noFill/>
              </a:ln>
            </p:spPr>
            <p:txBody>
              <a:bodyPr spcFirstLastPara="1" wrap="square" lIns="33867" tIns="33867" rIns="33867" bIns="33867" anchor="ctr" anchorCtr="0">
                <a:noAutofit/>
              </a:bodyPr>
              <a:lstStyle/>
              <a:p>
                <a:pPr defTabSz="1219170">
                  <a:lnSpc>
                    <a:spcPct val="139977"/>
                  </a:lnSpc>
                  <a:buClr>
                    <a:srgbClr val="000000"/>
                  </a:buClr>
                </a:pPr>
                <a:r>
                  <a:rPr lang="en-US" sz="2400" kern="0" dirty="0">
                    <a:latin typeface="Arial"/>
                    <a:ea typeface="Arial"/>
                    <a:cs typeface="Arial"/>
                    <a:sym typeface="Arial"/>
                  </a:rPr>
                  <a:t> 4- Project Aims and Objectives</a:t>
                </a:r>
                <a:endParaRPr lang="en-US" sz="2400" kern="0" dirty="0">
                  <a:latin typeface="Arial"/>
                  <a:cs typeface="Arial"/>
                  <a:sym typeface="Arial"/>
                </a:endParaRPr>
              </a:p>
            </p:txBody>
          </p:sp>
        </p:grpSp>
        <p:grpSp>
          <p:nvGrpSpPr>
            <p:cNvPr id="41" name="Google Shape;220;p25"/>
            <p:cNvGrpSpPr/>
            <p:nvPr/>
          </p:nvGrpSpPr>
          <p:grpSpPr>
            <a:xfrm>
              <a:off x="1759088" y="2944568"/>
              <a:ext cx="10585313" cy="360290"/>
              <a:chOff x="-2456" y="-10550"/>
              <a:chExt cx="2893267" cy="282550"/>
            </a:xfrm>
            <a:solidFill>
              <a:schemeClr val="accent5">
                <a:lumMod val="20000"/>
                <a:lumOff val="80000"/>
              </a:schemeClr>
            </a:solidFill>
          </p:grpSpPr>
          <p:sp>
            <p:nvSpPr>
              <p:cNvPr id="42" name="Google Shape;221;p25"/>
              <p:cNvSpPr/>
              <p:nvPr/>
            </p:nvSpPr>
            <p:spPr>
              <a:xfrm>
                <a:off x="0" y="0"/>
                <a:ext cx="2890811" cy="272000"/>
              </a:xfrm>
              <a:custGeom>
                <a:avLst/>
                <a:gdLst/>
                <a:ahLst/>
                <a:cxnLst/>
                <a:rect l="l" t="t" r="r" b="b"/>
                <a:pathLst>
                  <a:path w="2890811" h="272000" extrusionOk="0">
                    <a:moveTo>
                      <a:pt x="64187" y="0"/>
                    </a:moveTo>
                    <a:lnTo>
                      <a:pt x="2826624" y="0"/>
                    </a:lnTo>
                    <a:cubicBezTo>
                      <a:pt x="2843647" y="0"/>
                      <a:pt x="2859973" y="6762"/>
                      <a:pt x="2872011" y="18800"/>
                    </a:cubicBezTo>
                    <a:cubicBezTo>
                      <a:pt x="2884048" y="30837"/>
                      <a:pt x="2890811" y="47163"/>
                      <a:pt x="2890811" y="64187"/>
                    </a:cubicBezTo>
                    <a:lnTo>
                      <a:pt x="2890811" y="207813"/>
                    </a:lnTo>
                    <a:cubicBezTo>
                      <a:pt x="2890811" y="243262"/>
                      <a:pt x="2862073" y="272000"/>
                      <a:pt x="2826624" y="272000"/>
                    </a:cubicBezTo>
                    <a:lnTo>
                      <a:pt x="64187" y="272000"/>
                    </a:lnTo>
                    <a:cubicBezTo>
                      <a:pt x="47163" y="272000"/>
                      <a:pt x="30837" y="265237"/>
                      <a:pt x="18800" y="253200"/>
                    </a:cubicBezTo>
                    <a:cubicBezTo>
                      <a:pt x="6762" y="241162"/>
                      <a:pt x="0" y="224836"/>
                      <a:pt x="0" y="207813"/>
                    </a:cubicBezTo>
                    <a:lnTo>
                      <a:pt x="0" y="64187"/>
                    </a:lnTo>
                    <a:cubicBezTo>
                      <a:pt x="0" y="28737"/>
                      <a:pt x="28737" y="0"/>
                      <a:pt x="64187" y="0"/>
                    </a:cubicBezTo>
                    <a:close/>
                  </a:path>
                </a:pathLst>
              </a:custGeom>
              <a:grpFill/>
              <a:ln>
                <a:noFill/>
              </a:ln>
            </p:spPr>
            <p:txBody>
              <a:bodyPr spcFirstLastPara="1" wrap="square" lIns="60967" tIns="60967" rIns="60967" bIns="60967" anchor="ctr" anchorCtr="0">
                <a:noAutofit/>
              </a:bodyPr>
              <a:lstStyle/>
              <a:p>
                <a:pPr defTabSz="1219170">
                  <a:buClr>
                    <a:srgbClr val="000000"/>
                  </a:buClr>
                </a:pPr>
                <a:endParaRPr sz="2400" kern="0">
                  <a:solidFill>
                    <a:srgbClr val="000000"/>
                  </a:solidFill>
                  <a:latin typeface="Arial"/>
                  <a:cs typeface="Arial"/>
                  <a:sym typeface="Arial"/>
                </a:endParaRPr>
              </a:p>
            </p:txBody>
          </p:sp>
          <p:sp>
            <p:nvSpPr>
              <p:cNvPr id="43" name="Google Shape;222;p25"/>
              <p:cNvSpPr txBox="1"/>
              <p:nvPr/>
            </p:nvSpPr>
            <p:spPr>
              <a:xfrm>
                <a:off x="-2456" y="-10550"/>
                <a:ext cx="2825924" cy="272100"/>
              </a:xfrm>
              <a:prstGeom prst="rect">
                <a:avLst/>
              </a:prstGeom>
              <a:grpFill/>
              <a:ln>
                <a:noFill/>
              </a:ln>
            </p:spPr>
            <p:txBody>
              <a:bodyPr spcFirstLastPara="1" wrap="square" lIns="33867" tIns="33867" rIns="33867" bIns="33867" anchor="ctr" anchorCtr="0">
                <a:noAutofit/>
              </a:bodyPr>
              <a:lstStyle/>
              <a:p>
                <a:pPr defTabSz="1219170">
                  <a:lnSpc>
                    <a:spcPct val="139977"/>
                  </a:lnSpc>
                  <a:buClr>
                    <a:srgbClr val="000000"/>
                  </a:buClr>
                </a:pPr>
                <a:r>
                  <a:rPr lang="en" sz="2400" kern="0" dirty="0">
                    <a:latin typeface="Arial"/>
                    <a:ea typeface="Arial"/>
                    <a:cs typeface="Arial"/>
                    <a:sym typeface="Arial"/>
                  </a:rPr>
                  <a:t> </a:t>
                </a:r>
                <a:r>
                  <a:rPr lang="en" sz="2400" kern="0" dirty="0" smtClean="0">
                    <a:latin typeface="Arial"/>
                    <a:ea typeface="Arial"/>
                    <a:cs typeface="Arial"/>
                    <a:sym typeface="Arial"/>
                  </a:rPr>
                  <a:t>2- </a:t>
                </a:r>
                <a:r>
                  <a:rPr lang="en-US" sz="2400" kern="0" dirty="0">
                    <a:latin typeface="Arial"/>
                    <a:ea typeface="Arial"/>
                    <a:cs typeface="Arial"/>
                    <a:sym typeface="Arial"/>
                  </a:rPr>
                  <a:t>Problem Statement</a:t>
                </a:r>
                <a:endParaRPr sz="2400" kern="0" dirty="0">
                  <a:latin typeface="Arial"/>
                  <a:cs typeface="Arial"/>
                  <a:sym typeface="Arial"/>
                </a:endParaRPr>
              </a:p>
            </p:txBody>
          </p:sp>
        </p:grpSp>
        <p:grpSp>
          <p:nvGrpSpPr>
            <p:cNvPr id="44" name="Google Shape;223;p25"/>
            <p:cNvGrpSpPr/>
            <p:nvPr/>
          </p:nvGrpSpPr>
          <p:grpSpPr>
            <a:xfrm>
              <a:off x="1741559" y="6293763"/>
              <a:ext cx="10576120" cy="337840"/>
              <a:chOff x="-1" y="0"/>
              <a:chExt cx="2890812" cy="272201"/>
            </a:xfrm>
            <a:solidFill>
              <a:schemeClr val="accent5">
                <a:lumMod val="20000"/>
                <a:lumOff val="80000"/>
              </a:schemeClr>
            </a:solidFill>
          </p:grpSpPr>
          <p:sp>
            <p:nvSpPr>
              <p:cNvPr id="45" name="Google Shape;224;p25"/>
              <p:cNvSpPr/>
              <p:nvPr/>
            </p:nvSpPr>
            <p:spPr>
              <a:xfrm>
                <a:off x="0" y="0"/>
                <a:ext cx="2890811" cy="272000"/>
              </a:xfrm>
              <a:custGeom>
                <a:avLst/>
                <a:gdLst/>
                <a:ahLst/>
                <a:cxnLst/>
                <a:rect l="l" t="t" r="r" b="b"/>
                <a:pathLst>
                  <a:path w="2890811" h="272000" extrusionOk="0">
                    <a:moveTo>
                      <a:pt x="64187" y="0"/>
                    </a:moveTo>
                    <a:lnTo>
                      <a:pt x="2826624" y="0"/>
                    </a:lnTo>
                    <a:cubicBezTo>
                      <a:pt x="2843647" y="0"/>
                      <a:pt x="2859973" y="6762"/>
                      <a:pt x="2872011" y="18800"/>
                    </a:cubicBezTo>
                    <a:cubicBezTo>
                      <a:pt x="2884048" y="30837"/>
                      <a:pt x="2890811" y="47163"/>
                      <a:pt x="2890811" y="64187"/>
                    </a:cubicBezTo>
                    <a:lnTo>
                      <a:pt x="2890811" y="207813"/>
                    </a:lnTo>
                    <a:cubicBezTo>
                      <a:pt x="2890811" y="243262"/>
                      <a:pt x="2862073" y="272000"/>
                      <a:pt x="2826624" y="272000"/>
                    </a:cubicBezTo>
                    <a:lnTo>
                      <a:pt x="64187" y="272000"/>
                    </a:lnTo>
                    <a:cubicBezTo>
                      <a:pt x="47163" y="272000"/>
                      <a:pt x="30837" y="265237"/>
                      <a:pt x="18800" y="253200"/>
                    </a:cubicBezTo>
                    <a:cubicBezTo>
                      <a:pt x="6762" y="241162"/>
                      <a:pt x="0" y="224836"/>
                      <a:pt x="0" y="207813"/>
                    </a:cubicBezTo>
                    <a:lnTo>
                      <a:pt x="0" y="64187"/>
                    </a:lnTo>
                    <a:cubicBezTo>
                      <a:pt x="0" y="28737"/>
                      <a:pt x="28737" y="0"/>
                      <a:pt x="64187" y="0"/>
                    </a:cubicBezTo>
                    <a:close/>
                  </a:path>
                </a:pathLst>
              </a:custGeom>
              <a:grpFill/>
              <a:ln>
                <a:noFill/>
              </a:ln>
            </p:spPr>
            <p:txBody>
              <a:bodyPr spcFirstLastPara="1" wrap="square" lIns="60967" tIns="60967" rIns="60967" bIns="60967" anchor="ctr" anchorCtr="0">
                <a:noAutofit/>
              </a:bodyPr>
              <a:lstStyle/>
              <a:p>
                <a:pPr defTabSz="1219170">
                  <a:buClr>
                    <a:srgbClr val="000000"/>
                  </a:buClr>
                </a:pPr>
                <a:endParaRPr sz="2400" kern="0">
                  <a:solidFill>
                    <a:srgbClr val="000000"/>
                  </a:solidFill>
                  <a:latin typeface="Arial"/>
                  <a:cs typeface="Arial"/>
                  <a:sym typeface="Arial"/>
                </a:endParaRPr>
              </a:p>
            </p:txBody>
          </p:sp>
          <p:sp>
            <p:nvSpPr>
              <p:cNvPr id="46" name="Google Shape;225;p25"/>
              <p:cNvSpPr txBox="1"/>
              <p:nvPr/>
            </p:nvSpPr>
            <p:spPr>
              <a:xfrm>
                <a:off x="-1" y="101"/>
                <a:ext cx="2890800" cy="272100"/>
              </a:xfrm>
              <a:prstGeom prst="rect">
                <a:avLst/>
              </a:prstGeom>
              <a:grpFill/>
              <a:ln>
                <a:noFill/>
              </a:ln>
            </p:spPr>
            <p:txBody>
              <a:bodyPr spcFirstLastPara="1" wrap="square" lIns="33867" tIns="33867" rIns="33867" bIns="33867" anchor="ctr" anchorCtr="0">
                <a:noAutofit/>
              </a:bodyPr>
              <a:lstStyle/>
              <a:p>
                <a:pPr defTabSz="1219170">
                  <a:lnSpc>
                    <a:spcPct val="139977"/>
                  </a:lnSpc>
                  <a:buClr>
                    <a:srgbClr val="000000"/>
                  </a:buClr>
                </a:pPr>
                <a:r>
                  <a:rPr lang="en" sz="2400" kern="0" dirty="0">
                    <a:latin typeface="Arial"/>
                    <a:ea typeface="Arial"/>
                    <a:cs typeface="Arial"/>
                    <a:sym typeface="Arial"/>
                  </a:rPr>
                  <a:t> 10-  </a:t>
                </a:r>
                <a:r>
                  <a:rPr lang="en-US" sz="2400" kern="0" dirty="0">
                    <a:latin typeface="Arial"/>
                    <a:ea typeface="Arial"/>
                    <a:cs typeface="Arial"/>
                    <a:sym typeface="Arial"/>
                  </a:rPr>
                  <a:t>Results</a:t>
                </a:r>
                <a:endParaRPr sz="2400" kern="0" dirty="0">
                  <a:latin typeface="Arial"/>
                  <a:cs typeface="Arial"/>
                  <a:sym typeface="Arial"/>
                </a:endParaRPr>
              </a:p>
            </p:txBody>
          </p:sp>
        </p:grpSp>
        <p:grpSp>
          <p:nvGrpSpPr>
            <p:cNvPr id="47" name="Google Shape;223;p25">
              <a:extLst>
                <a:ext uri="{FF2B5EF4-FFF2-40B4-BE49-F238E27FC236}">
                  <a16:creationId xmlns:a16="http://schemas.microsoft.com/office/drawing/2014/main" id="{BF40CFBF-8A7B-999A-F6D5-F6CB3867FC1D}"/>
                </a:ext>
              </a:extLst>
            </p:cNvPr>
            <p:cNvGrpSpPr/>
            <p:nvPr/>
          </p:nvGrpSpPr>
          <p:grpSpPr>
            <a:xfrm>
              <a:off x="1742829" y="6729197"/>
              <a:ext cx="10576120" cy="337592"/>
              <a:chOff x="-1" y="0"/>
              <a:chExt cx="2890812" cy="272201"/>
            </a:xfrm>
            <a:solidFill>
              <a:schemeClr val="accent5">
                <a:lumMod val="20000"/>
                <a:lumOff val="80000"/>
              </a:schemeClr>
            </a:solidFill>
          </p:grpSpPr>
          <p:sp>
            <p:nvSpPr>
              <p:cNvPr id="48" name="Google Shape;224;p25">
                <a:extLst>
                  <a:ext uri="{FF2B5EF4-FFF2-40B4-BE49-F238E27FC236}">
                    <a16:creationId xmlns:a16="http://schemas.microsoft.com/office/drawing/2014/main" id="{20488C04-54B0-B883-DF3D-A465462F265F}"/>
                  </a:ext>
                </a:extLst>
              </p:cNvPr>
              <p:cNvSpPr/>
              <p:nvPr/>
            </p:nvSpPr>
            <p:spPr>
              <a:xfrm>
                <a:off x="0" y="0"/>
                <a:ext cx="2890811" cy="272000"/>
              </a:xfrm>
              <a:custGeom>
                <a:avLst/>
                <a:gdLst/>
                <a:ahLst/>
                <a:cxnLst/>
                <a:rect l="l" t="t" r="r" b="b"/>
                <a:pathLst>
                  <a:path w="2890811" h="272000" extrusionOk="0">
                    <a:moveTo>
                      <a:pt x="64187" y="0"/>
                    </a:moveTo>
                    <a:lnTo>
                      <a:pt x="2826624" y="0"/>
                    </a:lnTo>
                    <a:cubicBezTo>
                      <a:pt x="2843647" y="0"/>
                      <a:pt x="2859973" y="6762"/>
                      <a:pt x="2872011" y="18800"/>
                    </a:cubicBezTo>
                    <a:cubicBezTo>
                      <a:pt x="2884048" y="30837"/>
                      <a:pt x="2890811" y="47163"/>
                      <a:pt x="2890811" y="64187"/>
                    </a:cubicBezTo>
                    <a:lnTo>
                      <a:pt x="2890811" y="207813"/>
                    </a:lnTo>
                    <a:cubicBezTo>
                      <a:pt x="2890811" y="243262"/>
                      <a:pt x="2862073" y="272000"/>
                      <a:pt x="2826624" y="272000"/>
                    </a:cubicBezTo>
                    <a:lnTo>
                      <a:pt x="64187" y="272000"/>
                    </a:lnTo>
                    <a:cubicBezTo>
                      <a:pt x="47163" y="272000"/>
                      <a:pt x="30837" y="265237"/>
                      <a:pt x="18800" y="253200"/>
                    </a:cubicBezTo>
                    <a:cubicBezTo>
                      <a:pt x="6762" y="241162"/>
                      <a:pt x="0" y="224836"/>
                      <a:pt x="0" y="207813"/>
                    </a:cubicBezTo>
                    <a:lnTo>
                      <a:pt x="0" y="64187"/>
                    </a:lnTo>
                    <a:cubicBezTo>
                      <a:pt x="0" y="28737"/>
                      <a:pt x="28737" y="0"/>
                      <a:pt x="64187" y="0"/>
                    </a:cubicBezTo>
                    <a:close/>
                  </a:path>
                </a:pathLst>
              </a:custGeom>
              <a:grpFill/>
              <a:ln>
                <a:noFill/>
              </a:ln>
            </p:spPr>
            <p:txBody>
              <a:bodyPr spcFirstLastPara="1" wrap="square" lIns="60967" tIns="60967" rIns="60967" bIns="60967" anchor="ctr" anchorCtr="0">
                <a:noAutofit/>
              </a:bodyPr>
              <a:lstStyle/>
              <a:p>
                <a:pPr defTabSz="1219170">
                  <a:buClr>
                    <a:srgbClr val="000000"/>
                  </a:buClr>
                </a:pPr>
                <a:endParaRPr sz="2400" kern="0">
                  <a:solidFill>
                    <a:srgbClr val="000000"/>
                  </a:solidFill>
                  <a:latin typeface="Arial"/>
                  <a:cs typeface="Arial"/>
                  <a:sym typeface="Arial"/>
                </a:endParaRPr>
              </a:p>
            </p:txBody>
          </p:sp>
          <p:sp>
            <p:nvSpPr>
              <p:cNvPr id="49" name="Google Shape;225;p25">
                <a:extLst>
                  <a:ext uri="{FF2B5EF4-FFF2-40B4-BE49-F238E27FC236}">
                    <a16:creationId xmlns:a16="http://schemas.microsoft.com/office/drawing/2014/main" id="{D6A8EA48-3F1E-81DE-E806-60123ECC060A}"/>
                  </a:ext>
                </a:extLst>
              </p:cNvPr>
              <p:cNvSpPr txBox="1"/>
              <p:nvPr/>
            </p:nvSpPr>
            <p:spPr>
              <a:xfrm>
                <a:off x="-1" y="101"/>
                <a:ext cx="2890800" cy="272100"/>
              </a:xfrm>
              <a:prstGeom prst="rect">
                <a:avLst/>
              </a:prstGeom>
              <a:grpFill/>
              <a:ln>
                <a:noFill/>
              </a:ln>
            </p:spPr>
            <p:txBody>
              <a:bodyPr spcFirstLastPara="1" wrap="square" lIns="33867" tIns="33867" rIns="33867" bIns="33867" anchor="ctr" anchorCtr="0">
                <a:noAutofit/>
              </a:bodyPr>
              <a:lstStyle/>
              <a:p>
                <a:pPr defTabSz="1219170">
                  <a:lnSpc>
                    <a:spcPct val="139977"/>
                  </a:lnSpc>
                  <a:buClr>
                    <a:srgbClr val="000000"/>
                  </a:buClr>
                </a:pPr>
                <a:r>
                  <a:rPr lang="en" sz="2400" kern="0" dirty="0">
                    <a:latin typeface="Arial"/>
                    <a:ea typeface="Arial"/>
                    <a:cs typeface="Arial"/>
                    <a:sym typeface="Arial"/>
                  </a:rPr>
                  <a:t> 11-  </a:t>
                </a:r>
                <a:r>
                  <a:rPr lang="en-US" sz="2400" kern="0" dirty="0">
                    <a:latin typeface="Arial"/>
                    <a:ea typeface="Arial"/>
                    <a:cs typeface="Arial"/>
                    <a:sym typeface="Arial"/>
                  </a:rPr>
                  <a:t>Evaluation Matrices</a:t>
                </a:r>
                <a:endParaRPr sz="2400" kern="0" dirty="0">
                  <a:latin typeface="Arial"/>
                  <a:cs typeface="Arial"/>
                  <a:sym typeface="Arial"/>
                </a:endParaRPr>
              </a:p>
            </p:txBody>
          </p:sp>
        </p:grpSp>
        <p:grpSp>
          <p:nvGrpSpPr>
            <p:cNvPr id="50" name="Google Shape;223;p25">
              <a:extLst>
                <a:ext uri="{FF2B5EF4-FFF2-40B4-BE49-F238E27FC236}">
                  <a16:creationId xmlns:a16="http://schemas.microsoft.com/office/drawing/2014/main" id="{5767C023-5315-C969-9489-6A3ADA4637A9}"/>
                </a:ext>
              </a:extLst>
            </p:cNvPr>
            <p:cNvGrpSpPr/>
            <p:nvPr/>
          </p:nvGrpSpPr>
          <p:grpSpPr>
            <a:xfrm>
              <a:off x="1743983" y="7164134"/>
              <a:ext cx="10576120" cy="337343"/>
              <a:chOff x="-1" y="0"/>
              <a:chExt cx="2890812" cy="272201"/>
            </a:xfrm>
            <a:solidFill>
              <a:schemeClr val="accent5">
                <a:lumMod val="20000"/>
                <a:lumOff val="80000"/>
              </a:schemeClr>
            </a:solidFill>
          </p:grpSpPr>
          <p:sp>
            <p:nvSpPr>
              <p:cNvPr id="51" name="Google Shape;224;p25">
                <a:extLst>
                  <a:ext uri="{FF2B5EF4-FFF2-40B4-BE49-F238E27FC236}">
                    <a16:creationId xmlns:a16="http://schemas.microsoft.com/office/drawing/2014/main" id="{5590E5E7-78D0-82B6-EC83-83402FC3807B}"/>
                  </a:ext>
                </a:extLst>
              </p:cNvPr>
              <p:cNvSpPr/>
              <p:nvPr/>
            </p:nvSpPr>
            <p:spPr>
              <a:xfrm>
                <a:off x="0" y="0"/>
                <a:ext cx="2890811" cy="272000"/>
              </a:xfrm>
              <a:custGeom>
                <a:avLst/>
                <a:gdLst/>
                <a:ahLst/>
                <a:cxnLst/>
                <a:rect l="l" t="t" r="r" b="b"/>
                <a:pathLst>
                  <a:path w="2890811" h="272000" extrusionOk="0">
                    <a:moveTo>
                      <a:pt x="64187" y="0"/>
                    </a:moveTo>
                    <a:lnTo>
                      <a:pt x="2826624" y="0"/>
                    </a:lnTo>
                    <a:cubicBezTo>
                      <a:pt x="2843647" y="0"/>
                      <a:pt x="2859973" y="6762"/>
                      <a:pt x="2872011" y="18800"/>
                    </a:cubicBezTo>
                    <a:cubicBezTo>
                      <a:pt x="2884048" y="30837"/>
                      <a:pt x="2890811" y="47163"/>
                      <a:pt x="2890811" y="64187"/>
                    </a:cubicBezTo>
                    <a:lnTo>
                      <a:pt x="2890811" y="207813"/>
                    </a:lnTo>
                    <a:cubicBezTo>
                      <a:pt x="2890811" y="243262"/>
                      <a:pt x="2862073" y="272000"/>
                      <a:pt x="2826624" y="272000"/>
                    </a:cubicBezTo>
                    <a:lnTo>
                      <a:pt x="64187" y="272000"/>
                    </a:lnTo>
                    <a:cubicBezTo>
                      <a:pt x="47163" y="272000"/>
                      <a:pt x="30837" y="265237"/>
                      <a:pt x="18800" y="253200"/>
                    </a:cubicBezTo>
                    <a:cubicBezTo>
                      <a:pt x="6762" y="241162"/>
                      <a:pt x="0" y="224836"/>
                      <a:pt x="0" y="207813"/>
                    </a:cubicBezTo>
                    <a:lnTo>
                      <a:pt x="0" y="64187"/>
                    </a:lnTo>
                    <a:cubicBezTo>
                      <a:pt x="0" y="28737"/>
                      <a:pt x="28737" y="0"/>
                      <a:pt x="64187" y="0"/>
                    </a:cubicBezTo>
                    <a:close/>
                  </a:path>
                </a:pathLst>
              </a:custGeom>
              <a:grpFill/>
              <a:ln>
                <a:noFill/>
              </a:ln>
            </p:spPr>
            <p:txBody>
              <a:bodyPr spcFirstLastPara="1" wrap="square" lIns="60967" tIns="60967" rIns="60967" bIns="60967" anchor="ctr" anchorCtr="0">
                <a:noAutofit/>
              </a:bodyPr>
              <a:lstStyle/>
              <a:p>
                <a:pPr defTabSz="1219170">
                  <a:buClr>
                    <a:srgbClr val="000000"/>
                  </a:buClr>
                </a:pPr>
                <a:endParaRPr sz="2400" kern="0">
                  <a:solidFill>
                    <a:srgbClr val="000000"/>
                  </a:solidFill>
                  <a:latin typeface="Arial"/>
                  <a:cs typeface="Arial"/>
                  <a:sym typeface="Arial"/>
                </a:endParaRPr>
              </a:p>
            </p:txBody>
          </p:sp>
          <p:sp>
            <p:nvSpPr>
              <p:cNvPr id="52" name="Google Shape;225;p25">
                <a:extLst>
                  <a:ext uri="{FF2B5EF4-FFF2-40B4-BE49-F238E27FC236}">
                    <a16:creationId xmlns:a16="http://schemas.microsoft.com/office/drawing/2014/main" id="{F3555727-D49A-3491-824D-4BD4F87091AF}"/>
                  </a:ext>
                </a:extLst>
              </p:cNvPr>
              <p:cNvSpPr txBox="1"/>
              <p:nvPr/>
            </p:nvSpPr>
            <p:spPr>
              <a:xfrm>
                <a:off x="-1" y="101"/>
                <a:ext cx="2890800" cy="272100"/>
              </a:xfrm>
              <a:prstGeom prst="rect">
                <a:avLst/>
              </a:prstGeom>
              <a:grpFill/>
              <a:ln>
                <a:noFill/>
              </a:ln>
            </p:spPr>
            <p:txBody>
              <a:bodyPr spcFirstLastPara="1" wrap="square" lIns="33867" tIns="33867" rIns="33867" bIns="33867" anchor="ctr" anchorCtr="0">
                <a:noAutofit/>
              </a:bodyPr>
              <a:lstStyle/>
              <a:p>
                <a:pPr defTabSz="1219170">
                  <a:lnSpc>
                    <a:spcPct val="139977"/>
                  </a:lnSpc>
                  <a:buClr>
                    <a:srgbClr val="000000"/>
                  </a:buClr>
                </a:pPr>
                <a:r>
                  <a:rPr lang="en" sz="2400" kern="0" dirty="0">
                    <a:latin typeface="Arial"/>
                    <a:ea typeface="Arial"/>
                    <a:cs typeface="Arial"/>
                    <a:sym typeface="Arial"/>
                  </a:rPr>
                  <a:t> 12-  </a:t>
                </a:r>
                <a:r>
                  <a:rPr lang="en-US" sz="2400" kern="0" dirty="0">
                    <a:latin typeface="Arial"/>
                    <a:ea typeface="Arial"/>
                    <a:cs typeface="Arial"/>
                    <a:sym typeface="Arial"/>
                  </a:rPr>
                  <a:t>Future Works</a:t>
                </a:r>
                <a:endParaRPr sz="2400" kern="0" dirty="0">
                  <a:latin typeface="Arial"/>
                  <a:cs typeface="Arial"/>
                  <a:sym typeface="Arial"/>
                </a:endParaRPr>
              </a:p>
            </p:txBody>
          </p:sp>
        </p:grpSp>
        <p:grpSp>
          <p:nvGrpSpPr>
            <p:cNvPr id="53" name="Google Shape;223;p25">
              <a:extLst>
                <a:ext uri="{FF2B5EF4-FFF2-40B4-BE49-F238E27FC236}">
                  <a16:creationId xmlns:a16="http://schemas.microsoft.com/office/drawing/2014/main" id="{629C6C15-DFD5-1D88-B0EF-75DAA210A7E1}"/>
                </a:ext>
              </a:extLst>
            </p:cNvPr>
            <p:cNvGrpSpPr/>
            <p:nvPr/>
          </p:nvGrpSpPr>
          <p:grpSpPr>
            <a:xfrm>
              <a:off x="1742829" y="7631613"/>
              <a:ext cx="10576120" cy="329965"/>
              <a:chOff x="-1" y="0"/>
              <a:chExt cx="2890812" cy="272201"/>
            </a:xfrm>
            <a:solidFill>
              <a:schemeClr val="accent5">
                <a:lumMod val="20000"/>
                <a:lumOff val="80000"/>
              </a:schemeClr>
            </a:solidFill>
          </p:grpSpPr>
          <p:sp>
            <p:nvSpPr>
              <p:cNvPr id="54" name="Google Shape;224;p25">
                <a:extLst>
                  <a:ext uri="{FF2B5EF4-FFF2-40B4-BE49-F238E27FC236}">
                    <a16:creationId xmlns:a16="http://schemas.microsoft.com/office/drawing/2014/main" id="{37EB731D-3006-DF10-2146-30E411E6B26B}"/>
                  </a:ext>
                </a:extLst>
              </p:cNvPr>
              <p:cNvSpPr/>
              <p:nvPr/>
            </p:nvSpPr>
            <p:spPr>
              <a:xfrm>
                <a:off x="0" y="0"/>
                <a:ext cx="2890811" cy="272000"/>
              </a:xfrm>
              <a:custGeom>
                <a:avLst/>
                <a:gdLst/>
                <a:ahLst/>
                <a:cxnLst/>
                <a:rect l="l" t="t" r="r" b="b"/>
                <a:pathLst>
                  <a:path w="2890811" h="272000" extrusionOk="0">
                    <a:moveTo>
                      <a:pt x="64187" y="0"/>
                    </a:moveTo>
                    <a:lnTo>
                      <a:pt x="2826624" y="0"/>
                    </a:lnTo>
                    <a:cubicBezTo>
                      <a:pt x="2843647" y="0"/>
                      <a:pt x="2859973" y="6762"/>
                      <a:pt x="2872011" y="18800"/>
                    </a:cubicBezTo>
                    <a:cubicBezTo>
                      <a:pt x="2884048" y="30837"/>
                      <a:pt x="2890811" y="47163"/>
                      <a:pt x="2890811" y="64187"/>
                    </a:cubicBezTo>
                    <a:lnTo>
                      <a:pt x="2890811" y="207813"/>
                    </a:lnTo>
                    <a:cubicBezTo>
                      <a:pt x="2890811" y="243262"/>
                      <a:pt x="2862073" y="272000"/>
                      <a:pt x="2826624" y="272000"/>
                    </a:cubicBezTo>
                    <a:lnTo>
                      <a:pt x="64187" y="272000"/>
                    </a:lnTo>
                    <a:cubicBezTo>
                      <a:pt x="47163" y="272000"/>
                      <a:pt x="30837" y="265237"/>
                      <a:pt x="18800" y="253200"/>
                    </a:cubicBezTo>
                    <a:cubicBezTo>
                      <a:pt x="6762" y="241162"/>
                      <a:pt x="0" y="224836"/>
                      <a:pt x="0" y="207813"/>
                    </a:cubicBezTo>
                    <a:lnTo>
                      <a:pt x="0" y="64187"/>
                    </a:lnTo>
                    <a:cubicBezTo>
                      <a:pt x="0" y="28737"/>
                      <a:pt x="28737" y="0"/>
                      <a:pt x="64187" y="0"/>
                    </a:cubicBezTo>
                    <a:close/>
                  </a:path>
                </a:pathLst>
              </a:custGeom>
              <a:grpFill/>
              <a:ln>
                <a:noFill/>
              </a:ln>
            </p:spPr>
            <p:txBody>
              <a:bodyPr spcFirstLastPara="1" wrap="square" lIns="60967" tIns="60967" rIns="60967" bIns="60967" anchor="ctr" anchorCtr="0">
                <a:noAutofit/>
              </a:bodyPr>
              <a:lstStyle/>
              <a:p>
                <a:pPr defTabSz="1219170">
                  <a:buClr>
                    <a:srgbClr val="000000"/>
                  </a:buClr>
                </a:pPr>
                <a:endParaRPr sz="2400" kern="0">
                  <a:solidFill>
                    <a:srgbClr val="000000"/>
                  </a:solidFill>
                  <a:latin typeface="Arial"/>
                  <a:cs typeface="Arial"/>
                  <a:sym typeface="Arial"/>
                </a:endParaRPr>
              </a:p>
            </p:txBody>
          </p:sp>
          <p:sp>
            <p:nvSpPr>
              <p:cNvPr id="55" name="Google Shape;225;p25">
                <a:extLst>
                  <a:ext uri="{FF2B5EF4-FFF2-40B4-BE49-F238E27FC236}">
                    <a16:creationId xmlns:a16="http://schemas.microsoft.com/office/drawing/2014/main" id="{78C6EAA6-1D53-141E-6F4D-657D7DC6BD90}"/>
                  </a:ext>
                </a:extLst>
              </p:cNvPr>
              <p:cNvSpPr txBox="1"/>
              <p:nvPr/>
            </p:nvSpPr>
            <p:spPr>
              <a:xfrm>
                <a:off x="-1" y="101"/>
                <a:ext cx="2890800" cy="272100"/>
              </a:xfrm>
              <a:prstGeom prst="rect">
                <a:avLst/>
              </a:prstGeom>
              <a:grpFill/>
              <a:ln>
                <a:noFill/>
              </a:ln>
            </p:spPr>
            <p:txBody>
              <a:bodyPr spcFirstLastPara="1" wrap="square" lIns="33867" tIns="33867" rIns="33867" bIns="33867" anchor="ctr" anchorCtr="0">
                <a:noAutofit/>
              </a:bodyPr>
              <a:lstStyle/>
              <a:p>
                <a:pPr defTabSz="1219170">
                  <a:lnSpc>
                    <a:spcPct val="139977"/>
                  </a:lnSpc>
                  <a:buClr>
                    <a:srgbClr val="000000"/>
                  </a:buClr>
                </a:pPr>
                <a:r>
                  <a:rPr lang="en" sz="2400" kern="0" dirty="0">
                    <a:latin typeface="Arial"/>
                    <a:ea typeface="Arial"/>
                    <a:cs typeface="Arial"/>
                    <a:sym typeface="Arial"/>
                  </a:rPr>
                  <a:t> 13-  </a:t>
                </a:r>
                <a:r>
                  <a:rPr lang="en-US" sz="2400" kern="0" dirty="0">
                    <a:latin typeface="Arial"/>
                    <a:ea typeface="Arial"/>
                    <a:cs typeface="Arial"/>
                    <a:sym typeface="Arial"/>
                  </a:rPr>
                  <a:t>Conclusion</a:t>
                </a:r>
                <a:endParaRPr sz="2400" kern="0" dirty="0">
                  <a:latin typeface="Arial"/>
                  <a:cs typeface="Arial"/>
                  <a:sym typeface="Arial"/>
                </a:endParaRPr>
              </a:p>
            </p:txBody>
          </p:sp>
        </p:grpSp>
        <p:grpSp>
          <p:nvGrpSpPr>
            <p:cNvPr id="56" name="Google Shape;223;p25">
              <a:extLst>
                <a:ext uri="{FF2B5EF4-FFF2-40B4-BE49-F238E27FC236}">
                  <a16:creationId xmlns:a16="http://schemas.microsoft.com/office/drawing/2014/main" id="{FD0E7DDD-D37C-9E8C-034F-8A0BB428BB5A}"/>
                </a:ext>
              </a:extLst>
            </p:cNvPr>
            <p:cNvGrpSpPr/>
            <p:nvPr/>
          </p:nvGrpSpPr>
          <p:grpSpPr>
            <a:xfrm>
              <a:off x="1742828" y="3365893"/>
              <a:ext cx="10592374" cy="382787"/>
              <a:chOff x="-4444" y="0"/>
              <a:chExt cx="2895255" cy="300192"/>
            </a:xfrm>
            <a:solidFill>
              <a:schemeClr val="accent5">
                <a:lumMod val="20000"/>
                <a:lumOff val="80000"/>
              </a:schemeClr>
            </a:solidFill>
          </p:grpSpPr>
          <p:sp>
            <p:nvSpPr>
              <p:cNvPr id="57" name="Google Shape;224;p25">
                <a:extLst>
                  <a:ext uri="{FF2B5EF4-FFF2-40B4-BE49-F238E27FC236}">
                    <a16:creationId xmlns:a16="http://schemas.microsoft.com/office/drawing/2014/main" id="{4B034E2F-846C-01F0-D51D-0AE9356E38A1}"/>
                  </a:ext>
                </a:extLst>
              </p:cNvPr>
              <p:cNvSpPr/>
              <p:nvPr/>
            </p:nvSpPr>
            <p:spPr>
              <a:xfrm>
                <a:off x="0" y="0"/>
                <a:ext cx="2890811" cy="272000"/>
              </a:xfrm>
              <a:custGeom>
                <a:avLst/>
                <a:gdLst/>
                <a:ahLst/>
                <a:cxnLst/>
                <a:rect l="l" t="t" r="r" b="b"/>
                <a:pathLst>
                  <a:path w="2890811" h="272000" extrusionOk="0">
                    <a:moveTo>
                      <a:pt x="64187" y="0"/>
                    </a:moveTo>
                    <a:lnTo>
                      <a:pt x="2826624" y="0"/>
                    </a:lnTo>
                    <a:cubicBezTo>
                      <a:pt x="2843647" y="0"/>
                      <a:pt x="2859973" y="6762"/>
                      <a:pt x="2872011" y="18800"/>
                    </a:cubicBezTo>
                    <a:cubicBezTo>
                      <a:pt x="2884048" y="30837"/>
                      <a:pt x="2890811" y="47163"/>
                      <a:pt x="2890811" y="64187"/>
                    </a:cubicBezTo>
                    <a:lnTo>
                      <a:pt x="2890811" y="207813"/>
                    </a:lnTo>
                    <a:cubicBezTo>
                      <a:pt x="2890811" y="243262"/>
                      <a:pt x="2862073" y="272000"/>
                      <a:pt x="2826624" y="272000"/>
                    </a:cubicBezTo>
                    <a:lnTo>
                      <a:pt x="64187" y="272000"/>
                    </a:lnTo>
                    <a:cubicBezTo>
                      <a:pt x="47163" y="272000"/>
                      <a:pt x="30837" y="265237"/>
                      <a:pt x="18800" y="253200"/>
                    </a:cubicBezTo>
                    <a:cubicBezTo>
                      <a:pt x="6762" y="241162"/>
                      <a:pt x="0" y="224836"/>
                      <a:pt x="0" y="207813"/>
                    </a:cubicBezTo>
                    <a:lnTo>
                      <a:pt x="0" y="64187"/>
                    </a:lnTo>
                    <a:cubicBezTo>
                      <a:pt x="0" y="28737"/>
                      <a:pt x="28737" y="0"/>
                      <a:pt x="64187" y="0"/>
                    </a:cubicBezTo>
                    <a:close/>
                  </a:path>
                </a:pathLst>
              </a:custGeom>
              <a:grpFill/>
              <a:ln>
                <a:noFill/>
              </a:ln>
            </p:spPr>
            <p:txBody>
              <a:bodyPr spcFirstLastPara="1" wrap="square" lIns="60967" tIns="60967" rIns="60967" bIns="60967" anchor="ctr" anchorCtr="0">
                <a:noAutofit/>
              </a:bodyPr>
              <a:lstStyle/>
              <a:p>
                <a:pPr defTabSz="1219170">
                  <a:buClr>
                    <a:srgbClr val="000000"/>
                  </a:buClr>
                </a:pPr>
                <a:endParaRPr sz="2400" kern="0">
                  <a:solidFill>
                    <a:srgbClr val="000000"/>
                  </a:solidFill>
                  <a:latin typeface="Arial"/>
                  <a:cs typeface="Arial"/>
                  <a:sym typeface="Arial"/>
                </a:endParaRPr>
              </a:p>
            </p:txBody>
          </p:sp>
          <p:sp>
            <p:nvSpPr>
              <p:cNvPr id="58" name="Google Shape;225;p25">
                <a:extLst>
                  <a:ext uri="{FF2B5EF4-FFF2-40B4-BE49-F238E27FC236}">
                    <a16:creationId xmlns:a16="http://schemas.microsoft.com/office/drawing/2014/main" id="{3423F142-0B8A-6DB3-7F84-C0DBF4507058}"/>
                  </a:ext>
                </a:extLst>
              </p:cNvPr>
              <p:cNvSpPr txBox="1"/>
              <p:nvPr/>
            </p:nvSpPr>
            <p:spPr>
              <a:xfrm>
                <a:off x="-4444" y="67843"/>
                <a:ext cx="2890811" cy="232349"/>
              </a:xfrm>
              <a:prstGeom prst="rect">
                <a:avLst/>
              </a:prstGeom>
              <a:grpFill/>
              <a:ln>
                <a:noFill/>
              </a:ln>
            </p:spPr>
            <p:txBody>
              <a:bodyPr spcFirstLastPara="1" wrap="square" lIns="33867" tIns="33867" rIns="33867" bIns="33867" anchor="ctr" anchorCtr="0">
                <a:noAutofit/>
              </a:bodyPr>
              <a:lstStyle/>
              <a:p>
                <a:pPr defTabSz="1219170">
                  <a:lnSpc>
                    <a:spcPct val="139977"/>
                  </a:lnSpc>
                  <a:buClr>
                    <a:srgbClr val="000000"/>
                  </a:buClr>
                </a:pPr>
                <a:r>
                  <a:rPr lang="en-US" sz="2400" b="1" kern="0" dirty="0">
                    <a:latin typeface="Arial"/>
                    <a:ea typeface="Arial"/>
                    <a:cs typeface="Arial"/>
                    <a:sym typeface="Arial"/>
                  </a:rPr>
                  <a:t> </a:t>
                </a:r>
                <a:r>
                  <a:rPr lang="en-US" sz="2400" kern="0" dirty="0">
                    <a:latin typeface="Arial"/>
                    <a:ea typeface="Arial"/>
                    <a:cs typeface="Arial"/>
                    <a:sym typeface="Arial"/>
                  </a:rPr>
                  <a:t>3-</a:t>
                </a:r>
                <a:r>
                  <a:rPr lang="en-US" sz="2400" b="1" kern="0" dirty="0">
                    <a:latin typeface="Arial"/>
                    <a:ea typeface="Arial"/>
                    <a:cs typeface="Arial"/>
                    <a:sym typeface="Arial"/>
                  </a:rPr>
                  <a:t> </a:t>
                </a:r>
                <a:r>
                  <a:rPr lang="en-US" sz="2400" kern="0" dirty="0">
                    <a:latin typeface="Arial"/>
                    <a:ea typeface="Arial"/>
                    <a:cs typeface="Arial"/>
                    <a:sym typeface="Arial"/>
                  </a:rPr>
                  <a:t>Challenges in Fraud Detection</a:t>
                </a:r>
              </a:p>
              <a:p>
                <a:pPr defTabSz="1219170">
                  <a:lnSpc>
                    <a:spcPct val="139977"/>
                  </a:lnSpc>
                  <a:buClr>
                    <a:srgbClr val="000000"/>
                  </a:buClr>
                </a:pPr>
                <a:endParaRPr lang="en-US" sz="1050" kern="0" dirty="0">
                  <a:latin typeface="Arial"/>
                  <a:cs typeface="Arial"/>
                  <a:sym typeface="Arial"/>
                </a:endParaRPr>
              </a:p>
            </p:txBody>
          </p:sp>
        </p:grpSp>
        <p:grpSp>
          <p:nvGrpSpPr>
            <p:cNvPr id="59" name="Google Shape;214;p25">
              <a:extLst>
                <a:ext uri="{FF2B5EF4-FFF2-40B4-BE49-F238E27FC236}">
                  <a16:creationId xmlns:a16="http://schemas.microsoft.com/office/drawing/2014/main" id="{FD10D12F-4609-99A6-D9E3-E4E4F3688831}"/>
                </a:ext>
              </a:extLst>
            </p:cNvPr>
            <p:cNvGrpSpPr/>
            <p:nvPr/>
          </p:nvGrpSpPr>
          <p:grpSpPr>
            <a:xfrm>
              <a:off x="1741586" y="4174995"/>
              <a:ext cx="10576329" cy="346838"/>
              <a:chOff x="-1" y="0"/>
              <a:chExt cx="2890812" cy="272100"/>
            </a:xfrm>
            <a:solidFill>
              <a:schemeClr val="accent5">
                <a:lumMod val="20000"/>
                <a:lumOff val="80000"/>
              </a:schemeClr>
            </a:solidFill>
          </p:grpSpPr>
          <p:sp>
            <p:nvSpPr>
              <p:cNvPr id="60" name="Google Shape;215;p25">
                <a:extLst>
                  <a:ext uri="{FF2B5EF4-FFF2-40B4-BE49-F238E27FC236}">
                    <a16:creationId xmlns:a16="http://schemas.microsoft.com/office/drawing/2014/main" id="{0AD52802-BFE9-AC85-667C-AD60A86DB2CF}"/>
                  </a:ext>
                </a:extLst>
              </p:cNvPr>
              <p:cNvSpPr/>
              <p:nvPr/>
            </p:nvSpPr>
            <p:spPr>
              <a:xfrm>
                <a:off x="0" y="0"/>
                <a:ext cx="2890811" cy="272000"/>
              </a:xfrm>
              <a:custGeom>
                <a:avLst/>
                <a:gdLst/>
                <a:ahLst/>
                <a:cxnLst/>
                <a:rect l="l" t="t" r="r" b="b"/>
                <a:pathLst>
                  <a:path w="2890811" h="272000" extrusionOk="0">
                    <a:moveTo>
                      <a:pt x="64187" y="0"/>
                    </a:moveTo>
                    <a:lnTo>
                      <a:pt x="2826624" y="0"/>
                    </a:lnTo>
                    <a:cubicBezTo>
                      <a:pt x="2843647" y="0"/>
                      <a:pt x="2859973" y="6762"/>
                      <a:pt x="2872011" y="18800"/>
                    </a:cubicBezTo>
                    <a:cubicBezTo>
                      <a:pt x="2884048" y="30837"/>
                      <a:pt x="2890811" y="47163"/>
                      <a:pt x="2890811" y="64187"/>
                    </a:cubicBezTo>
                    <a:lnTo>
                      <a:pt x="2890811" y="207813"/>
                    </a:lnTo>
                    <a:cubicBezTo>
                      <a:pt x="2890811" y="243262"/>
                      <a:pt x="2862073" y="272000"/>
                      <a:pt x="2826624" y="272000"/>
                    </a:cubicBezTo>
                    <a:lnTo>
                      <a:pt x="64187" y="272000"/>
                    </a:lnTo>
                    <a:cubicBezTo>
                      <a:pt x="47163" y="272000"/>
                      <a:pt x="30837" y="265237"/>
                      <a:pt x="18800" y="253200"/>
                    </a:cubicBezTo>
                    <a:cubicBezTo>
                      <a:pt x="6762" y="241162"/>
                      <a:pt x="0" y="224836"/>
                      <a:pt x="0" y="207813"/>
                    </a:cubicBezTo>
                    <a:lnTo>
                      <a:pt x="0" y="64187"/>
                    </a:lnTo>
                    <a:cubicBezTo>
                      <a:pt x="0" y="28737"/>
                      <a:pt x="28737" y="0"/>
                      <a:pt x="64187" y="0"/>
                    </a:cubicBezTo>
                    <a:close/>
                  </a:path>
                </a:pathLst>
              </a:custGeom>
              <a:grpFill/>
              <a:ln>
                <a:noFill/>
              </a:ln>
            </p:spPr>
            <p:txBody>
              <a:bodyPr spcFirstLastPara="1" wrap="square" lIns="60967" tIns="60967" rIns="60967" bIns="60967" anchor="ctr" anchorCtr="0">
                <a:noAutofit/>
              </a:bodyPr>
              <a:lstStyle/>
              <a:p>
                <a:pPr defTabSz="1219170">
                  <a:buClr>
                    <a:srgbClr val="000000"/>
                  </a:buClr>
                </a:pPr>
                <a:endParaRPr sz="2400" kern="0">
                  <a:solidFill>
                    <a:srgbClr val="000000"/>
                  </a:solidFill>
                  <a:latin typeface="Arial"/>
                  <a:cs typeface="Arial"/>
                  <a:sym typeface="Arial"/>
                </a:endParaRPr>
              </a:p>
            </p:txBody>
          </p:sp>
          <p:sp>
            <p:nvSpPr>
              <p:cNvPr id="61" name="Google Shape;216;p25">
                <a:extLst>
                  <a:ext uri="{FF2B5EF4-FFF2-40B4-BE49-F238E27FC236}">
                    <a16:creationId xmlns:a16="http://schemas.microsoft.com/office/drawing/2014/main" id="{D71CA79F-3455-674D-F99D-8387BFC6EE12}"/>
                  </a:ext>
                </a:extLst>
              </p:cNvPr>
              <p:cNvSpPr txBox="1"/>
              <p:nvPr/>
            </p:nvSpPr>
            <p:spPr>
              <a:xfrm>
                <a:off x="-1" y="0"/>
                <a:ext cx="2890800" cy="272100"/>
              </a:xfrm>
              <a:prstGeom prst="rect">
                <a:avLst/>
              </a:prstGeom>
              <a:grpFill/>
              <a:ln>
                <a:noFill/>
              </a:ln>
            </p:spPr>
            <p:txBody>
              <a:bodyPr spcFirstLastPara="1" wrap="square" lIns="33867" tIns="33867" rIns="33867" bIns="33867" anchor="ctr" anchorCtr="0">
                <a:noAutofit/>
              </a:bodyPr>
              <a:lstStyle/>
              <a:p>
                <a:pPr defTabSz="1219170">
                  <a:lnSpc>
                    <a:spcPct val="139977"/>
                  </a:lnSpc>
                  <a:buClr>
                    <a:srgbClr val="000000"/>
                  </a:buClr>
                </a:pPr>
                <a:r>
                  <a:rPr lang="en-US" sz="2400" kern="0" dirty="0">
                    <a:latin typeface="Arial"/>
                    <a:ea typeface="Arial"/>
                    <a:cs typeface="Arial"/>
                    <a:sym typeface="Arial"/>
                  </a:rPr>
                  <a:t> 5- </a:t>
                </a:r>
                <a:r>
                  <a:rPr lang="en-US" sz="2400" dirty="0"/>
                  <a:t>Methodology</a:t>
                </a:r>
                <a:endParaRPr lang="en-US" sz="2400" kern="0" dirty="0">
                  <a:latin typeface="Arial"/>
                  <a:cs typeface="Arial"/>
                  <a:sym typeface="Arial"/>
                </a:endParaRPr>
              </a:p>
            </p:txBody>
          </p:sp>
        </p:grpSp>
        <p:grpSp>
          <p:nvGrpSpPr>
            <p:cNvPr id="62" name="Google Shape;214;p25">
              <a:extLst>
                <a:ext uri="{FF2B5EF4-FFF2-40B4-BE49-F238E27FC236}">
                  <a16:creationId xmlns:a16="http://schemas.microsoft.com/office/drawing/2014/main" id="{9876AF6C-5370-6D76-E049-6338B53ED6A5}"/>
                </a:ext>
              </a:extLst>
            </p:cNvPr>
            <p:cNvGrpSpPr/>
            <p:nvPr/>
          </p:nvGrpSpPr>
          <p:grpSpPr>
            <a:xfrm>
              <a:off x="1764025" y="4603381"/>
              <a:ext cx="10576329" cy="346838"/>
              <a:chOff x="-1" y="0"/>
              <a:chExt cx="2890812" cy="272100"/>
            </a:xfrm>
            <a:solidFill>
              <a:schemeClr val="accent5">
                <a:lumMod val="20000"/>
                <a:lumOff val="80000"/>
              </a:schemeClr>
            </a:solidFill>
          </p:grpSpPr>
          <p:sp>
            <p:nvSpPr>
              <p:cNvPr id="63" name="Google Shape;215;p25">
                <a:extLst>
                  <a:ext uri="{FF2B5EF4-FFF2-40B4-BE49-F238E27FC236}">
                    <a16:creationId xmlns:a16="http://schemas.microsoft.com/office/drawing/2014/main" id="{B6DDD178-2754-5D1D-D5AD-9C59E75F6342}"/>
                  </a:ext>
                </a:extLst>
              </p:cNvPr>
              <p:cNvSpPr/>
              <p:nvPr/>
            </p:nvSpPr>
            <p:spPr>
              <a:xfrm>
                <a:off x="0" y="0"/>
                <a:ext cx="2890811" cy="272000"/>
              </a:xfrm>
              <a:custGeom>
                <a:avLst/>
                <a:gdLst/>
                <a:ahLst/>
                <a:cxnLst/>
                <a:rect l="l" t="t" r="r" b="b"/>
                <a:pathLst>
                  <a:path w="2890811" h="272000" extrusionOk="0">
                    <a:moveTo>
                      <a:pt x="64187" y="0"/>
                    </a:moveTo>
                    <a:lnTo>
                      <a:pt x="2826624" y="0"/>
                    </a:lnTo>
                    <a:cubicBezTo>
                      <a:pt x="2843647" y="0"/>
                      <a:pt x="2859973" y="6762"/>
                      <a:pt x="2872011" y="18800"/>
                    </a:cubicBezTo>
                    <a:cubicBezTo>
                      <a:pt x="2884048" y="30837"/>
                      <a:pt x="2890811" y="47163"/>
                      <a:pt x="2890811" y="64187"/>
                    </a:cubicBezTo>
                    <a:lnTo>
                      <a:pt x="2890811" y="207813"/>
                    </a:lnTo>
                    <a:cubicBezTo>
                      <a:pt x="2890811" y="243262"/>
                      <a:pt x="2862073" y="272000"/>
                      <a:pt x="2826624" y="272000"/>
                    </a:cubicBezTo>
                    <a:lnTo>
                      <a:pt x="64187" y="272000"/>
                    </a:lnTo>
                    <a:cubicBezTo>
                      <a:pt x="47163" y="272000"/>
                      <a:pt x="30837" y="265237"/>
                      <a:pt x="18800" y="253200"/>
                    </a:cubicBezTo>
                    <a:cubicBezTo>
                      <a:pt x="6762" y="241162"/>
                      <a:pt x="0" y="224836"/>
                      <a:pt x="0" y="207813"/>
                    </a:cubicBezTo>
                    <a:lnTo>
                      <a:pt x="0" y="64187"/>
                    </a:lnTo>
                    <a:cubicBezTo>
                      <a:pt x="0" y="28737"/>
                      <a:pt x="28737" y="0"/>
                      <a:pt x="64187" y="0"/>
                    </a:cubicBezTo>
                    <a:close/>
                  </a:path>
                </a:pathLst>
              </a:custGeom>
              <a:grpFill/>
              <a:ln>
                <a:noFill/>
              </a:ln>
            </p:spPr>
            <p:txBody>
              <a:bodyPr spcFirstLastPara="1" wrap="square" lIns="60967" tIns="60967" rIns="60967" bIns="60967" anchor="ctr" anchorCtr="0">
                <a:noAutofit/>
              </a:bodyPr>
              <a:lstStyle/>
              <a:p>
                <a:pPr defTabSz="1219170">
                  <a:buClr>
                    <a:srgbClr val="000000"/>
                  </a:buClr>
                </a:pPr>
                <a:endParaRPr sz="2400" kern="0">
                  <a:solidFill>
                    <a:srgbClr val="000000"/>
                  </a:solidFill>
                  <a:latin typeface="Arial"/>
                  <a:cs typeface="Arial"/>
                  <a:sym typeface="Arial"/>
                </a:endParaRPr>
              </a:p>
            </p:txBody>
          </p:sp>
          <p:sp>
            <p:nvSpPr>
              <p:cNvPr id="64" name="Google Shape;216;p25">
                <a:extLst>
                  <a:ext uri="{FF2B5EF4-FFF2-40B4-BE49-F238E27FC236}">
                    <a16:creationId xmlns:a16="http://schemas.microsoft.com/office/drawing/2014/main" id="{AD0148C0-52B0-6DA2-DF1D-084CC2509DF5}"/>
                  </a:ext>
                </a:extLst>
              </p:cNvPr>
              <p:cNvSpPr txBox="1"/>
              <p:nvPr/>
            </p:nvSpPr>
            <p:spPr>
              <a:xfrm>
                <a:off x="-1" y="0"/>
                <a:ext cx="2890800" cy="272100"/>
              </a:xfrm>
              <a:prstGeom prst="rect">
                <a:avLst/>
              </a:prstGeom>
              <a:grpFill/>
              <a:ln>
                <a:noFill/>
              </a:ln>
            </p:spPr>
            <p:txBody>
              <a:bodyPr spcFirstLastPara="1" wrap="square" lIns="33867" tIns="33867" rIns="33867" bIns="33867" anchor="ctr" anchorCtr="0">
                <a:noAutofit/>
              </a:bodyPr>
              <a:lstStyle/>
              <a:p>
                <a:pPr defTabSz="1219170">
                  <a:lnSpc>
                    <a:spcPct val="139977"/>
                  </a:lnSpc>
                  <a:buClr>
                    <a:srgbClr val="000000"/>
                  </a:buClr>
                </a:pPr>
                <a:r>
                  <a:rPr lang="en-US" sz="2400" kern="0" dirty="0">
                    <a:ea typeface="Arial"/>
                    <a:cs typeface="Arial"/>
                    <a:sym typeface="Arial"/>
                  </a:rPr>
                  <a:t> 6- </a:t>
                </a:r>
                <a:r>
                  <a:rPr lang="en-US" sz="2400" dirty="0"/>
                  <a:t>Week 1 (work Flow) : Data Collection and Preprocessing</a:t>
                </a:r>
                <a:endParaRPr lang="en-US" sz="2400" kern="0" dirty="0">
                  <a:cs typeface="Arial"/>
                  <a:sym typeface="Arial"/>
                </a:endParaRPr>
              </a:p>
            </p:txBody>
          </p:sp>
        </p:grpSp>
        <p:grpSp>
          <p:nvGrpSpPr>
            <p:cNvPr id="65" name="Google Shape;214;p25">
              <a:extLst>
                <a:ext uri="{FF2B5EF4-FFF2-40B4-BE49-F238E27FC236}">
                  <a16:creationId xmlns:a16="http://schemas.microsoft.com/office/drawing/2014/main" id="{BF9B0B48-38DB-2191-FD2C-AF08B12146FA}"/>
                </a:ext>
              </a:extLst>
            </p:cNvPr>
            <p:cNvGrpSpPr/>
            <p:nvPr/>
          </p:nvGrpSpPr>
          <p:grpSpPr>
            <a:xfrm>
              <a:off x="1764025" y="5023731"/>
              <a:ext cx="10576329" cy="346838"/>
              <a:chOff x="-1" y="0"/>
              <a:chExt cx="2890812" cy="272100"/>
            </a:xfrm>
            <a:solidFill>
              <a:schemeClr val="accent5">
                <a:lumMod val="20000"/>
                <a:lumOff val="80000"/>
              </a:schemeClr>
            </a:solidFill>
          </p:grpSpPr>
          <p:sp>
            <p:nvSpPr>
              <p:cNvPr id="66" name="Google Shape;215;p25">
                <a:extLst>
                  <a:ext uri="{FF2B5EF4-FFF2-40B4-BE49-F238E27FC236}">
                    <a16:creationId xmlns:a16="http://schemas.microsoft.com/office/drawing/2014/main" id="{ED56A035-7910-8D68-64D2-37CFB90A2C6A}"/>
                  </a:ext>
                </a:extLst>
              </p:cNvPr>
              <p:cNvSpPr/>
              <p:nvPr/>
            </p:nvSpPr>
            <p:spPr>
              <a:xfrm>
                <a:off x="0" y="0"/>
                <a:ext cx="2890811" cy="272000"/>
              </a:xfrm>
              <a:custGeom>
                <a:avLst/>
                <a:gdLst/>
                <a:ahLst/>
                <a:cxnLst/>
                <a:rect l="l" t="t" r="r" b="b"/>
                <a:pathLst>
                  <a:path w="2890811" h="272000" extrusionOk="0">
                    <a:moveTo>
                      <a:pt x="64187" y="0"/>
                    </a:moveTo>
                    <a:lnTo>
                      <a:pt x="2826624" y="0"/>
                    </a:lnTo>
                    <a:cubicBezTo>
                      <a:pt x="2843647" y="0"/>
                      <a:pt x="2859973" y="6762"/>
                      <a:pt x="2872011" y="18800"/>
                    </a:cubicBezTo>
                    <a:cubicBezTo>
                      <a:pt x="2884048" y="30837"/>
                      <a:pt x="2890811" y="47163"/>
                      <a:pt x="2890811" y="64187"/>
                    </a:cubicBezTo>
                    <a:lnTo>
                      <a:pt x="2890811" y="207813"/>
                    </a:lnTo>
                    <a:cubicBezTo>
                      <a:pt x="2890811" y="243262"/>
                      <a:pt x="2862073" y="272000"/>
                      <a:pt x="2826624" y="272000"/>
                    </a:cubicBezTo>
                    <a:lnTo>
                      <a:pt x="64187" y="272000"/>
                    </a:lnTo>
                    <a:cubicBezTo>
                      <a:pt x="47163" y="272000"/>
                      <a:pt x="30837" y="265237"/>
                      <a:pt x="18800" y="253200"/>
                    </a:cubicBezTo>
                    <a:cubicBezTo>
                      <a:pt x="6762" y="241162"/>
                      <a:pt x="0" y="224836"/>
                      <a:pt x="0" y="207813"/>
                    </a:cubicBezTo>
                    <a:lnTo>
                      <a:pt x="0" y="64187"/>
                    </a:lnTo>
                    <a:cubicBezTo>
                      <a:pt x="0" y="28737"/>
                      <a:pt x="28737" y="0"/>
                      <a:pt x="64187" y="0"/>
                    </a:cubicBezTo>
                    <a:close/>
                  </a:path>
                </a:pathLst>
              </a:custGeom>
              <a:grpFill/>
              <a:ln>
                <a:noFill/>
              </a:ln>
            </p:spPr>
            <p:txBody>
              <a:bodyPr spcFirstLastPara="1" wrap="square" lIns="60967" tIns="60967" rIns="60967" bIns="60967" anchor="ctr" anchorCtr="0">
                <a:noAutofit/>
              </a:bodyPr>
              <a:lstStyle/>
              <a:p>
                <a:pPr defTabSz="1219170">
                  <a:buClr>
                    <a:srgbClr val="000000"/>
                  </a:buClr>
                </a:pPr>
                <a:endParaRPr sz="2400" kern="0">
                  <a:solidFill>
                    <a:srgbClr val="000000"/>
                  </a:solidFill>
                  <a:latin typeface="Arial"/>
                  <a:cs typeface="Arial"/>
                  <a:sym typeface="Arial"/>
                </a:endParaRPr>
              </a:p>
            </p:txBody>
          </p:sp>
          <p:sp>
            <p:nvSpPr>
              <p:cNvPr id="67" name="Google Shape;216;p25">
                <a:extLst>
                  <a:ext uri="{FF2B5EF4-FFF2-40B4-BE49-F238E27FC236}">
                    <a16:creationId xmlns:a16="http://schemas.microsoft.com/office/drawing/2014/main" id="{0E138EB9-1810-9180-E842-4018D71EBE4E}"/>
                  </a:ext>
                </a:extLst>
              </p:cNvPr>
              <p:cNvSpPr txBox="1"/>
              <p:nvPr/>
            </p:nvSpPr>
            <p:spPr>
              <a:xfrm>
                <a:off x="-1" y="0"/>
                <a:ext cx="2890800" cy="272100"/>
              </a:xfrm>
              <a:prstGeom prst="rect">
                <a:avLst/>
              </a:prstGeom>
              <a:grpFill/>
              <a:ln>
                <a:noFill/>
              </a:ln>
            </p:spPr>
            <p:txBody>
              <a:bodyPr spcFirstLastPara="1" wrap="square" lIns="33867" tIns="33867" rIns="33867" bIns="33867" anchor="ctr" anchorCtr="0">
                <a:noAutofit/>
              </a:bodyPr>
              <a:lstStyle/>
              <a:p>
                <a:pPr defTabSz="1219170">
                  <a:lnSpc>
                    <a:spcPct val="139977"/>
                  </a:lnSpc>
                  <a:buClr>
                    <a:srgbClr val="000000"/>
                  </a:buClr>
                </a:pPr>
                <a:r>
                  <a:rPr lang="en-US" sz="2400" kern="0" dirty="0">
                    <a:latin typeface="Arial"/>
                    <a:ea typeface="Arial"/>
                    <a:cs typeface="Arial"/>
                    <a:sym typeface="Arial"/>
                  </a:rPr>
                  <a:t> 7- </a:t>
                </a:r>
                <a:r>
                  <a:rPr lang="en-US" sz="2400" dirty="0"/>
                  <a:t>Week 2 (work Flow) : Statistical Analysis and Machine Learning</a:t>
                </a:r>
                <a:endParaRPr lang="en-US" sz="2400" kern="0" dirty="0">
                  <a:latin typeface="Arial"/>
                  <a:cs typeface="Arial"/>
                  <a:sym typeface="Arial"/>
                </a:endParaRPr>
              </a:p>
            </p:txBody>
          </p:sp>
        </p:grpSp>
        <p:grpSp>
          <p:nvGrpSpPr>
            <p:cNvPr id="68" name="Google Shape;214;p25">
              <a:extLst>
                <a:ext uri="{FF2B5EF4-FFF2-40B4-BE49-F238E27FC236}">
                  <a16:creationId xmlns:a16="http://schemas.microsoft.com/office/drawing/2014/main" id="{B3957278-04A6-54D3-9C32-B0BCE263EC18}"/>
                </a:ext>
              </a:extLst>
            </p:cNvPr>
            <p:cNvGrpSpPr/>
            <p:nvPr/>
          </p:nvGrpSpPr>
          <p:grpSpPr>
            <a:xfrm>
              <a:off x="1764025" y="5431842"/>
              <a:ext cx="10576329" cy="346838"/>
              <a:chOff x="-1" y="0"/>
              <a:chExt cx="2890812" cy="272100"/>
            </a:xfrm>
            <a:solidFill>
              <a:schemeClr val="accent5">
                <a:lumMod val="20000"/>
                <a:lumOff val="80000"/>
              </a:schemeClr>
            </a:solidFill>
          </p:grpSpPr>
          <p:sp>
            <p:nvSpPr>
              <p:cNvPr id="69" name="Google Shape;215;p25">
                <a:extLst>
                  <a:ext uri="{FF2B5EF4-FFF2-40B4-BE49-F238E27FC236}">
                    <a16:creationId xmlns:a16="http://schemas.microsoft.com/office/drawing/2014/main" id="{3DE3C179-3DB2-43AB-49D8-3CA5F6F4B2FE}"/>
                  </a:ext>
                </a:extLst>
              </p:cNvPr>
              <p:cNvSpPr/>
              <p:nvPr/>
            </p:nvSpPr>
            <p:spPr>
              <a:xfrm>
                <a:off x="0" y="0"/>
                <a:ext cx="2890811" cy="272000"/>
              </a:xfrm>
              <a:custGeom>
                <a:avLst/>
                <a:gdLst/>
                <a:ahLst/>
                <a:cxnLst/>
                <a:rect l="l" t="t" r="r" b="b"/>
                <a:pathLst>
                  <a:path w="2890811" h="272000" extrusionOk="0">
                    <a:moveTo>
                      <a:pt x="64187" y="0"/>
                    </a:moveTo>
                    <a:lnTo>
                      <a:pt x="2826624" y="0"/>
                    </a:lnTo>
                    <a:cubicBezTo>
                      <a:pt x="2843647" y="0"/>
                      <a:pt x="2859973" y="6762"/>
                      <a:pt x="2872011" y="18800"/>
                    </a:cubicBezTo>
                    <a:cubicBezTo>
                      <a:pt x="2884048" y="30837"/>
                      <a:pt x="2890811" y="47163"/>
                      <a:pt x="2890811" y="64187"/>
                    </a:cubicBezTo>
                    <a:lnTo>
                      <a:pt x="2890811" y="207813"/>
                    </a:lnTo>
                    <a:cubicBezTo>
                      <a:pt x="2890811" y="243262"/>
                      <a:pt x="2862073" y="272000"/>
                      <a:pt x="2826624" y="272000"/>
                    </a:cubicBezTo>
                    <a:lnTo>
                      <a:pt x="64187" y="272000"/>
                    </a:lnTo>
                    <a:cubicBezTo>
                      <a:pt x="47163" y="272000"/>
                      <a:pt x="30837" y="265237"/>
                      <a:pt x="18800" y="253200"/>
                    </a:cubicBezTo>
                    <a:cubicBezTo>
                      <a:pt x="6762" y="241162"/>
                      <a:pt x="0" y="224836"/>
                      <a:pt x="0" y="207813"/>
                    </a:cubicBezTo>
                    <a:lnTo>
                      <a:pt x="0" y="64187"/>
                    </a:lnTo>
                    <a:cubicBezTo>
                      <a:pt x="0" y="28737"/>
                      <a:pt x="28737" y="0"/>
                      <a:pt x="64187" y="0"/>
                    </a:cubicBezTo>
                    <a:close/>
                  </a:path>
                </a:pathLst>
              </a:custGeom>
              <a:grpFill/>
              <a:ln>
                <a:noFill/>
              </a:ln>
            </p:spPr>
            <p:txBody>
              <a:bodyPr spcFirstLastPara="1" wrap="square" lIns="60967" tIns="60967" rIns="60967" bIns="60967" anchor="ctr" anchorCtr="0">
                <a:noAutofit/>
              </a:bodyPr>
              <a:lstStyle/>
              <a:p>
                <a:pPr defTabSz="1219170">
                  <a:buClr>
                    <a:srgbClr val="000000"/>
                  </a:buClr>
                </a:pPr>
                <a:endParaRPr sz="2400" kern="0">
                  <a:solidFill>
                    <a:srgbClr val="000000"/>
                  </a:solidFill>
                  <a:latin typeface="Arial"/>
                  <a:cs typeface="Arial"/>
                  <a:sym typeface="Arial"/>
                </a:endParaRPr>
              </a:p>
            </p:txBody>
          </p:sp>
          <p:sp>
            <p:nvSpPr>
              <p:cNvPr id="70" name="Google Shape;216;p25">
                <a:extLst>
                  <a:ext uri="{FF2B5EF4-FFF2-40B4-BE49-F238E27FC236}">
                    <a16:creationId xmlns:a16="http://schemas.microsoft.com/office/drawing/2014/main" id="{1AC83588-EDF5-DFA5-628C-BBB9D3CA7C03}"/>
                  </a:ext>
                </a:extLst>
              </p:cNvPr>
              <p:cNvSpPr txBox="1"/>
              <p:nvPr/>
            </p:nvSpPr>
            <p:spPr>
              <a:xfrm>
                <a:off x="-1" y="0"/>
                <a:ext cx="2890800" cy="272100"/>
              </a:xfrm>
              <a:prstGeom prst="rect">
                <a:avLst/>
              </a:prstGeom>
              <a:grpFill/>
              <a:ln>
                <a:noFill/>
              </a:ln>
            </p:spPr>
            <p:txBody>
              <a:bodyPr spcFirstLastPara="1" wrap="square" lIns="33867" tIns="33867" rIns="33867" bIns="33867" anchor="ctr" anchorCtr="0">
                <a:noAutofit/>
              </a:bodyPr>
              <a:lstStyle/>
              <a:p>
                <a:pPr defTabSz="1219170">
                  <a:lnSpc>
                    <a:spcPct val="139977"/>
                  </a:lnSpc>
                  <a:buClr>
                    <a:srgbClr val="000000"/>
                  </a:buClr>
                </a:pPr>
                <a:r>
                  <a:rPr lang="en-US" sz="2400" kern="0" dirty="0">
                    <a:latin typeface="Arial"/>
                    <a:ea typeface="Arial"/>
                    <a:cs typeface="Arial"/>
                    <a:sym typeface="Arial"/>
                  </a:rPr>
                  <a:t> 8- </a:t>
                </a:r>
                <a:r>
                  <a:rPr lang="en-US" sz="2400" dirty="0"/>
                  <a:t>Week 3 (work Flow) : Integrated NLP Techniques </a:t>
                </a:r>
                <a:endParaRPr lang="en-US" sz="2400" kern="0" dirty="0">
                  <a:latin typeface="Arial"/>
                  <a:cs typeface="Arial"/>
                  <a:sym typeface="Arial"/>
                </a:endParaRPr>
              </a:p>
            </p:txBody>
          </p:sp>
        </p:grpSp>
        <p:grpSp>
          <p:nvGrpSpPr>
            <p:cNvPr id="71" name="Google Shape;214;p25">
              <a:extLst>
                <a:ext uri="{FF2B5EF4-FFF2-40B4-BE49-F238E27FC236}">
                  <a16:creationId xmlns:a16="http://schemas.microsoft.com/office/drawing/2014/main" id="{5C6EDBD0-2377-FD64-0B1A-5B204B6AE813}"/>
                </a:ext>
              </a:extLst>
            </p:cNvPr>
            <p:cNvGrpSpPr/>
            <p:nvPr/>
          </p:nvGrpSpPr>
          <p:grpSpPr>
            <a:xfrm>
              <a:off x="1741616" y="5843940"/>
              <a:ext cx="10576329" cy="346838"/>
              <a:chOff x="-1" y="0"/>
              <a:chExt cx="2890812" cy="272100"/>
            </a:xfrm>
            <a:solidFill>
              <a:schemeClr val="accent5">
                <a:lumMod val="20000"/>
                <a:lumOff val="80000"/>
              </a:schemeClr>
            </a:solidFill>
          </p:grpSpPr>
          <p:sp>
            <p:nvSpPr>
              <p:cNvPr id="72" name="Google Shape;215;p25">
                <a:extLst>
                  <a:ext uri="{FF2B5EF4-FFF2-40B4-BE49-F238E27FC236}">
                    <a16:creationId xmlns:a16="http://schemas.microsoft.com/office/drawing/2014/main" id="{26F00BB6-8984-8950-9374-93B11CB0CB07}"/>
                  </a:ext>
                </a:extLst>
              </p:cNvPr>
              <p:cNvSpPr/>
              <p:nvPr/>
            </p:nvSpPr>
            <p:spPr>
              <a:xfrm>
                <a:off x="0" y="0"/>
                <a:ext cx="2890811" cy="272000"/>
              </a:xfrm>
              <a:custGeom>
                <a:avLst/>
                <a:gdLst/>
                <a:ahLst/>
                <a:cxnLst/>
                <a:rect l="l" t="t" r="r" b="b"/>
                <a:pathLst>
                  <a:path w="2890811" h="272000" extrusionOk="0">
                    <a:moveTo>
                      <a:pt x="64187" y="0"/>
                    </a:moveTo>
                    <a:lnTo>
                      <a:pt x="2826624" y="0"/>
                    </a:lnTo>
                    <a:cubicBezTo>
                      <a:pt x="2843647" y="0"/>
                      <a:pt x="2859973" y="6762"/>
                      <a:pt x="2872011" y="18800"/>
                    </a:cubicBezTo>
                    <a:cubicBezTo>
                      <a:pt x="2884048" y="30837"/>
                      <a:pt x="2890811" y="47163"/>
                      <a:pt x="2890811" y="64187"/>
                    </a:cubicBezTo>
                    <a:lnTo>
                      <a:pt x="2890811" y="207813"/>
                    </a:lnTo>
                    <a:cubicBezTo>
                      <a:pt x="2890811" y="243262"/>
                      <a:pt x="2862073" y="272000"/>
                      <a:pt x="2826624" y="272000"/>
                    </a:cubicBezTo>
                    <a:lnTo>
                      <a:pt x="64187" y="272000"/>
                    </a:lnTo>
                    <a:cubicBezTo>
                      <a:pt x="47163" y="272000"/>
                      <a:pt x="30837" y="265237"/>
                      <a:pt x="18800" y="253200"/>
                    </a:cubicBezTo>
                    <a:cubicBezTo>
                      <a:pt x="6762" y="241162"/>
                      <a:pt x="0" y="224836"/>
                      <a:pt x="0" y="207813"/>
                    </a:cubicBezTo>
                    <a:lnTo>
                      <a:pt x="0" y="64187"/>
                    </a:lnTo>
                    <a:cubicBezTo>
                      <a:pt x="0" y="28737"/>
                      <a:pt x="28737" y="0"/>
                      <a:pt x="64187" y="0"/>
                    </a:cubicBezTo>
                    <a:close/>
                  </a:path>
                </a:pathLst>
              </a:custGeom>
              <a:grpFill/>
              <a:ln>
                <a:noFill/>
              </a:ln>
            </p:spPr>
            <p:txBody>
              <a:bodyPr spcFirstLastPara="1" wrap="square" lIns="60967" tIns="60967" rIns="60967" bIns="60967" anchor="ctr" anchorCtr="0">
                <a:noAutofit/>
              </a:bodyPr>
              <a:lstStyle/>
              <a:p>
                <a:pPr defTabSz="1219170">
                  <a:buClr>
                    <a:srgbClr val="000000"/>
                  </a:buClr>
                </a:pPr>
                <a:endParaRPr sz="2400" kern="0">
                  <a:solidFill>
                    <a:srgbClr val="000000"/>
                  </a:solidFill>
                  <a:latin typeface="Arial"/>
                  <a:cs typeface="Arial"/>
                  <a:sym typeface="Arial"/>
                </a:endParaRPr>
              </a:p>
            </p:txBody>
          </p:sp>
          <p:sp>
            <p:nvSpPr>
              <p:cNvPr id="73" name="Google Shape;216;p25">
                <a:extLst>
                  <a:ext uri="{FF2B5EF4-FFF2-40B4-BE49-F238E27FC236}">
                    <a16:creationId xmlns:a16="http://schemas.microsoft.com/office/drawing/2014/main" id="{1EF6D0B4-0542-DDAF-4A54-EE910C63DEDC}"/>
                  </a:ext>
                </a:extLst>
              </p:cNvPr>
              <p:cNvSpPr txBox="1"/>
              <p:nvPr/>
            </p:nvSpPr>
            <p:spPr>
              <a:xfrm>
                <a:off x="-1" y="0"/>
                <a:ext cx="2890800" cy="272100"/>
              </a:xfrm>
              <a:prstGeom prst="rect">
                <a:avLst/>
              </a:prstGeom>
              <a:grpFill/>
              <a:ln>
                <a:noFill/>
              </a:ln>
            </p:spPr>
            <p:txBody>
              <a:bodyPr spcFirstLastPara="1" wrap="square" lIns="33867" tIns="33867" rIns="33867" bIns="33867" anchor="ctr" anchorCtr="0">
                <a:noAutofit/>
              </a:bodyPr>
              <a:lstStyle/>
              <a:p>
                <a:pPr defTabSz="1219170">
                  <a:lnSpc>
                    <a:spcPct val="139977"/>
                  </a:lnSpc>
                  <a:buClr>
                    <a:srgbClr val="000000"/>
                  </a:buClr>
                </a:pPr>
                <a:r>
                  <a:rPr lang="en-US" sz="2400" kern="0" dirty="0">
                    <a:latin typeface="Arial"/>
                    <a:ea typeface="Arial"/>
                    <a:cs typeface="Arial"/>
                    <a:sym typeface="Arial"/>
                  </a:rPr>
                  <a:t> 9- </a:t>
                </a:r>
                <a:r>
                  <a:rPr lang="en-US" sz="2400" dirty="0"/>
                  <a:t>Week 4 (work Flow) : </a:t>
                </a:r>
                <a:r>
                  <a:rPr lang="en-US" sz="2400" dirty="0" err="1"/>
                  <a:t>MLOps</a:t>
                </a:r>
                <a:r>
                  <a:rPr lang="en-US" sz="2400" dirty="0"/>
                  <a:t> and Final Presentation</a:t>
                </a:r>
                <a:endParaRPr lang="en-US" sz="2400" kern="0" dirty="0">
                  <a:latin typeface="Arial"/>
                  <a:cs typeface="Arial"/>
                  <a:sym typeface="Arial"/>
                </a:endParaRPr>
              </a:p>
            </p:txBody>
          </p:sp>
        </p:grpSp>
      </p:grpSp>
      <p:pic>
        <p:nvPicPr>
          <p:cNvPr id="77" name="Picture 76">
            <a:extLst>
              <a:ext uri="{FF2B5EF4-FFF2-40B4-BE49-F238E27FC236}">
                <a16:creationId xmlns:a16="http://schemas.microsoft.com/office/drawing/2014/main" id="{8A2CE3B2-563C-C597-9D16-8E6104638A3F}"/>
              </a:ext>
            </a:extLst>
          </p:cNvPr>
          <p:cNvPicPr>
            <a:picLocks noChangeAspect="1"/>
          </p:cNvPicPr>
          <p:nvPr/>
        </p:nvPicPr>
        <p:blipFill>
          <a:blip r:embed="rId6"/>
          <a:stretch>
            <a:fillRect/>
          </a:stretch>
        </p:blipFill>
        <p:spPr>
          <a:xfrm>
            <a:off x="15654262" y="9029700"/>
            <a:ext cx="2657846" cy="1251837"/>
          </a:xfrm>
          <a:prstGeom prst="rect">
            <a:avLst/>
          </a:prstGeom>
        </p:spPr>
      </p:pic>
      <p:sp>
        <p:nvSpPr>
          <p:cNvPr id="79" name="AutoShape 4"/>
          <p:cNvSpPr/>
          <p:nvPr/>
        </p:nvSpPr>
        <p:spPr>
          <a:xfrm>
            <a:off x="0" y="9233536"/>
            <a:ext cx="6800464" cy="19050"/>
          </a:xfrm>
          <a:prstGeom prst="line">
            <a:avLst/>
          </a:prstGeom>
          <a:ln w="114300" cap="flat">
            <a:solidFill>
              <a:srgbClr val="00B050"/>
            </a:solidFill>
            <a:prstDash val="solid"/>
            <a:headEnd type="none" w="sm" len="sm"/>
            <a:tailEnd type="none" w="sm" len="sm"/>
          </a:ln>
        </p:spPr>
      </p:sp>
      <p:sp>
        <p:nvSpPr>
          <p:cNvPr id="80" name="TextBox 5"/>
          <p:cNvSpPr txBox="1"/>
          <p:nvPr/>
        </p:nvSpPr>
        <p:spPr>
          <a:xfrm>
            <a:off x="5715000" y="9029701"/>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DEPI | 2024</a:t>
            </a:r>
          </a:p>
        </p:txBody>
      </p:sp>
      <p:sp>
        <p:nvSpPr>
          <p:cNvPr id="81" name="AutoShape 3"/>
          <p:cNvSpPr/>
          <p:nvPr/>
        </p:nvSpPr>
        <p:spPr>
          <a:xfrm>
            <a:off x="11436213" y="9252586"/>
            <a:ext cx="6845204" cy="19050"/>
          </a:xfrm>
          <a:prstGeom prst="line">
            <a:avLst/>
          </a:prstGeom>
          <a:ln w="114300" cap="flat">
            <a:solidFill>
              <a:srgbClr val="00B050"/>
            </a:solidFill>
            <a:prstDash val="solid"/>
            <a:headEnd type="none" w="sm" len="sm"/>
            <a:tailEnd type="none" w="sm" len="sm"/>
          </a:ln>
        </p:spPr>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up of a camera&#10;&#10;Description automatically generated">
            <a:extLst>
              <a:ext uri="{FF2B5EF4-FFF2-40B4-BE49-F238E27FC236}">
                <a16:creationId xmlns:a16="http://schemas.microsoft.com/office/drawing/2014/main" id="{E15585FD-2A3C-6F42-3F42-9B4651009DDD}"/>
              </a:ext>
            </a:extLst>
          </p:cNvPr>
          <p:cNvPicPr>
            <a:picLocks noChangeAspect="1"/>
          </p:cNvPicPr>
          <p:nvPr/>
        </p:nvPicPr>
        <p:blipFill rotWithShape="1">
          <a:blip r:embed="rId2">
            <a:extLst>
              <a:ext uri="{28A0092B-C50C-407E-A947-70E740481C1C}">
                <a14:useLocalDpi xmlns:a14="http://schemas.microsoft.com/office/drawing/2010/main" val="0"/>
              </a:ext>
            </a:extLst>
          </a:blip>
          <a:srcRect l="45000" t="606" r="36" b="-606"/>
          <a:stretch/>
        </p:blipFill>
        <p:spPr>
          <a:xfrm>
            <a:off x="8229600" y="190500"/>
            <a:ext cx="10051817" cy="10179627"/>
          </a:xfrm>
          <a:prstGeom prst="rect">
            <a:avLst/>
          </a:prstGeom>
        </p:spPr>
      </p:pic>
      <p:pic>
        <p:nvPicPr>
          <p:cNvPr id="7" name="Picture 6" descr="A close-up of a camera&#10;&#10;Description automatically generated">
            <a:extLst>
              <a:ext uri="{FF2B5EF4-FFF2-40B4-BE49-F238E27FC236}">
                <a16:creationId xmlns:a16="http://schemas.microsoft.com/office/drawing/2014/main" id="{E15585FD-2A3C-6F42-3F42-9B4651009DDD}"/>
              </a:ext>
            </a:extLst>
          </p:cNvPr>
          <p:cNvPicPr>
            <a:picLocks noChangeAspect="1"/>
          </p:cNvPicPr>
          <p:nvPr/>
        </p:nvPicPr>
        <p:blipFill rotWithShape="1">
          <a:blip r:embed="rId2">
            <a:extLst>
              <a:ext uri="{28A0092B-C50C-407E-A947-70E740481C1C}">
                <a14:useLocalDpi xmlns:a14="http://schemas.microsoft.com/office/drawing/2010/main" val="0"/>
              </a:ext>
            </a:extLst>
          </a:blip>
          <a:srcRect r="55000"/>
          <a:stretch/>
        </p:blipFill>
        <p:spPr>
          <a:xfrm>
            <a:off x="0" y="1"/>
            <a:ext cx="8229600" cy="8724900"/>
          </a:xfrm>
          <a:prstGeom prst="rect">
            <a:avLst/>
          </a:prstGeom>
        </p:spPr>
      </p:pic>
      <p:sp>
        <p:nvSpPr>
          <p:cNvPr id="4" name="AutoShape 4"/>
          <p:cNvSpPr/>
          <p:nvPr/>
        </p:nvSpPr>
        <p:spPr>
          <a:xfrm>
            <a:off x="0" y="9238999"/>
            <a:ext cx="6800464" cy="19050"/>
          </a:xfrm>
          <a:prstGeom prst="line">
            <a:avLst/>
          </a:prstGeom>
          <a:ln w="114300" cap="flat">
            <a:solidFill>
              <a:srgbClr val="00B050"/>
            </a:solidFill>
            <a:prstDash val="solid"/>
            <a:headEnd type="none" w="sm" len="sm"/>
            <a:tailEnd type="none" w="sm" len="sm"/>
          </a:ln>
        </p:spPr>
      </p:sp>
      <p:sp>
        <p:nvSpPr>
          <p:cNvPr id="5" name="TextBox 5"/>
          <p:cNvSpPr txBox="1"/>
          <p:nvPr/>
        </p:nvSpPr>
        <p:spPr>
          <a:xfrm>
            <a:off x="5715000" y="9035164"/>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DEPI | 2024</a:t>
            </a:r>
          </a:p>
        </p:txBody>
      </p:sp>
      <p:sp>
        <p:nvSpPr>
          <p:cNvPr id="3" name="AutoShape 3"/>
          <p:cNvSpPr/>
          <p:nvPr/>
        </p:nvSpPr>
        <p:spPr>
          <a:xfrm>
            <a:off x="11436213" y="9258049"/>
            <a:ext cx="6845204" cy="19050"/>
          </a:xfrm>
          <a:prstGeom prst="line">
            <a:avLst/>
          </a:prstGeom>
          <a:ln w="114300" cap="flat">
            <a:solidFill>
              <a:srgbClr val="00B050"/>
            </a:solidFill>
            <a:prstDash val="solid"/>
            <a:headEnd type="none" w="sm" len="sm"/>
            <a:tailEnd type="none" w="sm" len="sm"/>
          </a:ln>
        </p:spPr>
      </p:sp>
    </p:spTree>
    <p:extLst>
      <p:ext uri="{BB962C8B-B14F-4D97-AF65-F5344CB8AC3E}">
        <p14:creationId xmlns:p14="http://schemas.microsoft.com/office/powerpoint/2010/main" val="3885628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problem statement&#10;&#10;Description automatically generated">
            <a:extLst>
              <a:ext uri="{FF2B5EF4-FFF2-40B4-BE49-F238E27FC236}">
                <a16:creationId xmlns:a16="http://schemas.microsoft.com/office/drawing/2014/main" id="{105D912A-8A1E-C221-1311-2C99CCEF8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a:ln>
            <a:solidFill>
              <a:srgbClr val="6EEEA3"/>
            </a:solidFill>
          </a:ln>
        </p:spPr>
      </p:pic>
      <p:sp>
        <p:nvSpPr>
          <p:cNvPr id="11" name="AutoShape 4"/>
          <p:cNvSpPr/>
          <p:nvPr/>
        </p:nvSpPr>
        <p:spPr>
          <a:xfrm>
            <a:off x="0" y="9238999"/>
            <a:ext cx="6800464" cy="19050"/>
          </a:xfrm>
          <a:prstGeom prst="line">
            <a:avLst/>
          </a:prstGeom>
          <a:ln w="114300" cap="flat">
            <a:solidFill>
              <a:srgbClr val="00B050"/>
            </a:solidFill>
            <a:prstDash val="solid"/>
            <a:headEnd type="none" w="sm" len="sm"/>
            <a:tailEnd type="none" w="sm" len="sm"/>
          </a:ln>
        </p:spPr>
      </p:sp>
      <p:sp>
        <p:nvSpPr>
          <p:cNvPr id="12" name="TextBox 5"/>
          <p:cNvSpPr txBox="1"/>
          <p:nvPr/>
        </p:nvSpPr>
        <p:spPr>
          <a:xfrm>
            <a:off x="5715000" y="9035164"/>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DEPI | 2024</a:t>
            </a:r>
          </a:p>
        </p:txBody>
      </p:sp>
      <p:sp>
        <p:nvSpPr>
          <p:cNvPr id="13" name="AutoShape 3"/>
          <p:cNvSpPr/>
          <p:nvPr/>
        </p:nvSpPr>
        <p:spPr>
          <a:xfrm>
            <a:off x="11436213" y="9258049"/>
            <a:ext cx="6845204" cy="19050"/>
          </a:xfrm>
          <a:prstGeom prst="line">
            <a:avLst/>
          </a:prstGeom>
          <a:ln w="114300" cap="flat">
            <a:solidFill>
              <a:srgbClr val="00B050"/>
            </a:solidFill>
            <a:prstDash val="solid"/>
            <a:headEnd type="none" w="sm" len="sm"/>
            <a:tailEnd type="none" w="sm" len="sm"/>
          </a:ln>
        </p:spPr>
      </p:sp>
    </p:spTree>
    <p:extLst>
      <p:ext uri="{BB962C8B-B14F-4D97-AF65-F5344CB8AC3E}">
        <p14:creationId xmlns:p14="http://schemas.microsoft.com/office/powerpoint/2010/main" val="1483777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able with text on it&#10;&#10;Description automatically generated">
            <a:extLst>
              <a:ext uri="{FF2B5EF4-FFF2-40B4-BE49-F238E27FC236}">
                <a16:creationId xmlns:a16="http://schemas.microsoft.com/office/drawing/2014/main" id="{2A069E21-2531-0FFF-C10D-C969C5A39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pic>
        <p:nvPicPr>
          <p:cNvPr id="4" name="Picture 3">
            <a:extLst>
              <a:ext uri="{FF2B5EF4-FFF2-40B4-BE49-F238E27FC236}">
                <a16:creationId xmlns:a16="http://schemas.microsoft.com/office/drawing/2014/main" id="{8A2CE3B2-563C-C597-9D16-8E6104638A3F}"/>
              </a:ext>
            </a:extLst>
          </p:cNvPr>
          <p:cNvPicPr>
            <a:picLocks noChangeAspect="1"/>
          </p:cNvPicPr>
          <p:nvPr/>
        </p:nvPicPr>
        <p:blipFill>
          <a:blip r:embed="rId3"/>
          <a:stretch>
            <a:fillRect/>
          </a:stretch>
        </p:blipFill>
        <p:spPr>
          <a:xfrm>
            <a:off x="15654262" y="9035163"/>
            <a:ext cx="2657846" cy="1251837"/>
          </a:xfrm>
          <a:prstGeom prst="rect">
            <a:avLst/>
          </a:prstGeom>
        </p:spPr>
      </p:pic>
      <p:sp>
        <p:nvSpPr>
          <p:cNvPr id="5" name="AutoShape 4"/>
          <p:cNvSpPr/>
          <p:nvPr/>
        </p:nvSpPr>
        <p:spPr>
          <a:xfrm>
            <a:off x="0" y="9238999"/>
            <a:ext cx="6800464" cy="19050"/>
          </a:xfrm>
          <a:prstGeom prst="line">
            <a:avLst/>
          </a:prstGeom>
          <a:ln w="114300" cap="flat">
            <a:solidFill>
              <a:srgbClr val="00B050"/>
            </a:solidFill>
            <a:prstDash val="solid"/>
            <a:headEnd type="none" w="sm" len="sm"/>
            <a:tailEnd type="none" w="sm" len="sm"/>
          </a:ln>
        </p:spPr>
      </p:sp>
      <p:sp>
        <p:nvSpPr>
          <p:cNvPr id="6" name="TextBox 5"/>
          <p:cNvSpPr txBox="1"/>
          <p:nvPr/>
        </p:nvSpPr>
        <p:spPr>
          <a:xfrm>
            <a:off x="5715000" y="9035164"/>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DEPI | 2024</a:t>
            </a:r>
          </a:p>
        </p:txBody>
      </p:sp>
      <p:sp>
        <p:nvSpPr>
          <p:cNvPr id="7" name="AutoShape 3"/>
          <p:cNvSpPr/>
          <p:nvPr/>
        </p:nvSpPr>
        <p:spPr>
          <a:xfrm>
            <a:off x="11436213" y="9258049"/>
            <a:ext cx="6845204" cy="19050"/>
          </a:xfrm>
          <a:prstGeom prst="line">
            <a:avLst/>
          </a:prstGeom>
          <a:ln w="114300" cap="flat">
            <a:solidFill>
              <a:srgbClr val="00B050"/>
            </a:solidFill>
            <a:prstDash val="solid"/>
            <a:headEnd type="none" w="sm" len="sm"/>
            <a:tailEnd type="none" w="sm" len="sm"/>
          </a:ln>
        </p:spPr>
      </p:sp>
    </p:spTree>
    <p:extLst>
      <p:ext uri="{BB962C8B-B14F-4D97-AF65-F5344CB8AC3E}">
        <p14:creationId xmlns:p14="http://schemas.microsoft.com/office/powerpoint/2010/main" val="3154957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around a table&#10;&#10;Description automatically generated">
            <a:extLst>
              <a:ext uri="{FF2B5EF4-FFF2-40B4-BE49-F238E27FC236}">
                <a16:creationId xmlns:a16="http://schemas.microsoft.com/office/drawing/2014/main" id="{B4C220CB-5FB4-E83B-C88A-37C73105A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3" name="AutoShape 4"/>
          <p:cNvSpPr/>
          <p:nvPr/>
        </p:nvSpPr>
        <p:spPr>
          <a:xfrm>
            <a:off x="0" y="9639300"/>
            <a:ext cx="6800464" cy="19050"/>
          </a:xfrm>
          <a:prstGeom prst="line">
            <a:avLst/>
          </a:prstGeom>
          <a:ln w="114300" cap="flat">
            <a:solidFill>
              <a:srgbClr val="00B050"/>
            </a:solidFill>
            <a:prstDash val="solid"/>
            <a:headEnd type="none" w="sm" len="sm"/>
            <a:tailEnd type="none" w="sm" len="sm"/>
          </a:ln>
        </p:spPr>
      </p:sp>
      <p:sp>
        <p:nvSpPr>
          <p:cNvPr id="4" name="TextBox 5"/>
          <p:cNvSpPr txBox="1"/>
          <p:nvPr/>
        </p:nvSpPr>
        <p:spPr>
          <a:xfrm>
            <a:off x="5715000" y="9435465"/>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DEPI | 2024</a:t>
            </a:r>
          </a:p>
        </p:txBody>
      </p:sp>
      <p:sp>
        <p:nvSpPr>
          <p:cNvPr id="6" name="AutoShape 3"/>
          <p:cNvSpPr/>
          <p:nvPr/>
        </p:nvSpPr>
        <p:spPr>
          <a:xfrm>
            <a:off x="11436213" y="9658350"/>
            <a:ext cx="6845204" cy="19050"/>
          </a:xfrm>
          <a:prstGeom prst="line">
            <a:avLst/>
          </a:prstGeom>
          <a:ln w="114300" cap="flat">
            <a:solidFill>
              <a:srgbClr val="00B050"/>
            </a:solidFill>
            <a:prstDash val="solid"/>
            <a:headEnd type="none" w="sm" len="sm"/>
            <a:tailEnd type="none" w="sm" len="sm"/>
          </a:ln>
        </p:spPr>
      </p:sp>
    </p:spTree>
    <p:extLst>
      <p:ext uri="{BB962C8B-B14F-4D97-AF65-F5344CB8AC3E}">
        <p14:creationId xmlns:p14="http://schemas.microsoft.com/office/powerpoint/2010/main" val="1855583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step-by-step project plan&#10;&#10;Description automatically generated">
            <a:extLst>
              <a:ext uri="{FF2B5EF4-FFF2-40B4-BE49-F238E27FC236}">
                <a16:creationId xmlns:a16="http://schemas.microsoft.com/office/drawing/2014/main" id="{4BE4DAC5-7CAE-950C-57CC-4A36AF46B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
            <a:ext cx="18288000" cy="10287000"/>
          </a:xfrm>
          <a:prstGeom prst="rect">
            <a:avLst/>
          </a:prstGeom>
        </p:spPr>
      </p:pic>
      <p:sp>
        <p:nvSpPr>
          <p:cNvPr id="3" name="AutoShape 4"/>
          <p:cNvSpPr/>
          <p:nvPr/>
        </p:nvSpPr>
        <p:spPr>
          <a:xfrm>
            <a:off x="0" y="9238999"/>
            <a:ext cx="6800464" cy="19050"/>
          </a:xfrm>
          <a:prstGeom prst="line">
            <a:avLst/>
          </a:prstGeom>
          <a:ln w="114300" cap="flat">
            <a:solidFill>
              <a:srgbClr val="00B050"/>
            </a:solidFill>
            <a:prstDash val="solid"/>
            <a:headEnd type="none" w="sm" len="sm"/>
            <a:tailEnd type="none" w="sm" len="sm"/>
          </a:ln>
        </p:spPr>
      </p:sp>
      <p:sp>
        <p:nvSpPr>
          <p:cNvPr id="4" name="TextBox 5"/>
          <p:cNvSpPr txBox="1"/>
          <p:nvPr/>
        </p:nvSpPr>
        <p:spPr>
          <a:xfrm>
            <a:off x="5715000" y="9035164"/>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DEPI | 2024</a:t>
            </a:r>
          </a:p>
        </p:txBody>
      </p:sp>
      <p:sp>
        <p:nvSpPr>
          <p:cNvPr id="5" name="AutoShape 3"/>
          <p:cNvSpPr/>
          <p:nvPr/>
        </p:nvSpPr>
        <p:spPr>
          <a:xfrm>
            <a:off x="11436213" y="9258049"/>
            <a:ext cx="6845204" cy="19050"/>
          </a:xfrm>
          <a:prstGeom prst="line">
            <a:avLst/>
          </a:prstGeom>
          <a:ln w="114300" cap="flat">
            <a:solidFill>
              <a:srgbClr val="00B050"/>
            </a:solidFill>
            <a:prstDash val="solid"/>
            <a:headEnd type="none" w="sm" len="sm"/>
            <a:tailEnd type="none" w="sm" len="sm"/>
          </a:ln>
        </p:spPr>
      </p:sp>
    </p:spTree>
    <p:extLst>
      <p:ext uri="{BB962C8B-B14F-4D97-AF65-F5344CB8AC3E}">
        <p14:creationId xmlns:p14="http://schemas.microsoft.com/office/powerpoint/2010/main" val="275456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359</Words>
  <Application>Microsoft Office PowerPoint</Application>
  <PresentationFormat>Custom</PresentationFormat>
  <Paragraphs>67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맑은 고딕</vt:lpstr>
      <vt:lpstr>Arial</vt:lpstr>
      <vt:lpstr>Calibri</vt:lpstr>
      <vt:lpstr>Canva Sans Bold</vt:lpstr>
      <vt:lpstr>Canva Sans</vt:lpstr>
      <vt:lpstr>Alatsi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Pastel Minimalist Thesis Defense Presentation</dc:title>
  <cp:lastModifiedBy>XO</cp:lastModifiedBy>
  <cp:revision>14</cp:revision>
  <dcterms:created xsi:type="dcterms:W3CDTF">2006-08-16T00:00:00Z</dcterms:created>
  <dcterms:modified xsi:type="dcterms:W3CDTF">2024-10-23T12:20:09Z</dcterms:modified>
  <dc:identifier>DAGTKRkJ7ho</dc:identifier>
</cp:coreProperties>
</file>