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5" r:id="rId9"/>
    <p:sldId id="276" r:id="rId10"/>
    <p:sldId id="260" r:id="rId11"/>
    <p:sldId id="262" r:id="rId12"/>
    <p:sldId id="263" r:id="rId13"/>
    <p:sldId id="261" r:id="rId14"/>
    <p:sldId id="264" r:id="rId15"/>
    <p:sldId id="266" r:id="rId16"/>
    <p:sldId id="265" r:id="rId17"/>
    <p:sldId id="268" r:id="rId18"/>
    <p:sldId id="269" r:id="rId19"/>
    <p:sldId id="267" r:id="rId20"/>
    <p:sldId id="270" r:id="rId21"/>
    <p:sldId id="277" r:id="rId22"/>
    <p:sldId id="271" r:id="rId23"/>
    <p:sldId id="278" r:id="rId24"/>
    <p:sldId id="280" r:id="rId25"/>
    <p:sldId id="283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4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1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8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Predicting the Impact of Optimizations for Embedded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min </a:t>
            </a:r>
            <a:r>
              <a:rPr lang="en-US" dirty="0" err="1" smtClean="0"/>
              <a:t>zhao</a:t>
            </a:r>
            <a:r>
              <a:rPr lang="en-US" dirty="0" smtClean="0"/>
              <a:t>, Bruce </a:t>
            </a:r>
            <a:r>
              <a:rPr lang="en-US" dirty="0" err="1" smtClean="0"/>
              <a:t>childers</a:t>
            </a:r>
            <a:r>
              <a:rPr lang="en-US" dirty="0" smtClean="0"/>
              <a:t>, and </a:t>
            </a:r>
            <a:r>
              <a:rPr lang="en-US" dirty="0" err="1" smtClean="0"/>
              <a:t>mary</a:t>
            </a:r>
            <a:r>
              <a:rPr lang="en-US" dirty="0" smtClean="0"/>
              <a:t> </a:t>
            </a:r>
            <a:r>
              <a:rPr lang="en-US" dirty="0" err="1" smtClean="0"/>
              <a:t>lou</a:t>
            </a:r>
            <a:r>
              <a:rPr lang="en-US" dirty="0" smtClean="0"/>
              <a:t> sofa</a:t>
            </a:r>
          </a:p>
          <a:p>
            <a:r>
              <a:rPr lang="en-US" dirty="0" smtClean="0"/>
              <a:t>University of Pittsburgh</a:t>
            </a:r>
          </a:p>
          <a:p>
            <a:r>
              <a:rPr lang="en-US" dirty="0" smtClean="0"/>
              <a:t>Slides by Yasser Atiya </a:t>
            </a:r>
            <a:r>
              <a:rPr lang="en-US" sz="1400" dirty="0" smtClean="0"/>
              <a:t>(FSU)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3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Framework for Predicting of Optimizations (FPO)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Can be targeted toward specific objective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Three types of models: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Optimization Models: Represent characteristics of optimizations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Qualitative and quantitative impact on any objective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Resource Models: Parameterize target machine configuration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Provide a quantified model of register, cache, and processor characteristics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Code Models: Abstract information about the application code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Number of static instructions, number of loops, etc.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7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Uses for FPO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Predict benefit of combining optimizations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Determine whether or not a phase should be applied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When multiple phases can be applied, determines which would yield greatest improvement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as an objective function when searching for optimal phase order, using Genetic Algorithm or AI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90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FPO-cache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Very difficult to predict overall performance impact, so predictions are made on specified characteristics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This paper uses FPO-cache, predicting the impact on each optimization on cache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Focuses on loop behavior 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Dominates cache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Estimates cache cost of particular code segment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24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FPO-cache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51343"/>
            <a:ext cx="4938712" cy="341256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Extract information about a loop nest and represent it as a code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Assuming arrays are in row order without loss of generality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All of array is populated if one element is populated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optimization models to express characteristics of impacts on cache performance caused by individual optimizations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a cache model to estimate number of cache misses during execution (cache cost)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Integrate these models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Models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63" y="1845733"/>
            <a:ext cx="3917780" cy="4256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36" y="1954141"/>
            <a:ext cx="3929512" cy="38009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8" y="1954141"/>
            <a:ext cx="3937445" cy="24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Loop headers give total amount of memory accesses for an array reference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loop organization and array reference pattern determine how the memory </a:t>
            </a:r>
            <a:r>
              <a:rPr lang="en-US" sz="2400" dirty="0"/>
              <a:t>accesses </a:t>
            </a:r>
            <a:r>
              <a:rPr lang="en-US" sz="2400" dirty="0" smtClean="0"/>
              <a:t>are ordered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Order can help determine cache cost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Because optimizations affect loop headers and  the structure of array references, we use the </a:t>
            </a:r>
            <a:r>
              <a:rPr lang="en-US" sz="2200" i="1" dirty="0" smtClean="0"/>
              <a:t>Impact Function </a:t>
            </a:r>
            <a:r>
              <a:rPr lang="en-US" sz="2200" dirty="0" smtClean="0"/>
              <a:t>to describe an optimization’s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Developed for optimization (loop optimizations in this case)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38" y="5207180"/>
            <a:ext cx="6154387" cy="9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Optimization Models:</a:t>
            </a:r>
            <a:br>
              <a:rPr lang="en-US" dirty="0" smtClean="0"/>
            </a:br>
            <a:r>
              <a:rPr lang="en-US" sz="3600" i="1" dirty="0" smtClean="0"/>
              <a:t>Loop Interchange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Definition: Improve spatial locality by swapping the position of loops in a perfect loop nest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Impact Function </a:t>
            </a:r>
            <a:r>
              <a:rPr lang="en-US" dirty="0" err="1" smtClean="0"/>
              <a:t>f</a:t>
            </a:r>
            <a:r>
              <a:rPr lang="en-US" sz="1200" dirty="0" err="1" smtClean="0"/>
              <a:t>interchange</a:t>
            </a:r>
            <a:r>
              <a:rPr lang="en-US" sz="1200" dirty="0" smtClean="0"/>
              <a:t> </a:t>
            </a:r>
            <a:r>
              <a:rPr lang="en-US" dirty="0" smtClean="0"/>
              <a:t>maps an original loop nest to a new loop nest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Swaps the </a:t>
            </a:r>
            <a:r>
              <a:rPr lang="en-US" sz="1600" dirty="0" err="1" smtClean="0"/>
              <a:t>lb</a:t>
            </a:r>
            <a:r>
              <a:rPr lang="en-US" sz="1600" dirty="0" smtClean="0"/>
              <a:t>, up, and step of one loop with that of another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Changes array reference: 〈R〉 by a function g</a:t>
            </a:r>
            <a:r>
              <a:rPr lang="en-US" dirty="0"/>
              <a:t> 〈R</a:t>
            </a:r>
            <a:r>
              <a:rPr lang="en-US" dirty="0" smtClean="0"/>
              <a:t>〉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Determines new array reference for the transformed loop by applying h(r) in every reference in </a:t>
            </a:r>
            <a:r>
              <a:rPr lang="en-US" sz="1600" dirty="0"/>
              <a:t>〈R〉</a:t>
            </a:r>
            <a:endParaRPr lang="en-US" sz="16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sz="1600" dirty="0" smtClean="0"/>
              <a:t>(r) computes a new array reference by exchanging columns </a:t>
            </a:r>
            <a:r>
              <a:rPr lang="en-US" sz="1600" dirty="0" err="1" smtClean="0"/>
              <a:t>i</a:t>
            </a:r>
            <a:r>
              <a:rPr lang="en-US" sz="1600" dirty="0" smtClean="0"/>
              <a:t> and j in the access matrix (A) for 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l(A) handles the column interchange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C stays constant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70599"/>
            <a:ext cx="4937125" cy="27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1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Optimization Models:</a:t>
            </a:r>
            <a:br>
              <a:rPr lang="en-US" dirty="0" smtClean="0"/>
            </a:br>
            <a:r>
              <a:rPr lang="en-US" sz="3600" i="1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047800" cy="4272262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Definition: Improve spatial locality by duplicating the loop body a number of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Little impact on cache performance (not considering register pressure), just used to demonstrate model performance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Impact Function </a:t>
            </a:r>
            <a:r>
              <a:rPr lang="en-US" dirty="0" err="1" smtClean="0"/>
              <a:t>f</a:t>
            </a:r>
            <a:r>
              <a:rPr lang="en-US" sz="1200" dirty="0" err="1" smtClean="0"/>
              <a:t>unrolling</a:t>
            </a:r>
            <a:r>
              <a:rPr lang="en-US" sz="1200" dirty="0" smtClean="0"/>
              <a:t> </a:t>
            </a:r>
            <a:r>
              <a:rPr lang="en-US" dirty="0" smtClean="0"/>
              <a:t>maps an original loop nest to two new loop nests (one for loop, other for mod)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Step becomes step*U (Unroll factor)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Changes array reference: 〈R〉 by a function g</a:t>
            </a:r>
            <a:r>
              <a:rPr lang="en-US" dirty="0"/>
              <a:t> 〈R</a:t>
            </a:r>
            <a:r>
              <a:rPr lang="en-US" dirty="0" smtClean="0"/>
              <a:t>〉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Determines new array reference for the transformed loops by applying h(</a:t>
            </a:r>
            <a:r>
              <a:rPr lang="en-US" dirty="0" err="1" smtClean="0"/>
              <a:t>r,i</a:t>
            </a:r>
            <a:r>
              <a:rPr lang="en-US" dirty="0" smtClean="0"/>
              <a:t>) in every reference in </a:t>
            </a:r>
            <a:r>
              <a:rPr lang="en-US" dirty="0"/>
              <a:t>〈</a:t>
            </a:r>
            <a:r>
              <a:rPr lang="en-US" dirty="0" smtClean="0"/>
              <a:t>R〉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h(</a:t>
            </a:r>
            <a:r>
              <a:rPr lang="en-US" dirty="0" err="1" smtClean="0"/>
              <a:t>r,i</a:t>
            </a:r>
            <a:r>
              <a:rPr lang="en-US" dirty="0" smtClean="0"/>
              <a:t>) models how </a:t>
            </a:r>
            <a:r>
              <a:rPr lang="en-US" dirty="0" smtClean="0"/>
              <a:t>constant </a:t>
            </a:r>
            <a:r>
              <a:rPr lang="en-US" dirty="0" smtClean="0"/>
              <a:t>vectors of a reference are changed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pplies l(</a:t>
            </a:r>
            <a:r>
              <a:rPr lang="en-US" dirty="0" err="1" smtClean="0"/>
              <a:t>C,i</a:t>
            </a:r>
            <a:r>
              <a:rPr lang="en-US" dirty="0" smtClean="0"/>
              <a:t>) to C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Changes </a:t>
            </a:r>
            <a:r>
              <a:rPr lang="en-US" dirty="0" err="1" smtClean="0"/>
              <a:t>lb</a:t>
            </a:r>
            <a:r>
              <a:rPr lang="en-US" dirty="0" smtClean="0"/>
              <a:t> to                Add </a:t>
            </a:r>
            <a:r>
              <a:rPr lang="en-US" dirty="0" err="1" smtClean="0"/>
              <a:t>i</a:t>
            </a:r>
            <a:r>
              <a:rPr lang="en-US" dirty="0" smtClean="0"/>
              <a:t> to loop control variable dim.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Access matrix stays constant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98" y="5370944"/>
            <a:ext cx="531388" cy="293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0281" y="0"/>
            <a:ext cx="291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 – all reference information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 – individual reference (A,C)</a:t>
            </a:r>
          </a:p>
          <a:p>
            <a:r>
              <a:rPr lang="en-US" sz="1600" dirty="0" smtClean="0"/>
              <a:t>A – elements we are accessing</a:t>
            </a:r>
          </a:p>
          <a:p>
            <a:r>
              <a:rPr lang="en-US" sz="1600" dirty="0" err="1" smtClean="0"/>
              <a:t>i</a:t>
            </a:r>
            <a:r>
              <a:rPr lang="en-US" sz="1600" dirty="0" smtClean="0"/>
              <a:t> – current index cost</a:t>
            </a:r>
          </a:p>
          <a:p>
            <a:r>
              <a:rPr lang="en-US" sz="1600" dirty="0" smtClean="0"/>
              <a:t>C – indexes specific element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8785" y="1846263"/>
            <a:ext cx="42960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Optimization Models:</a:t>
            </a:r>
            <a:br>
              <a:rPr lang="en-US" dirty="0" smtClean="0"/>
            </a:br>
            <a:r>
              <a:rPr lang="en-US" sz="3600" i="1" dirty="0" smtClean="0"/>
              <a:t>Loop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047800" cy="42722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Definition: Improve cache reuse by transforming iteration space into tiles and iterating over them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Impact Function </a:t>
            </a:r>
            <a:r>
              <a:rPr lang="en-US" dirty="0" err="1" smtClean="0"/>
              <a:t>f</a:t>
            </a:r>
            <a:r>
              <a:rPr lang="en-US" sz="1200" dirty="0" err="1" smtClean="0"/>
              <a:t>tiling</a:t>
            </a:r>
            <a:r>
              <a:rPr lang="en-US" sz="1200" dirty="0" smtClean="0"/>
              <a:t> </a:t>
            </a:r>
            <a:r>
              <a:rPr lang="en-US" dirty="0" smtClean="0"/>
              <a:t>maps an original loop nest to a new loop nest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Changes array reference: 〈R〉 by a function f </a:t>
            </a:r>
            <a:r>
              <a:rPr lang="en-US" dirty="0"/>
              <a:t>〈R</a:t>
            </a:r>
            <a:r>
              <a:rPr lang="en-US" dirty="0" smtClean="0"/>
              <a:t>〉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Function g adds                  to outermost and changes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 smtClean="0"/>
              <a:t>ub</a:t>
            </a:r>
            <a:r>
              <a:rPr lang="en-US" dirty="0" smtClean="0"/>
              <a:t> for tiling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n – Number of loops to be tiled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Function f – changes access matrix A by l(A)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Adds n columns of 0 to A’s first n columns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Constant vector C stays constant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45734"/>
            <a:ext cx="5081408" cy="3912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24" y="3543694"/>
            <a:ext cx="589109" cy="335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9654" y="30773"/>
            <a:ext cx="2540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– all reference information</a:t>
            </a:r>
          </a:p>
          <a:p>
            <a:r>
              <a:rPr lang="en-US" sz="1600" dirty="0"/>
              <a:t>r – individual reference (A,C)</a:t>
            </a:r>
          </a:p>
          <a:p>
            <a:r>
              <a:rPr lang="en-US" sz="1600" dirty="0"/>
              <a:t>A – elements we </a:t>
            </a:r>
            <a:r>
              <a:rPr lang="en-US" sz="1600" dirty="0" smtClean="0"/>
              <a:t>are accessing</a:t>
            </a:r>
          </a:p>
          <a:p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– current </a:t>
            </a:r>
            <a:r>
              <a:rPr lang="en-US" sz="1600" dirty="0" smtClean="0"/>
              <a:t>index cost</a:t>
            </a:r>
            <a:endParaRPr lang="en-US" sz="1600" dirty="0"/>
          </a:p>
          <a:p>
            <a:r>
              <a:rPr lang="en-US" sz="1600" dirty="0"/>
              <a:t>C – indexes specific element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969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Cache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Demonstrates how a given reference pattern affects cache misses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Used to estimate cache cost of loop nest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Assumes: Single Issue, In-Order Processor with blocking cache (can block cache references that need miss data)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want to improve locality by reducing misses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Because some array references may access the same cache line in the same or different iterations, references are grouped to avoid over estimating misses for previously loaded elements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of </a:t>
            </a:r>
            <a:r>
              <a:rPr lang="en-US" dirty="0" err="1" smtClean="0"/>
              <a:t>Mckinley</a:t>
            </a:r>
            <a:r>
              <a:rPr lang="en-US" dirty="0" smtClean="0"/>
              <a:t> et </a:t>
            </a:r>
            <a:r>
              <a:rPr lang="en-US" dirty="0" err="1" smtClean="0"/>
              <a:t>al’s</a:t>
            </a:r>
            <a:r>
              <a:rPr lang="en-US" dirty="0" smtClean="0"/>
              <a:t> </a:t>
            </a:r>
            <a:r>
              <a:rPr lang="en-US" dirty="0" err="1" smtClean="0"/>
              <a:t>RefGroup</a:t>
            </a:r>
            <a:r>
              <a:rPr lang="en-US" dirty="0" smtClean="0"/>
              <a:t> Algorithm to formulate </a:t>
            </a:r>
            <a:r>
              <a:rPr lang="en-US" dirty="0" err="1" smtClean="0"/>
              <a:t>RefSets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of </a:t>
            </a:r>
            <a:r>
              <a:rPr lang="en-US" dirty="0" err="1" smtClean="0"/>
              <a:t>Mckinley</a:t>
            </a:r>
            <a:r>
              <a:rPr lang="en-US" dirty="0" smtClean="0"/>
              <a:t> et </a:t>
            </a:r>
            <a:r>
              <a:rPr lang="en-US" dirty="0" err="1" smtClean="0"/>
              <a:t>al’s</a:t>
            </a:r>
            <a:r>
              <a:rPr lang="en-US" dirty="0" smtClean="0"/>
              <a:t> cache cost model did not yield accurate enough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Experimental Results Supporting Phase Selection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Introducing a Framework for Predicting of Optimizations (FPO)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Focusing on a version specialized for cache performance (FPO-cache)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Optimization Modeling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Combining </a:t>
            </a:r>
            <a:r>
              <a:rPr lang="en-US" sz="2400" dirty="0"/>
              <a:t>L</a:t>
            </a:r>
            <a:r>
              <a:rPr lang="en-US" sz="2400" dirty="0" smtClean="0"/>
              <a:t>oop Optimizations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89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Cache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1. Group Temporal Reuse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2. Group Spatial Reuse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Predict Cache misses using modified version of Ghosh et </a:t>
            </a:r>
            <a:r>
              <a:rPr lang="en-US" sz="1800" dirty="0" err="1" smtClean="0"/>
              <a:t>al’s</a:t>
            </a:r>
            <a:r>
              <a:rPr lang="en-US" sz="1800" dirty="0" smtClean="0"/>
              <a:t> algorithm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TI – total iterations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c</a:t>
            </a:r>
            <a:r>
              <a:rPr lang="en-US" sz="1800" dirty="0" err="1" smtClean="0"/>
              <a:t>ls</a:t>
            </a:r>
            <a:r>
              <a:rPr lang="en-US" sz="1800" dirty="0" smtClean="0"/>
              <a:t> – cache line size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FP - Footprint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038950" cy="1906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26" y="2432667"/>
            <a:ext cx="5318247" cy="7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5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Computing CRT and CRS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= Spatial Reuse Distance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solutions to each equation represent all iterations where b[j][</a:t>
            </a:r>
            <a:r>
              <a:rPr lang="en-US" dirty="0" err="1" smtClean="0"/>
              <a:t>i</a:t>
            </a:r>
            <a:r>
              <a:rPr lang="en-US" dirty="0" smtClean="0"/>
              <a:t>] conflicts with another reference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CRT is references that exploit temporal reuse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CRS is references that exploit spatial reuse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CRS is the quotient of total number of conflict iterations divided by the total number of iterations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[j][</a:t>
            </a:r>
            <a:r>
              <a:rPr lang="en-US" dirty="0" err="1" smtClean="0"/>
              <a:t>i</a:t>
            </a:r>
            <a:r>
              <a:rPr lang="en-US" dirty="0" smtClean="0"/>
              <a:t>] has no temporal reuse, it equals </a:t>
            </a:r>
            <a:r>
              <a:rPr lang="en-US" dirty="0" smtClean="0"/>
              <a:t>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Different situations where b[j][</a:t>
            </a:r>
            <a:r>
              <a:rPr lang="en-US" dirty="0" err="1" smtClean="0"/>
              <a:t>i</a:t>
            </a:r>
            <a:r>
              <a:rPr lang="en-US" dirty="0" smtClean="0"/>
              <a:t>] will conflict with another reference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3109045"/>
            <a:ext cx="4937125" cy="14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1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Loop </a:t>
            </a:r>
            <a:r>
              <a:rPr lang="en-US" sz="2000" dirty="0"/>
              <a:t>nests are </a:t>
            </a:r>
            <a:r>
              <a:rPr lang="en-US" sz="2000" dirty="0" smtClean="0"/>
              <a:t>extracted from the original code and modeled using the code model</a:t>
            </a:r>
          </a:p>
          <a:p>
            <a:pPr marL="544068" lvl="1" indent="-342900">
              <a:buFont typeface="+mj-lt"/>
              <a:buAutoNum type="arabicPeriod"/>
            </a:pPr>
            <a:endParaRPr lang="en-US" sz="20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The code model and optimization input parameters are combined yielding an optimized code model</a:t>
            </a:r>
          </a:p>
          <a:p>
            <a:pPr marL="544068" lvl="1" indent="-342900">
              <a:buFont typeface="+mj-lt"/>
              <a:buAutoNum type="arabicPeriod"/>
            </a:pPr>
            <a:endParaRPr lang="en-US" sz="20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Feed the original code model and optimized code model into the cache model</a:t>
            </a:r>
          </a:p>
          <a:p>
            <a:pPr marL="544068" lvl="1" indent="-342900">
              <a:buFont typeface="+mj-lt"/>
              <a:buAutoNum type="arabicPeriod"/>
            </a:pPr>
            <a:endParaRPr lang="en-US" sz="20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Cache model estimates cache misses </a:t>
            </a:r>
          </a:p>
          <a:p>
            <a:pPr marL="544068" lvl="1" indent="-342900">
              <a:buFont typeface="+mj-lt"/>
              <a:buAutoNum type="arabicPeriod"/>
            </a:pPr>
            <a:endParaRPr lang="en-US" sz="20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Compare misses of optimized and un-optimized model to predict impact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23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Compared the FPO-cache predictions to optimized and un-optimized benchmarks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Comparison of predictions of cache misses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Basic cache: MCT96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Less successful than simulated cache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Loop Reversal has lowest accuracy because benefits were often too small to apply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29331"/>
            <a:ext cx="4937125" cy="36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86181"/>
            <a:ext cx="4938712" cy="354288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453099"/>
            <a:ext cx="4937125" cy="2809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03" y="5549939"/>
            <a:ext cx="52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Reversal struggles, because the effects of reversal are often very small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8238" y="5556739"/>
            <a:ext cx="454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predicted perfectly for loop unrolling, loop fusion, and loop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the Best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FPO is capable of determining the best optimization to apply at a given </a:t>
            </a:r>
            <a:r>
              <a:rPr lang="en-US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Trip count has tremendous effect on single loop programs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Figure 8: Shows percentage of times each optimization was selected for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At bottom, shows accurate prediction percentage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srsi</a:t>
            </a:r>
            <a:r>
              <a:rPr lang="en-US" dirty="0" smtClean="0"/>
              <a:t> and </a:t>
            </a:r>
            <a:r>
              <a:rPr lang="en-US" dirty="0" err="1" smtClean="0"/>
              <a:t>sm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struggle because of the small loop reversal benefits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14046"/>
            <a:ext cx="4937125" cy="36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For N = 10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 swap I and J for .2% benefit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 swap J and K for -2.8% penalty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 perform both for 12.3% benefit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5" y="1859737"/>
            <a:ext cx="4729841" cy="6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Results for finding </a:t>
            </a:r>
            <a:r>
              <a:rPr lang="en-US" sz="2200" dirty="0"/>
              <a:t>o</a:t>
            </a:r>
            <a:r>
              <a:rPr lang="en-US" sz="2200" dirty="0" smtClean="0"/>
              <a:t>ptimal combination of interchanges: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Worked with </a:t>
            </a:r>
            <a:r>
              <a:rPr lang="en-US" dirty="0" err="1" smtClean="0"/>
              <a:t>eflux</a:t>
            </a:r>
            <a:r>
              <a:rPr lang="en-US" dirty="0" smtClean="0"/>
              <a:t> and </a:t>
            </a:r>
            <a:r>
              <a:rPr lang="en-US" dirty="0" err="1" smtClean="0"/>
              <a:t>bmcm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Eflux</a:t>
            </a:r>
            <a:r>
              <a:rPr lang="en-US" dirty="0" smtClean="0"/>
              <a:t>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Best combination yielded: 25.3% improvement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Maximum of 18.6% for single optimization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Bmcm</a:t>
            </a:r>
            <a:r>
              <a:rPr lang="en-US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Best combination yielded: 55% improvement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Maximum of 54% for single optimization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Overall, it is proven that FPO-cache can find a beneficial combination even when single optimizations have no benefit</a:t>
            </a:r>
          </a:p>
        </p:txBody>
      </p:sp>
    </p:spTree>
    <p:extLst>
      <p:ext uri="{BB962C8B-B14F-4D97-AF65-F5344CB8AC3E}">
        <p14:creationId xmlns:p14="http://schemas.microsoft.com/office/powerpoint/2010/main" val="18092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Compile-time Overhead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Overhead for predicting only whether or not to apply optimizations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Trip count in parentheses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Overhead dependent on 	loop configuration and array references 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ikernel</a:t>
            </a:r>
            <a:r>
              <a:rPr lang="en-US" dirty="0" smtClean="0"/>
              <a:t> has triple loop nest with 5 references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srsi</a:t>
            </a:r>
            <a:r>
              <a:rPr lang="en-US" dirty="0" smtClean="0"/>
              <a:t> double loop nest with 25 references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Complexity yields higher compile times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65990"/>
            <a:ext cx="4937125" cy="31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FPO can be used to predict whether or not an optimization will benefit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FPO can be used to selectively apply optimizations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Optimizations should not always be applied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FPO can choose which optimization is best to apply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FPO is currently being expanded to develop models for other resources such as registers, and other optimizations, such as Common Subexpression Elimination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01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Improve performance, minimize memory footprint, or lower energy consumption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Lower cost and performance for embedded processors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Determine when it is beneficial or harmful to apply an optimization (Phase Selection)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Combine optimizations and perform phase ordering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96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71489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PERFECT, </a:t>
            </a:r>
            <a:r>
              <a:rPr lang="en-US" dirty="0" err="1" smtClean="0"/>
              <a:t>MediaBench</a:t>
            </a:r>
            <a:r>
              <a:rPr lang="en-US" dirty="0" smtClean="0"/>
              <a:t>, </a:t>
            </a:r>
            <a:r>
              <a:rPr lang="en-US" dirty="0" err="1" smtClean="0"/>
              <a:t>DSPStone</a:t>
            </a:r>
            <a:r>
              <a:rPr lang="en-US" dirty="0" smtClean="0"/>
              <a:t>, and other benchmarks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Benchmarks divided into two types: 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Single Loop Nest</a:t>
            </a:r>
            <a:r>
              <a:rPr lang="en-US" dirty="0" smtClean="0"/>
              <a:t>: </a:t>
            </a:r>
            <a:r>
              <a:rPr lang="en-US" dirty="0" err="1" smtClean="0"/>
              <a:t>alv</a:t>
            </a:r>
            <a:r>
              <a:rPr lang="en-US" dirty="0"/>
              <a:t>, </a:t>
            </a:r>
            <a:r>
              <a:rPr lang="en-US" dirty="0" err="1"/>
              <a:t>irkernel</a:t>
            </a:r>
            <a:r>
              <a:rPr lang="en-US" dirty="0"/>
              <a:t>, </a:t>
            </a:r>
            <a:r>
              <a:rPr lang="en-US" dirty="0" err="1"/>
              <a:t>lgsi</a:t>
            </a:r>
            <a:r>
              <a:rPr lang="en-US" dirty="0"/>
              <a:t>, </a:t>
            </a:r>
            <a:r>
              <a:rPr lang="en-US" dirty="0" err="1"/>
              <a:t>smsi</a:t>
            </a:r>
            <a:r>
              <a:rPr lang="en-US" dirty="0"/>
              <a:t>, </a:t>
            </a:r>
            <a:r>
              <a:rPr lang="en-US" dirty="0" err="1"/>
              <a:t>srsi</a:t>
            </a:r>
            <a:r>
              <a:rPr lang="en-US" dirty="0"/>
              <a:t>, </a:t>
            </a:r>
            <a:r>
              <a:rPr lang="en-US" dirty="0" err="1"/>
              <a:t>tfsi</a:t>
            </a:r>
            <a:r>
              <a:rPr lang="en-US" dirty="0"/>
              <a:t>, </a:t>
            </a:r>
            <a:r>
              <a:rPr lang="en-US" dirty="0" smtClean="0"/>
              <a:t>tomcat3, </a:t>
            </a:r>
            <a:r>
              <a:rPr lang="en-US" dirty="0" err="1" smtClean="0"/>
              <a:t>biquad_N</a:t>
            </a:r>
            <a:r>
              <a:rPr lang="en-US" dirty="0"/>
              <a:t>, </a:t>
            </a:r>
            <a:r>
              <a:rPr lang="en-US" dirty="0" err="1"/>
              <a:t>lms</a:t>
            </a:r>
            <a:r>
              <a:rPr lang="en-US" dirty="0"/>
              <a:t>, </a:t>
            </a:r>
            <a:r>
              <a:rPr lang="en-US" dirty="0" err="1" smtClean="0"/>
              <a:t>gdevcdj</a:t>
            </a:r>
            <a:r>
              <a:rPr lang="en-US" dirty="0" smtClean="0"/>
              <a:t>, and </a:t>
            </a:r>
            <a:r>
              <a:rPr lang="en-US" dirty="0" err="1" smtClean="0"/>
              <a:t>pegwit</a:t>
            </a:r>
            <a:endParaRPr lang="en-US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dirty="0" smtClean="0"/>
              <a:t>Multiple Loop Nests: </a:t>
            </a:r>
            <a:r>
              <a:rPr lang="en-US" dirty="0" err="1"/>
              <a:t>a</a:t>
            </a:r>
            <a:r>
              <a:rPr lang="en-US" dirty="0" err="1" smtClean="0"/>
              <a:t>di</a:t>
            </a:r>
            <a:r>
              <a:rPr lang="en-US" dirty="0" smtClean="0"/>
              <a:t>, aps, </a:t>
            </a:r>
            <a:r>
              <a:rPr lang="en-US" dirty="0" err="1" smtClean="0"/>
              <a:t>eflux</a:t>
            </a:r>
            <a:r>
              <a:rPr lang="en-US" dirty="0" smtClean="0"/>
              <a:t>, tomcat, </a:t>
            </a:r>
            <a:r>
              <a:rPr lang="en-US" dirty="0" err="1" smtClean="0"/>
              <a:t>vpenta</a:t>
            </a:r>
            <a:r>
              <a:rPr lang="en-US" dirty="0" smtClean="0"/>
              <a:t>, and </a:t>
            </a:r>
            <a:r>
              <a:rPr lang="en-US" dirty="0" err="1" smtClean="0"/>
              <a:t>bmcm</a:t>
            </a:r>
            <a:endParaRPr lang="en-US" dirty="0"/>
          </a:p>
          <a:p>
            <a:pPr marL="1092708" lvl="4" indent="-342900">
              <a:buFont typeface="+mj-lt"/>
              <a:buAutoNum type="arabicPeriod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SimpleScalar</a:t>
            </a:r>
            <a:r>
              <a:rPr lang="en-US" dirty="0" smtClean="0"/>
              <a:t> </a:t>
            </a:r>
            <a:r>
              <a:rPr lang="en-US" i="1" dirty="0" smtClean="0"/>
              <a:t>sim-</a:t>
            </a:r>
            <a:r>
              <a:rPr lang="en-US" i="1" dirty="0" err="1" smtClean="0"/>
              <a:t>outorder</a:t>
            </a:r>
            <a:r>
              <a:rPr lang="en-US" dirty="0" smtClean="0"/>
              <a:t> simulator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1 KB direct-mapped data cache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32-byte block size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Used for shorter simulation times when testing different set sizes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Embedded Processor Pipeline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Single Issue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Critical Word First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Non-blocking cache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entry load-store queue (allows two misses before stalling)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Similar to popular embedded processors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Similar performance to blocking cache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Avoid other performance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Phase Ordering and Phase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Phase Ordering determines the optimal application order of phases to achieve the optimal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Phase Selection determines whether applying a phase is necessary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Configuration of phases is also required to attain optimal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Ideal loop </a:t>
            </a:r>
            <a:r>
              <a:rPr lang="en-US" sz="2000" dirty="0"/>
              <a:t>u</a:t>
            </a:r>
            <a:r>
              <a:rPr lang="en-US" sz="2000" dirty="0" smtClean="0"/>
              <a:t>nrolling factor, ideal tile size, etc.</a:t>
            </a:r>
          </a:p>
        </p:txBody>
      </p:sp>
    </p:spTree>
    <p:extLst>
      <p:ext uri="{BB962C8B-B14F-4D97-AF65-F5344CB8AC3E}">
        <p14:creationId xmlns:p14="http://schemas.microsoft.com/office/powerpoint/2010/main" val="42511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7148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 effort was made within the paper to assert that Phase Selection is preferable to always applying phases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Always applying optimizations can lead to performance degradation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Applying loop optimizations has significantly different impacts based on the specific loop nest and its exact configuration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Through the data presented in the paper, it is shown that always applying an optimization is often unfavorable and damages performance (in cycle count)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1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Always Optimize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177" y="1846263"/>
            <a:ext cx="97919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0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Always Optimize v. Selective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19" y="1846263"/>
            <a:ext cx="97464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Selective Optimization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425" y="1846263"/>
            <a:ext cx="98514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3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F8D10C"/>
      </a:accent1>
      <a:accent2>
        <a:srgbClr val="A200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13356</TotalTime>
  <Words>1618</Words>
  <Application>Microsoft Office PowerPoint</Application>
  <PresentationFormat>Widescreen</PresentationFormat>
  <Paragraphs>256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Predicting the Impact of Optimizations for Embedded Systems</vt:lpstr>
      <vt:lpstr>Introduction</vt:lpstr>
      <vt:lpstr>Goals</vt:lpstr>
      <vt:lpstr>Testing</vt:lpstr>
      <vt:lpstr>Phase Ordering and Phase Selection</vt:lpstr>
      <vt:lpstr>Selection</vt:lpstr>
      <vt:lpstr>Always Optimize Results</vt:lpstr>
      <vt:lpstr>Always Optimize v. Selective Optimization</vt:lpstr>
      <vt:lpstr>Selective Optimization Results</vt:lpstr>
      <vt:lpstr>Framework for Predicting of Optimizations (FPO)</vt:lpstr>
      <vt:lpstr>Uses for FPO</vt:lpstr>
      <vt:lpstr>FPO-cache</vt:lpstr>
      <vt:lpstr>FPO-cache Model</vt:lpstr>
      <vt:lpstr>Code Models</vt:lpstr>
      <vt:lpstr>Impact Function</vt:lpstr>
      <vt:lpstr>Optimization Models: Loop Interchange</vt:lpstr>
      <vt:lpstr>Optimization Models: Loop Unrolling</vt:lpstr>
      <vt:lpstr>Optimization Models: Loop Tiling</vt:lpstr>
      <vt:lpstr>Cache Model</vt:lpstr>
      <vt:lpstr>Cache Model</vt:lpstr>
      <vt:lpstr>Computing CRT and CRS</vt:lpstr>
      <vt:lpstr>Model Integration</vt:lpstr>
      <vt:lpstr>Model Accuracy</vt:lpstr>
      <vt:lpstr>Model Accuracy</vt:lpstr>
      <vt:lpstr>Choosing the Best Optimization</vt:lpstr>
      <vt:lpstr>Combining Optimizations</vt:lpstr>
      <vt:lpstr>Combining Optimizations</vt:lpstr>
      <vt:lpstr>Compile-time Overhead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Impact of Optimizations for Embedded Systems</dc:title>
  <dc:creator>Yasser Atiya</dc:creator>
  <cp:lastModifiedBy>Yasser Atiya</cp:lastModifiedBy>
  <cp:revision>85</cp:revision>
  <dcterms:created xsi:type="dcterms:W3CDTF">2016-11-24T00:16:23Z</dcterms:created>
  <dcterms:modified xsi:type="dcterms:W3CDTF">2016-12-06T12:55:06Z</dcterms:modified>
</cp:coreProperties>
</file>