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1" d="100"/>
          <a:sy n="81" d="100"/>
        </p:scale>
        <p:origin x="756"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341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level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a:t>
            </a:r>
          </a:p>
          <a:p>
            <a:pPr lvl="1"/>
            <a:r>
              <a:rPr lang="en-US" dirty="0"/>
              <a:t>This is the least customized, and would need the least </a:t>
            </a:r>
            <a:r>
              <a:rPr lang="en-US" dirty="0" err="1"/>
              <a:t>amout</a:t>
            </a:r>
            <a:r>
              <a:rPr lang="en-US" dirty="0"/>
              <a:t> of time of the 3 listed earlier</a:t>
            </a:r>
          </a:p>
          <a:p>
            <a:r>
              <a:rPr lang="en-US" dirty="0" smtClean="0"/>
              <a:t>Determine next compilation settings</a:t>
            </a:r>
          </a:p>
          <a:p>
            <a:pPr lvl="1"/>
            <a:r>
              <a:rPr lang="en-US" dirty="0" smtClean="0"/>
              <a:t>Using our GA from the last slide</a:t>
            </a:r>
            <a:endParaRPr lang="en-US" dirty="0"/>
          </a:p>
          <a:p>
            <a:r>
              <a:rPr lang="en-US" dirty="0" smtClean="0"/>
              <a:t> Compile..</a:t>
            </a:r>
          </a:p>
          <a:p>
            <a:r>
              <a:rPr lang="en-US" dirty="0" smtClean="0"/>
              <a:t>If ANY function is not redundant compile and run</a:t>
            </a:r>
          </a:p>
          <a:p>
            <a:pPr lvl="1"/>
            <a:r>
              <a:rPr lang="en-US" dirty="0" smtClean="0"/>
              <a:t>This will be important later, as we will attempt to improve on it in our hybrid algorithm</a:t>
            </a:r>
          </a:p>
          <a:p>
            <a:pPr marL="0" indent="0">
              <a:buNone/>
            </a:pPr>
            <a:r>
              <a:rPr lang="en-US" dirty="0" smtClean="0"/>
              <a:t>DO this 200 times</a:t>
            </a:r>
          </a:p>
          <a:p>
            <a:pPr marL="0" indent="0">
              <a:buNone/>
            </a:pPr>
            <a:r>
              <a:rPr lang="en-US" dirty="0" smtClean="0"/>
              <a:t>Read rest of bullet points</a:t>
            </a:r>
          </a:p>
          <a:p>
            <a:pPr lvl="1"/>
            <a:endParaRPr lang="en-US" dirty="0"/>
          </a:p>
        </p:txBody>
      </p:sp>
    </p:spTree>
    <p:extLst>
      <p:ext uri="{BB962C8B-B14F-4D97-AF65-F5344CB8AC3E}">
        <p14:creationId xmlns:p14="http://schemas.microsoft.com/office/powerpoint/2010/main" val="170522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level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Before:</a:t>
            </a:r>
          </a:p>
          <a:p>
            <a:pPr lvl="1"/>
            <a:r>
              <a:rPr lang="en-US" dirty="0" smtClean="0"/>
              <a:t>This is our </a:t>
            </a:r>
            <a:r>
              <a:rPr lang="en-US" dirty="0" err="1" smtClean="0"/>
              <a:t>inbetween</a:t>
            </a:r>
            <a:r>
              <a:rPr lang="en-US" dirty="0" smtClean="0"/>
              <a:t> between function level and program level</a:t>
            </a:r>
          </a:p>
          <a:p>
            <a:pPr lvl="1"/>
            <a:r>
              <a:rPr lang="en-US" dirty="0" smtClean="0"/>
              <a:t>It can be anywhere between as function-level and program level in terms of customizability, sequence length, and simulations</a:t>
            </a:r>
          </a:p>
          <a:p>
            <a:pPr lvl="1"/>
            <a:r>
              <a:rPr lang="en-US" dirty="0" smtClean="0"/>
              <a:t>Depends on number of functions per file and files per program</a:t>
            </a:r>
            <a:endParaRPr lang="en-US" dirty="0"/>
          </a:p>
          <a:p>
            <a:r>
              <a:rPr lang="en-US" dirty="0" smtClean="0"/>
              <a:t>Determine next compilation settings</a:t>
            </a:r>
          </a:p>
          <a:p>
            <a:pPr lvl="1"/>
            <a:r>
              <a:rPr lang="en-US" dirty="0" smtClean="0"/>
              <a:t>Using our GA from the last slide</a:t>
            </a:r>
            <a:endParaRPr lang="en-US" dirty="0"/>
          </a:p>
          <a:p>
            <a:r>
              <a:rPr lang="en-US" dirty="0" smtClean="0"/>
              <a:t> Compile.. WITHIN A FILE RATHER THAN ALL THE FILES</a:t>
            </a:r>
          </a:p>
          <a:p>
            <a:r>
              <a:rPr lang="en-US" dirty="0" smtClean="0"/>
              <a:t>If ANY function is not redundant compile and run</a:t>
            </a:r>
          </a:p>
          <a:p>
            <a:pPr marL="0" indent="0">
              <a:buNone/>
            </a:pPr>
            <a:r>
              <a:rPr lang="en-US" dirty="0" smtClean="0"/>
              <a:t>DO this 200 times</a:t>
            </a:r>
          </a:p>
          <a:p>
            <a:pPr marL="0" indent="0">
              <a:buNone/>
            </a:pPr>
            <a:r>
              <a:rPr lang="en-US" dirty="0" smtClean="0"/>
              <a:t>Read rest of bullet points</a:t>
            </a:r>
          </a:p>
          <a:p>
            <a:pPr lvl="1"/>
            <a:endParaRPr lang="en-US" dirty="0"/>
          </a:p>
        </p:txBody>
      </p:sp>
    </p:spTree>
    <p:extLst>
      <p:ext uri="{BB962C8B-B14F-4D97-AF65-F5344CB8AC3E}">
        <p14:creationId xmlns:p14="http://schemas.microsoft.com/office/powerpoint/2010/main" val="60204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level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Before:</a:t>
            </a:r>
          </a:p>
          <a:p>
            <a:pPr lvl="1"/>
            <a:r>
              <a:rPr lang="en-US" dirty="0" smtClean="0"/>
              <a:t>This is our finest, most customizable, and most expensive granularity</a:t>
            </a:r>
          </a:p>
          <a:p>
            <a:pPr lvl="1"/>
            <a:r>
              <a:rPr lang="en-US" dirty="0" smtClean="0"/>
              <a:t>Compared to program-level,  this could have n times as many executions, n being the number of functions in the program</a:t>
            </a:r>
          </a:p>
          <a:p>
            <a:pPr lvl="1"/>
            <a:r>
              <a:rPr lang="en-US" dirty="0" smtClean="0"/>
              <a:t>This can lead to </a:t>
            </a:r>
            <a:r>
              <a:rPr lang="en-US" dirty="0" err="1" smtClean="0"/>
              <a:t>exhorbetant</a:t>
            </a:r>
            <a:r>
              <a:rPr lang="en-US" dirty="0" smtClean="0"/>
              <a:t> search times</a:t>
            </a:r>
            <a:endParaRPr lang="en-US" dirty="0"/>
          </a:p>
          <a:p>
            <a:r>
              <a:rPr lang="en-US" dirty="0"/>
              <a:t>Determine next compilation settings</a:t>
            </a:r>
          </a:p>
          <a:p>
            <a:pPr lvl="1"/>
            <a:r>
              <a:rPr lang="en-US" dirty="0"/>
              <a:t>Using our GA from the last slide</a:t>
            </a:r>
          </a:p>
          <a:p>
            <a:r>
              <a:rPr lang="en-US" dirty="0"/>
              <a:t> Compile.. WITHIN A </a:t>
            </a:r>
            <a:r>
              <a:rPr lang="en-US" dirty="0" smtClean="0"/>
              <a:t>SINGLE FUNCTION</a:t>
            </a:r>
            <a:endParaRPr lang="en-US" dirty="0"/>
          </a:p>
          <a:p>
            <a:r>
              <a:rPr lang="en-US" dirty="0"/>
              <a:t>If ANY function is not redundant compile and run</a:t>
            </a:r>
          </a:p>
          <a:p>
            <a:pPr marL="0" indent="0">
              <a:buNone/>
            </a:pPr>
            <a:r>
              <a:rPr lang="en-US" dirty="0"/>
              <a:t>DO this 200 times</a:t>
            </a:r>
          </a:p>
          <a:p>
            <a:pPr marL="0" indent="0">
              <a:buNone/>
            </a:pPr>
            <a:r>
              <a:rPr lang="en-US" dirty="0"/>
              <a:t>Read rest of bullet </a:t>
            </a:r>
            <a:r>
              <a:rPr lang="en-US" dirty="0" smtClean="0"/>
              <a:t>points</a:t>
            </a:r>
          </a:p>
          <a:p>
            <a:pPr marL="0" indent="0">
              <a:buNone/>
            </a:pPr>
            <a:endParaRPr lang="en-US" dirty="0"/>
          </a:p>
          <a:p>
            <a:pPr marL="0" indent="0">
              <a:buNone/>
            </a:pPr>
            <a:r>
              <a:rPr lang="en-US" dirty="0" smtClean="0"/>
              <a:t>WE WILL SEE HOW THIS FARES IN OUR NEXT SLIDE</a:t>
            </a:r>
            <a:endParaRPr lang="en-US" dirty="0"/>
          </a:p>
          <a:p>
            <a:endParaRPr lang="en-US" dirty="0" smtClean="0"/>
          </a:p>
          <a:p>
            <a:endParaRPr lang="en-US" dirty="0" smtClean="0"/>
          </a:p>
          <a:p>
            <a:pPr lvl="1"/>
            <a:endParaRPr lang="en-US" dirty="0"/>
          </a:p>
        </p:txBody>
      </p:sp>
    </p:spTree>
    <p:extLst>
      <p:ext uri="{BB962C8B-B14F-4D97-AF65-F5344CB8AC3E}">
        <p14:creationId xmlns:p14="http://schemas.microsoft.com/office/powerpoint/2010/main" val="248456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BEFORE</a:t>
            </a:r>
          </a:p>
          <a:p>
            <a:pPr lvl="2"/>
            <a:r>
              <a:rPr lang="en-US" dirty="0" smtClean="0"/>
              <a:t>This table presents the performance of the best GA sequence versus the batch performance</a:t>
            </a:r>
            <a:endParaRPr lang="en-US" dirty="0"/>
          </a:p>
          <a:p>
            <a:pPr lvl="1"/>
            <a:r>
              <a:rPr lang="en-US" dirty="0" smtClean="0"/>
              <a:t>The data proves that finer granularities achieve best performance</a:t>
            </a:r>
          </a:p>
          <a:p>
            <a:pPr marL="457200" lvl="1" indent="0">
              <a:buNone/>
            </a:pPr>
            <a:endParaRPr lang="en-US" dirty="0"/>
          </a:p>
          <a:p>
            <a:pPr lvl="1"/>
            <a:r>
              <a:rPr lang="en-US" dirty="0"/>
              <a:t>NEXT SLIDE</a:t>
            </a:r>
          </a:p>
          <a:p>
            <a:pPr lvl="1"/>
            <a:r>
              <a:rPr lang="en-US" dirty="0"/>
              <a:t>READ</a:t>
            </a:r>
          </a:p>
          <a:p>
            <a:pPr lvl="2"/>
            <a:r>
              <a:rPr lang="en-US" dirty="0"/>
              <a:t>As we said earlier, in programs like blowfish, where there is only one </a:t>
            </a:r>
            <a:r>
              <a:rPr lang="en-US" dirty="0" smtClean="0"/>
              <a:t>function per file, there we essentially conduct a function-level algorithm </a:t>
            </a:r>
            <a:endParaRPr lang="en-US" dirty="0"/>
          </a:p>
          <a:p>
            <a:pPr lvl="1"/>
            <a:r>
              <a:rPr lang="en-US" dirty="0"/>
              <a:t>NEXT SLIDE</a:t>
            </a:r>
          </a:p>
          <a:p>
            <a:pPr lvl="1"/>
            <a:r>
              <a:rPr lang="en-US" dirty="0"/>
              <a:t>READ</a:t>
            </a:r>
          </a:p>
          <a:p>
            <a:pPr lvl="2"/>
            <a:r>
              <a:rPr lang="en-US" dirty="0"/>
              <a:t>As we said earlier, in programs like </a:t>
            </a:r>
            <a:r>
              <a:rPr lang="en-US" dirty="0" err="1" smtClean="0"/>
              <a:t>djikstra</a:t>
            </a:r>
            <a:r>
              <a:rPr lang="en-US" dirty="0" smtClean="0"/>
              <a:t>, </a:t>
            </a:r>
            <a:r>
              <a:rPr lang="en-US" dirty="0"/>
              <a:t>where there is only one file, it is essentially a </a:t>
            </a:r>
            <a:r>
              <a:rPr lang="en-US" dirty="0" err="1"/>
              <a:t>progam</a:t>
            </a:r>
            <a:r>
              <a:rPr lang="en-US" dirty="0"/>
              <a:t> level </a:t>
            </a:r>
          </a:p>
          <a:p>
            <a:pPr lvl="1"/>
            <a:endParaRPr lang="en-US" dirty="0"/>
          </a:p>
          <a:p>
            <a:pPr lvl="1"/>
            <a:endParaRPr lang="en-US" dirty="0"/>
          </a:p>
        </p:txBody>
      </p:sp>
    </p:spTree>
    <p:extLst>
      <p:ext uri="{BB962C8B-B14F-4D97-AF65-F5344CB8AC3E}">
        <p14:creationId xmlns:p14="http://schemas.microsoft.com/office/powerpoint/2010/main" val="205525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progress</a:t>
            </a:r>
            <a:endParaRPr lang="en-US" dirty="0"/>
          </a:p>
        </p:txBody>
      </p:sp>
      <p:sp>
        <p:nvSpPr>
          <p:cNvPr id="3" name="Content Placeholder 2"/>
          <p:cNvSpPr>
            <a:spLocks noGrp="1"/>
          </p:cNvSpPr>
          <p:nvPr>
            <p:ph idx="1"/>
          </p:nvPr>
        </p:nvSpPr>
        <p:spPr/>
        <p:txBody>
          <a:bodyPr>
            <a:normAutofit/>
          </a:bodyPr>
          <a:lstStyle/>
          <a:p>
            <a:pPr lvl="1"/>
            <a:r>
              <a:rPr lang="en-US" dirty="0" smtClean="0"/>
              <a:t>BEFORE</a:t>
            </a:r>
          </a:p>
          <a:p>
            <a:pPr lvl="2"/>
            <a:r>
              <a:rPr lang="en-US" dirty="0" smtClean="0"/>
              <a:t>This table presents the % performance over the generations </a:t>
            </a:r>
            <a:endParaRPr lang="en-US" dirty="0"/>
          </a:p>
          <a:p>
            <a:pPr lvl="1"/>
            <a:r>
              <a:rPr lang="en-US" dirty="0" smtClean="0"/>
              <a:t>READ POINTS</a:t>
            </a:r>
          </a:p>
          <a:p>
            <a:pPr lvl="1"/>
            <a:r>
              <a:rPr lang="en-US" dirty="0" smtClean="0"/>
              <a:t>SO this shows that we may not need as much </a:t>
            </a:r>
            <a:r>
              <a:rPr lang="en-US" dirty="0" err="1" smtClean="0"/>
              <a:t>geneations</a:t>
            </a:r>
            <a:r>
              <a:rPr lang="en-US" dirty="0" smtClean="0"/>
              <a:t>, especially not at the function level</a:t>
            </a:r>
            <a:endParaRPr lang="en-US" dirty="0"/>
          </a:p>
        </p:txBody>
      </p:sp>
    </p:spTree>
    <p:extLst>
      <p:ext uri="{BB962C8B-B14F-4D97-AF65-F5344CB8AC3E}">
        <p14:creationId xmlns:p14="http://schemas.microsoft.com/office/powerpoint/2010/main" val="346555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TIME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Before:</a:t>
            </a:r>
          </a:p>
          <a:p>
            <a:pPr lvl="1"/>
            <a:r>
              <a:rPr lang="en-US" dirty="0" smtClean="0"/>
              <a:t> </a:t>
            </a:r>
            <a:r>
              <a:rPr lang="en-US" dirty="0"/>
              <a:t>This graph shows the amount of phases necessary for the average function level search compared to the average program-level </a:t>
            </a:r>
            <a:r>
              <a:rPr lang="en-US" dirty="0" smtClean="0"/>
              <a:t>search</a:t>
            </a:r>
          </a:p>
          <a:p>
            <a:pPr marL="0" indent="0">
              <a:buNone/>
            </a:pPr>
            <a:r>
              <a:rPr lang="en-US" dirty="0"/>
              <a:t>READ SLIDE</a:t>
            </a:r>
          </a:p>
          <a:p>
            <a:pPr marL="0" indent="0">
              <a:buNone/>
            </a:pPr>
            <a:r>
              <a:rPr lang="en-US" dirty="0" smtClean="0"/>
              <a:t>We can see that for </a:t>
            </a:r>
            <a:r>
              <a:rPr lang="en-US" dirty="0" err="1" smtClean="0"/>
              <a:t>djikstra</a:t>
            </a:r>
            <a:r>
              <a:rPr lang="en-US" dirty="0" smtClean="0"/>
              <a:t>,  a 1 file program, the results are the same as program-level</a:t>
            </a:r>
          </a:p>
          <a:p>
            <a:pPr marL="0" indent="0">
              <a:buNone/>
            </a:pPr>
            <a:r>
              <a:rPr lang="en-US" dirty="0" smtClean="0"/>
              <a:t>However, for blowfish which has a nearly identical performance for file and function algorithms, but it has a higher ratio of applied phases</a:t>
            </a:r>
          </a:p>
          <a:p>
            <a:pPr marL="0" indent="0">
              <a:buNone/>
            </a:pPr>
            <a:r>
              <a:rPr lang="en-US" dirty="0"/>
              <a:t>	</a:t>
            </a:r>
            <a:r>
              <a:rPr lang="en-US" dirty="0" smtClean="0"/>
              <a:t>Can anyone think of why?</a:t>
            </a:r>
          </a:p>
          <a:p>
            <a:pPr marL="0" indent="0">
              <a:buNone/>
            </a:pPr>
            <a:r>
              <a:rPr lang="en-US" dirty="0"/>
              <a:t>	</a:t>
            </a:r>
            <a:r>
              <a:rPr lang="en-US" dirty="0" smtClean="0"/>
              <a:t>	Hint: slide 7</a:t>
            </a:r>
          </a:p>
          <a:p>
            <a:pPr marL="0" indent="0">
              <a:buNone/>
            </a:pPr>
            <a:r>
              <a:rPr lang="en-US" dirty="0"/>
              <a:t>	</a:t>
            </a:r>
            <a:r>
              <a:rPr lang="en-US" dirty="0" smtClean="0"/>
              <a:t>	This shows that even one additional function per file can cause a complication in phase 			selection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699217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SIMULATIONS</a:t>
            </a:r>
            <a:endParaRPr lang="en-US" dirty="0"/>
          </a:p>
        </p:txBody>
      </p:sp>
      <p:sp>
        <p:nvSpPr>
          <p:cNvPr id="3" name="Content Placeholder 2"/>
          <p:cNvSpPr>
            <a:spLocks noGrp="1"/>
          </p:cNvSpPr>
          <p:nvPr>
            <p:ph idx="1"/>
          </p:nvPr>
        </p:nvSpPr>
        <p:spPr/>
        <p:txBody>
          <a:bodyPr>
            <a:normAutofit/>
          </a:bodyPr>
          <a:lstStyle/>
          <a:p>
            <a:r>
              <a:rPr lang="en-US" dirty="0" smtClean="0"/>
              <a:t>Before:</a:t>
            </a:r>
          </a:p>
          <a:p>
            <a:pPr lvl="1"/>
            <a:r>
              <a:rPr lang="en-US" dirty="0" smtClean="0"/>
              <a:t> This is a comparison of each of these </a:t>
            </a:r>
            <a:r>
              <a:rPr lang="en-US" dirty="0" err="1" smtClean="0"/>
              <a:t>algoritms</a:t>
            </a:r>
            <a:r>
              <a:rPr lang="en-US" dirty="0" smtClean="0"/>
              <a:t> vs. a naïve function algorithm that simulates despite redundancy, so we get 20*200*n  = 4000n </a:t>
            </a:r>
          </a:p>
          <a:p>
            <a:pPr lvl="1"/>
            <a:endParaRPr lang="en-US" dirty="0"/>
          </a:p>
          <a:p>
            <a:pPr marL="457200" lvl="1" indent="0">
              <a:buNone/>
            </a:pPr>
            <a:r>
              <a:rPr lang="en-US" dirty="0" smtClean="0"/>
              <a:t>READ SLIDES</a:t>
            </a:r>
          </a:p>
          <a:p>
            <a:pPr marL="457200" lvl="1" indent="0">
              <a:buNone/>
            </a:pPr>
            <a:endParaRPr lang="en-US" dirty="0"/>
          </a:p>
          <a:p>
            <a:pPr marL="457200" lvl="1" indent="0">
              <a:buNone/>
            </a:pPr>
            <a:r>
              <a:rPr lang="en-US" dirty="0" smtClean="0"/>
              <a:t>These points define the advantages of more coarse algorithms over function-level</a:t>
            </a:r>
          </a:p>
          <a:p>
            <a:pPr marL="0" indent="0">
              <a:buNone/>
            </a:pPr>
            <a:endParaRPr lang="en-US" dirty="0" smtClean="0"/>
          </a:p>
        </p:txBody>
      </p:sp>
    </p:spTree>
    <p:extLst>
      <p:ext uri="{BB962C8B-B14F-4D97-AF65-F5344CB8AC3E}">
        <p14:creationId xmlns:p14="http://schemas.microsoft.com/office/powerpoint/2010/main" val="364881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hybrid</a:t>
            </a:r>
            <a:endParaRPr lang="en-US" dirty="0"/>
          </a:p>
        </p:txBody>
      </p:sp>
      <p:sp>
        <p:nvSpPr>
          <p:cNvPr id="3" name="Content Placeholder 2"/>
          <p:cNvSpPr>
            <a:spLocks noGrp="1"/>
          </p:cNvSpPr>
          <p:nvPr>
            <p:ph idx="1"/>
          </p:nvPr>
        </p:nvSpPr>
        <p:spPr/>
        <p:txBody>
          <a:bodyPr/>
          <a:lstStyle/>
          <a:p>
            <a:r>
              <a:rPr lang="en-US" dirty="0" smtClean="0"/>
              <a:t>READ ALL</a:t>
            </a:r>
          </a:p>
          <a:p>
            <a:pPr lvl="1"/>
            <a:r>
              <a:rPr lang="en-US" dirty="0" smtClean="0"/>
              <a:t>So we can see that we need less simulations, but more customizability, how do we do that?</a:t>
            </a:r>
          </a:p>
        </p:txBody>
      </p:sp>
    </p:spTree>
    <p:extLst>
      <p:ext uri="{BB962C8B-B14F-4D97-AF65-F5344CB8AC3E}">
        <p14:creationId xmlns:p14="http://schemas.microsoft.com/office/powerpoint/2010/main" val="390447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a:t>
            </a:r>
            <a:endParaRPr lang="en-US" dirty="0"/>
          </a:p>
        </p:txBody>
      </p:sp>
      <p:sp>
        <p:nvSpPr>
          <p:cNvPr id="3" name="Content Placeholder 2"/>
          <p:cNvSpPr>
            <a:spLocks noGrp="1"/>
          </p:cNvSpPr>
          <p:nvPr>
            <p:ph idx="1"/>
          </p:nvPr>
        </p:nvSpPr>
        <p:spPr/>
        <p:txBody>
          <a:bodyPr/>
          <a:lstStyle/>
          <a:p>
            <a:r>
              <a:rPr lang="en-US" dirty="0" smtClean="0"/>
              <a:t>1. after, so this saves us time</a:t>
            </a:r>
          </a:p>
          <a:p>
            <a:r>
              <a:rPr lang="en-US" dirty="0" smtClean="0"/>
              <a:t>2. after, this limits our number of simulations to possible even less than program level, because program level simulates for each rime ANY function changes</a:t>
            </a:r>
          </a:p>
          <a:p>
            <a:r>
              <a:rPr lang="en-US" dirty="0" smtClean="0"/>
              <a:t>3. We may encounter a non-redundant sequence earlier in one function, than in another, but it isn’t until they all need simulation that we simulate</a:t>
            </a:r>
          </a:p>
          <a:p>
            <a:r>
              <a:rPr lang="en-US" dirty="0" smtClean="0"/>
              <a:t>4. Because of the any versus all difference</a:t>
            </a:r>
            <a:endParaRPr lang="en-US" dirty="0"/>
          </a:p>
        </p:txBody>
      </p:sp>
    </p:spTree>
    <p:extLst>
      <p:ext uri="{BB962C8B-B14F-4D97-AF65-F5344CB8AC3E}">
        <p14:creationId xmlns:p14="http://schemas.microsoft.com/office/powerpoint/2010/main" val="40218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algorithm</a:t>
            </a:r>
            <a:endParaRPr lang="en-US" dirty="0"/>
          </a:p>
        </p:txBody>
      </p:sp>
      <p:sp>
        <p:nvSpPr>
          <p:cNvPr id="3" name="Content Placeholder 2"/>
          <p:cNvSpPr>
            <a:spLocks noGrp="1"/>
          </p:cNvSpPr>
          <p:nvPr>
            <p:ph idx="1"/>
          </p:nvPr>
        </p:nvSpPr>
        <p:spPr/>
        <p:txBody>
          <a:bodyPr>
            <a:normAutofit lnSpcReduction="10000"/>
          </a:bodyPr>
          <a:lstStyle/>
          <a:p>
            <a:r>
              <a:rPr lang="en-US" dirty="0"/>
              <a:t>Before:</a:t>
            </a:r>
          </a:p>
          <a:p>
            <a:pPr lvl="1"/>
            <a:r>
              <a:rPr lang="en-US" dirty="0" smtClean="0"/>
              <a:t>So here we combine parallelism, function-level, and program-level</a:t>
            </a:r>
            <a:endParaRPr lang="en-US" dirty="0"/>
          </a:p>
          <a:p>
            <a:r>
              <a:rPr lang="en-US" dirty="0"/>
              <a:t>For every </a:t>
            </a:r>
            <a:r>
              <a:rPr lang="en-US" dirty="0" smtClean="0"/>
              <a:t>function </a:t>
            </a:r>
          </a:p>
          <a:p>
            <a:r>
              <a:rPr lang="en-US" dirty="0" smtClean="0"/>
              <a:t>Determine next compilation settings</a:t>
            </a:r>
          </a:p>
          <a:p>
            <a:pPr lvl="1"/>
            <a:r>
              <a:rPr lang="en-US" dirty="0" smtClean="0"/>
              <a:t>Using </a:t>
            </a:r>
            <a:r>
              <a:rPr lang="en-US" dirty="0"/>
              <a:t>our GA from the last </a:t>
            </a:r>
            <a:r>
              <a:rPr lang="en-US" dirty="0" smtClean="0"/>
              <a:t>slide</a:t>
            </a:r>
          </a:p>
          <a:p>
            <a:r>
              <a:rPr lang="en-US" dirty="0" smtClean="0"/>
              <a:t>Do this until function is not redundant or we’ve hit our limit</a:t>
            </a:r>
          </a:p>
          <a:p>
            <a:r>
              <a:rPr lang="en-US" dirty="0" smtClean="0"/>
              <a:t> When all functions are done, or need simulation, run a single simulation</a:t>
            </a:r>
          </a:p>
          <a:p>
            <a:pPr marL="0" indent="0">
              <a:buNone/>
            </a:pPr>
            <a:r>
              <a:rPr lang="en-US" dirty="0" smtClean="0"/>
              <a:t>DO </a:t>
            </a:r>
            <a:r>
              <a:rPr lang="en-US" dirty="0"/>
              <a:t>this </a:t>
            </a:r>
            <a:r>
              <a:rPr lang="en-US" dirty="0" smtClean="0"/>
              <a:t>until all functions are done</a:t>
            </a:r>
            <a:endParaRPr lang="en-US" dirty="0"/>
          </a:p>
        </p:txBody>
      </p:sp>
    </p:spTree>
    <p:extLst>
      <p:ext uri="{BB962C8B-B14F-4D97-AF65-F5344CB8AC3E}">
        <p14:creationId xmlns:p14="http://schemas.microsoft.com/office/powerpoint/2010/main" val="321541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a:t>
            </a:r>
            <a:endParaRPr lang="en-US" dirty="0"/>
          </a:p>
        </p:txBody>
      </p:sp>
      <p:sp>
        <p:nvSpPr>
          <p:cNvPr id="3" name="Content Placeholder 2"/>
          <p:cNvSpPr>
            <a:spLocks noGrp="1"/>
          </p:cNvSpPr>
          <p:nvPr>
            <p:ph idx="1"/>
          </p:nvPr>
        </p:nvSpPr>
        <p:spPr/>
        <p:txBody>
          <a:bodyPr>
            <a:normAutofit/>
          </a:bodyPr>
          <a:lstStyle/>
          <a:p>
            <a:r>
              <a:rPr lang="en-US" dirty="0" smtClean="0">
                <a:effectLst/>
              </a:rPr>
              <a:t>This paper is the first to compare function-level and program-level searches</a:t>
            </a:r>
            <a:endParaRPr lang="en-US" dirty="0">
              <a:effectLst/>
            </a:endParaRPr>
          </a:p>
          <a:p>
            <a:r>
              <a:rPr lang="en-US" dirty="0" smtClean="0">
                <a:effectLst/>
              </a:rPr>
              <a:t>2.it </a:t>
            </a:r>
            <a:r>
              <a:rPr lang="en-US" dirty="0">
                <a:effectLst/>
              </a:rPr>
              <a:t>also </a:t>
            </a:r>
            <a:r>
              <a:rPr lang="en-US" dirty="0" smtClean="0">
                <a:effectLst/>
              </a:rPr>
              <a:t>introduces </a:t>
            </a:r>
            <a:r>
              <a:rPr lang="en-US" dirty="0">
                <a:effectLst/>
              </a:rPr>
              <a:t>and </a:t>
            </a:r>
            <a:r>
              <a:rPr lang="en-US" dirty="0" smtClean="0">
                <a:effectLst/>
              </a:rPr>
              <a:t>evaluates a </a:t>
            </a:r>
            <a:r>
              <a:rPr lang="en-US" dirty="0" smtClean="0">
                <a:effectLst/>
              </a:rPr>
              <a:t>file-level </a:t>
            </a:r>
            <a:r>
              <a:rPr lang="en-US" dirty="0">
                <a:effectLst/>
              </a:rPr>
              <a:t>search </a:t>
            </a:r>
            <a:r>
              <a:rPr lang="en-US" dirty="0" smtClean="0">
                <a:effectLst/>
              </a:rPr>
              <a:t>strategy, which </a:t>
            </a:r>
            <a:r>
              <a:rPr lang="en-US" dirty="0">
                <a:effectLst/>
              </a:rPr>
              <a:t>is the finest search granularity that can </a:t>
            </a:r>
            <a:r>
              <a:rPr lang="en-US" dirty="0" smtClean="0">
                <a:effectLst/>
              </a:rPr>
              <a:t>be achieved by algorithms </a:t>
            </a:r>
            <a:r>
              <a:rPr lang="en-US" dirty="0">
                <a:effectLst/>
              </a:rPr>
              <a:t>implemented outside most compilers.</a:t>
            </a:r>
          </a:p>
          <a:p>
            <a:r>
              <a:rPr lang="en-US" dirty="0" smtClean="0">
                <a:effectLst/>
              </a:rPr>
              <a:t>3.And it presents a hybrid search strategy that is the best of both worlds</a:t>
            </a:r>
            <a:endParaRPr lang="en-US" dirty="0">
              <a:effectLst/>
            </a:endParaRPr>
          </a:p>
          <a:p>
            <a:endParaRPr lang="en-US" dirty="0"/>
          </a:p>
        </p:txBody>
      </p:sp>
    </p:spTree>
    <p:extLst>
      <p:ext uri="{BB962C8B-B14F-4D97-AF65-F5344CB8AC3E}">
        <p14:creationId xmlns:p14="http://schemas.microsoft.com/office/powerpoint/2010/main" val="357787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performance</a:t>
            </a:r>
            <a:endParaRPr lang="en-US" dirty="0"/>
          </a:p>
        </p:txBody>
      </p:sp>
      <p:sp>
        <p:nvSpPr>
          <p:cNvPr id="3" name="Content Placeholder 2"/>
          <p:cNvSpPr>
            <a:spLocks noGrp="1"/>
          </p:cNvSpPr>
          <p:nvPr>
            <p:ph idx="1"/>
          </p:nvPr>
        </p:nvSpPr>
        <p:spPr/>
        <p:txBody>
          <a:bodyPr/>
          <a:lstStyle/>
          <a:p>
            <a:r>
              <a:rPr lang="en-US" dirty="0" smtClean="0"/>
              <a:t>Before: This is another performance graph</a:t>
            </a:r>
          </a:p>
          <a:p>
            <a:r>
              <a:rPr lang="en-US" dirty="0" smtClean="0"/>
              <a:t>READ SLIDES</a:t>
            </a:r>
          </a:p>
          <a:p>
            <a:r>
              <a:rPr lang="en-US" dirty="0" smtClean="0"/>
              <a:t>Doing slightly better than function on average</a:t>
            </a:r>
            <a:endParaRPr lang="en-US" dirty="0"/>
          </a:p>
        </p:txBody>
      </p:sp>
    </p:spTree>
    <p:extLst>
      <p:ext uri="{BB962C8B-B14F-4D97-AF65-F5344CB8AC3E}">
        <p14:creationId xmlns:p14="http://schemas.microsoft.com/office/powerpoint/2010/main" val="400531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simulations</a:t>
            </a:r>
            <a:endParaRPr lang="en-US" dirty="0"/>
          </a:p>
        </p:txBody>
      </p:sp>
      <p:sp>
        <p:nvSpPr>
          <p:cNvPr id="3" name="Content Placeholder 2"/>
          <p:cNvSpPr>
            <a:spLocks noGrp="1"/>
          </p:cNvSpPr>
          <p:nvPr>
            <p:ph idx="1"/>
          </p:nvPr>
        </p:nvSpPr>
        <p:spPr/>
        <p:txBody>
          <a:bodyPr/>
          <a:lstStyle/>
          <a:p>
            <a:r>
              <a:rPr lang="en-US" dirty="0" smtClean="0"/>
              <a:t>Before: This is another simulations graph</a:t>
            </a:r>
          </a:p>
          <a:p>
            <a:r>
              <a:rPr lang="en-US" dirty="0" smtClean="0"/>
              <a:t>READ SLIDES</a:t>
            </a:r>
          </a:p>
          <a:p>
            <a:r>
              <a:rPr lang="en-US" dirty="0" smtClean="0"/>
              <a:t>Again, Fewer than even program, because of the wait for every function to change</a:t>
            </a:r>
          </a:p>
          <a:p>
            <a:endParaRPr lang="en-US" dirty="0" smtClean="0"/>
          </a:p>
        </p:txBody>
      </p:sp>
    </p:spTree>
    <p:extLst>
      <p:ext uri="{BB962C8B-B14F-4D97-AF65-F5344CB8AC3E}">
        <p14:creationId xmlns:p14="http://schemas.microsoft.com/office/powerpoint/2010/main" val="255734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Foing</a:t>
            </a:r>
            <a:r>
              <a:rPr lang="en-US" dirty="0" smtClean="0"/>
              <a:t> into functions and </a:t>
            </a:r>
            <a:r>
              <a:rPr lang="en-US" dirty="0" err="1" smtClean="0"/>
              <a:t>workingon</a:t>
            </a:r>
            <a:r>
              <a:rPr lang="en-US" dirty="0" smtClean="0"/>
              <a:t> loops, where the most instructions are done</a:t>
            </a:r>
          </a:p>
          <a:p>
            <a:r>
              <a:rPr lang="en-US" dirty="0" smtClean="0"/>
              <a:t>2. Other than our GA</a:t>
            </a:r>
          </a:p>
          <a:p>
            <a:r>
              <a:rPr lang="en-US" dirty="0" smtClean="0"/>
              <a:t>3. Further exploiting parallelism</a:t>
            </a:r>
            <a:endParaRPr lang="en-US" dirty="0"/>
          </a:p>
        </p:txBody>
      </p:sp>
    </p:spTree>
    <p:extLst>
      <p:ext uri="{BB962C8B-B14F-4D97-AF65-F5344CB8AC3E}">
        <p14:creationId xmlns:p14="http://schemas.microsoft.com/office/powerpoint/2010/main" val="13229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JUST READ</a:t>
            </a:r>
          </a:p>
          <a:p>
            <a:endParaRPr lang="en-US" dirty="0"/>
          </a:p>
          <a:p>
            <a:r>
              <a:rPr lang="en-US" dirty="0" smtClean="0"/>
              <a:t>Kulkarni does a lot of research on this topic</a:t>
            </a:r>
            <a:endParaRPr lang="en-US" dirty="0"/>
          </a:p>
        </p:txBody>
      </p:sp>
    </p:spTree>
    <p:extLst>
      <p:ext uri="{BB962C8B-B14F-4D97-AF65-F5344CB8AC3E}">
        <p14:creationId xmlns:p14="http://schemas.microsoft.com/office/powerpoint/2010/main" val="3690057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JUST READ IT</a:t>
            </a:r>
            <a:endParaRPr lang="en-US" dirty="0"/>
          </a:p>
        </p:txBody>
      </p:sp>
    </p:spTree>
    <p:extLst>
      <p:ext uri="{BB962C8B-B14F-4D97-AF65-F5344CB8AC3E}">
        <p14:creationId xmlns:p14="http://schemas.microsoft.com/office/powerpoint/2010/main" val="286863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1</a:t>
            </a:r>
            <a:endParaRPr lang="en-US" dirty="0"/>
          </a:p>
        </p:txBody>
      </p:sp>
      <p:sp>
        <p:nvSpPr>
          <p:cNvPr id="3" name="Content Placeholder 2"/>
          <p:cNvSpPr>
            <a:spLocks noGrp="1"/>
          </p:cNvSpPr>
          <p:nvPr>
            <p:ph idx="1"/>
          </p:nvPr>
        </p:nvSpPr>
        <p:spPr/>
        <p:txBody>
          <a:bodyPr/>
          <a:lstStyle/>
          <a:p>
            <a:r>
              <a:rPr lang="en-US" dirty="0" smtClean="0"/>
              <a:t>1.  Mention that the number of compiler optimizations are always growing</a:t>
            </a:r>
          </a:p>
          <a:p>
            <a:r>
              <a:rPr lang="en-US" dirty="0" smtClean="0"/>
              <a:t>2. Just like assignment 5 and 6,register allocation enables Copy </a:t>
            </a:r>
            <a:r>
              <a:rPr lang="en-US" dirty="0" err="1" smtClean="0"/>
              <a:t>propogation</a:t>
            </a:r>
            <a:r>
              <a:rPr lang="en-US" dirty="0" smtClean="0"/>
              <a:t> which enables dead assignment elimination, </a:t>
            </a:r>
          </a:p>
          <a:p>
            <a:r>
              <a:rPr lang="en-US" dirty="0" smtClean="0"/>
              <a:t>3. Different programs </a:t>
            </a:r>
            <a:r>
              <a:rPr lang="en-US" dirty="0" err="1" smtClean="0"/>
              <a:t>obvjously</a:t>
            </a:r>
            <a:r>
              <a:rPr lang="en-US" dirty="0" smtClean="0"/>
              <a:t> have different demands, so as you know a order of optimizations that would eliminate the most branches may be most beneficial for a particular program</a:t>
            </a:r>
          </a:p>
          <a:p>
            <a:endParaRPr lang="en-US" dirty="0"/>
          </a:p>
          <a:p>
            <a:pPr lvl="1"/>
            <a:r>
              <a:rPr lang="en-US" dirty="0" smtClean="0"/>
              <a:t>So you guys know how this is done</a:t>
            </a:r>
            <a:endParaRPr lang="en-US" dirty="0"/>
          </a:p>
        </p:txBody>
      </p:sp>
    </p:spTree>
    <p:extLst>
      <p:ext uri="{BB962C8B-B14F-4D97-AF65-F5344CB8AC3E}">
        <p14:creationId xmlns:p14="http://schemas.microsoft.com/office/powerpoint/2010/main" val="291645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2</a:t>
            </a:r>
            <a:endParaRPr lang="en-US" dirty="0"/>
          </a:p>
        </p:txBody>
      </p:sp>
      <p:sp>
        <p:nvSpPr>
          <p:cNvPr id="3" name="Content Placeholder 2"/>
          <p:cNvSpPr>
            <a:spLocks noGrp="1"/>
          </p:cNvSpPr>
          <p:nvPr>
            <p:ph idx="1"/>
          </p:nvPr>
        </p:nvSpPr>
        <p:spPr/>
        <p:txBody>
          <a:bodyPr>
            <a:normAutofit/>
          </a:bodyPr>
          <a:lstStyle/>
          <a:p>
            <a:r>
              <a:rPr lang="en-US" dirty="0" smtClean="0"/>
              <a:t>1. Just read</a:t>
            </a:r>
          </a:p>
          <a:p>
            <a:r>
              <a:rPr lang="en-US" dirty="0" smtClean="0"/>
              <a:t>2. Just read first bullet</a:t>
            </a:r>
          </a:p>
          <a:p>
            <a:pPr lvl="1"/>
            <a:r>
              <a:rPr lang="en-US" dirty="0" smtClean="0"/>
              <a:t>Second bullet: The exhaustive algorithm that John and Prof. </a:t>
            </a:r>
            <a:r>
              <a:rPr lang="en-US" dirty="0" err="1" smtClean="0"/>
              <a:t>Whalley</a:t>
            </a:r>
            <a:r>
              <a:rPr lang="en-US" dirty="0" smtClean="0"/>
              <a:t> covered</a:t>
            </a:r>
          </a:p>
          <a:p>
            <a:pPr lvl="1"/>
            <a:r>
              <a:rPr lang="en-US" dirty="0" smtClean="0"/>
              <a:t>The </a:t>
            </a:r>
            <a:r>
              <a:rPr lang="en-US" dirty="0"/>
              <a:t>one we </a:t>
            </a:r>
            <a:r>
              <a:rPr lang="en-US" dirty="0" err="1"/>
              <a:t>imploy</a:t>
            </a:r>
            <a:r>
              <a:rPr lang="en-US" dirty="0"/>
              <a:t> in this research is the Genetic </a:t>
            </a:r>
            <a:r>
              <a:rPr lang="en-US" dirty="0" err="1"/>
              <a:t>ALgorithm</a:t>
            </a:r>
            <a:r>
              <a:rPr lang="en-US" dirty="0"/>
              <a:t> covered by Victor on </a:t>
            </a:r>
            <a:r>
              <a:rPr lang="en-US" dirty="0" smtClean="0"/>
              <a:t>Tuesday</a:t>
            </a:r>
          </a:p>
          <a:p>
            <a:r>
              <a:rPr lang="en-US" dirty="0" smtClean="0"/>
              <a:t>3. As of the end of Victor’s Phase Order paper, they were at between .13 of a minute to 164 minutes</a:t>
            </a:r>
          </a:p>
          <a:p>
            <a:r>
              <a:rPr lang="en-US" dirty="0" smtClean="0"/>
              <a:t>4. </a:t>
            </a:r>
            <a:r>
              <a:rPr lang="en-US" dirty="0"/>
              <a:t>These questions are answered in this paper</a:t>
            </a:r>
            <a:endParaRPr lang="en-US" dirty="0" smtClean="0"/>
          </a:p>
        </p:txBody>
      </p:sp>
    </p:spTree>
    <p:extLst>
      <p:ext uri="{BB962C8B-B14F-4D97-AF65-F5344CB8AC3E}">
        <p14:creationId xmlns:p14="http://schemas.microsoft.com/office/powerpoint/2010/main" val="49268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1. Introduction already done</a:t>
            </a:r>
          </a:p>
          <a:p>
            <a:r>
              <a:rPr lang="en-US" dirty="0" smtClean="0"/>
              <a:t>2. Using VPO, and the Genetic Algorithm we learned about on Tuesday</a:t>
            </a:r>
          </a:p>
          <a:p>
            <a:r>
              <a:rPr lang="en-US" dirty="0" smtClean="0"/>
              <a:t>3. From finest to coarsest, function </a:t>
            </a:r>
            <a:r>
              <a:rPr lang="en-US" dirty="0" smtClean="0">
                <a:sym typeface="Wingdings" panose="05000000000000000000" pitchFamily="2" charset="2"/>
              </a:rPr>
              <a:t> file  program</a:t>
            </a:r>
          </a:p>
          <a:p>
            <a:r>
              <a:rPr lang="en-US" dirty="0" smtClean="0">
                <a:sym typeface="Wingdings" panose="05000000000000000000" pitchFamily="2" charset="2"/>
              </a:rPr>
              <a:t>4. Which combines the best of function and program granularities</a:t>
            </a:r>
          </a:p>
          <a:p>
            <a:r>
              <a:rPr lang="en-US" dirty="0" smtClean="0">
                <a:sym typeface="Wingdings" panose="05000000000000000000" pitchFamily="2" charset="2"/>
              </a:rPr>
              <a:t>5. Which we will discuss later</a:t>
            </a:r>
          </a:p>
          <a:p>
            <a:r>
              <a:rPr lang="en-US" dirty="0" smtClean="0">
                <a:sym typeface="Wingdings" panose="05000000000000000000" pitchFamily="2" charset="2"/>
              </a:rPr>
              <a:t>6. Just read</a:t>
            </a:r>
          </a:p>
        </p:txBody>
      </p:sp>
    </p:spTree>
    <p:extLst>
      <p:ext uri="{BB962C8B-B14F-4D97-AF65-F5344CB8AC3E}">
        <p14:creationId xmlns:p14="http://schemas.microsoft.com/office/powerpoint/2010/main" val="57242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framework</a:t>
            </a:r>
            <a:endParaRPr lang="en-US" dirty="0"/>
          </a:p>
        </p:txBody>
      </p:sp>
      <p:sp>
        <p:nvSpPr>
          <p:cNvPr id="3" name="Content Placeholder 2"/>
          <p:cNvSpPr>
            <a:spLocks noGrp="1"/>
          </p:cNvSpPr>
          <p:nvPr>
            <p:ph idx="1"/>
          </p:nvPr>
        </p:nvSpPr>
        <p:spPr/>
        <p:txBody>
          <a:bodyPr>
            <a:normAutofit fontScale="92500"/>
          </a:bodyPr>
          <a:lstStyle/>
          <a:p>
            <a:r>
              <a:rPr lang="en-US" dirty="0" smtClean="0"/>
              <a:t>1. So, we all know VPO</a:t>
            </a:r>
          </a:p>
          <a:p>
            <a:r>
              <a:rPr lang="en-US" dirty="0" smtClean="0"/>
              <a:t>2. </a:t>
            </a:r>
            <a:r>
              <a:rPr lang="en-US" dirty="0" err="1" smtClean="0"/>
              <a:t>Afterl</a:t>
            </a:r>
            <a:r>
              <a:rPr lang="en-US" dirty="0" smtClean="0"/>
              <a:t> We </a:t>
            </a:r>
            <a:r>
              <a:rPr lang="en-US" dirty="0" smtClean="0"/>
              <a:t>all know RTLs</a:t>
            </a:r>
          </a:p>
          <a:p>
            <a:pPr lvl="1"/>
            <a:r>
              <a:rPr lang="en-US" dirty="0" smtClean="0"/>
              <a:t>We know how VPO works, anytime an optimization applies change, we apply them all again</a:t>
            </a:r>
          </a:p>
          <a:p>
            <a:pPr lvl="1"/>
            <a:r>
              <a:rPr lang="en-US" dirty="0" smtClean="0"/>
              <a:t>Otherwise, we wouldn’t be using VPO</a:t>
            </a:r>
          </a:p>
          <a:p>
            <a:r>
              <a:rPr lang="en-US" dirty="0" smtClean="0"/>
              <a:t>3. You know them, but we will discuss them in a bit</a:t>
            </a:r>
          </a:p>
          <a:p>
            <a:r>
              <a:rPr lang="en-US" dirty="0" smtClean="0"/>
              <a:t>4.  Our target is an embedded processor, these are often the target because whatever performance, power, or memory we can squeeze out of the program running on an embedded processor, we can remove from every embedded processor that would run it, </a:t>
            </a:r>
            <a:r>
              <a:rPr lang="en-US" dirty="0" err="1" smtClean="0"/>
              <a:t>givng</a:t>
            </a:r>
            <a:r>
              <a:rPr lang="en-US" dirty="0" smtClean="0"/>
              <a:t> us </a:t>
            </a:r>
            <a:r>
              <a:rPr lang="en-US" dirty="0" err="1" smtClean="0"/>
              <a:t>postentially</a:t>
            </a:r>
            <a:r>
              <a:rPr lang="en-US" dirty="0" smtClean="0"/>
              <a:t> </a:t>
            </a:r>
            <a:r>
              <a:rPr lang="en-US" dirty="0" err="1" smtClean="0"/>
              <a:t>husge</a:t>
            </a:r>
            <a:r>
              <a:rPr lang="en-US" dirty="0" smtClean="0"/>
              <a:t> savings</a:t>
            </a:r>
          </a:p>
        </p:txBody>
      </p:sp>
    </p:spTree>
    <p:extLst>
      <p:ext uri="{BB962C8B-B14F-4D97-AF65-F5344CB8AC3E}">
        <p14:creationId xmlns:p14="http://schemas.microsoft.com/office/powerpoint/2010/main" val="201049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4" y="103691"/>
            <a:ext cx="10912131" cy="6664751"/>
          </a:xfrm>
        </p:spPr>
        <p:txBody>
          <a:bodyPr>
            <a:normAutofit fontScale="70000" lnSpcReduction="20000"/>
          </a:bodyPr>
          <a:lstStyle/>
          <a:p>
            <a:r>
              <a:rPr lang="en-US" dirty="0" smtClean="0"/>
              <a:t>Go through them</a:t>
            </a:r>
          </a:p>
          <a:p>
            <a:r>
              <a:rPr lang="en-US" dirty="0" smtClean="0"/>
              <a:t>Branch chaining – if we have a block with only an unconditional jump, all jumps to that block become just jumps to its successor</a:t>
            </a:r>
          </a:p>
          <a:p>
            <a:r>
              <a:rPr lang="en-US" dirty="0" smtClean="0"/>
              <a:t>Remove unreachable code – that block we just used in chaining, we would remove</a:t>
            </a:r>
          </a:p>
          <a:p>
            <a:r>
              <a:rPr lang="en-US" dirty="0" smtClean="0"/>
              <a:t>Loop unrolling – randomly chooses factors between 2,4, or 8 and does unrolling</a:t>
            </a:r>
          </a:p>
          <a:p>
            <a:r>
              <a:rPr lang="en-US" dirty="0" smtClean="0"/>
              <a:t>Minimize loop jumps – part of many loop optimizations</a:t>
            </a:r>
          </a:p>
          <a:p>
            <a:r>
              <a:rPr lang="en-US" dirty="0" smtClean="0"/>
              <a:t>Register allocation – Always done first, assigning pseudo registers to hardware registers</a:t>
            </a:r>
          </a:p>
          <a:p>
            <a:r>
              <a:rPr lang="en-US" dirty="0" smtClean="0"/>
              <a:t>Loop transformations – </a:t>
            </a:r>
          </a:p>
          <a:p>
            <a:r>
              <a:rPr lang="en-US" dirty="0" smtClean="0"/>
              <a:t>loop invariant code motion – if a computation doesn’t change from iteration to iteration, pull it out of the loop,</a:t>
            </a:r>
          </a:p>
          <a:p>
            <a:r>
              <a:rPr lang="en-US" dirty="0"/>
              <a:t> recurrence elimination – removes  the  redundant  loads </a:t>
            </a:r>
            <a:r>
              <a:rPr lang="en-US" dirty="0" smtClean="0"/>
              <a:t>and </a:t>
            </a:r>
            <a:r>
              <a:rPr lang="en-US" dirty="0"/>
              <a:t>replaces it with a series of cheaper register </a:t>
            </a:r>
            <a:r>
              <a:rPr lang="en-US" dirty="0" smtClean="0"/>
              <a:t>moves</a:t>
            </a:r>
            <a:endParaRPr lang="en-US" dirty="0"/>
          </a:p>
          <a:p>
            <a:r>
              <a:rPr lang="en-US" dirty="0" smtClean="0"/>
              <a:t>loop strength reduction – replacing more expensive operations with cheaper operations </a:t>
            </a:r>
          </a:p>
          <a:p>
            <a:r>
              <a:rPr lang="en-US" dirty="0" smtClean="0"/>
              <a:t>induction variable elimination – eliminates </a:t>
            </a:r>
            <a:r>
              <a:rPr lang="en-US" dirty="0" err="1" smtClean="0"/>
              <a:t>unneccessry</a:t>
            </a:r>
            <a:r>
              <a:rPr lang="en-US" dirty="0" smtClean="0"/>
              <a:t> counters</a:t>
            </a:r>
          </a:p>
          <a:p>
            <a:r>
              <a:rPr lang="en-US" dirty="0" smtClean="0"/>
              <a:t>Code abstraction – adds a layer of abstraction</a:t>
            </a:r>
          </a:p>
          <a:p>
            <a:r>
              <a:rPr lang="en-US" dirty="0" smtClean="0"/>
              <a:t>Evaluation order determination – reduces the registers needed by an expression, by </a:t>
            </a:r>
            <a:r>
              <a:rPr lang="en-US" dirty="0" err="1" smtClean="0"/>
              <a:t>ardering</a:t>
            </a:r>
            <a:r>
              <a:rPr lang="en-US" dirty="0" smtClean="0"/>
              <a:t> it as tree and doing most expensive branches first </a:t>
            </a:r>
          </a:p>
          <a:p>
            <a:r>
              <a:rPr lang="en-US" dirty="0" smtClean="0"/>
              <a:t>Strength reduction – already talked about</a:t>
            </a:r>
          </a:p>
          <a:p>
            <a:r>
              <a:rPr lang="en-US" dirty="0" smtClean="0"/>
              <a:t>Reverse branches – Reversing a condition and substituting targets of a jump to eliminate an unconditional jump</a:t>
            </a:r>
          </a:p>
          <a:p>
            <a:r>
              <a:rPr lang="en-US" dirty="0" smtClean="0"/>
              <a:t>Instruction selection – transforming from IR to RTLs</a:t>
            </a:r>
          </a:p>
          <a:p>
            <a:r>
              <a:rPr lang="en-US" dirty="0" smtClean="0"/>
              <a:t>After any sequence, we perform predication, and instruction scheduling</a:t>
            </a:r>
          </a:p>
        </p:txBody>
      </p:sp>
    </p:spTree>
    <p:extLst>
      <p:ext uri="{BB962C8B-B14F-4D97-AF65-F5344CB8AC3E}">
        <p14:creationId xmlns:p14="http://schemas.microsoft.com/office/powerpoint/2010/main" val="148329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a:t>
            </a:r>
            <a:endParaRPr lang="en-US" dirty="0"/>
          </a:p>
        </p:txBody>
      </p:sp>
      <p:sp>
        <p:nvSpPr>
          <p:cNvPr id="3" name="Content Placeholder 2"/>
          <p:cNvSpPr>
            <a:spLocks noGrp="1"/>
          </p:cNvSpPr>
          <p:nvPr>
            <p:ph idx="1"/>
          </p:nvPr>
        </p:nvSpPr>
        <p:spPr/>
        <p:txBody>
          <a:bodyPr>
            <a:normAutofit/>
          </a:bodyPr>
          <a:lstStyle/>
          <a:p>
            <a:r>
              <a:rPr lang="en-US" dirty="0" smtClean="0"/>
              <a:t>After slide:</a:t>
            </a:r>
          </a:p>
          <a:p>
            <a:pPr lvl="1"/>
            <a:r>
              <a:rPr lang="en-US" dirty="0" smtClean="0"/>
              <a:t>These are some standard test cases, </a:t>
            </a:r>
            <a:r>
              <a:rPr lang="en-US" dirty="0" err="1" smtClean="0"/>
              <a:t>afterwords</a:t>
            </a:r>
            <a:r>
              <a:rPr lang="en-US" dirty="0" smtClean="0"/>
              <a:t>, we will come back and these numbers will mean more</a:t>
            </a:r>
          </a:p>
        </p:txBody>
      </p:sp>
    </p:spTree>
    <p:extLst>
      <p:ext uri="{BB962C8B-B14F-4D97-AF65-F5344CB8AC3E}">
        <p14:creationId xmlns:p14="http://schemas.microsoft.com/office/powerpoint/2010/main" val="145727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Search Algorithm</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err="1" smtClean="0"/>
              <a:t>Before:Before</a:t>
            </a:r>
            <a:r>
              <a:rPr lang="en-US" dirty="0" smtClean="0"/>
              <a:t>:</a:t>
            </a:r>
          </a:p>
          <a:p>
            <a:pPr lvl="1"/>
            <a:r>
              <a:rPr lang="en-US" dirty="0" smtClean="0"/>
              <a:t>Basically</a:t>
            </a:r>
            <a:r>
              <a:rPr lang="en-US" dirty="0"/>
              <a:t>, what Victor presented on, on Tuesday</a:t>
            </a:r>
          </a:p>
          <a:p>
            <a:r>
              <a:rPr lang="en-US" dirty="0" smtClean="0"/>
              <a:t>Read first bullet point:</a:t>
            </a:r>
            <a:endParaRPr lang="en-US" dirty="0"/>
          </a:p>
          <a:p>
            <a:pPr lvl="1"/>
            <a:r>
              <a:rPr lang="en-US" dirty="0"/>
              <a:t>4000 chromosomes in total </a:t>
            </a:r>
          </a:p>
          <a:p>
            <a:pPr lvl="1"/>
            <a:r>
              <a:rPr lang="en-US" dirty="0"/>
              <a:t>We have 15, so 30 	</a:t>
            </a:r>
          </a:p>
          <a:p>
            <a:r>
              <a:rPr lang="en-US" dirty="0" smtClean="0"/>
              <a:t>Second: </a:t>
            </a:r>
          </a:p>
          <a:p>
            <a:pPr lvl="1"/>
            <a:r>
              <a:rPr lang="en-US" dirty="0" smtClean="0"/>
              <a:t>But, you guys already know this</a:t>
            </a:r>
          </a:p>
          <a:p>
            <a:pPr lvl="1"/>
            <a:endParaRPr lang="en-US" dirty="0" smtClean="0"/>
          </a:p>
          <a:p>
            <a:r>
              <a:rPr lang="en-US" dirty="0" smtClean="0"/>
              <a:t>Third: </a:t>
            </a:r>
          </a:p>
          <a:p>
            <a:pPr lvl="1"/>
            <a:r>
              <a:rPr lang="en-US" dirty="0" smtClean="0"/>
              <a:t>These different granularities will be compared later on</a:t>
            </a:r>
          </a:p>
          <a:p>
            <a:endParaRPr lang="en-US" dirty="0"/>
          </a:p>
        </p:txBody>
      </p:sp>
    </p:spTree>
    <p:extLst>
      <p:ext uri="{BB962C8B-B14F-4D97-AF65-F5344CB8AC3E}">
        <p14:creationId xmlns:p14="http://schemas.microsoft.com/office/powerpoint/2010/main" val="1614300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10331</TotalTime>
  <Words>1353</Words>
  <Application>Microsoft Office PowerPoint</Application>
  <PresentationFormat>Widescreen</PresentationFormat>
  <Paragraphs>165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Bookman Old Style</vt:lpstr>
      <vt:lpstr>Rockwell</vt:lpstr>
      <vt:lpstr>Wingdings</vt:lpstr>
      <vt:lpstr>Damask</vt:lpstr>
      <vt:lpstr>PowerPoint Presentation</vt:lpstr>
      <vt:lpstr>title</vt:lpstr>
      <vt:lpstr>Slide 1</vt:lpstr>
      <vt:lpstr>Slide 2</vt:lpstr>
      <vt:lpstr>Outline</vt:lpstr>
      <vt:lpstr>Experimental framework</vt:lpstr>
      <vt:lpstr>PowerPoint Presentation</vt:lpstr>
      <vt:lpstr>Benchmarks</vt:lpstr>
      <vt:lpstr>Iterative Search Algorithm</vt:lpstr>
      <vt:lpstr>Program level</vt:lpstr>
      <vt:lpstr>File level</vt:lpstr>
      <vt:lpstr>function level</vt:lpstr>
      <vt:lpstr>Performance</vt:lpstr>
      <vt:lpstr>Search progress</vt:lpstr>
      <vt:lpstr>COMPILATION TIME</vt:lpstr>
      <vt:lpstr>NUMBER OF SIMULATIONS</vt:lpstr>
      <vt:lpstr>Need for hybrid</vt:lpstr>
      <vt:lpstr>hybrid</vt:lpstr>
      <vt:lpstr>Hybrid algorithm</vt:lpstr>
      <vt:lpstr>Hybrid performance</vt:lpstr>
      <vt:lpstr>Hybrid simulations</vt:lpstr>
      <vt:lpstr>FUTURE work</vt:lpstr>
      <vt:lpstr>Related work</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Yasser Atiya</dc:creator>
  <cp:lastModifiedBy>Yasser Atiya</cp:lastModifiedBy>
  <cp:revision>48</cp:revision>
  <dcterms:created xsi:type="dcterms:W3CDTF">2016-10-21T23:13:33Z</dcterms:created>
  <dcterms:modified xsi:type="dcterms:W3CDTF">2016-11-08T13:41:12Z</dcterms:modified>
</cp:coreProperties>
</file>