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1A366D6-3FB2-4191-9165-A50019C15AEB}">
  <a:tblStyle styleId="{A1A366D6-3FB2-4191-9165-A50019C15AE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d1256b87c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d1256b87c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237e8e76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d237e8e76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d237e8e76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d237e8e76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237e8e76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d237e8e76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d1c93d0c3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d1c93d0c3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d1c93d0c3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d1c93d0c3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237e8e76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237e8e76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d237e8e76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d237e8e76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d1256b87c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d1256b87c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d1c93d0c3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d1c93d0c3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1256b87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1256b87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d1256b87c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d1256b87c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1256b87c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1256b87c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 that we are using to train our predictive model is the Geolife GPS trajectory dataset developed by Microsoft Research Asia. The data of the GPS trajectories (or paths) is represented by 24,876,978 points recorded by 182 users in the period from April 2007 to August 2012. Each folder of the dataset contains the file of the GPS trajectories, in PLT format, of a single user. Each PLT file contains a single trajectory and contains the following fields: latitude and longitude in decimal degrees, altitude in feet, date in terms of the number of days that have passed since Dec 30 1899, date as a string and time as a string in GMT format.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dataset recorded a broad range of users’ outdoor movements, including not only life routines like go home and go to work but also some entertainments and sports activities, such as shopping, sightseeing, dining, hiking, and cycling. Although this dataset is </a:t>
            </a:r>
            <a:r>
              <a:rPr lang="en"/>
              <a:t>widely</a:t>
            </a:r>
            <a:r>
              <a:rPr lang="en"/>
              <a:t> distributed in over 30 cities of China and even in some cities located in the USA and Europe, the majority of the data was created in Beijing, China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1256b87c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1256b87c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important to note that 73 users have labeled their trajectories with transportation mode, such as driving, taking a bus, riding a bike and walking. There is a label file storing the transportation mode labels in each user’s folder.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our goal is to predict traffic time in China via driving a car, we filtered users who first have their trajectories labeled in a label file AND whose trajectories are labeled with car. Since the structure of the labels file includes a start and end time (representing the start and end time of the recording), we process these time ranges and match them with the corresponding PLT trajectory files that also contain a time field. We filter out trajectories that weren’t recorded in China. Now our filtered trajectory dataset contains only car trajectories in China. We then calculate the average </a:t>
            </a:r>
            <a:r>
              <a:rPr lang="en"/>
              <a:t>latitude</a:t>
            </a:r>
            <a:r>
              <a:rPr lang="en"/>
              <a:t>, longitude, altitude and speed, as well as the total </a:t>
            </a:r>
            <a:r>
              <a:rPr lang="en"/>
              <a:t>distance and total time of the trajectory. We pair these values with the user who recorded these trajectories and put it all into a csv file where we are left with 734 trajectories. </a:t>
            </a:r>
            <a:r>
              <a:rPr lang="en"/>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1256b87c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d1256b87c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two </a:t>
            </a:r>
            <a:r>
              <a:rPr lang="en"/>
              <a:t>methods of automatic feature extraction we used are PCA and K-means clustering.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PCA is used to reduce the dimensionality of the feature space. The motivation behind the algorithm is that there are certain features that capture a large percentage of variance in the original dataset. So it’s important to find the directions of maximum variance in the dataset. These directions are called principal components, which are linear combinations of the original variables.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K-means is used for partitioning a dataset into a set of clusters. The goal of K-means is to group data points into clusters such that points within the same cluster are more similar to each other than they are to points in other clusters.K-means clustering can be used in feature selection by exploiting the notion that relevant features tend to exhibit similar patterns within clusters, while irrelevant features may exhibit more random or dissimilar patterns. Instead of clustering data points, we cluster features. Each feature is treated as a data point in a high-dimensional space, and K-means is applied to cluster these features based on their similarities. After clustering features, each feature is assigned to a cluster based on its similarity to the cluster centroids. Features that are assigned to the same cluster are considered to have similar patterns and may be more relevant to the problem being addressed.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d1256b87c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d1256b87c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figure on the right was used to help choose the optimal number of components for the PCA algorithm. The x-axis represents the number of components while the y axis represents the explained variance ratio. As practice, we want to choose the number of components such that we’ll be </a:t>
            </a:r>
            <a:r>
              <a:rPr lang="en"/>
              <a:t>able to capture more than 80% of the variance in the dataset. As a result, the optimal number of components is 4.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237e8e7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237e8e7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1256b87c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d1256b87c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dl.acm.org/doi/10.1145/3277868.327787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18752 Project: Predicting future traffic patterns using GPS trajectories</a:t>
            </a:r>
            <a:endParaRPr/>
          </a:p>
        </p:txBody>
      </p:sp>
      <p:sp>
        <p:nvSpPr>
          <p:cNvPr id="55" name="Google Shape;55;p13"/>
          <p:cNvSpPr txBox="1"/>
          <p:nvPr>
            <p:ph idx="1" type="subTitle"/>
          </p:nvPr>
        </p:nvSpPr>
        <p:spPr>
          <a:xfrm>
            <a:off x="311700" y="34626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Eric Yang and Yasser Corzo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Plots Discussion</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22"/>
          <p:cNvPicPr preferRelativeResize="0"/>
          <p:nvPr/>
        </p:nvPicPr>
        <p:blipFill>
          <a:blip r:embed="rId3">
            <a:alphaModFix/>
          </a:blip>
          <a:stretch>
            <a:fillRect/>
          </a:stretch>
        </p:blipFill>
        <p:spPr>
          <a:xfrm>
            <a:off x="444000" y="1637300"/>
            <a:ext cx="4062826" cy="3047125"/>
          </a:xfrm>
          <a:prstGeom prst="rect">
            <a:avLst/>
          </a:prstGeom>
          <a:noFill/>
          <a:ln>
            <a:noFill/>
          </a:ln>
        </p:spPr>
      </p:pic>
      <p:pic>
        <p:nvPicPr>
          <p:cNvPr id="113" name="Google Shape;113;p22"/>
          <p:cNvPicPr preferRelativeResize="0"/>
          <p:nvPr/>
        </p:nvPicPr>
        <p:blipFill>
          <a:blip r:embed="rId4">
            <a:alphaModFix/>
          </a:blip>
          <a:stretch>
            <a:fillRect/>
          </a:stretch>
        </p:blipFill>
        <p:spPr>
          <a:xfrm>
            <a:off x="4705300" y="1637306"/>
            <a:ext cx="4062826" cy="3047119"/>
          </a:xfrm>
          <a:prstGeom prst="rect">
            <a:avLst/>
          </a:prstGeom>
          <a:noFill/>
          <a:ln>
            <a:noFill/>
          </a:ln>
        </p:spPr>
      </p:pic>
      <p:sp>
        <p:nvSpPr>
          <p:cNvPr id="114" name="Google Shape;114;p22"/>
          <p:cNvSpPr txBox="1"/>
          <p:nvPr/>
        </p:nvSpPr>
        <p:spPr>
          <a:xfrm>
            <a:off x="1496750" y="1248675"/>
            <a:ext cx="20424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00"/>
                </a:solidFill>
              </a:rPr>
              <a:t>Linear regression</a:t>
            </a:r>
            <a:endParaRPr sz="1800">
              <a:solidFill>
                <a:srgbClr val="FF0000"/>
              </a:solidFill>
            </a:endParaRPr>
          </a:p>
        </p:txBody>
      </p:sp>
      <p:sp>
        <p:nvSpPr>
          <p:cNvPr id="115" name="Google Shape;115;p22"/>
          <p:cNvSpPr txBox="1"/>
          <p:nvPr/>
        </p:nvSpPr>
        <p:spPr>
          <a:xfrm>
            <a:off x="5281404" y="1277625"/>
            <a:ext cx="3103800" cy="41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00"/>
                </a:solidFill>
              </a:rPr>
              <a:t>Support vector</a:t>
            </a:r>
            <a:r>
              <a:rPr lang="en" sz="1800">
                <a:solidFill>
                  <a:srgbClr val="FF0000"/>
                </a:solidFill>
              </a:rPr>
              <a:t> regression</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Random Forests</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2" name="Google Shape;122;p23"/>
          <p:cNvPicPr preferRelativeResize="0"/>
          <p:nvPr/>
        </p:nvPicPr>
        <p:blipFill>
          <a:blip r:embed="rId3">
            <a:alphaModFix/>
          </a:blip>
          <a:stretch>
            <a:fillRect/>
          </a:stretch>
        </p:blipFill>
        <p:spPr>
          <a:xfrm>
            <a:off x="2011988" y="1152475"/>
            <a:ext cx="5120034" cy="3840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Deep Neural Networks</a:t>
            </a:r>
            <a:endParaRPr/>
          </a:p>
        </p:txBody>
      </p:sp>
      <p:sp>
        <p:nvSpPr>
          <p:cNvPr id="128" name="Google Shape;128;p24"/>
          <p:cNvSpPr txBox="1"/>
          <p:nvPr>
            <p:ph idx="1" type="body"/>
          </p:nvPr>
        </p:nvSpPr>
        <p:spPr>
          <a:xfrm>
            <a:off x="311700" y="1152475"/>
            <a:ext cx="3852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Model architecture</a:t>
            </a:r>
            <a:endParaRPr/>
          </a:p>
          <a:p>
            <a:pPr indent="-317500" lvl="1" marL="914400" rtl="0" algn="l">
              <a:spcBef>
                <a:spcPts val="0"/>
              </a:spcBef>
              <a:spcAft>
                <a:spcPts val="0"/>
              </a:spcAft>
              <a:buSzPts val="1400"/>
              <a:buChar char="○"/>
            </a:pPr>
            <a:r>
              <a:rPr lang="en"/>
              <a:t>4 linear / fully connected layers followed by ReLU activation functions</a:t>
            </a:r>
            <a:endParaRPr/>
          </a:p>
          <a:p>
            <a:pPr indent="-342900" lvl="0" marL="457200" rtl="0" algn="l">
              <a:spcBef>
                <a:spcPts val="0"/>
              </a:spcBef>
              <a:spcAft>
                <a:spcPts val="0"/>
              </a:spcAft>
              <a:buSzPts val="1800"/>
              <a:buChar char="●"/>
            </a:pPr>
            <a:r>
              <a:rPr lang="en"/>
              <a:t>Training parameters:</a:t>
            </a:r>
            <a:endParaRPr/>
          </a:p>
          <a:p>
            <a:pPr indent="-317500" lvl="1" marL="914400" rtl="0" algn="l">
              <a:spcBef>
                <a:spcPts val="0"/>
              </a:spcBef>
              <a:spcAft>
                <a:spcPts val="0"/>
              </a:spcAft>
              <a:buSzPts val="1400"/>
              <a:buChar char="○"/>
            </a:pPr>
            <a:r>
              <a:rPr lang="en"/>
              <a:t>MSE loss</a:t>
            </a:r>
            <a:endParaRPr/>
          </a:p>
          <a:p>
            <a:pPr indent="-317500" lvl="1" marL="914400" rtl="0" algn="l">
              <a:spcBef>
                <a:spcPts val="0"/>
              </a:spcBef>
              <a:spcAft>
                <a:spcPts val="0"/>
              </a:spcAft>
              <a:buSzPts val="1400"/>
              <a:buChar char="○"/>
            </a:pPr>
            <a:r>
              <a:rPr lang="en"/>
              <a:t>Adam </a:t>
            </a:r>
            <a:r>
              <a:rPr lang="en"/>
              <a:t>optimizer</a:t>
            </a:r>
            <a:r>
              <a:rPr lang="en"/>
              <a:t> with learning rate of 0.01</a:t>
            </a:r>
            <a:endParaRPr/>
          </a:p>
          <a:p>
            <a:pPr indent="-317500" lvl="1" marL="914400" rtl="0" algn="l">
              <a:spcBef>
                <a:spcPts val="0"/>
              </a:spcBef>
              <a:spcAft>
                <a:spcPts val="0"/>
              </a:spcAft>
              <a:buSzPts val="1400"/>
              <a:buChar char="○"/>
            </a:pPr>
            <a:r>
              <a:rPr lang="en"/>
              <a:t>100 epochs</a:t>
            </a:r>
            <a:endParaRPr/>
          </a:p>
          <a:p>
            <a:pPr indent="-317500" lvl="1" marL="914400" rtl="0" algn="l">
              <a:spcBef>
                <a:spcPts val="0"/>
              </a:spcBef>
              <a:spcAft>
                <a:spcPts val="0"/>
              </a:spcAft>
              <a:buSzPts val="1400"/>
              <a:buChar char="○"/>
            </a:pPr>
            <a:r>
              <a:rPr lang="en"/>
              <a:t>Batch size 128</a:t>
            </a:r>
            <a:endParaRPr/>
          </a:p>
        </p:txBody>
      </p:sp>
      <p:pic>
        <p:nvPicPr>
          <p:cNvPr id="129" name="Google Shape;129;p24"/>
          <p:cNvPicPr preferRelativeResize="0"/>
          <p:nvPr/>
        </p:nvPicPr>
        <p:blipFill>
          <a:blip r:embed="rId3">
            <a:alphaModFix/>
          </a:blip>
          <a:stretch>
            <a:fillRect/>
          </a:stretch>
        </p:blipFill>
        <p:spPr>
          <a:xfrm>
            <a:off x="4382650" y="1152475"/>
            <a:ext cx="4555200" cy="341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Regression NMSE metric</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36" name="Google Shape;136;p25"/>
          <p:cNvGraphicFramePr/>
          <p:nvPr/>
        </p:nvGraphicFramePr>
        <p:xfrm>
          <a:off x="952500" y="2190750"/>
          <a:ext cx="3000000" cy="3000000"/>
        </p:xfrm>
        <a:graphic>
          <a:graphicData uri="http://schemas.openxmlformats.org/drawingml/2006/table">
            <a:tbl>
              <a:tblPr>
                <a:noFill/>
                <a:tableStyleId>{A1A366D6-3FB2-4191-9165-A50019C15AEB}</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
                        <a:t>Model</a:t>
                      </a:r>
                      <a:endParaRPr/>
                    </a:p>
                  </a:txBody>
                  <a:tcPr marT="91425" marB="91425" marR="91425" marL="91425"/>
                </a:tc>
                <a:tc>
                  <a:txBody>
                    <a:bodyPr/>
                    <a:lstStyle/>
                    <a:p>
                      <a:pPr indent="0" lvl="0" marL="0" rtl="0" algn="l">
                        <a:spcBef>
                          <a:spcPts val="0"/>
                        </a:spcBef>
                        <a:spcAft>
                          <a:spcPts val="0"/>
                        </a:spcAft>
                        <a:buNone/>
                      </a:pPr>
                      <a:r>
                        <a:rPr lang="en"/>
                        <a:t>Linear regression</a:t>
                      </a:r>
                      <a:endParaRPr/>
                    </a:p>
                  </a:txBody>
                  <a:tcPr marT="91425" marB="91425" marR="91425" marL="91425"/>
                </a:tc>
                <a:tc>
                  <a:txBody>
                    <a:bodyPr/>
                    <a:lstStyle/>
                    <a:p>
                      <a:pPr indent="0" lvl="0" marL="0" rtl="0" algn="l">
                        <a:spcBef>
                          <a:spcPts val="0"/>
                        </a:spcBef>
                        <a:spcAft>
                          <a:spcPts val="0"/>
                        </a:spcAft>
                        <a:buNone/>
                      </a:pPr>
                      <a:r>
                        <a:rPr lang="en"/>
                        <a:t>Support vector regression</a:t>
                      </a:r>
                      <a:endParaRPr/>
                    </a:p>
                  </a:txBody>
                  <a:tcPr marT="91425" marB="91425" marR="91425" marL="91425"/>
                </a:tc>
                <a:tc>
                  <a:txBody>
                    <a:bodyPr/>
                    <a:lstStyle/>
                    <a:p>
                      <a:pPr indent="0" lvl="0" marL="0" rtl="0" algn="l">
                        <a:spcBef>
                          <a:spcPts val="0"/>
                        </a:spcBef>
                        <a:spcAft>
                          <a:spcPts val="0"/>
                        </a:spcAft>
                        <a:buNone/>
                      </a:pPr>
                      <a:r>
                        <a:rPr lang="en"/>
                        <a:t>Random forests</a:t>
                      </a:r>
                      <a:endParaRPr/>
                    </a:p>
                  </a:txBody>
                  <a:tcPr marT="91425" marB="91425" marR="91425" marL="91425"/>
                </a:tc>
                <a:tc>
                  <a:txBody>
                    <a:bodyPr/>
                    <a:lstStyle/>
                    <a:p>
                      <a:pPr indent="0" lvl="0" marL="0" rtl="0" algn="l">
                        <a:spcBef>
                          <a:spcPts val="0"/>
                        </a:spcBef>
                        <a:spcAft>
                          <a:spcPts val="0"/>
                        </a:spcAft>
                        <a:buNone/>
                      </a:pPr>
                      <a:r>
                        <a:rPr lang="en"/>
                        <a:t>Deep neural networks</a:t>
                      </a:r>
                      <a:endParaRPr/>
                    </a:p>
                  </a:txBody>
                  <a:tcPr marT="91425" marB="91425" marR="91425" marL="91425"/>
                </a:tc>
              </a:tr>
              <a:tr h="381000">
                <a:tc>
                  <a:txBody>
                    <a:bodyPr/>
                    <a:lstStyle/>
                    <a:p>
                      <a:pPr indent="0" lvl="0" marL="0" rtl="0" algn="l">
                        <a:spcBef>
                          <a:spcPts val="0"/>
                        </a:spcBef>
                        <a:spcAft>
                          <a:spcPts val="0"/>
                        </a:spcAft>
                        <a:buNone/>
                      </a:pPr>
                      <a:r>
                        <a:rPr lang="en"/>
                        <a:t>NMSE</a:t>
                      </a:r>
                      <a:endParaRPr/>
                    </a:p>
                  </a:txBody>
                  <a:tcPr marT="91425" marB="91425" marR="91425" marL="91425"/>
                </a:tc>
                <a:tc>
                  <a:txBody>
                    <a:bodyPr/>
                    <a:lstStyle/>
                    <a:p>
                      <a:pPr indent="0" lvl="0" marL="0" rtl="0" algn="l">
                        <a:spcBef>
                          <a:spcPts val="0"/>
                        </a:spcBef>
                        <a:spcAft>
                          <a:spcPts val="0"/>
                        </a:spcAft>
                        <a:buNone/>
                      </a:pPr>
                      <a:r>
                        <a:rPr lang="en"/>
                        <a:t>60.735%</a:t>
                      </a:r>
                      <a:endParaRPr/>
                    </a:p>
                  </a:txBody>
                  <a:tcPr marT="91425" marB="91425" marR="91425" marL="91425"/>
                </a:tc>
                <a:tc>
                  <a:txBody>
                    <a:bodyPr/>
                    <a:lstStyle/>
                    <a:p>
                      <a:pPr indent="0" lvl="0" marL="0" rtl="0" algn="l">
                        <a:spcBef>
                          <a:spcPts val="0"/>
                        </a:spcBef>
                        <a:spcAft>
                          <a:spcPts val="0"/>
                        </a:spcAft>
                        <a:buNone/>
                      </a:pPr>
                      <a:r>
                        <a:rPr lang="en"/>
                        <a:t>71.019%</a:t>
                      </a:r>
                      <a:endParaRPr/>
                    </a:p>
                  </a:txBody>
                  <a:tcPr marT="91425" marB="91425" marR="91425" marL="91425"/>
                </a:tc>
                <a:tc>
                  <a:txBody>
                    <a:bodyPr/>
                    <a:lstStyle/>
                    <a:p>
                      <a:pPr indent="0" lvl="0" marL="0" rtl="0" algn="l">
                        <a:spcBef>
                          <a:spcPts val="0"/>
                        </a:spcBef>
                        <a:spcAft>
                          <a:spcPts val="0"/>
                        </a:spcAft>
                        <a:buNone/>
                      </a:pPr>
                      <a:r>
                        <a:rPr lang="en"/>
                        <a:t>8.978%</a:t>
                      </a:r>
                      <a:endParaRPr/>
                    </a:p>
                  </a:txBody>
                  <a:tcPr marT="91425" marB="91425" marR="91425" marL="91425"/>
                </a:tc>
                <a:tc>
                  <a:txBody>
                    <a:bodyPr/>
                    <a:lstStyle/>
                    <a:p>
                      <a:pPr indent="0" lvl="0" marL="0" rtl="0" algn="l">
                        <a:spcBef>
                          <a:spcPts val="0"/>
                        </a:spcBef>
                        <a:spcAft>
                          <a:spcPts val="0"/>
                        </a:spcAft>
                        <a:buNone/>
                      </a:pPr>
                      <a:r>
                        <a:rPr lang="en"/>
                        <a:t>5.021%</a:t>
                      </a:r>
                      <a:endParaRPr/>
                    </a:p>
                  </a:txBody>
                  <a:tcPr marT="91425" marB="91425" marR="91425" marL="91425"/>
                </a:tc>
              </a:tr>
            </a:tbl>
          </a:graphicData>
        </a:graphic>
      </p:graphicFrame>
      <p:sp>
        <p:nvSpPr>
          <p:cNvPr id="137" name="Google Shape;137;p25"/>
          <p:cNvSpPr/>
          <p:nvPr/>
        </p:nvSpPr>
        <p:spPr>
          <a:xfrm>
            <a:off x="5184825" y="1786175"/>
            <a:ext cx="3159000" cy="19599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Examples (sklearn)</a:t>
            </a:r>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4" name="Google Shape;144;p26"/>
          <p:cNvPicPr preferRelativeResize="0"/>
          <p:nvPr/>
        </p:nvPicPr>
        <p:blipFill rotWithShape="1">
          <a:blip r:embed="rId3">
            <a:alphaModFix/>
          </a:blip>
          <a:srcRect b="54147" l="0" r="0" t="0"/>
          <a:stretch/>
        </p:blipFill>
        <p:spPr>
          <a:xfrm>
            <a:off x="204200" y="1610275"/>
            <a:ext cx="4317276" cy="2285799"/>
          </a:xfrm>
          <a:prstGeom prst="rect">
            <a:avLst/>
          </a:prstGeom>
          <a:noFill/>
          <a:ln>
            <a:noFill/>
          </a:ln>
        </p:spPr>
      </p:pic>
      <p:pic>
        <p:nvPicPr>
          <p:cNvPr id="145" name="Google Shape;145;p26"/>
          <p:cNvPicPr preferRelativeResize="0"/>
          <p:nvPr/>
        </p:nvPicPr>
        <p:blipFill rotWithShape="1">
          <a:blip r:embed="rId3">
            <a:alphaModFix/>
          </a:blip>
          <a:srcRect b="0" l="0" r="0" t="45781"/>
          <a:stretch/>
        </p:blipFill>
        <p:spPr>
          <a:xfrm>
            <a:off x="4669600" y="1401776"/>
            <a:ext cx="4317276" cy="27028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Examples (PyTorch)</a:t>
            </a:r>
            <a:endParaRPr/>
          </a:p>
        </p:txBody>
      </p:sp>
      <p:sp>
        <p:nvSpPr>
          <p:cNvPr id="151" name="Google Shape;15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2" name="Google Shape;152;p27"/>
          <p:cNvPicPr preferRelativeResize="0"/>
          <p:nvPr/>
        </p:nvPicPr>
        <p:blipFill rotWithShape="1">
          <a:blip r:embed="rId3">
            <a:alphaModFix/>
          </a:blip>
          <a:srcRect b="48070" l="0" r="0" t="0"/>
          <a:stretch/>
        </p:blipFill>
        <p:spPr>
          <a:xfrm>
            <a:off x="364275" y="1257525"/>
            <a:ext cx="4151112" cy="3588249"/>
          </a:xfrm>
          <a:prstGeom prst="rect">
            <a:avLst/>
          </a:prstGeom>
          <a:noFill/>
          <a:ln>
            <a:noFill/>
          </a:ln>
        </p:spPr>
      </p:pic>
      <p:pic>
        <p:nvPicPr>
          <p:cNvPr id="153" name="Google Shape;153;p27"/>
          <p:cNvPicPr preferRelativeResize="0"/>
          <p:nvPr/>
        </p:nvPicPr>
        <p:blipFill rotWithShape="1">
          <a:blip r:embed="rId3">
            <a:alphaModFix/>
          </a:blip>
          <a:srcRect b="0" l="0" r="0" t="51700"/>
          <a:stretch/>
        </p:blipFill>
        <p:spPr>
          <a:xfrm>
            <a:off x="4775375" y="1382887"/>
            <a:ext cx="4151100" cy="333752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New Methods</a:t>
            </a:r>
            <a:endParaRPr/>
          </a:p>
        </p:txBody>
      </p:sp>
      <p:sp>
        <p:nvSpPr>
          <p:cNvPr id="159" name="Google Shape;15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0" name="Google Shape;160;p28"/>
          <p:cNvPicPr preferRelativeResize="0"/>
          <p:nvPr/>
        </p:nvPicPr>
        <p:blipFill>
          <a:blip r:embed="rId3">
            <a:alphaModFix/>
          </a:blip>
          <a:stretch>
            <a:fillRect/>
          </a:stretch>
        </p:blipFill>
        <p:spPr>
          <a:xfrm>
            <a:off x="1163887" y="1086325"/>
            <a:ext cx="6816225" cy="3874051"/>
          </a:xfrm>
          <a:prstGeom prst="rect">
            <a:avLst/>
          </a:prstGeom>
          <a:noFill/>
          <a:ln>
            <a:noFill/>
          </a:ln>
        </p:spPr>
      </p:pic>
      <p:sp>
        <p:nvSpPr>
          <p:cNvPr id="161" name="Google Shape;161;p28"/>
          <p:cNvSpPr/>
          <p:nvPr/>
        </p:nvSpPr>
        <p:spPr>
          <a:xfrm>
            <a:off x="1339625" y="2133475"/>
            <a:ext cx="5573400" cy="851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2" name="Google Shape;162;p28"/>
          <p:cNvSpPr/>
          <p:nvPr/>
        </p:nvSpPr>
        <p:spPr>
          <a:xfrm>
            <a:off x="2216175" y="3580600"/>
            <a:ext cx="5945700" cy="884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New Methods (continued)</a:t>
            </a:r>
            <a:endParaRPr/>
          </a:p>
        </p:txBody>
      </p:sp>
      <p:sp>
        <p:nvSpPr>
          <p:cNvPr id="168" name="Google Shape;16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9" name="Google Shape;169;p29"/>
          <p:cNvPicPr preferRelativeResize="0"/>
          <p:nvPr/>
        </p:nvPicPr>
        <p:blipFill>
          <a:blip r:embed="rId3">
            <a:alphaModFix/>
          </a:blip>
          <a:stretch>
            <a:fillRect/>
          </a:stretch>
        </p:blipFill>
        <p:spPr>
          <a:xfrm>
            <a:off x="1145108" y="1152474"/>
            <a:ext cx="6853792" cy="3416400"/>
          </a:xfrm>
          <a:prstGeom prst="rect">
            <a:avLst/>
          </a:prstGeom>
          <a:noFill/>
          <a:ln>
            <a:noFill/>
          </a:ln>
        </p:spPr>
      </p:pic>
      <p:sp>
        <p:nvSpPr>
          <p:cNvPr id="170" name="Google Shape;170;p29"/>
          <p:cNvSpPr/>
          <p:nvPr/>
        </p:nvSpPr>
        <p:spPr>
          <a:xfrm>
            <a:off x="2042525" y="3150600"/>
            <a:ext cx="5871300" cy="2067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 Future Work</a:t>
            </a:r>
            <a:endParaRPr/>
          </a:p>
        </p:txBody>
      </p:sp>
      <p:sp>
        <p:nvSpPr>
          <p:cNvPr id="176" name="Google Shape;17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Motivation: really important to understand impacts on traffic and congestion on travel times and GPS studies</a:t>
            </a:r>
            <a:endParaRPr/>
          </a:p>
          <a:p>
            <a:pPr indent="-342900" lvl="0" marL="457200" rtl="0" algn="l">
              <a:spcBef>
                <a:spcPts val="0"/>
              </a:spcBef>
              <a:spcAft>
                <a:spcPts val="0"/>
              </a:spcAft>
              <a:buSzPts val="1800"/>
              <a:buChar char="●"/>
            </a:pPr>
            <a:r>
              <a:rPr lang="en"/>
              <a:t>Achieved low MSE prediction error with random forests and deep neural networks</a:t>
            </a:r>
            <a:endParaRPr/>
          </a:p>
          <a:p>
            <a:pPr indent="-342900" lvl="0" marL="457200" rtl="0" algn="l">
              <a:spcBef>
                <a:spcPts val="0"/>
              </a:spcBef>
              <a:spcAft>
                <a:spcPts val="0"/>
              </a:spcAft>
              <a:buSzPts val="1800"/>
              <a:buChar char="●"/>
            </a:pPr>
            <a:r>
              <a:rPr lang="en"/>
              <a:t>Experiment</a:t>
            </a:r>
            <a:r>
              <a:rPr lang="en"/>
              <a:t> with results and regression normalized MSE using other models</a:t>
            </a:r>
            <a:endParaRPr/>
          </a:p>
          <a:p>
            <a:pPr indent="-317500" lvl="1" marL="914400" rtl="0" algn="l">
              <a:spcBef>
                <a:spcPts val="0"/>
              </a:spcBef>
              <a:spcAft>
                <a:spcPts val="0"/>
              </a:spcAft>
              <a:buSzPts val="1400"/>
              <a:buChar char="○"/>
            </a:pPr>
            <a:r>
              <a:rPr lang="en"/>
              <a:t>Bayesian learning</a:t>
            </a:r>
            <a:endParaRPr/>
          </a:p>
          <a:p>
            <a:pPr indent="-317500" lvl="1" marL="914400" rtl="0" algn="l">
              <a:spcBef>
                <a:spcPts val="0"/>
              </a:spcBef>
              <a:spcAft>
                <a:spcPts val="0"/>
              </a:spcAft>
              <a:buSzPts val="1400"/>
              <a:buChar char="○"/>
            </a:pPr>
            <a:r>
              <a:rPr lang="en"/>
              <a:t>State estimation using Kalman filters or extended Kalman filters (EKF)</a:t>
            </a:r>
            <a:endParaRPr/>
          </a:p>
          <a:p>
            <a:pPr indent="-342900" lvl="0" marL="457200" rtl="0" algn="l">
              <a:spcBef>
                <a:spcPts val="0"/>
              </a:spcBef>
              <a:spcAft>
                <a:spcPts val="0"/>
              </a:spcAft>
              <a:buSzPts val="1800"/>
              <a:buChar char="●"/>
            </a:pPr>
            <a:r>
              <a:rPr lang="en"/>
              <a:t>Model the bias-variance tradeoff to better understand the effects of underfitting or overfitting of data</a:t>
            </a:r>
            <a:endParaRPr/>
          </a:p>
          <a:p>
            <a:pPr indent="-317500" lvl="1" marL="914400" rtl="0" algn="l">
              <a:spcBef>
                <a:spcPts val="0"/>
              </a:spcBef>
              <a:spcAft>
                <a:spcPts val="0"/>
              </a:spcAft>
              <a:buSzPts val="1400"/>
              <a:buChar char="○"/>
            </a:pPr>
            <a:r>
              <a:rPr lang="en"/>
              <a:t>Visually</a:t>
            </a:r>
            <a:endParaRPr/>
          </a:p>
          <a:p>
            <a:pPr indent="-317500" lvl="1" marL="914400" rtl="0" algn="l">
              <a:spcBef>
                <a:spcPts val="0"/>
              </a:spcBef>
              <a:spcAft>
                <a:spcPts val="0"/>
              </a:spcAft>
              <a:buSzPts val="1400"/>
              <a:buChar char="○"/>
            </a:pPr>
            <a:r>
              <a:rPr lang="en"/>
              <a:t>Mathematically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82" name="Google Shape;182;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Microsoft’s GeoLife GPS Trajectories dataset</a:t>
            </a:r>
            <a:endParaRPr/>
          </a:p>
          <a:p>
            <a:pPr indent="-342900" lvl="0" marL="457200" rtl="0" algn="l">
              <a:spcBef>
                <a:spcPts val="0"/>
              </a:spcBef>
              <a:spcAft>
                <a:spcPts val="0"/>
              </a:spcAft>
              <a:buSzPts val="1800"/>
              <a:buChar char="●"/>
            </a:pPr>
            <a:r>
              <a:rPr lang="en" u="sng">
                <a:solidFill>
                  <a:schemeClr val="hlink"/>
                </a:solidFill>
                <a:hlinkClick r:id="rId3"/>
              </a:rPr>
              <a:t>https://dl.acm.org/doi/10.1145/3277868.3277870</a:t>
            </a:r>
            <a:endParaRPr/>
          </a:p>
          <a:p>
            <a:pPr indent="-342900" lvl="0" marL="457200" rtl="0" algn="l">
              <a:spcBef>
                <a:spcPts val="0"/>
              </a:spcBef>
              <a:spcAft>
                <a:spcPts val="0"/>
              </a:spcAft>
              <a:buSzPts val="1800"/>
              <a:buChar char="●"/>
            </a:pPr>
            <a:r>
              <a:rPr lang="en"/>
              <a:t>Python documentation</a:t>
            </a:r>
            <a:endParaRPr/>
          </a:p>
          <a:p>
            <a:pPr indent="-317500" lvl="1" marL="914400" rtl="0" algn="l">
              <a:spcBef>
                <a:spcPts val="0"/>
              </a:spcBef>
              <a:spcAft>
                <a:spcPts val="0"/>
              </a:spcAft>
              <a:buSzPts val="1400"/>
              <a:buChar char="○"/>
            </a:pPr>
            <a:r>
              <a:rPr lang="en"/>
              <a:t>NumPy, </a:t>
            </a:r>
            <a:r>
              <a:rPr lang="en"/>
              <a:t>pandas</a:t>
            </a:r>
            <a:r>
              <a:rPr lang="en"/>
              <a:t>, matplotlib</a:t>
            </a:r>
            <a:endParaRPr/>
          </a:p>
          <a:p>
            <a:pPr indent="-317500" lvl="1" marL="914400" rtl="0" algn="l">
              <a:spcBef>
                <a:spcPts val="0"/>
              </a:spcBef>
              <a:spcAft>
                <a:spcPts val="0"/>
              </a:spcAft>
              <a:buSzPts val="1400"/>
              <a:buChar char="○"/>
            </a:pPr>
            <a:r>
              <a:rPr lang="en"/>
              <a:t>Geopy</a:t>
            </a:r>
            <a:endParaRPr/>
          </a:p>
          <a:p>
            <a:pPr indent="-317500" lvl="1" marL="914400" rtl="0" algn="l">
              <a:spcBef>
                <a:spcPts val="0"/>
              </a:spcBef>
              <a:spcAft>
                <a:spcPts val="0"/>
              </a:spcAft>
              <a:buSzPts val="1400"/>
              <a:buChar char="○"/>
            </a:pPr>
            <a:r>
              <a:rPr lang="en"/>
              <a:t>Sklearn</a:t>
            </a:r>
            <a:endParaRPr/>
          </a:p>
          <a:p>
            <a:pPr indent="-317500" lvl="1" marL="914400" rtl="0" algn="l">
              <a:spcBef>
                <a:spcPts val="0"/>
              </a:spcBef>
              <a:spcAft>
                <a:spcPts val="0"/>
              </a:spcAft>
              <a:buSzPts val="1400"/>
              <a:buChar char="○"/>
            </a:pPr>
            <a:r>
              <a:rPr lang="en"/>
              <a:t>PyTorch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 [hidden slide and only for reference]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marR="0" rtl="0" algn="l">
              <a:lnSpc>
                <a:spcPct val="100000"/>
              </a:lnSpc>
              <a:spcBef>
                <a:spcPts val="0"/>
              </a:spcBef>
              <a:spcAft>
                <a:spcPts val="0"/>
              </a:spcAft>
              <a:buClr>
                <a:schemeClr val="dk1"/>
              </a:buClr>
              <a:buSzPct val="48888"/>
              <a:buFont typeface="Arial"/>
              <a:buNone/>
            </a:pPr>
            <a:r>
              <a:rPr lang="en" sz="2250">
                <a:solidFill>
                  <a:schemeClr val="dk1"/>
                </a:solidFill>
                <a:highlight>
                  <a:srgbClr val="F2F2F2"/>
                </a:highlight>
              </a:rPr>
              <a:t>Problem statement (1 slide)</a:t>
            </a:r>
            <a:endParaRPr sz="2250">
              <a:solidFill>
                <a:schemeClr val="dk1"/>
              </a:solidFill>
              <a:highlight>
                <a:srgbClr val="F2F2F2"/>
              </a:highlight>
            </a:endParaRPr>
          </a:p>
          <a:p>
            <a:pPr indent="0" lvl="0" marL="0" rtl="0" algn="l">
              <a:lnSpc>
                <a:spcPct val="100000"/>
              </a:lnSpc>
              <a:spcBef>
                <a:spcPts val="0"/>
              </a:spcBef>
              <a:spcAft>
                <a:spcPts val="0"/>
              </a:spcAft>
              <a:buClr>
                <a:schemeClr val="dk1"/>
              </a:buClr>
              <a:buSzPct val="100000"/>
              <a:buFont typeface="Arial"/>
              <a:buNone/>
            </a:pPr>
            <a:r>
              <a:t/>
            </a:r>
            <a:endParaRPr sz="1100">
              <a:solidFill>
                <a:schemeClr val="dk1"/>
              </a:solidFill>
              <a:highlight>
                <a:srgbClr val="F2F2F2"/>
              </a:highlight>
            </a:endParaRPr>
          </a:p>
          <a:p>
            <a:pPr indent="0" lvl="0" marL="0" marR="0" rtl="0" algn="l">
              <a:lnSpc>
                <a:spcPct val="100000"/>
              </a:lnSpc>
              <a:spcBef>
                <a:spcPts val="0"/>
              </a:spcBef>
              <a:spcAft>
                <a:spcPts val="0"/>
              </a:spcAft>
              <a:buClr>
                <a:schemeClr val="dk1"/>
              </a:buClr>
              <a:buSzPct val="48888"/>
              <a:buFont typeface="Arial"/>
              <a:buNone/>
            </a:pPr>
            <a:r>
              <a:rPr lang="en" sz="2250">
                <a:solidFill>
                  <a:schemeClr val="dk1"/>
                </a:solidFill>
                <a:highlight>
                  <a:srgbClr val="F2F2F2"/>
                </a:highlight>
              </a:rPr>
              <a:t>Data collection and pre-processing (up to 2 slides)</a:t>
            </a:r>
            <a:endParaRPr sz="2250">
              <a:solidFill>
                <a:schemeClr val="dk1"/>
              </a:solidFill>
              <a:highlight>
                <a:srgbClr val="F2F2F2"/>
              </a:highlight>
            </a:endParaRPr>
          </a:p>
          <a:p>
            <a:pPr indent="0" lvl="0" marL="0" rtl="0" algn="l">
              <a:lnSpc>
                <a:spcPct val="100000"/>
              </a:lnSpc>
              <a:spcBef>
                <a:spcPts val="0"/>
              </a:spcBef>
              <a:spcAft>
                <a:spcPts val="0"/>
              </a:spcAft>
              <a:buClr>
                <a:schemeClr val="dk1"/>
              </a:buClr>
              <a:buSzPct val="100000"/>
              <a:buFont typeface="Arial"/>
              <a:buNone/>
            </a:pPr>
            <a:r>
              <a:t/>
            </a:r>
            <a:endParaRPr sz="1100">
              <a:solidFill>
                <a:schemeClr val="dk1"/>
              </a:solidFill>
              <a:highlight>
                <a:srgbClr val="F2F2F2"/>
              </a:highlight>
            </a:endParaRPr>
          </a:p>
          <a:p>
            <a:pPr indent="0" lvl="0" marL="0" marR="0" rtl="0" algn="l">
              <a:lnSpc>
                <a:spcPct val="100000"/>
              </a:lnSpc>
              <a:spcBef>
                <a:spcPts val="0"/>
              </a:spcBef>
              <a:spcAft>
                <a:spcPts val="0"/>
              </a:spcAft>
              <a:buClr>
                <a:schemeClr val="dk1"/>
              </a:buClr>
              <a:buSzPct val="48888"/>
              <a:buFont typeface="Arial"/>
              <a:buNone/>
            </a:pPr>
            <a:r>
              <a:rPr lang="en" sz="2250">
                <a:solidFill>
                  <a:schemeClr val="dk1"/>
                </a:solidFill>
                <a:highlight>
                  <a:srgbClr val="F2F2F2"/>
                </a:highlight>
              </a:rPr>
              <a:t>Feature extraction (3 slides)</a:t>
            </a:r>
            <a:endParaRPr sz="2250">
              <a:solidFill>
                <a:schemeClr val="dk1"/>
              </a:solidFill>
              <a:highlight>
                <a:srgbClr val="F2F2F2"/>
              </a:highlight>
            </a:endParaRPr>
          </a:p>
          <a:p>
            <a:pPr indent="0" lvl="0" marL="0" rtl="0" algn="l">
              <a:lnSpc>
                <a:spcPct val="100000"/>
              </a:lnSpc>
              <a:spcBef>
                <a:spcPts val="0"/>
              </a:spcBef>
              <a:spcAft>
                <a:spcPts val="0"/>
              </a:spcAft>
              <a:buClr>
                <a:schemeClr val="dk1"/>
              </a:buClr>
              <a:buSzPct val="100000"/>
              <a:buFont typeface="Arial"/>
              <a:buNone/>
            </a:pPr>
            <a:r>
              <a:t/>
            </a:r>
            <a:endParaRPr sz="1100">
              <a:solidFill>
                <a:schemeClr val="dk1"/>
              </a:solidFill>
              <a:highlight>
                <a:srgbClr val="F2F2F2"/>
              </a:highlight>
            </a:endParaRPr>
          </a:p>
          <a:p>
            <a:pPr indent="457200" lvl="0" marL="0" marR="0" rtl="0" algn="l">
              <a:lnSpc>
                <a:spcPct val="100000"/>
              </a:lnSpc>
              <a:spcBef>
                <a:spcPts val="0"/>
              </a:spcBef>
              <a:spcAft>
                <a:spcPts val="0"/>
              </a:spcAft>
              <a:buClr>
                <a:schemeClr val="dk1"/>
              </a:buClr>
              <a:buSzPct val="52380"/>
              <a:buFont typeface="Arial"/>
              <a:buNone/>
            </a:pPr>
            <a:r>
              <a:rPr lang="en" sz="2100">
                <a:solidFill>
                  <a:schemeClr val="dk1"/>
                </a:solidFill>
                <a:highlight>
                  <a:srgbClr val="F2F2F2"/>
                </a:highlight>
              </a:rPr>
              <a:t>― </a:t>
            </a:r>
            <a:r>
              <a:rPr lang="en" sz="2050">
                <a:solidFill>
                  <a:schemeClr val="dk1"/>
                </a:solidFill>
                <a:highlight>
                  <a:srgbClr val="F2F2F2"/>
                </a:highlight>
              </a:rPr>
              <a:t>Including Data visualization (1 slide)</a:t>
            </a:r>
            <a:endParaRPr sz="2050">
              <a:solidFill>
                <a:schemeClr val="dk1"/>
              </a:solidFill>
              <a:highlight>
                <a:srgbClr val="F2F2F2"/>
              </a:highlight>
            </a:endParaRPr>
          </a:p>
          <a:p>
            <a:pPr indent="0" lvl="0" marL="0" rtl="0" algn="l">
              <a:lnSpc>
                <a:spcPct val="100000"/>
              </a:lnSpc>
              <a:spcBef>
                <a:spcPts val="0"/>
              </a:spcBef>
              <a:spcAft>
                <a:spcPts val="0"/>
              </a:spcAft>
              <a:buClr>
                <a:schemeClr val="dk1"/>
              </a:buClr>
              <a:buSzPct val="100000"/>
              <a:buFont typeface="Arial"/>
              <a:buNone/>
            </a:pPr>
            <a:r>
              <a:t/>
            </a:r>
            <a:endParaRPr sz="1100">
              <a:solidFill>
                <a:schemeClr val="dk1"/>
              </a:solidFill>
              <a:highlight>
                <a:srgbClr val="F2F2F2"/>
              </a:highlight>
            </a:endParaRPr>
          </a:p>
          <a:p>
            <a:pPr indent="0" lvl="0" marL="0" marR="0" rtl="0" algn="l">
              <a:lnSpc>
                <a:spcPct val="100000"/>
              </a:lnSpc>
              <a:spcBef>
                <a:spcPts val="0"/>
              </a:spcBef>
              <a:spcAft>
                <a:spcPts val="0"/>
              </a:spcAft>
              <a:buClr>
                <a:schemeClr val="dk1"/>
              </a:buClr>
              <a:buSzPct val="48888"/>
              <a:buFont typeface="Arial"/>
              <a:buNone/>
            </a:pPr>
            <a:r>
              <a:rPr lang="en" sz="2250">
                <a:solidFill>
                  <a:schemeClr val="dk1"/>
                </a:solidFill>
                <a:highlight>
                  <a:srgbClr val="F2F2F2"/>
                </a:highlight>
              </a:rPr>
              <a:t>Regression/classification/time series prediction (4 slides)</a:t>
            </a:r>
            <a:endParaRPr sz="2250">
              <a:solidFill>
                <a:schemeClr val="dk1"/>
              </a:solidFill>
              <a:highlight>
                <a:srgbClr val="F2F2F2"/>
              </a:highlight>
            </a:endParaRPr>
          </a:p>
          <a:p>
            <a:pPr indent="0" lvl="0" marL="0" rtl="0" algn="l">
              <a:lnSpc>
                <a:spcPct val="100000"/>
              </a:lnSpc>
              <a:spcBef>
                <a:spcPts val="0"/>
              </a:spcBef>
              <a:spcAft>
                <a:spcPts val="0"/>
              </a:spcAft>
              <a:buClr>
                <a:schemeClr val="dk1"/>
              </a:buClr>
              <a:buSzPct val="100000"/>
              <a:buFont typeface="Arial"/>
              <a:buNone/>
            </a:pPr>
            <a:r>
              <a:t/>
            </a:r>
            <a:endParaRPr sz="1100">
              <a:solidFill>
                <a:schemeClr val="dk1"/>
              </a:solidFill>
              <a:highlight>
                <a:srgbClr val="F2F2F2"/>
              </a:highlight>
            </a:endParaRPr>
          </a:p>
          <a:p>
            <a:pPr indent="457200" lvl="0" marL="0" marR="0" rtl="0" algn="l">
              <a:lnSpc>
                <a:spcPct val="100000"/>
              </a:lnSpc>
              <a:spcBef>
                <a:spcPts val="0"/>
              </a:spcBef>
              <a:spcAft>
                <a:spcPts val="0"/>
              </a:spcAft>
              <a:buClr>
                <a:schemeClr val="dk1"/>
              </a:buClr>
              <a:buSzPct val="52380"/>
              <a:buFont typeface="Arial"/>
              <a:buNone/>
            </a:pPr>
            <a:r>
              <a:rPr lang="en" sz="2100">
                <a:solidFill>
                  <a:schemeClr val="dk1"/>
                </a:solidFill>
                <a:highlight>
                  <a:srgbClr val="F2F2F2"/>
                </a:highlight>
              </a:rPr>
              <a:t>―</a:t>
            </a:r>
            <a:r>
              <a:rPr lang="en" sz="2050">
                <a:solidFill>
                  <a:schemeClr val="dk1"/>
                </a:solidFill>
                <a:highlight>
                  <a:srgbClr val="F2F2F2"/>
                </a:highlight>
              </a:rPr>
              <a:t>One of these methods should meet the performance specification</a:t>
            </a:r>
            <a:endParaRPr sz="2050">
              <a:solidFill>
                <a:schemeClr val="dk1"/>
              </a:solidFill>
              <a:highlight>
                <a:srgbClr val="F2F2F2"/>
              </a:highlight>
            </a:endParaRPr>
          </a:p>
          <a:p>
            <a:pPr indent="0" lvl="0" marL="0" rtl="0" algn="l">
              <a:lnSpc>
                <a:spcPct val="100000"/>
              </a:lnSpc>
              <a:spcBef>
                <a:spcPts val="0"/>
              </a:spcBef>
              <a:spcAft>
                <a:spcPts val="0"/>
              </a:spcAft>
              <a:buClr>
                <a:schemeClr val="dk1"/>
              </a:buClr>
              <a:buSzPct val="100000"/>
              <a:buFont typeface="Arial"/>
              <a:buNone/>
            </a:pPr>
            <a:r>
              <a:t/>
            </a:r>
            <a:endParaRPr sz="1100">
              <a:solidFill>
                <a:schemeClr val="dk1"/>
              </a:solidFill>
              <a:highlight>
                <a:srgbClr val="F2F2F2"/>
              </a:highlight>
            </a:endParaRPr>
          </a:p>
          <a:p>
            <a:pPr indent="0" lvl="0" marL="0" marR="0" rtl="0" algn="l">
              <a:lnSpc>
                <a:spcPct val="100000"/>
              </a:lnSpc>
              <a:spcBef>
                <a:spcPts val="0"/>
              </a:spcBef>
              <a:spcAft>
                <a:spcPts val="0"/>
              </a:spcAft>
              <a:buClr>
                <a:schemeClr val="dk1"/>
              </a:buClr>
              <a:buSzPct val="48888"/>
              <a:buFont typeface="Arial"/>
              <a:buNone/>
            </a:pPr>
            <a:r>
              <a:rPr lang="en" sz="2250">
                <a:solidFill>
                  <a:schemeClr val="dk1"/>
                </a:solidFill>
                <a:highlight>
                  <a:srgbClr val="F2F2F2"/>
                </a:highlight>
              </a:rPr>
              <a:t>Picture of the software code (up to 2 slides)</a:t>
            </a:r>
            <a:endParaRPr sz="2250">
              <a:solidFill>
                <a:schemeClr val="dk1"/>
              </a:solidFill>
              <a:highlight>
                <a:srgbClr val="F2F2F2"/>
              </a:highlight>
            </a:endParaRPr>
          </a:p>
          <a:p>
            <a:pPr indent="0" lvl="0" marL="0" rtl="0" algn="l">
              <a:lnSpc>
                <a:spcPct val="100000"/>
              </a:lnSpc>
              <a:spcBef>
                <a:spcPts val="0"/>
              </a:spcBef>
              <a:spcAft>
                <a:spcPts val="0"/>
              </a:spcAft>
              <a:buClr>
                <a:schemeClr val="dk1"/>
              </a:buClr>
              <a:buSzPct val="100000"/>
              <a:buFont typeface="Arial"/>
              <a:buNone/>
            </a:pPr>
            <a:r>
              <a:t/>
            </a:r>
            <a:endParaRPr sz="1100">
              <a:solidFill>
                <a:schemeClr val="dk1"/>
              </a:solidFill>
              <a:highlight>
                <a:srgbClr val="F2F2F2"/>
              </a:highlight>
            </a:endParaRPr>
          </a:p>
          <a:p>
            <a:pPr indent="457200" lvl="0" marL="0" marR="0" rtl="0" algn="l">
              <a:lnSpc>
                <a:spcPct val="100000"/>
              </a:lnSpc>
              <a:spcBef>
                <a:spcPts val="0"/>
              </a:spcBef>
              <a:spcAft>
                <a:spcPts val="0"/>
              </a:spcAft>
              <a:buClr>
                <a:schemeClr val="dk1"/>
              </a:buClr>
              <a:buSzPct val="52380"/>
              <a:buFont typeface="Arial"/>
              <a:buNone/>
            </a:pPr>
            <a:r>
              <a:rPr lang="en" sz="2100">
                <a:solidFill>
                  <a:schemeClr val="dk1"/>
                </a:solidFill>
                <a:highlight>
                  <a:srgbClr val="F2F2F2"/>
                </a:highlight>
              </a:rPr>
              <a:t>―</a:t>
            </a:r>
            <a:r>
              <a:rPr lang="en" sz="2050">
                <a:solidFill>
                  <a:schemeClr val="dk1"/>
                </a:solidFill>
                <a:highlight>
                  <a:srgbClr val="F2F2F2"/>
                </a:highlight>
              </a:rPr>
              <a:t>Explain each section of the code</a:t>
            </a:r>
            <a:endParaRPr sz="2050">
              <a:solidFill>
                <a:schemeClr val="dk1"/>
              </a:solidFill>
              <a:highlight>
                <a:srgbClr val="F2F2F2"/>
              </a:highlight>
            </a:endParaRPr>
          </a:p>
          <a:p>
            <a:pPr indent="457200" lvl="0" marL="0" marR="0" rtl="0" algn="l">
              <a:lnSpc>
                <a:spcPct val="100000"/>
              </a:lnSpc>
              <a:spcBef>
                <a:spcPts val="0"/>
              </a:spcBef>
              <a:spcAft>
                <a:spcPts val="0"/>
              </a:spcAft>
              <a:buClr>
                <a:schemeClr val="dk1"/>
              </a:buClr>
              <a:buSzPct val="53658"/>
              <a:buFont typeface="Arial"/>
              <a:buNone/>
            </a:pPr>
            <a:r>
              <a:t/>
            </a:r>
            <a:endParaRPr sz="2050">
              <a:solidFill>
                <a:schemeClr val="dk1"/>
              </a:solidFill>
              <a:highlight>
                <a:srgbClr val="F2F2F2"/>
              </a:highlight>
            </a:endParaRPr>
          </a:p>
          <a:p>
            <a:pPr indent="0" lvl="0" marL="0" rtl="0" algn="l">
              <a:lnSpc>
                <a:spcPct val="100000"/>
              </a:lnSpc>
              <a:spcBef>
                <a:spcPts val="0"/>
              </a:spcBef>
              <a:spcAft>
                <a:spcPts val="0"/>
              </a:spcAft>
              <a:buClr>
                <a:schemeClr val="dk1"/>
              </a:buClr>
              <a:buSzPct val="100000"/>
              <a:buFont typeface="Arial"/>
              <a:buNone/>
            </a:pPr>
            <a:r>
              <a:t/>
            </a:r>
            <a:endParaRPr sz="1100">
              <a:solidFill>
                <a:schemeClr val="dk1"/>
              </a:solidFill>
              <a:highlight>
                <a:srgbClr val="F2F2F2"/>
              </a:highlight>
            </a:endParaRPr>
          </a:p>
          <a:p>
            <a:pPr indent="0" lvl="0" marL="0" marR="0" rtl="0" algn="l">
              <a:lnSpc>
                <a:spcPct val="100000"/>
              </a:lnSpc>
              <a:spcBef>
                <a:spcPts val="0"/>
              </a:spcBef>
              <a:spcAft>
                <a:spcPts val="0"/>
              </a:spcAft>
              <a:buClr>
                <a:schemeClr val="dk1"/>
              </a:buClr>
              <a:buSzPct val="48888"/>
              <a:buFont typeface="Arial"/>
              <a:buNone/>
            </a:pPr>
            <a:r>
              <a:rPr lang="en" sz="2250">
                <a:solidFill>
                  <a:schemeClr val="dk1"/>
                </a:solidFill>
                <a:highlight>
                  <a:srgbClr val="F2F2F2"/>
                </a:highlight>
              </a:rPr>
              <a:t>Slides explaining methods that are unfamiliar to the class (up to 4 slides)</a:t>
            </a:r>
            <a:endParaRPr sz="2250">
              <a:solidFill>
                <a:schemeClr val="dk1"/>
              </a:solidFill>
              <a:highlight>
                <a:srgbClr val="F2F2F2"/>
              </a:highlight>
            </a:endParaRPr>
          </a:p>
          <a:p>
            <a:pPr indent="0" lvl="0" marL="0" marR="0" rtl="0" algn="l">
              <a:lnSpc>
                <a:spcPct val="100000"/>
              </a:lnSpc>
              <a:spcBef>
                <a:spcPts val="0"/>
              </a:spcBef>
              <a:spcAft>
                <a:spcPts val="0"/>
              </a:spcAft>
              <a:buClr>
                <a:schemeClr val="dk1"/>
              </a:buClr>
              <a:buSzPct val="48888"/>
              <a:buFont typeface="Arial"/>
              <a:buNone/>
            </a:pPr>
            <a:r>
              <a:rPr lang="en" sz="2250">
                <a:solidFill>
                  <a:schemeClr val="dk1"/>
                </a:solidFill>
                <a:highlight>
                  <a:srgbClr val="F2F2F2"/>
                </a:highlight>
              </a:rPr>
              <a:t>because they were not taught in the lectures</a:t>
            </a:r>
            <a:endParaRPr sz="2250">
              <a:solidFill>
                <a:schemeClr val="dk1"/>
              </a:solidFill>
              <a:highlight>
                <a:srgbClr val="F2F2F2"/>
              </a:highlight>
            </a:endParaRPr>
          </a:p>
          <a:p>
            <a:pPr indent="0" lvl="0" marL="0" marR="0" rtl="0" algn="l">
              <a:lnSpc>
                <a:spcPct val="100000"/>
              </a:lnSpc>
              <a:spcBef>
                <a:spcPts val="0"/>
              </a:spcBef>
              <a:spcAft>
                <a:spcPts val="0"/>
              </a:spcAft>
              <a:buClr>
                <a:schemeClr val="dk1"/>
              </a:buClr>
              <a:buSzPct val="48888"/>
              <a:buFont typeface="Arial"/>
              <a:buNone/>
            </a:pPr>
            <a:r>
              <a:t/>
            </a:r>
            <a:endParaRPr sz="2250">
              <a:solidFill>
                <a:schemeClr val="dk1"/>
              </a:solidFill>
              <a:highlight>
                <a:srgbClr val="F2F2F2"/>
              </a:highlight>
            </a:endParaRPr>
          </a:p>
          <a:p>
            <a:pPr indent="0" lvl="0" marL="0" rtl="0" algn="l">
              <a:lnSpc>
                <a:spcPct val="100000"/>
              </a:lnSpc>
              <a:spcBef>
                <a:spcPts val="0"/>
              </a:spcBef>
              <a:spcAft>
                <a:spcPts val="0"/>
              </a:spcAft>
              <a:buClr>
                <a:schemeClr val="dk1"/>
              </a:buClr>
              <a:buSzPct val="100000"/>
              <a:buFont typeface="Arial"/>
              <a:buNone/>
            </a:pPr>
            <a:r>
              <a:t/>
            </a:r>
            <a:endParaRPr sz="1100">
              <a:solidFill>
                <a:schemeClr val="dk1"/>
              </a:solidFill>
              <a:highlight>
                <a:srgbClr val="F2F2F2"/>
              </a:highlight>
            </a:endParaRPr>
          </a:p>
          <a:p>
            <a:pPr indent="0" lvl="0" marL="0" marR="0" rtl="0" algn="l">
              <a:lnSpc>
                <a:spcPct val="100000"/>
              </a:lnSpc>
              <a:spcBef>
                <a:spcPts val="0"/>
              </a:spcBef>
              <a:spcAft>
                <a:spcPts val="0"/>
              </a:spcAft>
              <a:buClr>
                <a:schemeClr val="dk1"/>
              </a:buClr>
              <a:buSzPct val="48888"/>
              <a:buFont typeface="Arial"/>
              <a:buNone/>
            </a:pPr>
            <a:r>
              <a:rPr lang="en" sz="2250">
                <a:solidFill>
                  <a:schemeClr val="dk1"/>
                </a:solidFill>
                <a:highlight>
                  <a:srgbClr val="F2F2F2"/>
                </a:highlight>
              </a:rPr>
              <a:t>You can also include additional slides if they help explain the project better</a:t>
            </a:r>
            <a:endParaRPr sz="2250">
              <a:solidFill>
                <a:schemeClr val="dk1"/>
              </a:solidFill>
              <a:highlight>
                <a:srgbClr val="F2F2F2"/>
              </a:highlight>
            </a:endParaRPr>
          </a:p>
          <a:p>
            <a:pPr indent="0" lvl="0" marL="0" rtl="0" algn="l">
              <a:lnSpc>
                <a:spcPct val="100000"/>
              </a:lnSpc>
              <a:spcBef>
                <a:spcPts val="0"/>
              </a:spcBef>
              <a:spcAft>
                <a:spcPts val="0"/>
              </a:spcAft>
              <a:buClr>
                <a:schemeClr val="dk1"/>
              </a:buClr>
              <a:buSzPct val="100000"/>
              <a:buFont typeface="Arial"/>
              <a:buNone/>
            </a:pPr>
            <a:r>
              <a:t/>
            </a:r>
            <a:endParaRPr sz="1100">
              <a:solidFill>
                <a:schemeClr val="dk1"/>
              </a:solidFill>
              <a:highlight>
                <a:srgbClr val="F2F2F2"/>
              </a:highlight>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Predicting traffic time accurately is crucial </a:t>
            </a:r>
            <a:r>
              <a:rPr lang="en"/>
              <a:t>for tasks such as urban planning and navigation systems. Using Microsoft’s Geolife GPS trajectory dataset, we hope to develop a robust model for predicting traffic time (in China) based on historical movement patterns from the 182 users in the dataset.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 and Preprocessing</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Dataset: Geolife GPS trajectory dataset</a:t>
            </a:r>
            <a:endParaRPr/>
          </a:p>
          <a:p>
            <a:pPr indent="-317500" lvl="1" marL="914400" rtl="0" algn="l">
              <a:spcBef>
                <a:spcPts val="0"/>
              </a:spcBef>
              <a:spcAft>
                <a:spcPts val="0"/>
              </a:spcAft>
              <a:buSzPts val="1400"/>
              <a:buChar char="○"/>
            </a:pPr>
            <a:r>
              <a:rPr lang="en"/>
              <a:t>Trajectories of 182 users from April 2007 to August 2012 (user’s respected trajectories are matched).</a:t>
            </a:r>
            <a:endParaRPr/>
          </a:p>
          <a:p>
            <a:pPr indent="-317500" lvl="1" marL="914400" rtl="0" algn="l">
              <a:spcBef>
                <a:spcPts val="0"/>
              </a:spcBef>
              <a:spcAft>
                <a:spcPts val="0"/>
              </a:spcAft>
              <a:buSzPts val="1400"/>
              <a:buChar char="○"/>
            </a:pPr>
            <a:r>
              <a:rPr lang="en"/>
              <a:t>17,621 trajectories with a total distance of 1,292,951 km and a total duration of 50,176 hrs</a:t>
            </a:r>
            <a:endParaRPr/>
          </a:p>
          <a:p>
            <a:pPr indent="-317500" lvl="1" marL="914400" rtl="0" algn="l">
              <a:spcBef>
                <a:spcPts val="0"/>
              </a:spcBef>
              <a:spcAft>
                <a:spcPts val="0"/>
              </a:spcAft>
              <a:buSzPts val="1400"/>
              <a:buChar char="○"/>
            </a:pPr>
            <a:r>
              <a:rPr lang="en"/>
              <a:t>Sampling rate: every 1~5 seconds or every 5~10 meters per point.</a:t>
            </a:r>
            <a:endParaRPr/>
          </a:p>
          <a:p>
            <a:pPr indent="-317500" lvl="1" marL="914400" rtl="0" algn="l">
              <a:spcBef>
                <a:spcPts val="0"/>
              </a:spcBef>
              <a:spcAft>
                <a:spcPts val="0"/>
              </a:spcAft>
              <a:buSzPts val="1400"/>
              <a:buChar char="○"/>
            </a:pPr>
            <a:r>
              <a:rPr lang="en"/>
              <a:t>Mainly from 30 cities in China, some in the US and Europe.</a:t>
            </a:r>
            <a:endParaRPr/>
          </a:p>
          <a:p>
            <a:pPr indent="-317500" lvl="1" marL="914400" rtl="0" algn="l">
              <a:spcBef>
                <a:spcPts val="0"/>
              </a:spcBef>
              <a:spcAft>
                <a:spcPts val="0"/>
              </a:spcAft>
              <a:buSzPts val="1400"/>
              <a:buChar char="○"/>
            </a:pPr>
            <a:r>
              <a:rPr lang="en"/>
              <a:t>Each trajectory is stored in a PLT file with fields:</a:t>
            </a:r>
            <a:endParaRPr/>
          </a:p>
          <a:p>
            <a:pPr indent="-317500" lvl="2" marL="1371600" rtl="0" algn="l">
              <a:spcBef>
                <a:spcPts val="0"/>
              </a:spcBef>
              <a:spcAft>
                <a:spcPts val="0"/>
              </a:spcAft>
              <a:buSzPts val="1400"/>
              <a:buChar char="■"/>
            </a:pPr>
            <a:r>
              <a:rPr lang="en"/>
              <a:t>Latitude in decimal degrees</a:t>
            </a:r>
            <a:endParaRPr/>
          </a:p>
          <a:p>
            <a:pPr indent="-317500" lvl="2" marL="1371600" rtl="0" algn="l">
              <a:spcBef>
                <a:spcPts val="0"/>
              </a:spcBef>
              <a:spcAft>
                <a:spcPts val="0"/>
              </a:spcAft>
              <a:buSzPts val="1400"/>
              <a:buChar char="■"/>
            </a:pPr>
            <a:r>
              <a:rPr lang="en"/>
              <a:t>Longitude in decimal degrees</a:t>
            </a:r>
            <a:endParaRPr/>
          </a:p>
          <a:p>
            <a:pPr indent="-317500" lvl="2" marL="1371600" rtl="0" algn="l">
              <a:spcBef>
                <a:spcPts val="0"/>
              </a:spcBef>
              <a:spcAft>
                <a:spcPts val="0"/>
              </a:spcAft>
              <a:buSzPts val="1400"/>
              <a:buChar char="■"/>
            </a:pPr>
            <a:r>
              <a:rPr lang="en"/>
              <a:t>Altitude in feet</a:t>
            </a:r>
            <a:endParaRPr/>
          </a:p>
          <a:p>
            <a:pPr indent="-317500" lvl="2" marL="1371600" rtl="0" algn="l">
              <a:spcBef>
                <a:spcPts val="0"/>
              </a:spcBef>
              <a:spcAft>
                <a:spcPts val="0"/>
              </a:spcAft>
              <a:buSzPts val="1400"/>
              <a:buChar char="■"/>
            </a:pPr>
            <a:r>
              <a:rPr lang="en"/>
              <a:t>Date - number of days (with fractional part) that have passed since 12/30/1899</a:t>
            </a:r>
            <a:endParaRPr/>
          </a:p>
          <a:p>
            <a:pPr indent="-317500" lvl="2" marL="1371600" rtl="0" algn="l">
              <a:spcBef>
                <a:spcPts val="0"/>
              </a:spcBef>
              <a:spcAft>
                <a:spcPts val="0"/>
              </a:spcAft>
              <a:buSzPts val="1400"/>
              <a:buChar char="■"/>
            </a:pPr>
            <a:r>
              <a:rPr lang="en"/>
              <a:t>Date as a string</a:t>
            </a:r>
            <a:endParaRPr/>
          </a:p>
          <a:p>
            <a:pPr indent="-317500" lvl="2" marL="1371600" rtl="0" algn="l">
              <a:spcBef>
                <a:spcPts val="0"/>
              </a:spcBef>
              <a:spcAft>
                <a:spcPts val="0"/>
              </a:spcAft>
              <a:buSzPts val="1400"/>
              <a:buChar char="■"/>
            </a:pPr>
            <a:r>
              <a:rPr lang="en"/>
              <a:t>Time as a string (in GMT format)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 and Preprocessing (cont)</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73 users have labeled their trajectories in a labels file with start and end time, </a:t>
            </a:r>
            <a:r>
              <a:rPr lang="en"/>
              <a:t>transportation</a:t>
            </a:r>
            <a:r>
              <a:rPr lang="en"/>
              <a:t> mode. </a:t>
            </a:r>
            <a:endParaRPr/>
          </a:p>
          <a:p>
            <a:pPr indent="-342900" lvl="0" marL="457200" rtl="0" algn="l">
              <a:spcBef>
                <a:spcPts val="0"/>
              </a:spcBef>
              <a:spcAft>
                <a:spcPts val="0"/>
              </a:spcAft>
              <a:buSzPts val="1800"/>
              <a:buChar char="●"/>
            </a:pPr>
            <a:r>
              <a:rPr lang="en"/>
              <a:t>Data Preprocessing:</a:t>
            </a:r>
            <a:endParaRPr/>
          </a:p>
          <a:p>
            <a:pPr indent="-317500" lvl="1" marL="914400" rtl="0" algn="l">
              <a:spcBef>
                <a:spcPts val="0"/>
              </a:spcBef>
              <a:spcAft>
                <a:spcPts val="0"/>
              </a:spcAft>
              <a:buSzPts val="1400"/>
              <a:buChar char="○"/>
            </a:pPr>
            <a:r>
              <a:rPr lang="en"/>
              <a:t>Filter users who have a label file and who have car as trajectories labels.</a:t>
            </a:r>
            <a:endParaRPr/>
          </a:p>
          <a:p>
            <a:pPr indent="-317500" lvl="1" marL="914400" rtl="0" algn="l">
              <a:spcBef>
                <a:spcPts val="0"/>
              </a:spcBef>
              <a:spcAft>
                <a:spcPts val="0"/>
              </a:spcAft>
              <a:buSzPts val="1400"/>
              <a:buChar char="○"/>
            </a:pPr>
            <a:r>
              <a:rPr lang="en"/>
              <a:t>Process these time ranges and match them with the corresponding PLT files.</a:t>
            </a:r>
            <a:endParaRPr/>
          </a:p>
          <a:p>
            <a:pPr indent="-317500" lvl="1" marL="914400" rtl="0" algn="l">
              <a:spcBef>
                <a:spcPts val="0"/>
              </a:spcBef>
              <a:spcAft>
                <a:spcPts val="0"/>
              </a:spcAft>
              <a:buSzPts val="1400"/>
              <a:buChar char="○"/>
            </a:pPr>
            <a:r>
              <a:rPr lang="en"/>
              <a:t>Filter out trajectories that weren’t recorded in China.</a:t>
            </a:r>
            <a:endParaRPr/>
          </a:p>
          <a:p>
            <a:pPr indent="-317500" lvl="1" marL="914400" rtl="0" algn="l">
              <a:spcBef>
                <a:spcPts val="0"/>
              </a:spcBef>
              <a:spcAft>
                <a:spcPts val="0"/>
              </a:spcAft>
              <a:buSzPts val="1400"/>
              <a:buChar char="○"/>
            </a:pPr>
            <a:r>
              <a:rPr lang="en"/>
              <a:t>Calculate average latitude, longitude, altitude, and speed; total distance and total time</a:t>
            </a:r>
            <a:endParaRPr/>
          </a:p>
          <a:p>
            <a:pPr indent="-317500" lvl="1" marL="914400" rtl="0" algn="l">
              <a:spcBef>
                <a:spcPts val="0"/>
              </a:spcBef>
              <a:spcAft>
                <a:spcPts val="0"/>
              </a:spcAft>
              <a:buSzPts val="1400"/>
              <a:buChar char="○"/>
            </a:pPr>
            <a:r>
              <a:rPr lang="en"/>
              <a:t>Pair these values with the userid onto a csv file: 734 trajectories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extraction</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Automatic Feature Extraction</a:t>
            </a:r>
            <a:endParaRPr/>
          </a:p>
          <a:p>
            <a:pPr indent="-317500" lvl="1" marL="914400" rtl="0" algn="l">
              <a:spcBef>
                <a:spcPts val="0"/>
              </a:spcBef>
              <a:spcAft>
                <a:spcPts val="0"/>
              </a:spcAft>
              <a:buSzPts val="1400"/>
              <a:buAutoNum type="alphaLcPeriod"/>
            </a:pPr>
            <a:r>
              <a:rPr lang="en"/>
              <a:t>PCA</a:t>
            </a:r>
            <a:endParaRPr/>
          </a:p>
          <a:p>
            <a:pPr indent="-317500" lvl="2" marL="1371600" rtl="0" algn="l">
              <a:spcBef>
                <a:spcPts val="0"/>
              </a:spcBef>
              <a:spcAft>
                <a:spcPts val="0"/>
              </a:spcAft>
              <a:buSzPts val="1400"/>
              <a:buAutoNum type="romanLcPeriod"/>
            </a:pPr>
            <a:r>
              <a:rPr lang="en"/>
              <a:t>Dimensionality reduction technique</a:t>
            </a:r>
            <a:endParaRPr/>
          </a:p>
          <a:p>
            <a:pPr indent="-317500" lvl="2" marL="1371600" rtl="0" algn="l">
              <a:spcBef>
                <a:spcPts val="0"/>
              </a:spcBef>
              <a:spcAft>
                <a:spcPts val="0"/>
              </a:spcAft>
              <a:buSzPts val="1400"/>
              <a:buAutoNum type="romanLcPeriod"/>
            </a:pPr>
            <a:r>
              <a:rPr lang="en"/>
              <a:t>Transforms the original variables into uncorrelated variables called principal components</a:t>
            </a:r>
            <a:endParaRPr/>
          </a:p>
          <a:p>
            <a:pPr indent="-317500" lvl="3" marL="1828800" rtl="0" algn="l">
              <a:spcBef>
                <a:spcPts val="0"/>
              </a:spcBef>
              <a:spcAft>
                <a:spcPts val="0"/>
              </a:spcAft>
              <a:buSzPts val="1400"/>
              <a:buChar char="○"/>
            </a:pPr>
            <a:r>
              <a:rPr lang="en"/>
              <a:t>Directions of maximum variance in the dataset</a:t>
            </a:r>
            <a:endParaRPr/>
          </a:p>
          <a:p>
            <a:pPr indent="-317500" lvl="3" marL="1828800" rtl="0" algn="l">
              <a:spcBef>
                <a:spcPts val="0"/>
              </a:spcBef>
              <a:spcAft>
                <a:spcPts val="0"/>
              </a:spcAft>
              <a:buSzPts val="1400"/>
              <a:buChar char="○"/>
            </a:pPr>
            <a:r>
              <a:rPr lang="en"/>
              <a:t>Linear combinations of the original variables</a:t>
            </a:r>
            <a:endParaRPr/>
          </a:p>
          <a:p>
            <a:pPr indent="-317500" lvl="1" marL="914400" rtl="0" algn="l">
              <a:spcBef>
                <a:spcPts val="0"/>
              </a:spcBef>
              <a:spcAft>
                <a:spcPts val="0"/>
              </a:spcAft>
              <a:buSzPts val="1400"/>
              <a:buAutoNum type="alphaLcPeriod"/>
            </a:pPr>
            <a:r>
              <a:rPr lang="en"/>
              <a:t>K-means</a:t>
            </a:r>
            <a:endParaRPr/>
          </a:p>
          <a:p>
            <a:pPr indent="-317500" lvl="2" marL="1371600" rtl="0" algn="l">
              <a:spcBef>
                <a:spcPts val="0"/>
              </a:spcBef>
              <a:spcAft>
                <a:spcPts val="0"/>
              </a:spcAft>
              <a:buSzPts val="1400"/>
              <a:buAutoNum type="romanLcPeriod"/>
            </a:pPr>
            <a:r>
              <a:rPr lang="en"/>
              <a:t>Idea: group points similar to each other in clusters.</a:t>
            </a:r>
            <a:endParaRPr/>
          </a:p>
          <a:p>
            <a:pPr indent="-317500" lvl="2" marL="1371600" rtl="0" algn="l">
              <a:spcBef>
                <a:spcPts val="0"/>
              </a:spcBef>
              <a:spcAft>
                <a:spcPts val="0"/>
              </a:spcAft>
              <a:buSzPts val="1400"/>
              <a:buAutoNum type="romanLcPeriod"/>
            </a:pPr>
            <a:r>
              <a:rPr lang="en"/>
              <a:t>Instead of data points, features are clustered.</a:t>
            </a:r>
            <a:endParaRPr/>
          </a:p>
          <a:p>
            <a:pPr indent="-317500" lvl="3" marL="1828800" rtl="0" algn="l">
              <a:spcBef>
                <a:spcPts val="0"/>
              </a:spcBef>
              <a:spcAft>
                <a:spcPts val="0"/>
              </a:spcAft>
              <a:buSzPts val="1400"/>
              <a:buChar char="○"/>
            </a:pPr>
            <a:r>
              <a:rPr lang="en"/>
              <a:t>f</a:t>
            </a:r>
            <a:r>
              <a:rPr lang="en"/>
              <a:t>eatures that are assigned to the same cluster are considered to have similar patterns.</a:t>
            </a:r>
            <a:endParaRPr/>
          </a:p>
          <a:p>
            <a:pPr indent="-317500" lvl="3" marL="1828800" rtl="0" algn="l">
              <a:spcBef>
                <a:spcPts val="0"/>
              </a:spcBef>
              <a:spcAft>
                <a:spcPts val="0"/>
              </a:spcAft>
              <a:buSzPts val="1400"/>
              <a:buChar char="○"/>
            </a:pPr>
            <a:r>
              <a:rPr lang="en"/>
              <a:t>select features based on their cluster membership.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Visualization For PCA and K-means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2" name="Google Shape;92;p19"/>
          <p:cNvPicPr preferRelativeResize="0"/>
          <p:nvPr/>
        </p:nvPicPr>
        <p:blipFill>
          <a:blip r:embed="rId3">
            <a:alphaModFix/>
          </a:blip>
          <a:stretch>
            <a:fillRect/>
          </a:stretch>
        </p:blipFill>
        <p:spPr>
          <a:xfrm>
            <a:off x="311700" y="1193425"/>
            <a:ext cx="4024450" cy="2414675"/>
          </a:xfrm>
          <a:prstGeom prst="rect">
            <a:avLst/>
          </a:prstGeom>
          <a:noFill/>
          <a:ln>
            <a:noFill/>
          </a:ln>
        </p:spPr>
      </p:pic>
      <p:pic>
        <p:nvPicPr>
          <p:cNvPr id="93" name="Google Shape;93;p19"/>
          <p:cNvPicPr preferRelativeResize="0"/>
          <p:nvPr/>
        </p:nvPicPr>
        <p:blipFill>
          <a:blip r:embed="rId4">
            <a:alphaModFix/>
          </a:blip>
          <a:stretch>
            <a:fillRect/>
          </a:stretch>
        </p:blipFill>
        <p:spPr>
          <a:xfrm>
            <a:off x="4514300" y="1321263"/>
            <a:ext cx="4318001" cy="215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Manual Feature Extraction</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Within each user’s trajectory file, manually extracted the following features and label for final prediction and inference task (shown in code </a:t>
            </a:r>
            <a:r>
              <a:rPr lang="en"/>
              <a:t>examples</a:t>
            </a:r>
            <a:r>
              <a:rPr lang="en"/>
              <a:t>): </a:t>
            </a:r>
            <a:endParaRPr/>
          </a:p>
          <a:p>
            <a:pPr indent="-317500" lvl="1" marL="914400" rtl="0" algn="l">
              <a:spcBef>
                <a:spcPts val="0"/>
              </a:spcBef>
              <a:spcAft>
                <a:spcPts val="0"/>
              </a:spcAft>
              <a:buSzPts val="1400"/>
              <a:buChar char="○"/>
            </a:pPr>
            <a:r>
              <a:rPr lang="en"/>
              <a:t>Features</a:t>
            </a:r>
            <a:endParaRPr/>
          </a:p>
          <a:p>
            <a:pPr indent="-317500" lvl="2" marL="1371600" rtl="0" algn="l">
              <a:spcBef>
                <a:spcPts val="0"/>
              </a:spcBef>
              <a:spcAft>
                <a:spcPts val="0"/>
              </a:spcAft>
              <a:buSzPts val="1400"/>
              <a:buChar char="■"/>
            </a:pPr>
            <a:r>
              <a:rPr lang="en"/>
              <a:t>Average latitude</a:t>
            </a:r>
            <a:endParaRPr/>
          </a:p>
          <a:p>
            <a:pPr indent="-317500" lvl="2" marL="1371600" rtl="0" algn="l">
              <a:spcBef>
                <a:spcPts val="0"/>
              </a:spcBef>
              <a:spcAft>
                <a:spcPts val="0"/>
              </a:spcAft>
              <a:buSzPts val="1400"/>
              <a:buChar char="■"/>
            </a:pPr>
            <a:r>
              <a:rPr lang="en"/>
              <a:t>Average longitude</a:t>
            </a:r>
            <a:endParaRPr/>
          </a:p>
          <a:p>
            <a:pPr indent="-317500" lvl="2" marL="1371600" rtl="0" algn="l">
              <a:spcBef>
                <a:spcPts val="0"/>
              </a:spcBef>
              <a:spcAft>
                <a:spcPts val="0"/>
              </a:spcAft>
              <a:buSzPts val="1400"/>
              <a:buChar char="■"/>
            </a:pPr>
            <a:r>
              <a:rPr lang="en"/>
              <a:t>Average altitude</a:t>
            </a:r>
            <a:endParaRPr/>
          </a:p>
          <a:p>
            <a:pPr indent="-317500" lvl="2" marL="1371600" rtl="0" algn="l">
              <a:spcBef>
                <a:spcPts val="0"/>
              </a:spcBef>
              <a:spcAft>
                <a:spcPts val="0"/>
              </a:spcAft>
              <a:buSzPts val="1400"/>
              <a:buChar char="■"/>
            </a:pPr>
            <a:r>
              <a:rPr lang="en"/>
              <a:t>Total distance (using Python’s geopy package, shown in new methods later)</a:t>
            </a:r>
            <a:endParaRPr/>
          </a:p>
          <a:p>
            <a:pPr indent="-317500" lvl="2" marL="1371600" rtl="0" algn="l">
              <a:spcBef>
                <a:spcPts val="0"/>
              </a:spcBef>
              <a:spcAft>
                <a:spcPts val="0"/>
              </a:spcAft>
              <a:buSzPts val="1400"/>
              <a:buChar char="■"/>
            </a:pPr>
            <a:r>
              <a:rPr lang="en"/>
              <a:t>Average speed</a:t>
            </a:r>
            <a:endParaRPr/>
          </a:p>
          <a:p>
            <a:pPr indent="-317500" lvl="1" marL="914400" rtl="0" algn="l">
              <a:spcBef>
                <a:spcPts val="0"/>
              </a:spcBef>
              <a:spcAft>
                <a:spcPts val="0"/>
              </a:spcAft>
              <a:buSzPts val="1400"/>
              <a:buChar char="○"/>
            </a:pPr>
            <a:r>
              <a:rPr lang="en"/>
              <a:t>Label / </a:t>
            </a:r>
            <a:r>
              <a:rPr lang="en"/>
              <a:t>regression</a:t>
            </a:r>
            <a:r>
              <a:rPr lang="en"/>
              <a:t> values</a:t>
            </a:r>
            <a:endParaRPr/>
          </a:p>
          <a:p>
            <a:pPr indent="-317500" lvl="2" marL="1371600" rtl="0" algn="l">
              <a:spcBef>
                <a:spcPts val="0"/>
              </a:spcBef>
              <a:spcAft>
                <a:spcPts val="0"/>
              </a:spcAft>
              <a:buSzPts val="1400"/>
              <a:buChar char="■"/>
            </a:pPr>
            <a:r>
              <a:rPr lang="en"/>
              <a:t>Total travel time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Inference</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t>
            </a:r>
            <a:r>
              <a:rPr lang="en"/>
              <a:t>rediction using 4 regression methods</a:t>
            </a:r>
            <a:endParaRPr/>
          </a:p>
          <a:p>
            <a:pPr indent="-317500" lvl="1" marL="914400" rtl="0" algn="l">
              <a:spcBef>
                <a:spcPts val="0"/>
              </a:spcBef>
              <a:spcAft>
                <a:spcPts val="0"/>
              </a:spcAft>
              <a:buSzPts val="1400"/>
              <a:buChar char="○"/>
            </a:pPr>
            <a:r>
              <a:rPr lang="en"/>
              <a:t>Linear statistical regression</a:t>
            </a:r>
            <a:endParaRPr/>
          </a:p>
          <a:p>
            <a:pPr indent="-317500" lvl="1" marL="914400" rtl="0" algn="l">
              <a:spcBef>
                <a:spcPts val="0"/>
              </a:spcBef>
              <a:spcAft>
                <a:spcPts val="0"/>
              </a:spcAft>
              <a:buSzPts val="1400"/>
              <a:buChar char="○"/>
            </a:pPr>
            <a:r>
              <a:rPr lang="en"/>
              <a:t>Support vector regression (SVR)</a:t>
            </a:r>
            <a:endParaRPr/>
          </a:p>
          <a:p>
            <a:pPr indent="-317500" lvl="1" marL="914400" rtl="0" algn="l">
              <a:spcBef>
                <a:spcPts val="0"/>
              </a:spcBef>
              <a:spcAft>
                <a:spcPts val="0"/>
              </a:spcAft>
              <a:buSzPts val="1400"/>
              <a:buChar char="○"/>
            </a:pPr>
            <a:r>
              <a:rPr lang="en"/>
              <a:t>Random forests (ensemble learning of decision trees)</a:t>
            </a:r>
            <a:endParaRPr/>
          </a:p>
          <a:p>
            <a:pPr indent="-317500" lvl="1" marL="914400" rtl="0" algn="l">
              <a:spcBef>
                <a:spcPts val="0"/>
              </a:spcBef>
              <a:spcAft>
                <a:spcPts val="0"/>
              </a:spcAft>
              <a:buSzPts val="1400"/>
              <a:buChar char="○"/>
            </a:pPr>
            <a:r>
              <a:rPr lang="en"/>
              <a:t>Deep neural networks</a:t>
            </a:r>
            <a:endParaRPr/>
          </a:p>
          <a:p>
            <a:pPr indent="-342900" lvl="0" marL="457200" rtl="0" algn="l">
              <a:spcBef>
                <a:spcPts val="0"/>
              </a:spcBef>
              <a:spcAft>
                <a:spcPts val="0"/>
              </a:spcAft>
              <a:buSzPts val="1800"/>
              <a:buChar char="●"/>
            </a:pPr>
            <a:r>
              <a:rPr lang="en"/>
              <a:t>Reasons for choosing each model and statistical method</a:t>
            </a:r>
            <a:endParaRPr/>
          </a:p>
          <a:p>
            <a:pPr indent="-342900" lvl="0" marL="457200" rtl="0" algn="l">
              <a:spcBef>
                <a:spcPts val="0"/>
              </a:spcBef>
              <a:spcAft>
                <a:spcPts val="0"/>
              </a:spcAft>
              <a:buSzPts val="1800"/>
              <a:buChar char="●"/>
            </a:pPr>
            <a:r>
              <a:rPr lang="en"/>
              <a:t>Regression normalized MSE (NMSE) metric</a:t>
            </a:r>
            <a:endParaRPr/>
          </a:p>
          <a:p>
            <a:pPr indent="-317500" lvl="1" marL="914400" rtl="0" algn="l">
              <a:spcBef>
                <a:spcPts val="0"/>
              </a:spcBef>
              <a:spcAft>
                <a:spcPts val="0"/>
              </a:spcAft>
              <a:buSzPts val="1400"/>
              <a:buChar char="○"/>
            </a:pPr>
            <a:r>
              <a:rPr lang="en"/>
              <a:t>MSE scaled by variance of y_test</a:t>
            </a:r>
            <a:endParaRPr/>
          </a:p>
          <a:p>
            <a:pPr indent="-317500" lvl="1" marL="914400" rtl="0" algn="l">
              <a:spcBef>
                <a:spcPts val="0"/>
              </a:spcBef>
              <a:spcAft>
                <a:spcPts val="0"/>
              </a:spcAft>
              <a:buSzPts val="1400"/>
              <a:buChar char="○"/>
            </a:pPr>
            <a:r>
              <a:rPr lang="en"/>
              <a:t>Achieved threshold of &lt; 10% for 2 out of 4 models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