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75" r:id="rId2"/>
    <p:sldId id="278" r:id="rId3"/>
    <p:sldId id="277" r:id="rId4"/>
    <p:sldId id="281" r:id="rId5"/>
    <p:sldId id="282" r:id="rId6"/>
    <p:sldId id="283" r:id="rId7"/>
    <p:sldId id="284" r:id="rId8"/>
    <p:sldId id="285" r:id="rId9"/>
    <p:sldId id="286" r:id="rId10"/>
    <p:sldId id="287" r:id="rId11"/>
    <p:sldId id="289" r:id="rId12"/>
    <p:sldId id="279" r:id="rId13"/>
    <p:sldId id="293" r:id="rId14"/>
    <p:sldId id="294" r:id="rId15"/>
    <p:sldId id="295" r:id="rId16"/>
    <p:sldId id="296" r:id="rId17"/>
    <p:sldId id="297" r:id="rId18"/>
    <p:sldId id="292" r:id="rId19"/>
    <p:sldId id="29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ser Hamek" initials="YH" lastIdx="1" clrIdx="0">
    <p:extLst>
      <p:ext uri="{19B8F6BF-5375-455C-9EA6-DF929625EA0E}">
        <p15:presenceInfo xmlns:p15="http://schemas.microsoft.com/office/powerpoint/2012/main" userId="S::1976441@tcs.com::b8faab96-be8e-408b-ae8a-25ab52d109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46CCF6"/>
    <a:srgbClr val="93D07D"/>
    <a:srgbClr val="3F762B"/>
    <a:srgbClr val="ADF5FF"/>
    <a:srgbClr val="0D0D0D"/>
    <a:srgbClr val="455C19"/>
    <a:srgbClr val="D9D9D9"/>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107" autoAdjust="0"/>
  </p:normalViewPr>
  <p:slideViewPr>
    <p:cSldViewPr snapToGrid="0">
      <p:cViewPr varScale="1">
        <p:scale>
          <a:sx n="49" d="100"/>
          <a:sy n="49" d="100"/>
        </p:scale>
        <p:origin x="1512" y="4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A0BF1-65E0-4485-83D6-E8A56C9B3AAF}" type="datetimeFigureOut">
              <a:rPr lang="fr-FR" smtClean="0"/>
              <a:t>01/09/2021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A078C-A8EF-4A3F-A95A-0036359C1121}" type="slidenum">
              <a:rPr lang="fr-FR" smtClean="0"/>
              <a:t>‹#›</a:t>
            </a:fld>
            <a:endParaRPr lang="fr-FR"/>
          </a:p>
        </p:txBody>
      </p:sp>
    </p:spTree>
    <p:extLst>
      <p:ext uri="{BB962C8B-B14F-4D97-AF65-F5344CB8AC3E}">
        <p14:creationId xmlns:p14="http://schemas.microsoft.com/office/powerpoint/2010/main" val="60294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tout le monde,</a:t>
            </a:r>
          </a:p>
          <a:p>
            <a:r>
              <a:rPr lang="fr-FR" dirty="0"/>
              <a:t>Pour obtention du diplôme Master 2 informatique parcours CCN, j’ai effectuer le stage de fin d’étude au sien de l’entreprise TCS et Le client Naviland, le stage consiste au développement d’un extranet compatible tablette avec les technologies de Spring et Angular. </a:t>
            </a:r>
          </a:p>
          <a:p>
            <a:r>
              <a:rPr lang="fr-FR" dirty="0"/>
              <a:t>Le stage se déroule entre le 15 Mars 2021 et le 10 septembre 2021</a:t>
            </a:r>
          </a:p>
          <a:p>
            <a:endParaRPr lang="fr-FR" dirty="0"/>
          </a:p>
        </p:txBody>
      </p:sp>
      <p:sp>
        <p:nvSpPr>
          <p:cNvPr id="4" name="Slide Number Placeholder 3"/>
          <p:cNvSpPr>
            <a:spLocks noGrp="1"/>
          </p:cNvSpPr>
          <p:nvPr>
            <p:ph type="sldNum" sz="quarter" idx="5"/>
          </p:nvPr>
        </p:nvSpPr>
        <p:spPr/>
        <p:txBody>
          <a:bodyPr/>
          <a:lstStyle/>
          <a:p>
            <a:fld id="{6ABA078C-A8EF-4A3F-A95A-0036359C1121}" type="slidenum">
              <a:rPr lang="fr-FR" smtClean="0"/>
              <a:t>1</a:t>
            </a:fld>
            <a:endParaRPr lang="fr-FR"/>
          </a:p>
        </p:txBody>
      </p:sp>
    </p:spTree>
    <p:extLst>
      <p:ext uri="{BB962C8B-B14F-4D97-AF65-F5344CB8AC3E}">
        <p14:creationId xmlns:p14="http://schemas.microsoft.com/office/powerpoint/2010/main" val="3090544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u="none" strike="noStrike" baseline="0" dirty="0">
                <a:solidFill>
                  <a:srgbClr val="000000"/>
                </a:solidFill>
                <a:latin typeface="Times New Roman" panose="02020603050405020304" pitchFamily="18" charset="0"/>
              </a:rPr>
              <a:t>Maintenant je passe à l’architecture du frontend qu’est exposé dans le schéma ci-contre, donc on a l’utilisateur qui peut interagir avec l’application à travers la vue qui est affichée dans le navigateur, et c’est le router qui décide quelle vue afficher, donc le router permet d’établir la navigation dans l’application, et il permet aussi de transférer les données entre les vues.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Mais avant de pouvoir afficher une vue, le router exécute les route guard qui sont une sorte de filtre pour vérifier certains conditions et décide si l’utilisateur pourra accéder à la vue ou non, dans NaviExploit j’ai créer AuthGuard qui permet de vérifier si l’utilisateur et connecté ou non, si il est connecté, alors il peut accéder à la vue, sinon il est renvoyé à la page de login.</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on a la vue qu’est générée à partir de la Template qui communique avec le component à travers l’</a:t>
            </a:r>
            <a:r>
              <a:rPr lang="fr-FR" sz="1800" b="0" i="1" u="none" strike="noStrike" baseline="0" dirty="0">
                <a:solidFill>
                  <a:srgbClr val="000000"/>
                </a:solidFill>
                <a:latin typeface="Times New Roman" panose="02020603050405020304" pitchFamily="18" charset="0"/>
              </a:rPr>
              <a:t>Event Biding, </a:t>
            </a:r>
            <a:r>
              <a:rPr lang="fr-FR" sz="1800" b="0" i="0" u="none" strike="noStrike" baseline="0" dirty="0">
                <a:solidFill>
                  <a:srgbClr val="000000"/>
                </a:solidFill>
                <a:latin typeface="Times New Roman" panose="02020603050405020304" pitchFamily="18" charset="0"/>
              </a:rPr>
              <a:t>cela consiste à relier un évènement qui se passe dans la t</a:t>
            </a:r>
            <a:r>
              <a:rPr lang="fr-FR" sz="1800" b="0" i="1" u="none" strike="noStrike" baseline="0" dirty="0">
                <a:solidFill>
                  <a:srgbClr val="000000"/>
                </a:solidFill>
                <a:latin typeface="Times New Roman" panose="02020603050405020304" pitchFamily="18" charset="0"/>
              </a:rPr>
              <a:t>emplate </a:t>
            </a:r>
            <a:r>
              <a:rPr lang="fr-FR" sz="1800" b="0" i="0" u="none" strike="noStrike" baseline="0" dirty="0">
                <a:solidFill>
                  <a:srgbClr val="000000"/>
                </a:solidFill>
                <a:latin typeface="Times New Roman" panose="02020603050405020304" pitchFamily="18" charset="0"/>
              </a:rPr>
              <a:t>à une méthode du </a:t>
            </a:r>
            <a:r>
              <a:rPr lang="fr-FR" sz="1800" b="0" i="1" u="none" strike="noStrike" baseline="0" dirty="0">
                <a:solidFill>
                  <a:srgbClr val="000000"/>
                </a:solidFill>
                <a:latin typeface="Times New Roman" panose="02020603050405020304" pitchFamily="18" charset="0"/>
              </a:rPr>
              <a:t>composant</a:t>
            </a:r>
            <a:r>
              <a:rPr lang="fr-FR" sz="1800" b="0" i="0" u="none" strike="noStrike" baseline="0" dirty="0">
                <a:solidFill>
                  <a:srgbClr val="000000"/>
                </a:solidFill>
                <a:latin typeface="Times New Roman" panose="02020603050405020304" pitchFamily="18" charset="0"/>
              </a:rPr>
              <a:t>, et donc une fois l’évènement se passe, la méthode s’exécute.</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Quant au component, il communique avec la template à travers la </a:t>
            </a:r>
            <a:r>
              <a:rPr lang="fr-FR" sz="1800" b="0" i="1" u="none" strike="noStrike" baseline="0" dirty="0">
                <a:solidFill>
                  <a:srgbClr val="000000"/>
                </a:solidFill>
                <a:latin typeface="Times New Roman" panose="02020603050405020304" pitchFamily="18" charset="0"/>
              </a:rPr>
              <a:t>Data Biding </a:t>
            </a:r>
            <a:r>
              <a:rPr lang="fr-FR" sz="1800" b="0" i="0" u="none" strike="noStrike" baseline="0" dirty="0">
                <a:solidFill>
                  <a:srgbClr val="000000"/>
                </a:solidFill>
                <a:latin typeface="Times New Roman" panose="02020603050405020304" pitchFamily="18" charset="0"/>
              </a:rPr>
              <a:t>qui consiste à l’</a:t>
            </a:r>
            <a:r>
              <a:rPr lang="fr-FR" sz="1800" b="0" i="0" dirty="0">
                <a:solidFill>
                  <a:srgbClr val="202124"/>
                </a:solidFill>
                <a:effectLst/>
                <a:latin typeface="arial" panose="020B0604020202020204" pitchFamily="34" charset="0"/>
              </a:rPr>
              <a:t>accès</a:t>
            </a:r>
            <a:r>
              <a:rPr lang="fr-FR" sz="1800" b="0" i="1" u="none" strike="noStrike" baseline="0" dirty="0">
                <a:solidFill>
                  <a:srgbClr val="000000"/>
                </a:solidFill>
                <a:latin typeface="Times New Roman" panose="02020603050405020304" pitchFamily="18" charset="0"/>
              </a:rPr>
              <a:t> </a:t>
            </a:r>
            <a:r>
              <a:rPr lang="fr-FR" sz="1800" b="0" i="0" u="none" strike="noStrike" baseline="0" dirty="0">
                <a:solidFill>
                  <a:srgbClr val="000000"/>
                </a:solidFill>
                <a:latin typeface="Times New Roman" panose="02020603050405020304" pitchFamily="18" charset="0"/>
              </a:rPr>
              <a:t>à une variable du </a:t>
            </a:r>
            <a:r>
              <a:rPr lang="fr-FR" sz="1800" b="0" i="1" u="none" strike="noStrike" baseline="0" dirty="0">
                <a:solidFill>
                  <a:srgbClr val="000000"/>
                </a:solidFill>
                <a:latin typeface="Times New Roman" panose="02020603050405020304" pitchFamily="18" charset="0"/>
              </a:rPr>
              <a:t>composant </a:t>
            </a:r>
            <a:r>
              <a:rPr lang="fr-FR" sz="1800" b="0" i="0" u="none" strike="noStrike" baseline="0" dirty="0">
                <a:solidFill>
                  <a:srgbClr val="000000"/>
                </a:solidFill>
                <a:latin typeface="Times New Roman" panose="02020603050405020304" pitchFamily="18" charset="0"/>
              </a:rPr>
              <a:t>depuis la </a:t>
            </a:r>
            <a:r>
              <a:rPr lang="fr-FR" sz="1800" b="0" i="1" u="none" strike="noStrike" baseline="0" dirty="0">
                <a:solidFill>
                  <a:srgbClr val="000000"/>
                </a:solidFill>
                <a:latin typeface="Times New Roman" panose="02020603050405020304" pitchFamily="18" charset="0"/>
              </a:rPr>
              <a:t>template </a:t>
            </a:r>
            <a:r>
              <a:rPr lang="fr-FR" sz="1800" b="0" i="0" u="none" strike="noStrike" baseline="0" dirty="0">
                <a:solidFill>
                  <a:srgbClr val="000000"/>
                </a:solidFill>
                <a:latin typeface="Times New Roman" panose="02020603050405020304" pitchFamily="18" charset="0"/>
              </a:rPr>
              <a:t>en temps réel, c’est-à-dire que si la variable change dans le </a:t>
            </a:r>
            <a:r>
              <a:rPr lang="fr-FR" sz="1800" b="0" i="1" u="none" strike="noStrike" baseline="0" dirty="0">
                <a:solidFill>
                  <a:srgbClr val="000000"/>
                </a:solidFill>
                <a:latin typeface="Times New Roman" panose="02020603050405020304" pitchFamily="18" charset="0"/>
              </a:rPr>
              <a:t>composant</a:t>
            </a:r>
            <a:r>
              <a:rPr lang="fr-FR" sz="1800" b="0" i="0" u="none" strike="noStrike" baseline="0" dirty="0">
                <a:solidFill>
                  <a:srgbClr val="000000"/>
                </a:solidFill>
                <a:latin typeface="Times New Roman" panose="02020603050405020304" pitchFamily="18" charset="0"/>
              </a:rPr>
              <a:t>, sa valeur correspondante dans la template s’actualise </a:t>
            </a:r>
            <a:endParaRPr lang="fr-FR" sz="1800" b="0" i="1" u="none" strike="noStrike" baseline="0" dirty="0">
              <a:solidFill>
                <a:srgbClr val="000000"/>
              </a:solidFill>
              <a:latin typeface="Times New Roman" panose="02020603050405020304" pitchFamily="18" charset="0"/>
            </a:endParaRPr>
          </a:p>
          <a:p>
            <a:endParaRPr lang="fr-FR" sz="1800" b="0" i="1"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on a le </a:t>
            </a:r>
            <a:r>
              <a:rPr lang="fr-FR" sz="1800" b="0" i="1" u="none" strike="noStrike" baseline="0" dirty="0">
                <a:solidFill>
                  <a:srgbClr val="000000"/>
                </a:solidFill>
                <a:latin typeface="Times New Roman" panose="02020603050405020304" pitchFamily="18" charset="0"/>
              </a:rPr>
              <a:t>Service Injector </a:t>
            </a:r>
            <a:r>
              <a:rPr lang="fr-FR" sz="1800" b="0" i="0" u="none" strike="noStrike" baseline="0" dirty="0">
                <a:solidFill>
                  <a:srgbClr val="000000"/>
                </a:solidFill>
                <a:latin typeface="Times New Roman" panose="02020603050405020304" pitchFamily="18" charset="0"/>
              </a:rPr>
              <a:t>qui injecte les services déclarés dans le constructeur du composant </a:t>
            </a:r>
            <a:r>
              <a:rPr lang="fr-FR" sz="1800" b="0" i="1" u="none" strike="noStrike" baseline="0" dirty="0">
                <a:solidFill>
                  <a:srgbClr val="000000"/>
                </a:solidFill>
                <a:latin typeface="Times New Roman" panose="02020603050405020304" pitchFamily="18" charset="0"/>
              </a:rPr>
              <a:t>Component </a:t>
            </a:r>
            <a:r>
              <a:rPr lang="fr-FR" sz="1800" b="0" i="0" u="none" strike="noStrike" baseline="0" dirty="0">
                <a:solidFill>
                  <a:srgbClr val="000000"/>
                </a:solidFill>
                <a:latin typeface="Times New Roman" panose="02020603050405020304" pitchFamily="18" charset="0"/>
              </a:rPr>
              <a:t>lors de sa création. Quant aux services ils contiennent la logique de l’application et déclenche l’envoi et la réception des requêtes </a:t>
            </a:r>
            <a:r>
              <a:rPr lang="fr-FR" sz="1800" b="0" i="1" u="none" strike="noStrike" baseline="0" dirty="0">
                <a:solidFill>
                  <a:srgbClr val="000000"/>
                </a:solidFill>
                <a:latin typeface="Times New Roman" panose="02020603050405020304" pitchFamily="18" charset="0"/>
              </a:rPr>
              <a:t>http </a:t>
            </a:r>
            <a:r>
              <a:rPr lang="fr-FR" sz="1800" b="0" i="0" u="none" strike="noStrike" baseline="0" dirty="0">
                <a:solidFill>
                  <a:srgbClr val="000000"/>
                </a:solidFill>
                <a:latin typeface="Times New Roman" panose="02020603050405020304" pitchFamily="18" charset="0"/>
              </a:rPr>
              <a:t>entre le </a:t>
            </a:r>
            <a:r>
              <a:rPr lang="fr-FR" sz="1800" b="0" i="1" u="none" strike="noStrike" baseline="0" dirty="0">
                <a:solidFill>
                  <a:srgbClr val="000000"/>
                </a:solidFill>
                <a:latin typeface="Times New Roman" panose="02020603050405020304" pitchFamily="18" charset="0"/>
              </a:rPr>
              <a:t>frontend </a:t>
            </a:r>
            <a:r>
              <a:rPr lang="fr-FR" sz="1800" b="0" i="0" u="none" strike="noStrike" baseline="0" dirty="0">
                <a:solidFill>
                  <a:srgbClr val="000000"/>
                </a:solidFill>
                <a:latin typeface="Times New Roman" panose="02020603050405020304" pitchFamily="18" charset="0"/>
              </a:rPr>
              <a:t>et le </a:t>
            </a:r>
            <a:r>
              <a:rPr lang="fr-FR" sz="1800" b="0" i="1" u="none" strike="noStrike" baseline="0" dirty="0">
                <a:solidFill>
                  <a:srgbClr val="000000"/>
                </a:solidFill>
                <a:latin typeface="Times New Roman" panose="02020603050405020304" pitchFamily="18" charset="0"/>
              </a:rPr>
              <a:t>backend.</a:t>
            </a:r>
          </a:p>
          <a:p>
            <a:endParaRPr lang="fr-FR" sz="1800" b="0" i="1"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Puis on a</a:t>
            </a:r>
            <a:r>
              <a:rPr lang="fr-FR" sz="1800" b="0" i="1" u="none" strike="noStrike" baseline="0" dirty="0">
                <a:solidFill>
                  <a:srgbClr val="000000"/>
                </a:solidFill>
                <a:latin typeface="Times New Roman" panose="02020603050405020304" pitchFamily="18" charset="0"/>
              </a:rPr>
              <a:t> L</a:t>
            </a:r>
            <a:r>
              <a:rPr lang="fr-FR" sz="1800" b="0" i="0" u="none" strike="noStrike" baseline="0" dirty="0">
                <a:solidFill>
                  <a:srgbClr val="000000"/>
                </a:solidFill>
                <a:latin typeface="Times New Roman" panose="02020603050405020304" pitchFamily="18" charset="0"/>
              </a:rPr>
              <a:t>es </a:t>
            </a:r>
            <a:r>
              <a:rPr lang="fr-FR" sz="1800" b="0" i="1" u="none" strike="noStrike" baseline="0" dirty="0">
                <a:solidFill>
                  <a:srgbClr val="000000"/>
                </a:solidFill>
                <a:latin typeface="Times New Roman" panose="02020603050405020304" pitchFamily="18" charset="0"/>
              </a:rPr>
              <a:t>Interceptor qui </a:t>
            </a:r>
            <a:r>
              <a:rPr lang="fr-FR" sz="1800" b="0" i="0" u="none" strike="noStrike" baseline="0" dirty="0">
                <a:solidFill>
                  <a:srgbClr val="000000"/>
                </a:solidFill>
                <a:latin typeface="Times New Roman" panose="02020603050405020304" pitchFamily="18" charset="0"/>
              </a:rPr>
              <a:t>interceptent les requêtes envoyé ou reçu du backend pour y apporter des modifications, ils interceptent aussi les exceptions pour faire la gestion d’erreurs. </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Finalement on a la communication avec le backend qui se fait avec le module HttpClient et le concept Reactive Programming pour la communication entre le component et le service lors des appels http vers le backend.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Pour implémenter ce concept on utilise la librairie RxJS, qui est une librairie qui permet d’effectuer la gestion des streams de data et les évènements asynchrones ainsi que de propager les changements de valeur de la data aux abonnées. </a:t>
            </a:r>
            <a:endParaRPr lang="fr-FR" sz="1800" noProof="0" dirty="0"/>
          </a:p>
          <a:p>
            <a:endParaRPr lang="fr-FR" sz="1800"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10</a:t>
            </a:fld>
            <a:endParaRPr lang="fr-FR"/>
          </a:p>
        </p:txBody>
      </p:sp>
    </p:spTree>
    <p:extLst>
      <p:ext uri="{BB962C8B-B14F-4D97-AF65-F5344CB8AC3E}">
        <p14:creationId xmlns:p14="http://schemas.microsoft.com/office/powerpoint/2010/main" val="146727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u="none" strike="noStrike" baseline="0" dirty="0">
                <a:solidFill>
                  <a:srgbClr val="000000"/>
                </a:solidFill>
                <a:latin typeface="Times New Roman" panose="02020603050405020304" pitchFamily="18" charset="0"/>
              </a:rPr>
              <a:t>Ensuite je passe à la partie backend, sur le schéma ci-contre, on peut voir l’architecture de l’API REST qui représente le backend de l’application, donc le client communique avec l’API REST par l’envoie des requêtes http, une fois les requêtes reçues par l’API, Spring Security les interceptent et effectue les vérifications d’authentification et d’autorisation, si l’utilisateur n’a pas les autorisations pour accéder à la ressource ou bien s’il n’est pas bien authentifié, la requêtes sera annulée et une erreur sera renvoyée à l’utilisateur, sinon le controller reçois la requête et la délègue au service.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Le service prend le relais et il fait le traitement de données notamment la conversion entre les objets Entity et les objets Dto, le service fait aussi la liaison entre le controller et la Repository.</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Dans la couche Repository on utilise JpaRepository de Spring Data Jpa qui fournit une couche d’abstraction par apport à la couche d’ORM.</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Le nom ORM signifie Object Relationnel Mapping et assure la communication avec la base de données et convertie les objet Entity vers des tables dans la base de données, cette couche est constituer des spécification JPA et Hibernate qui les implémente.</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JpaRepository fournis les méthodes pour effectuer quelques opérations CRUD classiques, on peut définir de nouvelles méthodes dans l’interface pour un comportement plus spécifique.</a:t>
            </a:r>
          </a:p>
          <a:p>
            <a:endParaRPr lang="fr-FR" sz="1800"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11</a:t>
            </a:fld>
            <a:endParaRPr lang="fr-FR"/>
          </a:p>
        </p:txBody>
      </p:sp>
    </p:spTree>
    <p:extLst>
      <p:ext uri="{BB962C8B-B14F-4D97-AF65-F5344CB8AC3E}">
        <p14:creationId xmlns:p14="http://schemas.microsoft.com/office/powerpoint/2010/main" val="331404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Cinquièmement, je présente les fonctionnalités développé durant la période du stage, tout d’abord pour l’application NaviParc, j’ai développé la page d’affluence sur les terminaux montré dans la figure ci-contre.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Cette page prend une période du temps en paramètre et récupère les données des terminaux à afficher, dans cette page on utilise la librairie Ngx-chart d’Angular pour afficher les diagramme à partir des données reçu du backend.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Ensuite j’ai développer une fonctionnalité d’export excel sur la page utilisateurs et la page cmr, cette fonctionnalité permet d’extraire les données du tableau de la page dans un ficher excel, j’ai utilisé la librairie Apache POI de java pour développer cette </a:t>
            </a:r>
            <a:r>
              <a:rPr lang="fr-FR" noProof="0" dirty="0" err="1"/>
              <a:t>fonctionalité</a:t>
            </a: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Finalement j’ai corrigé un bug de traduction du champ profile dans la page des utilisateurs.  </a:t>
            </a:r>
          </a:p>
        </p:txBody>
      </p:sp>
      <p:sp>
        <p:nvSpPr>
          <p:cNvPr id="4" name="Slide Number Placeholder 3"/>
          <p:cNvSpPr>
            <a:spLocks noGrp="1"/>
          </p:cNvSpPr>
          <p:nvPr>
            <p:ph type="sldNum" sz="quarter" idx="5"/>
          </p:nvPr>
        </p:nvSpPr>
        <p:spPr/>
        <p:txBody>
          <a:bodyPr/>
          <a:lstStyle/>
          <a:p>
            <a:fld id="{6ABA078C-A8EF-4A3F-A95A-0036359C1121}" type="slidenum">
              <a:rPr lang="fr-FR" smtClean="0"/>
              <a:t>12</a:t>
            </a:fld>
            <a:endParaRPr lang="fr-FR"/>
          </a:p>
        </p:txBody>
      </p:sp>
    </p:spTree>
    <p:extLst>
      <p:ext uri="{BB962C8B-B14F-4D97-AF65-F5344CB8AC3E}">
        <p14:creationId xmlns:p14="http://schemas.microsoft.com/office/powerpoint/2010/main" val="3085865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En ce qui concerne l’application NaviExploit, elle est disponible en deux langues d’utilisation le français et l’anglais, et elle s’adapte au format tablette, maintenant je vais présenter quelques page développés, tout d’abord j’ai créer la page de login qui permet aux utilisateurs de se connecter à travers </a:t>
            </a:r>
            <a:r>
              <a:rPr lang="fr-FR" sz="1800" b="0" i="0" u="none" strike="noStrike" baseline="0" dirty="0">
                <a:solidFill>
                  <a:srgbClr val="000000"/>
                </a:solidFill>
                <a:latin typeface="Times New Roman" panose="02020603050405020304" pitchFamily="18" charset="0"/>
              </a:rPr>
              <a:t>un formulaire qui permet la saisie des informations.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certains champs du formulaire sont obligatoire, par conséquent si l’utilisateur n’introduit par un de ces champs, un message d’erreur s’affiche en dessous de ces champs et le bouton connecter ne vas pas fonctionner. </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Pour réaliser cette page j’ai utilisé plusieurs technologies, premièrement j’ai utilisé Angular Material pour la carte qu’est affiché ainsi que les boutons et champs de saisies, Angular Material facilite le développement et permet d’avoir des composant UI stylé et prêt à utilisé, ces UI sont facilement modifiable et extensible, et ils s’adapte par défaut à tout les tailles d’</a:t>
            </a:r>
            <a:r>
              <a:rPr lang="fr-FR" sz="1800" b="0" i="0" u="none" strike="noStrike" baseline="0" noProof="0" dirty="0" err="1">
                <a:solidFill>
                  <a:srgbClr val="000000"/>
                </a:solidFill>
                <a:latin typeface="Times New Roman" panose="02020603050405020304" pitchFamily="18" charset="0"/>
              </a:rPr>
              <a:t>ecrans</a:t>
            </a:r>
            <a:endParaRPr lang="fr-FR" sz="1800" b="0" i="0" u="none" strike="noStrike" baseline="0" noProof="0" dirty="0">
              <a:solidFill>
                <a:srgbClr val="000000"/>
              </a:solidFill>
              <a:latin typeface="Times New Roman" panose="02020603050405020304" pitchFamily="18" charset="0"/>
            </a:endParaRP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Ensuite j’ai utilisé Spring Security et JWT pour implémenter le système d’authentification , Spring Security permet entre outre d’implémenter un système d’authentification rapide efficace et sécurisé, et JWT permet de remplacer le système de session pour l’authentification, parmi les avantages de JWT on retrouve:</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le passage à l’échelle de l’application avec JWT qu’est optimal, car on sauvegarde le token généré chez le client et non pas dans le server</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On a aussi JWT qu’est compatible avec le concept d’API </a:t>
            </a:r>
            <a:r>
              <a:rPr lang="fr-FR" sz="1800" b="0" i="0" u="none" strike="noStrike" baseline="0" noProof="0" dirty="0" err="1">
                <a:solidFill>
                  <a:srgbClr val="000000"/>
                </a:solidFill>
                <a:latin typeface="Times New Roman" panose="02020603050405020304" pitchFamily="18" charset="0"/>
              </a:rPr>
              <a:t>RESTFUl</a:t>
            </a:r>
            <a:r>
              <a:rPr lang="fr-FR" sz="1800" b="0" i="0" u="none" strike="noStrike" baseline="0" noProof="0" dirty="0">
                <a:solidFill>
                  <a:srgbClr val="000000"/>
                </a:solidFill>
                <a:latin typeface="Times New Roman" panose="02020603050405020304" pitchFamily="18" charset="0"/>
              </a:rPr>
              <a:t> car on ne crée pas de state dans le server</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Après quand on utilise JWT, il ne faut pas mettre des information sensible dans le token car il peut être déchiffré rapidement, et il ne faut pas remplir le token de beaucoup informations sinon on risque d’avoir un soucis de performance.</a:t>
            </a:r>
            <a:endParaRPr lang="fr-FR"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13</a:t>
            </a:fld>
            <a:endParaRPr lang="fr-FR"/>
          </a:p>
        </p:txBody>
      </p:sp>
    </p:spTree>
    <p:extLst>
      <p:ext uri="{BB962C8B-B14F-4D97-AF65-F5344CB8AC3E}">
        <p14:creationId xmlns:p14="http://schemas.microsoft.com/office/powerpoint/2010/main" val="19642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Ensuite j’ai créer la page de création d’utilisateurs, </a:t>
            </a:r>
            <a:r>
              <a:rPr lang="fr-FR" sz="1800" b="0" i="0" u="none" strike="noStrike" baseline="0" dirty="0">
                <a:solidFill>
                  <a:srgbClr val="000000"/>
                </a:solidFill>
                <a:latin typeface="Times New Roman" panose="02020603050405020304" pitchFamily="18" charset="0"/>
              </a:rPr>
              <a:t>Elle est constitué d’un formulaire qui permet la saisie des informations relatives au utilisateur qu’on veut créer. Tous les champs sont obligatoires sinon le bouton valider ne vas pas fonctionner et des messages d’erreurs sont affichés au-dessous des champs concernés, </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Une fois tout les champs remplis, l’utilisateur pourra appuyer sur le bouton valider, ce qui </a:t>
            </a:r>
            <a:r>
              <a:rPr lang="fr-FR" sz="1800" b="0" i="0" u="none" strike="noStrike" baseline="0" dirty="0">
                <a:solidFill>
                  <a:srgbClr val="000000"/>
                </a:solidFill>
                <a:latin typeface="Times New Roman" panose="02020603050405020304" pitchFamily="18" charset="0"/>
              </a:rPr>
              <a:t>déclenche l’envois de l’utilisateur à créer vers le back end à travers un  appel http </a:t>
            </a:r>
            <a:r>
              <a:rPr lang="fr-FR" sz="1800" b="0" i="1" u="none" strike="noStrike" baseline="0" dirty="0">
                <a:solidFill>
                  <a:srgbClr val="000000"/>
                </a:solidFill>
                <a:latin typeface="Times New Roman" panose="02020603050405020304" pitchFamily="18" charset="0"/>
              </a:rPr>
              <a:t>POST</a:t>
            </a:r>
            <a:r>
              <a:rPr lang="fr-FR" sz="1800" b="0" i="0" u="none" strike="noStrike" baseline="0" dirty="0">
                <a:solidFill>
                  <a:srgbClr val="000000"/>
                </a:solidFill>
                <a:latin typeface="Times New Roman" panose="02020603050405020304" pitchFamily="18" charset="0"/>
              </a:rPr>
              <a:t>. </a:t>
            </a:r>
            <a:endParaRPr lang="fr-FR" sz="1800" b="0" i="0" u="none" strike="noStrike" baseline="0" noProof="0" dirty="0">
              <a:solidFill>
                <a:srgbClr val="000000"/>
              </a:solidFill>
              <a:latin typeface="Times New Roman" panose="02020603050405020304" pitchFamily="18" charset="0"/>
            </a:endParaRP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Une fois les information reçu en backend, on les convertie à un objet Entity puis on set les rôles correspondants ensuite on la sauvegarde en base de données et enfin on reconvertie l’Entity vers un objet Dto et on la retourne au frontend, et l’utilisateur reçois un message de validation de la création en haut de la page.</a:t>
            </a:r>
            <a:endParaRPr lang="fr-FR"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14</a:t>
            </a:fld>
            <a:endParaRPr lang="fr-FR"/>
          </a:p>
        </p:txBody>
      </p:sp>
    </p:spTree>
    <p:extLst>
      <p:ext uri="{BB962C8B-B14F-4D97-AF65-F5344CB8AC3E}">
        <p14:creationId xmlns:p14="http://schemas.microsoft.com/office/powerpoint/2010/main" val="321594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Maintenant je présente la page de recherche d’utilisateur, la page contient un formulaire avec le champ profil qu’est obligatoire, une fois le formulaire remplis l’utilisateur pourra appuyer sur le bouton filter qui permet de rechercher les utilisateur en base de données, une fois les données retourner , on les affiche dans le 2eme écran montré ci-contre,</a:t>
            </a:r>
          </a:p>
          <a:p>
            <a:endParaRPr lang="fr-FR" noProof="0" dirty="0"/>
          </a:p>
          <a:p>
            <a:r>
              <a:rPr lang="fr-FR" noProof="0" dirty="0"/>
              <a:t>Dans cet écran on afficher les utilisateurs dans un tableau d’Angular Material, en haut de la page le bouton filter nous permet de revenir vers l’écran du formulaire, </a:t>
            </a:r>
          </a:p>
          <a:p>
            <a:endParaRPr lang="fr-FR" noProof="0" dirty="0"/>
          </a:p>
          <a:p>
            <a:r>
              <a:rPr lang="fr-FR" noProof="0" dirty="0"/>
              <a:t>Ensuite pour chaque utilisateur on a un ensemble d’action possible, pour le moment, seulement les deux actions à droite qui sont implémenter, ces deux actions permettent d’activé ou de désactiver l’utilisateur, </a:t>
            </a:r>
          </a:p>
          <a:p>
            <a:endParaRPr lang="fr-FR" noProof="0" dirty="0"/>
          </a:p>
          <a:p>
            <a:r>
              <a:rPr lang="fr-FR" noProof="0" dirty="0"/>
              <a:t>Par exemple si on click sur le bouton de désactivation de l’admin, la valeur du champs Actif devient non.</a:t>
            </a:r>
          </a:p>
          <a:p>
            <a:endParaRPr lang="fr-FR" noProof="0" dirty="0"/>
          </a:p>
          <a:p>
            <a:endParaRPr lang="fr-FR"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15</a:t>
            </a:fld>
            <a:endParaRPr lang="fr-FR"/>
          </a:p>
        </p:txBody>
      </p:sp>
    </p:spTree>
    <p:extLst>
      <p:ext uri="{BB962C8B-B14F-4D97-AF65-F5344CB8AC3E}">
        <p14:creationId xmlns:p14="http://schemas.microsoft.com/office/powerpoint/2010/main" val="234544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Ensuite je présente la page de recherche de planches ci-contre, la page est constituer d’un formulaire avec les champs des dates qui sont obligatoire, une fois le formulaire remplit, on déclenche un appel http Post vers le backend pour retirer les données concernant les planches, comme tous les appel http de l’application on utilise la librairie RxJS pour les effectuer en mode asynchrone, ainsi on peut s’abonner au Observable dans la template, et une fois les données retourner la template s’actualise directement.</a:t>
            </a:r>
          </a:p>
          <a:p>
            <a:endParaRPr lang="fr-FR" noProof="0" dirty="0"/>
          </a:p>
          <a:p>
            <a:r>
              <a:rPr lang="fr-FR" noProof="0" dirty="0"/>
              <a:t>Et donc une fois les données retourner on les affichent dans le 2eme écran, dans cette écran on a tout d’abord le bouton filtre en orange en haut de la page à droite qui permet de revenir vers la page de remplissage du formulaire.</a:t>
            </a:r>
          </a:p>
          <a:p>
            <a:endParaRPr lang="fr-FR" noProof="0" dirty="0"/>
          </a:p>
          <a:p>
            <a:r>
              <a:rPr lang="fr-FR" noProof="0" dirty="0"/>
              <a:t>Ensuite on a les données des planches qui sont affiché avec une pagination, Si on appuie sur une planche, celle-ci sera entourer par rectangle pour la mettre en avant et le bouton Réaliser la RAT s’active, on a aussi un ensemble d’actions qui sont possible mais pour l’instant on a pas encore fournis l’implémentation de ces actions.</a:t>
            </a:r>
          </a:p>
          <a:p>
            <a:endParaRPr lang="fr-FR" noProof="0" dirty="0"/>
          </a:p>
          <a:p>
            <a:r>
              <a:rPr lang="fr-FR" noProof="0" dirty="0"/>
              <a:t>Si l’utilisateur appuie sur le bouton de Réaliser la RAT, alors il sera redirigé vers la page de réalisation de la RAT qu’est affiché dans la pages suivante.</a:t>
            </a:r>
          </a:p>
          <a:p>
            <a:endParaRPr lang="fr-FR" noProof="0" dirty="0"/>
          </a:p>
          <a:p>
            <a:r>
              <a:rPr lang="fr-FR" noProof="0" dirty="0"/>
              <a:t>Donc sur cet page j’ai utilisé plusieurs technologies, notamment RxJS qu’est une librairie de JavaScript qui implémente le concept de réactive Programming, donc tout les appel http de l’application on les effectue avec RxJS et on s’abonne au résultat de ces appel.</a:t>
            </a:r>
          </a:p>
          <a:p>
            <a:endParaRPr lang="fr-FR" noProof="0" dirty="0"/>
          </a:p>
          <a:p>
            <a:r>
              <a:rPr lang="fr-FR" noProof="0" dirty="0"/>
              <a:t>Ensuite, J’ai utilise le tableau d’Angular Material qui permet d’afficher les données dans des ligne et d’implémenter le tri et la pagination.</a:t>
            </a:r>
          </a:p>
          <a:p>
            <a:endParaRPr lang="fr-FR" noProof="0" dirty="0"/>
          </a:p>
          <a:p>
            <a:r>
              <a:rPr lang="fr-FR" noProof="0" dirty="0"/>
              <a:t>Et finalement j’ai utilisé JpaRepository de Spring Data Jpa pour l’accès à la base de données et pour implémenter la pagination de coté backend.</a:t>
            </a:r>
          </a:p>
          <a:p>
            <a:endParaRPr lang="fr-FR"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BA078C-A8EF-4A3F-A95A-0036359C1121}" type="slidenum">
              <a:rPr lang="fr-FR" smtClean="0"/>
              <a:t>16</a:t>
            </a:fld>
            <a:endParaRPr lang="fr-FR"/>
          </a:p>
        </p:txBody>
      </p:sp>
    </p:spTree>
    <p:extLst>
      <p:ext uri="{BB962C8B-B14F-4D97-AF65-F5344CB8AC3E}">
        <p14:creationId xmlns:p14="http://schemas.microsoft.com/office/powerpoint/2010/main" val="4061330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u="none" strike="noStrike" baseline="0" dirty="0">
                <a:solidFill>
                  <a:srgbClr val="000000"/>
                </a:solidFill>
                <a:latin typeface="Times New Roman" panose="02020603050405020304" pitchFamily="18" charset="0"/>
              </a:rPr>
              <a:t>Maintenant je vais présenter la page de réalisation de la RAT, sur cet page on vas afficher les Wagons et UTI contenus dans la Planche choisie dans la page précédente, et cela sur la même page avec l’option du scroll, donc la figure de droite correspond à la page avant le scroll, et celle de gauche après le scroll.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La page est divisé en plusieurs composants, on a tout d’abord le composant RatOperation qui représente la page entière, à l’intérieure on vas instancie les autres composant, le transfert de données entre le composant RatOperation et les autres composants se fait à travers les systèmes d’input et d’output d’Angular.</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Donc, on vas retrouver en 1</a:t>
            </a:r>
            <a:r>
              <a:rPr lang="fr-FR" sz="1800" b="0" i="0" u="none" strike="noStrike" baseline="30000" dirty="0">
                <a:solidFill>
                  <a:srgbClr val="000000"/>
                </a:solidFill>
                <a:latin typeface="Times New Roman" panose="02020603050405020304" pitchFamily="18" charset="0"/>
              </a:rPr>
              <a:t>er</a:t>
            </a:r>
            <a:r>
              <a:rPr lang="fr-FR" sz="1800" b="0" i="0" u="none" strike="noStrike" baseline="0" dirty="0">
                <a:solidFill>
                  <a:srgbClr val="000000"/>
                </a:solidFill>
                <a:latin typeface="Times New Roman" panose="02020603050405020304" pitchFamily="18" charset="0"/>
              </a:rPr>
              <a:t> le composant planche qui est entouré en rouge, ce composant affiche les informations de la planche.</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on retrouve le composant planche caractéristique qu’est entouré en rouge, si on click dessus on va retrouver plus d’informations concernant la planche.</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on retrouve le composant Wagon en rouge qui contient les composant UTI en noir, sur le composant Wagon on peut scroller horizontalement pour parcourir l’ensemble des UTI.</a:t>
            </a:r>
          </a:p>
          <a:p>
            <a:endParaRPr lang="fr-FR"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BA078C-A8EF-4A3F-A95A-0036359C1121}" type="slidenum">
              <a:rPr lang="fr-FR" smtClean="0"/>
              <a:t>17</a:t>
            </a:fld>
            <a:endParaRPr lang="fr-FR"/>
          </a:p>
        </p:txBody>
      </p:sp>
    </p:spTree>
    <p:extLst>
      <p:ext uri="{BB962C8B-B14F-4D97-AF65-F5344CB8AC3E}">
        <p14:creationId xmlns:p14="http://schemas.microsoft.com/office/powerpoint/2010/main" val="1902095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u="none" strike="noStrike" baseline="0" dirty="0">
                <a:solidFill>
                  <a:srgbClr val="000000"/>
                </a:solidFill>
                <a:latin typeface="Times New Roman" panose="02020603050405020304" pitchFamily="18" charset="0"/>
              </a:rPr>
              <a:t>Maintenant je passe à la conclusion, en terme de développement, sur NaviParc j’ai développer une page d’affluence sur les terminaux, et la fonctionnalité d’export excel sur plusieurs pages ainsi qu’une correction d’un bug sur la page d’utilisateurs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sur NaviExploit, j’ai mis en place l’architecture du frontend et du backend en inspirant de l’architecture des projet existant chez le client.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Puis, j’ai implémenter la configuration du frontend et backend ainsi que la gestion des dépendances des projet.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J’ai développer un système d’authentification des utilisateur avec les technologies de Spring Security et JWT.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J’ai implémenter aussi le responsive design pour adapter l’application au format tablette avec les technologies d’Angular Material et </a:t>
            </a:r>
            <a:r>
              <a:rPr lang="fr-FR" sz="1800" b="0" i="0" u="none" strike="noStrike" baseline="0" dirty="0" err="1">
                <a:solidFill>
                  <a:srgbClr val="000000"/>
                </a:solidFill>
                <a:latin typeface="Times New Roman" panose="02020603050405020304" pitchFamily="18" charset="0"/>
              </a:rPr>
              <a:t>FlexLayout</a:t>
            </a:r>
            <a:r>
              <a:rPr lang="fr-FR" sz="1800" b="0" i="0" u="none" strike="noStrike" baseline="0" dirty="0">
                <a:solidFill>
                  <a:srgbClr val="000000"/>
                </a:solidFill>
                <a:latin typeface="Times New Roman" panose="02020603050405020304" pitchFamily="18" charset="0"/>
              </a:rPr>
              <a: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Et j’ai implémenter deux langues d’utilisation à savoir le français et l’anglais.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Et j’ai développer les différents page de l’application à savoir : la page de Login qui permet au utilisateur de se connecter, La page de création d’utilisateur, la page de recherche d’utilisateur avec deux écrans, le 1</a:t>
            </a:r>
            <a:r>
              <a:rPr lang="fr-FR" sz="1800" b="0" i="0" u="none" strike="noStrike" baseline="30000" dirty="0">
                <a:solidFill>
                  <a:srgbClr val="000000"/>
                </a:solidFill>
                <a:latin typeface="Times New Roman" panose="02020603050405020304" pitchFamily="18" charset="0"/>
              </a:rPr>
              <a:t>er</a:t>
            </a:r>
            <a:r>
              <a:rPr lang="fr-FR" sz="1800" b="0" i="0" u="none" strike="noStrike" baseline="0" dirty="0">
                <a:solidFill>
                  <a:srgbClr val="000000"/>
                </a:solidFill>
                <a:latin typeface="Times New Roman" panose="02020603050405020304" pitchFamily="18" charset="0"/>
              </a:rPr>
              <a:t> pour filtrer la recherche et le 2eme pour afficher les résultats.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la page de recherche de planche avec deux écran aussi un pour filtrer et le second pour afficher les résultats, et finalement la page de réalisation de la RAT.</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Donc l</a:t>
            </a:r>
            <a:r>
              <a:rPr lang="fr-FR" sz="1800" b="0" i="0" u="none" strike="noStrike" baseline="0" dirty="0">
                <a:solidFill>
                  <a:srgbClr val="000000"/>
                </a:solidFill>
                <a:latin typeface="Times New Roman" panose="02020603050405020304" pitchFamily="18" charset="0"/>
              </a:rPr>
              <a:t>e stage a été une expérience très enrichissante, j’ai pu découvrir la culture d’entreprise et pratiquer la méthode Agile Kanban ainsi que le travail en équipe et du coté technique j’ai pu montée en compétence sur les langages de programmation Java, TypeScript, SQL, HTML, CSS et les framework Spring Boot et les modules associer et Angular et Angular Material.</a:t>
            </a:r>
          </a:p>
          <a:p>
            <a:endParaRPr lang="fr-FR"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BA078C-A8EF-4A3F-A95A-0036359C1121}" type="slidenum">
              <a:rPr lang="fr-FR" smtClean="0"/>
              <a:t>18</a:t>
            </a:fld>
            <a:endParaRPr lang="fr-FR"/>
          </a:p>
        </p:txBody>
      </p:sp>
    </p:spTree>
    <p:extLst>
      <p:ext uri="{BB962C8B-B14F-4D97-AF65-F5344CB8AC3E}">
        <p14:creationId xmlns:p14="http://schemas.microsoft.com/office/powerpoint/2010/main" val="1903162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b="0" i="0" u="none" strike="noStrike" baseline="0" dirty="0">
                <a:solidFill>
                  <a:srgbClr val="000000"/>
                </a:solidFill>
                <a:latin typeface="Times New Roman" panose="02020603050405020304" pitchFamily="18" charset="0"/>
              </a:rPr>
              <a:t>Maintenant je passe à la conclusion, en terme de développement, sur NaviParc j’ai développer une page d’affluence sur les terminaux, et la fonctionnalité d’export excel sur plusieurs pages ainsi qu’une correction d’un bug sur la page d’utilisateurs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sur NaviExploit, j’ai mis en place l’architecture du frontend et du backend en inspirant de l’architecture des projet existant chez le client.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Puis, j’ai implémenter la configuration du frontend et backend ainsi que la gestion des dépendances des projet.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J’ai développer un système d’authentification des utilisateur avec les technologies de Spring Security et JWT.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J’ai implémenter aussi le responsive design pour adapter l’application au format tablette avec les technologies d’Angular Material et </a:t>
            </a:r>
            <a:r>
              <a:rPr lang="fr-FR" sz="1800" b="0" i="0" u="none" strike="noStrike" baseline="0" dirty="0" err="1">
                <a:solidFill>
                  <a:srgbClr val="000000"/>
                </a:solidFill>
                <a:latin typeface="Times New Roman" panose="02020603050405020304" pitchFamily="18" charset="0"/>
              </a:rPr>
              <a:t>FlexLayout</a:t>
            </a:r>
            <a:r>
              <a:rPr lang="fr-FR" sz="1800" b="0" i="0" u="none" strike="noStrike" baseline="0" dirty="0">
                <a:solidFill>
                  <a:srgbClr val="000000"/>
                </a:solidFill>
                <a:latin typeface="Times New Roman" panose="02020603050405020304" pitchFamily="18" charset="0"/>
              </a:rPr>
              <a:t>.</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Et j’ai implémenter deux langues d’utilisation à savoir le français et l’anglais.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Et j’ai développer les différents page de l’application à savoir : la page de Login qui permet au utilisateur de se connecter, La page de création d’utilisateur, la page de recherche d’utilisateur avec deux écrans, le 1</a:t>
            </a:r>
            <a:r>
              <a:rPr lang="fr-FR" sz="1800" b="0" i="0" u="none" strike="noStrike" baseline="30000" dirty="0">
                <a:solidFill>
                  <a:srgbClr val="000000"/>
                </a:solidFill>
                <a:latin typeface="Times New Roman" panose="02020603050405020304" pitchFamily="18" charset="0"/>
              </a:rPr>
              <a:t>er</a:t>
            </a:r>
            <a:r>
              <a:rPr lang="fr-FR" sz="1800" b="0" i="0" u="none" strike="noStrike" baseline="0" dirty="0">
                <a:solidFill>
                  <a:srgbClr val="000000"/>
                </a:solidFill>
                <a:latin typeface="Times New Roman" panose="02020603050405020304" pitchFamily="18" charset="0"/>
              </a:rPr>
              <a:t> pour filtrer la recherche et le 2eme pour afficher les résultats.</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la page de recherche de planche avec deux écran aussi un pour filtrer et le second pour afficher les résultats, et finalement la page de réalisation de la RAT.</a:t>
            </a:r>
          </a:p>
          <a:p>
            <a:endParaRPr lang="fr-FR" sz="1800" b="0" i="0" u="none" strike="noStrike" baseline="0" noProof="0" dirty="0">
              <a:solidFill>
                <a:srgbClr val="000000"/>
              </a:solidFill>
              <a:latin typeface="Times New Roman" panose="02020603050405020304" pitchFamily="18" charset="0"/>
            </a:endParaRPr>
          </a:p>
          <a:p>
            <a:r>
              <a:rPr lang="fr-FR" sz="1800" b="0" i="0" u="none" strike="noStrike" baseline="0" noProof="0" dirty="0">
                <a:solidFill>
                  <a:srgbClr val="000000"/>
                </a:solidFill>
                <a:latin typeface="Times New Roman" panose="02020603050405020304" pitchFamily="18" charset="0"/>
              </a:rPr>
              <a:t>Donc l</a:t>
            </a:r>
            <a:r>
              <a:rPr lang="fr-FR" sz="1800" b="0" i="0" u="none" strike="noStrike" baseline="0" dirty="0">
                <a:solidFill>
                  <a:srgbClr val="000000"/>
                </a:solidFill>
                <a:latin typeface="Times New Roman" panose="02020603050405020304" pitchFamily="18" charset="0"/>
              </a:rPr>
              <a:t>e stage a été une expérience très enrichissante, j’ai pu découvrir la culture d’entreprise et pratiquer la méthode Agile Kanban ainsi que le travail en équipe et du coté technique j’ai pu montée en compétence sur les langages de programmation Java, TypeScript, SQL, HTML, CSS et les framework Spring Boot et les modules associer et Angular et Angular Material.</a:t>
            </a:r>
          </a:p>
          <a:p>
            <a:endParaRPr lang="fr-FR" sz="1800" b="0" i="0" u="none" strike="noStrike" baseline="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ABA078C-A8EF-4A3F-A95A-0036359C1121}" type="slidenum">
              <a:rPr lang="fr-FR" smtClean="0"/>
              <a:t>19</a:t>
            </a:fld>
            <a:endParaRPr lang="fr-FR"/>
          </a:p>
        </p:txBody>
      </p:sp>
    </p:spTree>
    <p:extLst>
      <p:ext uri="{BB962C8B-B14F-4D97-AF65-F5344CB8AC3E}">
        <p14:creationId xmlns:p14="http://schemas.microsoft.com/office/powerpoint/2010/main" val="357806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Tout d’abord je commence cet exposer par une présentation de l’entreprise TCS et le client Naviland</a:t>
            </a:r>
          </a:p>
          <a:p>
            <a:endParaRPr lang="fr-FR" noProof="0" dirty="0"/>
          </a:p>
          <a:p>
            <a:r>
              <a:rPr lang="fr-FR" noProof="0" dirty="0"/>
              <a:t>Deuxièmement, je passe à une description de l’application NaviExploit</a:t>
            </a:r>
          </a:p>
          <a:p>
            <a:endParaRPr lang="fr-FR" noProof="0" dirty="0"/>
          </a:p>
          <a:p>
            <a:r>
              <a:rPr lang="fr-FR" noProof="0" dirty="0"/>
              <a:t>Troisièmement, je présentes brièvement les outils du développement utilisé dans le frontend et le backend</a:t>
            </a:r>
          </a:p>
          <a:p>
            <a:endParaRPr lang="fr-FR" noProof="0" dirty="0"/>
          </a:p>
          <a:p>
            <a:r>
              <a:rPr lang="fr-FR" noProof="0" dirty="0"/>
              <a:t>Quatrièmement, je présente l’architecture de l’application NaviExploit, je commence par la partie frontend, Ensuite je passe à la partie backend</a:t>
            </a:r>
          </a:p>
          <a:p>
            <a:endParaRPr lang="fr-FR" noProof="0" dirty="0"/>
          </a:p>
          <a:p>
            <a:r>
              <a:rPr lang="fr-FR" noProof="0" dirty="0"/>
              <a:t>Cinquièmement, je présente les fonctionnalités développé dans l’application NaviParc et NaviExploit</a:t>
            </a:r>
          </a:p>
          <a:p>
            <a:endParaRPr lang="fr-FR" noProof="0" dirty="0"/>
          </a:p>
          <a:p>
            <a:r>
              <a:rPr lang="fr-FR" noProof="0" dirty="0"/>
              <a:t>Et Finalement, je passe à une conclusion général et les perspective. </a:t>
            </a:r>
          </a:p>
        </p:txBody>
      </p:sp>
      <p:sp>
        <p:nvSpPr>
          <p:cNvPr id="4" name="Slide Number Placeholder 3"/>
          <p:cNvSpPr>
            <a:spLocks noGrp="1"/>
          </p:cNvSpPr>
          <p:nvPr>
            <p:ph type="sldNum" sz="quarter" idx="5"/>
          </p:nvPr>
        </p:nvSpPr>
        <p:spPr/>
        <p:txBody>
          <a:bodyPr/>
          <a:lstStyle/>
          <a:p>
            <a:fld id="{6ABA078C-A8EF-4A3F-A95A-0036359C1121}" type="slidenum">
              <a:rPr lang="fr-FR" smtClean="0"/>
              <a:t>2</a:t>
            </a:fld>
            <a:endParaRPr lang="fr-FR"/>
          </a:p>
        </p:txBody>
      </p:sp>
    </p:spTree>
    <p:extLst>
      <p:ext uri="{BB962C8B-B14F-4D97-AF65-F5344CB8AC3E}">
        <p14:creationId xmlns:p14="http://schemas.microsoft.com/office/powerpoint/2010/main" val="214826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L’entreprise Tata Consultancy Services est une ESN d’origine indienne, filiale du groupe Tata, fondée en 1968, elle est présente dans 46 pays et regroupe 389 000 collaborateurs. Elle possède 21 laboratoires d’innovation technologique. TCS se classe parmi les 4 plus grands acteurs mondiaux des services IT.</a:t>
            </a:r>
          </a:p>
          <a:p>
            <a:endParaRPr lang="fr-FR" noProof="0" dirty="0"/>
          </a:p>
          <a:p>
            <a:r>
              <a:rPr lang="fr-FR" noProof="0" dirty="0"/>
              <a:t>TCS est présente en France depuis 1992, elle regroupe 1600 collaborateurs répartis entre les centres du service situés en région Parisienne, à Poitiers et à Lille.</a:t>
            </a:r>
          </a:p>
        </p:txBody>
      </p:sp>
      <p:sp>
        <p:nvSpPr>
          <p:cNvPr id="4" name="Slide Number Placeholder 3"/>
          <p:cNvSpPr>
            <a:spLocks noGrp="1"/>
          </p:cNvSpPr>
          <p:nvPr>
            <p:ph type="sldNum" sz="quarter" idx="5"/>
          </p:nvPr>
        </p:nvSpPr>
        <p:spPr/>
        <p:txBody>
          <a:bodyPr/>
          <a:lstStyle/>
          <a:p>
            <a:fld id="{6ABA078C-A8EF-4A3F-A95A-0036359C1121}" type="slidenum">
              <a:rPr lang="fr-FR" smtClean="0"/>
              <a:t>3</a:t>
            </a:fld>
            <a:endParaRPr lang="fr-FR"/>
          </a:p>
        </p:txBody>
      </p:sp>
    </p:spTree>
    <p:extLst>
      <p:ext uri="{BB962C8B-B14F-4D97-AF65-F5344CB8AC3E}">
        <p14:creationId xmlns:p14="http://schemas.microsoft.com/office/powerpoint/2010/main" val="386215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Quant au client Naviland, c’est une filiale du groupe SNCF, crée en 1948 sous le nom de CNC, elle devient en 2005 Naviland Cargo.</a:t>
            </a:r>
          </a:p>
          <a:p>
            <a:endParaRPr lang="fr-FR" noProof="0" dirty="0"/>
          </a:p>
          <a:p>
            <a:r>
              <a:rPr lang="fr-FR" noProof="0" dirty="0"/>
              <a:t>L’entreprise exerce la mission d’opérateur de </a:t>
            </a:r>
            <a:r>
              <a:rPr lang="fr-FR" sz="1800" b="0" i="0" u="none" strike="noStrike" baseline="0" dirty="0">
                <a:solidFill>
                  <a:srgbClr val="000000"/>
                </a:solidFill>
                <a:latin typeface="Times New Roman" panose="02020603050405020304" pitchFamily="18" charset="0"/>
              </a:rPr>
              <a:t>transport combiné ferroviaires et routiers. Elle organise ses acheminements avec des moyens qu’elle opère directement ou qu’elle sous-traite. </a:t>
            </a:r>
            <a:endParaRPr lang="fr-FR"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4</a:t>
            </a:fld>
            <a:endParaRPr lang="fr-FR"/>
          </a:p>
        </p:txBody>
      </p:sp>
    </p:spTree>
    <p:extLst>
      <p:ext uri="{BB962C8B-B14F-4D97-AF65-F5344CB8AC3E}">
        <p14:creationId xmlns:p14="http://schemas.microsoft.com/office/powerpoint/2010/main" val="213659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Deuxièmement, je vais présente la description du projet, tout d’abord l’opération de la RAT qui signifie Reconnaissance d’Aptitude au Transport, cette opération consiste au vérification de sécurité et conformité d’un train avant sa mise en circulation. </a:t>
            </a:r>
          </a:p>
          <a:p>
            <a:endParaRPr lang="fr-FR" noProof="0" dirty="0"/>
          </a:p>
          <a:p>
            <a:r>
              <a:rPr lang="fr-FR" noProof="0" dirty="0"/>
              <a:t>Ses opérations doivent être effectué sur place par un agent habilité avec les documents nécessaires, l’opération permet de savoir si le train peut circuler en toute sécurité et elle permet aussi de vérifier et corrigé les données des Wagons et </a:t>
            </a:r>
            <a:r>
              <a:rPr lang="fr-FR" noProof="0" dirty="0" err="1"/>
              <a:t>UTIs</a:t>
            </a:r>
            <a:r>
              <a:rPr lang="fr-FR" noProof="0" dirty="0"/>
              <a:t> du train.</a:t>
            </a:r>
          </a:p>
          <a:p>
            <a:endParaRPr lang="fr-FR" noProof="0" dirty="0"/>
          </a:p>
          <a:p>
            <a:r>
              <a:rPr lang="fr-FR" noProof="0" dirty="0"/>
              <a:t>Les opération de la Rat peuvent être complexes et nombreuse selon le train à vérifier, la façon de faire actuel consiste au remplissage de ses opération sur une feuille et ensuite le remplissage dans l’application SING sur le poste pour l’impression du bulletin de freinage qu’est nécessaire au conducteur avant la mise en circulation du train, et ceci n’est pas optimal car on perd une heure entre l’aller et retour de l’agent.</a:t>
            </a:r>
          </a:p>
          <a:p>
            <a:endParaRPr lang="fr-FR" noProof="0" dirty="0"/>
          </a:p>
          <a:p>
            <a:r>
              <a:rPr lang="fr-FR" noProof="0" dirty="0"/>
              <a:t>Et donc le client veut développer une application web qui permet d’effectuer les opération de la RAT sur place, et ainsi gagné du temps, aidé l’agent dans la saisie et limiter les oublis et les erreurs.</a:t>
            </a:r>
          </a:p>
          <a:p>
            <a:endParaRPr lang="fr-FR" noProof="0" dirty="0"/>
          </a:p>
          <a:p>
            <a:r>
              <a:rPr lang="fr-FR" noProof="0" dirty="0"/>
              <a:t>Cette application doit être compatible avec tablette et permet d’utilisé le français ou l’anglais.</a:t>
            </a:r>
          </a:p>
          <a:p>
            <a:endParaRPr lang="fr-FR" noProof="0" dirty="0"/>
          </a:p>
          <a:p>
            <a:r>
              <a:rPr lang="fr-FR" noProof="0" dirty="0"/>
              <a:t>Cette application doit permettre d’afficher les données des Wagons et UTI et modifier certains de ces données.</a:t>
            </a:r>
          </a:p>
        </p:txBody>
      </p:sp>
      <p:sp>
        <p:nvSpPr>
          <p:cNvPr id="4" name="Slide Number Placeholder 3"/>
          <p:cNvSpPr>
            <a:spLocks noGrp="1"/>
          </p:cNvSpPr>
          <p:nvPr>
            <p:ph type="sldNum" sz="quarter" idx="5"/>
          </p:nvPr>
        </p:nvSpPr>
        <p:spPr/>
        <p:txBody>
          <a:bodyPr/>
          <a:lstStyle/>
          <a:p>
            <a:fld id="{6ABA078C-A8EF-4A3F-A95A-0036359C1121}" type="slidenum">
              <a:rPr lang="fr-FR" smtClean="0"/>
              <a:t>5</a:t>
            </a:fld>
            <a:endParaRPr lang="fr-FR"/>
          </a:p>
        </p:txBody>
      </p:sp>
    </p:spTree>
    <p:extLst>
      <p:ext uri="{BB962C8B-B14F-4D97-AF65-F5344CB8AC3E}">
        <p14:creationId xmlns:p14="http://schemas.microsoft.com/office/powerpoint/2010/main" val="129093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L’application NaviExploit est constituer de plusieurs modules :</a:t>
            </a:r>
          </a:p>
          <a:p>
            <a:pPr algn="just">
              <a:lnSpc>
                <a:spcPct val="107000"/>
              </a:lnSpc>
              <a:spcAft>
                <a:spcPts val="800"/>
              </a:spcAft>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Tout d’abord on a le module Utilisateur qui permet la recherche et création des utilisateurs.</a:t>
            </a:r>
          </a:p>
          <a:p>
            <a:pPr algn="just">
              <a:lnSpc>
                <a:spcPct val="107000"/>
              </a:lnSpc>
              <a:spcAft>
                <a:spcPts val="800"/>
              </a:spcAft>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Ensuite on a le module Login, qui gère l’authentification des utilisateurs.</a:t>
            </a:r>
          </a:p>
          <a:p>
            <a:pPr algn="just">
              <a:lnSpc>
                <a:spcPct val="107000"/>
              </a:lnSpc>
              <a:spcAft>
                <a:spcPts val="800"/>
              </a:spcAft>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Puis on a le module Départ de train qui contient deux sous modules à savoir le module RAT et le module Relevé du train au départ, le module RAT permet la réalisation des opération de la RAT et donc la gestion des Planches, Wagons, Uti et leurs données.</a:t>
            </a:r>
          </a:p>
          <a:p>
            <a:pPr algn="just">
              <a:lnSpc>
                <a:spcPct val="107000"/>
              </a:lnSpc>
              <a:spcAft>
                <a:spcPts val="800"/>
              </a:spcAft>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En ce qui concerne le module Relevé de train au départ et relevé du train à l’arrivée n’ont pas de spécification pour l’instant, Ainsi seuls les modules Login, Utilisateur et RAT qui sont concernés par le développement.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noProof="0" dirty="0"/>
          </a:p>
          <a:p>
            <a:r>
              <a:rPr lang="fr-FR" sz="1000" dirty="0">
                <a:effectLst/>
                <a:latin typeface="Times New Roman" panose="02020603050405020304" pitchFamily="18" charset="0"/>
                <a:ea typeface="Calibri" panose="020F0502020204030204" pitchFamily="34" charset="0"/>
                <a:cs typeface="Times New Roman" panose="02020603050405020304" pitchFamily="18" charset="0"/>
              </a:rPr>
              <a:t>on a fait le choix de séparer ces deux modules car ils concernent toute l’application</a:t>
            </a:r>
            <a:endParaRPr lang="fr-FR"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6</a:t>
            </a:fld>
            <a:endParaRPr lang="fr-FR"/>
          </a:p>
        </p:txBody>
      </p:sp>
    </p:spTree>
    <p:extLst>
      <p:ext uri="{BB962C8B-B14F-4D97-AF65-F5344CB8AC3E}">
        <p14:creationId xmlns:p14="http://schemas.microsoft.com/office/powerpoint/2010/main" val="81141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Dans cette partie je vais présenter les outils utilisé dans le développement durant la période du stage, en Frontend, j’ai utilisé Visual Studio Code de Microsoft comme éditeur de code.</a:t>
            </a:r>
          </a:p>
          <a:p>
            <a:pPr algn="just">
              <a:lnSpc>
                <a:spcPct val="107000"/>
              </a:lnSpc>
              <a:spcAft>
                <a:spcPts val="800"/>
              </a:spcAft>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J’ai utilisé le framework Angular la version 9 avec les langages TypeScript, HTML et CSS.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noProof="0" dirty="0"/>
          </a:p>
          <a:p>
            <a:r>
              <a:rPr lang="fr-FR" noProof="0" dirty="0"/>
              <a:t>J’ai utilisé aussi la librairie Angular Material qui fournis des User Interface prêt a être utilisé.</a:t>
            </a:r>
          </a:p>
          <a:p>
            <a:endParaRPr lang="fr-FR" noProof="0" dirty="0"/>
          </a:p>
          <a:p>
            <a:r>
              <a:rPr lang="fr-FR" noProof="0" dirty="0"/>
              <a:t>J’ai utilisé Angular Command Line pour la gestion des composants, modules, services, directive et pipes du framework Angular.</a:t>
            </a:r>
          </a:p>
          <a:p>
            <a:endParaRPr lang="fr-FR" noProof="0" dirty="0"/>
          </a:p>
          <a:p>
            <a:r>
              <a:rPr lang="fr-FR" noProof="0" dirty="0"/>
              <a:t>Et </a:t>
            </a:r>
            <a:r>
              <a:rPr lang="fr-FR" noProof="0" dirty="0" err="1"/>
              <a:t>finalemment</a:t>
            </a:r>
            <a:r>
              <a:rPr lang="fr-FR" noProof="0" dirty="0"/>
              <a:t> j’ai utilisé le Node Package Manager pour l’installation d’Angular et d’Angular Command Line ainsi que toutes les librairies utilisé dans le frontend. </a:t>
            </a:r>
          </a:p>
        </p:txBody>
      </p:sp>
      <p:sp>
        <p:nvSpPr>
          <p:cNvPr id="4" name="Slide Number Placeholder 3"/>
          <p:cNvSpPr>
            <a:spLocks noGrp="1"/>
          </p:cNvSpPr>
          <p:nvPr>
            <p:ph type="sldNum" sz="quarter" idx="5"/>
          </p:nvPr>
        </p:nvSpPr>
        <p:spPr/>
        <p:txBody>
          <a:bodyPr/>
          <a:lstStyle/>
          <a:p>
            <a:fld id="{6ABA078C-A8EF-4A3F-A95A-0036359C1121}" type="slidenum">
              <a:rPr lang="fr-FR" smtClean="0"/>
              <a:t>7</a:t>
            </a:fld>
            <a:endParaRPr lang="fr-FR"/>
          </a:p>
        </p:txBody>
      </p:sp>
    </p:spTree>
    <p:extLst>
      <p:ext uri="{BB962C8B-B14F-4D97-AF65-F5344CB8AC3E}">
        <p14:creationId xmlns:p14="http://schemas.microsoft.com/office/powerpoint/2010/main" val="233741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Dans la partie Backend, j’ai utilisé l’environnement de développement Eclipse.</a:t>
            </a:r>
          </a:p>
          <a:p>
            <a:pPr algn="just">
              <a:lnSpc>
                <a:spcPct val="107000"/>
              </a:lnSpc>
              <a:spcAft>
                <a:spcPts val="800"/>
              </a:spcAft>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J’ai utilisé aussi le framework Spring la version 2.4.5 et les modules associé à savoir Spring Boot, Spring Data JPA et Spring Security, avec le langage de programmation Java.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noProof="0" dirty="0"/>
          </a:p>
          <a:p>
            <a:r>
              <a:rPr lang="fr-FR" sz="1800" noProof="0" dirty="0"/>
              <a:t>J’ai utilisé Maven pour la gestion des dépendances de la partie backend.</a:t>
            </a:r>
          </a:p>
          <a:p>
            <a:endParaRPr lang="fr-FR" sz="1800" noProof="0" dirty="0"/>
          </a:p>
          <a:p>
            <a:r>
              <a:rPr lang="fr-FR" sz="1800" noProof="0" dirty="0"/>
              <a:t>Finalement, j’ai utilisé l’environnement de développement SQL Developer pour la communication et gestion de la base de données Oracle.</a:t>
            </a:r>
          </a:p>
          <a:p>
            <a:endParaRPr lang="fr-FR" sz="1800"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8</a:t>
            </a:fld>
            <a:endParaRPr lang="fr-FR"/>
          </a:p>
        </p:txBody>
      </p:sp>
    </p:spTree>
    <p:extLst>
      <p:ext uri="{BB962C8B-B14F-4D97-AF65-F5344CB8AC3E}">
        <p14:creationId xmlns:p14="http://schemas.microsoft.com/office/powerpoint/2010/main" val="54995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noProof="0" dirty="0"/>
              <a:t>Quatrièmement, je présente l’architecture de NaviExploit, et donc on a la structure global de l’application qu’est présenté dans le schéma ci-contre,</a:t>
            </a:r>
          </a:p>
          <a:p>
            <a:endParaRPr lang="fr-FR" sz="1800" noProof="0" dirty="0"/>
          </a:p>
          <a:p>
            <a:r>
              <a:rPr lang="fr-FR" sz="1800" b="0" i="0" u="none" strike="noStrike" baseline="0" dirty="0">
                <a:solidFill>
                  <a:srgbClr val="000000"/>
                </a:solidFill>
                <a:latin typeface="Times New Roman" panose="02020603050405020304" pitchFamily="18" charset="0"/>
              </a:rPr>
              <a:t>Dans la partie frontend, on a tout d’abord la couche Template qui représente les vue affichés par l’application et joue le rôle d’interface de communication entre l’utilisateur et l’application,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la couche Component fait la liaison entre la couche template et la couche Service et elle se dispose des services par injection de dépendance.</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Quant à la couche Service, elle assure d’une part la logique de l’application et d’autre part, la communication entre le frontend et le backend ainsi que le traitement de données retournées depuis le backend.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Pour faire la liaison entre le frontend et le backend j’ai utilisé le module HttpClient d’Angular, se module utilise le protocole http pour communiquer avec le backend et il permet entre autres d’effectuer les appellent CRUD classique vers le backend,  à savoir la méthode POST pour la création, GET pour la lecture (extraction), PUT pour la mise à jour et DELETE pour la suppression.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 ce qui concerne la partie backend, elle est développée sous format d’une API REST, on a tout d’abord la couche Controller qui assure la communication entre le frontend et le backend, elle expose des endpoints accessibles à travers des méthodes et l’url spécifiée pour chaque appelle CRUD, cette couche se dispose des Service par injection de dépendance,</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Ensuite on a la couche Service, qui assure la logique de l’application, le traitement des données et fait la liaison entre la couche controller et la couche Repository </a:t>
            </a:r>
          </a:p>
          <a:p>
            <a:endParaRPr lang="fr-FR" sz="1800" b="0" i="0" u="none" strike="noStrike" baseline="0" dirty="0">
              <a:solidFill>
                <a:srgbClr val="000000"/>
              </a:solidFill>
              <a:latin typeface="Times New Roman" panose="02020603050405020304" pitchFamily="18" charset="0"/>
            </a:endParaRPr>
          </a:p>
          <a:p>
            <a:r>
              <a:rPr lang="fr-FR" sz="1800" b="0" i="0" u="none" strike="noStrike" baseline="0" dirty="0">
                <a:solidFill>
                  <a:srgbClr val="000000"/>
                </a:solidFill>
                <a:latin typeface="Times New Roman" panose="02020603050405020304" pitchFamily="18" charset="0"/>
              </a:rPr>
              <a:t>Finalement on a la couche Repository qui gère la communication et l’accès à la base de données. </a:t>
            </a:r>
            <a:endParaRPr lang="fr-FR" sz="1800" noProof="0" dirty="0"/>
          </a:p>
          <a:p>
            <a:endParaRPr lang="fr-FR" sz="1800" noProof="0" dirty="0"/>
          </a:p>
        </p:txBody>
      </p:sp>
      <p:sp>
        <p:nvSpPr>
          <p:cNvPr id="4" name="Slide Number Placeholder 3"/>
          <p:cNvSpPr>
            <a:spLocks noGrp="1"/>
          </p:cNvSpPr>
          <p:nvPr>
            <p:ph type="sldNum" sz="quarter" idx="5"/>
          </p:nvPr>
        </p:nvSpPr>
        <p:spPr/>
        <p:txBody>
          <a:bodyPr/>
          <a:lstStyle/>
          <a:p>
            <a:fld id="{6ABA078C-A8EF-4A3F-A95A-0036359C1121}" type="slidenum">
              <a:rPr lang="fr-FR" smtClean="0"/>
              <a:t>9</a:t>
            </a:fld>
            <a:endParaRPr lang="fr-FR"/>
          </a:p>
        </p:txBody>
      </p:sp>
    </p:spTree>
    <p:extLst>
      <p:ext uri="{BB962C8B-B14F-4D97-AF65-F5344CB8AC3E}">
        <p14:creationId xmlns:p14="http://schemas.microsoft.com/office/powerpoint/2010/main" val="240858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5B2F028-C9CD-4CB8-8DCB-0E977E651C7B}" type="datetime1">
              <a:rPr lang="fr-FR" smtClean="0"/>
              <a:t>01/09/2021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37287907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7DCE4-02B0-426E-BD2E-EB73A4906481}" type="datetime1">
              <a:rPr lang="fr-FR" smtClean="0"/>
              <a:t>01/09/2021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27267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50AA4F-5E3A-4754-B30C-07BD505F00DB}" type="datetime1">
              <a:rPr lang="fr-FR" smtClean="0"/>
              <a:t>01/09/2021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89692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087CF-6A46-4898-81B5-871A869C8067}" type="datetime1">
              <a:rPr lang="fr-FR" smtClean="0"/>
              <a:t>01/09/2021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217897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6E2885D-97AB-4A8A-88BD-45EE7E307822}" type="datetime1">
              <a:rPr lang="fr-FR" smtClean="0"/>
              <a:t>01/09/2021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3221937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97D75E-F2D7-460D-A8B9-80010E4AD599}" type="datetime1">
              <a:rPr lang="fr-FR" smtClean="0"/>
              <a:t>01/09/2021</a:t>
            </a:fld>
            <a:endParaRPr lang="fr-FR"/>
          </a:p>
        </p:txBody>
      </p:sp>
      <p:sp>
        <p:nvSpPr>
          <p:cNvPr id="9" name="Footer Placeholder 8"/>
          <p:cNvSpPr>
            <a:spLocks noGrp="1"/>
          </p:cNvSpPr>
          <p:nvPr>
            <p:ph type="ftr" sz="quarter" idx="11"/>
          </p:nvPr>
        </p:nvSpPr>
        <p:spPr/>
        <p:txBody>
          <a:bodyPr/>
          <a:lstStyle/>
          <a:p>
            <a:endParaRPr lang="fr-FR"/>
          </a:p>
        </p:txBody>
      </p:sp>
      <p:sp>
        <p:nvSpPr>
          <p:cNvPr id="10" name="Slide Number Placeholder 9"/>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25364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757903C-6E26-4C1B-87CC-35874CE750F4}" type="datetime1">
              <a:rPr lang="fr-FR" smtClean="0"/>
              <a:t>01/09/2021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EA436A-38D9-4002-B5F3-07E4C7AF5C8C}" type="slidenum">
              <a:rPr lang="fr-FR" smtClean="0"/>
              <a:t>‹#›</a:t>
            </a:fld>
            <a:endParaRPr lang="fr-F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4839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737D-6A61-49EE-87A4-80E95155C719}" type="datetime1">
              <a:rPr lang="fr-FR" smtClean="0"/>
              <a:t>01/09/2021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315505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B2E4C-EEF2-4BDA-8C8C-F80E3821574F}" type="datetime1">
              <a:rPr lang="fr-FR" smtClean="0"/>
              <a:t>01/09/2021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60449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E5884C-C7A0-40DB-925B-555891EE6B6B}" type="datetime1">
              <a:rPr lang="fr-FR" smtClean="0"/>
              <a:t>01/09/2021</a:t>
            </a:fld>
            <a:endParaRPr lang="fr-FR"/>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fr-FR"/>
          </a:p>
        </p:txBody>
      </p:sp>
      <p:sp>
        <p:nvSpPr>
          <p:cNvPr id="7" name="Slide Number Placeholder 6"/>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191939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C760DC31-5AFC-4C8B-8CD0-3AC32606CAA9}" type="datetime1">
              <a:rPr lang="fr-FR" smtClean="0"/>
              <a:t>01/09/2021</a:t>
            </a:fld>
            <a:endParaRPr lang="fr-FR"/>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fr-FR"/>
          </a:p>
        </p:txBody>
      </p:sp>
      <p:sp>
        <p:nvSpPr>
          <p:cNvPr id="7" name="Slide Number Placeholder 6"/>
          <p:cNvSpPr>
            <a:spLocks noGrp="1"/>
          </p:cNvSpPr>
          <p:nvPr>
            <p:ph type="sldNum" sz="quarter" idx="12"/>
          </p:nvPr>
        </p:nvSpPr>
        <p:spPr/>
        <p:txBody>
          <a:bodyPr/>
          <a:lstStyle/>
          <a:p>
            <a:fld id="{E8EA436A-38D9-4002-B5F3-07E4C7AF5C8C}" type="slidenum">
              <a:rPr lang="fr-FR" smtClean="0"/>
              <a:t>‹#›</a:t>
            </a:fld>
            <a:endParaRPr lang="fr-FR"/>
          </a:p>
        </p:txBody>
      </p:sp>
    </p:spTree>
    <p:extLst>
      <p:ext uri="{BB962C8B-B14F-4D97-AF65-F5344CB8AC3E}">
        <p14:creationId xmlns:p14="http://schemas.microsoft.com/office/powerpoint/2010/main" val="283053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41BBC1D-3C45-43F8-83BC-E6CF56086402}" type="datetime1">
              <a:rPr lang="fr-FR" smtClean="0"/>
              <a:t>01/09/2021</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F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8EA436A-38D9-4002-B5F3-07E4C7AF5C8C}" type="slidenum">
              <a:rPr lang="fr-FR" smtClean="0"/>
              <a:t>‹#›</a:t>
            </a:fld>
            <a:endParaRPr lang="fr-FR"/>
          </a:p>
        </p:txBody>
      </p:sp>
    </p:spTree>
    <p:extLst>
      <p:ext uri="{BB962C8B-B14F-4D97-AF65-F5344CB8AC3E}">
        <p14:creationId xmlns:p14="http://schemas.microsoft.com/office/powerpoint/2010/main" val="256740454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4671-951F-42BD-B6A0-F848AC229348}"/>
              </a:ext>
            </a:extLst>
          </p:cNvPr>
          <p:cNvSpPr>
            <a:spLocks noGrp="1"/>
          </p:cNvSpPr>
          <p:nvPr>
            <p:ph type="ctrTitle"/>
          </p:nvPr>
        </p:nvSpPr>
        <p:spPr>
          <a:xfrm>
            <a:off x="762000" y="2714763"/>
            <a:ext cx="10668000" cy="1218264"/>
          </a:xfrm>
          <a:solidFill>
            <a:schemeClr val="tx1">
              <a:lumMod val="75000"/>
              <a:alpha val="50000"/>
            </a:schemeClr>
          </a:solidFill>
        </p:spPr>
        <p:txBody>
          <a:bodyPr>
            <a:normAutofit/>
          </a:bodyPr>
          <a:lstStyle/>
          <a:p>
            <a:r>
              <a:rPr lang="fr-FR" sz="2400" dirty="0">
                <a:effectLst/>
                <a:latin typeface="Arial" panose="020B0604020202020204" pitchFamily="34" charset="0"/>
                <a:ea typeface="Calibri" panose="020F0502020204030204" pitchFamily="34" charset="0"/>
                <a:cs typeface="Arial" panose="020B0604020202020204" pitchFamily="34" charset="0"/>
              </a:rPr>
              <a:t>Développement d’un extranet compatible tablette avec Spring / Angular</a:t>
            </a:r>
            <a:endParaRPr lang="fr-FR" sz="2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C09045F-1B3C-44EA-8593-04C383DB62C8}"/>
              </a:ext>
            </a:extLst>
          </p:cNvPr>
          <p:cNvSpPr>
            <a:spLocks noGrp="1"/>
          </p:cNvSpPr>
          <p:nvPr>
            <p:ph type="subTitle" idx="1"/>
          </p:nvPr>
        </p:nvSpPr>
        <p:spPr>
          <a:xfrm>
            <a:off x="762000" y="4587614"/>
            <a:ext cx="11055531" cy="2120847"/>
          </a:xfrm>
        </p:spPr>
        <p:txBody>
          <a:bodyPr>
            <a:normAutofit lnSpcReduction="10000"/>
          </a:bodyPr>
          <a:lstStyle/>
          <a:p>
            <a:pPr algn="l">
              <a:lnSpc>
                <a:spcPct val="107000"/>
              </a:lnSpc>
              <a:spcAft>
                <a:spcPts val="800"/>
              </a:spcAft>
            </a:pPr>
            <a:r>
              <a:rPr lang="fr-FR" sz="1800" dirty="0">
                <a:solidFill>
                  <a:schemeClr val="bg1"/>
                </a:solidFill>
                <a:effectLst/>
                <a:ea typeface="Calibri" panose="020F0502020204030204" pitchFamily="34" charset="0"/>
                <a:cs typeface="Times New Roman" panose="02020603050405020304" pitchFamily="18" charset="0"/>
              </a:rPr>
              <a:t>Réalisé par : 						Sous la responsabilité de :</a:t>
            </a:r>
          </a:p>
          <a:p>
            <a:pPr algn="l">
              <a:lnSpc>
                <a:spcPct val="107000"/>
              </a:lnSpc>
              <a:spcAft>
                <a:spcPts val="800"/>
              </a:spcAft>
            </a:pPr>
            <a:r>
              <a:rPr lang="fr-FR" sz="1800" dirty="0">
                <a:solidFill>
                  <a:schemeClr val="bg1"/>
                </a:solidFill>
                <a:effectLst/>
                <a:ea typeface="Calibri" panose="020F0502020204030204" pitchFamily="34" charset="0"/>
                <a:cs typeface="Times New Roman" panose="02020603050405020304" pitchFamily="18" charset="0"/>
              </a:rPr>
              <a:t>Yasser HAMEK						M. Jérémie PAZIAULT</a:t>
            </a:r>
          </a:p>
          <a:p>
            <a:pPr algn="l"/>
            <a:r>
              <a:rPr lang="en-US" sz="1800" dirty="0">
                <a:solidFill>
                  <a:schemeClr val="bg1"/>
                </a:solidFill>
                <a:effectLst/>
                <a:ea typeface="Calibri" panose="020F0502020204030204" pitchFamily="34" charset="0"/>
              </a:rPr>
              <a:t>							M. David Gross AMBLARD</a:t>
            </a:r>
          </a:p>
          <a:p>
            <a:pPr algn="l"/>
            <a:endParaRPr lang="en-US" sz="1800" dirty="0">
              <a:solidFill>
                <a:schemeClr val="bg1"/>
              </a:solidFill>
              <a:effectLst/>
              <a:ea typeface="Calibri" panose="020F0502020204030204" pitchFamily="34" charset="0"/>
            </a:endParaRPr>
          </a:p>
          <a:p>
            <a:r>
              <a:rPr lang="fr-FR" sz="2000" dirty="0">
                <a:solidFill>
                  <a:schemeClr val="bg1"/>
                </a:solidFill>
                <a:effectLst/>
                <a:ea typeface="Calibri" panose="020F0502020204030204" pitchFamily="34" charset="0"/>
                <a:cs typeface="Times New Roman" panose="02020603050405020304" pitchFamily="18" charset="0"/>
              </a:rPr>
              <a:t>2020-2021</a:t>
            </a:r>
          </a:p>
          <a:p>
            <a:pPr algn="l"/>
            <a:endParaRPr lang="fr-FR" dirty="0">
              <a:solidFill>
                <a:schemeClr val="bg1"/>
              </a:solidFill>
            </a:endParaRPr>
          </a:p>
        </p:txBody>
      </p:sp>
      <p:pic>
        <p:nvPicPr>
          <p:cNvPr id="4" name="Picture 3">
            <a:extLst>
              <a:ext uri="{FF2B5EF4-FFF2-40B4-BE49-F238E27FC236}">
                <a16:creationId xmlns:a16="http://schemas.microsoft.com/office/drawing/2014/main" id="{B657A3D3-CA15-402F-BF2C-26AA65F161E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6202" y="470522"/>
            <a:ext cx="1820545" cy="502285"/>
          </a:xfrm>
          <a:prstGeom prst="rect">
            <a:avLst/>
          </a:prstGeom>
          <a:noFill/>
          <a:ln>
            <a:noFill/>
          </a:ln>
        </p:spPr>
      </p:pic>
      <p:pic>
        <p:nvPicPr>
          <p:cNvPr id="5" name="Picture 4">
            <a:extLst>
              <a:ext uri="{FF2B5EF4-FFF2-40B4-BE49-F238E27FC236}">
                <a16:creationId xmlns:a16="http://schemas.microsoft.com/office/drawing/2014/main" id="{B9AD5E94-3B3C-46E1-BA14-C1F028F1B52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50313" y="255892"/>
            <a:ext cx="2077085" cy="716915"/>
          </a:xfrm>
          <a:prstGeom prst="rect">
            <a:avLst/>
          </a:prstGeom>
          <a:noFill/>
          <a:ln>
            <a:noFill/>
          </a:ln>
        </p:spPr>
      </p:pic>
      <p:pic>
        <p:nvPicPr>
          <p:cNvPr id="7" name="Picture 6">
            <a:extLst>
              <a:ext uri="{FF2B5EF4-FFF2-40B4-BE49-F238E27FC236}">
                <a16:creationId xmlns:a16="http://schemas.microsoft.com/office/drawing/2014/main" id="{E8B03ECC-D7B5-43CC-A49B-147DF4B2121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253" y="386977"/>
            <a:ext cx="1412875" cy="612775"/>
          </a:xfrm>
          <a:prstGeom prst="rect">
            <a:avLst/>
          </a:prstGeom>
          <a:noFill/>
          <a:ln>
            <a:noFill/>
          </a:ln>
        </p:spPr>
      </p:pic>
      <p:pic>
        <p:nvPicPr>
          <p:cNvPr id="9" name="Picture 8" descr="Logo&#10;&#10;Description automatically generated">
            <a:extLst>
              <a:ext uri="{FF2B5EF4-FFF2-40B4-BE49-F238E27FC236}">
                <a16:creationId xmlns:a16="http://schemas.microsoft.com/office/drawing/2014/main" id="{D00FA6B9-4D4C-40A2-89B3-DA76959905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602" y="255892"/>
            <a:ext cx="2178281" cy="874943"/>
          </a:xfrm>
          <a:prstGeom prst="rect">
            <a:avLst/>
          </a:prstGeom>
        </p:spPr>
      </p:pic>
      <p:sp>
        <p:nvSpPr>
          <p:cNvPr id="10" name="Title 1">
            <a:extLst>
              <a:ext uri="{FF2B5EF4-FFF2-40B4-BE49-F238E27FC236}">
                <a16:creationId xmlns:a16="http://schemas.microsoft.com/office/drawing/2014/main" id="{8AD596F6-C3B7-4445-82D6-0657A82C4128}"/>
              </a:ext>
            </a:extLst>
          </p:cNvPr>
          <p:cNvSpPr txBox="1">
            <a:spLocks/>
          </p:cNvSpPr>
          <p:nvPr/>
        </p:nvSpPr>
        <p:spPr>
          <a:xfrm>
            <a:off x="3420487" y="1310922"/>
            <a:ext cx="5876260" cy="1481560"/>
          </a:xfrm>
          <a:prstGeom prst="rect">
            <a:avLst/>
          </a:prstGeom>
          <a:noFill/>
          <a:ln w="38100" cap="sq">
            <a:no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ctr">
              <a:lnSpc>
                <a:spcPct val="107000"/>
              </a:lnSpc>
              <a:spcAft>
                <a:spcPts val="800"/>
              </a:spcAft>
            </a:pPr>
            <a:r>
              <a:rPr lang="fr-FR" sz="1800" dirty="0">
                <a:effectLst/>
                <a:ea typeface="Calibri" panose="020F0502020204030204" pitchFamily="34" charset="0"/>
                <a:cs typeface="Times New Roman" panose="02020603050405020304" pitchFamily="18" charset="0"/>
              </a:rPr>
              <a:t>Master Informatique 2</a:t>
            </a:r>
            <a:r>
              <a:rPr lang="fr-FR" sz="1800" cap="none" baseline="30000" dirty="0">
                <a:effectLst/>
                <a:ea typeface="Calibri" panose="020F0502020204030204" pitchFamily="34" charset="0"/>
                <a:cs typeface="Times New Roman" panose="02020603050405020304" pitchFamily="18" charset="0"/>
              </a:rPr>
              <a:t>e</a:t>
            </a:r>
            <a:r>
              <a:rPr lang="fr-FR" sz="1800" dirty="0">
                <a:effectLst/>
                <a:ea typeface="Calibri" panose="020F0502020204030204" pitchFamily="34" charset="0"/>
                <a:cs typeface="Times New Roman" panose="02020603050405020304" pitchFamily="18" charset="0"/>
              </a:rPr>
              <a:t> année</a:t>
            </a:r>
          </a:p>
          <a:p>
            <a:pPr algn="ctr">
              <a:lnSpc>
                <a:spcPct val="107000"/>
              </a:lnSpc>
              <a:spcAft>
                <a:spcPts val="800"/>
              </a:spcAft>
            </a:pPr>
            <a:r>
              <a:rPr lang="fr-FR" sz="1800" dirty="0">
                <a:ea typeface="Calibri" panose="020F0502020204030204" pitchFamily="34" charset="0"/>
                <a:cs typeface="Times New Roman" panose="02020603050405020304" pitchFamily="18" charset="0"/>
              </a:rPr>
              <a:t>Parcours CCN</a:t>
            </a:r>
            <a:endParaRPr lang="fr-FR" sz="1800" dirty="0">
              <a:effectLst/>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7F13BFD-CB21-4174-B013-DBADE8247884}"/>
              </a:ext>
            </a:extLst>
          </p:cNvPr>
          <p:cNvSpPr>
            <a:spLocks noGrp="1"/>
          </p:cNvSpPr>
          <p:nvPr>
            <p:ph type="sldNum" sz="quarter" idx="12"/>
          </p:nvPr>
        </p:nvSpPr>
        <p:spPr/>
        <p:txBody>
          <a:bodyPr/>
          <a:lstStyle/>
          <a:p>
            <a:fld id="{E8EA436A-38D9-4002-B5F3-07E4C7AF5C8C}" type="slidenum">
              <a:rPr lang="fr-FR" sz="1400" smtClean="0"/>
              <a:t>1</a:t>
            </a:fld>
            <a:endParaRPr lang="fr-FR" dirty="0"/>
          </a:p>
        </p:txBody>
      </p:sp>
    </p:spTree>
    <p:extLst>
      <p:ext uri="{BB962C8B-B14F-4D97-AF65-F5344CB8AC3E}">
        <p14:creationId xmlns:p14="http://schemas.microsoft.com/office/powerpoint/2010/main" val="294866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2" y="135665"/>
            <a:ext cx="5134959"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ea typeface="Calibri" panose="020F0502020204030204" pitchFamily="34" charset="0"/>
                <a:cs typeface="Arial" panose="020B0604020202020204" pitchFamily="34" charset="0"/>
              </a:rPr>
              <a:t>4</a:t>
            </a:r>
            <a:r>
              <a:rPr lang="fr-FR" sz="2400" cap="none" dirty="0">
                <a:effectLst/>
                <a:latin typeface="Arial" panose="020B0604020202020204" pitchFamily="34" charset="0"/>
                <a:ea typeface="Calibri" panose="020F0502020204030204" pitchFamily="34" charset="0"/>
                <a:cs typeface="Arial" panose="020B0604020202020204" pitchFamily="34" charset="0"/>
              </a:rPr>
              <a:t>. Architecture de NaviExploit</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5" y="771618"/>
            <a:ext cx="1868691"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Frontend</a:t>
            </a:r>
          </a:p>
        </p:txBody>
      </p:sp>
      <p:sp>
        <p:nvSpPr>
          <p:cNvPr id="5" name="Title 1">
            <a:extLst>
              <a:ext uri="{FF2B5EF4-FFF2-40B4-BE49-F238E27FC236}">
                <a16:creationId xmlns:a16="http://schemas.microsoft.com/office/drawing/2014/main" id="{86B575AA-E2C0-4627-9AE9-34D742EFA9C9}"/>
              </a:ext>
            </a:extLst>
          </p:cNvPr>
          <p:cNvSpPr txBox="1">
            <a:spLocks/>
          </p:cNvSpPr>
          <p:nvPr/>
        </p:nvSpPr>
        <p:spPr>
          <a:xfrm>
            <a:off x="3454424" y="771617"/>
            <a:ext cx="2015647"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Architecture</a:t>
            </a:r>
          </a:p>
        </p:txBody>
      </p:sp>
      <p:pic>
        <p:nvPicPr>
          <p:cNvPr id="7" name="Picture 6" descr="Diagram&#10;&#10;Description automatically generated">
            <a:extLst>
              <a:ext uri="{FF2B5EF4-FFF2-40B4-BE49-F238E27FC236}">
                <a16:creationId xmlns:a16="http://schemas.microsoft.com/office/drawing/2014/main" id="{F037A96F-53B4-408A-8DF5-0ECCA65C7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769" y="1372531"/>
            <a:ext cx="8002601" cy="5349804"/>
          </a:xfrm>
          <a:prstGeom prst="rect">
            <a:avLst/>
          </a:prstGeom>
        </p:spPr>
      </p:pic>
      <p:pic>
        <p:nvPicPr>
          <p:cNvPr id="10" name="Picture 9" descr="Chart&#10;&#10;Description automatically generated with medium confidence">
            <a:extLst>
              <a:ext uri="{FF2B5EF4-FFF2-40B4-BE49-F238E27FC236}">
                <a16:creationId xmlns:a16="http://schemas.microsoft.com/office/drawing/2014/main" id="{873AFFC9-9E5B-4BF1-B1B6-5C1A2B523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3769" y="1372530"/>
            <a:ext cx="8002601" cy="5349804"/>
          </a:xfrm>
          <a:prstGeom prst="rect">
            <a:avLst/>
          </a:prstGeom>
        </p:spPr>
      </p:pic>
      <p:pic>
        <p:nvPicPr>
          <p:cNvPr id="13" name="Picture 12" descr="Diagram&#10;&#10;Description automatically generated">
            <a:extLst>
              <a:ext uri="{FF2B5EF4-FFF2-40B4-BE49-F238E27FC236}">
                <a16:creationId xmlns:a16="http://schemas.microsoft.com/office/drawing/2014/main" id="{CA315C99-3BC7-4DA8-827C-F4CD3318E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3769" y="1372529"/>
            <a:ext cx="8002601" cy="5349804"/>
          </a:xfrm>
          <a:prstGeom prst="rect">
            <a:avLst/>
          </a:prstGeom>
        </p:spPr>
      </p:pic>
      <p:pic>
        <p:nvPicPr>
          <p:cNvPr id="15" name="Picture 14" descr="Diagram&#10;&#10;Description automatically generated">
            <a:extLst>
              <a:ext uri="{FF2B5EF4-FFF2-40B4-BE49-F238E27FC236}">
                <a16:creationId xmlns:a16="http://schemas.microsoft.com/office/drawing/2014/main" id="{AFBF750B-834A-49F4-8E33-E3D708FE1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769" y="1372528"/>
            <a:ext cx="8002601" cy="5349804"/>
          </a:xfrm>
          <a:prstGeom prst="rect">
            <a:avLst/>
          </a:prstGeom>
        </p:spPr>
      </p:pic>
      <p:pic>
        <p:nvPicPr>
          <p:cNvPr id="17" name="Picture 16" descr="Diagram&#10;&#10;Description automatically generated">
            <a:extLst>
              <a:ext uri="{FF2B5EF4-FFF2-40B4-BE49-F238E27FC236}">
                <a16:creationId xmlns:a16="http://schemas.microsoft.com/office/drawing/2014/main" id="{8092B710-6A85-4CF4-8FF1-FE4AAEDFC2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53769" y="1372527"/>
            <a:ext cx="7997016" cy="5349804"/>
          </a:xfrm>
          <a:prstGeom prst="rect">
            <a:avLst/>
          </a:prstGeom>
        </p:spPr>
      </p:pic>
      <p:pic>
        <p:nvPicPr>
          <p:cNvPr id="19" name="Picture 18" descr="Diagram&#10;&#10;Description automatically generated">
            <a:extLst>
              <a:ext uri="{FF2B5EF4-FFF2-40B4-BE49-F238E27FC236}">
                <a16:creationId xmlns:a16="http://schemas.microsoft.com/office/drawing/2014/main" id="{6E31A176-0FA3-477A-B26D-B03882700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184" y="1372526"/>
            <a:ext cx="8002601" cy="5349804"/>
          </a:xfrm>
          <a:prstGeom prst="rect">
            <a:avLst/>
          </a:prstGeom>
        </p:spPr>
      </p:pic>
      <p:sp>
        <p:nvSpPr>
          <p:cNvPr id="2" name="Slide Number Placeholder 1">
            <a:extLst>
              <a:ext uri="{FF2B5EF4-FFF2-40B4-BE49-F238E27FC236}">
                <a16:creationId xmlns:a16="http://schemas.microsoft.com/office/drawing/2014/main" id="{A893FABC-8EA2-4C99-B3B3-804AD5A89EF5}"/>
              </a:ext>
            </a:extLst>
          </p:cNvPr>
          <p:cNvSpPr>
            <a:spLocks noGrp="1"/>
          </p:cNvSpPr>
          <p:nvPr>
            <p:ph type="sldNum" sz="quarter" idx="12"/>
          </p:nvPr>
        </p:nvSpPr>
        <p:spPr/>
        <p:txBody>
          <a:bodyPr/>
          <a:lstStyle/>
          <a:p>
            <a:fld id="{E8EA436A-38D9-4002-B5F3-07E4C7AF5C8C}" type="slidenum">
              <a:rPr lang="fr-FR" smtClean="0"/>
              <a:t>10</a:t>
            </a:fld>
            <a:endParaRPr lang="fr-FR"/>
          </a:p>
        </p:txBody>
      </p:sp>
    </p:spTree>
    <p:extLst>
      <p:ext uri="{BB962C8B-B14F-4D97-AF65-F5344CB8AC3E}">
        <p14:creationId xmlns:p14="http://schemas.microsoft.com/office/powerpoint/2010/main" val="152264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2" y="135665"/>
            <a:ext cx="5134959"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ea typeface="Calibri" panose="020F0502020204030204" pitchFamily="34" charset="0"/>
                <a:cs typeface="Arial" panose="020B0604020202020204" pitchFamily="34" charset="0"/>
              </a:rPr>
              <a:t>4</a:t>
            </a:r>
            <a:r>
              <a:rPr lang="fr-FR" sz="2400" cap="none" dirty="0">
                <a:effectLst/>
                <a:latin typeface="Arial" panose="020B0604020202020204" pitchFamily="34" charset="0"/>
                <a:ea typeface="Calibri" panose="020F0502020204030204" pitchFamily="34" charset="0"/>
                <a:cs typeface="Arial" panose="020B0604020202020204" pitchFamily="34" charset="0"/>
              </a:rPr>
              <a:t>. Architecture de NaviExploit</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5" y="771618"/>
            <a:ext cx="1868691"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3. Backend</a:t>
            </a:r>
          </a:p>
        </p:txBody>
      </p:sp>
      <p:sp>
        <p:nvSpPr>
          <p:cNvPr id="5" name="Title 1">
            <a:extLst>
              <a:ext uri="{FF2B5EF4-FFF2-40B4-BE49-F238E27FC236}">
                <a16:creationId xmlns:a16="http://schemas.microsoft.com/office/drawing/2014/main" id="{86B575AA-E2C0-4627-9AE9-34D742EFA9C9}"/>
              </a:ext>
            </a:extLst>
          </p:cNvPr>
          <p:cNvSpPr txBox="1">
            <a:spLocks/>
          </p:cNvSpPr>
          <p:nvPr/>
        </p:nvSpPr>
        <p:spPr>
          <a:xfrm>
            <a:off x="3454424" y="771617"/>
            <a:ext cx="2015647"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Architecture</a:t>
            </a:r>
          </a:p>
        </p:txBody>
      </p:sp>
      <p:pic>
        <p:nvPicPr>
          <p:cNvPr id="6" name="Picture 5">
            <a:extLst>
              <a:ext uri="{FF2B5EF4-FFF2-40B4-BE49-F238E27FC236}">
                <a16:creationId xmlns:a16="http://schemas.microsoft.com/office/drawing/2014/main" id="{BF2CC796-F8E1-4454-A6B6-B9B81C1A4DFD}"/>
              </a:ext>
            </a:extLst>
          </p:cNvPr>
          <p:cNvPicPr>
            <a:picLocks noChangeAspect="1"/>
          </p:cNvPicPr>
          <p:nvPr/>
        </p:nvPicPr>
        <p:blipFill>
          <a:blip r:embed="rId3"/>
          <a:stretch>
            <a:fillRect/>
          </a:stretch>
        </p:blipFill>
        <p:spPr>
          <a:xfrm>
            <a:off x="613547" y="1512850"/>
            <a:ext cx="10964906" cy="5088696"/>
          </a:xfrm>
          <a:prstGeom prst="rect">
            <a:avLst/>
          </a:prstGeom>
          <a:ln>
            <a:solidFill>
              <a:schemeClr val="bg1"/>
            </a:solidFill>
          </a:ln>
        </p:spPr>
      </p:pic>
      <p:pic>
        <p:nvPicPr>
          <p:cNvPr id="3" name="Picture 2" descr="Diagram&#10;&#10;Description automatically generated with medium confidence">
            <a:extLst>
              <a:ext uri="{FF2B5EF4-FFF2-40B4-BE49-F238E27FC236}">
                <a16:creationId xmlns:a16="http://schemas.microsoft.com/office/drawing/2014/main" id="{8382FB0A-D279-4626-9454-D4A87CB60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48" y="1512849"/>
            <a:ext cx="10964905" cy="5108721"/>
          </a:xfrm>
          <a:prstGeom prst="rect">
            <a:avLst/>
          </a:prstGeom>
          <a:ln>
            <a:solidFill>
              <a:schemeClr val="bg1"/>
            </a:solidFill>
          </a:ln>
        </p:spPr>
      </p:pic>
      <p:pic>
        <p:nvPicPr>
          <p:cNvPr id="7" name="Picture 6" descr="Diagram&#10;&#10;Description automatically generated">
            <a:extLst>
              <a:ext uri="{FF2B5EF4-FFF2-40B4-BE49-F238E27FC236}">
                <a16:creationId xmlns:a16="http://schemas.microsoft.com/office/drawing/2014/main" id="{1DC38B8B-355A-45DC-BB90-688FE202F0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545" y="1512848"/>
            <a:ext cx="10964905" cy="5108721"/>
          </a:xfrm>
          <a:prstGeom prst="rect">
            <a:avLst/>
          </a:prstGeom>
          <a:ln>
            <a:solidFill>
              <a:schemeClr val="bg1"/>
            </a:solidFill>
          </a:ln>
        </p:spPr>
      </p:pic>
      <p:pic>
        <p:nvPicPr>
          <p:cNvPr id="10" name="Picture 9" descr="Diagram&#10;&#10;Description automatically generated">
            <a:extLst>
              <a:ext uri="{FF2B5EF4-FFF2-40B4-BE49-F238E27FC236}">
                <a16:creationId xmlns:a16="http://schemas.microsoft.com/office/drawing/2014/main" id="{3BC54EF9-930A-4655-8E8A-857768DFA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42" y="1512848"/>
            <a:ext cx="10964904" cy="5108722"/>
          </a:xfrm>
          <a:prstGeom prst="rect">
            <a:avLst/>
          </a:prstGeom>
          <a:ln>
            <a:solidFill>
              <a:schemeClr val="bg1"/>
            </a:solidFill>
          </a:ln>
        </p:spPr>
      </p:pic>
      <p:pic>
        <p:nvPicPr>
          <p:cNvPr id="13" name="Picture 12" descr="Diagram&#10;&#10;Description automatically generated">
            <a:extLst>
              <a:ext uri="{FF2B5EF4-FFF2-40B4-BE49-F238E27FC236}">
                <a16:creationId xmlns:a16="http://schemas.microsoft.com/office/drawing/2014/main" id="{F655076E-918D-4321-AEB8-1296BB0177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535" y="1512847"/>
            <a:ext cx="10964904" cy="5142832"/>
          </a:xfrm>
          <a:prstGeom prst="rect">
            <a:avLst/>
          </a:prstGeom>
          <a:ln>
            <a:solidFill>
              <a:schemeClr val="bg1"/>
            </a:solidFill>
          </a:ln>
        </p:spPr>
      </p:pic>
      <p:sp>
        <p:nvSpPr>
          <p:cNvPr id="2" name="Slide Number Placeholder 1">
            <a:extLst>
              <a:ext uri="{FF2B5EF4-FFF2-40B4-BE49-F238E27FC236}">
                <a16:creationId xmlns:a16="http://schemas.microsoft.com/office/drawing/2014/main" id="{BF0C5E01-A6EA-4482-B324-1D1F183AB889}"/>
              </a:ext>
            </a:extLst>
          </p:cNvPr>
          <p:cNvSpPr>
            <a:spLocks noGrp="1"/>
          </p:cNvSpPr>
          <p:nvPr>
            <p:ph type="sldNum" sz="quarter" idx="12"/>
          </p:nvPr>
        </p:nvSpPr>
        <p:spPr/>
        <p:txBody>
          <a:bodyPr/>
          <a:lstStyle/>
          <a:p>
            <a:fld id="{E8EA436A-38D9-4002-B5F3-07E4C7AF5C8C}" type="slidenum">
              <a:rPr lang="fr-FR" smtClean="0"/>
              <a:t>11</a:t>
            </a:fld>
            <a:endParaRPr lang="fr-FR"/>
          </a:p>
        </p:txBody>
      </p:sp>
    </p:spTree>
    <p:extLst>
      <p:ext uri="{BB962C8B-B14F-4D97-AF65-F5344CB8AC3E}">
        <p14:creationId xmlns:p14="http://schemas.microsoft.com/office/powerpoint/2010/main" val="41181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5330900"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cs typeface="Arial" panose="020B0604020202020204" pitchFamily="34" charset="0"/>
              </a:rPr>
              <a:t>5. Fonctionnalités développées</a:t>
            </a: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2015649"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1. NaviParc</a:t>
            </a:r>
          </a:p>
        </p:txBody>
      </p:sp>
      <p:pic>
        <p:nvPicPr>
          <p:cNvPr id="3" name="Picture 2">
            <a:extLst>
              <a:ext uri="{FF2B5EF4-FFF2-40B4-BE49-F238E27FC236}">
                <a16:creationId xmlns:a16="http://schemas.microsoft.com/office/drawing/2014/main" id="{B9850537-172A-4472-962D-66CF6B0B725B}"/>
              </a:ext>
            </a:extLst>
          </p:cNvPr>
          <p:cNvPicPr>
            <a:picLocks noChangeAspect="1"/>
          </p:cNvPicPr>
          <p:nvPr/>
        </p:nvPicPr>
        <p:blipFill>
          <a:blip r:embed="rId3"/>
          <a:stretch>
            <a:fillRect/>
          </a:stretch>
        </p:blipFill>
        <p:spPr>
          <a:xfrm>
            <a:off x="335114" y="2063659"/>
            <a:ext cx="7600572" cy="4658675"/>
          </a:xfrm>
          <a:prstGeom prst="rect">
            <a:avLst/>
          </a:prstGeom>
          <a:ln>
            <a:solidFill>
              <a:schemeClr val="bg1"/>
            </a:solidFill>
          </a:ln>
        </p:spPr>
      </p:pic>
      <p:sp>
        <p:nvSpPr>
          <p:cNvPr id="13" name="TextBox 12">
            <a:extLst>
              <a:ext uri="{FF2B5EF4-FFF2-40B4-BE49-F238E27FC236}">
                <a16:creationId xmlns:a16="http://schemas.microsoft.com/office/drawing/2014/main" id="{186FD026-709E-4EAE-BAD3-EBD5D5FD02E6}"/>
              </a:ext>
            </a:extLst>
          </p:cNvPr>
          <p:cNvSpPr txBox="1"/>
          <p:nvPr/>
        </p:nvSpPr>
        <p:spPr>
          <a:xfrm>
            <a:off x="2088111" y="1526703"/>
            <a:ext cx="4165732" cy="369332"/>
          </a:xfrm>
          <a:prstGeom prst="rect">
            <a:avLst/>
          </a:prstGeom>
          <a:noFill/>
        </p:spPr>
        <p:txBody>
          <a:bodyPr wrap="square">
            <a:spAutoFit/>
          </a:bodyPr>
          <a:lstStyle/>
          <a:p>
            <a:pPr marL="285750" indent="-285750">
              <a:buFont typeface="Arial" panose="020B0604020202020204" pitchFamily="34" charset="0"/>
              <a:buChar char="•"/>
            </a:pPr>
            <a:r>
              <a:rPr lang="fr-FR" sz="1800" i="0" u="none" strike="noStrike" baseline="0" dirty="0">
                <a:solidFill>
                  <a:srgbClr val="000000"/>
                </a:solidFill>
                <a:highlight>
                  <a:srgbClr val="00FF00"/>
                </a:highlight>
                <a:latin typeface="+mj-lt"/>
              </a:rPr>
              <a:t>Page d’affluence sur les terminaux</a:t>
            </a:r>
            <a:endParaRPr lang="fr-FR" dirty="0">
              <a:solidFill>
                <a:schemeClr val="bg1"/>
              </a:solidFill>
              <a:highlight>
                <a:srgbClr val="00FF00"/>
              </a:highlight>
              <a:latin typeface="+mj-lt"/>
            </a:endParaRPr>
          </a:p>
        </p:txBody>
      </p:sp>
      <p:sp>
        <p:nvSpPr>
          <p:cNvPr id="6" name="TextBox 5">
            <a:extLst>
              <a:ext uri="{FF2B5EF4-FFF2-40B4-BE49-F238E27FC236}">
                <a16:creationId xmlns:a16="http://schemas.microsoft.com/office/drawing/2014/main" id="{859356EC-12D4-4E13-9ED0-633A9C8B447A}"/>
              </a:ext>
            </a:extLst>
          </p:cNvPr>
          <p:cNvSpPr txBox="1"/>
          <p:nvPr/>
        </p:nvSpPr>
        <p:spPr>
          <a:xfrm>
            <a:off x="8670470" y="2465004"/>
            <a:ext cx="1928717" cy="369332"/>
          </a:xfrm>
          <a:prstGeom prst="rect">
            <a:avLst/>
          </a:prstGeom>
          <a:noFill/>
        </p:spPr>
        <p:txBody>
          <a:bodyPr wrap="square">
            <a:spAutoFit/>
          </a:bodyPr>
          <a:lstStyle/>
          <a:p>
            <a:pPr marL="285750" indent="-285750">
              <a:buFont typeface="Arial" panose="020B0604020202020204" pitchFamily="34" charset="0"/>
              <a:buChar char="•"/>
            </a:pPr>
            <a:r>
              <a:rPr lang="fr-FR" sz="1800" i="0" u="none" strike="noStrike" baseline="0" dirty="0">
                <a:solidFill>
                  <a:srgbClr val="000000"/>
                </a:solidFill>
                <a:highlight>
                  <a:srgbClr val="00FF00"/>
                </a:highlight>
                <a:latin typeface="+mj-lt"/>
              </a:rPr>
              <a:t>Export Excel</a:t>
            </a:r>
            <a:endParaRPr lang="fr-FR" dirty="0">
              <a:solidFill>
                <a:schemeClr val="bg1"/>
              </a:solidFill>
              <a:highlight>
                <a:srgbClr val="00FF00"/>
              </a:highlight>
              <a:latin typeface="+mj-lt"/>
            </a:endParaRPr>
          </a:p>
        </p:txBody>
      </p:sp>
      <p:sp>
        <p:nvSpPr>
          <p:cNvPr id="9" name="TextBox 8">
            <a:extLst>
              <a:ext uri="{FF2B5EF4-FFF2-40B4-BE49-F238E27FC236}">
                <a16:creationId xmlns:a16="http://schemas.microsoft.com/office/drawing/2014/main" id="{2B8A3288-75CB-4761-998C-3759DCB7A10E}"/>
              </a:ext>
            </a:extLst>
          </p:cNvPr>
          <p:cNvSpPr txBox="1"/>
          <p:nvPr/>
        </p:nvSpPr>
        <p:spPr>
          <a:xfrm>
            <a:off x="8670470" y="3429000"/>
            <a:ext cx="2530930" cy="369332"/>
          </a:xfrm>
          <a:prstGeom prst="rect">
            <a:avLst/>
          </a:prstGeom>
          <a:noFill/>
        </p:spPr>
        <p:txBody>
          <a:bodyPr wrap="square">
            <a:spAutoFit/>
          </a:bodyPr>
          <a:lstStyle/>
          <a:p>
            <a:pPr marL="285750" indent="-285750">
              <a:buFont typeface="Arial" panose="020B0604020202020204" pitchFamily="34" charset="0"/>
              <a:buChar char="•"/>
            </a:pPr>
            <a:r>
              <a:rPr lang="fr-FR" sz="1800" i="0" u="none" strike="noStrike" baseline="0" dirty="0">
                <a:solidFill>
                  <a:srgbClr val="000000"/>
                </a:solidFill>
                <a:highlight>
                  <a:srgbClr val="00FF00"/>
                </a:highlight>
                <a:latin typeface="+mj-lt"/>
              </a:rPr>
              <a:t>Correction d’un bug</a:t>
            </a:r>
            <a:endParaRPr lang="fr-FR" dirty="0">
              <a:solidFill>
                <a:schemeClr val="bg1"/>
              </a:solidFill>
              <a:highlight>
                <a:srgbClr val="00FF00"/>
              </a:highlight>
              <a:latin typeface="+mj-lt"/>
            </a:endParaRPr>
          </a:p>
        </p:txBody>
      </p:sp>
      <p:sp>
        <p:nvSpPr>
          <p:cNvPr id="2" name="Slide Number Placeholder 1">
            <a:extLst>
              <a:ext uri="{FF2B5EF4-FFF2-40B4-BE49-F238E27FC236}">
                <a16:creationId xmlns:a16="http://schemas.microsoft.com/office/drawing/2014/main" id="{654E06AC-12E7-4922-8740-68B74A1B1A71}"/>
              </a:ext>
            </a:extLst>
          </p:cNvPr>
          <p:cNvSpPr>
            <a:spLocks noGrp="1"/>
          </p:cNvSpPr>
          <p:nvPr>
            <p:ph type="sldNum" sz="quarter" idx="12"/>
          </p:nvPr>
        </p:nvSpPr>
        <p:spPr/>
        <p:txBody>
          <a:bodyPr/>
          <a:lstStyle/>
          <a:p>
            <a:fld id="{E8EA436A-38D9-4002-B5F3-07E4C7AF5C8C}" type="slidenum">
              <a:rPr lang="fr-FR" smtClean="0"/>
              <a:t>12</a:t>
            </a:fld>
            <a:endParaRPr lang="fr-FR"/>
          </a:p>
        </p:txBody>
      </p:sp>
    </p:spTree>
    <p:extLst>
      <p:ext uri="{BB962C8B-B14F-4D97-AF65-F5344CB8AC3E}">
        <p14:creationId xmlns:p14="http://schemas.microsoft.com/office/powerpoint/2010/main" val="262967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5330900"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cs typeface="Arial" panose="020B0604020202020204" pitchFamily="34" charset="0"/>
              </a:rPr>
              <a:t>5. Fonctionnalités développées</a:t>
            </a: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2374878"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NaviExploit</a:t>
            </a:r>
          </a:p>
        </p:txBody>
      </p:sp>
      <p:pic>
        <p:nvPicPr>
          <p:cNvPr id="4" name="Picture 3" descr="Graphical user interface, application&#10;&#10;Description automatically generated">
            <a:extLst>
              <a:ext uri="{FF2B5EF4-FFF2-40B4-BE49-F238E27FC236}">
                <a16:creationId xmlns:a16="http://schemas.microsoft.com/office/drawing/2014/main" id="{7A1DDA93-6361-4D9A-9AA5-AD874C80CDE5}"/>
              </a:ext>
            </a:extLst>
          </p:cNvPr>
          <p:cNvPicPr>
            <a:picLocks noChangeAspect="1"/>
          </p:cNvPicPr>
          <p:nvPr/>
        </p:nvPicPr>
        <p:blipFill rotWithShape="1">
          <a:blip r:embed="rId3">
            <a:extLst>
              <a:ext uri="{28A0092B-C50C-407E-A947-70E740481C1C}">
                <a14:useLocalDpi xmlns:a14="http://schemas.microsoft.com/office/drawing/2010/main" val="0"/>
              </a:ext>
            </a:extLst>
          </a:blip>
          <a:srcRect l="727" t="2018" r="727" b="1743"/>
          <a:stretch/>
        </p:blipFill>
        <p:spPr>
          <a:xfrm>
            <a:off x="1706269" y="1436599"/>
            <a:ext cx="6972301" cy="5130800"/>
          </a:xfrm>
          <a:prstGeom prst="rect">
            <a:avLst/>
          </a:prstGeom>
          <a:ln>
            <a:solidFill>
              <a:schemeClr val="bg1"/>
            </a:solidFill>
          </a:ln>
        </p:spPr>
      </p:pic>
      <p:pic>
        <p:nvPicPr>
          <p:cNvPr id="6" name="Picture 5">
            <a:extLst>
              <a:ext uri="{FF2B5EF4-FFF2-40B4-BE49-F238E27FC236}">
                <a16:creationId xmlns:a16="http://schemas.microsoft.com/office/drawing/2014/main" id="{B67FC59C-8798-4294-ACE8-5B0C65585A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0009" y="1436599"/>
            <a:ext cx="6972301" cy="5130800"/>
          </a:xfrm>
          <a:prstGeom prst="rect">
            <a:avLst/>
          </a:prstGeom>
          <a:ln>
            <a:solidFill>
              <a:schemeClr val="bg1"/>
            </a:solidFill>
          </a:ln>
        </p:spPr>
      </p:pic>
      <p:sp>
        <p:nvSpPr>
          <p:cNvPr id="10" name="TextBox 9">
            <a:extLst>
              <a:ext uri="{FF2B5EF4-FFF2-40B4-BE49-F238E27FC236}">
                <a16:creationId xmlns:a16="http://schemas.microsoft.com/office/drawing/2014/main" id="{2E065FA3-6B79-48CC-A0E5-E0D4436E1A2D}"/>
              </a:ext>
            </a:extLst>
          </p:cNvPr>
          <p:cNvSpPr txBox="1"/>
          <p:nvPr/>
        </p:nvSpPr>
        <p:spPr>
          <a:xfrm>
            <a:off x="4762434" y="971576"/>
            <a:ext cx="1807160" cy="369332"/>
          </a:xfrm>
          <a:prstGeom prst="rect">
            <a:avLst/>
          </a:prstGeom>
          <a:noFill/>
        </p:spPr>
        <p:txBody>
          <a:bodyPr wrap="square">
            <a:spAutoFit/>
          </a:bodyPr>
          <a:lstStyle/>
          <a:p>
            <a:pPr marL="285750" indent="-285750">
              <a:buFont typeface="Arial" panose="020B0604020202020204" pitchFamily="34" charset="0"/>
              <a:buChar char="•"/>
            </a:pPr>
            <a:r>
              <a:rPr lang="fr-FR" sz="1800" i="0" u="none" strike="noStrike" baseline="0" dirty="0">
                <a:solidFill>
                  <a:srgbClr val="000000"/>
                </a:solidFill>
                <a:highlight>
                  <a:srgbClr val="00FF00"/>
                </a:highlight>
                <a:latin typeface="+mj-lt"/>
              </a:rPr>
              <a:t>Login</a:t>
            </a:r>
            <a:endParaRPr lang="fr-FR" dirty="0">
              <a:solidFill>
                <a:schemeClr val="bg1"/>
              </a:solidFill>
              <a:highlight>
                <a:srgbClr val="00FF00"/>
              </a:highlight>
              <a:latin typeface="+mj-lt"/>
            </a:endParaRPr>
          </a:p>
        </p:txBody>
      </p:sp>
      <p:sp>
        <p:nvSpPr>
          <p:cNvPr id="11" name="TextBox 10">
            <a:extLst>
              <a:ext uri="{FF2B5EF4-FFF2-40B4-BE49-F238E27FC236}">
                <a16:creationId xmlns:a16="http://schemas.microsoft.com/office/drawing/2014/main" id="{1A3AA1E0-3C90-4A4A-A575-8824B2FBA685}"/>
              </a:ext>
            </a:extLst>
          </p:cNvPr>
          <p:cNvSpPr txBox="1"/>
          <p:nvPr/>
        </p:nvSpPr>
        <p:spPr>
          <a:xfrm>
            <a:off x="8780368" y="1951160"/>
            <a:ext cx="2307903"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99CCFF"/>
                </a:highlight>
              </a:rPr>
              <a:t>Angular Material</a:t>
            </a:r>
            <a:endParaRPr lang="fr-FR" dirty="0">
              <a:solidFill>
                <a:schemeClr val="bg1"/>
              </a:solidFill>
              <a:highlight>
                <a:srgbClr val="99CCFF"/>
              </a:highlight>
            </a:endParaRPr>
          </a:p>
        </p:txBody>
      </p:sp>
      <p:sp>
        <p:nvSpPr>
          <p:cNvPr id="15" name="TextBox 14">
            <a:extLst>
              <a:ext uri="{FF2B5EF4-FFF2-40B4-BE49-F238E27FC236}">
                <a16:creationId xmlns:a16="http://schemas.microsoft.com/office/drawing/2014/main" id="{5FB2AB7C-86A8-4F93-8881-D3B1135EAD74}"/>
              </a:ext>
            </a:extLst>
          </p:cNvPr>
          <p:cNvSpPr txBox="1"/>
          <p:nvPr/>
        </p:nvSpPr>
        <p:spPr>
          <a:xfrm>
            <a:off x="8780368" y="4027408"/>
            <a:ext cx="2902989"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99CCFF"/>
                </a:highlight>
              </a:rPr>
              <a:t>Spring Security et JWT</a:t>
            </a:r>
            <a:endParaRPr lang="fr-FR" dirty="0">
              <a:solidFill>
                <a:schemeClr val="bg1"/>
              </a:solidFill>
              <a:highlight>
                <a:srgbClr val="99CCFF"/>
              </a:highlight>
            </a:endParaRPr>
          </a:p>
        </p:txBody>
      </p:sp>
      <p:sp>
        <p:nvSpPr>
          <p:cNvPr id="18" name="TextBox 17">
            <a:extLst>
              <a:ext uri="{FF2B5EF4-FFF2-40B4-BE49-F238E27FC236}">
                <a16:creationId xmlns:a16="http://schemas.microsoft.com/office/drawing/2014/main" id="{027AB33B-65D3-45CB-9C1F-A2F8D8C1A609}"/>
              </a:ext>
            </a:extLst>
          </p:cNvPr>
          <p:cNvSpPr txBox="1"/>
          <p:nvPr/>
        </p:nvSpPr>
        <p:spPr>
          <a:xfrm>
            <a:off x="8958036" y="4424355"/>
            <a:ext cx="3055390" cy="923330"/>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1"/>
                </a:solidFill>
              </a:rPr>
              <a:t>Application sécurisé</a:t>
            </a:r>
          </a:p>
          <a:p>
            <a:pPr marL="285750" indent="-285750">
              <a:buFont typeface="Arial" panose="020B0604020202020204" pitchFamily="34" charset="0"/>
              <a:buChar char="•"/>
            </a:pPr>
            <a:r>
              <a:rPr lang="fr-FR" dirty="0">
                <a:solidFill>
                  <a:schemeClr val="bg1"/>
                </a:solidFill>
              </a:rPr>
              <a:t>Passage à l’échelle</a:t>
            </a:r>
          </a:p>
          <a:p>
            <a:pPr marL="285750" indent="-285750">
              <a:buFont typeface="Arial" panose="020B0604020202020204" pitchFamily="34" charset="0"/>
              <a:buChar char="•"/>
            </a:pPr>
            <a:r>
              <a:rPr lang="fr-FR" dirty="0">
                <a:solidFill>
                  <a:schemeClr val="bg1"/>
                </a:solidFill>
              </a:rPr>
              <a:t>Compatible API </a:t>
            </a:r>
            <a:r>
              <a:rPr lang="fr-FR" dirty="0" err="1">
                <a:solidFill>
                  <a:schemeClr val="bg1"/>
                </a:solidFill>
              </a:rPr>
              <a:t>RESTFul</a:t>
            </a:r>
            <a:endParaRPr lang="fr-FR" dirty="0">
              <a:solidFill>
                <a:schemeClr val="bg1"/>
              </a:solidFill>
            </a:endParaRPr>
          </a:p>
        </p:txBody>
      </p:sp>
      <p:sp>
        <p:nvSpPr>
          <p:cNvPr id="19" name="TextBox 18">
            <a:extLst>
              <a:ext uri="{FF2B5EF4-FFF2-40B4-BE49-F238E27FC236}">
                <a16:creationId xmlns:a16="http://schemas.microsoft.com/office/drawing/2014/main" id="{E964FC46-5F4B-4E77-B061-A33E7FDE7C92}"/>
              </a:ext>
            </a:extLst>
          </p:cNvPr>
          <p:cNvSpPr txBox="1"/>
          <p:nvPr/>
        </p:nvSpPr>
        <p:spPr>
          <a:xfrm>
            <a:off x="8958036" y="2348107"/>
            <a:ext cx="3055390" cy="646331"/>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1"/>
                </a:solidFill>
              </a:rPr>
              <a:t>UI stylé et réutilisable</a:t>
            </a:r>
          </a:p>
          <a:p>
            <a:pPr marL="285750" indent="-285750">
              <a:buFont typeface="Arial" panose="020B0604020202020204" pitchFamily="34" charset="0"/>
              <a:buChar char="•"/>
            </a:pPr>
            <a:r>
              <a:rPr lang="fr-FR" dirty="0">
                <a:solidFill>
                  <a:schemeClr val="bg1"/>
                </a:solidFill>
              </a:rPr>
              <a:t>Responsive Design</a:t>
            </a:r>
          </a:p>
        </p:txBody>
      </p:sp>
      <p:pic>
        <p:nvPicPr>
          <p:cNvPr id="20" name="Picture 19" descr="Graphical user interface, application&#10;&#10;Description automatically generated">
            <a:extLst>
              <a:ext uri="{FF2B5EF4-FFF2-40B4-BE49-F238E27FC236}">
                <a16:creationId xmlns:a16="http://schemas.microsoft.com/office/drawing/2014/main" id="{0455D7AA-E1A2-4063-B747-79B2B26DF448}"/>
              </a:ext>
            </a:extLst>
          </p:cNvPr>
          <p:cNvPicPr>
            <a:picLocks noChangeAspect="1"/>
          </p:cNvPicPr>
          <p:nvPr/>
        </p:nvPicPr>
        <p:blipFill rotWithShape="1">
          <a:blip r:embed="rId3">
            <a:extLst>
              <a:ext uri="{28A0092B-C50C-407E-A947-70E740481C1C}">
                <a14:useLocalDpi xmlns:a14="http://schemas.microsoft.com/office/drawing/2010/main" val="0"/>
              </a:ext>
            </a:extLst>
          </a:blip>
          <a:srcRect l="727" t="2018" r="727" b="1743"/>
          <a:stretch/>
        </p:blipFill>
        <p:spPr>
          <a:xfrm>
            <a:off x="1706269" y="1436599"/>
            <a:ext cx="6972301" cy="5130800"/>
          </a:xfrm>
          <a:prstGeom prst="rect">
            <a:avLst/>
          </a:prstGeom>
          <a:ln>
            <a:solidFill>
              <a:schemeClr val="bg1"/>
            </a:solidFill>
          </a:ln>
        </p:spPr>
      </p:pic>
      <p:sp>
        <p:nvSpPr>
          <p:cNvPr id="2" name="Slide Number Placeholder 1">
            <a:extLst>
              <a:ext uri="{FF2B5EF4-FFF2-40B4-BE49-F238E27FC236}">
                <a16:creationId xmlns:a16="http://schemas.microsoft.com/office/drawing/2014/main" id="{EC920387-A8EB-4371-BE42-429119CBF7B0}"/>
              </a:ext>
            </a:extLst>
          </p:cNvPr>
          <p:cNvSpPr>
            <a:spLocks noGrp="1"/>
          </p:cNvSpPr>
          <p:nvPr>
            <p:ph type="sldNum" sz="quarter" idx="12"/>
          </p:nvPr>
        </p:nvSpPr>
        <p:spPr/>
        <p:txBody>
          <a:bodyPr/>
          <a:lstStyle/>
          <a:p>
            <a:fld id="{E8EA436A-38D9-4002-B5F3-07E4C7AF5C8C}" type="slidenum">
              <a:rPr lang="fr-FR" smtClean="0"/>
              <a:t>13</a:t>
            </a:fld>
            <a:endParaRPr lang="fr-FR"/>
          </a:p>
        </p:txBody>
      </p:sp>
    </p:spTree>
    <p:extLst>
      <p:ext uri="{BB962C8B-B14F-4D97-AF65-F5344CB8AC3E}">
        <p14:creationId xmlns:p14="http://schemas.microsoft.com/office/powerpoint/2010/main" val="33178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5330900"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cs typeface="Arial" panose="020B0604020202020204" pitchFamily="34" charset="0"/>
              </a:rPr>
              <a:t>5. Fonctionnalités développées</a:t>
            </a: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2374878"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NaviExploit</a:t>
            </a:r>
          </a:p>
        </p:txBody>
      </p:sp>
      <p:sp>
        <p:nvSpPr>
          <p:cNvPr id="10" name="TextBox 9">
            <a:extLst>
              <a:ext uri="{FF2B5EF4-FFF2-40B4-BE49-F238E27FC236}">
                <a16:creationId xmlns:a16="http://schemas.microsoft.com/office/drawing/2014/main" id="{2E065FA3-6B79-48CC-A0E5-E0D4436E1A2D}"/>
              </a:ext>
            </a:extLst>
          </p:cNvPr>
          <p:cNvSpPr txBox="1"/>
          <p:nvPr/>
        </p:nvSpPr>
        <p:spPr>
          <a:xfrm>
            <a:off x="4706182" y="1157586"/>
            <a:ext cx="2779618" cy="369332"/>
          </a:xfrm>
          <a:prstGeom prst="rect">
            <a:avLst/>
          </a:prstGeom>
          <a:noFill/>
        </p:spPr>
        <p:txBody>
          <a:bodyPr wrap="square">
            <a:spAutoFit/>
          </a:bodyPr>
          <a:lstStyle/>
          <a:p>
            <a:pPr marL="285750" indent="-285750">
              <a:buFont typeface="Arial" panose="020B0604020202020204" pitchFamily="34" charset="0"/>
              <a:buChar char="•"/>
            </a:pPr>
            <a:r>
              <a:rPr lang="fr-FR" sz="1800" i="0" u="none" strike="noStrike" baseline="0" dirty="0">
                <a:solidFill>
                  <a:srgbClr val="000000"/>
                </a:solidFill>
                <a:highlight>
                  <a:srgbClr val="00FF00"/>
                </a:highlight>
                <a:latin typeface="+mj-lt"/>
              </a:rPr>
              <a:t>Création</a:t>
            </a:r>
            <a:r>
              <a:rPr lang="fr-FR" sz="1800" i="0" u="none" strike="noStrike" dirty="0">
                <a:solidFill>
                  <a:srgbClr val="000000"/>
                </a:solidFill>
                <a:highlight>
                  <a:srgbClr val="00FF00"/>
                </a:highlight>
                <a:latin typeface="+mj-lt"/>
              </a:rPr>
              <a:t> d’utilisateurs</a:t>
            </a:r>
            <a:endParaRPr lang="fr-FR" dirty="0">
              <a:solidFill>
                <a:schemeClr val="bg1"/>
              </a:solidFill>
              <a:highlight>
                <a:srgbClr val="00FF00"/>
              </a:highlight>
              <a:latin typeface="+mj-lt"/>
            </a:endParaRPr>
          </a:p>
        </p:txBody>
      </p:sp>
      <p:pic>
        <p:nvPicPr>
          <p:cNvPr id="3" name="Picture 2" descr="Graphical user interface, application&#10;&#10;Description automatically generated">
            <a:extLst>
              <a:ext uri="{FF2B5EF4-FFF2-40B4-BE49-F238E27FC236}">
                <a16:creationId xmlns:a16="http://schemas.microsoft.com/office/drawing/2014/main" id="{1D603E2D-2F9B-4FAE-9C22-76F2E5AC75E6}"/>
              </a:ext>
            </a:extLst>
          </p:cNvPr>
          <p:cNvPicPr>
            <a:picLocks noChangeAspect="1"/>
          </p:cNvPicPr>
          <p:nvPr/>
        </p:nvPicPr>
        <p:blipFill rotWithShape="1">
          <a:blip r:embed="rId3">
            <a:extLst>
              <a:ext uri="{28A0092B-C50C-407E-A947-70E740481C1C}">
                <a14:useLocalDpi xmlns:a14="http://schemas.microsoft.com/office/drawing/2010/main" val="0"/>
              </a:ext>
            </a:extLst>
          </a:blip>
          <a:srcRect l="162" t="642" r="707" b="1768"/>
          <a:stretch/>
        </p:blipFill>
        <p:spPr>
          <a:xfrm>
            <a:off x="2750448" y="1647591"/>
            <a:ext cx="6691087" cy="4978400"/>
          </a:xfrm>
          <a:prstGeom prst="rect">
            <a:avLst/>
          </a:prstGeom>
          <a:ln>
            <a:solidFill>
              <a:schemeClr val="bg1"/>
            </a:solidFill>
          </a:ln>
        </p:spPr>
      </p:pic>
      <p:pic>
        <p:nvPicPr>
          <p:cNvPr id="7" name="Picture 6" descr="Graphical user interface, application&#10;&#10;Description automatically generated">
            <a:extLst>
              <a:ext uri="{FF2B5EF4-FFF2-40B4-BE49-F238E27FC236}">
                <a16:creationId xmlns:a16="http://schemas.microsoft.com/office/drawing/2014/main" id="{E9D44F1F-CE53-42A1-A5B5-1704FE575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0448" y="1647592"/>
            <a:ext cx="6691087" cy="4978400"/>
          </a:xfrm>
          <a:prstGeom prst="rect">
            <a:avLst/>
          </a:prstGeom>
          <a:ln>
            <a:solidFill>
              <a:schemeClr val="bg1"/>
            </a:solidFill>
          </a:ln>
        </p:spPr>
      </p:pic>
      <p:pic>
        <p:nvPicPr>
          <p:cNvPr id="16" name="Picture 15">
            <a:extLst>
              <a:ext uri="{FF2B5EF4-FFF2-40B4-BE49-F238E27FC236}">
                <a16:creationId xmlns:a16="http://schemas.microsoft.com/office/drawing/2014/main" id="{1C339492-4E3C-476C-9611-AF709C0771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0448" y="1647593"/>
            <a:ext cx="6691087" cy="4978399"/>
          </a:xfrm>
          <a:prstGeom prst="rect">
            <a:avLst/>
          </a:prstGeom>
          <a:ln>
            <a:solidFill>
              <a:schemeClr val="bg1"/>
            </a:solidFill>
          </a:ln>
        </p:spPr>
      </p:pic>
      <p:pic>
        <p:nvPicPr>
          <p:cNvPr id="20" name="Picture 19">
            <a:extLst>
              <a:ext uri="{FF2B5EF4-FFF2-40B4-BE49-F238E27FC236}">
                <a16:creationId xmlns:a16="http://schemas.microsoft.com/office/drawing/2014/main" id="{A7DACE70-8311-4005-AD93-139BBFDCA0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0452" y="1647592"/>
            <a:ext cx="6691087" cy="4978400"/>
          </a:xfrm>
          <a:prstGeom prst="rect">
            <a:avLst/>
          </a:prstGeom>
          <a:ln>
            <a:solidFill>
              <a:schemeClr val="bg1"/>
            </a:solidFill>
          </a:ln>
        </p:spPr>
      </p:pic>
      <p:sp>
        <p:nvSpPr>
          <p:cNvPr id="2" name="Slide Number Placeholder 1">
            <a:extLst>
              <a:ext uri="{FF2B5EF4-FFF2-40B4-BE49-F238E27FC236}">
                <a16:creationId xmlns:a16="http://schemas.microsoft.com/office/drawing/2014/main" id="{ACCF3C9C-2F40-41C7-9A8B-8552AB748F6A}"/>
              </a:ext>
            </a:extLst>
          </p:cNvPr>
          <p:cNvSpPr>
            <a:spLocks noGrp="1"/>
          </p:cNvSpPr>
          <p:nvPr>
            <p:ph type="sldNum" sz="quarter" idx="12"/>
          </p:nvPr>
        </p:nvSpPr>
        <p:spPr/>
        <p:txBody>
          <a:bodyPr/>
          <a:lstStyle/>
          <a:p>
            <a:fld id="{E8EA436A-38D9-4002-B5F3-07E4C7AF5C8C}" type="slidenum">
              <a:rPr lang="fr-FR" smtClean="0"/>
              <a:t>14</a:t>
            </a:fld>
            <a:endParaRPr lang="fr-FR"/>
          </a:p>
        </p:txBody>
      </p:sp>
    </p:spTree>
    <p:extLst>
      <p:ext uri="{BB962C8B-B14F-4D97-AF65-F5344CB8AC3E}">
        <p14:creationId xmlns:p14="http://schemas.microsoft.com/office/powerpoint/2010/main" val="15395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5330900"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cs typeface="Arial" panose="020B0604020202020204" pitchFamily="34" charset="0"/>
              </a:rPr>
              <a:t>5. Fonctionnalités développées</a:t>
            </a: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2374878"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NaviExploit</a:t>
            </a:r>
          </a:p>
        </p:txBody>
      </p:sp>
      <p:sp>
        <p:nvSpPr>
          <p:cNvPr id="10" name="TextBox 9">
            <a:extLst>
              <a:ext uri="{FF2B5EF4-FFF2-40B4-BE49-F238E27FC236}">
                <a16:creationId xmlns:a16="http://schemas.microsoft.com/office/drawing/2014/main" id="{2E065FA3-6B79-48CC-A0E5-E0D4436E1A2D}"/>
              </a:ext>
            </a:extLst>
          </p:cNvPr>
          <p:cNvSpPr txBox="1"/>
          <p:nvPr/>
        </p:nvSpPr>
        <p:spPr>
          <a:xfrm>
            <a:off x="4566901" y="1143504"/>
            <a:ext cx="3058197"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00FF00"/>
                </a:highlight>
                <a:latin typeface="+mj-lt"/>
              </a:rPr>
              <a:t>R</a:t>
            </a:r>
            <a:r>
              <a:rPr lang="fr-FR" sz="1800" i="0" u="none" strike="noStrike" baseline="0" dirty="0">
                <a:solidFill>
                  <a:srgbClr val="000000"/>
                </a:solidFill>
                <a:highlight>
                  <a:srgbClr val="00FF00"/>
                </a:highlight>
                <a:latin typeface="+mj-lt"/>
              </a:rPr>
              <a:t>echerche</a:t>
            </a:r>
            <a:r>
              <a:rPr lang="fr-FR" sz="1800" i="0" u="none" strike="noStrike" dirty="0">
                <a:solidFill>
                  <a:srgbClr val="000000"/>
                </a:solidFill>
                <a:highlight>
                  <a:srgbClr val="00FF00"/>
                </a:highlight>
                <a:latin typeface="+mj-lt"/>
              </a:rPr>
              <a:t> d’utilisateurs</a:t>
            </a:r>
            <a:endParaRPr lang="fr-FR" dirty="0">
              <a:solidFill>
                <a:schemeClr val="bg1"/>
              </a:solidFill>
              <a:highlight>
                <a:srgbClr val="00FF00"/>
              </a:highlight>
              <a:latin typeface="+mj-lt"/>
            </a:endParaRP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74520D97-A43E-4B09-9E9D-8307DCE8B7BE}"/>
              </a:ext>
            </a:extLst>
          </p:cNvPr>
          <p:cNvPicPr>
            <a:picLocks noChangeAspect="1"/>
          </p:cNvPicPr>
          <p:nvPr/>
        </p:nvPicPr>
        <p:blipFill rotWithShape="1">
          <a:blip r:embed="rId3">
            <a:extLst>
              <a:ext uri="{28A0092B-C50C-407E-A947-70E740481C1C}">
                <a14:useLocalDpi xmlns:a14="http://schemas.microsoft.com/office/drawing/2010/main" val="0"/>
              </a:ext>
            </a:extLst>
          </a:blip>
          <a:srcRect l="515" t="1234" r="935" b="1312"/>
          <a:stretch/>
        </p:blipFill>
        <p:spPr>
          <a:xfrm>
            <a:off x="2786933" y="1634691"/>
            <a:ext cx="6790203" cy="5087644"/>
          </a:xfrm>
          <a:prstGeom prst="rect">
            <a:avLst/>
          </a:prstGeom>
          <a:ln>
            <a:solidFill>
              <a:schemeClr val="bg1"/>
            </a:solidFill>
          </a:ln>
        </p:spPr>
      </p:pic>
      <p:pic>
        <p:nvPicPr>
          <p:cNvPr id="6" name="Picture 5" descr="Graphical user interface, application, table&#10;&#10;Description automatically generated">
            <a:extLst>
              <a:ext uri="{FF2B5EF4-FFF2-40B4-BE49-F238E27FC236}">
                <a16:creationId xmlns:a16="http://schemas.microsoft.com/office/drawing/2014/main" id="{AE976505-C6BC-43E9-8169-F78404D1F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2" y="1633448"/>
            <a:ext cx="6790203" cy="5087644"/>
          </a:xfrm>
          <a:prstGeom prst="rect">
            <a:avLst/>
          </a:prstGeom>
          <a:ln>
            <a:solidFill>
              <a:schemeClr val="bg1"/>
            </a:solidFill>
          </a:ln>
        </p:spPr>
      </p:pic>
      <p:pic>
        <p:nvPicPr>
          <p:cNvPr id="11" name="Picture 10" descr="Graphical user interface, application, table&#10;&#10;Description automatically generated">
            <a:extLst>
              <a:ext uri="{FF2B5EF4-FFF2-40B4-BE49-F238E27FC236}">
                <a16:creationId xmlns:a16="http://schemas.microsoft.com/office/drawing/2014/main" id="{DA61C284-800A-4DAD-B508-7D8BBBE25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6932" y="1633137"/>
            <a:ext cx="6790203" cy="5088266"/>
          </a:xfrm>
          <a:prstGeom prst="rect">
            <a:avLst/>
          </a:prstGeom>
          <a:ln>
            <a:solidFill>
              <a:schemeClr val="bg1"/>
            </a:solidFill>
          </a:ln>
        </p:spPr>
      </p:pic>
      <p:pic>
        <p:nvPicPr>
          <p:cNvPr id="14" name="Picture 13" descr="Graphical user interface, application&#10;&#10;Description automatically generated">
            <a:extLst>
              <a:ext uri="{FF2B5EF4-FFF2-40B4-BE49-F238E27FC236}">
                <a16:creationId xmlns:a16="http://schemas.microsoft.com/office/drawing/2014/main" id="{DFFFF3D1-A055-4EE1-8E4F-96F40527AD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6932" y="1633448"/>
            <a:ext cx="6790203" cy="5087644"/>
          </a:xfrm>
          <a:prstGeom prst="rect">
            <a:avLst/>
          </a:prstGeom>
          <a:ln>
            <a:solidFill>
              <a:schemeClr val="bg1"/>
            </a:solidFill>
          </a:ln>
        </p:spPr>
      </p:pic>
      <p:sp>
        <p:nvSpPr>
          <p:cNvPr id="2" name="Slide Number Placeholder 1">
            <a:extLst>
              <a:ext uri="{FF2B5EF4-FFF2-40B4-BE49-F238E27FC236}">
                <a16:creationId xmlns:a16="http://schemas.microsoft.com/office/drawing/2014/main" id="{6637263F-E5DA-4366-9A1D-C1077FF50988}"/>
              </a:ext>
            </a:extLst>
          </p:cNvPr>
          <p:cNvSpPr>
            <a:spLocks noGrp="1"/>
          </p:cNvSpPr>
          <p:nvPr>
            <p:ph type="sldNum" sz="quarter" idx="12"/>
          </p:nvPr>
        </p:nvSpPr>
        <p:spPr/>
        <p:txBody>
          <a:bodyPr/>
          <a:lstStyle/>
          <a:p>
            <a:fld id="{E8EA436A-38D9-4002-B5F3-07E4C7AF5C8C}" type="slidenum">
              <a:rPr lang="fr-FR" smtClean="0"/>
              <a:t>15</a:t>
            </a:fld>
            <a:endParaRPr lang="fr-FR"/>
          </a:p>
        </p:txBody>
      </p:sp>
    </p:spTree>
    <p:extLst>
      <p:ext uri="{BB962C8B-B14F-4D97-AF65-F5344CB8AC3E}">
        <p14:creationId xmlns:p14="http://schemas.microsoft.com/office/powerpoint/2010/main" val="266010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5330900"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cs typeface="Arial" panose="020B0604020202020204" pitchFamily="34" charset="0"/>
              </a:rPr>
              <a:t>5. Fonctionnalités développées</a:t>
            </a: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2374878"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NaviExploit</a:t>
            </a:r>
          </a:p>
        </p:txBody>
      </p:sp>
      <p:sp>
        <p:nvSpPr>
          <p:cNvPr id="10" name="TextBox 9">
            <a:extLst>
              <a:ext uri="{FF2B5EF4-FFF2-40B4-BE49-F238E27FC236}">
                <a16:creationId xmlns:a16="http://schemas.microsoft.com/office/drawing/2014/main" id="{2E065FA3-6B79-48CC-A0E5-E0D4436E1A2D}"/>
              </a:ext>
            </a:extLst>
          </p:cNvPr>
          <p:cNvSpPr txBox="1"/>
          <p:nvPr/>
        </p:nvSpPr>
        <p:spPr>
          <a:xfrm>
            <a:off x="3817601" y="1022594"/>
            <a:ext cx="3058197"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00FF00"/>
                </a:highlight>
                <a:latin typeface="+mj-lt"/>
              </a:rPr>
              <a:t>R</a:t>
            </a:r>
            <a:r>
              <a:rPr lang="fr-FR" sz="1800" i="0" u="none" strike="noStrike" baseline="0" dirty="0">
                <a:solidFill>
                  <a:srgbClr val="000000"/>
                </a:solidFill>
                <a:highlight>
                  <a:srgbClr val="00FF00"/>
                </a:highlight>
                <a:latin typeface="+mj-lt"/>
              </a:rPr>
              <a:t>echerche</a:t>
            </a:r>
            <a:r>
              <a:rPr lang="fr-FR" sz="1800" i="0" u="none" strike="noStrike" dirty="0">
                <a:solidFill>
                  <a:srgbClr val="000000"/>
                </a:solidFill>
                <a:highlight>
                  <a:srgbClr val="00FF00"/>
                </a:highlight>
                <a:latin typeface="+mj-lt"/>
              </a:rPr>
              <a:t> de planches</a:t>
            </a:r>
            <a:endParaRPr lang="fr-FR" dirty="0">
              <a:solidFill>
                <a:schemeClr val="bg1"/>
              </a:solidFill>
              <a:highlight>
                <a:srgbClr val="00FF00"/>
              </a:highlight>
              <a:latin typeface="+mj-lt"/>
            </a:endParaRPr>
          </a:p>
        </p:txBody>
      </p:sp>
      <p:pic>
        <p:nvPicPr>
          <p:cNvPr id="3" name="Picture 2" descr="Graphical user interface, application&#10;&#10;Description automatically generated">
            <a:extLst>
              <a:ext uri="{FF2B5EF4-FFF2-40B4-BE49-F238E27FC236}">
                <a16:creationId xmlns:a16="http://schemas.microsoft.com/office/drawing/2014/main" id="{8D794DA0-CC98-4E6E-91EA-73E34C5A2938}"/>
              </a:ext>
            </a:extLst>
          </p:cNvPr>
          <p:cNvPicPr>
            <a:picLocks noChangeAspect="1"/>
          </p:cNvPicPr>
          <p:nvPr/>
        </p:nvPicPr>
        <p:blipFill rotWithShape="1">
          <a:blip r:embed="rId3">
            <a:extLst>
              <a:ext uri="{28A0092B-C50C-407E-A947-70E740481C1C}">
                <a14:useLocalDpi xmlns:a14="http://schemas.microsoft.com/office/drawing/2010/main" val="0"/>
              </a:ext>
            </a:extLst>
          </a:blip>
          <a:srcRect l="450" t="822" r="638" b="857"/>
          <a:stretch/>
        </p:blipFill>
        <p:spPr>
          <a:xfrm>
            <a:off x="763986" y="1512836"/>
            <a:ext cx="6680200" cy="5010151"/>
          </a:xfrm>
          <a:prstGeom prst="rect">
            <a:avLst/>
          </a:prstGeom>
          <a:ln>
            <a:solidFill>
              <a:schemeClr val="bg1"/>
            </a:solidFill>
          </a:ln>
        </p:spPr>
      </p:pic>
      <p:pic>
        <p:nvPicPr>
          <p:cNvPr id="7" name="Picture 6" descr="Graphical user interface, application&#10;&#10;Description automatically generated">
            <a:extLst>
              <a:ext uri="{FF2B5EF4-FFF2-40B4-BE49-F238E27FC236}">
                <a16:creationId xmlns:a16="http://schemas.microsoft.com/office/drawing/2014/main" id="{DD9E389B-F436-47A1-A092-D236D3215827}"/>
              </a:ext>
            </a:extLst>
          </p:cNvPr>
          <p:cNvPicPr>
            <a:picLocks noChangeAspect="1"/>
          </p:cNvPicPr>
          <p:nvPr/>
        </p:nvPicPr>
        <p:blipFill rotWithShape="1">
          <a:blip r:embed="rId4">
            <a:extLst>
              <a:ext uri="{28A0092B-C50C-407E-A947-70E740481C1C}">
                <a14:useLocalDpi xmlns:a14="http://schemas.microsoft.com/office/drawing/2010/main" val="0"/>
              </a:ext>
            </a:extLst>
          </a:blip>
          <a:srcRect l="935" t="1408" r="916" b="1208"/>
          <a:stretch/>
        </p:blipFill>
        <p:spPr>
          <a:xfrm>
            <a:off x="763986" y="1510197"/>
            <a:ext cx="6680200" cy="5004942"/>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65809331-DC20-42E5-A6C5-578C3DD97FCD}"/>
              </a:ext>
            </a:extLst>
          </p:cNvPr>
          <p:cNvPicPr>
            <a:picLocks noChangeAspect="1"/>
          </p:cNvPicPr>
          <p:nvPr/>
        </p:nvPicPr>
        <p:blipFill rotWithShape="1">
          <a:blip r:embed="rId5">
            <a:extLst>
              <a:ext uri="{28A0092B-C50C-407E-A947-70E740481C1C}">
                <a14:useLocalDpi xmlns:a14="http://schemas.microsoft.com/office/drawing/2010/main" val="0"/>
              </a:ext>
            </a:extLst>
          </a:blip>
          <a:srcRect l="711" t="1009" r="860" b="1043"/>
          <a:stretch/>
        </p:blipFill>
        <p:spPr>
          <a:xfrm>
            <a:off x="765972" y="1512836"/>
            <a:ext cx="6692900" cy="5010151"/>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F05877FC-B509-4AD2-8952-D1832C70CC75}"/>
              </a:ext>
            </a:extLst>
          </p:cNvPr>
          <p:cNvPicPr>
            <a:picLocks noChangeAspect="1"/>
          </p:cNvPicPr>
          <p:nvPr/>
        </p:nvPicPr>
        <p:blipFill rotWithShape="1">
          <a:blip r:embed="rId6">
            <a:extLst>
              <a:ext uri="{28A0092B-C50C-407E-A947-70E740481C1C}">
                <a14:useLocalDpi xmlns:a14="http://schemas.microsoft.com/office/drawing/2010/main" val="0"/>
              </a:ext>
            </a:extLst>
          </a:blip>
          <a:srcRect l="483" t="1202" r="380" b="450"/>
          <a:stretch/>
        </p:blipFill>
        <p:spPr>
          <a:xfrm>
            <a:off x="765972" y="1507627"/>
            <a:ext cx="6692900" cy="5007512"/>
          </a:xfrm>
          <a:prstGeom prst="rect">
            <a:avLst/>
          </a:prstGeom>
          <a:ln>
            <a:solidFill>
              <a:schemeClr val="bg1"/>
            </a:solidFill>
          </a:ln>
        </p:spPr>
      </p:pic>
      <p:sp>
        <p:nvSpPr>
          <p:cNvPr id="17" name="TextBox 16">
            <a:extLst>
              <a:ext uri="{FF2B5EF4-FFF2-40B4-BE49-F238E27FC236}">
                <a16:creationId xmlns:a16="http://schemas.microsoft.com/office/drawing/2014/main" id="{35AF97D2-E7A9-4453-AD0E-17F9BD03A084}"/>
              </a:ext>
            </a:extLst>
          </p:cNvPr>
          <p:cNvSpPr txBox="1"/>
          <p:nvPr/>
        </p:nvSpPr>
        <p:spPr>
          <a:xfrm>
            <a:off x="7891368" y="1773360"/>
            <a:ext cx="2307903"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99CCFF"/>
                </a:highlight>
              </a:rPr>
              <a:t>RxJS</a:t>
            </a:r>
            <a:endParaRPr lang="fr-FR" dirty="0">
              <a:solidFill>
                <a:schemeClr val="bg1"/>
              </a:solidFill>
              <a:highlight>
                <a:srgbClr val="99CCFF"/>
              </a:highlight>
            </a:endParaRPr>
          </a:p>
        </p:txBody>
      </p:sp>
      <p:sp>
        <p:nvSpPr>
          <p:cNvPr id="18" name="TextBox 17">
            <a:extLst>
              <a:ext uri="{FF2B5EF4-FFF2-40B4-BE49-F238E27FC236}">
                <a16:creationId xmlns:a16="http://schemas.microsoft.com/office/drawing/2014/main" id="{68A1517E-C20D-469C-A87A-B094E85D7C1F}"/>
              </a:ext>
            </a:extLst>
          </p:cNvPr>
          <p:cNvSpPr txBox="1"/>
          <p:nvPr/>
        </p:nvSpPr>
        <p:spPr>
          <a:xfrm>
            <a:off x="8069036" y="2170307"/>
            <a:ext cx="3055390" cy="923330"/>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1"/>
                </a:solidFill>
              </a:rPr>
              <a:t>Librairie JavaScript</a:t>
            </a:r>
          </a:p>
          <a:p>
            <a:pPr marL="285750" indent="-285750">
              <a:buFont typeface="Arial" panose="020B0604020202020204" pitchFamily="34" charset="0"/>
              <a:buChar char="•"/>
            </a:pPr>
            <a:r>
              <a:rPr lang="fr-FR" dirty="0">
                <a:solidFill>
                  <a:schemeClr val="bg1"/>
                </a:solidFill>
              </a:rPr>
              <a:t>Réactive Programming</a:t>
            </a:r>
          </a:p>
          <a:p>
            <a:pPr marL="285750" indent="-285750">
              <a:buFont typeface="Arial" panose="020B0604020202020204" pitchFamily="34" charset="0"/>
              <a:buChar char="•"/>
            </a:pPr>
            <a:endParaRPr lang="fr-FR" dirty="0">
              <a:solidFill>
                <a:schemeClr val="bg1"/>
              </a:solidFill>
            </a:endParaRPr>
          </a:p>
        </p:txBody>
      </p:sp>
      <p:sp>
        <p:nvSpPr>
          <p:cNvPr id="19" name="TextBox 18">
            <a:extLst>
              <a:ext uri="{FF2B5EF4-FFF2-40B4-BE49-F238E27FC236}">
                <a16:creationId xmlns:a16="http://schemas.microsoft.com/office/drawing/2014/main" id="{7E4B41B0-3612-4D98-B613-84881331B5E0}"/>
              </a:ext>
            </a:extLst>
          </p:cNvPr>
          <p:cNvSpPr txBox="1"/>
          <p:nvPr/>
        </p:nvSpPr>
        <p:spPr>
          <a:xfrm>
            <a:off x="7891368" y="3028919"/>
            <a:ext cx="3055390"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99CCFF"/>
                </a:highlight>
              </a:rPr>
              <a:t>Angular Material Table</a:t>
            </a:r>
            <a:endParaRPr lang="fr-FR" dirty="0">
              <a:solidFill>
                <a:schemeClr val="bg1"/>
              </a:solidFill>
              <a:highlight>
                <a:srgbClr val="99CCFF"/>
              </a:highlight>
            </a:endParaRPr>
          </a:p>
        </p:txBody>
      </p:sp>
      <p:sp>
        <p:nvSpPr>
          <p:cNvPr id="20" name="TextBox 19">
            <a:extLst>
              <a:ext uri="{FF2B5EF4-FFF2-40B4-BE49-F238E27FC236}">
                <a16:creationId xmlns:a16="http://schemas.microsoft.com/office/drawing/2014/main" id="{F73B5ACF-2427-46F5-83CE-11472FD951E5}"/>
              </a:ext>
            </a:extLst>
          </p:cNvPr>
          <p:cNvSpPr txBox="1"/>
          <p:nvPr/>
        </p:nvSpPr>
        <p:spPr>
          <a:xfrm>
            <a:off x="8069036" y="3425866"/>
            <a:ext cx="3055390" cy="923330"/>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1"/>
                </a:solidFill>
              </a:rPr>
              <a:t>Affichage des données</a:t>
            </a:r>
          </a:p>
          <a:p>
            <a:pPr marL="285750" indent="-285750">
              <a:buFont typeface="Arial" panose="020B0604020202020204" pitchFamily="34" charset="0"/>
              <a:buChar char="•"/>
            </a:pPr>
            <a:r>
              <a:rPr lang="fr-FR" dirty="0">
                <a:solidFill>
                  <a:schemeClr val="bg1"/>
                </a:solidFill>
              </a:rPr>
              <a:t>Tri et pagination</a:t>
            </a:r>
          </a:p>
          <a:p>
            <a:pPr marL="285750" indent="-285750">
              <a:buFont typeface="Arial" panose="020B0604020202020204" pitchFamily="34" charset="0"/>
              <a:buChar char="•"/>
            </a:pPr>
            <a:endParaRPr lang="fr-FR" dirty="0">
              <a:solidFill>
                <a:schemeClr val="bg1"/>
              </a:solidFill>
            </a:endParaRPr>
          </a:p>
        </p:txBody>
      </p:sp>
      <p:sp>
        <p:nvSpPr>
          <p:cNvPr id="21" name="TextBox 20">
            <a:extLst>
              <a:ext uri="{FF2B5EF4-FFF2-40B4-BE49-F238E27FC236}">
                <a16:creationId xmlns:a16="http://schemas.microsoft.com/office/drawing/2014/main" id="{7ED95275-1B69-469C-A7E2-3D90A288C8FB}"/>
              </a:ext>
            </a:extLst>
          </p:cNvPr>
          <p:cNvSpPr txBox="1"/>
          <p:nvPr/>
        </p:nvSpPr>
        <p:spPr>
          <a:xfrm>
            <a:off x="7891368" y="4256863"/>
            <a:ext cx="2307903"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99CCFF"/>
                </a:highlight>
              </a:rPr>
              <a:t>Spring Data Jpa</a:t>
            </a:r>
            <a:endParaRPr lang="fr-FR" dirty="0">
              <a:solidFill>
                <a:schemeClr val="bg1"/>
              </a:solidFill>
              <a:highlight>
                <a:srgbClr val="99CCFF"/>
              </a:highlight>
            </a:endParaRPr>
          </a:p>
        </p:txBody>
      </p:sp>
      <p:sp>
        <p:nvSpPr>
          <p:cNvPr id="22" name="TextBox 21">
            <a:extLst>
              <a:ext uri="{FF2B5EF4-FFF2-40B4-BE49-F238E27FC236}">
                <a16:creationId xmlns:a16="http://schemas.microsoft.com/office/drawing/2014/main" id="{9B3F3049-8326-4B67-85C6-FC059840CD33}"/>
              </a:ext>
            </a:extLst>
          </p:cNvPr>
          <p:cNvSpPr txBox="1"/>
          <p:nvPr/>
        </p:nvSpPr>
        <p:spPr>
          <a:xfrm>
            <a:off x="8069036" y="4653810"/>
            <a:ext cx="3653064" cy="923330"/>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1"/>
                </a:solidFill>
              </a:rPr>
              <a:t>Accès à la BD</a:t>
            </a:r>
          </a:p>
          <a:p>
            <a:pPr marL="285750" indent="-285750">
              <a:buFont typeface="Arial" panose="020B0604020202020204" pitchFamily="34" charset="0"/>
              <a:buChar char="•"/>
            </a:pPr>
            <a:r>
              <a:rPr lang="fr-FR" dirty="0">
                <a:solidFill>
                  <a:schemeClr val="bg1"/>
                </a:solidFill>
              </a:rPr>
              <a:t>Données sous format de page</a:t>
            </a:r>
          </a:p>
          <a:p>
            <a:pPr marL="285750" indent="-285750">
              <a:buFont typeface="Arial" panose="020B0604020202020204" pitchFamily="34" charset="0"/>
              <a:buChar char="•"/>
            </a:pPr>
            <a:endParaRPr lang="fr-FR" dirty="0">
              <a:solidFill>
                <a:schemeClr val="bg1"/>
              </a:solidFill>
            </a:endParaRPr>
          </a:p>
        </p:txBody>
      </p:sp>
      <p:sp>
        <p:nvSpPr>
          <p:cNvPr id="2" name="Slide Number Placeholder 1">
            <a:extLst>
              <a:ext uri="{FF2B5EF4-FFF2-40B4-BE49-F238E27FC236}">
                <a16:creationId xmlns:a16="http://schemas.microsoft.com/office/drawing/2014/main" id="{018E2D9A-724C-408D-96F1-6CDE67EE70D6}"/>
              </a:ext>
            </a:extLst>
          </p:cNvPr>
          <p:cNvSpPr>
            <a:spLocks noGrp="1"/>
          </p:cNvSpPr>
          <p:nvPr>
            <p:ph type="sldNum" sz="quarter" idx="12"/>
          </p:nvPr>
        </p:nvSpPr>
        <p:spPr/>
        <p:txBody>
          <a:bodyPr/>
          <a:lstStyle/>
          <a:p>
            <a:fld id="{E8EA436A-38D9-4002-B5F3-07E4C7AF5C8C}" type="slidenum">
              <a:rPr lang="fr-FR" smtClean="0"/>
              <a:t>16</a:t>
            </a:fld>
            <a:endParaRPr lang="fr-FR"/>
          </a:p>
        </p:txBody>
      </p:sp>
    </p:spTree>
    <p:extLst>
      <p:ext uri="{BB962C8B-B14F-4D97-AF65-F5344CB8AC3E}">
        <p14:creationId xmlns:p14="http://schemas.microsoft.com/office/powerpoint/2010/main" val="56062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19"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5330900"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cs typeface="Arial" panose="020B0604020202020204" pitchFamily="34" charset="0"/>
              </a:rPr>
              <a:t>5. Fonctionnalités développées</a:t>
            </a: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2374878"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NaviExploit</a:t>
            </a:r>
          </a:p>
        </p:txBody>
      </p:sp>
      <p:sp>
        <p:nvSpPr>
          <p:cNvPr id="10" name="TextBox 9">
            <a:extLst>
              <a:ext uri="{FF2B5EF4-FFF2-40B4-BE49-F238E27FC236}">
                <a16:creationId xmlns:a16="http://schemas.microsoft.com/office/drawing/2014/main" id="{2E065FA3-6B79-48CC-A0E5-E0D4436E1A2D}"/>
              </a:ext>
            </a:extLst>
          </p:cNvPr>
          <p:cNvSpPr txBox="1"/>
          <p:nvPr/>
        </p:nvSpPr>
        <p:spPr>
          <a:xfrm>
            <a:off x="3817601" y="1022594"/>
            <a:ext cx="3058197" cy="369332"/>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0000"/>
                </a:solidFill>
                <a:highlight>
                  <a:srgbClr val="00FF00"/>
                </a:highlight>
                <a:latin typeface="+mj-lt"/>
              </a:rPr>
              <a:t>Réalisation de la RAT</a:t>
            </a:r>
            <a:endParaRPr lang="fr-FR" dirty="0">
              <a:solidFill>
                <a:schemeClr val="bg1"/>
              </a:solidFill>
              <a:highlight>
                <a:srgbClr val="00FF00"/>
              </a:highlight>
              <a:latin typeface="+mj-lt"/>
            </a:endParaRPr>
          </a:p>
        </p:txBody>
      </p:sp>
      <p:pic>
        <p:nvPicPr>
          <p:cNvPr id="5" name="Picture 4" descr="Graphical user interface&#10;&#10;Description automatically generated">
            <a:extLst>
              <a:ext uri="{FF2B5EF4-FFF2-40B4-BE49-F238E27FC236}">
                <a16:creationId xmlns:a16="http://schemas.microsoft.com/office/drawing/2014/main" id="{F77FED18-FC07-4458-B0C8-A34F5BB2B9A5}"/>
              </a:ext>
            </a:extLst>
          </p:cNvPr>
          <p:cNvPicPr>
            <a:picLocks noChangeAspect="1"/>
          </p:cNvPicPr>
          <p:nvPr/>
        </p:nvPicPr>
        <p:blipFill rotWithShape="1">
          <a:blip r:embed="rId3">
            <a:extLst>
              <a:ext uri="{28A0092B-C50C-407E-A947-70E740481C1C}">
                <a14:useLocalDpi xmlns:a14="http://schemas.microsoft.com/office/drawing/2010/main" val="0"/>
              </a:ext>
            </a:extLst>
          </a:blip>
          <a:srcRect l="956" t="990" r="506" b="1057"/>
          <a:stretch/>
        </p:blipFill>
        <p:spPr>
          <a:xfrm>
            <a:off x="153911" y="1798018"/>
            <a:ext cx="5805790" cy="4354346"/>
          </a:xfrm>
          <a:prstGeom prst="rect">
            <a:avLst/>
          </a:prstGeom>
          <a:ln>
            <a:solidFill>
              <a:schemeClr val="bg1"/>
            </a:solidFill>
          </a:ln>
        </p:spPr>
      </p:pic>
      <p:pic>
        <p:nvPicPr>
          <p:cNvPr id="7" name="Picture 6" descr="Graphical user interface, text&#10;&#10;Description automatically generated">
            <a:extLst>
              <a:ext uri="{FF2B5EF4-FFF2-40B4-BE49-F238E27FC236}">
                <a16:creationId xmlns:a16="http://schemas.microsoft.com/office/drawing/2014/main" id="{248505FA-8B06-44AF-AE61-018649EF7586}"/>
              </a:ext>
            </a:extLst>
          </p:cNvPr>
          <p:cNvPicPr>
            <a:picLocks noChangeAspect="1"/>
          </p:cNvPicPr>
          <p:nvPr/>
        </p:nvPicPr>
        <p:blipFill rotWithShape="1">
          <a:blip r:embed="rId4">
            <a:extLst>
              <a:ext uri="{28A0092B-C50C-407E-A947-70E740481C1C}">
                <a14:useLocalDpi xmlns:a14="http://schemas.microsoft.com/office/drawing/2010/main" val="0"/>
              </a:ext>
            </a:extLst>
          </a:blip>
          <a:srcRect l="825" t="1279" r="975" b="935"/>
          <a:stretch/>
        </p:blipFill>
        <p:spPr>
          <a:xfrm>
            <a:off x="6245001" y="1798018"/>
            <a:ext cx="5800770" cy="4354346"/>
          </a:xfrm>
          <a:prstGeom prst="rect">
            <a:avLst/>
          </a:prstGeom>
          <a:ln>
            <a:solidFill>
              <a:schemeClr val="bg1"/>
            </a:solidFill>
          </a:ln>
        </p:spPr>
      </p:pic>
      <p:pic>
        <p:nvPicPr>
          <p:cNvPr id="11" name="Picture 10" descr="Graphical user interface&#10;&#10;Description automatically generated">
            <a:extLst>
              <a:ext uri="{FF2B5EF4-FFF2-40B4-BE49-F238E27FC236}">
                <a16:creationId xmlns:a16="http://schemas.microsoft.com/office/drawing/2014/main" id="{C90B1034-5A7A-4AA7-89B0-BB9DA794A2A1}"/>
              </a:ext>
            </a:extLst>
          </p:cNvPr>
          <p:cNvPicPr>
            <a:picLocks noChangeAspect="1"/>
          </p:cNvPicPr>
          <p:nvPr/>
        </p:nvPicPr>
        <p:blipFill rotWithShape="1">
          <a:blip r:embed="rId3">
            <a:extLst>
              <a:ext uri="{28A0092B-C50C-407E-A947-70E740481C1C}">
                <a14:useLocalDpi xmlns:a14="http://schemas.microsoft.com/office/drawing/2010/main" val="0"/>
              </a:ext>
            </a:extLst>
          </a:blip>
          <a:srcRect l="901" t="939" r="582" b="939"/>
          <a:stretch/>
        </p:blipFill>
        <p:spPr>
          <a:xfrm>
            <a:off x="2673682" y="1465627"/>
            <a:ext cx="6844636" cy="5143469"/>
          </a:xfrm>
          <a:prstGeom prst="rect">
            <a:avLst/>
          </a:prstGeom>
          <a:ln>
            <a:solidFill>
              <a:schemeClr val="bg1"/>
            </a:solidFill>
          </a:ln>
        </p:spPr>
      </p:pic>
      <p:sp>
        <p:nvSpPr>
          <p:cNvPr id="13" name="Rectangle 12">
            <a:extLst>
              <a:ext uri="{FF2B5EF4-FFF2-40B4-BE49-F238E27FC236}">
                <a16:creationId xmlns:a16="http://schemas.microsoft.com/office/drawing/2014/main" id="{EE6443F7-9936-4E06-9CD1-9D96EBD79B46}"/>
              </a:ext>
            </a:extLst>
          </p:cNvPr>
          <p:cNvSpPr/>
          <p:nvPr/>
        </p:nvSpPr>
        <p:spPr>
          <a:xfrm>
            <a:off x="4107543" y="2307771"/>
            <a:ext cx="4731657" cy="4789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055EC38-7B1C-4D1B-9B21-35DA499152BB}"/>
              </a:ext>
            </a:extLst>
          </p:cNvPr>
          <p:cNvSpPr/>
          <p:nvPr/>
        </p:nvSpPr>
        <p:spPr>
          <a:xfrm>
            <a:off x="3169292" y="2293975"/>
            <a:ext cx="938252" cy="506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15" descr="Graphical user interface&#10;&#10;Description automatically generated">
            <a:extLst>
              <a:ext uri="{FF2B5EF4-FFF2-40B4-BE49-F238E27FC236}">
                <a16:creationId xmlns:a16="http://schemas.microsoft.com/office/drawing/2014/main" id="{88461A33-12AB-4F63-98EE-8428F4F10D41}"/>
              </a:ext>
            </a:extLst>
          </p:cNvPr>
          <p:cNvPicPr>
            <a:picLocks noChangeAspect="1"/>
          </p:cNvPicPr>
          <p:nvPr/>
        </p:nvPicPr>
        <p:blipFill rotWithShape="1">
          <a:blip r:embed="rId5">
            <a:extLst>
              <a:ext uri="{28A0092B-C50C-407E-A947-70E740481C1C}">
                <a14:useLocalDpi xmlns:a14="http://schemas.microsoft.com/office/drawing/2010/main" val="0"/>
              </a:ext>
            </a:extLst>
          </a:blip>
          <a:srcRect l="776" t="939" r="582" b="939"/>
          <a:stretch/>
        </p:blipFill>
        <p:spPr>
          <a:xfrm>
            <a:off x="2673681" y="1461506"/>
            <a:ext cx="6844633" cy="5143469"/>
          </a:xfrm>
          <a:prstGeom prst="rect">
            <a:avLst/>
          </a:prstGeom>
          <a:ln>
            <a:solidFill>
              <a:schemeClr val="bg1"/>
            </a:solidFill>
          </a:ln>
        </p:spPr>
      </p:pic>
      <p:pic>
        <p:nvPicPr>
          <p:cNvPr id="3" name="Picture 2" descr="Graphical user interface&#10;&#10;Description automatically generated">
            <a:extLst>
              <a:ext uri="{FF2B5EF4-FFF2-40B4-BE49-F238E27FC236}">
                <a16:creationId xmlns:a16="http://schemas.microsoft.com/office/drawing/2014/main" id="{0D0FF3D1-FF4A-4B93-AA57-D9C675F3F752}"/>
              </a:ext>
            </a:extLst>
          </p:cNvPr>
          <p:cNvPicPr>
            <a:picLocks noChangeAspect="1"/>
          </p:cNvPicPr>
          <p:nvPr/>
        </p:nvPicPr>
        <p:blipFill rotWithShape="1">
          <a:blip r:embed="rId3">
            <a:extLst>
              <a:ext uri="{28A0092B-C50C-407E-A947-70E740481C1C}">
                <a14:useLocalDpi xmlns:a14="http://schemas.microsoft.com/office/drawing/2010/main" val="0"/>
              </a:ext>
            </a:extLst>
          </a:blip>
          <a:srcRect l="817" t="1198" r="645" b="741"/>
          <a:stretch/>
        </p:blipFill>
        <p:spPr>
          <a:xfrm>
            <a:off x="2673681" y="1456102"/>
            <a:ext cx="6844919" cy="5152994"/>
          </a:xfrm>
          <a:prstGeom prst="rect">
            <a:avLst/>
          </a:prstGeom>
          <a:ln>
            <a:solidFill>
              <a:schemeClr val="bg1"/>
            </a:solidFill>
          </a:ln>
        </p:spPr>
      </p:pic>
      <p:sp>
        <p:nvSpPr>
          <p:cNvPr id="4" name="Rectangle 3">
            <a:extLst>
              <a:ext uri="{FF2B5EF4-FFF2-40B4-BE49-F238E27FC236}">
                <a16:creationId xmlns:a16="http://schemas.microsoft.com/office/drawing/2014/main" id="{F9823B8B-BF2E-4800-9A5E-0E908F778305}"/>
              </a:ext>
            </a:extLst>
          </p:cNvPr>
          <p:cNvSpPr/>
          <p:nvPr/>
        </p:nvSpPr>
        <p:spPr>
          <a:xfrm>
            <a:off x="3056806" y="3755904"/>
            <a:ext cx="5800770" cy="9707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04582D7D-8220-4A48-9BE9-0CF0C98502F3}"/>
              </a:ext>
            </a:extLst>
          </p:cNvPr>
          <p:cNvSpPr/>
          <p:nvPr/>
        </p:nvSpPr>
        <p:spPr>
          <a:xfrm>
            <a:off x="4659087" y="3833464"/>
            <a:ext cx="1640196" cy="8094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1B083E8C-DF1F-4B2C-994B-631131A570F9}"/>
              </a:ext>
            </a:extLst>
          </p:cNvPr>
          <p:cNvSpPr/>
          <p:nvPr/>
        </p:nvSpPr>
        <p:spPr>
          <a:xfrm>
            <a:off x="6342825" y="3828353"/>
            <a:ext cx="1640196" cy="809414"/>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Slide Number Placeholder 1">
            <a:extLst>
              <a:ext uri="{FF2B5EF4-FFF2-40B4-BE49-F238E27FC236}">
                <a16:creationId xmlns:a16="http://schemas.microsoft.com/office/drawing/2014/main" id="{E34C1861-CB1F-4399-923E-74F561BF1665}"/>
              </a:ext>
            </a:extLst>
          </p:cNvPr>
          <p:cNvSpPr>
            <a:spLocks noGrp="1"/>
          </p:cNvSpPr>
          <p:nvPr>
            <p:ph type="sldNum" sz="quarter" idx="12"/>
          </p:nvPr>
        </p:nvSpPr>
        <p:spPr/>
        <p:txBody>
          <a:bodyPr/>
          <a:lstStyle/>
          <a:p>
            <a:fld id="{E8EA436A-38D9-4002-B5F3-07E4C7AF5C8C}" type="slidenum">
              <a:rPr lang="fr-FR" smtClean="0"/>
              <a:t>17</a:t>
            </a:fld>
            <a:endParaRPr lang="fr-FR"/>
          </a:p>
        </p:txBody>
      </p:sp>
    </p:spTree>
    <p:extLst>
      <p:ext uri="{BB962C8B-B14F-4D97-AF65-F5344CB8AC3E}">
        <p14:creationId xmlns:p14="http://schemas.microsoft.com/office/powerpoint/2010/main" val="162752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3" grpId="1" animBg="1"/>
      <p:bldP spid="14" grpId="0" animBg="1"/>
      <p:bldP spid="4" grpId="0" animBg="1"/>
      <p:bldP spid="15"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2538715"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ea typeface="Calibri" panose="020F0502020204030204" pitchFamily="34" charset="0"/>
                <a:cs typeface="Arial" panose="020B0604020202020204" pitchFamily="34" charset="0"/>
              </a:rPr>
              <a:t>6</a:t>
            </a:r>
            <a:r>
              <a:rPr lang="fr-FR" sz="2400" cap="none" dirty="0">
                <a:effectLst/>
                <a:latin typeface="Arial" panose="020B0604020202020204" pitchFamily="34" charset="0"/>
                <a:ea typeface="Calibri" panose="020F0502020204030204" pitchFamily="34" charset="0"/>
                <a:cs typeface="Arial" panose="020B0604020202020204" pitchFamily="34" charset="0"/>
              </a:rPr>
              <a:t>. Conclusion</a:t>
            </a:r>
            <a:endParaRPr lang="fr-FR" sz="2400"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A815FE8-836E-4954-8A65-F19F5963713B}"/>
              </a:ext>
            </a:extLst>
          </p:cNvPr>
          <p:cNvSpPr>
            <a:spLocks noGrp="1"/>
          </p:cNvSpPr>
          <p:nvPr>
            <p:ph type="subTitle" idx="1"/>
          </p:nvPr>
        </p:nvSpPr>
        <p:spPr>
          <a:xfrm>
            <a:off x="-228755" y="681212"/>
            <a:ext cx="12420755" cy="6209966"/>
          </a:xfrm>
        </p:spPr>
        <p:txBody>
          <a:bodyPr>
            <a:normAutofit fontScale="92500" lnSpcReduction="20000"/>
          </a:bodyPr>
          <a:lstStyle/>
          <a:p>
            <a:pPr marL="1200150" lvl="2" indent="-285750" algn="l">
              <a:lnSpc>
                <a:spcPct val="120000"/>
              </a:lnSpc>
              <a:spcBef>
                <a:spcPts val="400"/>
              </a:spcBef>
              <a:spcAft>
                <a:spcPts val="4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Développement sur NaviParc :</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Page d’affluence sur les terminaux.</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Fonctionnalité d’export excel et correction d’un bug.</a:t>
            </a:r>
          </a:p>
          <a:p>
            <a:pPr marL="1200150" lvl="2" indent="-285750" algn="l">
              <a:lnSpc>
                <a:spcPct val="120000"/>
              </a:lnSpc>
              <a:spcBef>
                <a:spcPts val="400"/>
              </a:spcBef>
              <a:spcAft>
                <a:spcPts val="4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Développement sur NaviExploit</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Architecture.</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Configuration.</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Authentification avec Spring Security et JWT.</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Responsive Design avec Angular Material et </a:t>
            </a:r>
            <a:r>
              <a:rPr lang="fr-FR" sz="1800" dirty="0" err="1">
                <a:solidFill>
                  <a:schemeClr val="bg1"/>
                </a:solidFill>
                <a:ea typeface="Calibri" panose="020F0502020204030204" pitchFamily="34" charset="0"/>
                <a:cs typeface="Times New Roman" panose="02020603050405020304" pitchFamily="18" charset="0"/>
              </a:rPr>
              <a:t>FlexLayout</a:t>
            </a:r>
            <a:r>
              <a:rPr lang="fr-FR" sz="1800" dirty="0">
                <a:solidFill>
                  <a:schemeClr val="bg1"/>
                </a:solidFill>
                <a:ea typeface="Calibri" panose="020F0502020204030204" pitchFamily="34" charset="0"/>
                <a:cs typeface="Times New Roman" panose="02020603050405020304" pitchFamily="18" charset="0"/>
              </a:rPr>
              <a:t>.</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Deux langues d’utilisations : Français et Anglais.</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Pages créer : Login, Création d’utilisateur, Recherche d’utilisateur, Recherche de planches, Réalisation de la Rat.</a:t>
            </a:r>
          </a:p>
          <a:p>
            <a:pPr marL="1657350" lvl="3" indent="-285750" algn="l">
              <a:lnSpc>
                <a:spcPct val="120000"/>
              </a:lnSpc>
              <a:spcBef>
                <a:spcPts val="400"/>
              </a:spcBef>
              <a:spcAft>
                <a:spcPts val="400"/>
              </a:spcAft>
              <a:buClr>
                <a:schemeClr val="bg1"/>
              </a:buClr>
              <a:buFont typeface="Arial" panose="020B0604020202020204" pitchFamily="34" charset="0"/>
              <a:buChar char="•"/>
            </a:pPr>
            <a:r>
              <a:rPr lang="fr-FR" sz="1800" dirty="0">
                <a:solidFill>
                  <a:schemeClr val="bg1"/>
                </a:solidFill>
                <a:ea typeface="Calibri" panose="020F0502020204030204" pitchFamily="34" charset="0"/>
                <a:cs typeface="Times New Roman" panose="02020603050405020304" pitchFamily="18" charset="0"/>
              </a:rPr>
              <a:t>Gestion de la BD.</a:t>
            </a:r>
          </a:p>
          <a:p>
            <a:pPr marL="1200150" lvl="2" indent="-285750" algn="l">
              <a:lnSpc>
                <a:spcPct val="120000"/>
              </a:lnSpc>
              <a:spcBef>
                <a:spcPts val="400"/>
              </a:spcBef>
              <a:spcAft>
                <a:spcPts val="4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Montée en compétence sur : Java, TypeScript, SQL, HTML, SCSS, Spring Boot, Spring Security, Spring Data Jpa, Hibernate, Angular, Angular Material.</a:t>
            </a:r>
          </a:p>
          <a:p>
            <a:pPr marL="1200150" lvl="2" indent="-285750" algn="l">
              <a:lnSpc>
                <a:spcPct val="120000"/>
              </a:lnSpc>
              <a:spcBef>
                <a:spcPts val="400"/>
              </a:spcBef>
              <a:spcAft>
                <a:spcPts val="4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Application de la méthode Agile Kanban et Travail en équipe.</a:t>
            </a:r>
          </a:p>
          <a:p>
            <a:pPr marL="1200150" lvl="2" indent="-285750" algn="l">
              <a:lnSpc>
                <a:spcPct val="120000"/>
              </a:lnSpc>
              <a:spcBef>
                <a:spcPts val="400"/>
              </a:spcBef>
              <a:spcAft>
                <a:spcPts val="4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Découverte de la culture d’entreprise.</a:t>
            </a:r>
          </a:p>
          <a:p>
            <a:pPr lvl="2" algn="l">
              <a:lnSpc>
                <a:spcPct val="120000"/>
              </a:lnSpc>
              <a:spcBef>
                <a:spcPts val="0"/>
              </a:spcBef>
              <a:buClr>
                <a:schemeClr val="bg1"/>
              </a:buClr>
            </a:pPr>
            <a:r>
              <a:rPr lang="fr-FR" dirty="0">
                <a:solidFill>
                  <a:schemeClr val="bg1"/>
                </a:solidFill>
                <a:effectLst/>
                <a:ea typeface="Calibri" panose="020F0502020204030204" pitchFamily="34" charset="0"/>
                <a:cs typeface="Times New Roman" panose="02020603050405020304" pitchFamily="18" charset="0"/>
              </a:rPr>
              <a:t>			</a:t>
            </a:r>
            <a:endParaRPr lang="fr-FR" dirty="0">
              <a:solidFill>
                <a:schemeClr val="bg1"/>
              </a:solidFill>
            </a:endParaRPr>
          </a:p>
        </p:txBody>
      </p:sp>
      <p:sp>
        <p:nvSpPr>
          <p:cNvPr id="2" name="Slide Number Placeholder 1">
            <a:extLst>
              <a:ext uri="{FF2B5EF4-FFF2-40B4-BE49-F238E27FC236}">
                <a16:creationId xmlns:a16="http://schemas.microsoft.com/office/drawing/2014/main" id="{A7B2A649-2ACD-44D1-BBDE-07B7BBF16047}"/>
              </a:ext>
            </a:extLst>
          </p:cNvPr>
          <p:cNvSpPr>
            <a:spLocks noGrp="1"/>
          </p:cNvSpPr>
          <p:nvPr>
            <p:ph type="sldNum" sz="quarter" idx="12"/>
          </p:nvPr>
        </p:nvSpPr>
        <p:spPr/>
        <p:txBody>
          <a:bodyPr/>
          <a:lstStyle/>
          <a:p>
            <a:fld id="{E8EA436A-38D9-4002-B5F3-07E4C7AF5C8C}" type="slidenum">
              <a:rPr lang="fr-FR" smtClean="0"/>
              <a:t>18</a:t>
            </a:fld>
            <a:endParaRPr lang="fr-FR"/>
          </a:p>
        </p:txBody>
      </p:sp>
    </p:spTree>
    <p:extLst>
      <p:ext uri="{BB962C8B-B14F-4D97-AF65-F5344CB8AC3E}">
        <p14:creationId xmlns:p14="http://schemas.microsoft.com/office/powerpoint/2010/main" val="230728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6C472F7-1C99-4260-AEEA-98D53160ABF7}"/>
              </a:ext>
            </a:extLst>
          </p:cNvPr>
          <p:cNvSpPr txBox="1">
            <a:spLocks/>
          </p:cNvSpPr>
          <p:nvPr/>
        </p:nvSpPr>
        <p:spPr>
          <a:xfrm>
            <a:off x="2208628" y="1839993"/>
            <a:ext cx="7774744" cy="1840035"/>
          </a:xfrm>
          <a:prstGeom prst="rect">
            <a:avLst/>
          </a:prstGeom>
          <a:solidFill>
            <a:srgbClr val="00B0F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4400" cap="none" dirty="0">
                <a:latin typeface="Arial" panose="020B0604020202020204" pitchFamily="34" charset="0"/>
                <a:ea typeface="Calibri" panose="020F0502020204030204" pitchFamily="34" charset="0"/>
                <a:cs typeface="Arial" panose="020B0604020202020204" pitchFamily="34" charset="0"/>
              </a:rPr>
              <a:t>Merci pour votre attention.</a:t>
            </a:r>
          </a:p>
        </p:txBody>
      </p:sp>
      <p:sp>
        <p:nvSpPr>
          <p:cNvPr id="7" name="Slide Number Placeholder 6">
            <a:extLst>
              <a:ext uri="{FF2B5EF4-FFF2-40B4-BE49-F238E27FC236}">
                <a16:creationId xmlns:a16="http://schemas.microsoft.com/office/drawing/2014/main" id="{50E9AC40-B38C-44F5-9685-02291D5F7CD1}"/>
              </a:ext>
            </a:extLst>
          </p:cNvPr>
          <p:cNvSpPr>
            <a:spLocks noGrp="1"/>
          </p:cNvSpPr>
          <p:nvPr>
            <p:ph type="sldNum" sz="quarter" idx="12"/>
          </p:nvPr>
        </p:nvSpPr>
        <p:spPr/>
        <p:txBody>
          <a:bodyPr/>
          <a:lstStyle/>
          <a:p>
            <a:fld id="{E8EA436A-38D9-4002-B5F3-07E4C7AF5C8C}" type="slidenum">
              <a:rPr lang="fr-FR" smtClean="0"/>
              <a:t>19</a:t>
            </a:fld>
            <a:endParaRPr lang="fr-FR"/>
          </a:p>
        </p:txBody>
      </p:sp>
    </p:spTree>
    <p:extLst>
      <p:ext uri="{BB962C8B-B14F-4D97-AF65-F5344CB8AC3E}">
        <p14:creationId xmlns:p14="http://schemas.microsoft.com/office/powerpoint/2010/main" val="3503948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4" y="135665"/>
            <a:ext cx="1852915"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effectLst/>
                <a:latin typeface="Arial" panose="020B0604020202020204" pitchFamily="34" charset="0"/>
                <a:ea typeface="Calibri" panose="020F0502020204030204" pitchFamily="34" charset="0"/>
                <a:cs typeface="Arial" panose="020B0604020202020204" pitchFamily="34" charset="0"/>
              </a:rPr>
              <a:t>Sommaire</a:t>
            </a:r>
            <a:endParaRPr lang="fr-FR" sz="2400" cap="none" dirty="0">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02A2254C-B6D7-467C-9C3B-82264CA2193F}"/>
              </a:ext>
            </a:extLst>
          </p:cNvPr>
          <p:cNvSpPr>
            <a:spLocks noGrp="1"/>
          </p:cNvSpPr>
          <p:nvPr>
            <p:ph type="subTitle" idx="1"/>
          </p:nvPr>
        </p:nvSpPr>
        <p:spPr>
          <a:xfrm>
            <a:off x="354569" y="914400"/>
            <a:ext cx="7509271" cy="5762578"/>
          </a:xfrm>
        </p:spPr>
        <p:txBody>
          <a:bodyPr>
            <a:normAutofit/>
          </a:bodyPr>
          <a:lstStyle/>
          <a:p>
            <a:pPr marL="1257300" lvl="2" indent="-342900" algn="l">
              <a:lnSpc>
                <a:spcPct val="110000"/>
              </a:lnSpc>
              <a:spcAft>
                <a:spcPts val="800"/>
              </a:spcAft>
              <a:buClr>
                <a:schemeClr val="bg1"/>
              </a:buClr>
              <a:buFont typeface="+mj-lt"/>
              <a:buAutoNum type="arabicPeriod"/>
            </a:pPr>
            <a:r>
              <a:rPr lang="fr-FR" dirty="0">
                <a:solidFill>
                  <a:schemeClr val="bg1"/>
                </a:solidFill>
                <a:ea typeface="Calibri" panose="020F0502020204030204" pitchFamily="34" charset="0"/>
                <a:cs typeface="Times New Roman" panose="02020603050405020304" pitchFamily="18" charset="0"/>
              </a:rPr>
              <a:t>Présentation de TCS et Naviland 	</a:t>
            </a:r>
          </a:p>
          <a:p>
            <a:pPr marL="1257300" lvl="2" indent="-342900" algn="l">
              <a:lnSpc>
                <a:spcPct val="110000"/>
              </a:lnSpc>
              <a:spcAft>
                <a:spcPts val="800"/>
              </a:spcAft>
              <a:buClr>
                <a:schemeClr val="bg1"/>
              </a:buClr>
              <a:buFont typeface="+mj-lt"/>
              <a:buAutoNum type="arabicPeriod"/>
            </a:pPr>
            <a:r>
              <a:rPr lang="fr-FR" dirty="0">
                <a:solidFill>
                  <a:schemeClr val="bg1"/>
                </a:solidFill>
                <a:ea typeface="Calibri" panose="020F0502020204030204" pitchFamily="34" charset="0"/>
                <a:cs typeface="Times New Roman" panose="02020603050405020304" pitchFamily="18" charset="0"/>
              </a:rPr>
              <a:t>Description du projet</a:t>
            </a:r>
          </a:p>
          <a:p>
            <a:pPr marL="1257300" lvl="2" indent="-342900" algn="l">
              <a:lnSpc>
                <a:spcPct val="110000"/>
              </a:lnSpc>
              <a:spcAft>
                <a:spcPts val="800"/>
              </a:spcAft>
              <a:buClr>
                <a:schemeClr val="bg1"/>
              </a:buClr>
              <a:buFont typeface="+mj-lt"/>
              <a:buAutoNum type="arabicPeriod"/>
            </a:pPr>
            <a:r>
              <a:rPr lang="fr-FR" dirty="0">
                <a:solidFill>
                  <a:schemeClr val="bg1"/>
                </a:solidFill>
                <a:effectLst/>
                <a:ea typeface="Calibri" panose="020F0502020204030204" pitchFamily="34" charset="0"/>
                <a:cs typeface="Times New Roman" panose="02020603050405020304" pitchFamily="18" charset="0"/>
              </a:rPr>
              <a:t>Outils utilisés</a:t>
            </a:r>
          </a:p>
          <a:p>
            <a:pPr marL="1257300" lvl="2" indent="-342900" algn="l">
              <a:lnSpc>
                <a:spcPct val="110000"/>
              </a:lnSpc>
              <a:spcAft>
                <a:spcPts val="800"/>
              </a:spcAft>
              <a:buClr>
                <a:schemeClr val="bg1"/>
              </a:buClr>
              <a:buFont typeface="+mj-lt"/>
              <a:buAutoNum type="arabicPeriod"/>
            </a:pPr>
            <a:r>
              <a:rPr lang="fr-FR" dirty="0">
                <a:solidFill>
                  <a:schemeClr val="bg1"/>
                </a:solidFill>
                <a:ea typeface="Calibri" panose="020F0502020204030204" pitchFamily="34" charset="0"/>
                <a:cs typeface="Times New Roman" panose="02020603050405020304" pitchFamily="18" charset="0"/>
              </a:rPr>
              <a:t>Architecture de l’application</a:t>
            </a:r>
          </a:p>
          <a:p>
            <a:pPr marL="1714500" lvl="3" indent="-342900" algn="l">
              <a:lnSpc>
                <a:spcPct val="110000"/>
              </a:lnSpc>
              <a:spcAft>
                <a:spcPts val="800"/>
              </a:spcAft>
              <a:buClr>
                <a:schemeClr val="bg1"/>
              </a:buClr>
              <a:buFont typeface="+mj-lt"/>
              <a:buAutoNum type="arabicPeriod"/>
            </a:pPr>
            <a:r>
              <a:rPr lang="fr-FR" sz="1800" dirty="0">
                <a:solidFill>
                  <a:schemeClr val="bg1"/>
                </a:solidFill>
                <a:ea typeface="Calibri" panose="020F0502020204030204" pitchFamily="34" charset="0"/>
                <a:cs typeface="Times New Roman" panose="02020603050405020304" pitchFamily="18" charset="0"/>
              </a:rPr>
              <a:t>Structure globale</a:t>
            </a:r>
          </a:p>
          <a:p>
            <a:pPr marL="1714500" lvl="3" indent="-342900" algn="l">
              <a:lnSpc>
                <a:spcPct val="110000"/>
              </a:lnSpc>
              <a:spcAft>
                <a:spcPts val="800"/>
              </a:spcAft>
              <a:buClr>
                <a:schemeClr val="bg1"/>
              </a:buClr>
              <a:buFont typeface="+mj-lt"/>
              <a:buAutoNum type="arabicPeriod"/>
            </a:pPr>
            <a:r>
              <a:rPr lang="fr-FR" sz="1800" dirty="0">
                <a:solidFill>
                  <a:schemeClr val="bg1"/>
                </a:solidFill>
                <a:ea typeface="Calibri" panose="020F0502020204030204" pitchFamily="34" charset="0"/>
                <a:cs typeface="Times New Roman" panose="02020603050405020304" pitchFamily="18" charset="0"/>
              </a:rPr>
              <a:t>Frontend</a:t>
            </a:r>
          </a:p>
          <a:p>
            <a:pPr marL="1714500" lvl="3" indent="-342900" algn="l">
              <a:lnSpc>
                <a:spcPct val="110000"/>
              </a:lnSpc>
              <a:spcAft>
                <a:spcPts val="800"/>
              </a:spcAft>
              <a:buClr>
                <a:schemeClr val="bg1"/>
              </a:buClr>
              <a:buFont typeface="+mj-lt"/>
              <a:buAutoNum type="arabicPeriod"/>
            </a:pPr>
            <a:r>
              <a:rPr lang="fr-FR" sz="1800" dirty="0">
                <a:solidFill>
                  <a:schemeClr val="bg1"/>
                </a:solidFill>
                <a:ea typeface="Calibri" panose="020F0502020204030204" pitchFamily="34" charset="0"/>
                <a:cs typeface="Times New Roman" panose="02020603050405020304" pitchFamily="18" charset="0"/>
              </a:rPr>
              <a:t>Backend</a:t>
            </a:r>
          </a:p>
          <a:p>
            <a:pPr marL="1257300" lvl="2" indent="-342900" algn="l">
              <a:lnSpc>
                <a:spcPct val="110000"/>
              </a:lnSpc>
              <a:spcAft>
                <a:spcPts val="800"/>
              </a:spcAft>
              <a:buClr>
                <a:schemeClr val="bg1"/>
              </a:buClr>
              <a:buFont typeface="+mj-lt"/>
              <a:buAutoNum type="arabicPeriod"/>
            </a:pPr>
            <a:r>
              <a:rPr lang="fr-FR" dirty="0">
                <a:solidFill>
                  <a:schemeClr val="bg1"/>
                </a:solidFill>
                <a:effectLst/>
                <a:ea typeface="Calibri" panose="020F0502020204030204" pitchFamily="34" charset="0"/>
                <a:cs typeface="Times New Roman" panose="02020603050405020304" pitchFamily="18" charset="0"/>
              </a:rPr>
              <a:t>Fonctionnalités développés</a:t>
            </a:r>
          </a:p>
          <a:p>
            <a:pPr marL="1714500" lvl="3" indent="-342900" algn="l">
              <a:lnSpc>
                <a:spcPct val="110000"/>
              </a:lnSpc>
              <a:spcAft>
                <a:spcPts val="800"/>
              </a:spcAft>
              <a:buClr>
                <a:schemeClr val="bg1"/>
              </a:buClr>
              <a:buFont typeface="+mj-lt"/>
              <a:buAutoNum type="arabicPeriod"/>
            </a:pPr>
            <a:r>
              <a:rPr lang="fr-FR" sz="1800" dirty="0">
                <a:solidFill>
                  <a:schemeClr val="bg1"/>
                </a:solidFill>
                <a:ea typeface="Calibri" panose="020F0502020204030204" pitchFamily="34" charset="0"/>
                <a:cs typeface="Times New Roman" panose="02020603050405020304" pitchFamily="18" charset="0"/>
              </a:rPr>
              <a:t>NaviParc</a:t>
            </a:r>
          </a:p>
          <a:p>
            <a:pPr marL="1714500" lvl="3" indent="-342900" algn="l">
              <a:lnSpc>
                <a:spcPct val="110000"/>
              </a:lnSpc>
              <a:spcAft>
                <a:spcPts val="800"/>
              </a:spcAft>
              <a:buClr>
                <a:schemeClr val="bg1"/>
              </a:buClr>
              <a:buFont typeface="+mj-lt"/>
              <a:buAutoNum type="arabicPeriod"/>
            </a:pPr>
            <a:r>
              <a:rPr lang="fr-FR" sz="1800" dirty="0">
                <a:solidFill>
                  <a:schemeClr val="bg1"/>
                </a:solidFill>
                <a:effectLst/>
                <a:ea typeface="Calibri" panose="020F0502020204030204" pitchFamily="34" charset="0"/>
                <a:cs typeface="Times New Roman" panose="02020603050405020304" pitchFamily="18" charset="0"/>
              </a:rPr>
              <a:t>NaviExploit</a:t>
            </a:r>
          </a:p>
          <a:p>
            <a:pPr marL="1257300" lvl="2" indent="-342900" algn="l">
              <a:lnSpc>
                <a:spcPct val="110000"/>
              </a:lnSpc>
              <a:spcAft>
                <a:spcPts val="800"/>
              </a:spcAft>
              <a:buClr>
                <a:schemeClr val="bg1"/>
              </a:buClr>
              <a:buFont typeface="+mj-lt"/>
              <a:buAutoNum type="arabicPeriod"/>
            </a:pPr>
            <a:r>
              <a:rPr lang="fr-FR" dirty="0">
                <a:solidFill>
                  <a:schemeClr val="bg1"/>
                </a:solidFill>
                <a:ea typeface="Calibri" panose="020F0502020204030204" pitchFamily="34" charset="0"/>
                <a:cs typeface="Times New Roman" panose="02020603050405020304" pitchFamily="18" charset="0"/>
              </a:rPr>
              <a:t>Conclusion</a:t>
            </a:r>
            <a:r>
              <a:rPr lang="fr-FR" dirty="0">
                <a:solidFill>
                  <a:schemeClr val="bg1"/>
                </a:solidFill>
                <a:effectLst/>
                <a:ea typeface="Calibri" panose="020F0502020204030204" pitchFamily="34" charset="0"/>
                <a:cs typeface="Times New Roman" panose="02020603050405020304" pitchFamily="18" charset="0"/>
              </a:rPr>
              <a:t> 		</a:t>
            </a:r>
            <a:r>
              <a:rPr lang="fr-FR" sz="1600" dirty="0">
                <a:solidFill>
                  <a:schemeClr val="bg1"/>
                </a:solidFill>
                <a:effectLst/>
                <a:ea typeface="Calibri" panose="020F0502020204030204" pitchFamily="34" charset="0"/>
                <a:cs typeface="Times New Roman" panose="02020603050405020304" pitchFamily="18" charset="0"/>
              </a:rPr>
              <a:t>	</a:t>
            </a:r>
            <a:r>
              <a:rPr lang="fr-FR" dirty="0">
                <a:solidFill>
                  <a:schemeClr val="bg1"/>
                </a:solidFill>
                <a:effectLst/>
                <a:ea typeface="Calibri" panose="020F0502020204030204" pitchFamily="34" charset="0"/>
                <a:cs typeface="Times New Roman" panose="02020603050405020304" pitchFamily="18" charset="0"/>
              </a:rPr>
              <a:t>		</a:t>
            </a:r>
            <a:endParaRPr lang="fr-FR" dirty="0">
              <a:solidFill>
                <a:schemeClr val="bg1"/>
              </a:solidFill>
            </a:endParaRPr>
          </a:p>
        </p:txBody>
      </p:sp>
      <p:sp>
        <p:nvSpPr>
          <p:cNvPr id="2" name="Slide Number Placeholder 1">
            <a:extLst>
              <a:ext uri="{FF2B5EF4-FFF2-40B4-BE49-F238E27FC236}">
                <a16:creationId xmlns:a16="http://schemas.microsoft.com/office/drawing/2014/main" id="{ED03E054-6D12-4DFF-BCDB-39745D330335}"/>
              </a:ext>
            </a:extLst>
          </p:cNvPr>
          <p:cNvSpPr>
            <a:spLocks noGrp="1"/>
          </p:cNvSpPr>
          <p:nvPr>
            <p:ph type="sldNum" sz="quarter" idx="12"/>
          </p:nvPr>
        </p:nvSpPr>
        <p:spPr/>
        <p:txBody>
          <a:bodyPr/>
          <a:lstStyle/>
          <a:p>
            <a:fld id="{E8EA436A-38D9-4002-B5F3-07E4C7AF5C8C}" type="slidenum">
              <a:rPr lang="fr-FR" smtClean="0"/>
              <a:t>2</a:t>
            </a:fld>
            <a:endParaRPr lang="fr-FR"/>
          </a:p>
        </p:txBody>
      </p:sp>
    </p:spTree>
    <p:extLst>
      <p:ext uri="{BB962C8B-B14F-4D97-AF65-F5344CB8AC3E}">
        <p14:creationId xmlns:p14="http://schemas.microsoft.com/office/powerpoint/2010/main" val="199537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3" y="135665"/>
            <a:ext cx="6082016"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effectLst/>
                <a:latin typeface="Arial" panose="020B0604020202020204" pitchFamily="34" charset="0"/>
                <a:ea typeface="Calibri" panose="020F0502020204030204" pitchFamily="34" charset="0"/>
                <a:cs typeface="Arial" panose="020B0604020202020204" pitchFamily="34" charset="0"/>
              </a:rPr>
              <a:t>1.  Présentation de TCS et Naviland</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4" y="771618"/>
            <a:ext cx="3191306"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2000" cap="none" dirty="0">
                <a:latin typeface="Arial" panose="020B0604020202020204" pitchFamily="34" charset="0"/>
                <a:ea typeface="Calibri" panose="020F0502020204030204" pitchFamily="34" charset="0"/>
                <a:cs typeface="Arial" panose="020B0604020202020204" pitchFamily="34" charset="0"/>
              </a:rPr>
              <a:t>1.  L’entreprise TCS</a:t>
            </a:r>
          </a:p>
        </p:txBody>
      </p:sp>
      <p:sp>
        <p:nvSpPr>
          <p:cNvPr id="6" name="Subtitle 2">
            <a:extLst>
              <a:ext uri="{FF2B5EF4-FFF2-40B4-BE49-F238E27FC236}">
                <a16:creationId xmlns:a16="http://schemas.microsoft.com/office/drawing/2014/main" id="{0330F70B-4C1E-48A1-95EB-12D3B71315E9}"/>
              </a:ext>
            </a:extLst>
          </p:cNvPr>
          <p:cNvSpPr>
            <a:spLocks noGrp="1"/>
          </p:cNvSpPr>
          <p:nvPr>
            <p:ph type="subTitle" idx="1"/>
          </p:nvPr>
        </p:nvSpPr>
        <p:spPr>
          <a:xfrm>
            <a:off x="587704" y="1252455"/>
            <a:ext cx="8156431" cy="4557904"/>
          </a:xfrm>
        </p:spPr>
        <p:txBody>
          <a:bodyPr>
            <a:normAutofit/>
          </a:bodyPr>
          <a:lstStyle/>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ffectLst/>
                <a:ea typeface="Calibri" panose="020F0502020204030204" pitchFamily="34" charset="0"/>
                <a:cs typeface="Times New Roman" panose="02020603050405020304" pitchFamily="18" charset="0"/>
              </a:rPr>
              <a:t>ESN filiale du groupe Tata.</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Créer en 1968.</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46 pays et 389 000 Collaborateurs.</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ffectLst/>
                <a:ea typeface="Calibri" panose="020F0502020204030204" pitchFamily="34" charset="0"/>
                <a:cs typeface="Times New Roman" panose="02020603050405020304" pitchFamily="18" charset="0"/>
              </a:rPr>
              <a:t>Présent en </a:t>
            </a:r>
            <a:r>
              <a:rPr lang="fr-FR" dirty="0">
                <a:solidFill>
                  <a:schemeClr val="bg1"/>
                </a:solidFill>
                <a:ea typeface="Calibri" panose="020F0502020204030204" pitchFamily="34" charset="0"/>
                <a:cs typeface="Times New Roman" panose="02020603050405020304" pitchFamily="18" charset="0"/>
              </a:rPr>
              <a:t>France depuis 1992 avec 1600 collaborateurs.</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Centres de service sur Paris, Poitiers et Lille.</a:t>
            </a:r>
            <a:endParaRPr lang="fr-FR" dirty="0">
              <a:solidFill>
                <a:schemeClr val="bg1"/>
              </a:solidFill>
              <a:effectLst/>
              <a:ea typeface="Calibri" panose="020F0502020204030204" pitchFamily="34" charset="0"/>
              <a:cs typeface="Times New Roman" panose="02020603050405020304" pitchFamily="18" charset="0"/>
            </a:endParaRPr>
          </a:p>
          <a:p>
            <a:pPr lvl="3" algn="l">
              <a:spcAft>
                <a:spcPts val="800"/>
              </a:spcAft>
              <a:buClr>
                <a:schemeClr val="bg1"/>
              </a:buClr>
            </a:pPr>
            <a:r>
              <a:rPr lang="fr-FR" dirty="0">
                <a:solidFill>
                  <a:schemeClr val="bg1"/>
                </a:solidFill>
                <a:effectLst/>
                <a:ea typeface="Calibri" panose="020F0502020204030204" pitchFamily="34" charset="0"/>
                <a:cs typeface="Times New Roman" panose="02020603050405020304" pitchFamily="18" charset="0"/>
              </a:rPr>
              <a:t>	</a:t>
            </a:r>
            <a:endParaRPr lang="fr-FR" dirty="0">
              <a:solidFill>
                <a:schemeClr val="bg1"/>
              </a:solidFill>
            </a:endParaRPr>
          </a:p>
        </p:txBody>
      </p:sp>
      <p:sp>
        <p:nvSpPr>
          <p:cNvPr id="2" name="Slide Number Placeholder 1">
            <a:extLst>
              <a:ext uri="{FF2B5EF4-FFF2-40B4-BE49-F238E27FC236}">
                <a16:creationId xmlns:a16="http://schemas.microsoft.com/office/drawing/2014/main" id="{9E11D027-1180-46D5-B8BC-6080020872CF}"/>
              </a:ext>
            </a:extLst>
          </p:cNvPr>
          <p:cNvSpPr>
            <a:spLocks noGrp="1"/>
          </p:cNvSpPr>
          <p:nvPr>
            <p:ph type="sldNum" sz="quarter" idx="12"/>
          </p:nvPr>
        </p:nvSpPr>
        <p:spPr/>
        <p:txBody>
          <a:bodyPr/>
          <a:lstStyle/>
          <a:p>
            <a:fld id="{E8EA436A-38D9-4002-B5F3-07E4C7AF5C8C}" type="slidenum">
              <a:rPr lang="fr-FR" smtClean="0"/>
              <a:t>3</a:t>
            </a:fld>
            <a:endParaRPr lang="fr-FR"/>
          </a:p>
        </p:txBody>
      </p:sp>
    </p:spTree>
    <p:extLst>
      <p:ext uri="{BB962C8B-B14F-4D97-AF65-F5344CB8AC3E}">
        <p14:creationId xmlns:p14="http://schemas.microsoft.com/office/powerpoint/2010/main" val="422832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3" y="135665"/>
            <a:ext cx="6082016"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effectLst/>
                <a:latin typeface="Arial" panose="020B0604020202020204" pitchFamily="34" charset="0"/>
                <a:ea typeface="Calibri" panose="020F0502020204030204" pitchFamily="34" charset="0"/>
                <a:cs typeface="Arial" panose="020B0604020202020204" pitchFamily="34" charset="0"/>
              </a:rPr>
              <a:t>1.  Présentation de TCS et Naviland</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3" y="771618"/>
            <a:ext cx="3370921"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2000" cap="none" dirty="0">
                <a:latin typeface="Arial" panose="020B0604020202020204" pitchFamily="34" charset="0"/>
                <a:ea typeface="Calibri" panose="020F0502020204030204" pitchFamily="34" charset="0"/>
                <a:cs typeface="Arial" panose="020B0604020202020204" pitchFamily="34" charset="0"/>
              </a:rPr>
              <a:t>2.  Le Client Naviland</a:t>
            </a:r>
          </a:p>
        </p:txBody>
      </p:sp>
      <p:sp>
        <p:nvSpPr>
          <p:cNvPr id="7" name="Subtitle 2">
            <a:extLst>
              <a:ext uri="{FF2B5EF4-FFF2-40B4-BE49-F238E27FC236}">
                <a16:creationId xmlns:a16="http://schemas.microsoft.com/office/drawing/2014/main" id="{D780B3A1-2454-4672-9408-6B439A4A27EB}"/>
              </a:ext>
            </a:extLst>
          </p:cNvPr>
          <p:cNvSpPr txBox="1">
            <a:spLocks/>
          </p:cNvSpPr>
          <p:nvPr/>
        </p:nvSpPr>
        <p:spPr>
          <a:xfrm>
            <a:off x="559098" y="1252455"/>
            <a:ext cx="8156431" cy="253455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Filiale du groupe SNCF.</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Créer en 1948.</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Secteur d’activité de transport combiné.</a:t>
            </a:r>
          </a:p>
        </p:txBody>
      </p:sp>
      <p:sp>
        <p:nvSpPr>
          <p:cNvPr id="2" name="Slide Number Placeholder 1">
            <a:extLst>
              <a:ext uri="{FF2B5EF4-FFF2-40B4-BE49-F238E27FC236}">
                <a16:creationId xmlns:a16="http://schemas.microsoft.com/office/drawing/2014/main" id="{3DFCDA00-C29F-4A65-93BF-C2A3DB9217F0}"/>
              </a:ext>
            </a:extLst>
          </p:cNvPr>
          <p:cNvSpPr>
            <a:spLocks noGrp="1"/>
          </p:cNvSpPr>
          <p:nvPr>
            <p:ph type="sldNum" sz="quarter" idx="12"/>
          </p:nvPr>
        </p:nvSpPr>
        <p:spPr/>
        <p:txBody>
          <a:bodyPr/>
          <a:lstStyle/>
          <a:p>
            <a:fld id="{E8EA436A-38D9-4002-B5F3-07E4C7AF5C8C}" type="slidenum">
              <a:rPr lang="fr-FR" smtClean="0"/>
              <a:t>4</a:t>
            </a:fld>
            <a:endParaRPr lang="fr-FR"/>
          </a:p>
        </p:txBody>
      </p:sp>
    </p:spTree>
    <p:extLst>
      <p:ext uri="{BB962C8B-B14F-4D97-AF65-F5344CB8AC3E}">
        <p14:creationId xmlns:p14="http://schemas.microsoft.com/office/powerpoint/2010/main" val="67829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3" y="135665"/>
            <a:ext cx="4269544"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ea typeface="Calibri" panose="020F0502020204030204" pitchFamily="34" charset="0"/>
                <a:cs typeface="Arial" panose="020B0604020202020204" pitchFamily="34" charset="0"/>
              </a:rPr>
              <a:t>2</a:t>
            </a:r>
            <a:r>
              <a:rPr lang="fr-FR" sz="2400" cap="none" dirty="0">
                <a:effectLst/>
                <a:latin typeface="Arial" panose="020B0604020202020204" pitchFamily="34" charset="0"/>
                <a:ea typeface="Calibri" panose="020F0502020204030204" pitchFamily="34" charset="0"/>
                <a:cs typeface="Arial" panose="020B0604020202020204" pitchFamily="34" charset="0"/>
              </a:rPr>
              <a:t>.  Description du projet</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2" y="771618"/>
            <a:ext cx="7159151"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2000" cap="none" dirty="0">
                <a:latin typeface="Arial" panose="020B0604020202020204" pitchFamily="34" charset="0"/>
                <a:ea typeface="Calibri" panose="020F0502020204030204" pitchFamily="34" charset="0"/>
                <a:cs typeface="Arial" panose="020B0604020202020204" pitchFamily="34" charset="0"/>
              </a:rPr>
              <a:t>1. RAT (Reconnaissance d’Aptitude au Transport)</a:t>
            </a:r>
          </a:p>
        </p:txBody>
      </p:sp>
      <p:sp>
        <p:nvSpPr>
          <p:cNvPr id="7" name="Subtitle 2">
            <a:extLst>
              <a:ext uri="{FF2B5EF4-FFF2-40B4-BE49-F238E27FC236}">
                <a16:creationId xmlns:a16="http://schemas.microsoft.com/office/drawing/2014/main" id="{54E2F165-84D6-4E47-90E6-DCB706F2E4EB}"/>
              </a:ext>
            </a:extLst>
          </p:cNvPr>
          <p:cNvSpPr txBox="1">
            <a:spLocks/>
          </p:cNvSpPr>
          <p:nvPr/>
        </p:nvSpPr>
        <p:spPr>
          <a:xfrm>
            <a:off x="269112" y="1252455"/>
            <a:ext cx="8156431" cy="1577988"/>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Opération de vérification de sécurité.</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Façon de faire actuel n’est pas optimal.</a:t>
            </a:r>
          </a:p>
        </p:txBody>
      </p:sp>
      <p:sp>
        <p:nvSpPr>
          <p:cNvPr id="9" name="Title 1">
            <a:extLst>
              <a:ext uri="{FF2B5EF4-FFF2-40B4-BE49-F238E27FC236}">
                <a16:creationId xmlns:a16="http://schemas.microsoft.com/office/drawing/2014/main" id="{7B9B78CC-F006-43B1-87E6-7D5252D6B54A}"/>
              </a:ext>
            </a:extLst>
          </p:cNvPr>
          <p:cNvSpPr txBox="1">
            <a:spLocks/>
          </p:cNvSpPr>
          <p:nvPr/>
        </p:nvSpPr>
        <p:spPr>
          <a:xfrm>
            <a:off x="1266391" y="3070861"/>
            <a:ext cx="4154695"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fr-FR" sz="2000" cap="none" dirty="0">
                <a:latin typeface="Arial" panose="020B0604020202020204" pitchFamily="34" charset="0"/>
                <a:ea typeface="Calibri" panose="020F0502020204030204" pitchFamily="34" charset="0"/>
                <a:cs typeface="Arial" panose="020B0604020202020204" pitchFamily="34" charset="0"/>
              </a:rPr>
              <a:t>2. L’application NaviExploit</a:t>
            </a:r>
          </a:p>
        </p:txBody>
      </p:sp>
      <p:sp>
        <p:nvSpPr>
          <p:cNvPr id="10" name="Subtitle 2">
            <a:extLst>
              <a:ext uri="{FF2B5EF4-FFF2-40B4-BE49-F238E27FC236}">
                <a16:creationId xmlns:a16="http://schemas.microsoft.com/office/drawing/2014/main" id="{C97EE655-951B-45A4-88E9-F0D0376337D0}"/>
              </a:ext>
            </a:extLst>
          </p:cNvPr>
          <p:cNvSpPr txBox="1">
            <a:spLocks/>
          </p:cNvSpPr>
          <p:nvPr/>
        </p:nvSpPr>
        <p:spPr>
          <a:xfrm>
            <a:off x="269111" y="3558768"/>
            <a:ext cx="8156431" cy="2534550"/>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Permet d’effectuer les opérations de la RAT.</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Compatible tablette et utilisée en Français et Anglais.</a:t>
            </a:r>
          </a:p>
          <a:p>
            <a:pPr marL="1657350" lvl="3" indent="-285750" algn="l">
              <a:lnSpc>
                <a:spcPct val="200000"/>
              </a:lnSpc>
              <a:spcAft>
                <a:spcPts val="800"/>
              </a:spcAft>
              <a:buClr>
                <a:schemeClr val="bg1"/>
              </a:buClr>
              <a:buFont typeface="Arial" panose="020B0604020202020204" pitchFamily="34" charset="0"/>
              <a:buChar char="•"/>
            </a:pPr>
            <a:r>
              <a:rPr lang="fr-FR" dirty="0">
                <a:solidFill>
                  <a:schemeClr val="bg1"/>
                </a:solidFill>
                <a:ea typeface="Calibri" panose="020F0502020204030204" pitchFamily="34" charset="0"/>
                <a:cs typeface="Times New Roman" panose="02020603050405020304" pitchFamily="18" charset="0"/>
              </a:rPr>
              <a:t>Affichage et modification des données des Wagons et </a:t>
            </a:r>
            <a:r>
              <a:rPr lang="fr-FR" dirty="0" err="1">
                <a:solidFill>
                  <a:schemeClr val="bg1"/>
                </a:solidFill>
                <a:ea typeface="Calibri" panose="020F0502020204030204" pitchFamily="34" charset="0"/>
                <a:cs typeface="Times New Roman" panose="02020603050405020304" pitchFamily="18" charset="0"/>
              </a:rPr>
              <a:t>UTIs</a:t>
            </a:r>
            <a:r>
              <a:rPr lang="fr-FR" dirty="0">
                <a:solidFill>
                  <a:schemeClr val="bg1"/>
                </a:solidFill>
                <a:ea typeface="Calibri" panose="020F0502020204030204" pitchFamily="34"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B6A9B5D7-D621-4D45-BAD7-FA1B31E2172E}"/>
              </a:ext>
            </a:extLst>
          </p:cNvPr>
          <p:cNvSpPr>
            <a:spLocks noGrp="1"/>
          </p:cNvSpPr>
          <p:nvPr>
            <p:ph type="sldNum" sz="quarter" idx="12"/>
          </p:nvPr>
        </p:nvSpPr>
        <p:spPr/>
        <p:txBody>
          <a:bodyPr/>
          <a:lstStyle/>
          <a:p>
            <a:fld id="{E8EA436A-38D9-4002-B5F3-07E4C7AF5C8C}" type="slidenum">
              <a:rPr lang="fr-FR" smtClean="0"/>
              <a:t>5</a:t>
            </a:fld>
            <a:endParaRPr lang="fr-FR"/>
          </a:p>
        </p:txBody>
      </p:sp>
    </p:spTree>
    <p:extLst>
      <p:ext uri="{BB962C8B-B14F-4D97-AF65-F5344CB8AC3E}">
        <p14:creationId xmlns:p14="http://schemas.microsoft.com/office/powerpoint/2010/main" val="183432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P spid="9"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3" y="135665"/>
            <a:ext cx="4253216"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ea typeface="Calibri" panose="020F0502020204030204" pitchFamily="34" charset="0"/>
                <a:cs typeface="Arial" panose="020B0604020202020204" pitchFamily="34" charset="0"/>
              </a:rPr>
              <a:t>2</a:t>
            </a:r>
            <a:r>
              <a:rPr lang="fr-FR" sz="2400" cap="none" dirty="0">
                <a:effectLst/>
                <a:latin typeface="Arial" panose="020B0604020202020204" pitchFamily="34" charset="0"/>
                <a:ea typeface="Calibri" panose="020F0502020204030204" pitchFamily="34" charset="0"/>
                <a:cs typeface="Arial" panose="020B0604020202020204" pitchFamily="34" charset="0"/>
              </a:rPr>
              <a:t>.  Description du projet</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4" y="771618"/>
            <a:ext cx="3958749"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3. Modules de NaviExploit</a:t>
            </a:r>
          </a:p>
        </p:txBody>
      </p:sp>
      <p:pic>
        <p:nvPicPr>
          <p:cNvPr id="7" name="Picture 6">
            <a:extLst>
              <a:ext uri="{FF2B5EF4-FFF2-40B4-BE49-F238E27FC236}">
                <a16:creationId xmlns:a16="http://schemas.microsoft.com/office/drawing/2014/main" id="{13259C3F-9B94-4404-9E9B-77E5EC1659CD}"/>
              </a:ext>
            </a:extLst>
          </p:cNvPr>
          <p:cNvPicPr>
            <a:picLocks noChangeAspect="1"/>
          </p:cNvPicPr>
          <p:nvPr/>
        </p:nvPicPr>
        <p:blipFill rotWithShape="1">
          <a:blip r:embed="rId3">
            <a:extLst>
              <a:ext uri="{28A0092B-C50C-407E-A947-70E740481C1C}">
                <a14:useLocalDpi xmlns:a14="http://schemas.microsoft.com/office/drawing/2010/main" val="0"/>
              </a:ext>
            </a:extLst>
          </a:blip>
          <a:srcRect l="1585" t="2627" r="1915" b="4146"/>
          <a:stretch/>
        </p:blipFill>
        <p:spPr>
          <a:xfrm>
            <a:off x="1614460" y="1895058"/>
            <a:ext cx="8963079" cy="4093341"/>
          </a:xfrm>
          <a:prstGeom prst="rect">
            <a:avLst/>
          </a:prstGeom>
          <a:ln>
            <a:solidFill>
              <a:schemeClr val="bg1"/>
            </a:solidFill>
          </a:ln>
        </p:spPr>
      </p:pic>
      <p:sp>
        <p:nvSpPr>
          <p:cNvPr id="2" name="Slide Number Placeholder 1">
            <a:extLst>
              <a:ext uri="{FF2B5EF4-FFF2-40B4-BE49-F238E27FC236}">
                <a16:creationId xmlns:a16="http://schemas.microsoft.com/office/drawing/2014/main" id="{E0F465EB-3858-4B28-89AA-6316CD6CF717}"/>
              </a:ext>
            </a:extLst>
          </p:cNvPr>
          <p:cNvSpPr>
            <a:spLocks noGrp="1"/>
          </p:cNvSpPr>
          <p:nvPr>
            <p:ph type="sldNum" sz="quarter" idx="12"/>
          </p:nvPr>
        </p:nvSpPr>
        <p:spPr/>
        <p:txBody>
          <a:bodyPr/>
          <a:lstStyle/>
          <a:p>
            <a:fld id="{E8EA436A-38D9-4002-B5F3-07E4C7AF5C8C}" type="slidenum">
              <a:rPr lang="fr-FR" smtClean="0"/>
              <a:t>6</a:t>
            </a:fld>
            <a:endParaRPr lang="fr-FR"/>
          </a:p>
        </p:txBody>
      </p:sp>
    </p:spTree>
    <p:extLst>
      <p:ext uri="{BB962C8B-B14F-4D97-AF65-F5344CB8AC3E}">
        <p14:creationId xmlns:p14="http://schemas.microsoft.com/office/powerpoint/2010/main" val="1810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3" y="135665"/>
            <a:ext cx="3159201"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effectLst/>
                <a:latin typeface="Arial" panose="020B0604020202020204" pitchFamily="34" charset="0"/>
                <a:ea typeface="Calibri" panose="020F0502020204030204" pitchFamily="34" charset="0"/>
                <a:cs typeface="Arial" panose="020B0604020202020204" pitchFamily="34" charset="0"/>
              </a:rPr>
              <a:t>3.  Outils Utilisés</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4" y="771618"/>
            <a:ext cx="1836035"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1. Frontend</a:t>
            </a:r>
          </a:p>
        </p:txBody>
      </p:sp>
      <p:sp>
        <p:nvSpPr>
          <p:cNvPr id="5" name="Title 1">
            <a:extLst>
              <a:ext uri="{FF2B5EF4-FFF2-40B4-BE49-F238E27FC236}">
                <a16:creationId xmlns:a16="http://schemas.microsoft.com/office/drawing/2014/main" id="{9FBC94C9-EDF2-4286-9F9F-499EBFE4A539}"/>
              </a:ext>
            </a:extLst>
          </p:cNvPr>
          <p:cNvSpPr txBox="1">
            <a:spLocks/>
          </p:cNvSpPr>
          <p:nvPr/>
        </p:nvSpPr>
        <p:spPr>
          <a:xfrm>
            <a:off x="1914712" y="1675396"/>
            <a:ext cx="2902217"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1. Visual Studio Code </a:t>
            </a:r>
          </a:p>
        </p:txBody>
      </p:sp>
      <p:sp>
        <p:nvSpPr>
          <p:cNvPr id="6" name="Title 1">
            <a:extLst>
              <a:ext uri="{FF2B5EF4-FFF2-40B4-BE49-F238E27FC236}">
                <a16:creationId xmlns:a16="http://schemas.microsoft.com/office/drawing/2014/main" id="{CD28C5AC-D90B-4B93-9852-4700C29BB0E2}"/>
              </a:ext>
            </a:extLst>
          </p:cNvPr>
          <p:cNvSpPr txBox="1">
            <a:spLocks/>
          </p:cNvSpPr>
          <p:nvPr/>
        </p:nvSpPr>
        <p:spPr>
          <a:xfrm>
            <a:off x="1908683" y="2489166"/>
            <a:ext cx="1857187"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2. Angular 9</a:t>
            </a:r>
          </a:p>
        </p:txBody>
      </p:sp>
      <p:sp>
        <p:nvSpPr>
          <p:cNvPr id="9" name="Title 1">
            <a:extLst>
              <a:ext uri="{FF2B5EF4-FFF2-40B4-BE49-F238E27FC236}">
                <a16:creationId xmlns:a16="http://schemas.microsoft.com/office/drawing/2014/main" id="{310D5A3D-728F-4604-882D-0A99AFD98ED8}"/>
              </a:ext>
            </a:extLst>
          </p:cNvPr>
          <p:cNvSpPr txBox="1">
            <a:spLocks/>
          </p:cNvSpPr>
          <p:nvPr/>
        </p:nvSpPr>
        <p:spPr>
          <a:xfrm>
            <a:off x="1908683" y="3302936"/>
            <a:ext cx="2640959"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3. Angular Material</a:t>
            </a:r>
          </a:p>
        </p:txBody>
      </p:sp>
      <p:sp>
        <p:nvSpPr>
          <p:cNvPr id="10" name="Title 1">
            <a:extLst>
              <a:ext uri="{FF2B5EF4-FFF2-40B4-BE49-F238E27FC236}">
                <a16:creationId xmlns:a16="http://schemas.microsoft.com/office/drawing/2014/main" id="{6D820FF8-D7D9-4DF6-B8BE-B6DA4AE9F706}"/>
              </a:ext>
            </a:extLst>
          </p:cNvPr>
          <p:cNvSpPr txBox="1">
            <a:spLocks/>
          </p:cNvSpPr>
          <p:nvPr/>
        </p:nvSpPr>
        <p:spPr>
          <a:xfrm>
            <a:off x="1908683" y="4116706"/>
            <a:ext cx="3473717"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4. Angular Command Line</a:t>
            </a:r>
          </a:p>
        </p:txBody>
      </p:sp>
      <p:sp>
        <p:nvSpPr>
          <p:cNvPr id="11" name="Title 1">
            <a:extLst>
              <a:ext uri="{FF2B5EF4-FFF2-40B4-BE49-F238E27FC236}">
                <a16:creationId xmlns:a16="http://schemas.microsoft.com/office/drawing/2014/main" id="{B4711AEC-9E60-4973-91A1-AB7174F80A89}"/>
              </a:ext>
            </a:extLst>
          </p:cNvPr>
          <p:cNvSpPr txBox="1">
            <a:spLocks/>
          </p:cNvSpPr>
          <p:nvPr/>
        </p:nvSpPr>
        <p:spPr>
          <a:xfrm>
            <a:off x="1908683" y="4930476"/>
            <a:ext cx="3604346"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5. Node Package Manager</a:t>
            </a:r>
          </a:p>
        </p:txBody>
      </p:sp>
      <p:sp>
        <p:nvSpPr>
          <p:cNvPr id="2" name="Slide Number Placeholder 1">
            <a:extLst>
              <a:ext uri="{FF2B5EF4-FFF2-40B4-BE49-F238E27FC236}">
                <a16:creationId xmlns:a16="http://schemas.microsoft.com/office/drawing/2014/main" id="{6ACB98B2-B4C9-408B-AF29-721CC37B22D2}"/>
              </a:ext>
            </a:extLst>
          </p:cNvPr>
          <p:cNvSpPr>
            <a:spLocks noGrp="1"/>
          </p:cNvSpPr>
          <p:nvPr>
            <p:ph type="sldNum" sz="quarter" idx="12"/>
          </p:nvPr>
        </p:nvSpPr>
        <p:spPr/>
        <p:txBody>
          <a:bodyPr/>
          <a:lstStyle/>
          <a:p>
            <a:fld id="{E8EA436A-38D9-4002-B5F3-07E4C7AF5C8C}" type="slidenum">
              <a:rPr lang="fr-FR" smtClean="0"/>
              <a:t>7</a:t>
            </a:fld>
            <a:endParaRPr lang="fr-FR"/>
          </a:p>
        </p:txBody>
      </p:sp>
    </p:spTree>
    <p:extLst>
      <p:ext uri="{BB962C8B-B14F-4D97-AF65-F5344CB8AC3E}">
        <p14:creationId xmlns:p14="http://schemas.microsoft.com/office/powerpoint/2010/main" val="200734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3" y="135665"/>
            <a:ext cx="3159201"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effectLst/>
                <a:latin typeface="Arial" panose="020B0604020202020204" pitchFamily="34" charset="0"/>
                <a:ea typeface="Calibri" panose="020F0502020204030204" pitchFamily="34" charset="0"/>
                <a:cs typeface="Arial" panose="020B0604020202020204" pitchFamily="34" charset="0"/>
              </a:rPr>
              <a:t>3.  Outils Utilisés</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4" y="771618"/>
            <a:ext cx="1836035"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2. Backend</a:t>
            </a:r>
          </a:p>
        </p:txBody>
      </p:sp>
      <p:sp>
        <p:nvSpPr>
          <p:cNvPr id="5" name="Title 1">
            <a:extLst>
              <a:ext uri="{FF2B5EF4-FFF2-40B4-BE49-F238E27FC236}">
                <a16:creationId xmlns:a16="http://schemas.microsoft.com/office/drawing/2014/main" id="{9FBC94C9-EDF2-4286-9F9F-499EBFE4A539}"/>
              </a:ext>
            </a:extLst>
          </p:cNvPr>
          <p:cNvSpPr txBox="1">
            <a:spLocks/>
          </p:cNvSpPr>
          <p:nvPr/>
        </p:nvSpPr>
        <p:spPr>
          <a:xfrm>
            <a:off x="1914713" y="1675396"/>
            <a:ext cx="1579602"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1. Eclipse</a:t>
            </a:r>
          </a:p>
        </p:txBody>
      </p:sp>
      <p:sp>
        <p:nvSpPr>
          <p:cNvPr id="6" name="Title 1">
            <a:extLst>
              <a:ext uri="{FF2B5EF4-FFF2-40B4-BE49-F238E27FC236}">
                <a16:creationId xmlns:a16="http://schemas.microsoft.com/office/drawing/2014/main" id="{CD28C5AC-D90B-4B93-9852-4700C29BB0E2}"/>
              </a:ext>
            </a:extLst>
          </p:cNvPr>
          <p:cNvSpPr txBox="1">
            <a:spLocks/>
          </p:cNvSpPr>
          <p:nvPr/>
        </p:nvSpPr>
        <p:spPr>
          <a:xfrm>
            <a:off x="1908683" y="2489166"/>
            <a:ext cx="2157132"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2. Spring 2.4.5</a:t>
            </a:r>
          </a:p>
        </p:txBody>
      </p:sp>
      <p:sp>
        <p:nvSpPr>
          <p:cNvPr id="9" name="Title 1">
            <a:extLst>
              <a:ext uri="{FF2B5EF4-FFF2-40B4-BE49-F238E27FC236}">
                <a16:creationId xmlns:a16="http://schemas.microsoft.com/office/drawing/2014/main" id="{310D5A3D-728F-4604-882D-0A99AFD98ED8}"/>
              </a:ext>
            </a:extLst>
          </p:cNvPr>
          <p:cNvSpPr txBox="1">
            <a:spLocks/>
          </p:cNvSpPr>
          <p:nvPr/>
        </p:nvSpPr>
        <p:spPr>
          <a:xfrm>
            <a:off x="1908683" y="3302936"/>
            <a:ext cx="1471331"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3. Maven</a:t>
            </a:r>
          </a:p>
        </p:txBody>
      </p:sp>
      <p:sp>
        <p:nvSpPr>
          <p:cNvPr id="10" name="Title 1">
            <a:extLst>
              <a:ext uri="{FF2B5EF4-FFF2-40B4-BE49-F238E27FC236}">
                <a16:creationId xmlns:a16="http://schemas.microsoft.com/office/drawing/2014/main" id="{6D820FF8-D7D9-4DF6-B8BE-B6DA4AE9F706}"/>
              </a:ext>
            </a:extLst>
          </p:cNvPr>
          <p:cNvSpPr txBox="1">
            <a:spLocks/>
          </p:cNvSpPr>
          <p:nvPr/>
        </p:nvSpPr>
        <p:spPr>
          <a:xfrm>
            <a:off x="1908684" y="4116706"/>
            <a:ext cx="2532688" cy="480837"/>
          </a:xfrm>
          <a:prstGeom prst="rect">
            <a:avLst/>
          </a:prstGeom>
          <a:solidFill>
            <a:srgbClr val="FFC00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1800" cap="none" dirty="0">
                <a:latin typeface="Arial" panose="020B0604020202020204" pitchFamily="34" charset="0"/>
                <a:ea typeface="Calibri" panose="020F0502020204030204" pitchFamily="34" charset="0"/>
                <a:cs typeface="Arial" panose="020B0604020202020204" pitchFamily="34" charset="0"/>
              </a:rPr>
              <a:t>4. SQL Developer</a:t>
            </a:r>
          </a:p>
        </p:txBody>
      </p:sp>
      <p:sp>
        <p:nvSpPr>
          <p:cNvPr id="2" name="Slide Number Placeholder 1">
            <a:extLst>
              <a:ext uri="{FF2B5EF4-FFF2-40B4-BE49-F238E27FC236}">
                <a16:creationId xmlns:a16="http://schemas.microsoft.com/office/drawing/2014/main" id="{A4CD99CE-0933-472E-9A30-30654C408015}"/>
              </a:ext>
            </a:extLst>
          </p:cNvPr>
          <p:cNvSpPr>
            <a:spLocks noGrp="1"/>
          </p:cNvSpPr>
          <p:nvPr>
            <p:ph type="sldNum" sz="quarter" idx="12"/>
          </p:nvPr>
        </p:nvSpPr>
        <p:spPr/>
        <p:txBody>
          <a:bodyPr/>
          <a:lstStyle/>
          <a:p>
            <a:fld id="{E8EA436A-38D9-4002-B5F3-07E4C7AF5C8C}" type="slidenum">
              <a:rPr lang="fr-FR" smtClean="0"/>
              <a:t>8</a:t>
            </a:fld>
            <a:endParaRPr lang="fr-FR"/>
          </a:p>
        </p:txBody>
      </p:sp>
    </p:spTree>
    <p:extLst>
      <p:ext uri="{BB962C8B-B14F-4D97-AF65-F5344CB8AC3E}">
        <p14:creationId xmlns:p14="http://schemas.microsoft.com/office/powerpoint/2010/main" val="164199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62000">
              <a:schemeClr val="accent5">
                <a:lumMod val="60000"/>
                <a:lumOff val="40000"/>
              </a:schemeClr>
            </a:gs>
            <a:gs pos="75000">
              <a:schemeClr val="accent5">
                <a:lumMod val="60000"/>
                <a:lumOff val="40000"/>
              </a:schemeClr>
            </a:gs>
            <a:gs pos="100000">
              <a:schemeClr val="accent5">
                <a:lumMod val="20000"/>
                <a:lumOff val="80000"/>
              </a:schemeClr>
            </a:gs>
          </a:gsLst>
          <a:lin ang="5400000" scaled="1"/>
        </a:gra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08CD26-9AEC-40DE-B3ED-2307876056E1}"/>
              </a:ext>
            </a:extLst>
          </p:cNvPr>
          <p:cNvSpPr>
            <a:spLocks noGrp="1"/>
          </p:cNvSpPr>
          <p:nvPr>
            <p:ph type="ctrTitle"/>
          </p:nvPr>
        </p:nvSpPr>
        <p:spPr>
          <a:xfrm>
            <a:off x="335112" y="135665"/>
            <a:ext cx="5134959" cy="480837"/>
          </a:xfrm>
          <a:solidFill>
            <a:srgbClr val="00B0F0"/>
          </a:solidFill>
          <a:ln w="19050" cap="sq">
            <a:solidFill>
              <a:schemeClr val="bg1"/>
            </a:solidFill>
            <a:miter lim="800000"/>
          </a:ln>
        </p:spPr>
        <p:txBody>
          <a:bodyPr vert="horz" lIns="0" tIns="0" rIns="0" bIns="0" rtlCol="0" anchor="ctr" anchorCtr="1">
            <a:normAutofit/>
          </a:bodyPr>
          <a:lstStyle/>
          <a:p>
            <a:r>
              <a:rPr lang="fr-FR" sz="2400" cap="none" dirty="0">
                <a:latin typeface="Arial" panose="020B0604020202020204" pitchFamily="34" charset="0"/>
                <a:ea typeface="Calibri" panose="020F0502020204030204" pitchFamily="34" charset="0"/>
                <a:cs typeface="Arial" panose="020B0604020202020204" pitchFamily="34" charset="0"/>
              </a:rPr>
              <a:t>4</a:t>
            </a:r>
            <a:r>
              <a:rPr lang="fr-FR" sz="2400" cap="none" dirty="0">
                <a:effectLst/>
                <a:latin typeface="Arial" panose="020B0604020202020204" pitchFamily="34" charset="0"/>
                <a:ea typeface="Calibri" panose="020F0502020204030204" pitchFamily="34" charset="0"/>
                <a:cs typeface="Arial" panose="020B0604020202020204" pitchFamily="34" charset="0"/>
              </a:rPr>
              <a:t>. Architecture de NaviExploit</a:t>
            </a:r>
            <a:endParaRPr lang="fr-FR" sz="2400" cap="none"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EBA1BA87-2871-4422-8925-5C03C7140A2A}"/>
              </a:ext>
            </a:extLst>
          </p:cNvPr>
          <p:cNvSpPr txBox="1">
            <a:spLocks/>
          </p:cNvSpPr>
          <p:nvPr/>
        </p:nvSpPr>
        <p:spPr>
          <a:xfrm>
            <a:off x="1266395" y="771618"/>
            <a:ext cx="3011692" cy="480837"/>
          </a:xfrm>
          <a:prstGeom prst="rect">
            <a:avLst/>
          </a:prstGeom>
          <a:solidFill>
            <a:srgbClr val="00B050"/>
          </a:solidFill>
          <a:ln w="19050" cap="sq">
            <a:solidFill>
              <a:schemeClr val="bg1"/>
            </a:solidFill>
            <a:miter lim="800000"/>
          </a:ln>
        </p:spPr>
        <p:txBody>
          <a:bodyPr vert="horz" lIns="0" tIns="0" rIns="0" bIns="0" rtlCol="0" anchor="ctr" anchorCtr="1">
            <a:normAutofit fontScale="97500"/>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gn="l"/>
            <a:r>
              <a:rPr lang="fr-FR" sz="2000" cap="none" dirty="0">
                <a:latin typeface="Arial" panose="020B0604020202020204" pitchFamily="34" charset="0"/>
                <a:ea typeface="Calibri" panose="020F0502020204030204" pitchFamily="34" charset="0"/>
                <a:cs typeface="Arial" panose="020B0604020202020204" pitchFamily="34" charset="0"/>
              </a:rPr>
              <a:t>1. Structure Globale</a:t>
            </a:r>
          </a:p>
        </p:txBody>
      </p:sp>
      <p:pic>
        <p:nvPicPr>
          <p:cNvPr id="10" name="Picture 9" descr="A picture containing text, indoor, screenshot, picture frame&#10;&#10;Description automatically generated">
            <a:extLst>
              <a:ext uri="{FF2B5EF4-FFF2-40B4-BE49-F238E27FC236}">
                <a16:creationId xmlns:a16="http://schemas.microsoft.com/office/drawing/2014/main" id="{9AE1633A-4813-4249-AABF-1DF0E8FD9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98" y="2555756"/>
            <a:ext cx="11880910" cy="1967258"/>
          </a:xfrm>
          <a:prstGeom prst="rect">
            <a:avLst/>
          </a:prstGeom>
        </p:spPr>
      </p:pic>
      <p:pic>
        <p:nvPicPr>
          <p:cNvPr id="18" name="Picture 17" descr="Graphical user interface, application&#10;&#10;Description automatically generated">
            <a:extLst>
              <a:ext uri="{FF2B5EF4-FFF2-40B4-BE49-F238E27FC236}">
                <a16:creationId xmlns:a16="http://schemas.microsoft.com/office/drawing/2014/main" id="{50333F3C-EAC7-44E9-84A7-D51A46F8D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98" y="2555756"/>
            <a:ext cx="11936924" cy="1967258"/>
          </a:xfrm>
          <a:prstGeom prst="rect">
            <a:avLst/>
          </a:prstGeom>
        </p:spPr>
      </p:pic>
      <p:pic>
        <p:nvPicPr>
          <p:cNvPr id="20" name="Picture 19" descr="Graphical user interface&#10;&#10;Description automatically generated">
            <a:extLst>
              <a:ext uri="{FF2B5EF4-FFF2-40B4-BE49-F238E27FC236}">
                <a16:creationId xmlns:a16="http://schemas.microsoft.com/office/drawing/2014/main" id="{374E36A7-3E56-4638-A0BC-36EC0195DC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398" y="2555756"/>
            <a:ext cx="11936924" cy="1989487"/>
          </a:xfrm>
          <a:prstGeom prst="rect">
            <a:avLst/>
          </a:prstGeom>
        </p:spPr>
      </p:pic>
      <p:pic>
        <p:nvPicPr>
          <p:cNvPr id="22" name="Picture 21" descr="Graphical user interface, diagram&#10;&#10;Description automatically generated">
            <a:extLst>
              <a:ext uri="{FF2B5EF4-FFF2-40B4-BE49-F238E27FC236}">
                <a16:creationId xmlns:a16="http://schemas.microsoft.com/office/drawing/2014/main" id="{42A055BE-FF39-4373-B09C-259EF60A8F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398" y="2582513"/>
            <a:ext cx="11936924" cy="1961778"/>
          </a:xfrm>
          <a:prstGeom prst="rect">
            <a:avLst/>
          </a:prstGeom>
        </p:spPr>
      </p:pic>
      <p:pic>
        <p:nvPicPr>
          <p:cNvPr id="24" name="Picture 23" descr="Diagram&#10;&#10;Description automatically generated">
            <a:extLst>
              <a:ext uri="{FF2B5EF4-FFF2-40B4-BE49-F238E27FC236}">
                <a16:creationId xmlns:a16="http://schemas.microsoft.com/office/drawing/2014/main" id="{C8B62514-8007-4897-80FE-51B0316D39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398" y="2554804"/>
            <a:ext cx="11897716" cy="1968210"/>
          </a:xfrm>
          <a:prstGeom prst="rect">
            <a:avLst/>
          </a:prstGeom>
        </p:spPr>
      </p:pic>
      <p:pic>
        <p:nvPicPr>
          <p:cNvPr id="28" name="Picture 27" descr="Diagram&#10;&#10;Description automatically generated">
            <a:extLst>
              <a:ext uri="{FF2B5EF4-FFF2-40B4-BE49-F238E27FC236}">
                <a16:creationId xmlns:a16="http://schemas.microsoft.com/office/drawing/2014/main" id="{49B13F95-0E10-4709-9353-5A5854A3EA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398" y="2555022"/>
            <a:ext cx="11936924" cy="1989269"/>
          </a:xfrm>
          <a:prstGeom prst="rect">
            <a:avLst/>
          </a:prstGeom>
        </p:spPr>
      </p:pic>
      <p:pic>
        <p:nvPicPr>
          <p:cNvPr id="30" name="Picture 29" descr="Graphical user interface, diagram&#10;&#10;Description automatically generated">
            <a:extLst>
              <a:ext uri="{FF2B5EF4-FFF2-40B4-BE49-F238E27FC236}">
                <a16:creationId xmlns:a16="http://schemas.microsoft.com/office/drawing/2014/main" id="{23AD4A1B-ADC1-4D6C-B3CB-04810C5D84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7398" y="2553851"/>
            <a:ext cx="11936924" cy="1990439"/>
          </a:xfrm>
          <a:prstGeom prst="rect">
            <a:avLst/>
          </a:prstGeom>
        </p:spPr>
      </p:pic>
      <p:sp>
        <p:nvSpPr>
          <p:cNvPr id="2" name="Slide Number Placeholder 1">
            <a:extLst>
              <a:ext uri="{FF2B5EF4-FFF2-40B4-BE49-F238E27FC236}">
                <a16:creationId xmlns:a16="http://schemas.microsoft.com/office/drawing/2014/main" id="{4AD8584C-A6F9-4E42-BA9B-74FFD7AFF269}"/>
              </a:ext>
            </a:extLst>
          </p:cNvPr>
          <p:cNvSpPr>
            <a:spLocks noGrp="1"/>
          </p:cNvSpPr>
          <p:nvPr>
            <p:ph type="sldNum" sz="quarter" idx="12"/>
          </p:nvPr>
        </p:nvSpPr>
        <p:spPr/>
        <p:txBody>
          <a:bodyPr/>
          <a:lstStyle/>
          <a:p>
            <a:fld id="{E8EA436A-38D9-4002-B5F3-07E4C7AF5C8C}" type="slidenum">
              <a:rPr lang="fr-FR" smtClean="0"/>
              <a:t>9</a:t>
            </a:fld>
            <a:endParaRPr lang="fr-FR"/>
          </a:p>
        </p:txBody>
      </p:sp>
    </p:spTree>
    <p:extLst>
      <p:ext uri="{BB962C8B-B14F-4D97-AF65-F5344CB8AC3E}">
        <p14:creationId xmlns:p14="http://schemas.microsoft.com/office/powerpoint/2010/main" val="20955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Arial"/>
        <a:ea typeface=""/>
        <a:cs typeface=""/>
      </a:majorFont>
      <a:minorFont>
        <a:latin typeface="Arial"/>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2352</TotalTime>
  <Words>4182</Words>
  <Application>Microsoft Office PowerPoint</Application>
  <PresentationFormat>Widescreen</PresentationFormat>
  <Paragraphs>340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vt:lpstr>
      <vt:lpstr>Calibri</vt:lpstr>
      <vt:lpstr>Times New Roman</vt:lpstr>
      <vt:lpstr>Parcel</vt:lpstr>
      <vt:lpstr>Développement d’un extranet compatible tablette avec Spring / Angular</vt:lpstr>
      <vt:lpstr>Sommaire</vt:lpstr>
      <vt:lpstr>1.  Présentation de TCS et Naviland</vt:lpstr>
      <vt:lpstr>1.  Présentation de TCS et Naviland</vt:lpstr>
      <vt:lpstr>2.  Description du projet</vt:lpstr>
      <vt:lpstr>2.  Description du projet</vt:lpstr>
      <vt:lpstr>3.  Outils Utilisés</vt:lpstr>
      <vt:lpstr>3.  Outils Utilisés</vt:lpstr>
      <vt:lpstr>4. Architecture de NaviExploit</vt:lpstr>
      <vt:lpstr>4. Architecture de NaviExploit</vt:lpstr>
      <vt:lpstr>4. Architecture de NaviExploit</vt:lpstr>
      <vt:lpstr>5. Fonctionnalités développées</vt:lpstr>
      <vt:lpstr>5. Fonctionnalités développées</vt:lpstr>
      <vt:lpstr>5. Fonctionnalités développées</vt:lpstr>
      <vt:lpstr>5. Fonctionnalités développées</vt:lpstr>
      <vt:lpstr>5. Fonctionnalités développées</vt:lpstr>
      <vt:lpstr>5. Fonctionnalités développées</vt:lpstr>
      <vt:lpstr>6.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Yasser Hamek</dc:creator>
  <cp:lastModifiedBy>Yasser Hamek</cp:lastModifiedBy>
  <cp:revision>200</cp:revision>
  <dcterms:created xsi:type="dcterms:W3CDTF">2021-08-28T13:47:25Z</dcterms:created>
  <dcterms:modified xsi:type="dcterms:W3CDTF">2021-09-01T13:47:09Z</dcterms:modified>
</cp:coreProperties>
</file>