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rimo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pen Sans Light Bold" panose="020B0604020202020204" charset="0"/>
      <p:regular r:id="rId21"/>
    </p:embeddedFont>
    <p:embeddedFont>
      <p:font typeface="Open Sauce" panose="020B0604020202020204" charset="0"/>
      <p:regular r:id="rId22"/>
    </p:embeddedFont>
    <p:embeddedFont>
      <p:font typeface="Open Sauce Bold" panose="020B0604020202020204" charset="0"/>
      <p:regular r:id="rId23"/>
    </p:embeddedFont>
    <p:embeddedFont>
      <p:font typeface="Open Sauce Bold Italics" panose="020B0604020202020204" charset="0"/>
      <p:regular r:id="rId24"/>
    </p:embeddedFont>
    <p:embeddedFont>
      <p:font typeface="Open Sauce SemiBold" panose="020B0604020202020204" charset="0"/>
      <p:regular r:id="rId25"/>
    </p:embeddedFont>
    <p:embeddedFont>
      <p:font typeface="Open Sauce SemiBold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38" y="-57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 Kaoor" userId="93747951ddf179ec" providerId="LiveId" clId="{60C3C8E5-A3FE-4230-AEEE-8DC11E9925A7}"/>
    <pc:docChg chg="modSld">
      <pc:chgData name="Mr Kaoor" userId="93747951ddf179ec" providerId="LiveId" clId="{60C3C8E5-A3FE-4230-AEEE-8DC11E9925A7}" dt="2021-11-18T01:41:41.360" v="7" actId="2711"/>
      <pc:docMkLst>
        <pc:docMk/>
      </pc:docMkLst>
      <pc:sldChg chg="modSp mod">
        <pc:chgData name="Mr Kaoor" userId="93747951ddf179ec" providerId="LiveId" clId="{60C3C8E5-A3FE-4230-AEEE-8DC11E9925A7}" dt="2021-11-18T01:40:04.943" v="3" actId="20578"/>
        <pc:sldMkLst>
          <pc:docMk/>
          <pc:sldMk cId="0" sldId="259"/>
        </pc:sldMkLst>
        <pc:spChg chg="mod">
          <ac:chgData name="Mr Kaoor" userId="93747951ddf179ec" providerId="LiveId" clId="{60C3C8E5-A3FE-4230-AEEE-8DC11E9925A7}" dt="2021-11-18T01:40:04.943" v="3" actId="20578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Mr Kaoor" userId="93747951ddf179ec" providerId="LiveId" clId="{60C3C8E5-A3FE-4230-AEEE-8DC11E9925A7}" dt="2021-11-18T01:40:34.442" v="5" actId="2711"/>
        <pc:sldMkLst>
          <pc:docMk/>
          <pc:sldMk cId="0" sldId="260"/>
        </pc:sldMkLst>
        <pc:spChg chg="mod">
          <ac:chgData name="Mr Kaoor" userId="93747951ddf179ec" providerId="LiveId" clId="{60C3C8E5-A3FE-4230-AEEE-8DC11E9925A7}" dt="2021-11-18T01:40:34.442" v="5" actId="2711"/>
          <ac:spMkLst>
            <pc:docMk/>
            <pc:sldMk cId="0" sldId="260"/>
            <ac:spMk id="6" creationId="{00000000-0000-0000-0000-000000000000}"/>
          </ac:spMkLst>
        </pc:spChg>
      </pc:sldChg>
      <pc:sldChg chg="modSp mod">
        <pc:chgData name="Mr Kaoor" userId="93747951ddf179ec" providerId="LiveId" clId="{60C3C8E5-A3FE-4230-AEEE-8DC11E9925A7}" dt="2021-11-18T01:41:41.360" v="7" actId="2711"/>
        <pc:sldMkLst>
          <pc:docMk/>
          <pc:sldMk cId="0" sldId="268"/>
        </pc:sldMkLst>
        <pc:spChg chg="mod">
          <ac:chgData name="Mr Kaoor" userId="93747951ddf179ec" providerId="LiveId" clId="{60C3C8E5-A3FE-4230-AEEE-8DC11E9925A7}" dt="2021-11-18T01:41:41.360" v="7" actId="2711"/>
          <ac:spMkLst>
            <pc:docMk/>
            <pc:sldMk cId="0" sldId="26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60667" y="381000"/>
            <a:ext cx="8191500" cy="9525000"/>
          </a:xfrm>
          <a:prstGeom prst="rect">
            <a:avLst/>
          </a:prstGeom>
          <a:solidFill>
            <a:srgbClr val="253532">
              <a:alpha val="2745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8353" r="20200"/>
          <a:stretch>
            <a:fillRect/>
          </a:stretch>
        </p:blipFill>
        <p:spPr>
          <a:xfrm>
            <a:off x="11032493" y="1696617"/>
            <a:ext cx="5647847" cy="689376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6841990"/>
            <a:ext cx="6397463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53532"/>
                </a:solidFill>
                <a:latin typeface="Open Sauce"/>
              </a:rPr>
              <a:t>Presented By: </a:t>
            </a:r>
          </a:p>
          <a:p>
            <a:pPr marL="0" lvl="0" indent="0">
              <a:lnSpc>
                <a:spcPts val="4200"/>
              </a:lnSpc>
            </a:pPr>
            <a:r>
              <a:rPr lang="en-US" sz="3000">
                <a:solidFill>
                  <a:srgbClr val="253532"/>
                </a:solidFill>
                <a:latin typeface="Open Sauce"/>
              </a:rPr>
              <a:t>Yasser Mohammed Kaoor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463935"/>
            <a:ext cx="7523179" cy="255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0"/>
              </a:lnSpc>
            </a:pPr>
            <a:r>
              <a:rPr lang="en-US" sz="9000">
                <a:solidFill>
                  <a:srgbClr val="253532"/>
                </a:solidFill>
                <a:latin typeface="Open Sauce SemiBold Bold"/>
              </a:rPr>
              <a:t>PLAYSTORE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5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251" t="5367" r="1251"/>
          <a:stretch>
            <a:fillRect/>
          </a:stretch>
        </p:blipFill>
        <p:spPr>
          <a:xfrm>
            <a:off x="2512898" y="2397322"/>
            <a:ext cx="13262205" cy="686097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121658"/>
            <a:ext cx="182880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Open Sauce SemiBold Bold"/>
              </a:rPr>
              <a:t>TARGETS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5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83973" y="1988558"/>
            <a:ext cx="11838545" cy="630988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121658"/>
            <a:ext cx="182880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Open Sauce SemiBold Bold"/>
              </a:rPr>
              <a:t>TARGETS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1980879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0"/>
              </a:lnSpc>
            </a:pPr>
            <a:r>
              <a:rPr lang="en-US" sz="9000">
                <a:solidFill>
                  <a:srgbClr val="253532"/>
                </a:solidFill>
                <a:latin typeface="Open Sauce SemiBold Bold"/>
              </a:rPr>
              <a:t>CONCLUSIONS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6631375"/>
            <a:ext cx="4587801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53532"/>
                </a:solidFill>
                <a:latin typeface="Open Sauce Bold"/>
              </a:rPr>
              <a:t>Category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617708"/>
            <a:ext cx="4587801" cy="1343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253532"/>
                </a:solidFill>
                <a:latin typeface="Open Sauce"/>
              </a:rPr>
              <a:t>1- Communication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253532"/>
                </a:solidFill>
                <a:latin typeface="Open Sauce"/>
              </a:rPr>
              <a:t>2- Video Player</a:t>
            </a:r>
          </a:p>
          <a:p>
            <a:pPr marL="0" lvl="0" indent="0">
              <a:lnSpc>
                <a:spcPts val="3640"/>
              </a:lnSpc>
            </a:pPr>
            <a:r>
              <a:rPr lang="en-US" sz="2600">
                <a:solidFill>
                  <a:srgbClr val="253532"/>
                </a:solidFill>
                <a:latin typeface="Open Sauce"/>
              </a:rPr>
              <a:t>3- Social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747895"/>
            <a:ext cx="4587801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8000" u="sng">
                <a:solidFill>
                  <a:srgbClr val="253532"/>
                </a:solidFill>
                <a:latin typeface="Open Sauce SemiBold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50099" y="6631375"/>
            <a:ext cx="4587801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53532"/>
                </a:solidFill>
                <a:latin typeface="Open Sauce Bold"/>
              </a:rPr>
              <a:t>Price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50099" y="7617708"/>
            <a:ext cx="4587801" cy="42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40"/>
              </a:lnSpc>
            </a:pPr>
            <a:r>
              <a:rPr lang="en-US" sz="2600">
                <a:solidFill>
                  <a:srgbClr val="253532"/>
                </a:solidFill>
                <a:latin typeface="Open Sauce"/>
              </a:rPr>
              <a:t>Paid or not Paid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50099" y="4747895"/>
            <a:ext cx="4587801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8000" u="sng">
                <a:solidFill>
                  <a:srgbClr val="253532"/>
                </a:solidFill>
                <a:latin typeface="Open Sauce SemiBold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671499" y="6631375"/>
            <a:ext cx="4587801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53532"/>
                </a:solidFill>
                <a:latin typeface="Open Sauce Bold"/>
              </a:rPr>
              <a:t>Targets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671499" y="7617708"/>
            <a:ext cx="4587801" cy="42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40"/>
              </a:lnSpc>
            </a:pPr>
            <a:r>
              <a:rPr lang="en-US" sz="2600">
                <a:solidFill>
                  <a:srgbClr val="253532"/>
                </a:solidFill>
                <a:latin typeface="Open Sauce"/>
              </a:rPr>
              <a:t>Everyone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671499" y="4747895"/>
            <a:ext cx="4587801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8000" u="sng">
                <a:solidFill>
                  <a:srgbClr val="253532"/>
                </a:solidFill>
                <a:latin typeface="Open Sauce SemiBold"/>
              </a:rPr>
              <a:t>03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985048"/>
            <a:ext cx="6129560" cy="3815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00"/>
              </a:lnSpc>
            </a:pPr>
            <a:r>
              <a:rPr lang="en-US" sz="2600" dirty="0" err="1">
                <a:solidFill>
                  <a:srgbClr val="253532"/>
                </a:solidFill>
                <a:latin typeface="Open Sauce" panose="020B0604020202020204" charset="0"/>
              </a:rPr>
              <a:t>Jupyter</a:t>
            </a:r>
            <a:r>
              <a:rPr lang="en-US" sz="2600" dirty="0">
                <a:solidFill>
                  <a:srgbClr val="253532"/>
                </a:solidFill>
                <a:latin typeface="Open Sauce" panose="020B0604020202020204" charset="0"/>
              </a:rPr>
              <a:t> Notebook</a:t>
            </a:r>
          </a:p>
          <a:p>
            <a:pPr>
              <a:lnSpc>
                <a:spcPts val="6500"/>
              </a:lnSpc>
            </a:pPr>
            <a:r>
              <a:rPr lang="en-US" sz="2600" dirty="0">
                <a:solidFill>
                  <a:srgbClr val="253532"/>
                </a:solidFill>
                <a:latin typeface="Open Sauce" panose="020B0604020202020204" charset="0"/>
              </a:rPr>
              <a:t>Language: Python</a:t>
            </a:r>
          </a:p>
          <a:p>
            <a:pPr>
              <a:lnSpc>
                <a:spcPts val="6500"/>
              </a:lnSpc>
            </a:pPr>
            <a:r>
              <a:rPr lang="en-US" sz="2600" dirty="0">
                <a:solidFill>
                  <a:srgbClr val="253532"/>
                </a:solidFill>
                <a:latin typeface="Open Sauce" panose="020B0604020202020204" charset="0"/>
              </a:rPr>
              <a:t>Libraries: </a:t>
            </a:r>
            <a:r>
              <a:rPr lang="en-US" sz="2600" dirty="0" err="1">
                <a:solidFill>
                  <a:srgbClr val="253532"/>
                </a:solidFill>
                <a:latin typeface="Open Sauce" panose="020B0604020202020204" charset="0"/>
              </a:rPr>
              <a:t>numpy</a:t>
            </a:r>
            <a:r>
              <a:rPr lang="en-US" sz="2600" dirty="0">
                <a:solidFill>
                  <a:srgbClr val="253532"/>
                </a:solidFill>
                <a:latin typeface="Open Sauce" panose="020B0604020202020204" charset="0"/>
              </a:rPr>
              <a:t>, pandas, seaborn</a:t>
            </a:r>
          </a:p>
          <a:p>
            <a:pPr>
              <a:lnSpc>
                <a:spcPts val="6500"/>
              </a:lnSpc>
            </a:pPr>
            <a:r>
              <a:rPr lang="en-US" sz="2600" dirty="0">
                <a:solidFill>
                  <a:srgbClr val="253532"/>
                </a:solidFill>
                <a:latin typeface="Open Sauce" panose="020B0604020202020204" charset="0"/>
              </a:rPr>
              <a:t>Presentation: Canva</a:t>
            </a:r>
          </a:p>
          <a:p>
            <a:pPr marL="0" lvl="0" indent="0" algn="ctr">
              <a:lnSpc>
                <a:spcPts val="3640"/>
              </a:lnSpc>
            </a:pPr>
            <a:endParaRPr lang="en-US" sz="2600" dirty="0">
              <a:solidFill>
                <a:srgbClr val="253532"/>
              </a:solidFill>
              <a:latin typeface="Open Sauc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22822" y="2266950"/>
            <a:ext cx="12042356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00"/>
              </a:lnSpc>
            </a:pPr>
            <a:r>
              <a:rPr lang="en-US" sz="9000">
                <a:solidFill>
                  <a:srgbClr val="253532"/>
                </a:solidFill>
                <a:latin typeface="Open Sauce SemiBold Bold"/>
              </a:rPr>
              <a:t>TOOLS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5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94801" y="4533900"/>
            <a:ext cx="12498399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00"/>
              </a:lnSpc>
            </a:pPr>
            <a:r>
              <a:rPr lang="en-US" sz="9000" dirty="0">
                <a:solidFill>
                  <a:srgbClr val="EBE8D8"/>
                </a:solidFill>
                <a:latin typeface="Open Sauce SemiBold Bold"/>
              </a:rPr>
              <a:t>ANY QUESTION?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6115" y="4533900"/>
            <a:ext cx="7307516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0"/>
              </a:lnSpc>
            </a:pPr>
            <a:r>
              <a:rPr lang="en-US" sz="9000">
                <a:solidFill>
                  <a:srgbClr val="253532"/>
                </a:solidFill>
                <a:latin typeface="Open Sauce SemiBold Bold"/>
              </a:rPr>
              <a:t>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43657" y="825796"/>
            <a:ext cx="6415643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53532"/>
                </a:solidFill>
                <a:latin typeface="Open Sauce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843657" y="2843950"/>
            <a:ext cx="6415643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53532"/>
                </a:solidFill>
                <a:latin typeface="Open Sauce Bold"/>
              </a:rPr>
              <a:t>Design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843657" y="4819967"/>
            <a:ext cx="6415643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53532"/>
                </a:solidFill>
                <a:latin typeface="Open Sauce Bold"/>
              </a:rPr>
              <a:t>Data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843657" y="8510588"/>
            <a:ext cx="6415643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53532"/>
                </a:solidFill>
                <a:latin typeface="Open Sauce Bold"/>
              </a:rPr>
              <a:t>Tools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943133" y="4462463"/>
            <a:ext cx="1209471" cy="1209471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53532">
                <a:alpha val="4706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8920265" y="8216152"/>
            <a:ext cx="1209471" cy="1209471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53532">
                <a:alpha val="4706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8920265" y="2549514"/>
            <a:ext cx="1209471" cy="1209471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53532">
                <a:alpha val="4706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8920265" y="545546"/>
            <a:ext cx="1209471" cy="1209471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53532">
                <a:alpha val="4706"/>
              </a:srgbClr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144000" y="611800"/>
            <a:ext cx="807737" cy="962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253532"/>
                </a:solidFill>
                <a:latin typeface="Open Sans Light Bold"/>
              </a:rPr>
              <a:t>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943133" y="2629955"/>
            <a:ext cx="1209471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253532"/>
                </a:solidFill>
                <a:latin typeface="Open Sans Light Bold"/>
              </a:rPr>
              <a:t>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943133" y="4605973"/>
            <a:ext cx="1209471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253532"/>
                </a:solidFill>
                <a:latin typeface="Open Sans Light Bold"/>
              </a:rPr>
              <a:t>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843657" y="6678549"/>
            <a:ext cx="2341840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53532"/>
                </a:solidFill>
                <a:latin typeface="Open Sauce Bold"/>
              </a:rPr>
              <a:t>Algorithms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8920265" y="6384113"/>
            <a:ext cx="1209471" cy="1209471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53532">
                <a:alpha val="4706"/>
              </a:srgbClr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9321998" y="6464554"/>
            <a:ext cx="406003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253532"/>
                </a:solidFill>
                <a:latin typeface="Open Sans Light Bold"/>
              </a:rPr>
              <a:t>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321998" y="8295640"/>
            <a:ext cx="406003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253532"/>
                </a:solidFill>
                <a:latin typeface="Open Sans Light Bold"/>
              </a:rP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1980879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0"/>
              </a:lnSpc>
            </a:pPr>
            <a:r>
              <a:rPr lang="en-US" sz="9000">
                <a:solidFill>
                  <a:srgbClr val="253532"/>
                </a:solidFill>
                <a:latin typeface="Open Sauce SemiBold Bold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9650" y="3462584"/>
            <a:ext cx="13130696" cy="178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253532"/>
                </a:solidFill>
                <a:latin typeface="Open Sauce Bold"/>
              </a:rPr>
              <a:t>- APP          - Rating          - Category          - Size          - Installs                                                            - Genres          - Reviews          - Type          - Price          - Target          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253532"/>
              </a:solidFill>
              <a:latin typeface="Open Sauce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709755" y="6513223"/>
            <a:ext cx="8868489" cy="88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Open Sauce Bold Italics"/>
              </a:rPr>
              <a:t>What will be our next App?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75761" y="1287602"/>
            <a:ext cx="14136478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00"/>
              </a:lnSpc>
            </a:pPr>
            <a:r>
              <a:rPr lang="en-US" sz="9000">
                <a:solidFill>
                  <a:srgbClr val="253532"/>
                </a:solidFill>
                <a:latin typeface="Open Sauce SemiBold Bold"/>
              </a:rPr>
              <a:t>DESIGN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741446"/>
            <a:ext cx="15183539" cy="7583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7200"/>
              </a:lnSpc>
              <a:buFont typeface="Arial"/>
              <a:buChar char="•"/>
            </a:pPr>
            <a:r>
              <a:rPr lang="en-US" sz="3000" dirty="0">
                <a:solidFill>
                  <a:srgbClr val="253532"/>
                </a:solidFill>
                <a:latin typeface="Open Sauce"/>
              </a:rPr>
              <a:t>Does category affect the number of installs?</a:t>
            </a:r>
          </a:p>
          <a:p>
            <a:pPr marL="647700" lvl="1" indent="-323850">
              <a:lnSpc>
                <a:spcPts val="7200"/>
              </a:lnSpc>
              <a:buFont typeface="Arial"/>
              <a:buChar char="•"/>
            </a:pPr>
            <a:r>
              <a:rPr lang="en-US" sz="3000" dirty="0">
                <a:solidFill>
                  <a:srgbClr val="253532"/>
                </a:solidFill>
                <a:latin typeface="Open Sauce"/>
              </a:rPr>
              <a:t>What is the category with the highest number of installs?</a:t>
            </a:r>
          </a:p>
          <a:p>
            <a:pPr marL="647700" lvl="1" indent="-323850">
              <a:lnSpc>
                <a:spcPts val="7200"/>
              </a:lnSpc>
              <a:buFont typeface="Arial"/>
              <a:buChar char="•"/>
            </a:pPr>
            <a:r>
              <a:rPr lang="en-US" sz="3000" dirty="0">
                <a:solidFill>
                  <a:srgbClr val="253532"/>
                </a:solidFill>
                <a:latin typeface="Open Sauce"/>
              </a:rPr>
              <a:t>Is the category with the highest number of installs also has the highest average in installs?</a:t>
            </a:r>
          </a:p>
          <a:p>
            <a:pPr marL="647700" lvl="1" indent="-323850">
              <a:lnSpc>
                <a:spcPts val="7200"/>
              </a:lnSpc>
              <a:buFont typeface="Arial"/>
              <a:buChar char="•"/>
            </a:pPr>
            <a:r>
              <a:rPr lang="en-US" sz="3000" dirty="0">
                <a:solidFill>
                  <a:srgbClr val="253532"/>
                </a:solidFill>
                <a:latin typeface="Open Sauce"/>
              </a:rPr>
              <a:t>Does Rating have a role in increasing the number of downloads?</a:t>
            </a:r>
          </a:p>
          <a:p>
            <a:pPr marL="647700" lvl="1" indent="-323850">
              <a:lnSpc>
                <a:spcPts val="7200"/>
              </a:lnSpc>
              <a:buFont typeface="Arial"/>
              <a:buChar char="•"/>
            </a:pPr>
            <a:r>
              <a:rPr lang="en-US" sz="3000" dirty="0">
                <a:solidFill>
                  <a:srgbClr val="253532"/>
                </a:solidFill>
                <a:latin typeface="Open Sauce"/>
              </a:rPr>
              <a:t>Does the price affect the number of downloads?</a:t>
            </a:r>
          </a:p>
          <a:p>
            <a:pPr marL="647700" lvl="1" indent="-323850">
              <a:lnSpc>
                <a:spcPts val="7200"/>
              </a:lnSpc>
              <a:buFont typeface="Arial"/>
              <a:buChar char="•"/>
            </a:pPr>
            <a:r>
              <a:rPr lang="en-US" sz="3000" dirty="0">
                <a:solidFill>
                  <a:srgbClr val="253532"/>
                </a:solidFill>
                <a:latin typeface="Open Sauce" panose="020B0604020202020204" charset="0"/>
              </a:rPr>
              <a:t>Does Targets have a role in increasing the number of downloads?</a:t>
            </a:r>
          </a:p>
          <a:p>
            <a:pPr>
              <a:lnSpc>
                <a:spcPts val="4470"/>
              </a:lnSpc>
            </a:pPr>
            <a:endParaRPr lang="en-US" sz="1200" dirty="0">
              <a:solidFill>
                <a:srgbClr val="253532"/>
              </a:solidFill>
              <a:latin typeface="Arimo"/>
            </a:endParaRPr>
          </a:p>
          <a:p>
            <a:pPr marL="0" lvl="0" indent="0" algn="ctr">
              <a:lnSpc>
                <a:spcPts val="4200"/>
              </a:lnSpc>
            </a:pPr>
            <a:endParaRPr lang="en-US" sz="1200" dirty="0">
              <a:solidFill>
                <a:srgbClr val="253532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1980879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0"/>
              </a:lnSpc>
            </a:pPr>
            <a:r>
              <a:rPr lang="en-US" sz="9000">
                <a:solidFill>
                  <a:srgbClr val="253532"/>
                </a:solidFill>
                <a:latin typeface="Open Sauce SemiBold Bold"/>
              </a:rPr>
              <a:t>DATA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561205"/>
            <a:ext cx="4587801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53532"/>
                </a:solidFill>
                <a:latin typeface="Open Sauce Bold"/>
              </a:rPr>
              <a:t>Description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363785"/>
            <a:ext cx="4587801" cy="225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40"/>
              </a:lnSpc>
            </a:pPr>
            <a:r>
              <a:rPr lang="en-US" sz="2600">
                <a:solidFill>
                  <a:srgbClr val="253532"/>
                </a:solidFill>
                <a:latin typeface="Open Sauce"/>
              </a:rPr>
              <a:t>Rows = 10840</a:t>
            </a:r>
            <a:r>
              <a:rPr lang="en-US" sz="2600" u="none">
                <a:solidFill>
                  <a:srgbClr val="253532"/>
                </a:solidFill>
                <a:latin typeface="Open Sauce"/>
              </a:rPr>
              <a:t>.</a:t>
            </a:r>
          </a:p>
          <a:p>
            <a:pPr marL="0" lvl="0" indent="0">
              <a:lnSpc>
                <a:spcPts val="3640"/>
              </a:lnSpc>
            </a:pPr>
            <a:r>
              <a:rPr lang="en-US" sz="2600" u="none">
                <a:solidFill>
                  <a:srgbClr val="253532"/>
                </a:solidFill>
                <a:latin typeface="Open Sauce"/>
              </a:rPr>
              <a:t>Columns = 10.</a:t>
            </a:r>
          </a:p>
          <a:p>
            <a:pPr marL="0" lvl="0" indent="0">
              <a:lnSpc>
                <a:spcPts val="3640"/>
              </a:lnSpc>
            </a:pPr>
            <a:r>
              <a:rPr lang="en-US" sz="2600" u="none">
                <a:solidFill>
                  <a:srgbClr val="253532"/>
                </a:solidFill>
                <a:latin typeface="Open Sauce"/>
              </a:rPr>
              <a:t>Nulls in Rating = 1474</a:t>
            </a:r>
          </a:p>
          <a:p>
            <a:pPr marL="0" lvl="0" indent="0">
              <a:lnSpc>
                <a:spcPts val="3640"/>
              </a:lnSpc>
            </a:pPr>
            <a:r>
              <a:rPr lang="en-US" sz="2600" u="none">
                <a:solidFill>
                  <a:srgbClr val="253532"/>
                </a:solidFill>
                <a:latin typeface="Open Sauce"/>
              </a:rPr>
              <a:t>Duplicates = 1181</a:t>
            </a:r>
          </a:p>
          <a:p>
            <a:pPr marL="0" lvl="0" indent="0">
              <a:lnSpc>
                <a:spcPts val="3640"/>
              </a:lnSpc>
            </a:pPr>
            <a:r>
              <a:rPr lang="en-US" sz="2600" u="none">
                <a:solidFill>
                  <a:srgbClr val="253532"/>
                </a:solidFill>
                <a:latin typeface="Open Sauce"/>
              </a:rPr>
              <a:t>Total rows after drop 9659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50099" y="4561205"/>
            <a:ext cx="4587801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53532"/>
                </a:solidFill>
                <a:latin typeface="Open Sauce Bold"/>
              </a:rPr>
              <a:t>Cleaning Data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50099" y="5363785"/>
            <a:ext cx="4587801" cy="225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dirty="0">
                <a:solidFill>
                  <a:srgbClr val="253532"/>
                </a:solidFill>
                <a:latin typeface="Open Sauce"/>
              </a:rPr>
              <a:t>A- Rename columns </a:t>
            </a:r>
          </a:p>
          <a:p>
            <a:pPr>
              <a:lnSpc>
                <a:spcPts val="3640"/>
              </a:lnSpc>
            </a:pPr>
            <a:r>
              <a:rPr lang="en-US" sz="2600" dirty="0">
                <a:solidFill>
                  <a:srgbClr val="253532"/>
                </a:solidFill>
                <a:latin typeface="Open Sauce" panose="020B0604020202020204" charset="0"/>
              </a:rPr>
              <a:t>B- Remove duplicated Apps</a:t>
            </a:r>
          </a:p>
          <a:p>
            <a:pPr>
              <a:lnSpc>
                <a:spcPts val="3640"/>
              </a:lnSpc>
            </a:pPr>
            <a:r>
              <a:rPr lang="en-US" sz="2600" dirty="0">
                <a:solidFill>
                  <a:srgbClr val="253532"/>
                </a:solidFill>
                <a:latin typeface="Open Sauce"/>
              </a:rPr>
              <a:t>C- Fill non rated rows by mean</a:t>
            </a:r>
          </a:p>
          <a:p>
            <a:pPr marL="0" lvl="0" indent="0">
              <a:lnSpc>
                <a:spcPts val="3640"/>
              </a:lnSpc>
            </a:pPr>
            <a:r>
              <a:rPr lang="en-US" sz="2600" dirty="0">
                <a:solidFill>
                  <a:srgbClr val="253532"/>
                </a:solidFill>
                <a:latin typeface="Open Sauce"/>
              </a:rPr>
              <a:t>D- Change columns types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671499" y="4561205"/>
            <a:ext cx="4587801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53532"/>
                </a:solidFill>
                <a:latin typeface="Open Sauce Bold"/>
              </a:rPr>
              <a:t>Data source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71499" y="5363785"/>
            <a:ext cx="4587801" cy="180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253532"/>
                </a:solidFill>
                <a:latin typeface="Open Sauce"/>
              </a:rPr>
              <a:t>Kaggle: </a:t>
            </a:r>
          </a:p>
          <a:p>
            <a:pPr marL="0" lvl="0" indent="0">
              <a:lnSpc>
                <a:spcPts val="3640"/>
              </a:lnSpc>
            </a:pPr>
            <a:r>
              <a:rPr lang="en-US" sz="2600">
                <a:solidFill>
                  <a:srgbClr val="253532"/>
                </a:solidFill>
                <a:latin typeface="Open Sauce"/>
              </a:rPr>
              <a:t>https://www.kaggle.com/madhav000/playstore-analysis/version/1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5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18" t="5969" b="143"/>
          <a:stretch>
            <a:fillRect/>
          </a:stretch>
        </p:blipFill>
        <p:spPr>
          <a:xfrm>
            <a:off x="1537002" y="1896709"/>
            <a:ext cx="14984374" cy="752232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7774" y="121658"/>
            <a:ext cx="1599625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Open Sauce SemiBold Bold"/>
              </a:rPr>
              <a:t>CATEGORY AND INSTALLS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5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638" b="144"/>
          <a:stretch>
            <a:fillRect/>
          </a:stretch>
        </p:blipFill>
        <p:spPr>
          <a:xfrm>
            <a:off x="1954560" y="2144737"/>
            <a:ext cx="14378881" cy="729726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7774" y="121658"/>
            <a:ext cx="1599625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Open Sauce SemiBold Bold"/>
              </a:rPr>
              <a:t>CATEGORY AND INSTALLS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5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836071"/>
            <a:ext cx="7817814" cy="521187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41486" y="2836071"/>
            <a:ext cx="7817814" cy="521187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0" y="121658"/>
            <a:ext cx="182880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Open Sauce SemiBold Bold"/>
              </a:rPr>
              <a:t>RELATIONS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5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35093" y="2537562"/>
            <a:ext cx="7817814" cy="521187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121658"/>
            <a:ext cx="182880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Open Sauce SemiBold Bold"/>
              </a:rPr>
              <a:t>RELATIONS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227</Words>
  <Application>Microsoft Office PowerPoint</Application>
  <PresentationFormat>Custom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Open Sauce SemiBold</vt:lpstr>
      <vt:lpstr>Arial</vt:lpstr>
      <vt:lpstr>Open Sauce</vt:lpstr>
      <vt:lpstr>Open Sauce Bold</vt:lpstr>
      <vt:lpstr>Open Sauce SemiBold Bold</vt:lpstr>
      <vt:lpstr>Arimo</vt:lpstr>
      <vt:lpstr>Open Sauce Bold Italics</vt:lpstr>
      <vt:lpstr>Calibri</vt:lpstr>
      <vt:lpstr>Open Sans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2025</dc:title>
  <cp:lastModifiedBy>Mr Kaoor</cp:lastModifiedBy>
  <cp:revision>1</cp:revision>
  <dcterms:created xsi:type="dcterms:W3CDTF">2006-08-16T00:00:00Z</dcterms:created>
  <dcterms:modified xsi:type="dcterms:W3CDTF">2021-11-18T01:41:51Z</dcterms:modified>
  <dc:identifier>DAEv-yNmgV0</dc:identifier>
</cp:coreProperties>
</file>