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sse\Documents\Udacity%20Data%20Analysis\upload2%20-%20Copy\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sse\Documents\Udacity%20Data%20Analysis\upload2\update%202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sse\Documents\Udacity%20Data%20Analysis\upload2%20-%20Copy\3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sse\Documents\Udacity%20Data%20Analysis\upload2%20-%20Copy\4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</a:t>
            </a:r>
            <a:r>
              <a:rPr lang="en-US" baseline="0"/>
              <a:t> per Genre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'1'!$B$1</c:f>
              <c:strCache>
                <c:ptCount val="1"/>
                <c:pt idx="0">
                  <c:v>SUM(il.Quantity * il.UnitPrice)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'1'!$A$2:$A$25</c:f>
              <c:strCache>
                <c:ptCount val="24"/>
                <c:pt idx="0">
                  <c:v>Rock</c:v>
                </c:pt>
                <c:pt idx="1">
                  <c:v>Latin</c:v>
                </c:pt>
                <c:pt idx="2">
                  <c:v>Metal</c:v>
                </c:pt>
                <c:pt idx="3">
                  <c:v>Alternative &amp; Punk</c:v>
                </c:pt>
                <c:pt idx="4">
                  <c:v>TV Shows</c:v>
                </c:pt>
                <c:pt idx="5">
                  <c:v>Jazz</c:v>
                </c:pt>
                <c:pt idx="6">
                  <c:v>Blues</c:v>
                </c:pt>
                <c:pt idx="7">
                  <c:v>Drama</c:v>
                </c:pt>
                <c:pt idx="8">
                  <c:v>R&amp;B/Soul</c:v>
                </c:pt>
                <c:pt idx="9">
                  <c:v>Classical</c:v>
                </c:pt>
                <c:pt idx="10">
                  <c:v>Sci Fi &amp; Fantasy</c:v>
                </c:pt>
                <c:pt idx="11">
                  <c:v>Reggae</c:v>
                </c:pt>
                <c:pt idx="12">
                  <c:v>Pop</c:v>
                </c:pt>
                <c:pt idx="13">
                  <c:v>Soundtrack</c:v>
                </c:pt>
                <c:pt idx="14">
                  <c:v>Comedy</c:v>
                </c:pt>
                <c:pt idx="15">
                  <c:v>Hip Hop/Rap</c:v>
                </c:pt>
                <c:pt idx="16">
                  <c:v>Bossa Nova</c:v>
                </c:pt>
                <c:pt idx="17">
                  <c:v>Alternative</c:v>
                </c:pt>
                <c:pt idx="18">
                  <c:v>World</c:v>
                </c:pt>
                <c:pt idx="19">
                  <c:v>Science Fiction</c:v>
                </c:pt>
                <c:pt idx="20">
                  <c:v>Heavy Metal</c:v>
                </c:pt>
                <c:pt idx="21">
                  <c:v>Electronica/Dance</c:v>
                </c:pt>
                <c:pt idx="22">
                  <c:v>Easy Listening</c:v>
                </c:pt>
                <c:pt idx="23">
                  <c:v>Rock And Roll</c:v>
                </c:pt>
              </c:strCache>
            </c:strRef>
          </c:cat>
          <c:val>
            <c:numRef>
              <c:f>'1'!$B$2:$B$25</c:f>
              <c:numCache>
                <c:formatCode>General</c:formatCode>
                <c:ptCount val="24"/>
                <c:pt idx="0">
                  <c:v>826.650000000006</c:v>
                </c:pt>
                <c:pt idx="1">
                  <c:v>382.14000000000198</c:v>
                </c:pt>
                <c:pt idx="2">
                  <c:v>261.36000000000098</c:v>
                </c:pt>
                <c:pt idx="3">
                  <c:v>241.560000000001</c:v>
                </c:pt>
                <c:pt idx="4">
                  <c:v>93.529999999999902</c:v>
                </c:pt>
                <c:pt idx="5">
                  <c:v>79.2</c:v>
                </c:pt>
                <c:pt idx="6">
                  <c:v>60.39</c:v>
                </c:pt>
                <c:pt idx="7">
                  <c:v>57.71</c:v>
                </c:pt>
                <c:pt idx="8">
                  <c:v>40.590000000000003</c:v>
                </c:pt>
                <c:pt idx="9">
                  <c:v>40.590000000000003</c:v>
                </c:pt>
                <c:pt idx="10">
                  <c:v>39.799999999999997</c:v>
                </c:pt>
                <c:pt idx="11">
                  <c:v>29.7</c:v>
                </c:pt>
                <c:pt idx="12">
                  <c:v>27.72</c:v>
                </c:pt>
                <c:pt idx="13">
                  <c:v>19.8</c:v>
                </c:pt>
                <c:pt idx="14">
                  <c:v>17.91</c:v>
                </c:pt>
                <c:pt idx="15">
                  <c:v>16.829999999999998</c:v>
                </c:pt>
                <c:pt idx="16">
                  <c:v>14.85</c:v>
                </c:pt>
                <c:pt idx="17">
                  <c:v>13.86</c:v>
                </c:pt>
                <c:pt idx="18">
                  <c:v>12.87</c:v>
                </c:pt>
                <c:pt idx="19">
                  <c:v>11.94</c:v>
                </c:pt>
                <c:pt idx="20">
                  <c:v>11.88</c:v>
                </c:pt>
                <c:pt idx="21">
                  <c:v>11.88</c:v>
                </c:pt>
                <c:pt idx="22">
                  <c:v>9.9</c:v>
                </c:pt>
                <c:pt idx="23">
                  <c:v>5.94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4B-488D-B65E-122CDB345B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2536335"/>
        <c:axId val="562536751"/>
      </c:barChart>
      <c:catAx>
        <c:axId val="5625363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536751"/>
        <c:crosses val="autoZero"/>
        <c:auto val="1"/>
        <c:lblAlgn val="ctr"/>
        <c:lblOffset val="100"/>
        <c:noMultiLvlLbl val="0"/>
      </c:catAx>
      <c:valAx>
        <c:axId val="562536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536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Customers</a:t>
            </a:r>
            <a:r>
              <a:rPr lang="en-US" baseline="0" dirty="0"/>
              <a:t> supported per Employee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'update 2'!$C$1</c:f>
              <c:strCache>
                <c:ptCount val="1"/>
                <c:pt idx="0">
                  <c:v>sales_count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'update 2'!$A$2:$B$4</c:f>
              <c:multiLvlStrCache>
                <c:ptCount val="3"/>
                <c:lvl>
                  <c:pt idx="0">
                    <c:v>Peacock</c:v>
                  </c:pt>
                  <c:pt idx="1">
                    <c:v>Park</c:v>
                  </c:pt>
                  <c:pt idx="2">
                    <c:v>Johnson</c:v>
                  </c:pt>
                </c:lvl>
                <c:lvl>
                  <c:pt idx="0">
                    <c:v>Jane</c:v>
                  </c:pt>
                  <c:pt idx="1">
                    <c:v>Margaret</c:v>
                  </c:pt>
                  <c:pt idx="2">
                    <c:v>Steve</c:v>
                  </c:pt>
                </c:lvl>
              </c:multiLvlStrCache>
            </c:multiLvlStrRef>
          </c:cat>
          <c:val>
            <c:numRef>
              <c:f>'update 2'!$C$2:$C$4</c:f>
              <c:numCache>
                <c:formatCode>General</c:formatCode>
                <c:ptCount val="3"/>
                <c:pt idx="0">
                  <c:v>21</c:v>
                </c:pt>
                <c:pt idx="1">
                  <c:v>20</c:v>
                </c:pt>
                <c:pt idx="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FF-4822-9BD1-0FF713F7B8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9538671"/>
        <c:axId val="459539087"/>
      </c:barChart>
      <c:catAx>
        <c:axId val="4595386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Employee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539087"/>
        <c:crosses val="autoZero"/>
        <c:auto val="1"/>
        <c:lblAlgn val="ctr"/>
        <c:lblOffset val="100"/>
        <c:noMultiLvlLbl val="0"/>
      </c:catAx>
      <c:valAx>
        <c:axId val="459539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No. of customers supported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5386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playlist</a:t>
            </a:r>
            <a:r>
              <a:rPr lang="en-US" baseline="0"/>
              <a:t> time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'3'!$B$1</c:f>
              <c:strCache>
                <c:ptCount val="1"/>
                <c:pt idx="0">
                  <c:v>TimeInMilliseconds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'3'!$A$2:$A$9</c:f>
              <c:strCache>
                <c:ptCount val="8"/>
                <c:pt idx="0">
                  <c:v>TV Shows</c:v>
                </c:pt>
                <c:pt idx="1">
                  <c:v>Music</c:v>
                </c:pt>
                <c:pt idx="2">
                  <c:v>90â€™s Music</c:v>
                </c:pt>
                <c:pt idx="3">
                  <c:v>Classical</c:v>
                </c:pt>
                <c:pt idx="4">
                  <c:v>Classical 101 - Next Steps</c:v>
                </c:pt>
                <c:pt idx="5">
                  <c:v>Classical 101 - The Basics</c:v>
                </c:pt>
                <c:pt idx="6">
                  <c:v>Heavy Metal Classic</c:v>
                </c:pt>
                <c:pt idx="7">
                  <c:v>Classical 101 - Deep Cuts</c:v>
                </c:pt>
              </c:strCache>
            </c:strRef>
          </c:cat>
          <c:val>
            <c:numRef>
              <c:f>'3'!$B$2:$B$9</c:f>
              <c:numCache>
                <c:formatCode>General</c:formatCode>
                <c:ptCount val="8"/>
                <c:pt idx="0">
                  <c:v>1001964490</c:v>
                </c:pt>
                <c:pt idx="1">
                  <c:v>294404640</c:v>
                </c:pt>
                <c:pt idx="2">
                  <c:v>62268889</c:v>
                </c:pt>
                <c:pt idx="3">
                  <c:v>7153040</c:v>
                </c:pt>
                <c:pt idx="4">
                  <c:v>3495341</c:v>
                </c:pt>
                <c:pt idx="5">
                  <c:v>2596632</c:v>
                </c:pt>
                <c:pt idx="6">
                  <c:v>1761122</c:v>
                </c:pt>
                <c:pt idx="7">
                  <c:v>1061067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84-4721-89BE-46FC13EE989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47558463"/>
        <c:axId val="247553471"/>
      </c:barChart>
      <c:catAx>
        <c:axId val="2475584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Playlist</a:t>
                </a:r>
                <a:r>
                  <a:rPr lang="en-US" baseline="0"/>
                  <a:t> name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553471"/>
        <c:crosses val="autoZero"/>
        <c:auto val="1"/>
        <c:lblAlgn val="ctr"/>
        <c:lblOffset val="100"/>
        <c:noMultiLvlLbl val="0"/>
      </c:catAx>
      <c:valAx>
        <c:axId val="247553471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in Milliseconds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247558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Most Popular</a:t>
            </a:r>
            <a:r>
              <a:rPr lang="en-US" baseline="0"/>
              <a:t> Genre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'4'!$C$1</c:f>
              <c:strCache>
                <c:ptCount val="1"/>
                <c:pt idx="0">
                  <c:v>CountOfGenre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'4'!$B$2:$B$26</c:f>
              <c:strCache>
                <c:ptCount val="25"/>
                <c:pt idx="0">
                  <c:v>Rock</c:v>
                </c:pt>
                <c:pt idx="1">
                  <c:v>Latin</c:v>
                </c:pt>
                <c:pt idx="2">
                  <c:v>Metal</c:v>
                </c:pt>
                <c:pt idx="3">
                  <c:v>Alternative &amp; Punk</c:v>
                </c:pt>
                <c:pt idx="4">
                  <c:v>Jazz</c:v>
                </c:pt>
                <c:pt idx="5">
                  <c:v>TV Shows</c:v>
                </c:pt>
                <c:pt idx="6">
                  <c:v>Blues</c:v>
                </c:pt>
                <c:pt idx="7">
                  <c:v>Classical</c:v>
                </c:pt>
                <c:pt idx="8">
                  <c:v>Drama</c:v>
                </c:pt>
                <c:pt idx="9">
                  <c:v>R&amp;B/Soul</c:v>
                </c:pt>
                <c:pt idx="10">
                  <c:v>Reggae</c:v>
                </c:pt>
                <c:pt idx="11">
                  <c:v>Pop</c:v>
                </c:pt>
                <c:pt idx="12">
                  <c:v>Soundtrack</c:v>
                </c:pt>
                <c:pt idx="13">
                  <c:v>Alternative</c:v>
                </c:pt>
                <c:pt idx="14">
                  <c:v>Hip Hop/Rap</c:v>
                </c:pt>
                <c:pt idx="15">
                  <c:v>Electronica/Dance</c:v>
                </c:pt>
                <c:pt idx="16">
                  <c:v>World</c:v>
                </c:pt>
                <c:pt idx="17">
                  <c:v>Heavy Metal</c:v>
                </c:pt>
                <c:pt idx="18">
                  <c:v>Sci Fi &amp; Fantasy</c:v>
                </c:pt>
                <c:pt idx="19">
                  <c:v>Easy Listening</c:v>
                </c:pt>
                <c:pt idx="20">
                  <c:v>Comedy</c:v>
                </c:pt>
                <c:pt idx="21">
                  <c:v>Bossa Nova</c:v>
                </c:pt>
                <c:pt idx="22">
                  <c:v>Science Fiction</c:v>
                </c:pt>
                <c:pt idx="23">
                  <c:v>Rock And Roll</c:v>
                </c:pt>
                <c:pt idx="24">
                  <c:v>Opera</c:v>
                </c:pt>
              </c:strCache>
            </c:strRef>
          </c:cat>
          <c:val>
            <c:numRef>
              <c:f>'4'!$C$2:$C$26</c:f>
              <c:numCache>
                <c:formatCode>General</c:formatCode>
                <c:ptCount val="25"/>
                <c:pt idx="0">
                  <c:v>1297</c:v>
                </c:pt>
                <c:pt idx="1">
                  <c:v>579</c:v>
                </c:pt>
                <c:pt idx="2">
                  <c:v>374</c:v>
                </c:pt>
                <c:pt idx="3">
                  <c:v>332</c:v>
                </c:pt>
                <c:pt idx="4">
                  <c:v>130</c:v>
                </c:pt>
                <c:pt idx="5">
                  <c:v>93</c:v>
                </c:pt>
                <c:pt idx="6">
                  <c:v>81</c:v>
                </c:pt>
                <c:pt idx="7">
                  <c:v>74</c:v>
                </c:pt>
                <c:pt idx="8">
                  <c:v>64</c:v>
                </c:pt>
                <c:pt idx="9">
                  <c:v>61</c:v>
                </c:pt>
                <c:pt idx="10">
                  <c:v>58</c:v>
                </c:pt>
                <c:pt idx="11">
                  <c:v>48</c:v>
                </c:pt>
                <c:pt idx="12">
                  <c:v>43</c:v>
                </c:pt>
                <c:pt idx="13">
                  <c:v>40</c:v>
                </c:pt>
                <c:pt idx="14">
                  <c:v>35</c:v>
                </c:pt>
                <c:pt idx="15">
                  <c:v>30</c:v>
                </c:pt>
                <c:pt idx="16">
                  <c:v>28</c:v>
                </c:pt>
                <c:pt idx="17">
                  <c:v>28</c:v>
                </c:pt>
                <c:pt idx="18">
                  <c:v>26</c:v>
                </c:pt>
                <c:pt idx="19">
                  <c:v>24</c:v>
                </c:pt>
                <c:pt idx="20">
                  <c:v>17</c:v>
                </c:pt>
                <c:pt idx="21">
                  <c:v>15</c:v>
                </c:pt>
                <c:pt idx="22">
                  <c:v>13</c:v>
                </c:pt>
                <c:pt idx="23">
                  <c:v>12</c:v>
                </c:pt>
                <c:pt idx="2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B0-4D51-AB78-F47619C522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07659967"/>
        <c:axId val="607658303"/>
      </c:barChart>
      <c:catAx>
        <c:axId val="6076599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658303"/>
        <c:crosses val="autoZero"/>
        <c:auto val="1"/>
        <c:lblAlgn val="ctr"/>
        <c:lblOffset val="100"/>
        <c:noMultiLvlLbl val="0"/>
      </c:catAx>
      <c:valAx>
        <c:axId val="607658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6599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 dirty="0">
                <a:latin typeface="Open Sans"/>
                <a:ea typeface="Open Sans"/>
                <a:cs typeface="Open Sans"/>
                <a:sym typeface="Open Sans"/>
              </a:rPr>
              <a:t>Rock, Latin, metal, are the most revenue generating genres out of all genres. </a:t>
            </a:r>
          </a:p>
        </p:txBody>
      </p:sp>
      <p:sp>
        <p:nvSpPr>
          <p:cNvPr id="55" name="Shape 5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Total Revenue Per Genre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038DE39-D19C-48F9-9A23-AE67836A8F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2247976"/>
              </p:ext>
            </p:extLst>
          </p:nvPr>
        </p:nvGraphicFramePr>
        <p:xfrm>
          <a:off x="343650" y="184603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We can see that Peacock jane made Supported the most customers, while Johnson Steve is lacking behind.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many customers did each rep support ?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7F2430A-F46E-4E9B-B53B-0B1AB59D66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8028491"/>
              </p:ext>
            </p:extLst>
          </p:nvPr>
        </p:nvGraphicFramePr>
        <p:xfrm>
          <a:off x="268515" y="167186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We can see that the most performing playlists are Tv shows, Music, and 90s Music, when it comes to songs that have a length above average.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Above AVG Songs length Sum / per Playlist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9F56297-D9CF-4C53-967F-C7177A2691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305046"/>
              </p:ext>
            </p:extLst>
          </p:nvPr>
        </p:nvGraphicFramePr>
        <p:xfrm>
          <a:off x="394500" y="17478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We can see that the USA and Canada are the two countries that have the most spending customers.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70905" y="-384629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most popular genre?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12EC9F1-CC4D-451F-A810-98F4175A93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8663486"/>
              </p:ext>
            </p:extLst>
          </p:nvPr>
        </p:nvGraphicFramePr>
        <p:xfrm>
          <a:off x="261257" y="173664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140</Words>
  <Application>Microsoft Office PowerPoint</Application>
  <PresentationFormat>On-screen Show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Open Sans</vt:lpstr>
      <vt:lpstr>Simple Light</vt:lpstr>
      <vt:lpstr>  Total Revenue Per Genre</vt:lpstr>
      <vt:lpstr>How many customers did each rep support ?</vt:lpstr>
      <vt:lpstr>Above AVG Songs length Sum / per Playlist</vt:lpstr>
      <vt:lpstr>What is the most popular genre?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 Revenue Per Genre</dc:title>
  <dc:creator>yaser mohammed</dc:creator>
  <cp:lastModifiedBy>yaser mohammed</cp:lastModifiedBy>
  <cp:revision>3</cp:revision>
  <dcterms:modified xsi:type="dcterms:W3CDTF">2022-04-21T03:09:36Z</dcterms:modified>
</cp:coreProperties>
</file>