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046F7-DBE0-4BF2-92F1-981318DE4F4E}"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1B8BD-F667-4C75-8565-7EF68C64A4FC}" type="slidenum">
              <a:rPr lang="en-US" smtClean="0"/>
              <a:t>‹#›</a:t>
            </a:fld>
            <a:endParaRPr lang="en-US"/>
          </a:p>
        </p:txBody>
      </p:sp>
    </p:spTree>
    <p:extLst>
      <p:ext uri="{BB962C8B-B14F-4D97-AF65-F5344CB8AC3E}">
        <p14:creationId xmlns:p14="http://schemas.microsoft.com/office/powerpoint/2010/main" val="266474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1B8BD-F667-4C75-8565-7EF68C64A4FC}" type="slidenum">
              <a:rPr lang="en-US" smtClean="0"/>
              <a:t>8</a:t>
            </a:fld>
            <a:endParaRPr lang="en-US"/>
          </a:p>
        </p:txBody>
      </p:sp>
    </p:spTree>
    <p:extLst>
      <p:ext uri="{BB962C8B-B14F-4D97-AF65-F5344CB8AC3E}">
        <p14:creationId xmlns:p14="http://schemas.microsoft.com/office/powerpoint/2010/main" val="2697654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4DF8-CCA0-2F75-779A-F6E666648B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48A317-DAED-0A4C-8B95-C1B108CA2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42ACB-CE09-71B2-470D-BCA1E3FD2BA6}"/>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5" name="Footer Placeholder 4">
            <a:extLst>
              <a:ext uri="{FF2B5EF4-FFF2-40B4-BE49-F238E27FC236}">
                <a16:creationId xmlns:a16="http://schemas.microsoft.com/office/drawing/2014/main" id="{657FDF9E-E716-DCCE-204D-6B1495195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52135-1B96-9870-D700-5915A8E6F14D}"/>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428589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929A-C16C-8F5D-14E0-B334D07C2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0C2462-E71C-ED3A-B8EB-29385ED78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F60D8-9141-2A1C-C010-7C9558845628}"/>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5" name="Footer Placeholder 4">
            <a:extLst>
              <a:ext uri="{FF2B5EF4-FFF2-40B4-BE49-F238E27FC236}">
                <a16:creationId xmlns:a16="http://schemas.microsoft.com/office/drawing/2014/main" id="{1D8A3EBB-5D9C-0F28-10BB-C4F005206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EBB4F-4005-CE4C-5174-4A4D63B54046}"/>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400820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889E1-8779-C2B6-8572-3625E4589E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96B771-5A7B-6E0D-A23D-C894DB178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0E2E-CBE2-B75E-96D3-901C30D9CBF2}"/>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5" name="Footer Placeholder 4">
            <a:extLst>
              <a:ext uri="{FF2B5EF4-FFF2-40B4-BE49-F238E27FC236}">
                <a16:creationId xmlns:a16="http://schemas.microsoft.com/office/drawing/2014/main" id="{9DA1E90C-63D3-DA37-445E-76B865EE0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64317-94CA-0D02-7A4C-31EEE265D7BD}"/>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377435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0683-6AB4-D15A-8A18-D9FABCB71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B246D-6D80-8E85-1988-824025B14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480C2-C295-91E5-12C0-D9EB67F848DD}"/>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5" name="Footer Placeholder 4">
            <a:extLst>
              <a:ext uri="{FF2B5EF4-FFF2-40B4-BE49-F238E27FC236}">
                <a16:creationId xmlns:a16="http://schemas.microsoft.com/office/drawing/2014/main" id="{83B25491-6D56-BAD3-013C-12069078D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B67BA-2CE1-4A2A-3693-3DAC33A521F5}"/>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48809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957A-F127-974F-39D1-5276C378F3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FB0370-CC61-3CF6-70E8-EAEF96413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CCAC1-5B45-46B3-F0F4-2D0125F27269}"/>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5" name="Footer Placeholder 4">
            <a:extLst>
              <a:ext uri="{FF2B5EF4-FFF2-40B4-BE49-F238E27FC236}">
                <a16:creationId xmlns:a16="http://schemas.microsoft.com/office/drawing/2014/main" id="{28331BC1-9B56-58BD-5DE0-A56853477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1FB54-01F8-A0C6-DAAF-40FA9F66BB38}"/>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167861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3214-8E26-A32F-A189-5219AB06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002898-0D79-8CD6-41B4-45EBE81E1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AEB615-0793-68C5-8E9A-0CC200F81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32C09-937B-5880-EFAC-7F07F1A6421C}"/>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6" name="Footer Placeholder 5">
            <a:extLst>
              <a:ext uri="{FF2B5EF4-FFF2-40B4-BE49-F238E27FC236}">
                <a16:creationId xmlns:a16="http://schemas.microsoft.com/office/drawing/2014/main" id="{B22F2793-F0BF-6C42-A54F-D16500042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31FE1-A8BC-6585-A853-D2413223BF0D}"/>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262142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2AD0-9A91-4BB9-4ABA-DB19F4C397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426C86-D10A-EC64-4AFD-20FE4ADE9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071434-C29A-D817-D563-F34DD789F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7FE304-FD71-231C-C88D-D52C2E7ACF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C57037-9168-906B-7BC0-23CE8446A4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076D8-E452-A967-D870-8DE30F29E89C}"/>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8" name="Footer Placeholder 7">
            <a:extLst>
              <a:ext uri="{FF2B5EF4-FFF2-40B4-BE49-F238E27FC236}">
                <a16:creationId xmlns:a16="http://schemas.microsoft.com/office/drawing/2014/main" id="{4E101BD1-8EE7-D6DF-0B57-581EB3FCE2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81D7A2-C757-9DD5-CDAE-B492BC2E635D}"/>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378595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72A9-2AED-2CCA-C8C4-1298B3E36B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CB9852-162E-081F-60D2-F825EC944916}"/>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4" name="Footer Placeholder 3">
            <a:extLst>
              <a:ext uri="{FF2B5EF4-FFF2-40B4-BE49-F238E27FC236}">
                <a16:creationId xmlns:a16="http://schemas.microsoft.com/office/drawing/2014/main" id="{630C40DB-2CF2-76A4-0044-5B37BB25A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21A43-B6CE-F5E0-9273-059E9355325B}"/>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268610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FFB34-EBF5-C13A-8A63-231E0E1166D5}"/>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3" name="Footer Placeholder 2">
            <a:extLst>
              <a:ext uri="{FF2B5EF4-FFF2-40B4-BE49-F238E27FC236}">
                <a16:creationId xmlns:a16="http://schemas.microsoft.com/office/drawing/2014/main" id="{CB05B074-894D-49E7-4B19-43463A0D07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46B81A-5A8C-4202-B506-05FDA5C12375}"/>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291366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77C1-A8FC-E0E5-5823-AF14C0E65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D22CAE-9718-45C0-4505-DC64E04CB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211A06-8951-4B8A-9132-01D250347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9C02C-16AA-7379-98AD-2F8384857E61}"/>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6" name="Footer Placeholder 5">
            <a:extLst>
              <a:ext uri="{FF2B5EF4-FFF2-40B4-BE49-F238E27FC236}">
                <a16:creationId xmlns:a16="http://schemas.microsoft.com/office/drawing/2014/main" id="{928F89AB-6C6F-418C-3765-2331A5770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9117C-AD37-8093-A15D-67CC20AA523C}"/>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365449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72E-3A5C-74DB-A68A-4E71A3BA0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81B6F7-4C7E-ED7D-1C0A-565631247B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66D0B9-0047-0BE6-411B-288957536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8E0AE-E2CA-D5F4-1616-B16E8EB84DC0}"/>
              </a:ext>
            </a:extLst>
          </p:cNvPr>
          <p:cNvSpPr>
            <a:spLocks noGrp="1"/>
          </p:cNvSpPr>
          <p:nvPr>
            <p:ph type="dt" sz="half" idx="10"/>
          </p:nvPr>
        </p:nvSpPr>
        <p:spPr/>
        <p:txBody>
          <a:bodyPr/>
          <a:lstStyle/>
          <a:p>
            <a:fld id="{8648B7D2-9875-4872-A9CE-E9BB0249928F}" type="datetimeFigureOut">
              <a:rPr lang="en-US" smtClean="0"/>
              <a:t>10/31/2022</a:t>
            </a:fld>
            <a:endParaRPr lang="en-US"/>
          </a:p>
        </p:txBody>
      </p:sp>
      <p:sp>
        <p:nvSpPr>
          <p:cNvPr id="6" name="Footer Placeholder 5">
            <a:extLst>
              <a:ext uri="{FF2B5EF4-FFF2-40B4-BE49-F238E27FC236}">
                <a16:creationId xmlns:a16="http://schemas.microsoft.com/office/drawing/2014/main" id="{38BF2BD7-7D0E-6414-66F8-C4EF194C9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645F1-40A5-FE0E-EDD6-F0DACC93F522}"/>
              </a:ext>
            </a:extLst>
          </p:cNvPr>
          <p:cNvSpPr>
            <a:spLocks noGrp="1"/>
          </p:cNvSpPr>
          <p:nvPr>
            <p:ph type="sldNum" sz="quarter" idx="12"/>
          </p:nvPr>
        </p:nvSpPr>
        <p:spPr/>
        <p:txBody>
          <a:bodyPr/>
          <a:lstStyle/>
          <a:p>
            <a:fld id="{1786805E-2659-4399-A2E3-9BE8365343D9}" type="slidenum">
              <a:rPr lang="en-US" smtClean="0"/>
              <a:t>‹#›</a:t>
            </a:fld>
            <a:endParaRPr lang="en-US"/>
          </a:p>
        </p:txBody>
      </p:sp>
    </p:spTree>
    <p:extLst>
      <p:ext uri="{BB962C8B-B14F-4D97-AF65-F5344CB8AC3E}">
        <p14:creationId xmlns:p14="http://schemas.microsoft.com/office/powerpoint/2010/main" val="247855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A00CD-92BA-2494-741B-5894DA6EF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F4A2D-33D0-9FD0-F595-49519FDDB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094ED-208F-9477-2935-64350CCBD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8B7D2-9875-4872-A9CE-E9BB0249928F}" type="datetimeFigureOut">
              <a:rPr lang="en-US" smtClean="0"/>
              <a:t>10/31/2022</a:t>
            </a:fld>
            <a:endParaRPr lang="en-US"/>
          </a:p>
        </p:txBody>
      </p:sp>
      <p:sp>
        <p:nvSpPr>
          <p:cNvPr id="5" name="Footer Placeholder 4">
            <a:extLst>
              <a:ext uri="{FF2B5EF4-FFF2-40B4-BE49-F238E27FC236}">
                <a16:creationId xmlns:a16="http://schemas.microsoft.com/office/drawing/2014/main" id="{3C7FD983-6950-2743-14A3-1D2B973636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E36A3A-088F-EC22-957F-F88894A134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6805E-2659-4399-A2E3-9BE8365343D9}" type="slidenum">
              <a:rPr lang="en-US" smtClean="0"/>
              <a:t>‹#›</a:t>
            </a:fld>
            <a:endParaRPr lang="en-US"/>
          </a:p>
        </p:txBody>
      </p:sp>
    </p:spTree>
    <p:extLst>
      <p:ext uri="{BB962C8B-B14F-4D97-AF65-F5344CB8AC3E}">
        <p14:creationId xmlns:p14="http://schemas.microsoft.com/office/powerpoint/2010/main" val="271385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B021-3A3A-F9E9-C910-383269E7EEBA}"/>
              </a:ext>
            </a:extLst>
          </p:cNvPr>
          <p:cNvSpPr>
            <a:spLocks noGrp="1"/>
          </p:cNvSpPr>
          <p:nvPr>
            <p:ph type="ctrTitle"/>
          </p:nvPr>
        </p:nvSpPr>
        <p:spPr>
          <a:xfrm>
            <a:off x="1251045" y="2235199"/>
            <a:ext cx="9144000" cy="2486925"/>
          </a:xfrm>
        </p:spPr>
        <p:txBody>
          <a:bodyPr>
            <a:normAutofit fontScale="90000"/>
          </a:bodyPr>
          <a:lstStyle/>
          <a:p>
            <a:r>
              <a:rPr lang="en-US" b="1" dirty="0">
                <a:solidFill>
                  <a:schemeClr val="accent1"/>
                </a:solidFill>
                <a:latin typeface="Adobe Fan Heiti Std B" panose="020B0700000000000000" pitchFamily="34" charset="-128"/>
                <a:ea typeface="Adobe Fan Heiti Std B" panose="020B0700000000000000" pitchFamily="34" charset="-128"/>
              </a:rPr>
              <a:t>Business Case</a:t>
            </a:r>
            <a:br>
              <a:rPr lang="en-US" dirty="0"/>
            </a:br>
            <a:br>
              <a:rPr lang="en-US" dirty="0"/>
            </a:br>
            <a:r>
              <a:rPr lang="en-US" sz="5300" dirty="0"/>
              <a:t>Should we enter the Algerian                   </a:t>
            </a:r>
            <a:br>
              <a:rPr lang="en-US" sz="5300" dirty="0"/>
            </a:br>
            <a:r>
              <a:rPr lang="en-US" sz="5300" dirty="0"/>
              <a:t> Market ?</a:t>
            </a:r>
          </a:p>
        </p:txBody>
      </p:sp>
    </p:spTree>
    <p:extLst>
      <p:ext uri="{BB962C8B-B14F-4D97-AF65-F5344CB8AC3E}">
        <p14:creationId xmlns:p14="http://schemas.microsoft.com/office/powerpoint/2010/main" val="56302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A05C-4FBC-6969-5581-784CBBD3792F}"/>
              </a:ext>
            </a:extLst>
          </p:cNvPr>
          <p:cNvSpPr>
            <a:spLocks noGrp="1"/>
          </p:cNvSpPr>
          <p:nvPr>
            <p:ph type="title"/>
          </p:nvPr>
        </p:nvSpPr>
        <p:spPr/>
        <p:txBody>
          <a:bodyPr>
            <a:normAutofit/>
          </a:bodyPr>
          <a:lstStyle/>
          <a:p>
            <a:r>
              <a:rPr lang="en-US" b="1" dirty="0">
                <a:solidFill>
                  <a:schemeClr val="accent1"/>
                </a:solidFill>
              </a:rPr>
              <a:t>We will calculate the expected annual revenue</a:t>
            </a:r>
            <a:br>
              <a:rPr lang="en-US" b="1" dirty="0">
                <a:solidFill>
                  <a:schemeClr val="accent1"/>
                </a:solidFill>
              </a:rPr>
            </a:br>
            <a:endParaRPr lang="en-US" b="1" dirty="0">
              <a:solidFill>
                <a:schemeClr val="accent1"/>
              </a:solidFill>
            </a:endParaRPr>
          </a:p>
        </p:txBody>
      </p:sp>
      <p:sp>
        <p:nvSpPr>
          <p:cNvPr id="3" name="Content Placeholder 2">
            <a:extLst>
              <a:ext uri="{FF2B5EF4-FFF2-40B4-BE49-F238E27FC236}">
                <a16:creationId xmlns:a16="http://schemas.microsoft.com/office/drawing/2014/main" id="{4DB22F63-B971-7542-4332-EBE51E0AFBF4}"/>
              </a:ext>
            </a:extLst>
          </p:cNvPr>
          <p:cNvSpPr>
            <a:spLocks noGrp="1"/>
          </p:cNvSpPr>
          <p:nvPr>
            <p:ph idx="1"/>
          </p:nvPr>
        </p:nvSpPr>
        <p:spPr/>
        <p:txBody>
          <a:bodyPr/>
          <a:lstStyle/>
          <a:p>
            <a:r>
              <a:rPr lang="en-US" dirty="0"/>
              <a:t>We will estimate the %  of the retailers that would use our service</a:t>
            </a:r>
          </a:p>
          <a:p>
            <a:endParaRPr lang="en-US" dirty="0"/>
          </a:p>
          <a:p>
            <a:r>
              <a:rPr lang="en-US" dirty="0"/>
              <a:t>Estimate average number of succeeded orders per month </a:t>
            </a:r>
          </a:p>
          <a:p>
            <a:endParaRPr lang="en-US" dirty="0"/>
          </a:p>
          <a:p>
            <a:r>
              <a:rPr lang="en-US" dirty="0"/>
              <a:t>Estimate average price for each completed order </a:t>
            </a:r>
          </a:p>
          <a:p>
            <a:endParaRPr lang="en-US" dirty="0"/>
          </a:p>
          <a:p>
            <a:r>
              <a:rPr lang="en-US" dirty="0"/>
              <a:t>Convert monthly revenue to annual revenue </a:t>
            </a:r>
          </a:p>
          <a:p>
            <a:endParaRPr lang="en-US" dirty="0"/>
          </a:p>
        </p:txBody>
      </p:sp>
    </p:spTree>
    <p:extLst>
      <p:ext uri="{BB962C8B-B14F-4D97-AF65-F5344CB8AC3E}">
        <p14:creationId xmlns:p14="http://schemas.microsoft.com/office/powerpoint/2010/main" val="326833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F68F9-4537-E977-6AB8-BA2143A27F4D}"/>
              </a:ext>
            </a:extLst>
          </p:cNvPr>
          <p:cNvSpPr>
            <a:spLocks noGrp="1"/>
          </p:cNvSpPr>
          <p:nvPr>
            <p:ph idx="1"/>
          </p:nvPr>
        </p:nvSpPr>
        <p:spPr>
          <a:xfrm>
            <a:off x="175714" y="313897"/>
            <a:ext cx="11840571" cy="6796586"/>
          </a:xfrm>
        </p:spPr>
        <p:txBody>
          <a:bodyPr>
            <a:normAutofit fontScale="92500" lnSpcReduction="20000"/>
          </a:bodyPr>
          <a:lstStyle/>
          <a:p>
            <a:r>
              <a:rPr lang="en-US" dirty="0"/>
              <a:t>We would say 70 % of the total retailers will use our service = 3222 retailers</a:t>
            </a:r>
          </a:p>
          <a:p>
            <a:endParaRPr lang="en-US" dirty="0"/>
          </a:p>
          <a:p>
            <a:r>
              <a:rPr lang="en-US" dirty="0"/>
              <a:t>Average number of succeeded orders per month for each retailer  = 4 orders </a:t>
            </a:r>
          </a:p>
          <a:p>
            <a:endParaRPr lang="en-US" dirty="0"/>
          </a:p>
          <a:p>
            <a:r>
              <a:rPr lang="en-US" dirty="0"/>
              <a:t>Average Number of orders for all the retailers for a month = 4*322 = 1288 orders </a:t>
            </a:r>
          </a:p>
          <a:p>
            <a:endParaRPr lang="en-US" dirty="0"/>
          </a:p>
          <a:p>
            <a:r>
              <a:rPr lang="en-US" dirty="0"/>
              <a:t>Average price for each completed order = 1300 EGP </a:t>
            </a:r>
          </a:p>
          <a:p>
            <a:endParaRPr lang="en-US" dirty="0"/>
          </a:p>
          <a:p>
            <a:r>
              <a:rPr lang="en-US" dirty="0"/>
              <a:t>Monthly Revenue = 1288*1300 = 1,674,400 EGP</a:t>
            </a:r>
          </a:p>
          <a:p>
            <a:endParaRPr lang="en-US" dirty="0"/>
          </a:p>
          <a:p>
            <a:r>
              <a:rPr lang="en-US" dirty="0"/>
              <a:t>Converting monthly revenue to annual revenue = 1,674,400 *12 = 20,092,800 EGP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280562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82D2-7E9B-A773-BFA1-CA3CA2D14B43}"/>
              </a:ext>
            </a:extLst>
          </p:cNvPr>
          <p:cNvSpPr>
            <a:spLocks noGrp="1"/>
          </p:cNvSpPr>
          <p:nvPr>
            <p:ph type="title"/>
          </p:nvPr>
        </p:nvSpPr>
        <p:spPr/>
        <p:txBody>
          <a:bodyPr/>
          <a:lstStyle/>
          <a:p>
            <a:r>
              <a:rPr lang="en-US" b="1" dirty="0">
                <a:solidFill>
                  <a:schemeClr val="accent1"/>
                </a:solidFill>
              </a:rPr>
              <a:t>Regarding Marketing aspect </a:t>
            </a:r>
          </a:p>
        </p:txBody>
      </p:sp>
      <p:sp>
        <p:nvSpPr>
          <p:cNvPr id="3" name="Content Placeholder 2">
            <a:extLst>
              <a:ext uri="{FF2B5EF4-FFF2-40B4-BE49-F238E27FC236}">
                <a16:creationId xmlns:a16="http://schemas.microsoft.com/office/drawing/2014/main" id="{A488D52A-9E40-7828-E0A3-04DDF2C7E783}"/>
              </a:ext>
            </a:extLst>
          </p:cNvPr>
          <p:cNvSpPr>
            <a:spLocks noGrp="1"/>
          </p:cNvSpPr>
          <p:nvPr>
            <p:ph idx="1"/>
          </p:nvPr>
        </p:nvSpPr>
        <p:spPr/>
        <p:txBody>
          <a:bodyPr/>
          <a:lstStyle/>
          <a:p>
            <a:r>
              <a:rPr lang="en-US" dirty="0"/>
              <a:t>27.28 million internet users in Algeria </a:t>
            </a:r>
          </a:p>
          <a:p>
            <a:r>
              <a:rPr lang="en-US" dirty="0"/>
              <a:t>Almost 60 % of the population use mobile phone and tablet</a:t>
            </a:r>
          </a:p>
          <a:p>
            <a:r>
              <a:rPr lang="en-US" dirty="0"/>
              <a:t>The most search engine used is Google with 98.60 % </a:t>
            </a:r>
          </a:p>
          <a:p>
            <a:r>
              <a:rPr lang="en-US" dirty="0"/>
              <a:t>69.36 % use Facebook as a social media app</a:t>
            </a:r>
          </a:p>
          <a:p>
            <a:endParaRPr lang="en-US" dirty="0"/>
          </a:p>
          <a:p>
            <a:pPr marL="0" indent="0">
              <a:buNone/>
            </a:pPr>
            <a:r>
              <a:rPr lang="en-US" dirty="0"/>
              <a:t>When it comes to marketing it’s recommended to do marketing on Facebook and Google, it most likely to reach for retailers and potential ones</a:t>
            </a:r>
          </a:p>
        </p:txBody>
      </p:sp>
    </p:spTree>
    <p:extLst>
      <p:ext uri="{BB962C8B-B14F-4D97-AF65-F5344CB8AC3E}">
        <p14:creationId xmlns:p14="http://schemas.microsoft.com/office/powerpoint/2010/main" val="62985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7C4F-B2BC-2B0C-4494-72C38E75D1D6}"/>
              </a:ext>
            </a:extLst>
          </p:cNvPr>
          <p:cNvSpPr>
            <a:spLocks noGrp="1"/>
          </p:cNvSpPr>
          <p:nvPr>
            <p:ph type="title"/>
          </p:nvPr>
        </p:nvSpPr>
        <p:spPr/>
        <p:txBody>
          <a:bodyPr>
            <a:normAutofit/>
          </a:bodyPr>
          <a:lstStyle/>
          <a:p>
            <a:r>
              <a:rPr lang="en-US" sz="4000" b="1" dirty="0">
                <a:solidFill>
                  <a:schemeClr val="accent1"/>
                </a:solidFill>
              </a:rPr>
              <a:t>What are the major cost elements of entering Algeria market ?</a:t>
            </a:r>
          </a:p>
        </p:txBody>
      </p:sp>
      <p:sp>
        <p:nvSpPr>
          <p:cNvPr id="3" name="Content Placeholder 2">
            <a:extLst>
              <a:ext uri="{FF2B5EF4-FFF2-40B4-BE49-F238E27FC236}">
                <a16:creationId xmlns:a16="http://schemas.microsoft.com/office/drawing/2014/main" id="{7A35B206-5F11-B4FF-12A8-1EDCA7CC523F}"/>
              </a:ext>
            </a:extLst>
          </p:cNvPr>
          <p:cNvSpPr>
            <a:spLocks noGrp="1"/>
          </p:cNvSpPr>
          <p:nvPr>
            <p:ph idx="1"/>
          </p:nvPr>
        </p:nvSpPr>
        <p:spPr/>
        <p:txBody>
          <a:bodyPr/>
          <a:lstStyle/>
          <a:p>
            <a:r>
              <a:rPr lang="en-US" dirty="0"/>
              <a:t>IT infrastructure costs for creating and maintaining the app</a:t>
            </a:r>
          </a:p>
          <a:p>
            <a:endParaRPr lang="en-US" dirty="0"/>
          </a:p>
          <a:p>
            <a:r>
              <a:rPr lang="en-US" dirty="0"/>
              <a:t>Marketing costs to attract retailers </a:t>
            </a:r>
          </a:p>
          <a:p>
            <a:pPr marL="0" indent="0">
              <a:buNone/>
            </a:pPr>
            <a:endParaRPr lang="en-US" dirty="0"/>
          </a:p>
        </p:txBody>
      </p:sp>
    </p:spTree>
    <p:extLst>
      <p:ext uri="{BB962C8B-B14F-4D97-AF65-F5344CB8AC3E}">
        <p14:creationId xmlns:p14="http://schemas.microsoft.com/office/powerpoint/2010/main" val="375302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D0B7-0112-B6DA-2088-6BA2C56B24B3}"/>
              </a:ext>
            </a:extLst>
          </p:cNvPr>
          <p:cNvSpPr>
            <a:spLocks noGrp="1"/>
          </p:cNvSpPr>
          <p:nvPr>
            <p:ph type="title"/>
          </p:nvPr>
        </p:nvSpPr>
        <p:spPr/>
        <p:txBody>
          <a:bodyPr/>
          <a:lstStyle/>
          <a:p>
            <a:r>
              <a:rPr lang="en-US" b="1" dirty="0">
                <a:solidFill>
                  <a:schemeClr val="accent1"/>
                </a:solidFill>
              </a:rPr>
              <a:t>Recommendations </a:t>
            </a:r>
          </a:p>
        </p:txBody>
      </p:sp>
      <p:sp>
        <p:nvSpPr>
          <p:cNvPr id="3" name="Content Placeholder 2">
            <a:extLst>
              <a:ext uri="{FF2B5EF4-FFF2-40B4-BE49-F238E27FC236}">
                <a16:creationId xmlns:a16="http://schemas.microsoft.com/office/drawing/2014/main" id="{CB4ABD02-3985-ABAF-9664-74396D7DCB68}"/>
              </a:ext>
            </a:extLst>
          </p:cNvPr>
          <p:cNvSpPr>
            <a:spLocks noGrp="1"/>
          </p:cNvSpPr>
          <p:nvPr>
            <p:ph idx="1"/>
          </p:nvPr>
        </p:nvSpPr>
        <p:spPr/>
        <p:txBody>
          <a:bodyPr/>
          <a:lstStyle/>
          <a:p>
            <a:pPr>
              <a:buFont typeface="Wingdings" panose="05000000000000000000" pitchFamily="2" charset="2"/>
              <a:buChar char="Ø"/>
            </a:pPr>
            <a:r>
              <a:rPr lang="en-US" dirty="0"/>
              <a:t>We still need to investigate more about the players in the Algerian Market, and the types of challenges that the company could face, all of these require more data so we can make the best decision.</a:t>
            </a:r>
          </a:p>
          <a:p>
            <a:pPr>
              <a:buFont typeface="Wingdings" panose="05000000000000000000" pitchFamily="2" charset="2"/>
              <a:buChar char="Ø"/>
            </a:pPr>
            <a:r>
              <a:rPr lang="en-US" dirty="0"/>
              <a:t>for numbers it seems pretty good regarding the annual revenue, but we still need to compare it to the annual revenue in the Egypt market and see if it makes a good result or not. </a:t>
            </a:r>
          </a:p>
          <a:p>
            <a:pPr>
              <a:buFont typeface="Wingdings" panose="05000000000000000000" pitchFamily="2" charset="2"/>
              <a:buChar char="Ø"/>
            </a:pPr>
            <a:r>
              <a:rPr lang="en-US" dirty="0"/>
              <a:t>So my recommendation would be to still open to the idea of entering the Algerian Market till we gather the missing data and have a better idea of the market.</a:t>
            </a:r>
          </a:p>
          <a:p>
            <a:pPr marL="0" indent="0">
              <a:buNone/>
            </a:pPr>
            <a:endParaRPr lang="en-US" dirty="0"/>
          </a:p>
          <a:p>
            <a:endParaRPr lang="en-US" dirty="0"/>
          </a:p>
        </p:txBody>
      </p:sp>
    </p:spTree>
    <p:extLst>
      <p:ext uri="{BB962C8B-B14F-4D97-AF65-F5344CB8AC3E}">
        <p14:creationId xmlns:p14="http://schemas.microsoft.com/office/powerpoint/2010/main" val="280315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55C-1C1A-C840-BA79-A11194C60CDB}"/>
              </a:ext>
            </a:extLst>
          </p:cNvPr>
          <p:cNvSpPr>
            <a:spLocks noGrp="1"/>
          </p:cNvSpPr>
          <p:nvPr>
            <p:ph type="title"/>
          </p:nvPr>
        </p:nvSpPr>
        <p:spPr/>
        <p:txBody>
          <a:bodyPr/>
          <a:lstStyle/>
          <a:p>
            <a:r>
              <a:rPr lang="en-US" b="1" dirty="0">
                <a:solidFill>
                  <a:schemeClr val="accent1"/>
                </a:solidFill>
              </a:rPr>
              <a:t>Market Attractiveness</a:t>
            </a:r>
          </a:p>
        </p:txBody>
      </p:sp>
      <p:sp>
        <p:nvSpPr>
          <p:cNvPr id="3" name="Content Placeholder 2">
            <a:extLst>
              <a:ext uri="{FF2B5EF4-FFF2-40B4-BE49-F238E27FC236}">
                <a16:creationId xmlns:a16="http://schemas.microsoft.com/office/drawing/2014/main" id="{4AF92092-8A3D-E03A-3B05-D157472481B0}"/>
              </a:ext>
            </a:extLst>
          </p:cNvPr>
          <p:cNvSpPr>
            <a:spLocks noGrp="1"/>
          </p:cNvSpPr>
          <p:nvPr>
            <p:ph idx="1"/>
          </p:nvPr>
        </p:nvSpPr>
        <p:spPr/>
        <p:txBody>
          <a:bodyPr/>
          <a:lstStyle/>
          <a:p>
            <a:r>
              <a:rPr lang="en-US" dirty="0"/>
              <a:t>Is Algeria an attractive market to enter ?</a:t>
            </a:r>
          </a:p>
          <a:p>
            <a:endParaRPr lang="en-US" dirty="0"/>
          </a:p>
          <a:p>
            <a:r>
              <a:rPr lang="en-US" dirty="0"/>
              <a:t>Which City should we start with ? Is it the Capital City ?</a:t>
            </a:r>
          </a:p>
          <a:p>
            <a:endParaRPr lang="en-US" dirty="0"/>
          </a:p>
          <a:p>
            <a:r>
              <a:rPr lang="en-US" dirty="0"/>
              <a:t>What is smart phone adoption for the retailers there ?</a:t>
            </a:r>
          </a:p>
          <a:p>
            <a:endParaRPr lang="en-US" dirty="0"/>
          </a:p>
          <a:p>
            <a:r>
              <a:rPr lang="en-US" dirty="0"/>
              <a:t>What is the number of local Retailers ?</a:t>
            </a:r>
          </a:p>
        </p:txBody>
      </p:sp>
    </p:spTree>
    <p:extLst>
      <p:ext uri="{BB962C8B-B14F-4D97-AF65-F5344CB8AC3E}">
        <p14:creationId xmlns:p14="http://schemas.microsoft.com/office/powerpoint/2010/main" val="395579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D2EC-1FE0-27D0-7C5F-9213A31A14AE}"/>
              </a:ext>
            </a:extLst>
          </p:cNvPr>
          <p:cNvSpPr>
            <a:spLocks noGrp="1"/>
          </p:cNvSpPr>
          <p:nvPr>
            <p:ph type="title"/>
          </p:nvPr>
        </p:nvSpPr>
        <p:spPr/>
        <p:txBody>
          <a:bodyPr/>
          <a:lstStyle/>
          <a:p>
            <a:r>
              <a:rPr lang="en-US" b="1" dirty="0">
                <a:solidFill>
                  <a:schemeClr val="accent1"/>
                </a:solidFill>
              </a:rPr>
              <a:t>Competition</a:t>
            </a:r>
            <a:r>
              <a:rPr lang="en-US" dirty="0"/>
              <a:t> </a:t>
            </a:r>
          </a:p>
        </p:txBody>
      </p:sp>
      <p:sp>
        <p:nvSpPr>
          <p:cNvPr id="3" name="Content Placeholder 2">
            <a:extLst>
              <a:ext uri="{FF2B5EF4-FFF2-40B4-BE49-F238E27FC236}">
                <a16:creationId xmlns:a16="http://schemas.microsoft.com/office/drawing/2014/main" id="{8271C3D0-A58E-DFAD-2FC9-76320993D313}"/>
              </a:ext>
            </a:extLst>
          </p:cNvPr>
          <p:cNvSpPr>
            <a:spLocks noGrp="1"/>
          </p:cNvSpPr>
          <p:nvPr>
            <p:ph idx="1"/>
          </p:nvPr>
        </p:nvSpPr>
        <p:spPr/>
        <p:txBody>
          <a:bodyPr/>
          <a:lstStyle/>
          <a:p>
            <a:r>
              <a:rPr lang="en-US" dirty="0"/>
              <a:t>Is Algeria the least competitive market to enter ?</a:t>
            </a:r>
          </a:p>
          <a:p>
            <a:endParaRPr lang="en-US" dirty="0"/>
          </a:p>
          <a:p>
            <a:r>
              <a:rPr lang="en-US" dirty="0"/>
              <a:t>What are the number of players in Algeria Market ?</a:t>
            </a:r>
          </a:p>
          <a:p>
            <a:endParaRPr lang="en-US" dirty="0"/>
          </a:p>
          <a:p>
            <a:endParaRPr lang="en-US" dirty="0"/>
          </a:p>
        </p:txBody>
      </p:sp>
    </p:spTree>
    <p:extLst>
      <p:ext uri="{BB962C8B-B14F-4D97-AF65-F5344CB8AC3E}">
        <p14:creationId xmlns:p14="http://schemas.microsoft.com/office/powerpoint/2010/main" val="186205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3C6C-76C7-32E5-B13C-6000C8B3DCED}"/>
              </a:ext>
            </a:extLst>
          </p:cNvPr>
          <p:cNvSpPr>
            <a:spLocks noGrp="1"/>
          </p:cNvSpPr>
          <p:nvPr>
            <p:ph type="title"/>
          </p:nvPr>
        </p:nvSpPr>
        <p:spPr/>
        <p:txBody>
          <a:bodyPr/>
          <a:lstStyle/>
          <a:p>
            <a:r>
              <a:rPr lang="en-US" b="1" dirty="0">
                <a:solidFill>
                  <a:schemeClr val="accent1"/>
                </a:solidFill>
              </a:rPr>
              <a:t>The Familiarity </a:t>
            </a:r>
          </a:p>
        </p:txBody>
      </p:sp>
      <p:sp>
        <p:nvSpPr>
          <p:cNvPr id="3" name="Content Placeholder 2">
            <a:extLst>
              <a:ext uri="{FF2B5EF4-FFF2-40B4-BE49-F238E27FC236}">
                <a16:creationId xmlns:a16="http://schemas.microsoft.com/office/drawing/2014/main" id="{DC8D2DFA-D61A-70C1-2E1F-8D88C7647AC9}"/>
              </a:ext>
            </a:extLst>
          </p:cNvPr>
          <p:cNvSpPr>
            <a:spLocks noGrp="1"/>
          </p:cNvSpPr>
          <p:nvPr>
            <p:ph idx="1"/>
          </p:nvPr>
        </p:nvSpPr>
        <p:spPr/>
        <p:txBody>
          <a:bodyPr/>
          <a:lstStyle/>
          <a:p>
            <a:r>
              <a:rPr lang="en-US" dirty="0"/>
              <a:t>How much familiarity the company have in Algeria ?</a:t>
            </a:r>
          </a:p>
          <a:p>
            <a:endParaRPr lang="en-US" dirty="0"/>
          </a:p>
          <a:p>
            <a:r>
              <a:rPr lang="en-US" dirty="0"/>
              <a:t>Is the Algerian Market similar to the Egyptian?</a:t>
            </a:r>
          </a:p>
          <a:p>
            <a:endParaRPr lang="en-US" dirty="0"/>
          </a:p>
          <a:p>
            <a:r>
              <a:rPr lang="en-US" dirty="0"/>
              <a:t>The strategies that we used in Egypt would work the same in Algeria ?</a:t>
            </a:r>
          </a:p>
          <a:p>
            <a:endParaRPr lang="en-US" dirty="0"/>
          </a:p>
          <a:p>
            <a:endParaRPr lang="en-US" dirty="0"/>
          </a:p>
          <a:p>
            <a:endParaRPr lang="en-US" dirty="0"/>
          </a:p>
        </p:txBody>
      </p:sp>
    </p:spTree>
    <p:extLst>
      <p:ext uri="{BB962C8B-B14F-4D97-AF65-F5344CB8AC3E}">
        <p14:creationId xmlns:p14="http://schemas.microsoft.com/office/powerpoint/2010/main" val="41764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5779-FFEA-8A1D-245B-7581310A472F}"/>
              </a:ext>
            </a:extLst>
          </p:cNvPr>
          <p:cNvSpPr>
            <a:spLocks noGrp="1"/>
          </p:cNvSpPr>
          <p:nvPr>
            <p:ph type="title"/>
          </p:nvPr>
        </p:nvSpPr>
        <p:spPr/>
        <p:txBody>
          <a:bodyPr/>
          <a:lstStyle/>
          <a:p>
            <a:r>
              <a:rPr lang="en-US" b="1" dirty="0">
                <a:solidFill>
                  <a:schemeClr val="accent1"/>
                </a:solidFill>
              </a:rPr>
              <a:t>Challenges </a:t>
            </a:r>
          </a:p>
        </p:txBody>
      </p:sp>
      <p:sp>
        <p:nvSpPr>
          <p:cNvPr id="3" name="Content Placeholder 2">
            <a:extLst>
              <a:ext uri="{FF2B5EF4-FFF2-40B4-BE49-F238E27FC236}">
                <a16:creationId xmlns:a16="http://schemas.microsoft.com/office/drawing/2014/main" id="{83C255E4-B11A-F1F0-618B-25616D782F69}"/>
              </a:ext>
            </a:extLst>
          </p:cNvPr>
          <p:cNvSpPr>
            <a:spLocks noGrp="1"/>
          </p:cNvSpPr>
          <p:nvPr>
            <p:ph idx="1"/>
          </p:nvPr>
        </p:nvSpPr>
        <p:spPr/>
        <p:txBody>
          <a:bodyPr/>
          <a:lstStyle/>
          <a:p>
            <a:r>
              <a:rPr lang="en-US" dirty="0"/>
              <a:t>Will it be easy convincing the local retailers to switch from the old traditional way ?</a:t>
            </a:r>
          </a:p>
          <a:p>
            <a:r>
              <a:rPr lang="en-US" dirty="0"/>
              <a:t>Can we overweigh other players’ advantages ?</a:t>
            </a:r>
          </a:p>
          <a:p>
            <a:r>
              <a:rPr lang="en-US" dirty="0"/>
              <a:t>Expertise within the country</a:t>
            </a:r>
          </a:p>
          <a:p>
            <a:r>
              <a:rPr lang="en-US" dirty="0"/>
              <a:t>Building brand name</a:t>
            </a:r>
          </a:p>
          <a:p>
            <a:r>
              <a:rPr lang="en-US" dirty="0"/>
              <a:t>Foreign regulations and policies</a:t>
            </a:r>
          </a:p>
          <a:p>
            <a:r>
              <a:rPr lang="en-US" dirty="0"/>
              <a:t>Doing Marketing on different social Medias would be the best way to get known ? Or Algerian are not really into social Medias ?</a:t>
            </a:r>
          </a:p>
          <a:p>
            <a:endParaRPr lang="en-US" b="1" dirty="0"/>
          </a:p>
          <a:p>
            <a:endParaRPr lang="en-US" dirty="0"/>
          </a:p>
        </p:txBody>
      </p:sp>
    </p:spTree>
    <p:extLst>
      <p:ext uri="{BB962C8B-B14F-4D97-AF65-F5344CB8AC3E}">
        <p14:creationId xmlns:p14="http://schemas.microsoft.com/office/powerpoint/2010/main" val="200236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4ED3-1A79-500D-272D-951F8477C900}"/>
              </a:ext>
            </a:extLst>
          </p:cNvPr>
          <p:cNvSpPr>
            <a:spLocks noGrp="1"/>
          </p:cNvSpPr>
          <p:nvPr>
            <p:ph type="title"/>
          </p:nvPr>
        </p:nvSpPr>
        <p:spPr/>
        <p:txBody>
          <a:bodyPr/>
          <a:lstStyle/>
          <a:p>
            <a:r>
              <a:rPr lang="en-US" b="1" dirty="0">
                <a:solidFill>
                  <a:schemeClr val="accent1"/>
                </a:solidFill>
              </a:rPr>
              <a:t>Expected Profits </a:t>
            </a:r>
          </a:p>
        </p:txBody>
      </p:sp>
      <p:sp>
        <p:nvSpPr>
          <p:cNvPr id="3" name="Content Placeholder 2">
            <a:extLst>
              <a:ext uri="{FF2B5EF4-FFF2-40B4-BE49-F238E27FC236}">
                <a16:creationId xmlns:a16="http://schemas.microsoft.com/office/drawing/2014/main" id="{278728D3-02D9-F741-B21D-F305A951898A}"/>
              </a:ext>
            </a:extLst>
          </p:cNvPr>
          <p:cNvSpPr>
            <a:spLocks noGrp="1"/>
          </p:cNvSpPr>
          <p:nvPr>
            <p:ph idx="1"/>
          </p:nvPr>
        </p:nvSpPr>
        <p:spPr/>
        <p:txBody>
          <a:bodyPr/>
          <a:lstStyle/>
          <a:p>
            <a:r>
              <a:rPr lang="en-US" dirty="0"/>
              <a:t>How much revenue can the company capture ?</a:t>
            </a:r>
          </a:p>
          <a:p>
            <a:endParaRPr lang="en-US" dirty="0"/>
          </a:p>
          <a:p>
            <a:r>
              <a:rPr lang="en-US" dirty="0"/>
              <a:t>What are the costs of launching in Algeria Market ?</a:t>
            </a:r>
          </a:p>
        </p:txBody>
      </p:sp>
    </p:spTree>
    <p:extLst>
      <p:ext uri="{BB962C8B-B14F-4D97-AF65-F5344CB8AC3E}">
        <p14:creationId xmlns:p14="http://schemas.microsoft.com/office/powerpoint/2010/main" val="406893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9571-16AA-43FD-CD51-CB2E7B879CB9}"/>
              </a:ext>
            </a:extLst>
          </p:cNvPr>
          <p:cNvSpPr>
            <a:spLocks noGrp="1"/>
          </p:cNvSpPr>
          <p:nvPr>
            <p:ph type="title"/>
          </p:nvPr>
        </p:nvSpPr>
        <p:spPr/>
        <p:txBody>
          <a:bodyPr/>
          <a:lstStyle/>
          <a:p>
            <a:r>
              <a:rPr lang="en-US" b="1" dirty="0">
                <a:solidFill>
                  <a:schemeClr val="accent1"/>
                </a:solidFill>
              </a:rPr>
              <a:t>An Overview of Algeria </a:t>
            </a:r>
          </a:p>
        </p:txBody>
      </p:sp>
      <p:sp>
        <p:nvSpPr>
          <p:cNvPr id="3" name="Content Placeholder 2">
            <a:extLst>
              <a:ext uri="{FF2B5EF4-FFF2-40B4-BE49-F238E27FC236}">
                <a16:creationId xmlns:a16="http://schemas.microsoft.com/office/drawing/2014/main" id="{575491D2-9EC9-B8CF-5AC4-F6868BCAB4CD}"/>
              </a:ext>
            </a:extLst>
          </p:cNvPr>
          <p:cNvSpPr>
            <a:spLocks noGrp="1"/>
          </p:cNvSpPr>
          <p:nvPr>
            <p:ph idx="1"/>
          </p:nvPr>
        </p:nvSpPr>
        <p:spPr>
          <a:xfrm>
            <a:off x="838200" y="1825625"/>
            <a:ext cx="10515600" cy="4070208"/>
          </a:xfrm>
        </p:spPr>
        <p:txBody>
          <a:bodyPr>
            <a:normAutofit fontScale="92500" lnSpcReduction="20000"/>
          </a:bodyPr>
          <a:lstStyle/>
          <a:p>
            <a:r>
              <a:rPr lang="en-US" dirty="0"/>
              <a:t>Population : 44.98 Million </a:t>
            </a:r>
          </a:p>
          <a:p>
            <a:r>
              <a:rPr lang="en-US" dirty="0"/>
              <a:t>Urban Population : 74.7 %</a:t>
            </a:r>
          </a:p>
          <a:p>
            <a:r>
              <a:rPr lang="en-US" dirty="0"/>
              <a:t>Cellular Mobile Connections : 46.57 Million, 103.5 % of Population </a:t>
            </a:r>
          </a:p>
          <a:p>
            <a:r>
              <a:rPr lang="en-US" dirty="0"/>
              <a:t>Internet users : 27.28 Million, 60.6 % of Population </a:t>
            </a:r>
          </a:p>
          <a:p>
            <a:r>
              <a:rPr lang="en-US" dirty="0"/>
              <a:t>Active social Media users : 26.60 Million, 59.1 % of Population </a:t>
            </a:r>
          </a:p>
          <a:p>
            <a:pPr marL="0" indent="0">
              <a:buNone/>
            </a:pPr>
            <a:endParaRPr lang="en-US" dirty="0"/>
          </a:p>
          <a:p>
            <a:endParaRPr lang="en-US" dirty="0"/>
          </a:p>
          <a:p>
            <a:endParaRPr lang="en-US" dirty="0"/>
          </a:p>
          <a:p>
            <a:endParaRPr lang="en-US" dirty="0"/>
          </a:p>
          <a:p>
            <a:pPr marL="0" indent="0">
              <a:buNone/>
            </a:pPr>
            <a:r>
              <a:rPr lang="en-US" sz="1700" dirty="0"/>
              <a:t>Source : Datareportal</a:t>
            </a:r>
          </a:p>
        </p:txBody>
      </p:sp>
    </p:spTree>
    <p:extLst>
      <p:ext uri="{BB962C8B-B14F-4D97-AF65-F5344CB8AC3E}">
        <p14:creationId xmlns:p14="http://schemas.microsoft.com/office/powerpoint/2010/main" val="258003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AC024-D18F-0090-1F7D-D1DBAF88D366}"/>
              </a:ext>
            </a:extLst>
          </p:cNvPr>
          <p:cNvSpPr>
            <a:spLocks noGrp="1"/>
          </p:cNvSpPr>
          <p:nvPr>
            <p:ph idx="1"/>
          </p:nvPr>
        </p:nvSpPr>
        <p:spPr>
          <a:xfrm>
            <a:off x="428767" y="897577"/>
            <a:ext cx="10515600" cy="4351338"/>
          </a:xfrm>
        </p:spPr>
        <p:txBody>
          <a:bodyPr>
            <a:normAutofit lnSpcReduction="10000"/>
          </a:bodyPr>
          <a:lstStyle/>
          <a:p>
            <a:r>
              <a:rPr lang="en-US" dirty="0"/>
              <a:t>Since Urban Population is 74.7 %, so it’s recommended to enter these areas including the Capital City, because it’s most likely retailers will be located in those areas </a:t>
            </a:r>
          </a:p>
          <a:p>
            <a:endParaRPr lang="en-US" dirty="0"/>
          </a:p>
          <a:p>
            <a:r>
              <a:rPr lang="en-US" b="0" i="0" dirty="0">
                <a:solidFill>
                  <a:srgbClr val="111111"/>
                </a:solidFill>
                <a:effectLst/>
                <a:latin typeface="lloyds_bank_jack-regularWEB"/>
              </a:rPr>
              <a:t>According to the latest data available by the Algerian Register of Commerce, in 2016 there were 1,415 retail markets in the country, 38 Hypermarkets, 1,919 superette and 232 supermarkets.</a:t>
            </a:r>
          </a:p>
          <a:p>
            <a:endParaRPr lang="en-US" dirty="0">
              <a:solidFill>
                <a:srgbClr val="111111"/>
              </a:solidFill>
              <a:latin typeface="lloyds_bank_jack-regularWEB"/>
            </a:endParaRPr>
          </a:p>
          <a:p>
            <a:r>
              <a:rPr lang="en-US" dirty="0">
                <a:solidFill>
                  <a:srgbClr val="111111"/>
                </a:solidFill>
                <a:latin typeface="lloyds_bank_jack-regularWEB"/>
              </a:rPr>
              <a:t>Note that : </a:t>
            </a:r>
            <a:r>
              <a:rPr lang="en-US" b="0" i="0" dirty="0">
                <a:solidFill>
                  <a:srgbClr val="111111"/>
                </a:solidFill>
                <a:effectLst/>
                <a:latin typeface="lloyds_bank_jack-regularWEB"/>
              </a:rPr>
              <a:t>Algeria is the 4th largest grocery retail market in Africa, and the second largest in North Africa</a:t>
            </a:r>
            <a:endParaRPr lang="en-US" dirty="0"/>
          </a:p>
        </p:txBody>
      </p:sp>
    </p:spTree>
    <p:extLst>
      <p:ext uri="{BB962C8B-B14F-4D97-AF65-F5344CB8AC3E}">
        <p14:creationId xmlns:p14="http://schemas.microsoft.com/office/powerpoint/2010/main" val="27562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4E1C-B992-57F2-DEE4-482C9DB6D7EA}"/>
              </a:ext>
            </a:extLst>
          </p:cNvPr>
          <p:cNvSpPr>
            <a:spLocks noGrp="1"/>
          </p:cNvSpPr>
          <p:nvPr>
            <p:ph type="title"/>
          </p:nvPr>
        </p:nvSpPr>
        <p:spPr/>
        <p:txBody>
          <a:bodyPr>
            <a:normAutofit/>
          </a:bodyPr>
          <a:lstStyle/>
          <a:p>
            <a:r>
              <a:rPr lang="en-US" sz="3600" b="1" dirty="0">
                <a:solidFill>
                  <a:schemeClr val="accent1"/>
                </a:solidFill>
              </a:rPr>
              <a:t>Assuming the company decided to enter the Algerian Market</a:t>
            </a:r>
          </a:p>
        </p:txBody>
      </p:sp>
      <p:sp>
        <p:nvSpPr>
          <p:cNvPr id="3" name="Content Placeholder 2">
            <a:extLst>
              <a:ext uri="{FF2B5EF4-FFF2-40B4-BE49-F238E27FC236}">
                <a16:creationId xmlns:a16="http://schemas.microsoft.com/office/drawing/2014/main" id="{6E6C8627-9029-FFFD-A5E1-71A519564A21}"/>
              </a:ext>
            </a:extLst>
          </p:cNvPr>
          <p:cNvSpPr>
            <a:spLocks noGrp="1"/>
          </p:cNvSpPr>
          <p:nvPr>
            <p:ph idx="1"/>
          </p:nvPr>
        </p:nvSpPr>
        <p:spPr>
          <a:xfrm>
            <a:off x="701723" y="2644491"/>
            <a:ext cx="11353800" cy="4351338"/>
          </a:xfrm>
        </p:spPr>
        <p:txBody>
          <a:bodyPr/>
          <a:lstStyle/>
          <a:p>
            <a:pPr marL="0" indent="0">
              <a:buNone/>
            </a:pPr>
            <a:r>
              <a:rPr lang="en-US" dirty="0"/>
              <a:t>Since we only have the total number of retailers in Algeria but just till 2016 which was 3604 retailers, we will assume it raised by 1000 retailers in 6 years so the total number of retailers would be 4604 in 2022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1913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686</Words>
  <Application>Microsoft Office PowerPoint</Application>
  <PresentationFormat>Widescreen</PresentationFormat>
  <Paragraphs>95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Fan Heiti Std B</vt:lpstr>
      <vt:lpstr>Arial</vt:lpstr>
      <vt:lpstr>Calibri</vt:lpstr>
      <vt:lpstr>Calibri Light</vt:lpstr>
      <vt:lpstr>lloyds_bank_jack-regularWEB</vt:lpstr>
      <vt:lpstr>Wingdings</vt:lpstr>
      <vt:lpstr>Office Theme</vt:lpstr>
      <vt:lpstr>Business Case  Should we enter the Algerian                     Market ?</vt:lpstr>
      <vt:lpstr>Market Attractiveness</vt:lpstr>
      <vt:lpstr>Competition </vt:lpstr>
      <vt:lpstr>The Familiarity </vt:lpstr>
      <vt:lpstr>Challenges </vt:lpstr>
      <vt:lpstr>Expected Profits </vt:lpstr>
      <vt:lpstr>An Overview of Algeria </vt:lpstr>
      <vt:lpstr>PowerPoint Presentation</vt:lpstr>
      <vt:lpstr>Assuming the company decided to enter the Algerian Market</vt:lpstr>
      <vt:lpstr>We will calculate the expected annual revenue </vt:lpstr>
      <vt:lpstr>PowerPoint Presentation</vt:lpstr>
      <vt:lpstr>Regarding Marketing aspect </vt:lpstr>
      <vt:lpstr>What are the major cost elements of entering Algeria market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Should Maxab enter the Algerian Market ?</dc:title>
  <dc:creator>Yasser Mahmoud</dc:creator>
  <cp:lastModifiedBy>Yasser Mahmoud</cp:lastModifiedBy>
  <cp:revision>4</cp:revision>
  <dcterms:created xsi:type="dcterms:W3CDTF">2022-10-15T11:33:34Z</dcterms:created>
  <dcterms:modified xsi:type="dcterms:W3CDTF">2022-10-30T22:43:24Z</dcterms:modified>
</cp:coreProperties>
</file>