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59" r:id="rId4"/>
    <p:sldId id="263" r:id="rId5"/>
    <p:sldId id="260" r:id="rId6"/>
    <p:sldId id="264" r:id="rId7"/>
    <p:sldId id="265" r:id="rId8"/>
    <p:sldId id="266" r:id="rId9"/>
    <p:sldId id="256" r:id="rId10"/>
    <p:sldId id="257" r:id="rId11"/>
    <p:sldId id="25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5F2"/>
    <a:srgbClr val="007670"/>
    <a:srgbClr val="009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74061-0CE2-59F8-DCD5-D316EA8BB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F404AC-3823-6C02-C6B1-0BBDC1D0B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BFEE2-B381-78B2-451C-F63FEC49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9496-B57C-401B-A95B-567E5B7B4577}" type="datetimeFigureOut">
              <a:rPr lang="fr-BE" smtClean="0"/>
              <a:t>24-02-23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8D87C9-6B90-2C6E-122C-882DA223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92EE28-446A-2699-40C0-82545FB0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5D-C95E-48BD-98BB-8C29F09D16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924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EBF38-71E7-593F-1809-1527CFE8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43B136-ECA9-3B3A-E050-458F11A10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CAD3F1-D813-AB0C-43CF-3399AD69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9496-B57C-401B-A95B-567E5B7B4577}" type="datetimeFigureOut">
              <a:rPr lang="fr-BE" smtClean="0"/>
              <a:t>24-02-23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66601D-D9BD-5FB3-F09F-1901E87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AB1787-29C6-7603-5B3A-0B21C43D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5D-C95E-48BD-98BB-8C29F09D16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9418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181E1C-E629-D1B2-28FD-9D10E6DD1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28B1B7-E26B-07AF-6C26-FF52CD5BD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EF2113-4C26-9ACC-FEF4-8E962151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9496-B57C-401B-A95B-567E5B7B4577}" type="datetimeFigureOut">
              <a:rPr lang="fr-BE" smtClean="0"/>
              <a:t>24-02-23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0F3973-AE2A-72DA-633D-5FB10C96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241495-D6C0-6A5F-7801-7BC9CF1F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5D-C95E-48BD-98BB-8C29F09D16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973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A04EC-9B44-27B6-A2F9-848207D9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5CEB62-1179-1C0E-BFC6-78AD8D5BE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B9EC44-4771-7DEF-54E0-77A9BBDA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9496-B57C-401B-A95B-567E5B7B4577}" type="datetimeFigureOut">
              <a:rPr lang="fr-BE" smtClean="0"/>
              <a:t>24-02-23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888612-B0F1-5AC9-726B-1F65B097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B983F2-FEE5-A6F8-8E3B-09D80ACB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5D-C95E-48BD-98BB-8C29F09D16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950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47C98-D173-2B89-85AD-E4FFF2FB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105086-2B6F-1609-F3BB-A1C8F956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EE1E3E-BDF1-A96A-3B10-C1CAE9AE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9496-B57C-401B-A95B-567E5B7B4577}" type="datetimeFigureOut">
              <a:rPr lang="fr-BE" smtClean="0"/>
              <a:t>24-02-23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48077B-8D01-CAF9-40EB-807BBD8B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3C497B-FE16-B030-B697-EE4EA510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5D-C95E-48BD-98BB-8C29F09D16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571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2440C-CB1F-375A-28B7-2CEF877A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25264-9E40-C19F-3D33-56306D030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C24102-E1A1-DF13-1932-FC6233624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DC65EC-31A2-6EB8-D200-33F1734F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9496-B57C-401B-A95B-567E5B7B4577}" type="datetimeFigureOut">
              <a:rPr lang="fr-BE" smtClean="0"/>
              <a:t>24-02-23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0F1558-0BB1-5802-99A4-28C32C87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6A1AA1-7C3F-5CBB-772F-0B7FD130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5D-C95E-48BD-98BB-8C29F09D16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055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D18416-AAF5-2A38-8E45-6D290D6C6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4FABBF-0F90-DF4F-D65B-00412930C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C1CD5B-35BB-AC5E-E04A-79E583762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69BFEA-98F7-C2BC-A8E3-BA18EC2D8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8179F1-7A7D-8140-2C7F-ED93F4151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CBFB3F-5F46-DE29-6334-E94C1D97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9496-B57C-401B-A95B-567E5B7B4577}" type="datetimeFigureOut">
              <a:rPr lang="fr-BE" smtClean="0"/>
              <a:t>24-02-23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4312B6-C87F-9441-CB26-BE450D92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13809B-8F79-3CAC-CCEF-62D5BDF9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5D-C95E-48BD-98BB-8C29F09D16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375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C28A6-47AD-18CA-5E63-286F211E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14A497-421D-D2A8-AB90-3CC6E1D5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9496-B57C-401B-A95B-567E5B7B4577}" type="datetimeFigureOut">
              <a:rPr lang="fr-BE" smtClean="0"/>
              <a:t>24-02-23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99380C-F03C-94E4-B882-C7D50E15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77CA1A-1489-DD9E-A3D0-776B0796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5D-C95E-48BD-98BB-8C29F09D16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253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929B63-CAD0-F6CA-AA62-CA19D8D7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9496-B57C-401B-A95B-567E5B7B4577}" type="datetimeFigureOut">
              <a:rPr lang="fr-BE" smtClean="0"/>
              <a:t>24-02-23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EF9EAF-517A-246C-F8C9-FF832570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D08AFC-D2C9-BF45-5604-CB8BD516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5D-C95E-48BD-98BB-8C29F09D16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941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4098F-AC9B-A9E6-08CA-3847DDB3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6D1752-6B49-4C93-501A-70E958347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805CB2-35F0-EF06-6E1F-1358F654B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456F11-2E5E-E0F3-35D6-B95F454E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9496-B57C-401B-A95B-567E5B7B4577}" type="datetimeFigureOut">
              <a:rPr lang="fr-BE" smtClean="0"/>
              <a:t>24-02-23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565F1-8B72-BCC2-9369-44678B7D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F764E8-90BB-A269-4D2F-E30B39E7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5D-C95E-48BD-98BB-8C29F09D16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946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ACA81-8379-45B4-29AA-3265E4E8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AAD523E-D24F-11F7-2534-F8991CE0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F484EF-5A74-1F29-82DF-B9AD614AD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037BE4-96E8-1D3D-A463-CC28B216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9496-B57C-401B-A95B-567E5B7B4577}" type="datetimeFigureOut">
              <a:rPr lang="fr-BE" smtClean="0"/>
              <a:t>24-02-23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0C3A0E-7F5C-1170-113E-82205067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01FAE1-A97E-D271-BFC1-76C2E920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BB5D-C95E-48BD-98BB-8C29F09D16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636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792F7C-C4EA-E647-6C12-83937B98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4559E1-C5DD-764C-86AD-7FF7FED23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337F7C-1A84-225C-9877-E81724912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9496-B57C-401B-A95B-567E5B7B4577}" type="datetimeFigureOut">
              <a:rPr lang="fr-BE" smtClean="0"/>
              <a:t>24-02-23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59D17B-FCE8-19F8-D94F-B026FD5B7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D40E25-7855-BF36-775B-CC61349ED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BB5D-C95E-48BD-98BB-8C29F09D16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049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926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E7B7C9B-6EE2-65B6-6448-C4E6B76F5381}"/>
              </a:ext>
            </a:extLst>
          </p:cNvPr>
          <p:cNvSpPr txBox="1"/>
          <p:nvPr/>
        </p:nvSpPr>
        <p:spPr>
          <a:xfrm>
            <a:off x="472076" y="477186"/>
            <a:ext cx="5293723" cy="584775"/>
          </a:xfrm>
          <a:prstGeom prst="rect">
            <a:avLst/>
          </a:prstGeom>
          <a:solidFill>
            <a:srgbClr val="009790">
              <a:alpha val="8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BE" sz="3200" dirty="0">
                <a:solidFill>
                  <a:schemeClr val="bg1"/>
                </a:solidFill>
              </a:rPr>
              <a:t>Détailler les objectifs du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A06761-4E26-3C00-5343-FB26556A2C4C}"/>
              </a:ext>
            </a:extLst>
          </p:cNvPr>
          <p:cNvSpPr txBox="1"/>
          <p:nvPr/>
        </p:nvSpPr>
        <p:spPr>
          <a:xfrm>
            <a:off x="1323975" y="2598003"/>
            <a:ext cx="9544050" cy="1938992"/>
          </a:xfrm>
          <a:prstGeom prst="rect">
            <a:avLst/>
          </a:prstGeom>
          <a:noFill/>
          <a:ln w="3175">
            <a:solidFill>
              <a:srgbClr val="00979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BE" sz="2400" dirty="0">
                <a:solidFill>
                  <a:schemeClr val="bg1"/>
                </a:solidFill>
              </a:rPr>
              <a:t>l’énoncer du projet, les objectifs et les limites</a:t>
            </a:r>
          </a:p>
          <a:p>
            <a:pPr marL="342900" indent="-342900">
              <a:buFontTx/>
              <a:buChar char="-"/>
            </a:pPr>
            <a:r>
              <a:rPr lang="fr-BE" sz="2400" dirty="0">
                <a:solidFill>
                  <a:schemeClr val="bg1"/>
                </a:solidFill>
              </a:rPr>
              <a:t>Le modèle de données</a:t>
            </a:r>
          </a:p>
          <a:p>
            <a:pPr marL="342900" indent="-342900">
              <a:buFontTx/>
              <a:buChar char="-"/>
            </a:pPr>
            <a:r>
              <a:rPr lang="fr-BE" sz="2400" dirty="0">
                <a:solidFill>
                  <a:schemeClr val="bg1"/>
                </a:solidFill>
              </a:rPr>
              <a:t>Les diagrammes de cas d’utilisation</a:t>
            </a:r>
          </a:p>
          <a:p>
            <a:pPr marL="342900" indent="-342900">
              <a:buFontTx/>
              <a:buChar char="-"/>
            </a:pPr>
            <a:r>
              <a:rPr lang="fr-BE" sz="2400" dirty="0">
                <a:solidFill>
                  <a:schemeClr val="bg1"/>
                </a:solidFill>
              </a:rPr>
              <a:t>Le design de l’application (écrans)</a:t>
            </a:r>
          </a:p>
          <a:p>
            <a:pPr marL="342900" indent="-342900">
              <a:buFontTx/>
              <a:buChar char="-"/>
            </a:pPr>
            <a:r>
              <a:rPr lang="fr-BE" sz="2400" dirty="0">
                <a:solidFill>
                  <a:schemeClr val="bg1"/>
                </a:solidFill>
              </a:rPr>
              <a:t>Les aspects techniques(sécurité, …)</a:t>
            </a:r>
          </a:p>
        </p:txBody>
      </p:sp>
    </p:spTree>
    <p:extLst>
      <p:ext uri="{BB962C8B-B14F-4D97-AF65-F5344CB8AC3E}">
        <p14:creationId xmlns:p14="http://schemas.microsoft.com/office/powerpoint/2010/main" val="45078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AFDA08B-7B13-FEAC-024C-CC56E1C23713}"/>
              </a:ext>
            </a:extLst>
          </p:cNvPr>
          <p:cNvSpPr txBox="1"/>
          <p:nvPr/>
        </p:nvSpPr>
        <p:spPr>
          <a:xfrm>
            <a:off x="472076" y="477186"/>
            <a:ext cx="5293723" cy="584775"/>
          </a:xfrm>
          <a:prstGeom prst="rect">
            <a:avLst/>
          </a:prstGeom>
          <a:solidFill>
            <a:srgbClr val="009790">
              <a:alpha val="8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BE" sz="3200" dirty="0">
                <a:solidFill>
                  <a:schemeClr val="bg1"/>
                </a:solidFill>
              </a:rPr>
              <a:t>Présenter la maquette</a:t>
            </a:r>
          </a:p>
        </p:txBody>
      </p:sp>
    </p:spTree>
    <p:extLst>
      <p:ext uri="{BB962C8B-B14F-4D97-AF65-F5344CB8AC3E}">
        <p14:creationId xmlns:p14="http://schemas.microsoft.com/office/powerpoint/2010/main" val="290931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A186CC6-49C0-6230-9F76-0AF9522EC903}"/>
              </a:ext>
            </a:extLst>
          </p:cNvPr>
          <p:cNvSpPr txBox="1"/>
          <p:nvPr/>
        </p:nvSpPr>
        <p:spPr>
          <a:xfrm>
            <a:off x="625176" y="3044279"/>
            <a:ext cx="305852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BE" sz="4400" dirty="0">
                <a:solidFill>
                  <a:schemeClr val="bg1"/>
                </a:solidFill>
              </a:rPr>
              <a:t>Sommaire</a:t>
            </a:r>
            <a:endParaRPr lang="fr-BE" sz="5400" dirty="0">
              <a:solidFill>
                <a:schemeClr val="bg1"/>
              </a:solidFill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83291D22-B63D-50CA-DB1C-741372FC89A1}"/>
              </a:ext>
            </a:extLst>
          </p:cNvPr>
          <p:cNvGrpSpPr/>
          <p:nvPr/>
        </p:nvGrpSpPr>
        <p:grpSpPr>
          <a:xfrm>
            <a:off x="6750206" y="2165128"/>
            <a:ext cx="2222599" cy="593196"/>
            <a:chOff x="6750206" y="2165128"/>
            <a:chExt cx="2222599" cy="593196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0249CDD8-08A8-89F9-AB0B-802F034CD99A}"/>
                </a:ext>
              </a:extLst>
            </p:cNvPr>
            <p:cNvSpPr txBox="1"/>
            <p:nvPr/>
          </p:nvSpPr>
          <p:spPr>
            <a:xfrm>
              <a:off x="7433131" y="2220194"/>
              <a:ext cx="153967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BE" sz="2800" dirty="0">
                  <a:solidFill>
                    <a:schemeClr val="bg1"/>
                  </a:solidFill>
                </a:rPr>
                <a:t>Outils</a:t>
              </a:r>
            </a:p>
          </p:txBody>
        </p:sp>
        <p:pic>
          <p:nvPicPr>
            <p:cNvPr id="3" name="Graphique 2" descr="Tools">
              <a:extLst>
                <a:ext uri="{FF2B5EF4-FFF2-40B4-BE49-F238E27FC236}">
                  <a16:creationId xmlns:a16="http://schemas.microsoft.com/office/drawing/2014/main" id="{9078AA2D-BECC-4BDC-51A7-36623F255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0206" y="2165128"/>
              <a:ext cx="593198" cy="593196"/>
            </a:xfrm>
            <a:prstGeom prst="rect">
              <a:avLst/>
            </a:prstGeom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FF85D5A-F8A4-D8E3-3B0B-D48B06D3137D}"/>
              </a:ext>
            </a:extLst>
          </p:cNvPr>
          <p:cNvGrpSpPr/>
          <p:nvPr/>
        </p:nvGrpSpPr>
        <p:grpSpPr>
          <a:xfrm>
            <a:off x="6745149" y="1588902"/>
            <a:ext cx="2063291" cy="659758"/>
            <a:chOff x="6745149" y="1588902"/>
            <a:chExt cx="2063291" cy="65975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58F43323-48A2-AA23-62CA-32A102036108}"/>
                </a:ext>
              </a:extLst>
            </p:cNvPr>
            <p:cNvSpPr txBox="1"/>
            <p:nvPr/>
          </p:nvSpPr>
          <p:spPr>
            <a:xfrm>
              <a:off x="7358557" y="1626778"/>
              <a:ext cx="14498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BE" sz="2800" dirty="0">
                  <a:solidFill>
                    <a:schemeClr val="bg1"/>
                  </a:solidFill>
                </a:rPr>
                <a:t>L’équipe</a:t>
              </a:r>
            </a:p>
          </p:txBody>
        </p:sp>
        <p:pic>
          <p:nvPicPr>
            <p:cNvPr id="8" name="Graphique 7" descr="Utilisateurs avec un remplissage uni">
              <a:extLst>
                <a:ext uri="{FF2B5EF4-FFF2-40B4-BE49-F238E27FC236}">
                  <a16:creationId xmlns:a16="http://schemas.microsoft.com/office/drawing/2014/main" id="{360F5E28-617F-5340-6896-EDC9EF62B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45149" y="1588902"/>
              <a:ext cx="603312" cy="659758"/>
            </a:xfrm>
            <a:prstGeom prst="rect">
              <a:avLst/>
            </a:prstGeom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52F9B67-5B4A-3A4C-AAC3-C0D23BD14852}"/>
              </a:ext>
            </a:extLst>
          </p:cNvPr>
          <p:cNvGrpSpPr/>
          <p:nvPr/>
        </p:nvGrpSpPr>
        <p:grpSpPr>
          <a:xfrm>
            <a:off x="6716925" y="2763049"/>
            <a:ext cx="2774934" cy="716204"/>
            <a:chOff x="6716925" y="2763049"/>
            <a:chExt cx="2774934" cy="716204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BACB425-39EC-A5FC-0E8C-A458A08E9A3D}"/>
                </a:ext>
              </a:extLst>
            </p:cNvPr>
            <p:cNvSpPr txBox="1"/>
            <p:nvPr/>
          </p:nvSpPr>
          <p:spPr>
            <a:xfrm>
              <a:off x="7433131" y="2855754"/>
              <a:ext cx="205872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BE" sz="2800" dirty="0">
                  <a:solidFill>
                    <a:schemeClr val="bg1"/>
                  </a:solidFill>
                </a:rPr>
                <a:t>Objectifs</a:t>
              </a:r>
            </a:p>
          </p:txBody>
        </p:sp>
        <p:pic>
          <p:nvPicPr>
            <p:cNvPr id="11" name="Graphique 10" descr="Mille avec un remplissage uni">
              <a:extLst>
                <a:ext uri="{FF2B5EF4-FFF2-40B4-BE49-F238E27FC236}">
                  <a16:creationId xmlns:a16="http://schemas.microsoft.com/office/drawing/2014/main" id="{6215EB56-A1EA-7952-CA4A-F702F7E75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16925" y="2763049"/>
              <a:ext cx="716206" cy="716204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3D37C40-A72C-306B-0D72-1A2C3A7CBD37}"/>
              </a:ext>
            </a:extLst>
          </p:cNvPr>
          <p:cNvGrpSpPr/>
          <p:nvPr/>
        </p:nvGrpSpPr>
        <p:grpSpPr>
          <a:xfrm>
            <a:off x="6773370" y="3479253"/>
            <a:ext cx="2772089" cy="659758"/>
            <a:chOff x="6773370" y="3479253"/>
            <a:chExt cx="2772089" cy="659758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0C53C8C9-473E-3FF3-C5D0-C3F088B4B6BE}"/>
                </a:ext>
              </a:extLst>
            </p:cNvPr>
            <p:cNvSpPr txBox="1"/>
            <p:nvPr/>
          </p:nvSpPr>
          <p:spPr>
            <a:xfrm>
              <a:off x="7486731" y="3491314"/>
              <a:ext cx="205872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BE" sz="2800" dirty="0">
                  <a:solidFill>
                    <a:schemeClr val="bg1"/>
                  </a:solidFill>
                </a:rPr>
                <a:t>Démo</a:t>
              </a:r>
            </a:p>
          </p:txBody>
        </p:sp>
        <p:pic>
          <p:nvPicPr>
            <p:cNvPr id="16" name="Graphique 15" descr="Écran avec un remplissage uni">
              <a:extLst>
                <a:ext uri="{FF2B5EF4-FFF2-40B4-BE49-F238E27FC236}">
                  <a16:creationId xmlns:a16="http://schemas.microsoft.com/office/drawing/2014/main" id="{0FC88613-7B1D-31A3-E9FD-4E516DF87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73370" y="3479253"/>
              <a:ext cx="659760" cy="659758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995A90A-766F-45A6-A4E3-8598C49F52EC}"/>
              </a:ext>
            </a:extLst>
          </p:cNvPr>
          <p:cNvGrpSpPr/>
          <p:nvPr/>
        </p:nvGrpSpPr>
        <p:grpSpPr>
          <a:xfrm>
            <a:off x="6770529" y="4185009"/>
            <a:ext cx="2774930" cy="716202"/>
            <a:chOff x="6770529" y="4185009"/>
            <a:chExt cx="2774930" cy="716202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9367569-17BC-B671-9EE6-E982420C0B0D}"/>
                </a:ext>
              </a:extLst>
            </p:cNvPr>
            <p:cNvSpPr txBox="1"/>
            <p:nvPr/>
          </p:nvSpPr>
          <p:spPr>
            <a:xfrm>
              <a:off x="7486731" y="4281500"/>
              <a:ext cx="205872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BE" sz="2800" dirty="0">
                  <a:solidFill>
                    <a:schemeClr val="bg1"/>
                  </a:solidFill>
                </a:rPr>
                <a:t>Q&amp;A</a:t>
              </a:r>
            </a:p>
          </p:txBody>
        </p:sp>
        <p:pic>
          <p:nvPicPr>
            <p:cNvPr id="18" name="Graphique 17" descr="Questions avec un remplissage uni">
              <a:extLst>
                <a:ext uri="{FF2B5EF4-FFF2-40B4-BE49-F238E27FC236}">
                  <a16:creationId xmlns:a16="http://schemas.microsoft.com/office/drawing/2014/main" id="{39D86340-10DC-FC03-96D1-F0918B52F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70529" y="4185009"/>
              <a:ext cx="716202" cy="716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959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decel="10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3CA3092-FEA3-3D08-F600-F52F2FDF5BB6}"/>
              </a:ext>
            </a:extLst>
          </p:cNvPr>
          <p:cNvSpPr txBox="1"/>
          <p:nvPr/>
        </p:nvSpPr>
        <p:spPr>
          <a:xfrm>
            <a:off x="4401854" y="2828835"/>
            <a:ext cx="562299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BE" sz="7200" dirty="0">
                <a:solidFill>
                  <a:schemeClr val="bg1"/>
                </a:solidFill>
              </a:rPr>
              <a:t>Notre équipe !</a:t>
            </a:r>
          </a:p>
        </p:txBody>
      </p:sp>
      <p:pic>
        <p:nvPicPr>
          <p:cNvPr id="6" name="Graphique 5" descr="Enseignant avec un remplissage uni">
            <a:extLst>
              <a:ext uri="{FF2B5EF4-FFF2-40B4-BE49-F238E27FC236}">
                <a16:creationId xmlns:a16="http://schemas.microsoft.com/office/drawing/2014/main" id="{6887C2A4-14C9-864F-B354-4ED2BA640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63" y="2347518"/>
            <a:ext cx="2162961" cy="216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1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3CA3092-FEA3-3D08-F600-F52F2FDF5BB6}"/>
              </a:ext>
            </a:extLst>
          </p:cNvPr>
          <p:cNvSpPr txBox="1"/>
          <p:nvPr/>
        </p:nvSpPr>
        <p:spPr>
          <a:xfrm>
            <a:off x="4903901" y="2828833"/>
            <a:ext cx="5622990" cy="1200329"/>
          </a:xfrm>
          <a:prstGeom prst="rect">
            <a:avLst/>
          </a:prstGeom>
          <a:solidFill>
            <a:srgbClr val="009790">
              <a:alpha val="8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BE" sz="7200" dirty="0">
                <a:solidFill>
                  <a:schemeClr val="bg1"/>
                </a:solidFill>
              </a:rPr>
              <a:t>Nos outils !</a:t>
            </a:r>
          </a:p>
        </p:txBody>
      </p:sp>
      <p:pic>
        <p:nvPicPr>
          <p:cNvPr id="6" name="Graphique 5" descr="Outils avec un remplissage uni">
            <a:extLst>
              <a:ext uri="{FF2B5EF4-FFF2-40B4-BE49-F238E27FC236}">
                <a16:creationId xmlns:a16="http://schemas.microsoft.com/office/drawing/2014/main" id="{6887C2A4-14C9-864F-B354-4ED2BA640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63" y="2347518"/>
            <a:ext cx="2162961" cy="216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0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9CA064F3-3F7A-5695-D37C-581E736D0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5" y="275142"/>
            <a:ext cx="3020291" cy="86243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B908FB3-49BD-9E22-8294-778AC4587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377" y="1316228"/>
            <a:ext cx="9749246" cy="494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1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493FD5F-296F-CE00-F36E-06BE644EE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" y="169768"/>
            <a:ext cx="3783186" cy="152972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7EF8AFA-56C5-4238-8AD2-8AD5B06E4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1405112"/>
            <a:ext cx="10439400" cy="528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8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F2ECFCC-63ED-CF05-19ED-6CD9945373B8}"/>
              </a:ext>
            </a:extLst>
          </p:cNvPr>
          <p:cNvSpPr txBox="1"/>
          <p:nvPr/>
        </p:nvSpPr>
        <p:spPr>
          <a:xfrm>
            <a:off x="1253078" y="397164"/>
            <a:ext cx="346509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BE" sz="5400" dirty="0">
                <a:solidFill>
                  <a:srgbClr val="00B0F0"/>
                </a:solidFill>
              </a:rPr>
              <a:t>SharePoint</a:t>
            </a:r>
          </a:p>
        </p:txBody>
      </p:sp>
      <p:pic>
        <p:nvPicPr>
          <p:cNvPr id="1026" name="Picture 2" descr="Microsoft 365 — Wikipédia">
            <a:extLst>
              <a:ext uri="{FF2B5EF4-FFF2-40B4-BE49-F238E27FC236}">
                <a16:creationId xmlns:a16="http://schemas.microsoft.com/office/drawing/2014/main" id="{985AC2F6-2073-CFC3-965C-9068D4D4A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6" y="397164"/>
            <a:ext cx="951345" cy="10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EA9B7EF-F7BA-DD41-E7FB-B5D0B1540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1" y="1489682"/>
            <a:ext cx="9070109" cy="467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2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F2ECFCC-63ED-CF05-19ED-6CD9945373B8}"/>
              </a:ext>
            </a:extLst>
          </p:cNvPr>
          <p:cNvSpPr txBox="1"/>
          <p:nvPr/>
        </p:nvSpPr>
        <p:spPr>
          <a:xfrm>
            <a:off x="1859967" y="434109"/>
            <a:ext cx="324181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BE" sz="6000" dirty="0">
                <a:solidFill>
                  <a:schemeClr val="bg1"/>
                </a:solidFill>
              </a:rPr>
              <a:t>Discord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DA8A075-DEA7-98D4-13EC-1F5BCDBBD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0207" y="277091"/>
            <a:ext cx="1311906" cy="147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244F025-4BBB-8076-2AD9-4A93D7BA0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91" y="3285835"/>
            <a:ext cx="5857909" cy="329507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1C7F99-C67A-9FBE-DD6F-F04B31187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054" y="198341"/>
            <a:ext cx="6225309" cy="34577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7732F12-06C1-9DEC-04D3-E5981C895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708" y="2494998"/>
            <a:ext cx="1351246" cy="408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D909373-E95F-3F92-396B-F625DB2C6FBD}"/>
              </a:ext>
            </a:extLst>
          </p:cNvPr>
          <p:cNvSpPr txBox="1"/>
          <p:nvPr/>
        </p:nvSpPr>
        <p:spPr>
          <a:xfrm>
            <a:off x="472076" y="477186"/>
            <a:ext cx="5877923" cy="584775"/>
          </a:xfrm>
          <a:prstGeom prst="rect">
            <a:avLst/>
          </a:prstGeom>
          <a:solidFill>
            <a:srgbClr val="009790">
              <a:alpha val="8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BE" sz="3200" dirty="0">
                <a:solidFill>
                  <a:schemeClr val="bg1"/>
                </a:solidFill>
              </a:rPr>
              <a:t>Expliquer la dynamique de groupe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41911-60B0-3DD2-2B0A-19C3E4BCEC4E}"/>
              </a:ext>
            </a:extLst>
          </p:cNvPr>
          <p:cNvSpPr txBox="1"/>
          <p:nvPr/>
        </p:nvSpPr>
        <p:spPr>
          <a:xfrm>
            <a:off x="1323975" y="2598003"/>
            <a:ext cx="9544050" cy="830997"/>
          </a:xfrm>
          <a:prstGeom prst="rect">
            <a:avLst/>
          </a:prstGeom>
          <a:noFill/>
          <a:ln w="3175">
            <a:solidFill>
              <a:srgbClr val="009790"/>
            </a:solidFill>
          </a:ln>
        </p:spPr>
        <p:txBody>
          <a:bodyPr wrap="square" rtlCol="0">
            <a:spAutoFit/>
          </a:bodyPr>
          <a:lstStyle/>
          <a:p>
            <a:r>
              <a:rPr lang="fr-BE" sz="2400" dirty="0">
                <a:solidFill>
                  <a:schemeClr val="bg1"/>
                </a:solidFill>
              </a:rPr>
              <a:t>Convaincre vos interlocuteurs que le groupe fonctionne bien, et donc, le coordinateur doit expliquer la manière de fonctionner du groupe.</a:t>
            </a:r>
          </a:p>
        </p:txBody>
      </p:sp>
    </p:spTree>
    <p:extLst>
      <p:ext uri="{BB962C8B-B14F-4D97-AF65-F5344CB8AC3E}">
        <p14:creationId xmlns:p14="http://schemas.microsoft.com/office/powerpoint/2010/main" val="17257605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E07028-E9B3-487E-BDF6-C078236A781B}">
  <we:reference id="wa104381063" version="1.0.0.1" store="fr-FR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84</Words>
  <Application>Microsoft Office PowerPoint</Application>
  <PresentationFormat>Grand écran</PresentationFormat>
  <Paragraphs>19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Yassin ASSABBAN la200036</dc:creator>
  <cp:lastModifiedBy>Yassin ASSABBAN la200036</cp:lastModifiedBy>
  <cp:revision>6</cp:revision>
  <dcterms:created xsi:type="dcterms:W3CDTF">2023-02-22T00:38:08Z</dcterms:created>
  <dcterms:modified xsi:type="dcterms:W3CDTF">2023-02-24T14:18:28Z</dcterms:modified>
</cp:coreProperties>
</file>