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35" r:id="rId2"/>
    <p:sldId id="436" r:id="rId3"/>
    <p:sldId id="437" r:id="rId4"/>
    <p:sldId id="458" r:id="rId5"/>
    <p:sldId id="459" r:id="rId6"/>
    <p:sldId id="439" r:id="rId7"/>
    <p:sldId id="453" r:id="rId8"/>
    <p:sldId id="452" r:id="rId9"/>
    <p:sldId id="440" r:id="rId10"/>
    <p:sldId id="454" r:id="rId11"/>
    <p:sldId id="442" r:id="rId12"/>
    <p:sldId id="445" r:id="rId13"/>
    <p:sldId id="400" r:id="rId14"/>
    <p:sldId id="455" r:id="rId15"/>
    <p:sldId id="417" r:id="rId16"/>
    <p:sldId id="416" r:id="rId17"/>
    <p:sldId id="393" r:id="rId18"/>
    <p:sldId id="461" r:id="rId19"/>
    <p:sldId id="394" r:id="rId20"/>
    <p:sldId id="456" r:id="rId21"/>
    <p:sldId id="457" r:id="rId22"/>
    <p:sldId id="288" r:id="rId23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364D"/>
    <a:srgbClr val="2D3E4E"/>
    <a:srgbClr val="93B850"/>
    <a:srgbClr val="3D9FAC"/>
    <a:srgbClr val="2E77A8"/>
    <a:srgbClr val="5B4470"/>
    <a:srgbClr val="BC362D"/>
    <a:srgbClr val="F09C2A"/>
    <a:srgbClr val="2BA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66483" autoAdjust="0"/>
  </p:normalViewPr>
  <p:slideViewPr>
    <p:cSldViewPr snapToGrid="0">
      <p:cViewPr varScale="1">
        <p:scale>
          <a:sx n="32" d="100"/>
          <a:sy n="32" d="100"/>
        </p:scale>
        <p:origin x="1536" y="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1735-BAB4-4714-8705-D1DF8B0420B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E692-284F-4FF0-8422-AD7D3BAE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/index.php?title=Base_de_donn%C3%A9es_d%27apprentissage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7F38-7EF2-405D-B110-9C16CD5A0B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3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• Règle de décision: πt détermine, à l'instant t, une loi d'action en tout état:  déterministe: πt : X → A, πt(x)= action choisie en x.  stochastique: πt : X × A → R, πt(</a:t>
            </a:r>
            <a:r>
              <a:rPr lang="fr-FR" dirty="0" err="1"/>
              <a:t>a|x</a:t>
            </a:r>
            <a:r>
              <a:rPr lang="fr-FR" dirty="0"/>
              <a:t>)= probabilité de choisir a en x.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:</a:t>
            </a:r>
          </a:p>
          <a:p>
            <a:r>
              <a:rPr lang="fr-FR" dirty="0"/>
              <a:t>Attribue une valeur à chaque état = ce que l'agent peut espérer de mieux en moyenne s'il est dans cet état. • La valeur V (x) en un état dépend de la récompense immédiate et de la valeur des états résultants V (y) </a:t>
            </a:r>
          </a:p>
          <a:p>
            <a:endParaRPr lang="fr-FR" dirty="0"/>
          </a:p>
          <a:p>
            <a:r>
              <a:rPr lang="fr-FR" dirty="0"/>
              <a:t>séquence de règles de décision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la fonction principale de mise à jour de la valeur Q dépend de l'état actuel de l'agent "S1", l'action que l'agent choisit "A1«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, la récompense "R" que l'agent obtient pour choisir cette action,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l'état "S2" que l'agent entre après avoir pris cette action, et enfin l'action suivante "A2" que l'agent choisit dans son nouvel état.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γ = Constante de propagation temporelle ( 0 &lt; γ &lt;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09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AlphaGO</a:t>
            </a:r>
            <a:r>
              <a:rPr lang="en-US" dirty="0"/>
              <a:t> </a:t>
            </a:r>
            <a:r>
              <a:rPr lang="en-US" dirty="0" err="1"/>
              <a:t>écrase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6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AlphaGO</a:t>
            </a:r>
            <a:r>
              <a:rPr lang="en-US" dirty="0"/>
              <a:t> </a:t>
            </a:r>
            <a:r>
              <a:rPr lang="en-US" dirty="0" err="1"/>
              <a:t>écrase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/>
              <a:t>Jie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Supervisé: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cherche à produire automatiquement des règles à partir d'une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se de données d'apprentissage (page inexistante)"/>
              </a:rPr>
              <a:t>base de données d'apprentissage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contenant des </a:t>
            </a:r>
            <a:r>
              <a:rPr lang="fr-F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 exemples »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(en général des cas déjà traités et validés).</a:t>
            </a:r>
          </a:p>
          <a:p>
            <a:r>
              <a:rPr lang="fr-FR" sz="2400" dirty="0"/>
              <a:t>Apprentissage supervisé: à partir de l'observation de données (Xi , Yi)i où Yi = f(Xi) + i , où f est la fonction cible (inconnue), estimer f </a:t>
            </a:r>
            <a:r>
              <a:rPr lang="fr-FR" sz="2400" dirty="0" err="1"/>
              <a:t>an</a:t>
            </a:r>
            <a:r>
              <a:rPr lang="fr-FR" sz="2400" dirty="0"/>
              <a:t> de faire des prédictions de f(x) • Apprentissage non-supervisé: à partir de données (Xi)i , trouver des structures dans ces données (ex. des classes), estimer des densités,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/>
              <a:t>le contrôleur d’ascenseur le plus performant 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un des meilleurs joueur d’échec au monde •</a:t>
            </a:r>
          </a:p>
          <a:p>
            <a:pPr algn="just"/>
            <a:r>
              <a:rPr lang="fr-FR" dirty="0"/>
              <a:t> un des meilleurs joueurs de </a:t>
            </a:r>
            <a:r>
              <a:rPr lang="fr-FR" dirty="0" err="1"/>
              <a:t>BackGammon</a:t>
            </a:r>
            <a:r>
              <a:rPr lang="fr-FR" dirty="0"/>
              <a:t> •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 </a:t>
            </a:r>
            <a:endParaRPr lang="fr-BE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probabilités de transition d'un état x ∈ X à y ∈ X lorsque l'action a ∈ A est choisie: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récompense obtenue lors de la transition de l'état x à y en ayant choisi l'action a ∈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26545"/>
            <a:ext cx="13716000" cy="15359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62450"/>
            <a:ext cx="13716000" cy="63579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52900" y="3219450"/>
            <a:ext cx="360045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19300"/>
            <a:ext cx="18288000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57300" y="2628900"/>
            <a:ext cx="3790950" cy="5181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7300" y="2093913"/>
            <a:ext cx="34671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359400" y="2093910"/>
            <a:ext cx="34544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474200" y="2093907"/>
            <a:ext cx="344805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3582650" y="2093904"/>
            <a:ext cx="3448050" cy="3906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6657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05993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353290" y="2824159"/>
            <a:ext cx="4330700" cy="46783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716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85950" y="1676400"/>
            <a:ext cx="3867150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72100" y="4381500"/>
            <a:ext cx="1790700" cy="266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8288000" cy="6038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362700" y="2933700"/>
            <a:ext cx="5486400" cy="333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784" y="55626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05884" y="44577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06484" y="318135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4459334" y="5715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6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27813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20000" y="190500"/>
            <a:ext cx="9756775" cy="647353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200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9347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42494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35330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4706600" y="0"/>
            <a:ext cx="358140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36766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110299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735330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14706600" y="6819900"/>
            <a:ext cx="3581400" cy="346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1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0550" y="2857500"/>
            <a:ext cx="8210550" cy="470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58100" y="3619500"/>
            <a:ext cx="3048000" cy="44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5790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217295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579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4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9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6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2383" y="0"/>
            <a:ext cx="18324682" cy="10287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5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53250" y="6553200"/>
            <a:ext cx="3695700" cy="247650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8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05713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95850" y="2571750"/>
            <a:ext cx="8458200" cy="47815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Esi-2015/2016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639550" y="5905496"/>
            <a:ext cx="5276850" cy="37338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6305550" y="5905498"/>
            <a:ext cx="5276850" cy="37338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971550" y="5905500"/>
            <a:ext cx="5276850" cy="37338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1639550" y="2171698"/>
            <a:ext cx="5276850" cy="37338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6305550" y="2171699"/>
            <a:ext cx="5276850" cy="37338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971550" y="2171700"/>
            <a:ext cx="5276850" cy="37338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1447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781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2115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115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781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1447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5350" y="9505950"/>
            <a:ext cx="1649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38200" y="964948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0" dirty="0">
                <a:solidFill>
                  <a:schemeClr val="accent4"/>
                </a:solidFill>
              </a:rPr>
              <a:t>Solutions</a:t>
            </a:r>
            <a:endParaRPr lang="en-US" sz="2400" b="0" spc="0" dirty="0">
              <a:solidFill>
                <a:schemeClr val="accent4"/>
              </a:solidFill>
            </a:endParaRPr>
          </a:p>
        </p:txBody>
      </p:sp>
      <p:sp>
        <p:nvSpPr>
          <p:cNvPr id="11" name="Chevron 10">
            <a:hlinkClick r:id="" action="ppaction://hlinkshowjump?jump=nextslide"/>
          </p:cNvPr>
          <p:cNvSpPr/>
          <p:nvPr userDrawn="1"/>
        </p:nvSpPr>
        <p:spPr>
          <a:xfrm>
            <a:off x="1716405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hlinkClick r:id="" action="ppaction://hlinkshowjump?jump=previousslide"/>
          </p:cNvPr>
          <p:cNvSpPr/>
          <p:nvPr userDrawn="1"/>
        </p:nvSpPr>
        <p:spPr>
          <a:xfrm flipH="1">
            <a:off x="1620012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67600" y="970663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pc="0" dirty="0">
                <a:solidFill>
                  <a:schemeClr val="bg1">
                    <a:lumMod val="65000"/>
                  </a:schemeClr>
                </a:solidFill>
              </a:rPr>
              <a:t>www.domain.com</a:t>
            </a:r>
          </a:p>
        </p:txBody>
      </p:sp>
    </p:spTree>
    <p:extLst>
      <p:ext uri="{BB962C8B-B14F-4D97-AF65-F5344CB8AC3E}">
        <p14:creationId xmlns:p14="http://schemas.microsoft.com/office/powerpoint/2010/main" val="1610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9" r:id="rId7"/>
    <p:sldLayoutId id="2147483684" r:id="rId8"/>
    <p:sldLayoutId id="2147483681" r:id="rId9"/>
    <p:sldLayoutId id="2147483678" r:id="rId10"/>
    <p:sldLayoutId id="2147483677" r:id="rId11"/>
    <p:sldLayoutId id="2147483675" r:id="rId12"/>
    <p:sldLayoutId id="2147483674" r:id="rId13"/>
    <p:sldLayoutId id="2147483673" r:id="rId14"/>
    <p:sldLayoutId id="2147483667" r:id="rId15"/>
    <p:sldLayoutId id="2147483690" r:id="rId16"/>
    <p:sldLayoutId id="2147483687" r:id="rId17"/>
    <p:sldLayoutId id="2147483686" r:id="rId18"/>
    <p:sldLayoutId id="2147483683" r:id="rId19"/>
    <p:sldLayoutId id="2147483682" r:id="rId20"/>
    <p:sldLayoutId id="2147483680" r:id="rId21"/>
    <p:sldLayoutId id="2147483679" r:id="rId22"/>
    <p:sldLayoutId id="2147483676" r:id="rId23"/>
    <p:sldLayoutId id="2147483688" r:id="rId24"/>
    <p:sldLayoutId id="2147483685" r:id="rId25"/>
    <p:sldLayoutId id="2147483672" r:id="rId26"/>
    <p:sldLayoutId id="2147483668" r:id="rId27"/>
    <p:sldLayoutId id="2147483669" r:id="rId28"/>
    <p:sldLayoutId id="2147483670" r:id="rId29"/>
    <p:sldLayoutId id="2147483671" r:id="rId30"/>
    <p:sldLayoutId id="2147483696" r:id="rId31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38847" y="2888814"/>
            <a:ext cx="6115051" cy="92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b="1" dirty="0">
                <a:solidFill>
                  <a:srgbClr val="FFFFFF"/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Présentation BDM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76986" y="4455717"/>
            <a:ext cx="1623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Apprentissage par renforcement (SARSA </a:t>
            </a:r>
            <a:r>
              <a:rPr lang="fr-FR" sz="6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Algorithm</a:t>
            </a:r>
            <a:r>
              <a:rPr lang="fr-F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059" y="339244"/>
            <a:ext cx="5219729" cy="25495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"/>
          <p:cNvSpPr txBox="1"/>
          <p:nvPr/>
        </p:nvSpPr>
        <p:spPr>
          <a:xfrm>
            <a:off x="1387993" y="7529509"/>
            <a:ext cx="53893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FFFF"/>
                </a:solidFill>
                <a:latin typeface="Cambria" panose="02040503050406030204" pitchFamily="18" charset="0"/>
              </a:rPr>
              <a:t>Réalisé par:</a:t>
            </a:r>
            <a:endParaRPr lang="fr-FR" sz="32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endParaRPr lang="fr-FR" sz="2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r>
              <a:rPr lang="fr-FR" sz="2800" dirty="0">
                <a:solidFill>
                  <a:srgbClr val="FFFFFF"/>
                </a:solidFill>
                <a:latin typeface="Cambria" panose="02040503050406030204" pitchFamily="18" charset="0"/>
              </a:rPr>
              <a:t>    -MOHAMADI Mohamed Yassine</a:t>
            </a:r>
          </a:p>
          <a:p>
            <a:r>
              <a:rPr lang="fr-FR" sz="2800" dirty="0">
                <a:solidFill>
                  <a:srgbClr val="FFFFFF"/>
                </a:solidFill>
                <a:latin typeface="Cambria" panose="02040503050406030204" pitchFamily="18" charset="0"/>
              </a:rPr>
              <a:t>    -DJIDJIK </a:t>
            </a:r>
            <a:r>
              <a:rPr lang="fr-FR" sz="2800" dirty="0" err="1">
                <a:solidFill>
                  <a:srgbClr val="FFFFFF"/>
                </a:solidFill>
                <a:latin typeface="Cambria" panose="02040503050406030204" pitchFamily="18" charset="0"/>
              </a:rPr>
              <a:t>Adel</a:t>
            </a:r>
            <a:endParaRPr lang="fr-FR" sz="3200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9734550"/>
            <a:ext cx="3838575" cy="3429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712" y="9734550"/>
            <a:ext cx="3838575" cy="342900"/>
          </a:xfrm>
          <a:prstGeom prst="rect">
            <a:avLst/>
          </a:prstGeom>
        </p:spPr>
      </p:pic>
      <p:grpSp>
        <p:nvGrpSpPr>
          <p:cNvPr id="18" name="Group 9"/>
          <p:cNvGrpSpPr/>
          <p:nvPr/>
        </p:nvGrpSpPr>
        <p:grpSpPr>
          <a:xfrm>
            <a:off x="4448174" y="7060019"/>
            <a:ext cx="9391650" cy="158750"/>
            <a:chOff x="2571750" y="1828800"/>
            <a:chExt cx="13430250" cy="209550"/>
          </a:xfrm>
        </p:grpSpPr>
        <p:sp>
          <p:nvSpPr>
            <p:cNvPr id="19" name="Rectangle 18"/>
            <p:cNvSpPr/>
            <p:nvPr/>
          </p:nvSpPr>
          <p:spPr>
            <a:xfrm>
              <a:off x="2571750" y="1828800"/>
              <a:ext cx="2686050" cy="209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828800"/>
              <a:ext cx="2686050" cy="209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43850" y="1828800"/>
              <a:ext cx="2686050" cy="209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629900" y="1828800"/>
              <a:ext cx="2686050" cy="2095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315950" y="1828800"/>
              <a:ext cx="2686050" cy="2095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934668" y="9592108"/>
            <a:ext cx="2921405" cy="547688"/>
          </a:xfrm>
        </p:spPr>
        <p:txBody>
          <a:bodyPr/>
          <a:lstStyle/>
          <a:p>
            <a:r>
              <a:rPr lang="en-US" dirty="0"/>
              <a:t>ESI-2017/2018</a:t>
            </a:r>
          </a:p>
        </p:txBody>
      </p:sp>
    </p:spTree>
    <p:extLst>
      <p:ext uri="{BB962C8B-B14F-4D97-AF65-F5344CB8AC3E}">
        <p14:creationId xmlns:p14="http://schemas.microsoft.com/office/powerpoint/2010/main" val="282039297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6595" y="520079"/>
            <a:ext cx="223651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PDM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7" y="9681210"/>
            <a:ext cx="3838575" cy="3429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2" y="9681210"/>
            <a:ext cx="3838575" cy="342900"/>
          </a:xfrm>
          <a:prstGeom prst="rect">
            <a:avLst/>
          </a:prstGeom>
        </p:spPr>
      </p:pic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921436" y="407970"/>
            <a:ext cx="1028700" cy="1028701"/>
          </a:xfrm>
          <a:prstGeom prst="diamond">
            <a:avLst/>
          </a:prstGeom>
          <a:gradFill rotWithShape="1">
            <a:gsLst>
              <a:gs pos="0">
                <a:srgbClr val="FF9933">
                  <a:gamma/>
                  <a:shade val="46275"/>
                  <a:invGamma/>
                </a:srgbClr>
              </a:gs>
              <a:gs pos="100000">
                <a:srgbClr val="FF9933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235545" y="555608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6815" y="1432408"/>
            <a:ext cx="3492500" cy="157535"/>
          </a:xfrm>
          <a:prstGeom prst="rect">
            <a:avLst/>
          </a:prstGeom>
          <a:solidFill>
            <a:srgbClr val="DC8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99290" y="1975934"/>
            <a:ext cx="16145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>
                <a:solidFill>
                  <a:schemeClr val="accent3"/>
                </a:solidFill>
              </a:rPr>
              <a:t>Plan(politique)</a:t>
            </a:r>
            <a:r>
              <a:rPr lang="fr-FR" sz="4000" dirty="0"/>
              <a:t>: Π ensemble de décisions qui associe un état s à une action a=Π(s)</a:t>
            </a:r>
          </a:p>
          <a:p>
            <a:pPr algn="just"/>
            <a:endParaRPr lang="fr-FR" sz="4000" dirty="0"/>
          </a:p>
          <a:p>
            <a:r>
              <a:rPr lang="fr-FR" sz="4000" dirty="0">
                <a:sym typeface="Wingdings" pitchFamily="2" charset="2"/>
              </a:rPr>
              <a:t> </a:t>
            </a:r>
            <a:r>
              <a:rPr lang="fr-FR" sz="4000" dirty="0"/>
              <a:t>Résoudre un PDM consiste à calculer une politique(Value </a:t>
            </a:r>
            <a:r>
              <a:rPr lang="fr-FR" sz="4000" dirty="0" err="1"/>
              <a:t>Iteration,Policy</a:t>
            </a:r>
            <a:r>
              <a:rPr lang="fr-FR" sz="4000" dirty="0"/>
              <a:t> </a:t>
            </a:r>
            <a:r>
              <a:rPr lang="fr-FR" sz="4000" dirty="0" err="1"/>
              <a:t>Iteration</a:t>
            </a:r>
            <a:r>
              <a:rPr lang="fr-FR" sz="4000" dirty="0"/>
              <a:t>).</a:t>
            </a:r>
          </a:p>
          <a:p>
            <a:pPr algn="just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6485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7"/>
          <p:cNvSpPr txBox="1"/>
          <p:nvPr/>
        </p:nvSpPr>
        <p:spPr>
          <a:xfrm>
            <a:off x="2054464" y="419546"/>
            <a:ext cx="15190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Forme d’apprentissage par renforcement</a:t>
            </a:r>
            <a:endParaRPr lang="en-US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sp>
        <p:nvSpPr>
          <p:cNvPr id="39" name="AutoShape 21"/>
          <p:cNvSpPr>
            <a:spLocks noChangeArrowheads="1"/>
          </p:cNvSpPr>
          <p:nvPr/>
        </p:nvSpPr>
        <p:spPr bwMode="gray">
          <a:xfrm>
            <a:off x="759070" y="401523"/>
            <a:ext cx="1062230" cy="1028701"/>
          </a:xfrm>
          <a:prstGeom prst="diamond">
            <a:avLst/>
          </a:prstGeom>
          <a:gradFill rotWithShape="1">
            <a:gsLst>
              <a:gs pos="0">
                <a:srgbClr val="E46ACD">
                  <a:gamma/>
                  <a:shade val="46275"/>
                  <a:invGamma/>
                </a:srgbClr>
              </a:gs>
              <a:gs pos="100000">
                <a:srgbClr val="E46ACD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gray">
          <a:xfrm>
            <a:off x="1073805" y="593213"/>
            <a:ext cx="432760" cy="64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4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4" y="9668330"/>
            <a:ext cx="3838575" cy="3429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34" y="9772651"/>
            <a:ext cx="3838575" cy="3429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168323" y="1604733"/>
            <a:ext cx="3473450" cy="160460"/>
          </a:xfrm>
          <a:prstGeom prst="rect">
            <a:avLst/>
          </a:prstGeom>
          <a:solidFill>
            <a:srgbClr val="C45B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56249" y="3517352"/>
            <a:ext cx="16145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On distingue deux sortes d’apprentissage par renforcement :</a:t>
            </a:r>
          </a:p>
          <a:p>
            <a:pPr marL="1257300" lvl="1" indent="-571500">
              <a:buFont typeface="Arial" pitchFamily="34" charset="0"/>
              <a:buChar char="•"/>
            </a:pPr>
            <a:r>
              <a:rPr lang="fr-FR" sz="4000" dirty="0"/>
              <a:t>passif : Le plan à suivre est connue à l’avance.</a:t>
            </a:r>
          </a:p>
          <a:p>
            <a:pPr marL="1257300" lvl="1" indent="-571500">
              <a:buFont typeface="Arial" pitchFamily="34" charset="0"/>
              <a:buChar char="•"/>
            </a:pPr>
            <a:r>
              <a:rPr lang="fr-FR" sz="4000" dirty="0"/>
              <a:t>actif : L’agent doit aussi déterminer le plan optimal.</a:t>
            </a:r>
          </a:p>
          <a:p>
            <a:pPr algn="just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2353190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0" grpId="0"/>
      <p:bldP spid="46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7"/>
          <p:cNvSpPr txBox="1"/>
          <p:nvPr/>
        </p:nvSpPr>
        <p:spPr>
          <a:xfrm>
            <a:off x="2224705" y="520079"/>
            <a:ext cx="14507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Apprentissage par renforcement passif</a:t>
            </a:r>
            <a:endParaRPr lang="en-US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sp>
        <p:nvSpPr>
          <p:cNvPr id="45" name="AutoShape 27"/>
          <p:cNvSpPr>
            <a:spLocks noChangeArrowheads="1"/>
          </p:cNvSpPr>
          <p:nvPr/>
        </p:nvSpPr>
        <p:spPr bwMode="gray">
          <a:xfrm>
            <a:off x="923195" y="442558"/>
            <a:ext cx="1062230" cy="1028701"/>
          </a:xfrm>
          <a:prstGeom prst="diamond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gray">
          <a:xfrm>
            <a:off x="1237930" y="634248"/>
            <a:ext cx="432760" cy="64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5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1" y="9681210"/>
            <a:ext cx="3838575" cy="34290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66" y="9681210"/>
            <a:ext cx="3838575" cy="3429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83038" y="1502208"/>
            <a:ext cx="3511550" cy="188307"/>
          </a:xfrm>
          <a:prstGeom prst="rect">
            <a:avLst/>
          </a:prstGeom>
          <a:solidFill>
            <a:srgbClr val="2C5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99290" y="2028186"/>
            <a:ext cx="16145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dirty="0"/>
              <a:t>L’objective de l’agent est d’apprendre la fonction de valeur sans connaitre le modèle de transition et on se basant sur le plan déjà donné.</a:t>
            </a:r>
          </a:p>
          <a:p>
            <a:pPr algn="just"/>
            <a:r>
              <a:rPr lang="fr-FR" sz="4000" dirty="0"/>
              <a:t>On a principalement 3 techniques d’apprentissage par renforcement passif :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estimation directe.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programmation dynamique adaptative.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différence temporelle.</a:t>
            </a:r>
          </a:p>
        </p:txBody>
      </p:sp>
    </p:spTree>
    <p:extLst>
      <p:ext uri="{BB962C8B-B14F-4D97-AF65-F5344CB8AC3E}">
        <p14:creationId xmlns:p14="http://schemas.microsoft.com/office/powerpoint/2010/main" val="5449730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/>
          <p:cNvSpPr txBox="1"/>
          <p:nvPr/>
        </p:nvSpPr>
        <p:spPr>
          <a:xfrm>
            <a:off x="2224705" y="520079"/>
            <a:ext cx="1386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Apprentissage par renforcement actif</a:t>
            </a:r>
            <a:endParaRPr lang="en-US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49790"/>
            <a:ext cx="3838575" cy="3429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28" y="9736531"/>
            <a:ext cx="3838575" cy="342900"/>
          </a:xfrm>
          <a:prstGeom prst="rect">
            <a:avLst/>
          </a:prstGeom>
        </p:spPr>
      </p:pic>
      <p:sp>
        <p:nvSpPr>
          <p:cNvPr id="38" name="AutoShape 4"/>
          <p:cNvSpPr>
            <a:spLocks noChangeArrowheads="1"/>
          </p:cNvSpPr>
          <p:nvPr/>
        </p:nvSpPr>
        <p:spPr bwMode="gray">
          <a:xfrm>
            <a:off x="1043940" y="445778"/>
            <a:ext cx="1028700" cy="1028702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gray">
          <a:xfrm>
            <a:off x="1348740" y="615496"/>
            <a:ext cx="419100" cy="64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74091" y="1546555"/>
            <a:ext cx="3511550" cy="133359"/>
          </a:xfrm>
          <a:prstGeom prst="rect">
            <a:avLst/>
          </a:prstGeom>
          <a:solidFill>
            <a:srgbClr val="1C9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99290" y="2028186"/>
            <a:ext cx="16145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dirty="0"/>
              <a:t>Dans le cas actif , l’agent doit aussi chercher le plan optimal qui maximise la somme de récompenses futurs espérées.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l’agent doit simultanément chercher le plan optimal et sa fonction de valeur.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V(s) est maintenant une estimation de la fonction de valeur du plan optimal.</a:t>
            </a:r>
          </a:p>
        </p:txBody>
      </p:sp>
    </p:spTree>
    <p:extLst>
      <p:ext uri="{BB962C8B-B14F-4D97-AF65-F5344CB8AC3E}">
        <p14:creationId xmlns:p14="http://schemas.microsoft.com/office/powerpoint/2010/main" val="3758854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/>
          <p:cNvSpPr txBox="1"/>
          <p:nvPr/>
        </p:nvSpPr>
        <p:spPr>
          <a:xfrm>
            <a:off x="2224705" y="520079"/>
            <a:ext cx="1386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Apprentissage par renforcement actif</a:t>
            </a:r>
            <a:endParaRPr lang="en-US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49790"/>
            <a:ext cx="3838575" cy="3429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28" y="9736531"/>
            <a:ext cx="3838575" cy="342900"/>
          </a:xfrm>
          <a:prstGeom prst="rect">
            <a:avLst/>
          </a:prstGeom>
        </p:spPr>
      </p:pic>
      <p:sp>
        <p:nvSpPr>
          <p:cNvPr id="38" name="AutoShape 4"/>
          <p:cNvSpPr>
            <a:spLocks noChangeArrowheads="1"/>
          </p:cNvSpPr>
          <p:nvPr/>
        </p:nvSpPr>
        <p:spPr bwMode="gray">
          <a:xfrm>
            <a:off x="1043940" y="445778"/>
            <a:ext cx="1028700" cy="1028702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gray">
          <a:xfrm>
            <a:off x="1348740" y="615496"/>
            <a:ext cx="419100" cy="64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74091" y="1546555"/>
            <a:ext cx="3511550" cy="133359"/>
          </a:xfrm>
          <a:prstGeom prst="rect">
            <a:avLst/>
          </a:prstGeom>
          <a:solidFill>
            <a:srgbClr val="1C9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99290" y="2028186"/>
            <a:ext cx="16145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dirty="0"/>
              <a:t>On a principalement 2 techniques d’apprentissage par renforcement actif :</a:t>
            </a:r>
          </a:p>
          <a:p>
            <a:pPr algn="just"/>
            <a:endParaRPr lang="fr-FR" sz="4000" dirty="0"/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Exploration.</a:t>
            </a:r>
          </a:p>
          <a:p>
            <a:pPr marL="1257300" lvl="1" indent="-571500" algn="just">
              <a:buFont typeface="Arial" pitchFamily="34" charset="0"/>
              <a:buChar char="•"/>
            </a:pPr>
            <a:r>
              <a:rPr lang="fr-FR" sz="4000" dirty="0"/>
              <a:t>Apprentissage actif avec SARSA.</a:t>
            </a:r>
          </a:p>
        </p:txBody>
      </p:sp>
    </p:spTree>
    <p:extLst>
      <p:ext uri="{BB962C8B-B14F-4D97-AF65-F5344CB8AC3E}">
        <p14:creationId xmlns:p14="http://schemas.microsoft.com/office/powerpoint/2010/main" val="2201788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/>
          <p:cNvSpPr txBox="1"/>
          <p:nvPr/>
        </p:nvSpPr>
        <p:spPr>
          <a:xfrm>
            <a:off x="2224705" y="520079"/>
            <a:ext cx="1038938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Limites du l’agent PDA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gray">
          <a:xfrm>
            <a:off x="805963" y="413247"/>
            <a:ext cx="1028700" cy="1028701"/>
          </a:xfrm>
          <a:prstGeom prst="diamond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gray">
          <a:xfrm>
            <a:off x="1120071" y="560885"/>
            <a:ext cx="500911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dirty="0"/>
              <a:t>7</a:t>
            </a: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04070"/>
            <a:ext cx="3838575" cy="3429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9704070"/>
            <a:ext cx="3838575" cy="3429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228849" y="1645066"/>
            <a:ext cx="3467100" cy="176257"/>
          </a:xfrm>
          <a:prstGeom prst="rect">
            <a:avLst/>
          </a:prstGeom>
          <a:solidFill>
            <a:srgbClr val="80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99290" y="1975934"/>
            <a:ext cx="1614560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>
                <a:solidFill>
                  <a:schemeClr val="accent3"/>
                </a:solidFill>
              </a:rPr>
              <a:t>Problème</a:t>
            </a:r>
          </a:p>
          <a:p>
            <a:pPr algn="just"/>
            <a:r>
              <a:rPr lang="fr-FR" sz="4000" dirty="0"/>
              <a:t>Un agent PDA effectue plusieurs variantes.</a:t>
            </a:r>
          </a:p>
          <a:p>
            <a:pPr algn="just"/>
            <a:r>
              <a:rPr lang="fr-FR" sz="4000" dirty="0"/>
              <a:t>Après un nombre important d’essais, l’agent peut tient à une politique ( qui lui permet d’obtenir une récompense +1 avec une route basse) sans atteindre le but souhaité.</a:t>
            </a:r>
          </a:p>
          <a:p>
            <a:pPr algn="just"/>
            <a:r>
              <a:rPr lang="fr-FR" sz="4000" dirty="0"/>
              <a:t>On parle ici d’un agent glouton .</a:t>
            </a:r>
          </a:p>
          <a:p>
            <a:pPr algn="just"/>
            <a:r>
              <a:rPr lang="fr-FR" sz="4000" dirty="0"/>
              <a:t>→ L’agent n’arrive pas à apprendre ni les utilités ni la vraie politique optimale.</a:t>
            </a:r>
          </a:p>
          <a:p>
            <a:pPr algn="just"/>
            <a:r>
              <a:rPr lang="fr-FR" sz="4000" b="1" dirty="0">
                <a:solidFill>
                  <a:schemeClr val="accent3"/>
                </a:solidFill>
              </a:rPr>
              <a:t>Cause</a:t>
            </a:r>
          </a:p>
          <a:p>
            <a:pPr algn="just"/>
            <a:r>
              <a:rPr lang="fr-FR" sz="4000" dirty="0"/>
              <a:t>Le modèle appris par l’agent n’est pas identique à l’environnement réel.</a:t>
            </a:r>
          </a:p>
          <a:p>
            <a:r>
              <a:rPr lang="fr-FR" sz="4000" b="1" dirty="0">
                <a:solidFill>
                  <a:schemeClr val="accent3"/>
                </a:solidFill>
              </a:rPr>
              <a:t>Solution</a:t>
            </a:r>
          </a:p>
          <a:p>
            <a:pPr marL="1257300" lvl="1" indent="-571500">
              <a:buFont typeface="Arial" pitchFamily="34" charset="0"/>
              <a:buChar char="•"/>
            </a:pPr>
            <a:r>
              <a:rPr lang="fr-FR" sz="4000" dirty="0"/>
              <a:t>Exploitation : lui permet de maximiser sa récompense.</a:t>
            </a:r>
          </a:p>
          <a:p>
            <a:pPr marL="1257300" lvl="1" indent="-571500">
              <a:buFont typeface="Arial" pitchFamily="34" charset="0"/>
              <a:buChar char="•"/>
            </a:pPr>
            <a:r>
              <a:rPr lang="fr-FR" sz="4000" dirty="0"/>
              <a:t>Exploration : maximiser son bien être à long terme.</a:t>
            </a:r>
          </a:p>
          <a:p>
            <a:pPr algn="just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048497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/>
      <p:bldP spid="3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/>
          <p:cNvSpPr txBox="1"/>
          <p:nvPr/>
        </p:nvSpPr>
        <p:spPr>
          <a:xfrm>
            <a:off x="2224705" y="520079"/>
            <a:ext cx="14372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La dilemme exploration vs exploitation</a:t>
            </a:r>
            <a:endParaRPr lang="en-US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49790"/>
            <a:ext cx="3838575" cy="3429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28" y="9736531"/>
            <a:ext cx="3838575" cy="342900"/>
          </a:xfrm>
          <a:prstGeom prst="rect">
            <a:avLst/>
          </a:prstGeom>
        </p:spPr>
      </p:pic>
      <p:sp>
        <p:nvSpPr>
          <p:cNvPr id="38" name="AutoShape 4"/>
          <p:cNvSpPr>
            <a:spLocks noChangeArrowheads="1"/>
          </p:cNvSpPr>
          <p:nvPr/>
        </p:nvSpPr>
        <p:spPr bwMode="gray">
          <a:xfrm>
            <a:off x="1043940" y="445778"/>
            <a:ext cx="1028700" cy="1028702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gray">
          <a:xfrm>
            <a:off x="1348740" y="615496"/>
            <a:ext cx="418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74091" y="1546555"/>
            <a:ext cx="3511550" cy="133359"/>
          </a:xfrm>
          <a:prstGeom prst="rect">
            <a:avLst/>
          </a:prstGeom>
          <a:solidFill>
            <a:srgbClr val="1C9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99290" y="2028186"/>
            <a:ext cx="16145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Trop exploiter : mène à des politiques non optimaux.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Trop explorer : rend l’apprentissage lente.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Trouver la balance optimale entre l’exploration et l’exploitation est un problème ouvert en général.</a:t>
            </a:r>
          </a:p>
        </p:txBody>
      </p:sp>
    </p:spTree>
    <p:extLst>
      <p:ext uri="{BB962C8B-B14F-4D97-AF65-F5344CB8AC3E}">
        <p14:creationId xmlns:p14="http://schemas.microsoft.com/office/powerpoint/2010/main" val="3275050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4705" y="520079"/>
            <a:ext cx="1215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</a:rPr>
              <a:t>Apprentissage actif avec SARSA</a:t>
            </a:r>
            <a:endParaRPr lang="fr-FR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3716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26930"/>
            <a:ext cx="3838575" cy="3429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92" y="9726930"/>
            <a:ext cx="3838575" cy="342900"/>
          </a:xfrm>
          <a:prstGeom prst="rect">
            <a:avLst/>
          </a:prstGeom>
        </p:spPr>
      </p:pic>
      <p:sp>
        <p:nvSpPr>
          <p:cNvPr id="18" name="AutoShape 21"/>
          <p:cNvSpPr>
            <a:spLocks noChangeArrowheads="1"/>
          </p:cNvSpPr>
          <p:nvPr/>
        </p:nvSpPr>
        <p:spPr bwMode="gray">
          <a:xfrm>
            <a:off x="1089660" y="422916"/>
            <a:ext cx="1028700" cy="1028701"/>
          </a:xfrm>
          <a:prstGeom prst="diamond">
            <a:avLst/>
          </a:prstGeom>
          <a:gradFill rotWithShape="1">
            <a:gsLst>
              <a:gs pos="0">
                <a:srgbClr val="E46ACD">
                  <a:gamma/>
                  <a:shade val="46275"/>
                  <a:invGamma/>
                </a:srgbClr>
              </a:gs>
              <a:gs pos="100000">
                <a:srgbClr val="E46ACD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1320641" y="570554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96923" y="1463824"/>
            <a:ext cx="3473450" cy="1604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99290" y="3229982"/>
            <a:ext cx="16145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FR" sz="4800" dirty="0"/>
              <a:t>State-action-</a:t>
            </a:r>
            <a:r>
              <a:rPr lang="fr-FR" sz="4800" dirty="0" err="1"/>
              <a:t>reward</a:t>
            </a:r>
            <a:r>
              <a:rPr lang="fr-FR" sz="4800" dirty="0"/>
              <a:t>-state-action (</a:t>
            </a:r>
            <a:r>
              <a:rPr lang="fr-FR" sz="4800" dirty="0" err="1"/>
              <a:t>Sarsa</a:t>
            </a:r>
            <a:r>
              <a:rPr lang="fr-FR" sz="4800" dirty="0"/>
              <a:t>) est un algorithme d'apprentissage d'une politique de processus de décision de Markov, utilisé dans le domaine de l'apprentissage par renforcement de l'apprentissage automatique.</a:t>
            </a:r>
          </a:p>
        </p:txBody>
      </p:sp>
    </p:spTree>
    <p:extLst>
      <p:ext uri="{BB962C8B-B14F-4D97-AF65-F5344CB8AC3E}">
        <p14:creationId xmlns:p14="http://schemas.microsoft.com/office/powerpoint/2010/main" val="4033445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0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4705" y="520079"/>
            <a:ext cx="1215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>
                <a:solidFill>
                  <a:srgbClr val="FFFFFF"/>
                </a:solidFill>
                <a:latin typeface="Lato Black"/>
              </a:rPr>
              <a:t>Apprentissage actif avec SARSA</a:t>
            </a:r>
            <a:endParaRPr lang="fr-FR" sz="6000" b="1" dirty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3716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26930"/>
            <a:ext cx="3838575" cy="3429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92" y="9726930"/>
            <a:ext cx="3838575" cy="342900"/>
          </a:xfrm>
          <a:prstGeom prst="rect">
            <a:avLst/>
          </a:prstGeom>
        </p:spPr>
      </p:pic>
      <p:sp>
        <p:nvSpPr>
          <p:cNvPr id="18" name="AutoShape 21"/>
          <p:cNvSpPr>
            <a:spLocks noChangeArrowheads="1"/>
          </p:cNvSpPr>
          <p:nvPr/>
        </p:nvSpPr>
        <p:spPr bwMode="gray">
          <a:xfrm>
            <a:off x="1089660" y="422916"/>
            <a:ext cx="1028700" cy="1028701"/>
          </a:xfrm>
          <a:prstGeom prst="diamond">
            <a:avLst/>
          </a:prstGeom>
          <a:gradFill rotWithShape="1">
            <a:gsLst>
              <a:gs pos="0">
                <a:srgbClr val="E46ACD">
                  <a:gamma/>
                  <a:shade val="46275"/>
                  <a:invGamma/>
                </a:srgbClr>
              </a:gs>
              <a:gs pos="100000">
                <a:srgbClr val="E46ACD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1320641" y="570554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96923" y="1463824"/>
            <a:ext cx="3473450" cy="1604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99290" y="1828800"/>
            <a:ext cx="16145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dirty="0"/>
              <a:t>Algorithme:</a:t>
            </a:r>
          </a:p>
          <a:p>
            <a:pPr lvl="1" algn="just"/>
            <a:r>
              <a:rPr lang="fr-FR" sz="4000" dirty="0"/>
              <a:t>Un agent SARSA interagit avec l'environnement et met à jour la politique en fonction des mesures prises, ce qui est connu comme un algorithme d'apprentissage sur la politique(On-Policy). La valeur Q pour un pair action-état est mise à jour par une erreur, ajustée par le taux d'apprentissage alpha. Les valeurs Q représentent la récompense possible reçue lors de la prochaine étape pour passer à l'action a dans l'état s, plus la récompense future réduite reçue à partir de la prochaine observation action-état.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0" y="7822202"/>
            <a:ext cx="14175900" cy="98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200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0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3250" y="520079"/>
            <a:ext cx="3602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 err="1">
                <a:solidFill>
                  <a:srgbClr val="FFFFFF"/>
                </a:solidFill>
                <a:latin typeface="Lato Black"/>
                <a:cs typeface="Lato Black"/>
              </a:rPr>
              <a:t>AlphaGo</a:t>
            </a: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26930"/>
            <a:ext cx="3838575" cy="342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72" y="9726930"/>
            <a:ext cx="3838575" cy="342900"/>
          </a:xfrm>
          <a:prstGeom prst="rect">
            <a:avLst/>
          </a:prstGeom>
        </p:spPr>
      </p:pic>
      <p:sp>
        <p:nvSpPr>
          <p:cNvPr id="55" name="AutoShape 27"/>
          <p:cNvSpPr>
            <a:spLocks noChangeArrowheads="1"/>
          </p:cNvSpPr>
          <p:nvPr/>
        </p:nvSpPr>
        <p:spPr bwMode="gray">
          <a:xfrm>
            <a:off x="1043940" y="445778"/>
            <a:ext cx="1028700" cy="1028701"/>
          </a:xfrm>
          <a:prstGeom prst="diamond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gray">
          <a:xfrm>
            <a:off x="1274921" y="593416"/>
            <a:ext cx="652463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90243" y="1482747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99290" y="2028186"/>
            <a:ext cx="16145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 err="1"/>
              <a:t>Systéme</a:t>
            </a:r>
            <a:r>
              <a:rPr lang="fr-FR" sz="4000" dirty="0"/>
              <a:t> intelligent </a:t>
            </a:r>
            <a:r>
              <a:rPr lang="fr-FR" sz="4000" dirty="0" err="1"/>
              <a:t>developpé</a:t>
            </a:r>
            <a:r>
              <a:rPr lang="fr-FR" sz="4000" dirty="0"/>
              <a:t> par </a:t>
            </a:r>
            <a:r>
              <a:rPr lang="fr-FR" sz="4000" dirty="0" err="1"/>
              <a:t>DeepMind</a:t>
            </a:r>
            <a:r>
              <a:rPr lang="fr-FR" sz="4000" dirty="0"/>
              <a:t>(Google).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Capable de jouer d’une façon autonome le jeu chinois GO.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Utilise une méthode d’apprentissage par renforcement(Monte Carlo) mixée avec l’apprentissage profond(</a:t>
            </a:r>
            <a:r>
              <a:rPr lang="fr-FR" sz="4000" dirty="0" err="1"/>
              <a:t>deep</a:t>
            </a:r>
            <a:r>
              <a:rPr lang="fr-FR" sz="4000" dirty="0"/>
              <a:t> </a:t>
            </a:r>
            <a:r>
              <a:rPr lang="fr-FR" sz="4000" dirty="0" err="1"/>
              <a:t>learning</a:t>
            </a:r>
            <a:r>
              <a:rPr lang="fr-FR" sz="4000" dirty="0"/>
              <a:t>).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FR" sz="4000" dirty="0"/>
              <a:t>En Mai 2017 ,</a:t>
            </a:r>
            <a:r>
              <a:rPr lang="fr-FR" sz="4000" dirty="0" err="1"/>
              <a:t>AlphaGo</a:t>
            </a:r>
            <a:r>
              <a:rPr lang="fr-FR" sz="4000" dirty="0"/>
              <a:t> a gagné le champion </a:t>
            </a:r>
            <a:r>
              <a:rPr lang="fr-FR" sz="4000" dirty="0" err="1"/>
              <a:t>Ke</a:t>
            </a:r>
            <a:r>
              <a:rPr lang="fr-FR" sz="4000" dirty="0"/>
              <a:t> </a:t>
            </a:r>
            <a:r>
              <a:rPr lang="fr-FR" sz="4000" dirty="0" err="1"/>
              <a:t>Jie</a:t>
            </a:r>
            <a:r>
              <a:rPr 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91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400054"/>
            <a:ext cx="15773400" cy="148471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ea typeface="+mn-ea"/>
                <a:cs typeface="Lato Black"/>
              </a:rPr>
              <a:t>Plan de présentation</a:t>
            </a:r>
          </a:p>
        </p:txBody>
      </p:sp>
      <p:grpSp>
        <p:nvGrpSpPr>
          <p:cNvPr id="136222" name="Group 30"/>
          <p:cNvGrpSpPr>
            <a:grpSpLocks/>
          </p:cNvGrpSpPr>
          <p:nvPr/>
        </p:nvGrpSpPr>
        <p:grpSpPr bwMode="auto">
          <a:xfrm>
            <a:off x="1485899" y="2857504"/>
            <a:ext cx="7317582" cy="1028701"/>
            <a:chOff x="1296" y="1344"/>
            <a:chExt cx="2976" cy="432"/>
          </a:xfrm>
        </p:grpSpPr>
        <p:sp>
          <p:nvSpPr>
            <p:cNvPr id="136197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B3E1">
                    <a:gamma/>
                    <a:tint val="21176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196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21B3E1">
                    <a:gamma/>
                    <a:shade val="46275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gray">
            <a:xfrm>
              <a:off x="1761" y="1406"/>
              <a:ext cx="21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fr-FR" sz="44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Introduction</a:t>
              </a:r>
            </a:p>
          </p:txBody>
        </p:sp>
        <p:sp>
          <p:nvSpPr>
            <p:cNvPr id="136199" name="Text Box 7"/>
            <p:cNvSpPr txBox="1">
              <a:spLocks noChangeArrowheads="1"/>
            </p:cNvSpPr>
            <p:nvPr/>
          </p:nvSpPr>
          <p:spPr bwMode="gray">
            <a:xfrm>
              <a:off x="1427" y="1406"/>
              <a:ext cx="1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</p:grpSp>
      <p:grpSp>
        <p:nvGrpSpPr>
          <p:cNvPr id="136223" name="Group 31"/>
          <p:cNvGrpSpPr>
            <a:grpSpLocks/>
          </p:cNvGrpSpPr>
          <p:nvPr/>
        </p:nvGrpSpPr>
        <p:grpSpPr bwMode="auto">
          <a:xfrm>
            <a:off x="1485899" y="3889179"/>
            <a:ext cx="8346281" cy="1169195"/>
            <a:chOff x="1296" y="1765"/>
            <a:chExt cx="3417" cy="491"/>
          </a:xfrm>
        </p:grpSpPr>
        <p:sp>
          <p:nvSpPr>
            <p:cNvPr id="13620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0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gray">
            <a:xfrm>
              <a:off x="1625" y="1765"/>
              <a:ext cx="3088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44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  </a:t>
              </a:r>
              <a:endParaRPr lang="fr-FR" sz="3600" b="1" dirty="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gray">
            <a:xfrm>
              <a:off x="1428" y="1886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136224" name="Group 32"/>
          <p:cNvGrpSpPr>
            <a:grpSpLocks/>
          </p:cNvGrpSpPr>
          <p:nvPr/>
        </p:nvGrpSpPr>
        <p:grpSpPr bwMode="auto">
          <a:xfrm>
            <a:off x="1485899" y="5143502"/>
            <a:ext cx="7318149" cy="1028701"/>
            <a:chOff x="1296" y="2304"/>
            <a:chExt cx="2976" cy="432"/>
          </a:xfrm>
        </p:grpSpPr>
        <p:sp>
          <p:nvSpPr>
            <p:cNvPr id="136207" name="AutoShape 1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>
                    <a:gamma/>
                    <a:tint val="21176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08" name="AutoShape 16"/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10" name="Text Box 18"/>
            <p:cNvSpPr txBox="1">
              <a:spLocks noChangeArrowheads="1"/>
            </p:cNvSpPr>
            <p:nvPr/>
          </p:nvSpPr>
          <p:spPr bwMode="gray">
            <a:xfrm>
              <a:off x="1419" y="2366"/>
              <a:ext cx="20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486466" y="6193694"/>
            <a:ext cx="7317582" cy="1071564"/>
            <a:chOff x="1296" y="2814"/>
            <a:chExt cx="2976" cy="450"/>
          </a:xfrm>
        </p:grpSpPr>
        <p:sp>
          <p:nvSpPr>
            <p:cNvPr id="136212" name="AutoShape 20"/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46ACD">
                    <a:gamma/>
                    <a:tint val="21176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13" name="AutoShape 21"/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E46ACD">
                    <a:gamma/>
                    <a:shade val="46275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14" name="Text Box 22"/>
            <p:cNvSpPr txBox="1">
              <a:spLocks noChangeArrowheads="1"/>
            </p:cNvSpPr>
            <p:nvPr/>
          </p:nvSpPr>
          <p:spPr bwMode="gray">
            <a:xfrm>
              <a:off x="1744" y="2814"/>
              <a:ext cx="216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 Forme d’apprentissage </a:t>
              </a:r>
            </a:p>
          </p:txBody>
        </p:sp>
        <p:sp>
          <p:nvSpPr>
            <p:cNvPr id="136215" name="Text Box 23"/>
            <p:cNvSpPr txBox="1">
              <a:spLocks noChangeArrowheads="1"/>
            </p:cNvSpPr>
            <p:nvPr/>
          </p:nvSpPr>
          <p:spPr bwMode="gray">
            <a:xfrm>
              <a:off x="1433" y="2894"/>
              <a:ext cx="1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136226" name="Group 34"/>
          <p:cNvGrpSpPr>
            <a:grpSpLocks/>
          </p:cNvGrpSpPr>
          <p:nvPr/>
        </p:nvGrpSpPr>
        <p:grpSpPr bwMode="auto">
          <a:xfrm>
            <a:off x="1486467" y="7315311"/>
            <a:ext cx="7317581" cy="1119189"/>
            <a:chOff x="1296" y="3322"/>
            <a:chExt cx="2976" cy="470"/>
          </a:xfrm>
        </p:grpSpPr>
        <p:sp>
          <p:nvSpPr>
            <p:cNvPr id="136218" name="AutoShape 26"/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>
                    <a:gamma/>
                    <a:tint val="21176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19" name="AutoShape 27"/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136220" name="Text Box 28"/>
            <p:cNvSpPr txBox="1">
              <a:spLocks noChangeArrowheads="1"/>
            </p:cNvSpPr>
            <p:nvPr/>
          </p:nvSpPr>
          <p:spPr bwMode="gray">
            <a:xfrm>
              <a:off x="1744" y="3322"/>
              <a:ext cx="216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44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A/R passif</a:t>
              </a:r>
            </a:p>
          </p:txBody>
        </p:sp>
        <p:sp>
          <p:nvSpPr>
            <p:cNvPr id="136221" name="Text Box 29"/>
            <p:cNvSpPr txBox="1">
              <a:spLocks noChangeArrowheads="1"/>
            </p:cNvSpPr>
            <p:nvPr/>
          </p:nvSpPr>
          <p:spPr bwMode="gray">
            <a:xfrm>
              <a:off x="1433" y="3422"/>
              <a:ext cx="1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9182100" y="2868938"/>
            <a:ext cx="7086600" cy="1028702"/>
            <a:chOff x="1296" y="1344"/>
            <a:chExt cx="2976" cy="43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B3E1">
                    <a:gamma/>
                    <a:tint val="21176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21B3E1">
                    <a:gamma/>
                    <a:shade val="46275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gray">
            <a:xfrm>
              <a:off x="1767" y="1430"/>
              <a:ext cx="216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A/R </a:t>
              </a:r>
              <a:r>
                <a:rPr lang="fr-FR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actif</a:t>
              </a:r>
              <a:endParaRPr lang="fr-FR" sz="405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gray">
            <a:xfrm>
              <a:off x="1429" y="1406"/>
              <a:ext cx="1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9182100" y="3962613"/>
            <a:ext cx="7086600" cy="1028701"/>
            <a:chOff x="1296" y="1824"/>
            <a:chExt cx="2976" cy="432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gray">
            <a:xfrm>
              <a:off x="1767" y="1899"/>
              <a:ext cx="21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36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Limites de l’agent PDA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gray">
            <a:xfrm>
              <a:off x="1422" y="1886"/>
              <a:ext cx="20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7</a:t>
              </a:r>
            </a:p>
          </p:txBody>
        </p:sp>
      </p:grp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9182100" y="5105613"/>
            <a:ext cx="7086600" cy="1028701"/>
            <a:chOff x="1296" y="2304"/>
            <a:chExt cx="2976" cy="432"/>
          </a:xfrm>
        </p:grpSpPr>
        <p:sp>
          <p:nvSpPr>
            <p:cNvPr id="39" name="AutoShape 1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>
                    <a:gamma/>
                    <a:tint val="21176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gray">
            <a:xfrm>
              <a:off x="1767" y="2390"/>
              <a:ext cx="216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4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Exploration </a:t>
              </a:r>
              <a:r>
                <a:rPr lang="en-US" sz="3400" b="1" dirty="0" err="1">
                  <a:solidFill>
                    <a:schemeClr val="bg2"/>
                  </a:solidFill>
                  <a:latin typeface="Garamond" panose="02020404030301010803" pitchFamily="18" charset="0"/>
                </a:rPr>
                <a:t>vs</a:t>
              </a:r>
              <a:r>
                <a:rPr lang="en-US" sz="34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 exploitation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gray">
            <a:xfrm>
              <a:off x="1422" y="2366"/>
              <a:ext cx="20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</p:grp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9182100" y="6248613"/>
            <a:ext cx="7086600" cy="1028701"/>
            <a:chOff x="1296" y="2832"/>
            <a:chExt cx="2976" cy="432"/>
          </a:xfrm>
        </p:grpSpPr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46ACD">
                    <a:gamma/>
                    <a:tint val="21176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E46ACD">
                    <a:gamma/>
                    <a:shade val="46275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gray">
            <a:xfrm>
              <a:off x="1767" y="2918"/>
              <a:ext cx="216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A/R SARSA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gray">
            <a:xfrm>
              <a:off x="1422" y="2894"/>
              <a:ext cx="20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</p:grpSp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9188826" y="7391613"/>
            <a:ext cx="7086600" cy="1028701"/>
            <a:chOff x="1296" y="3360"/>
            <a:chExt cx="2976" cy="432"/>
          </a:xfrm>
        </p:grpSpPr>
        <p:sp>
          <p:nvSpPr>
            <p:cNvPr id="49" name="AutoShape 26"/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>
                    <a:gamma/>
                    <a:tint val="21176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50" name="AutoShape 27"/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 sz="4050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gray">
            <a:xfrm>
              <a:off x="1767" y="3446"/>
              <a:ext cx="216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Alpha Go 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gray">
            <a:xfrm>
              <a:off x="1393" y="3422"/>
              <a:ext cx="27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dirty="0"/>
                <a:t>10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617006" y="5295463"/>
            <a:ext cx="14895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4400" b="1" dirty="0">
                <a:solidFill>
                  <a:schemeClr val="bg2"/>
                </a:solidFill>
                <a:latin typeface="Garamond" panose="02020404030301010803" pitchFamily="18" charset="0"/>
              </a:rPr>
              <a:t>PDM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13496" y="1700817"/>
            <a:ext cx="2708628" cy="208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rgbClr val="FFFFFF"/>
              </a:solidFill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" y="9715509"/>
            <a:ext cx="3838575" cy="34290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12" y="9806466"/>
            <a:ext cx="3838575" cy="342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06092" y="4205860"/>
            <a:ext cx="5973430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2"/>
                </a:solidFill>
                <a:latin typeface="Garamond" panose="02020404030301010803" pitchFamily="18" charset="0"/>
              </a:rPr>
              <a:t> Apprentissage par renforcement</a:t>
            </a:r>
          </a:p>
          <a:p>
            <a:endParaRPr lang="fr-FR" dirty="0"/>
          </a:p>
        </p:txBody>
      </p:sp>
      <p:sp>
        <p:nvSpPr>
          <p:cNvPr id="6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934668" y="9592108"/>
            <a:ext cx="2921405" cy="547688"/>
          </a:xfrm>
        </p:spPr>
        <p:txBody>
          <a:bodyPr/>
          <a:lstStyle/>
          <a:p>
            <a:r>
              <a:rPr lang="en-US" dirty="0"/>
              <a:t>ESI-2017/2018</a:t>
            </a:r>
          </a:p>
        </p:txBody>
      </p:sp>
    </p:spTree>
    <p:extLst>
      <p:ext uri="{BB962C8B-B14F-4D97-AF65-F5344CB8AC3E}">
        <p14:creationId xmlns:p14="http://schemas.microsoft.com/office/powerpoint/2010/main" val="24822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2" grpId="0"/>
      <p:bldP spid="5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3250" y="520079"/>
            <a:ext cx="3602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 err="1">
                <a:solidFill>
                  <a:srgbClr val="FFFFFF"/>
                </a:solidFill>
                <a:latin typeface="Lato Black"/>
                <a:cs typeface="Lato Black"/>
              </a:rPr>
              <a:t>AlphaGo</a:t>
            </a: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26930"/>
            <a:ext cx="3838575" cy="342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72" y="9726930"/>
            <a:ext cx="3838575" cy="342900"/>
          </a:xfrm>
          <a:prstGeom prst="rect">
            <a:avLst/>
          </a:prstGeom>
        </p:spPr>
      </p:pic>
      <p:sp>
        <p:nvSpPr>
          <p:cNvPr id="55" name="AutoShape 27"/>
          <p:cNvSpPr>
            <a:spLocks noChangeArrowheads="1"/>
          </p:cNvSpPr>
          <p:nvPr/>
        </p:nvSpPr>
        <p:spPr bwMode="gray">
          <a:xfrm>
            <a:off x="1043940" y="445778"/>
            <a:ext cx="1028700" cy="1028701"/>
          </a:xfrm>
          <a:prstGeom prst="diamond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gray">
          <a:xfrm>
            <a:off x="1274921" y="593416"/>
            <a:ext cx="652463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90243" y="1482747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99290" y="2028186"/>
            <a:ext cx="16145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fr-FR" sz="4400" b="1" dirty="0"/>
              <a:t>Quand l’intelligence artificielle dépasse l’homme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62" y="3136311"/>
            <a:ext cx="13835059" cy="592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31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3250" y="520079"/>
            <a:ext cx="3602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6000" b="1" dirty="0" err="1">
                <a:solidFill>
                  <a:srgbClr val="FFFFFF"/>
                </a:solidFill>
                <a:latin typeface="Lato Black"/>
                <a:cs typeface="Lato Black"/>
              </a:rPr>
              <a:t>AlphaGo</a:t>
            </a:r>
            <a:r>
              <a:rPr lang="fr-FR" sz="6000" b="1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9726930"/>
            <a:ext cx="3838575" cy="342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72" y="9726930"/>
            <a:ext cx="3838575" cy="342900"/>
          </a:xfrm>
          <a:prstGeom prst="rect">
            <a:avLst/>
          </a:prstGeom>
        </p:spPr>
      </p:pic>
      <p:sp>
        <p:nvSpPr>
          <p:cNvPr id="55" name="AutoShape 27"/>
          <p:cNvSpPr>
            <a:spLocks noChangeArrowheads="1"/>
          </p:cNvSpPr>
          <p:nvPr/>
        </p:nvSpPr>
        <p:spPr bwMode="gray">
          <a:xfrm>
            <a:off x="1043940" y="445778"/>
            <a:ext cx="1028700" cy="1028701"/>
          </a:xfrm>
          <a:prstGeom prst="diamond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gray">
          <a:xfrm>
            <a:off x="1274921" y="593416"/>
            <a:ext cx="652463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90243" y="1482747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99290" y="2028186"/>
            <a:ext cx="1614560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	Au début(alpha </a:t>
            </a:r>
            <a:r>
              <a:rPr lang="fr-FR" sz="4000" b="1" dirty="0" err="1"/>
              <a:t>zero</a:t>
            </a:r>
            <a:r>
              <a:rPr lang="fr-FR" sz="4000" b="1" dirty="0"/>
              <a:t>), ne connait rien au jeu de Go (</a:t>
            </a:r>
            <a:r>
              <a:rPr lang="fr-FR" sz="4000" b="1" dirty="0" err="1"/>
              <a:t>from</a:t>
            </a:r>
            <a:r>
              <a:rPr lang="fr-FR" sz="4000" b="1" dirty="0"/>
              <a:t> scratch), sauf les </a:t>
            </a:r>
            <a:r>
              <a:rPr lang="fr-FR" sz="4000" b="1" dirty="0" err="1"/>
              <a:t>régles</a:t>
            </a:r>
            <a:r>
              <a:rPr lang="fr-FR" sz="4000" b="1" dirty="0"/>
              <a:t>. Ses premiers coups sont joués aléatoirement. En fonction du résultat de la partie, </a:t>
            </a:r>
            <a:r>
              <a:rPr lang="fr-FR" sz="4000" b="1" dirty="0" err="1"/>
              <a:t>AlphaGO</a:t>
            </a:r>
            <a:r>
              <a:rPr lang="fr-FR" sz="4000" b="1" dirty="0"/>
              <a:t> s’améliorent </a:t>
            </a:r>
            <a:r>
              <a:rPr lang="fr-FR" sz="4000" b="1" dirty="0" err="1"/>
              <a:t>légerement</a:t>
            </a:r>
            <a:r>
              <a:rPr lang="fr-FR" sz="4000" b="1" dirty="0"/>
              <a:t>.</a:t>
            </a:r>
          </a:p>
          <a:p>
            <a:r>
              <a:rPr lang="fr-FR" sz="4000" b="1" dirty="0"/>
              <a:t>	Voici quelques échelles de temps des progressions de </a:t>
            </a:r>
            <a:r>
              <a:rPr lang="fr-FR" sz="4000" b="1" dirty="0" err="1"/>
              <a:t>AlphaGO</a:t>
            </a:r>
            <a:r>
              <a:rPr lang="fr-FR" sz="4000" b="1" dirty="0"/>
              <a:t> :</a:t>
            </a:r>
          </a:p>
          <a:p>
            <a:pPr marL="1428750" lvl="1" indent="-742950">
              <a:buFont typeface="+mj-lt"/>
              <a:buAutoNum type="arabicPeriod"/>
            </a:pPr>
            <a:r>
              <a:rPr lang="fr-FR" sz="4000" b="1" dirty="0"/>
              <a:t>19 heures :elle maitrise des concepts stratégiques avancés comme la notion de territoire, de vie et de mort, etc.</a:t>
            </a:r>
          </a:p>
          <a:p>
            <a:pPr marL="1428750" lvl="1" indent="-742950">
              <a:buFont typeface="+mj-lt"/>
              <a:buAutoNum type="arabicPeriod"/>
            </a:pPr>
            <a:r>
              <a:rPr lang="fr-FR" sz="4000" b="1" dirty="0"/>
              <a:t>3 jours : elle arrive au niveau d’un très bon joueur.</a:t>
            </a:r>
          </a:p>
          <a:p>
            <a:pPr marL="1428750" lvl="1" indent="-742950">
              <a:buFont typeface="+mj-lt"/>
              <a:buAutoNum type="arabicPeriod"/>
            </a:pPr>
            <a:r>
              <a:rPr lang="fr-FR" sz="4000" b="1" dirty="0"/>
              <a:t>21 jours : </a:t>
            </a:r>
            <a:r>
              <a:rPr lang="fr-FR" sz="4000" b="1" dirty="0" err="1"/>
              <a:t>AlphaGo</a:t>
            </a:r>
            <a:r>
              <a:rPr lang="fr-FR" sz="4000" b="1" dirty="0"/>
              <a:t> </a:t>
            </a:r>
            <a:r>
              <a:rPr lang="fr-FR" sz="4000" b="1" dirty="0" err="1"/>
              <a:t>Zero</a:t>
            </a:r>
            <a:r>
              <a:rPr lang="fr-FR" sz="4000" b="1" dirty="0"/>
              <a:t> arrive au niveau d’</a:t>
            </a:r>
            <a:r>
              <a:rPr lang="fr-FR" sz="4000" b="1" dirty="0" err="1"/>
              <a:t>AlphaGo</a:t>
            </a:r>
            <a:r>
              <a:rPr lang="fr-FR" sz="4000" b="1" dirty="0"/>
              <a:t> Master, l’IA qui avait terrassé le champion </a:t>
            </a:r>
            <a:r>
              <a:rPr lang="fr-FR" sz="4000" b="1" dirty="0" err="1"/>
              <a:t>Ke</a:t>
            </a:r>
            <a:r>
              <a:rPr lang="fr-FR" sz="4000" b="1" dirty="0"/>
              <a:t> </a:t>
            </a:r>
            <a:r>
              <a:rPr lang="fr-FR" sz="4000" b="1" dirty="0" err="1"/>
              <a:t>Jie</a:t>
            </a:r>
            <a:r>
              <a:rPr lang="fr-FR" sz="4000" b="1" dirty="0"/>
              <a:t> en 2017.</a:t>
            </a:r>
          </a:p>
          <a:p>
            <a:pPr marL="1428750" lvl="1" indent="-742950">
              <a:buFont typeface="+mj-lt"/>
              <a:buAutoNum type="arabicPeriod"/>
            </a:pPr>
            <a:r>
              <a:rPr lang="fr-FR" sz="4000" b="1" dirty="0"/>
              <a:t>40 jours (29 millions de parties) : l’IA dépasse toutes les versions d’</a:t>
            </a:r>
            <a:r>
              <a:rPr lang="fr-FR" sz="4000" b="1" dirty="0" err="1"/>
              <a:t>AlphaGo</a:t>
            </a:r>
            <a:r>
              <a:rPr lang="fr-FR" sz="4000" b="1" dirty="0"/>
              <a:t> et devient virtuellement le meilleur joueur de Go au monde.</a:t>
            </a:r>
          </a:p>
        </p:txBody>
      </p:sp>
    </p:spTree>
    <p:extLst>
      <p:ext uri="{BB962C8B-B14F-4D97-AF65-F5344CB8AC3E}">
        <p14:creationId xmlns:p14="http://schemas.microsoft.com/office/powerpoint/2010/main" val="1632049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5199904"/>
            <a:ext cx="1338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MERCI POUR VOTRE ATTENTION!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2224" y="6328199"/>
            <a:ext cx="5812091" cy="800219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1746" y="7447002"/>
            <a:ext cx="4038600" cy="5232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11208327" y="7447001"/>
            <a:ext cx="6073140" cy="954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3072246" y="744700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ESI 2017/2018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8327" y="7447002"/>
            <a:ext cx="5951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MOHAMADI Yassine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DJIDJIK ADEL  </a:t>
            </a:r>
            <a:r>
              <a:rPr lang="en-US" sz="2800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74859" y="2023262"/>
            <a:ext cx="3614482" cy="2848566"/>
            <a:chOff x="4835525" y="7242175"/>
            <a:chExt cx="1760538" cy="1387475"/>
          </a:xfrm>
          <a:solidFill>
            <a:schemeClr val="accent3"/>
          </a:solidFill>
        </p:grpSpPr>
        <p:sp>
          <p:nvSpPr>
            <p:cNvPr id="11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5441950" y="7596188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4705" y="426296"/>
            <a:ext cx="557075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b="1" dirty="0">
                <a:solidFill>
                  <a:srgbClr val="FFFFFF"/>
                </a:solidFill>
                <a:latin typeface="Lato Black"/>
                <a:cs typeface="Lato Black"/>
              </a:rPr>
              <a:t>Introduction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946642" y="372212"/>
            <a:ext cx="1028700" cy="1028701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1260751" y="519850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" y="9681210"/>
            <a:ext cx="3838575" cy="342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32" y="9681210"/>
            <a:ext cx="3838575" cy="342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90830" y="1573521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46642" y="2345710"/>
            <a:ext cx="159580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400" dirty="0">
                <a:latin typeface="Times New Roman" pitchFamily="18" charset="0"/>
                <a:cs typeface="Times New Roman" pitchFamily="18" charset="0"/>
              </a:rPr>
              <a:t>Dans l’apprentissage supervisé, un expert( superviseur, professeur ) sert à guider l’agent et lui donner les informations nécessaires pour comprendre l’environnement, pourtant dans l’apprentissage non supervisé ,la situation devient plus compliquée ,puisque cette fois-ci l’agent et en se basant sur les informations fournie peut se</a:t>
            </a:r>
          </a:p>
          <a:p>
            <a:pPr algn="just"/>
            <a:r>
              <a:rPr lang="fr-FR" sz="4400" dirty="0">
                <a:latin typeface="Times New Roman" pitchFamily="18" charset="0"/>
                <a:cs typeface="Times New Roman" pitchFamily="18" charset="0"/>
              </a:rPr>
              <a:t>débrouiller tout seul.</a:t>
            </a:r>
          </a:p>
          <a:p>
            <a:pPr algn="just"/>
            <a:r>
              <a:rPr lang="fr-FR" sz="4400" b="1" dirty="0">
                <a:latin typeface="Times New Roman" pitchFamily="18" charset="0"/>
                <a:cs typeface="Times New Roman" pitchFamily="18" charset="0"/>
              </a:rPr>
              <a:t>Mais qu’on pourrait faire face à une incertitude totale, dont l’environnement est inconnu et à l’absence d’un maitre ?</a:t>
            </a:r>
            <a:endParaRPr lang="fr-BE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46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4705" y="426296"/>
            <a:ext cx="557075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b="1" dirty="0">
                <a:solidFill>
                  <a:srgbClr val="FFFFFF"/>
                </a:solidFill>
                <a:latin typeface="Lato Black"/>
                <a:cs typeface="Lato Black"/>
              </a:rPr>
              <a:t>Introduction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946642" y="372212"/>
            <a:ext cx="1028700" cy="1028701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1260751" y="519850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" y="9681210"/>
            <a:ext cx="3838575" cy="342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32" y="9681210"/>
            <a:ext cx="3838575" cy="342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90830" y="1573521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46642" y="2345710"/>
            <a:ext cx="159580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Apprentissage supervisé</a:t>
            </a:r>
            <a:br>
              <a:rPr lang="fr-FR" sz="3600" dirty="0"/>
            </a:br>
            <a:r>
              <a:rPr lang="fr-FR" sz="3600" dirty="0"/>
              <a:t>Étape 1</a:t>
            </a:r>
            <a:br>
              <a:rPr lang="fr-FR" sz="3600" dirty="0"/>
            </a:br>
            <a:r>
              <a:rPr lang="fr-FR" sz="3600" dirty="0"/>
              <a:t>	Enseignant: Est-ce que la photo 1 </a:t>
            </a:r>
          </a:p>
          <a:p>
            <a:r>
              <a:rPr lang="fr-FR" sz="3600" dirty="0"/>
              <a:t>	                      montre une voiture ou une fleur?</a:t>
            </a:r>
            <a:br>
              <a:rPr lang="fr-FR" sz="3600" dirty="0"/>
            </a:br>
            <a:r>
              <a:rPr lang="fr-FR" sz="3600" dirty="0"/>
              <a:t>	Apprenant: Une fleur.</a:t>
            </a:r>
            <a:br>
              <a:rPr lang="fr-FR" sz="3600" dirty="0"/>
            </a:br>
            <a:r>
              <a:rPr lang="fr-FR" sz="3600" dirty="0"/>
              <a:t>	Enseignant: Non, c'est une voiture.</a:t>
            </a:r>
            <a:br>
              <a:rPr lang="fr-FR" sz="3600" dirty="0"/>
            </a:br>
            <a:r>
              <a:rPr lang="fr-FR" sz="3600" dirty="0"/>
              <a:t>Étape 2</a:t>
            </a:r>
            <a:br>
              <a:rPr lang="fr-FR" sz="3600" dirty="0"/>
            </a:br>
            <a:r>
              <a:rPr lang="fr-FR" sz="3600" dirty="0"/>
              <a:t>	Enseignant: Est-ce que la photo 1 montre une voiture ou une fleur?</a:t>
            </a:r>
            <a:br>
              <a:rPr lang="fr-FR" sz="3600" dirty="0"/>
            </a:br>
            <a:r>
              <a:rPr lang="fr-FR" sz="3600" dirty="0"/>
              <a:t>	Apprenant: Une voiture.</a:t>
            </a:r>
            <a:br>
              <a:rPr lang="fr-FR" sz="3600" dirty="0"/>
            </a:br>
            <a:r>
              <a:rPr lang="fr-FR" sz="3600" dirty="0"/>
              <a:t>	Enseignant: Oui, c'est une voiture.</a:t>
            </a:r>
            <a:br>
              <a:rPr lang="fr-FR" sz="3600" dirty="0"/>
            </a:br>
            <a:r>
              <a:rPr lang="fr-FR" sz="3600" dirty="0"/>
              <a:t>Étape 3 ....</a:t>
            </a:r>
            <a:endParaRPr lang="fr-BE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288241" y="4931033"/>
            <a:ext cx="1281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Photo 1</a:t>
            </a:r>
          </a:p>
        </p:txBody>
      </p:sp>
      <p:pic>
        <p:nvPicPr>
          <p:cNvPr id="1028" name="Picture 4" descr="Image result for voi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731" y="2345709"/>
            <a:ext cx="3784135" cy="232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15467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4705" y="426296"/>
            <a:ext cx="557075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b="1" dirty="0">
                <a:solidFill>
                  <a:srgbClr val="FFFFFF"/>
                </a:solidFill>
                <a:latin typeface="Lato Black"/>
                <a:cs typeface="Lato Black"/>
              </a:rPr>
              <a:t>Introduction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946642" y="372212"/>
            <a:ext cx="1028700" cy="1028701"/>
          </a:xfrm>
          <a:prstGeom prst="diamond">
            <a:avLst/>
          </a:prstGeom>
          <a:gradFill rotWithShape="1">
            <a:gsLst>
              <a:gs pos="0">
                <a:srgbClr val="21B3E1">
                  <a:gamma/>
                  <a:shade val="46275"/>
                  <a:invGamma/>
                </a:srgbClr>
              </a:gs>
              <a:gs pos="100000">
                <a:srgbClr val="21B3E1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1260751" y="519850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" y="9681210"/>
            <a:ext cx="3838575" cy="342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32" y="9681210"/>
            <a:ext cx="3838575" cy="342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90830" y="1573521"/>
            <a:ext cx="3511550" cy="133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46642" y="2345710"/>
            <a:ext cx="159580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Apprentissage par renforcement</a:t>
            </a:r>
            <a:br>
              <a:rPr lang="fr-FR" sz="3600" dirty="0"/>
            </a:br>
            <a:r>
              <a:rPr lang="fr-FR" sz="3600" dirty="0"/>
              <a:t>Étape 1</a:t>
            </a:r>
            <a:br>
              <a:rPr lang="fr-FR" sz="3600" dirty="0"/>
            </a:br>
            <a:r>
              <a:rPr lang="fr-FR" sz="3600" dirty="0"/>
              <a:t>	Monde: Vous êtes en état 9. Choisissez l'action A ou C.</a:t>
            </a:r>
            <a:br>
              <a:rPr lang="fr-FR" sz="3600" dirty="0"/>
            </a:br>
            <a:r>
              <a:rPr lang="fr-FR" sz="3600" dirty="0"/>
              <a:t>	Apprenant: Action A.</a:t>
            </a:r>
            <a:br>
              <a:rPr lang="fr-FR" sz="3600" dirty="0"/>
            </a:br>
            <a:r>
              <a:rPr lang="fr-FR" sz="3600" dirty="0"/>
              <a:t>	Monde: Votre récompense est de 100</a:t>
            </a:r>
            <a:br>
              <a:rPr lang="fr-FR" sz="3600" dirty="0"/>
            </a:br>
            <a:r>
              <a:rPr lang="fr-FR" sz="3600" dirty="0"/>
              <a:t>Étape 2</a:t>
            </a:r>
            <a:br>
              <a:rPr lang="fr-FR" sz="3600" dirty="0"/>
            </a:br>
            <a:r>
              <a:rPr lang="fr-FR" sz="3600" dirty="0"/>
              <a:t>	Monde: Vous êtes dans l'état 32. Choisissez l'action B ou E.</a:t>
            </a:r>
            <a:br>
              <a:rPr lang="fr-FR" sz="3600" dirty="0"/>
            </a:br>
            <a:r>
              <a:rPr lang="fr-FR" sz="3600" dirty="0"/>
              <a:t>	Apprenant: Action B.</a:t>
            </a:r>
            <a:br>
              <a:rPr lang="fr-FR" sz="3600" dirty="0"/>
            </a:br>
            <a:r>
              <a:rPr lang="fr-FR" sz="3600" dirty="0"/>
              <a:t>	Monde: Votre récompense est de 50.</a:t>
            </a:r>
            <a:br>
              <a:rPr lang="fr-FR" sz="3600" dirty="0"/>
            </a:br>
            <a:r>
              <a:rPr lang="fr-FR" sz="3600" dirty="0"/>
              <a:t>Étape 3 ...</a:t>
            </a:r>
            <a:endParaRPr lang="fr-BE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91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"/>
          <p:cNvSpPr txBox="1"/>
          <p:nvPr/>
        </p:nvSpPr>
        <p:spPr>
          <a:xfrm>
            <a:off x="2054463" y="489884"/>
            <a:ext cx="157177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L’apprentissage par renforcement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6" y="9768065"/>
            <a:ext cx="3838575" cy="3429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95" y="9818043"/>
            <a:ext cx="3838575" cy="342900"/>
          </a:xfrm>
          <a:prstGeom prst="rect">
            <a:avLst/>
          </a:prstGeom>
        </p:spPr>
      </p:pic>
      <p:sp>
        <p:nvSpPr>
          <p:cNvPr id="28" name="AutoShape 11"/>
          <p:cNvSpPr>
            <a:spLocks noChangeArrowheads="1"/>
          </p:cNvSpPr>
          <p:nvPr/>
        </p:nvSpPr>
        <p:spPr bwMode="gray">
          <a:xfrm>
            <a:off x="805963" y="413247"/>
            <a:ext cx="1028700" cy="1028701"/>
          </a:xfrm>
          <a:prstGeom prst="diamond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gray">
          <a:xfrm>
            <a:off x="1099290" y="560885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79817" y="1522325"/>
            <a:ext cx="3467100" cy="1870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934668" y="9592108"/>
            <a:ext cx="2921405" cy="547688"/>
          </a:xfrm>
        </p:spPr>
        <p:txBody>
          <a:bodyPr/>
          <a:lstStyle/>
          <a:p>
            <a:r>
              <a:rPr lang="en-US" dirty="0"/>
              <a:t>ESI-2017/2018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99290" y="1975934"/>
            <a:ext cx="16145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Classe de problèmes d’apprentissage automatique 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Apprendre des expériences 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Maximiser une récompense 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51690" y="5550803"/>
            <a:ext cx="161456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FR" sz="4400" dirty="0"/>
              <a:t>L'apprentissage par renforcement est une branche de l'intelligence artificielle où l'agent apprend avec l'expérience et seulement avec l'expérience. Aucun plan n'est donné, il n'y a pas de contraintes ou de faits explicitement définis.</a:t>
            </a:r>
            <a:endParaRPr lang="fr-BE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3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29" grpId="0"/>
      <p:bldP spid="33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"/>
          <p:cNvSpPr txBox="1"/>
          <p:nvPr/>
        </p:nvSpPr>
        <p:spPr>
          <a:xfrm>
            <a:off x="2054463" y="489884"/>
            <a:ext cx="157177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L’apprentissage par renforcement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6" y="9768065"/>
            <a:ext cx="3838575" cy="3429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95" y="9818043"/>
            <a:ext cx="3838575" cy="342900"/>
          </a:xfrm>
          <a:prstGeom prst="rect">
            <a:avLst/>
          </a:prstGeom>
        </p:spPr>
      </p:pic>
      <p:sp>
        <p:nvSpPr>
          <p:cNvPr id="28" name="AutoShape 11"/>
          <p:cNvSpPr>
            <a:spLocks noChangeArrowheads="1"/>
          </p:cNvSpPr>
          <p:nvPr/>
        </p:nvSpPr>
        <p:spPr bwMode="gray">
          <a:xfrm>
            <a:off x="805963" y="413247"/>
            <a:ext cx="1028700" cy="1028701"/>
          </a:xfrm>
          <a:prstGeom prst="diamond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gray">
          <a:xfrm>
            <a:off x="1099290" y="560885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79817" y="1522325"/>
            <a:ext cx="3467100" cy="1870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934668" y="9592108"/>
            <a:ext cx="2921405" cy="547688"/>
          </a:xfrm>
        </p:spPr>
        <p:txBody>
          <a:bodyPr/>
          <a:lstStyle/>
          <a:p>
            <a:r>
              <a:rPr lang="en-US" dirty="0"/>
              <a:t>ESI-2017/2018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70" y="5143500"/>
            <a:ext cx="52006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099290" y="1975934"/>
            <a:ext cx="1614560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Un agent autonome 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Dans un environnement qui est généralement complexe et incertain 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Prendre des décisions en fonction de sont état courant 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BE" sz="4400" b="1" dirty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fr-BE" sz="4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récompense (+ ou -) ;</a:t>
            </a:r>
          </a:p>
          <a:p>
            <a:pPr algn="just"/>
            <a:endParaRPr lang="fr-FR" sz="4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/>
            <a:r>
              <a:rPr lang="fr-FR" sz="4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Objectif:</a:t>
            </a:r>
            <a:endParaRPr lang="fr-FR" sz="44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algn="just"/>
            <a:r>
              <a:rPr lang="fr-FR" sz="4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Maximiser La Somme Des récompenses </a:t>
            </a:r>
          </a:p>
          <a:p>
            <a:pPr lvl="1" algn="just"/>
            <a:r>
              <a:rPr lang="fr-FR" sz="4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reçues.</a:t>
            </a:r>
            <a:endParaRPr lang="fr-BE" sz="44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fr-BE" sz="44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fr-BE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94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29" grpId="0"/>
      <p:bldP spid="3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"/>
          <p:cNvSpPr txBox="1"/>
          <p:nvPr/>
        </p:nvSpPr>
        <p:spPr>
          <a:xfrm>
            <a:off x="2054463" y="489884"/>
            <a:ext cx="157177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L’apprentissage par renforcement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6" y="9768065"/>
            <a:ext cx="3838575" cy="3429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95" y="9818043"/>
            <a:ext cx="3838575" cy="342900"/>
          </a:xfrm>
          <a:prstGeom prst="rect">
            <a:avLst/>
          </a:prstGeom>
        </p:spPr>
      </p:pic>
      <p:sp>
        <p:nvSpPr>
          <p:cNvPr id="28" name="AutoShape 11"/>
          <p:cNvSpPr>
            <a:spLocks noChangeArrowheads="1"/>
          </p:cNvSpPr>
          <p:nvPr/>
        </p:nvSpPr>
        <p:spPr bwMode="gray">
          <a:xfrm>
            <a:off x="805963" y="413247"/>
            <a:ext cx="1028700" cy="1028701"/>
          </a:xfrm>
          <a:prstGeom prst="diamond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gray">
          <a:xfrm>
            <a:off x="1099290" y="560885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79817" y="1522325"/>
            <a:ext cx="3467100" cy="1870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934668" y="9592108"/>
            <a:ext cx="2921405" cy="547688"/>
          </a:xfrm>
        </p:spPr>
        <p:txBody>
          <a:bodyPr/>
          <a:lstStyle/>
          <a:p>
            <a:r>
              <a:rPr lang="en-US" dirty="0"/>
              <a:t>ESI-2017/2018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55" y="2270612"/>
            <a:ext cx="9601937" cy="663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720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29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6595" y="520079"/>
            <a:ext cx="223651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7200" b="1" dirty="0">
                <a:solidFill>
                  <a:srgbClr val="FFFFFF"/>
                </a:solidFill>
                <a:latin typeface="Lato Black"/>
                <a:cs typeface="Lato Black"/>
              </a:rPr>
              <a:t>PDM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7" y="9681210"/>
            <a:ext cx="3838575" cy="3429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2" y="9681210"/>
            <a:ext cx="3838575" cy="342900"/>
          </a:xfrm>
          <a:prstGeom prst="rect">
            <a:avLst/>
          </a:prstGeom>
        </p:spPr>
      </p:pic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921436" y="407970"/>
            <a:ext cx="1028700" cy="1028701"/>
          </a:xfrm>
          <a:prstGeom prst="diamond">
            <a:avLst/>
          </a:prstGeom>
          <a:gradFill rotWithShape="1">
            <a:gsLst>
              <a:gs pos="0">
                <a:srgbClr val="FF9933">
                  <a:gamma/>
                  <a:shade val="46275"/>
                  <a:invGamma/>
                </a:srgbClr>
              </a:gs>
              <a:gs pos="100000">
                <a:srgbClr val="FF9933"/>
              </a:gs>
            </a:gsLst>
            <a:lin ang="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 sz="405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235545" y="555608"/>
            <a:ext cx="419100" cy="6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6815" y="1432408"/>
            <a:ext cx="3492500" cy="157535"/>
          </a:xfrm>
          <a:prstGeom prst="rect">
            <a:avLst/>
          </a:prstGeom>
          <a:solidFill>
            <a:srgbClr val="DC8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pied de page 2"/>
          <p:cNvSpPr txBox="1">
            <a:spLocks/>
          </p:cNvSpPr>
          <p:nvPr/>
        </p:nvSpPr>
        <p:spPr>
          <a:xfrm>
            <a:off x="7934668" y="9592108"/>
            <a:ext cx="2921405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ESI-2017/2018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99290" y="1975934"/>
            <a:ext cx="161456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>
                <a:latin typeface="Times New Roman" pitchFamily="18" charset="0"/>
                <a:cs typeface="Times New Roman" pitchFamily="18" charset="0"/>
              </a:rPr>
              <a:t>Le Processus de Décision Markovien est un modèle statistique qui permet de décrire d’une façon générale un agent informatique qui prend des décisions de sorte à bien contrôler un système.</a:t>
            </a:r>
          </a:p>
          <a:p>
            <a:pPr algn="just"/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4000" b="1" dirty="0">
                <a:latin typeface="Times New Roman" pitchFamily="18" charset="0"/>
                <a:cs typeface="Times New Roman" pitchFamily="18" charset="0"/>
              </a:rPr>
              <a:t>Un PDM est définit par:</a:t>
            </a:r>
          </a:p>
          <a:p>
            <a:pPr algn="just"/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  <a:p>
            <a:pPr marL="1943100" lvl="2" indent="-571500">
              <a:buFont typeface="Arial" pitchFamily="34" charset="0"/>
              <a:buChar char="•"/>
            </a:pPr>
            <a:r>
              <a:rPr lang="fr-FR" sz="4000" dirty="0"/>
              <a:t>Un ensemble d’états S (incluant un état initial S0);</a:t>
            </a:r>
          </a:p>
          <a:p>
            <a:pPr marL="1943100" lvl="2" indent="-571500">
              <a:buFont typeface="Arial" pitchFamily="34" charset="0"/>
              <a:buChar char="•"/>
            </a:pPr>
            <a:r>
              <a:rPr lang="fr-FR" sz="4000" dirty="0"/>
              <a:t>Un ensemble d’actions possibles A;</a:t>
            </a:r>
          </a:p>
          <a:p>
            <a:pPr marL="1943100" lvl="2" indent="-571500">
              <a:buFont typeface="Arial" pitchFamily="34" charset="0"/>
              <a:buChar char="•"/>
            </a:pPr>
            <a:r>
              <a:rPr lang="fr-FR" sz="4000" dirty="0"/>
              <a:t>Un modèle de transition P(S’|</a:t>
            </a:r>
            <a:r>
              <a:rPr lang="fr-FR" sz="4000" dirty="0" err="1"/>
              <a:t>S,a</a:t>
            </a:r>
            <a:r>
              <a:rPr lang="fr-FR" sz="4000" dirty="0"/>
              <a:t>);</a:t>
            </a:r>
          </a:p>
          <a:p>
            <a:pPr marL="1943100" lvl="2" indent="-571500">
              <a:buFont typeface="Arial" pitchFamily="34" charset="0"/>
              <a:buChar char="•"/>
            </a:pPr>
            <a:r>
              <a:rPr lang="fr-FR" sz="4000" dirty="0"/>
              <a:t>une fonction de récompense R(S) (utilité d’</a:t>
            </a:r>
            <a:r>
              <a:rPr lang="fr-FR" sz="4000" dirty="0" err="1"/>
              <a:t>etre</a:t>
            </a:r>
            <a:r>
              <a:rPr lang="fr-FR" sz="4000" dirty="0"/>
              <a:t> dans cet état).</a:t>
            </a:r>
          </a:p>
        </p:txBody>
      </p:sp>
    </p:spTree>
    <p:extLst>
      <p:ext uri="{BB962C8B-B14F-4D97-AF65-F5344CB8AC3E}">
        <p14:creationId xmlns:p14="http://schemas.microsoft.com/office/powerpoint/2010/main" val="175411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solutions dark">
      <a:dk1>
        <a:srgbClr val="D8D8D8"/>
      </a:dk1>
      <a:lt1>
        <a:srgbClr val="D8D8D8"/>
      </a:lt1>
      <a:dk2>
        <a:srgbClr val="163B54"/>
      </a:dk2>
      <a:lt2>
        <a:srgbClr val="163B54"/>
      </a:lt2>
      <a:accent1>
        <a:srgbClr val="2E77A8"/>
      </a:accent1>
      <a:accent2>
        <a:srgbClr val="BC362D"/>
      </a:accent2>
      <a:accent3>
        <a:srgbClr val="F09C2A"/>
      </a:accent3>
      <a:accent4>
        <a:srgbClr val="2BA388"/>
      </a:accent4>
      <a:accent5>
        <a:srgbClr val="93B850"/>
      </a:accent5>
      <a:accent6>
        <a:srgbClr val="5B4470"/>
      </a:accent6>
      <a:hlink>
        <a:srgbClr val="3CBDDC"/>
      </a:hlink>
      <a:folHlink>
        <a:srgbClr val="1F95B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5267</TotalTime>
  <Words>1161</Words>
  <Application>Microsoft Office PowerPoint</Application>
  <PresentationFormat>Custom</PresentationFormat>
  <Paragraphs>208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Garamond</vt:lpstr>
      <vt:lpstr>Lato Black</vt:lpstr>
      <vt:lpstr>Segoe UI</vt:lpstr>
      <vt:lpstr>Times New Roman</vt:lpstr>
      <vt:lpstr>Wingdings</vt:lpstr>
      <vt:lpstr>Office Theme</vt:lpstr>
      <vt:lpstr>PowerPoint Presentation</vt:lpstr>
      <vt:lpstr>Plan de présentation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Windows User</cp:lastModifiedBy>
  <cp:revision>670</cp:revision>
  <dcterms:created xsi:type="dcterms:W3CDTF">2015-01-27T09:55:06Z</dcterms:created>
  <dcterms:modified xsi:type="dcterms:W3CDTF">2018-04-25T15:36:19Z</dcterms:modified>
</cp:coreProperties>
</file>