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Poppins Ultra-Bold" charset="1" panose="00000900000000000000"/>
      <p:regular r:id="rId31"/>
    </p:embeddedFont>
    <p:embeddedFont>
      <p:font typeface="Poppins" charset="1" panose="00000500000000000000"/>
      <p:regular r:id="rId32"/>
    </p:embeddedFont>
    <p:embeddedFont>
      <p:font typeface="Poppins Bold" charset="1" panose="00000800000000000000"/>
      <p:regular r:id="rId33"/>
    </p:embeddedFont>
    <p:embeddedFont>
      <p:font typeface="Arimo" charset="1" panose="020B06040202020202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https://studgooo.netlify.app" TargetMode="External" Type="http://schemas.openxmlformats.org/officeDocument/2006/relationships/hyperlink"/></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https://lu.ma" TargetMode="External" Type="http://schemas.openxmlformats.org/officeDocument/2006/relationships/hyperlink"/><Relationship Id="rId11" Target="https://www.meetup.com" TargetMode="External" Type="http://schemas.openxmlformats.org/officeDocument/2006/relationships/hyperlink"/><Relationship Id="rId12" Target="https://wuzzuf.net/jobs/egypt" TargetMode="External" Type="http://schemas.openxmlformats.org/officeDocument/2006/relationships/hyperlink"/><Relationship Id="rId13" Target="https://eg.indeed.com" TargetMode="External" Type="http://schemas.openxmlformats.org/officeDocument/2006/relationships/hyperlink"/><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58981">
            <a:off x="9027059" y="3237614"/>
            <a:ext cx="16306265" cy="14497752"/>
          </a:xfrm>
          <a:custGeom>
            <a:avLst/>
            <a:gdLst/>
            <a:ahLst/>
            <a:cxnLst/>
            <a:rect r="r" b="b" t="t" l="l"/>
            <a:pathLst>
              <a:path h="14497752" w="16306265">
                <a:moveTo>
                  <a:pt x="0" y="0"/>
                </a:moveTo>
                <a:lnTo>
                  <a:pt x="16306264" y="0"/>
                </a:lnTo>
                <a:lnTo>
                  <a:pt x="16306264" y="14497751"/>
                </a:lnTo>
                <a:lnTo>
                  <a:pt x="0" y="1449775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40545" y="2762143"/>
            <a:ext cx="9449022" cy="7524857"/>
          </a:xfrm>
          <a:custGeom>
            <a:avLst/>
            <a:gdLst/>
            <a:ahLst/>
            <a:cxnLst/>
            <a:rect r="r" b="b" t="t" l="l"/>
            <a:pathLst>
              <a:path h="7524857" w="9449022">
                <a:moveTo>
                  <a:pt x="0" y="0"/>
                </a:moveTo>
                <a:lnTo>
                  <a:pt x="9449021" y="0"/>
                </a:lnTo>
                <a:lnTo>
                  <a:pt x="9449021" y="7524857"/>
                </a:lnTo>
                <a:lnTo>
                  <a:pt x="0" y="75248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48092" y="5696050"/>
            <a:ext cx="8479423" cy="2099308"/>
          </a:xfrm>
          <a:prstGeom prst="rect">
            <a:avLst/>
          </a:prstGeom>
        </p:spPr>
        <p:txBody>
          <a:bodyPr anchor="t" rtlCol="false" tIns="0" lIns="0" bIns="0" rIns="0">
            <a:spAutoFit/>
          </a:bodyPr>
          <a:lstStyle/>
          <a:p>
            <a:pPr algn="l">
              <a:lnSpc>
                <a:spcPts val="14774"/>
              </a:lnSpc>
            </a:pPr>
            <a:r>
              <a:rPr lang="en-US" b="true" sz="14774">
                <a:solidFill>
                  <a:srgbClr val="0A0147"/>
                </a:solidFill>
                <a:latin typeface="Poppins Ultra-Bold"/>
                <a:ea typeface="Poppins Ultra-Bold"/>
                <a:cs typeface="Poppins Ultra-Bold"/>
                <a:sym typeface="Poppins Ultra-Bold"/>
              </a:rPr>
              <a:t>STUDGO</a:t>
            </a:r>
          </a:p>
        </p:txBody>
      </p:sp>
      <p:sp>
        <p:nvSpPr>
          <p:cNvPr name="TextBox 5" id="5"/>
          <p:cNvSpPr txBox="true"/>
          <p:nvPr/>
        </p:nvSpPr>
        <p:spPr>
          <a:xfrm rot="0">
            <a:off x="556683" y="7899446"/>
            <a:ext cx="7672537" cy="1031241"/>
          </a:xfrm>
          <a:prstGeom prst="rect">
            <a:avLst/>
          </a:prstGeom>
        </p:spPr>
        <p:txBody>
          <a:bodyPr anchor="t" rtlCol="false" tIns="0" lIns="0" bIns="0" rIns="0">
            <a:spAutoFit/>
          </a:bodyPr>
          <a:lstStyle/>
          <a:p>
            <a:pPr algn="l">
              <a:lnSpc>
                <a:spcPts val="4059"/>
              </a:lnSpc>
              <a:spcBef>
                <a:spcPct val="0"/>
              </a:spcBef>
            </a:pPr>
            <a:r>
              <a:rPr lang="en-US" sz="2899">
                <a:solidFill>
                  <a:srgbClr val="0A0147"/>
                </a:solidFill>
                <a:latin typeface="Poppins"/>
                <a:ea typeface="Poppins"/>
                <a:cs typeface="Poppins"/>
                <a:sym typeface="Poppins"/>
              </a:rPr>
              <a:t> Your G</a:t>
            </a:r>
            <a:r>
              <a:rPr lang="en-US" sz="2899">
                <a:solidFill>
                  <a:srgbClr val="0A0147"/>
                </a:solidFill>
                <a:latin typeface="Poppins"/>
                <a:ea typeface="Poppins"/>
                <a:cs typeface="Poppins"/>
                <a:sym typeface="Poppins"/>
              </a:rPr>
              <a:t>ateway to University Engagement and Career Growth</a:t>
            </a:r>
          </a:p>
        </p:txBody>
      </p:sp>
      <p:sp>
        <p:nvSpPr>
          <p:cNvPr name="TextBox 6" id="6"/>
          <p:cNvSpPr txBox="true"/>
          <p:nvPr/>
        </p:nvSpPr>
        <p:spPr>
          <a:xfrm rot="0">
            <a:off x="14219981" y="812482"/>
            <a:ext cx="3039319" cy="375285"/>
          </a:xfrm>
          <a:prstGeom prst="rect">
            <a:avLst/>
          </a:prstGeom>
        </p:spPr>
        <p:txBody>
          <a:bodyPr anchor="t" rtlCol="false" tIns="0" lIns="0" bIns="0" rIns="0">
            <a:spAutoFit/>
          </a:bodyPr>
          <a:lstStyle/>
          <a:p>
            <a:pPr algn="r" marL="0" indent="0" lvl="0">
              <a:lnSpc>
                <a:spcPts val="2940"/>
              </a:lnSpc>
              <a:spcBef>
                <a:spcPct val="0"/>
              </a:spcBef>
            </a:pPr>
            <a:r>
              <a:rPr lang="en-US" sz="2100">
                <a:solidFill>
                  <a:srgbClr val="0A0147"/>
                </a:solidFill>
                <a:latin typeface="Poppins"/>
                <a:ea typeface="Poppins"/>
                <a:cs typeface="Poppins"/>
                <a:sym typeface="Poppins"/>
              </a:rPr>
              <a:t>Helwan </a:t>
            </a:r>
            <a:r>
              <a:rPr lang="en-US" sz="2100" strike="noStrike" u="none">
                <a:solidFill>
                  <a:srgbClr val="0A0147"/>
                </a:solidFill>
                <a:latin typeface="Poppins"/>
                <a:ea typeface="Poppins"/>
                <a:cs typeface="Poppins"/>
                <a:sym typeface="Poppins"/>
              </a:rPr>
              <a:t>University</a:t>
            </a:r>
          </a:p>
        </p:txBody>
      </p:sp>
      <p:sp>
        <p:nvSpPr>
          <p:cNvPr name="TextBox 7" id="7"/>
          <p:cNvSpPr txBox="true"/>
          <p:nvPr/>
        </p:nvSpPr>
        <p:spPr>
          <a:xfrm rot="0">
            <a:off x="1028700" y="782955"/>
            <a:ext cx="2462752" cy="424815"/>
          </a:xfrm>
          <a:prstGeom prst="rect">
            <a:avLst/>
          </a:prstGeom>
        </p:spPr>
        <p:txBody>
          <a:bodyPr anchor="t" rtlCol="false" tIns="0" lIns="0" bIns="0" rIns="0">
            <a:spAutoFit/>
          </a:bodyPr>
          <a:lstStyle/>
          <a:p>
            <a:pPr algn="just">
              <a:lnSpc>
                <a:spcPts val="3359"/>
              </a:lnSpc>
              <a:spcBef>
                <a:spcPct val="0"/>
              </a:spcBef>
            </a:pPr>
            <a:r>
              <a:rPr lang="en-US" b="true" sz="2400">
                <a:solidFill>
                  <a:srgbClr val="0055D9"/>
                </a:solidFill>
                <a:latin typeface="Poppins Bold"/>
                <a:ea typeface="Poppins Bold"/>
                <a:cs typeface="Poppins Bold"/>
                <a:sym typeface="Poppins Bold"/>
              </a:rPr>
              <a:t>Supervisor :</a:t>
            </a:r>
          </a:p>
        </p:txBody>
      </p:sp>
      <p:sp>
        <p:nvSpPr>
          <p:cNvPr name="TextBox 8" id="8"/>
          <p:cNvSpPr txBox="true"/>
          <p:nvPr/>
        </p:nvSpPr>
        <p:spPr>
          <a:xfrm rot="0">
            <a:off x="3364399" y="812483"/>
            <a:ext cx="2954902" cy="375285"/>
          </a:xfrm>
          <a:prstGeom prst="rect">
            <a:avLst/>
          </a:prstGeom>
        </p:spPr>
        <p:txBody>
          <a:bodyPr anchor="t" rtlCol="false" tIns="0" lIns="0" bIns="0" rIns="0">
            <a:spAutoFit/>
          </a:bodyPr>
          <a:lstStyle/>
          <a:p>
            <a:pPr algn="l">
              <a:lnSpc>
                <a:spcPts val="2940"/>
              </a:lnSpc>
              <a:spcBef>
                <a:spcPct val="0"/>
              </a:spcBef>
            </a:pPr>
            <a:r>
              <a:rPr lang="en-US" sz="2100">
                <a:solidFill>
                  <a:srgbClr val="0A0147"/>
                </a:solidFill>
                <a:latin typeface="Poppins"/>
                <a:ea typeface="Poppins"/>
                <a:cs typeface="Poppins"/>
                <a:sym typeface="Poppins"/>
              </a:rPr>
              <a:t>Dr / Salwa Osama</a:t>
            </a:r>
          </a:p>
        </p:txBody>
      </p:sp>
      <p:sp>
        <p:nvSpPr>
          <p:cNvPr name="Freeform 9" id="9"/>
          <p:cNvSpPr/>
          <p:nvPr/>
        </p:nvSpPr>
        <p:spPr>
          <a:xfrm flipH="false" flipV="false" rot="0">
            <a:off x="1260855" y="2273653"/>
            <a:ext cx="3279522" cy="3279522"/>
          </a:xfrm>
          <a:custGeom>
            <a:avLst/>
            <a:gdLst/>
            <a:ahLst/>
            <a:cxnLst/>
            <a:rect r="r" b="b" t="t" l="l"/>
            <a:pathLst>
              <a:path h="3279522" w="3279522">
                <a:moveTo>
                  <a:pt x="0" y="0"/>
                </a:moveTo>
                <a:lnTo>
                  <a:pt x="3279522" y="0"/>
                </a:lnTo>
                <a:lnTo>
                  <a:pt x="3279522" y="3279522"/>
                </a:lnTo>
                <a:lnTo>
                  <a:pt x="0" y="3279522"/>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10</a:t>
            </a:r>
          </a:p>
        </p:txBody>
      </p:sp>
      <p:sp>
        <p:nvSpPr>
          <p:cNvPr name="TextBox 3" id="3"/>
          <p:cNvSpPr txBox="true"/>
          <p:nvPr/>
        </p:nvSpPr>
        <p:spPr>
          <a:xfrm rot="0">
            <a:off x="291942" y="258100"/>
            <a:ext cx="8115266"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Bold"/>
                <a:ea typeface="Poppins Bold"/>
                <a:cs typeface="Poppins Bold"/>
                <a:sym typeface="Poppins Bold"/>
              </a:rPr>
              <a:t>RELATED WORK...</a:t>
            </a:r>
          </a:p>
        </p:txBody>
      </p:sp>
      <p:sp>
        <p:nvSpPr>
          <p:cNvPr name="AutoShape 4" id="4"/>
          <p:cNvSpPr/>
          <p:nvPr/>
        </p:nvSpPr>
        <p:spPr>
          <a:xfrm>
            <a:off x="291942" y="1226267"/>
            <a:ext cx="5352899" cy="0"/>
          </a:xfrm>
          <a:prstGeom prst="line">
            <a:avLst/>
          </a:prstGeom>
          <a:ln cap="flat" w="19050">
            <a:solidFill>
              <a:srgbClr val="38B6FF"/>
            </a:solidFill>
            <a:prstDash val="solid"/>
            <a:headEnd type="none" len="sm" w="sm"/>
            <a:tailEnd type="oval" len="lg" w="lg"/>
          </a:ln>
        </p:spPr>
      </p:sp>
      <p:sp>
        <p:nvSpPr>
          <p:cNvPr name="TextBox 5" id="5"/>
          <p:cNvSpPr txBox="true"/>
          <p:nvPr/>
        </p:nvSpPr>
        <p:spPr>
          <a:xfrm rot="0">
            <a:off x="514350" y="2305949"/>
            <a:ext cx="17259300" cy="5579851"/>
          </a:xfrm>
          <a:prstGeom prst="rect">
            <a:avLst/>
          </a:prstGeom>
        </p:spPr>
        <p:txBody>
          <a:bodyPr anchor="t" rtlCol="false" tIns="0" lIns="0" bIns="0" rIns="0">
            <a:spAutoFit/>
          </a:bodyPr>
          <a:lstStyle/>
          <a:p>
            <a:pPr algn="l" marL="764536" indent="-382268" lvl="1">
              <a:lnSpc>
                <a:spcPts val="4957"/>
              </a:lnSpc>
              <a:spcBef>
                <a:spcPct val="0"/>
              </a:spcBef>
              <a:buFont typeface="Arial"/>
              <a:buChar char="•"/>
            </a:pPr>
            <a:r>
              <a:rPr lang="en-US" sz="3541">
                <a:solidFill>
                  <a:srgbClr val="000000"/>
                </a:solidFill>
                <a:latin typeface="Poppins"/>
                <a:ea typeface="Poppins"/>
                <a:cs typeface="Poppins"/>
                <a:sym typeface="Poppins"/>
              </a:rPr>
              <a:t>RAG (Retrieval-Augmented Generation) enhances generative model</a:t>
            </a:r>
            <a:r>
              <a:rPr lang="en-US" sz="3541">
                <a:solidFill>
                  <a:srgbClr val="000000"/>
                </a:solidFill>
                <a:latin typeface="Poppins"/>
                <a:ea typeface="Poppins"/>
                <a:cs typeface="Poppins"/>
                <a:sym typeface="Poppins"/>
              </a:rPr>
              <a:t>s by incorporating real-time retrieved knowledge.</a:t>
            </a:r>
          </a:p>
          <a:p>
            <a:pPr algn="l">
              <a:lnSpc>
                <a:spcPts val="4957"/>
              </a:lnSpc>
              <a:spcBef>
                <a:spcPct val="0"/>
              </a:spcBef>
            </a:pPr>
          </a:p>
          <a:p>
            <a:pPr algn="l" marL="764536" indent="-382268" lvl="1">
              <a:lnSpc>
                <a:spcPts val="4957"/>
              </a:lnSpc>
              <a:spcBef>
                <a:spcPct val="0"/>
              </a:spcBef>
              <a:buFont typeface="Arial"/>
              <a:buChar char="•"/>
            </a:pPr>
            <a:r>
              <a:rPr lang="en-US" sz="3541">
                <a:solidFill>
                  <a:srgbClr val="000000"/>
                </a:solidFill>
                <a:latin typeface="Poppins"/>
                <a:ea typeface="Poppins"/>
                <a:cs typeface="Poppins"/>
                <a:sym typeface="Poppins"/>
              </a:rPr>
              <a:t>Proposed by P. Lewis et al. (2020) to address challenges in open-domain question answering and factual accuracy.</a:t>
            </a:r>
          </a:p>
          <a:p>
            <a:pPr algn="l">
              <a:lnSpc>
                <a:spcPts val="4957"/>
              </a:lnSpc>
              <a:spcBef>
                <a:spcPct val="0"/>
              </a:spcBef>
            </a:pPr>
          </a:p>
          <a:p>
            <a:pPr algn="l" marL="764536" indent="-382268" lvl="1">
              <a:lnSpc>
                <a:spcPts val="4957"/>
              </a:lnSpc>
              <a:spcBef>
                <a:spcPct val="0"/>
              </a:spcBef>
              <a:buFont typeface="Arial"/>
              <a:buChar char="•"/>
            </a:pPr>
            <a:r>
              <a:rPr lang="en-US" sz="3541">
                <a:solidFill>
                  <a:srgbClr val="000000"/>
                </a:solidFill>
                <a:latin typeface="Poppins"/>
                <a:ea typeface="Poppins"/>
                <a:cs typeface="Poppins"/>
                <a:sym typeface="Poppins"/>
              </a:rPr>
              <a:t>Demonstrated significant improvements in answer relevance, coherence, and factual grounding compared to traditional language models.</a:t>
            </a:r>
          </a:p>
          <a:p>
            <a:pPr algn="l">
              <a:lnSpc>
                <a:spcPts val="4957"/>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1942" y="1226267"/>
            <a:ext cx="5352899" cy="0"/>
          </a:xfrm>
          <a:prstGeom prst="line">
            <a:avLst/>
          </a:prstGeom>
          <a:ln cap="flat" w="19050">
            <a:solidFill>
              <a:srgbClr val="38B6FF"/>
            </a:solidFill>
            <a:prstDash val="solid"/>
            <a:headEnd type="none" len="sm" w="sm"/>
            <a:tailEnd type="oval" len="lg" w="lg"/>
          </a:ln>
        </p:spPr>
      </p:sp>
      <p:sp>
        <p:nvSpPr>
          <p:cNvPr name="Freeform 3" id="3"/>
          <p:cNvSpPr/>
          <p:nvPr/>
        </p:nvSpPr>
        <p:spPr>
          <a:xfrm flipH="false" flipV="false" rot="0">
            <a:off x="14587199" y="4610127"/>
            <a:ext cx="4442746" cy="4114800"/>
          </a:xfrm>
          <a:custGeom>
            <a:avLst/>
            <a:gdLst/>
            <a:ahLst/>
            <a:cxnLst/>
            <a:rect r="r" b="b" t="t" l="l"/>
            <a:pathLst>
              <a:path h="4114800" w="4442746">
                <a:moveTo>
                  <a:pt x="0" y="0"/>
                </a:moveTo>
                <a:lnTo>
                  <a:pt x="4442747" y="0"/>
                </a:lnTo>
                <a:lnTo>
                  <a:pt x="44427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11</a:t>
            </a:r>
          </a:p>
        </p:txBody>
      </p:sp>
      <p:sp>
        <p:nvSpPr>
          <p:cNvPr name="TextBox 5" id="5"/>
          <p:cNvSpPr txBox="true"/>
          <p:nvPr/>
        </p:nvSpPr>
        <p:spPr>
          <a:xfrm rot="0">
            <a:off x="291942" y="279297"/>
            <a:ext cx="8115266"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Bold"/>
                <a:ea typeface="Poppins Bold"/>
                <a:cs typeface="Poppins Bold"/>
                <a:sym typeface="Poppins Bold"/>
              </a:rPr>
              <a:t>RELATED WORK...</a:t>
            </a:r>
          </a:p>
        </p:txBody>
      </p:sp>
      <p:sp>
        <p:nvSpPr>
          <p:cNvPr name="TextBox 6" id="6"/>
          <p:cNvSpPr txBox="true"/>
          <p:nvPr/>
        </p:nvSpPr>
        <p:spPr>
          <a:xfrm rot="0">
            <a:off x="291942" y="1994391"/>
            <a:ext cx="17303930" cy="4352042"/>
          </a:xfrm>
          <a:prstGeom prst="rect">
            <a:avLst/>
          </a:prstGeom>
        </p:spPr>
        <p:txBody>
          <a:bodyPr anchor="t" rtlCol="false" tIns="0" lIns="0" bIns="0" rIns="0">
            <a:spAutoFit/>
          </a:bodyPr>
          <a:lstStyle/>
          <a:p>
            <a:pPr algn="l">
              <a:lnSpc>
                <a:spcPts val="4970"/>
              </a:lnSpc>
            </a:pPr>
          </a:p>
          <a:p>
            <a:pPr algn="l" marL="766513" indent="-383256" lvl="1">
              <a:lnSpc>
                <a:spcPts val="4970"/>
              </a:lnSpc>
              <a:spcBef>
                <a:spcPct val="0"/>
              </a:spcBef>
              <a:buFont typeface="Arial"/>
              <a:buChar char="•"/>
            </a:pPr>
            <a:r>
              <a:rPr lang="en-US" sz="3550">
                <a:solidFill>
                  <a:srgbClr val="000000"/>
                </a:solidFill>
                <a:latin typeface="Poppins"/>
                <a:ea typeface="Poppins"/>
                <a:cs typeface="Poppins"/>
                <a:sym typeface="Poppins"/>
              </a:rPr>
              <a:t>A follow-up surve</a:t>
            </a:r>
            <a:r>
              <a:rPr lang="en-US" sz="3550">
                <a:solidFill>
                  <a:srgbClr val="000000"/>
                </a:solidFill>
                <a:latin typeface="Poppins"/>
                <a:ea typeface="Poppins"/>
                <a:cs typeface="Poppins"/>
                <a:sym typeface="Poppins"/>
              </a:rPr>
              <a:t>y by Y. Gao et al. (2023) highlights RAG’s effectiveness in reducing hallucinations and improving domain-specific responses.</a:t>
            </a:r>
          </a:p>
          <a:p>
            <a:pPr algn="l">
              <a:lnSpc>
                <a:spcPts val="4970"/>
              </a:lnSpc>
              <a:spcBef>
                <a:spcPct val="0"/>
              </a:spcBef>
            </a:pPr>
          </a:p>
          <a:p>
            <a:pPr algn="l">
              <a:lnSpc>
                <a:spcPts val="4970"/>
              </a:lnSpc>
              <a:spcBef>
                <a:spcPct val="0"/>
              </a:spcBef>
            </a:pPr>
          </a:p>
          <a:p>
            <a:pPr algn="l">
              <a:lnSpc>
                <a:spcPts val="4970"/>
              </a:lnSpc>
              <a:spcBef>
                <a:spcPct val="0"/>
              </a:spcBef>
            </a:pPr>
          </a:p>
          <a:p>
            <a:pPr algn="l">
              <a:lnSpc>
                <a:spcPts val="4970"/>
              </a:lnSpc>
              <a:spcBef>
                <a:spcPct val="0"/>
              </a:spcBef>
            </a:pPr>
          </a:p>
        </p:txBody>
      </p:sp>
      <p:sp>
        <p:nvSpPr>
          <p:cNvPr name="TextBox 7" id="7"/>
          <p:cNvSpPr txBox="true"/>
          <p:nvPr/>
        </p:nvSpPr>
        <p:spPr>
          <a:xfrm rot="0">
            <a:off x="710020" y="7108433"/>
            <a:ext cx="13586653" cy="1868059"/>
          </a:xfrm>
          <a:prstGeom prst="rect">
            <a:avLst/>
          </a:prstGeom>
        </p:spPr>
        <p:txBody>
          <a:bodyPr anchor="t" rtlCol="false" tIns="0" lIns="0" bIns="0" rIns="0">
            <a:spAutoFit/>
          </a:bodyPr>
          <a:lstStyle/>
          <a:p>
            <a:pPr algn="l">
              <a:lnSpc>
                <a:spcPts val="4970"/>
              </a:lnSpc>
              <a:spcBef>
                <a:spcPct val="0"/>
              </a:spcBef>
            </a:pPr>
            <a:r>
              <a:rPr lang="en-US" sz="3550">
                <a:solidFill>
                  <a:srgbClr val="000000"/>
                </a:solidFill>
                <a:latin typeface="Poppins"/>
                <a:ea typeface="Poppins"/>
                <a:cs typeface="Poppins"/>
                <a:sym typeface="Poppins"/>
              </a:rPr>
              <a:t>In Studgo, RAG enables our chatbot to generate reliable and context-aware answers by leveraging internal information on student activities.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00" y="4798448"/>
            <a:ext cx="10311650" cy="0"/>
          </a:xfrm>
          <a:prstGeom prst="line">
            <a:avLst/>
          </a:prstGeom>
          <a:ln cap="flat" w="38100">
            <a:solidFill>
              <a:srgbClr val="38B6FF"/>
            </a:solidFill>
            <a:prstDash val="solid"/>
            <a:headEnd type="none" len="sm" w="sm"/>
            <a:tailEnd type="oval" len="lg" w="lg"/>
          </a:ln>
        </p:spPr>
      </p:sp>
      <p:sp>
        <p:nvSpPr>
          <p:cNvPr name="Freeform 3" id="3"/>
          <p:cNvSpPr/>
          <p:nvPr/>
        </p:nvSpPr>
        <p:spPr>
          <a:xfrm flipH="false" flipV="false" rot="0">
            <a:off x="13311538" y="1383275"/>
            <a:ext cx="8602324" cy="8602324"/>
          </a:xfrm>
          <a:custGeom>
            <a:avLst/>
            <a:gdLst/>
            <a:ahLst/>
            <a:cxnLst/>
            <a:rect r="r" b="b" t="t" l="l"/>
            <a:pathLst>
              <a:path h="8602324" w="8602324">
                <a:moveTo>
                  <a:pt x="0" y="0"/>
                </a:moveTo>
                <a:lnTo>
                  <a:pt x="8602324" y="0"/>
                </a:lnTo>
                <a:lnTo>
                  <a:pt x="8602324" y="8602324"/>
                </a:lnTo>
                <a:lnTo>
                  <a:pt x="0" y="8602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959393"/>
            <a:ext cx="15632984" cy="1499300"/>
          </a:xfrm>
          <a:prstGeom prst="rect">
            <a:avLst/>
          </a:prstGeom>
        </p:spPr>
        <p:txBody>
          <a:bodyPr anchor="t" rtlCol="false" tIns="0" lIns="0" bIns="0" rIns="0">
            <a:spAutoFit/>
          </a:bodyPr>
          <a:lstStyle/>
          <a:p>
            <a:pPr algn="l">
              <a:lnSpc>
                <a:spcPts val="10517"/>
              </a:lnSpc>
            </a:pPr>
            <a:r>
              <a:rPr lang="en-US" b="true" sz="10517">
                <a:solidFill>
                  <a:srgbClr val="0A0147"/>
                </a:solidFill>
                <a:latin typeface="Poppins Bold"/>
                <a:ea typeface="Poppins Bold"/>
                <a:cs typeface="Poppins Bold"/>
                <a:sym typeface="Poppins Bold"/>
              </a:rPr>
              <a:t>SYSTEM OVERVIEW</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36886"/>
            <a:ext cx="16703367" cy="9813228"/>
          </a:xfrm>
          <a:custGeom>
            <a:avLst/>
            <a:gdLst/>
            <a:ahLst/>
            <a:cxnLst/>
            <a:rect r="r" b="b" t="t" l="l"/>
            <a:pathLst>
              <a:path h="9813228" w="16703367">
                <a:moveTo>
                  <a:pt x="0" y="0"/>
                </a:moveTo>
                <a:lnTo>
                  <a:pt x="16703367" y="0"/>
                </a:lnTo>
                <a:lnTo>
                  <a:pt x="16703367" y="9813228"/>
                </a:lnTo>
                <a:lnTo>
                  <a:pt x="0" y="9813228"/>
                </a:lnTo>
                <a:lnTo>
                  <a:pt x="0" y="0"/>
                </a:lnTo>
                <a:close/>
              </a:path>
            </a:pathLst>
          </a:custGeom>
          <a:blipFill>
            <a:blip r:embed="rId2"/>
            <a:stretch>
              <a:fillRect l="0" t="0" r="0" b="0"/>
            </a:stretch>
          </a:blipFill>
        </p:spPr>
      </p:sp>
      <p:sp>
        <p:nvSpPr>
          <p:cNvPr name="TextBox 3" id="3"/>
          <p:cNvSpPr txBox="true"/>
          <p:nvPr/>
        </p:nvSpPr>
        <p:spPr>
          <a:xfrm rot="0">
            <a:off x="17327204" y="9592236"/>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13</a:t>
            </a:r>
          </a:p>
        </p:txBody>
      </p:sp>
      <p:sp>
        <p:nvSpPr>
          <p:cNvPr name="TextBox 4" id="4"/>
          <p:cNvSpPr txBox="true"/>
          <p:nvPr/>
        </p:nvSpPr>
        <p:spPr>
          <a:xfrm rot="0">
            <a:off x="10081922" y="4396117"/>
            <a:ext cx="1901095" cy="301591"/>
          </a:xfrm>
          <a:prstGeom prst="rect">
            <a:avLst/>
          </a:prstGeom>
        </p:spPr>
        <p:txBody>
          <a:bodyPr anchor="t" rtlCol="false" tIns="0" lIns="0" bIns="0" rIns="0">
            <a:spAutoFit/>
          </a:bodyPr>
          <a:lstStyle/>
          <a:p>
            <a:pPr algn="ctr">
              <a:lnSpc>
                <a:spcPts val="2123"/>
              </a:lnSpc>
              <a:spcBef>
                <a:spcPct val="0"/>
              </a:spcBef>
            </a:pPr>
            <a:r>
              <a:rPr lang="en-US" sz="2123">
                <a:solidFill>
                  <a:srgbClr val="000000"/>
                </a:solidFill>
                <a:latin typeface="Poppins"/>
                <a:ea typeface="Poppins"/>
                <a:cs typeface="Poppins"/>
                <a:sym typeface="Poppins"/>
              </a:rPr>
              <a:t>WEBSCRAPING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042214" y="3573397"/>
            <a:ext cx="5245786" cy="4931039"/>
          </a:xfrm>
          <a:custGeom>
            <a:avLst/>
            <a:gdLst/>
            <a:ahLst/>
            <a:cxnLst/>
            <a:rect r="r" b="b" t="t" l="l"/>
            <a:pathLst>
              <a:path h="4931039" w="5245786">
                <a:moveTo>
                  <a:pt x="0" y="0"/>
                </a:moveTo>
                <a:lnTo>
                  <a:pt x="5245786" y="0"/>
                </a:lnTo>
                <a:lnTo>
                  <a:pt x="5245786" y="4931039"/>
                </a:lnTo>
                <a:lnTo>
                  <a:pt x="0" y="4931039"/>
                </a:lnTo>
                <a:lnTo>
                  <a:pt x="0" y="0"/>
                </a:lnTo>
                <a:close/>
              </a:path>
            </a:pathLst>
          </a:custGeom>
          <a:blipFill>
            <a:blip r:embed="rId2"/>
            <a:stretch>
              <a:fillRect l="0" t="0" r="0" b="0"/>
            </a:stretch>
          </a:blipFill>
        </p:spPr>
      </p:sp>
      <p:sp>
        <p:nvSpPr>
          <p:cNvPr name="TextBox 3" id="3"/>
          <p:cNvSpPr txBox="true"/>
          <p:nvPr/>
        </p:nvSpPr>
        <p:spPr>
          <a:xfrm rot="0">
            <a:off x="3275012" y="143137"/>
            <a:ext cx="9406827" cy="1036219"/>
          </a:xfrm>
          <a:prstGeom prst="rect">
            <a:avLst/>
          </a:prstGeom>
        </p:spPr>
        <p:txBody>
          <a:bodyPr anchor="t" rtlCol="false" tIns="0" lIns="0" bIns="0" rIns="0">
            <a:spAutoFit/>
          </a:bodyPr>
          <a:lstStyle/>
          <a:p>
            <a:pPr algn="l" marL="0" indent="0" lvl="0">
              <a:lnSpc>
                <a:spcPts val="7985"/>
              </a:lnSpc>
              <a:spcBef>
                <a:spcPct val="0"/>
              </a:spcBef>
            </a:pPr>
            <a:r>
              <a:rPr lang="en-US" b="true" sz="5703">
                <a:solidFill>
                  <a:srgbClr val="0055D9"/>
                </a:solidFill>
                <a:latin typeface="Poppins Bold"/>
                <a:ea typeface="Poppins Bold"/>
                <a:cs typeface="Poppins Bold"/>
                <a:sym typeface="Poppins Bold"/>
              </a:rPr>
              <a:t>Frontend Architecture</a:t>
            </a:r>
          </a:p>
        </p:txBody>
      </p:sp>
      <p:sp>
        <p:nvSpPr>
          <p:cNvPr name="TextBox 4" id="4"/>
          <p:cNvSpPr txBox="true"/>
          <p:nvPr/>
        </p:nvSpPr>
        <p:spPr>
          <a:xfrm rot="0">
            <a:off x="195017" y="3306022"/>
            <a:ext cx="12992598" cy="6872822"/>
          </a:xfrm>
          <a:prstGeom prst="rect">
            <a:avLst/>
          </a:prstGeom>
        </p:spPr>
        <p:txBody>
          <a:bodyPr anchor="t" rtlCol="false" tIns="0" lIns="0" bIns="0" rIns="0">
            <a:spAutoFit/>
          </a:bodyPr>
          <a:lstStyle/>
          <a:p>
            <a:pPr algn="l">
              <a:lnSpc>
                <a:spcPts val="4954"/>
              </a:lnSpc>
              <a:spcBef>
                <a:spcPct val="0"/>
              </a:spcBef>
            </a:pPr>
            <a:r>
              <a:rPr lang="en-US" b="true" sz="3538">
                <a:solidFill>
                  <a:srgbClr val="0055D9"/>
                </a:solidFill>
                <a:latin typeface="Poppins Bold"/>
                <a:ea typeface="Poppins Bold"/>
                <a:cs typeface="Poppins Bold"/>
                <a:sym typeface="Poppins Bold"/>
              </a:rPr>
              <a:t>F</a:t>
            </a:r>
            <a:r>
              <a:rPr lang="en-US" b="true" sz="3538">
                <a:solidFill>
                  <a:srgbClr val="0055D9"/>
                </a:solidFill>
                <a:latin typeface="Poppins Bold"/>
                <a:ea typeface="Poppins Bold"/>
                <a:cs typeface="Poppins Bold"/>
                <a:sym typeface="Poppins Bold"/>
              </a:rPr>
              <a:t>eature-Based Modules</a:t>
            </a:r>
          </a:p>
          <a:p>
            <a:pPr algn="l">
              <a:lnSpc>
                <a:spcPts val="4158"/>
              </a:lnSpc>
              <a:spcBef>
                <a:spcPct val="0"/>
              </a:spcBef>
            </a:pPr>
            <a:r>
              <a:rPr lang="en-US" sz="2970">
                <a:solidFill>
                  <a:srgbClr val="000000"/>
                </a:solidFill>
                <a:latin typeface="Poppins"/>
                <a:ea typeface="Poppins"/>
                <a:cs typeface="Poppins"/>
                <a:sym typeface="Poppins"/>
              </a:rPr>
              <a:t>Each module represents a core feature of the system:</a:t>
            </a:r>
          </a:p>
          <a:p>
            <a:pPr algn="l" marL="641357" indent="-320678" lvl="1">
              <a:lnSpc>
                <a:spcPts val="4158"/>
              </a:lnSpc>
              <a:spcBef>
                <a:spcPct val="0"/>
              </a:spcBef>
              <a:buFont typeface="Arial"/>
              <a:buChar char="•"/>
            </a:pPr>
            <a:r>
              <a:rPr lang="en-US" b="true" sz="2970">
                <a:solidFill>
                  <a:srgbClr val="0055D9"/>
                </a:solidFill>
                <a:latin typeface="Poppins Bold"/>
                <a:ea typeface="Poppins Bold"/>
                <a:cs typeface="Poppins Bold"/>
                <a:sym typeface="Poppins Bold"/>
              </a:rPr>
              <a:t>Auth Module</a:t>
            </a:r>
          </a:p>
          <a:p>
            <a:pPr algn="l" marL="1282714" indent="-427571" lvl="2">
              <a:lnSpc>
                <a:spcPts val="4158"/>
              </a:lnSpc>
              <a:buFont typeface="Arial"/>
              <a:buChar char="⚬"/>
            </a:pPr>
            <a:r>
              <a:rPr lang="en-US" sz="2970">
                <a:solidFill>
                  <a:srgbClr val="000000"/>
                </a:solidFill>
                <a:latin typeface="Poppins"/>
                <a:ea typeface="Poppins"/>
                <a:cs typeface="Poppins"/>
                <a:sym typeface="Poppins"/>
              </a:rPr>
              <a:t>Manages login, registra</a:t>
            </a:r>
            <a:r>
              <a:rPr lang="en-US" sz="2970">
                <a:solidFill>
                  <a:srgbClr val="000000"/>
                </a:solidFill>
                <a:latin typeface="Poppins"/>
                <a:ea typeface="Poppins"/>
                <a:cs typeface="Poppins"/>
                <a:sym typeface="Poppins"/>
              </a:rPr>
              <a:t>tion, and JWT-based authentication.</a:t>
            </a:r>
          </a:p>
          <a:p>
            <a:pPr algn="l" marL="1282714" indent="-427571" lvl="2">
              <a:lnSpc>
                <a:spcPts val="4158"/>
              </a:lnSpc>
              <a:buFont typeface="Arial"/>
              <a:buChar char="⚬"/>
            </a:pPr>
            <a:r>
              <a:rPr lang="en-US" sz="2970">
                <a:solidFill>
                  <a:srgbClr val="000000"/>
                </a:solidFill>
                <a:latin typeface="Poppins"/>
                <a:ea typeface="Poppins"/>
                <a:cs typeface="Poppins"/>
                <a:sym typeface="Poppins"/>
              </a:rPr>
              <a:t>Ensures secure access to the application.</a:t>
            </a:r>
          </a:p>
          <a:p>
            <a:pPr algn="l" marL="641357" indent="-320678" lvl="1">
              <a:lnSpc>
                <a:spcPts val="4158"/>
              </a:lnSpc>
              <a:buFont typeface="Arial"/>
              <a:buChar char="•"/>
            </a:pPr>
            <a:r>
              <a:rPr lang="en-US" b="true" sz="2970">
                <a:solidFill>
                  <a:srgbClr val="0055D9"/>
                </a:solidFill>
                <a:latin typeface="Poppins Bold"/>
                <a:ea typeface="Poppins Bold"/>
                <a:cs typeface="Poppins Bold"/>
                <a:sym typeface="Poppins Bold"/>
              </a:rPr>
              <a:t>SA (Student Activities) Module</a:t>
            </a:r>
          </a:p>
          <a:p>
            <a:pPr algn="l" marL="1282714" indent="-427571" lvl="2">
              <a:lnSpc>
                <a:spcPts val="4158"/>
              </a:lnSpc>
              <a:buFont typeface="Arial"/>
              <a:buChar char="⚬"/>
            </a:pPr>
            <a:r>
              <a:rPr lang="en-US" sz="2970">
                <a:solidFill>
                  <a:srgbClr val="000000"/>
                </a:solidFill>
                <a:latin typeface="Poppins"/>
                <a:ea typeface="Poppins"/>
                <a:cs typeface="Poppins"/>
                <a:sym typeface="Poppins"/>
              </a:rPr>
              <a:t>Handles functionalities related to student activities.</a:t>
            </a:r>
          </a:p>
          <a:p>
            <a:pPr algn="l" marL="1282714" indent="-427571" lvl="2">
              <a:lnSpc>
                <a:spcPts val="4158"/>
              </a:lnSpc>
              <a:buFont typeface="Arial"/>
              <a:buChar char="⚬"/>
            </a:pPr>
            <a:r>
              <a:rPr lang="en-US" sz="2970">
                <a:solidFill>
                  <a:srgbClr val="000000"/>
                </a:solidFill>
                <a:latin typeface="Poppins"/>
                <a:ea typeface="Poppins"/>
                <a:cs typeface="Poppins"/>
                <a:sym typeface="Poppins"/>
              </a:rPr>
              <a:t>Manages events, workshops, internships, and related data.</a:t>
            </a:r>
          </a:p>
          <a:p>
            <a:pPr algn="l" marL="641357" indent="-320678" lvl="1">
              <a:lnSpc>
                <a:spcPts val="4158"/>
              </a:lnSpc>
              <a:buFont typeface="Arial"/>
              <a:buChar char="•"/>
            </a:pPr>
            <a:r>
              <a:rPr lang="en-US" b="true" sz="2970">
                <a:solidFill>
                  <a:srgbClr val="0055D9"/>
                </a:solidFill>
                <a:latin typeface="Poppins Bold"/>
                <a:ea typeface="Poppins Bold"/>
                <a:cs typeface="Poppins Bold"/>
                <a:sym typeface="Poppins Bold"/>
              </a:rPr>
              <a:t>Student Module</a:t>
            </a:r>
          </a:p>
          <a:p>
            <a:pPr algn="l" marL="1282714" indent="-427571" lvl="2">
              <a:lnSpc>
                <a:spcPts val="4158"/>
              </a:lnSpc>
              <a:buFont typeface="Arial"/>
              <a:buChar char="⚬"/>
            </a:pPr>
            <a:r>
              <a:rPr lang="en-US" sz="2970">
                <a:solidFill>
                  <a:srgbClr val="000000"/>
                </a:solidFill>
                <a:latin typeface="Poppins"/>
                <a:ea typeface="Poppins"/>
                <a:cs typeface="Poppins"/>
                <a:sym typeface="Poppins"/>
              </a:rPr>
              <a:t>Manages student profiles and personal settings.</a:t>
            </a:r>
          </a:p>
          <a:p>
            <a:pPr algn="l" marL="1282714" indent="-427571" lvl="2">
              <a:lnSpc>
                <a:spcPts val="4158"/>
              </a:lnSpc>
              <a:buFont typeface="Arial"/>
              <a:buChar char="⚬"/>
            </a:pPr>
            <a:r>
              <a:rPr lang="en-US" sz="2970">
                <a:solidFill>
                  <a:srgbClr val="000000"/>
                </a:solidFill>
                <a:latin typeface="Poppins"/>
                <a:ea typeface="Poppins"/>
                <a:cs typeface="Poppins"/>
                <a:sym typeface="Poppins"/>
              </a:rPr>
              <a:t>Includes a calendar feature for tracking registered activities and important dates.</a:t>
            </a:r>
          </a:p>
          <a:p>
            <a:pPr algn="l">
              <a:lnSpc>
                <a:spcPts val="4158"/>
              </a:lnSpc>
            </a:pPr>
          </a:p>
        </p:txBody>
      </p:sp>
      <p:sp>
        <p:nvSpPr>
          <p:cNvPr name="TextBox 5" id="5"/>
          <p:cNvSpPr txBox="true"/>
          <p:nvPr/>
        </p:nvSpPr>
        <p:spPr>
          <a:xfrm rot="0">
            <a:off x="17327204" y="9592236"/>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14</a:t>
            </a:r>
          </a:p>
        </p:txBody>
      </p:sp>
      <p:sp>
        <p:nvSpPr>
          <p:cNvPr name="TextBox 6" id="6"/>
          <p:cNvSpPr txBox="true"/>
          <p:nvPr/>
        </p:nvSpPr>
        <p:spPr>
          <a:xfrm rot="0">
            <a:off x="195017" y="1388626"/>
            <a:ext cx="18122004" cy="1717650"/>
          </a:xfrm>
          <a:prstGeom prst="rect">
            <a:avLst/>
          </a:prstGeom>
        </p:spPr>
        <p:txBody>
          <a:bodyPr anchor="t" rtlCol="false" tIns="0" lIns="0" bIns="0" rIns="0">
            <a:spAutoFit/>
          </a:bodyPr>
          <a:lstStyle/>
          <a:p>
            <a:pPr algn="l">
              <a:lnSpc>
                <a:spcPts val="4551"/>
              </a:lnSpc>
            </a:pPr>
            <a:r>
              <a:rPr lang="en-US" sz="3250">
                <a:solidFill>
                  <a:srgbClr val="000000"/>
                </a:solidFill>
                <a:latin typeface="Poppins"/>
                <a:ea typeface="Poppins"/>
                <a:cs typeface="Poppins"/>
                <a:sym typeface="Poppins"/>
              </a:rPr>
              <a:t>Our fronte</a:t>
            </a:r>
            <a:r>
              <a:rPr lang="en-US" sz="3250">
                <a:solidFill>
                  <a:srgbClr val="000000"/>
                </a:solidFill>
                <a:latin typeface="Poppins"/>
                <a:ea typeface="Poppins"/>
                <a:cs typeface="Poppins"/>
                <a:sym typeface="Poppins"/>
              </a:rPr>
              <a:t>nd is built using Rea</a:t>
            </a:r>
            <a:r>
              <a:rPr lang="en-US" sz="3250">
                <a:solidFill>
                  <a:srgbClr val="000000"/>
                </a:solidFill>
                <a:latin typeface="Poppins"/>
                <a:ea typeface="Poppins"/>
                <a:cs typeface="Poppins"/>
                <a:sym typeface="Poppins"/>
              </a:rPr>
              <a:t>c</a:t>
            </a:r>
            <a:r>
              <a:rPr lang="en-US" sz="3250">
                <a:solidFill>
                  <a:srgbClr val="000000"/>
                </a:solidFill>
                <a:latin typeface="Poppins"/>
                <a:ea typeface="Poppins"/>
                <a:cs typeface="Poppins"/>
                <a:sym typeface="Poppins"/>
              </a:rPr>
              <a:t>t</a:t>
            </a:r>
            <a:r>
              <a:rPr lang="en-US" sz="3250">
                <a:solidFill>
                  <a:srgbClr val="000000"/>
                </a:solidFill>
                <a:latin typeface="Poppins"/>
                <a:ea typeface="Poppins"/>
                <a:cs typeface="Poppins"/>
                <a:sym typeface="Poppins"/>
              </a:rPr>
              <a:t> </a:t>
            </a:r>
            <a:r>
              <a:rPr lang="en-US" sz="3250">
                <a:solidFill>
                  <a:srgbClr val="000000"/>
                </a:solidFill>
                <a:latin typeface="Poppins"/>
                <a:ea typeface="Poppins"/>
                <a:cs typeface="Poppins"/>
                <a:sym typeface="Poppins"/>
              </a:rPr>
              <a:t>a</a:t>
            </a:r>
            <a:r>
              <a:rPr lang="en-US" sz="3250">
                <a:solidFill>
                  <a:srgbClr val="000000"/>
                </a:solidFill>
                <a:latin typeface="Poppins"/>
                <a:ea typeface="Poppins"/>
                <a:cs typeface="Poppins"/>
                <a:sym typeface="Poppins"/>
              </a:rPr>
              <a:t>n</a:t>
            </a:r>
            <a:r>
              <a:rPr lang="en-US" sz="3250">
                <a:solidFill>
                  <a:srgbClr val="000000"/>
                </a:solidFill>
                <a:latin typeface="Poppins"/>
                <a:ea typeface="Poppins"/>
                <a:cs typeface="Poppins"/>
                <a:sym typeface="Poppins"/>
              </a:rPr>
              <a:t>d follows a modular, </a:t>
            </a:r>
            <a:r>
              <a:rPr lang="en-US" b="true" sz="3250">
                <a:solidFill>
                  <a:srgbClr val="0055D9"/>
                </a:solidFill>
                <a:latin typeface="Poppins Bold"/>
                <a:ea typeface="Poppins Bold"/>
                <a:cs typeface="Poppins Bold"/>
                <a:sym typeface="Poppins Bold"/>
              </a:rPr>
              <a:t>feature-based architecture</a:t>
            </a:r>
            <a:r>
              <a:rPr lang="en-US" sz="3250">
                <a:solidFill>
                  <a:srgbClr val="000000"/>
                </a:solidFill>
                <a:latin typeface="Poppins"/>
                <a:ea typeface="Poppins"/>
                <a:cs typeface="Poppins"/>
                <a:sym typeface="Poppins"/>
              </a:rPr>
              <a:t>. This structure enhances maintainability, scalab</a:t>
            </a:r>
            <a:r>
              <a:rPr lang="en-US" sz="3250">
                <a:solidFill>
                  <a:srgbClr val="000000"/>
                </a:solidFill>
                <a:latin typeface="Poppins"/>
                <a:ea typeface="Poppins"/>
                <a:cs typeface="Poppins"/>
                <a:sym typeface="Poppins"/>
              </a:rPr>
              <a:t>ility, and team collaboration by separating core functionalities into isolated modules.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60669" y="3570176"/>
            <a:ext cx="7473593" cy="5478525"/>
          </a:xfrm>
          <a:custGeom>
            <a:avLst/>
            <a:gdLst/>
            <a:ahLst/>
            <a:cxnLst/>
            <a:rect r="r" b="b" t="t" l="l"/>
            <a:pathLst>
              <a:path h="5478525" w="7473593">
                <a:moveTo>
                  <a:pt x="0" y="0"/>
                </a:moveTo>
                <a:lnTo>
                  <a:pt x="7473594" y="0"/>
                </a:lnTo>
                <a:lnTo>
                  <a:pt x="7473594" y="5478525"/>
                </a:lnTo>
                <a:lnTo>
                  <a:pt x="0" y="5478525"/>
                </a:lnTo>
                <a:lnTo>
                  <a:pt x="0" y="0"/>
                </a:lnTo>
                <a:close/>
              </a:path>
            </a:pathLst>
          </a:custGeom>
          <a:blipFill>
            <a:blip r:embed="rId2"/>
            <a:stretch>
              <a:fillRect l="0" t="-1957" r="0" b="-1957"/>
            </a:stretch>
          </a:blipFill>
        </p:spPr>
      </p:sp>
      <p:sp>
        <p:nvSpPr>
          <p:cNvPr name="TextBox 3" id="3"/>
          <p:cNvSpPr txBox="true"/>
          <p:nvPr/>
        </p:nvSpPr>
        <p:spPr>
          <a:xfrm rot="0">
            <a:off x="4484307" y="15709"/>
            <a:ext cx="8347115" cy="1010285"/>
          </a:xfrm>
          <a:prstGeom prst="rect">
            <a:avLst/>
          </a:prstGeom>
        </p:spPr>
        <p:txBody>
          <a:bodyPr anchor="t" rtlCol="false" tIns="0" lIns="0" bIns="0" rIns="0">
            <a:spAutoFit/>
          </a:bodyPr>
          <a:lstStyle/>
          <a:p>
            <a:pPr algn="ctr">
              <a:lnSpc>
                <a:spcPts val="7840"/>
              </a:lnSpc>
            </a:pPr>
            <a:r>
              <a:rPr lang="en-US" sz="5600" b="true">
                <a:solidFill>
                  <a:srgbClr val="0055D9"/>
                </a:solidFill>
                <a:latin typeface="Poppins Bold"/>
                <a:ea typeface="Poppins Bold"/>
                <a:cs typeface="Poppins Bold"/>
                <a:sym typeface="Poppins Bold"/>
              </a:rPr>
              <a:t>Back-End Architecture</a:t>
            </a:r>
          </a:p>
        </p:txBody>
      </p:sp>
      <p:sp>
        <p:nvSpPr>
          <p:cNvPr name="TextBox 4" id="4"/>
          <p:cNvSpPr txBox="true"/>
          <p:nvPr/>
        </p:nvSpPr>
        <p:spPr>
          <a:xfrm rot="0">
            <a:off x="0" y="1129002"/>
            <a:ext cx="18137479" cy="1218102"/>
          </a:xfrm>
          <a:prstGeom prst="rect">
            <a:avLst/>
          </a:prstGeom>
        </p:spPr>
        <p:txBody>
          <a:bodyPr anchor="t" rtlCol="false" tIns="0" lIns="0" bIns="0" rIns="0">
            <a:spAutoFit/>
          </a:bodyPr>
          <a:lstStyle/>
          <a:p>
            <a:pPr algn="l">
              <a:lnSpc>
                <a:spcPts val="4785"/>
              </a:lnSpc>
            </a:pPr>
            <a:r>
              <a:rPr lang="en-US" sz="3418" spc="-153">
                <a:solidFill>
                  <a:srgbClr val="0A0147">
                    <a:alpha val="83922"/>
                  </a:srgbClr>
                </a:solidFill>
                <a:latin typeface="Poppins"/>
                <a:ea typeface="Poppins"/>
                <a:cs typeface="Poppins"/>
                <a:sym typeface="Poppins"/>
              </a:rPr>
              <a:t>The backend is developed using ASP.NET Core and follows a layered architecture for clear separation of concerns between Controllers, Services, and Data Access.</a:t>
            </a:r>
          </a:p>
        </p:txBody>
      </p:sp>
      <p:sp>
        <p:nvSpPr>
          <p:cNvPr name="TextBox 5" id="5"/>
          <p:cNvSpPr txBox="true"/>
          <p:nvPr/>
        </p:nvSpPr>
        <p:spPr>
          <a:xfrm rot="0">
            <a:off x="153985" y="2376635"/>
            <a:ext cx="10166597" cy="7802209"/>
          </a:xfrm>
          <a:prstGeom prst="rect">
            <a:avLst/>
          </a:prstGeom>
        </p:spPr>
        <p:txBody>
          <a:bodyPr anchor="t" rtlCol="false" tIns="0" lIns="0" bIns="0" rIns="0">
            <a:spAutoFit/>
          </a:bodyPr>
          <a:lstStyle/>
          <a:p>
            <a:pPr algn="l">
              <a:lnSpc>
                <a:spcPts val="3876"/>
              </a:lnSpc>
              <a:spcBef>
                <a:spcPct val="0"/>
              </a:spcBef>
            </a:pPr>
            <a:r>
              <a:rPr lang="en-US" b="true" sz="2768">
                <a:solidFill>
                  <a:srgbClr val="0055D9"/>
                </a:solidFill>
                <a:latin typeface="Poppins Bold"/>
                <a:ea typeface="Poppins Bold"/>
                <a:cs typeface="Poppins Bold"/>
                <a:sym typeface="Poppins Bold"/>
              </a:rPr>
              <a:t>F</a:t>
            </a:r>
            <a:r>
              <a:rPr lang="en-US" b="true" sz="2768">
                <a:solidFill>
                  <a:srgbClr val="0055D9"/>
                </a:solidFill>
                <a:latin typeface="Poppins Bold"/>
                <a:ea typeface="Poppins Bold"/>
                <a:cs typeface="Poppins Bold"/>
                <a:sym typeface="Poppins Bold"/>
              </a:rPr>
              <a:t>eature-Based Modules</a:t>
            </a:r>
          </a:p>
          <a:p>
            <a:pPr algn="l">
              <a:lnSpc>
                <a:spcPts val="3254"/>
              </a:lnSpc>
              <a:spcBef>
                <a:spcPct val="0"/>
              </a:spcBef>
            </a:pPr>
            <a:r>
              <a:rPr lang="en-US" sz="2324">
                <a:solidFill>
                  <a:srgbClr val="000000"/>
                </a:solidFill>
                <a:latin typeface="Poppins"/>
                <a:ea typeface="Poppins"/>
                <a:cs typeface="Poppins"/>
                <a:sym typeface="Poppins"/>
              </a:rPr>
              <a:t>Each module represents a core feature of the system:</a:t>
            </a:r>
          </a:p>
          <a:p>
            <a:pPr algn="l" marL="501857" indent="-250928" lvl="1">
              <a:lnSpc>
                <a:spcPts val="3254"/>
              </a:lnSpc>
              <a:spcBef>
                <a:spcPct val="0"/>
              </a:spcBef>
              <a:buFont typeface="Arial"/>
              <a:buChar char="•"/>
            </a:pPr>
            <a:r>
              <a:rPr lang="en-US" b="true" sz="2324">
                <a:solidFill>
                  <a:srgbClr val="0055D9"/>
                </a:solidFill>
                <a:latin typeface="Poppins Bold"/>
                <a:ea typeface="Poppins Bold"/>
                <a:cs typeface="Poppins Bold"/>
                <a:sym typeface="Poppins Bold"/>
              </a:rPr>
              <a:t>Security</a:t>
            </a:r>
          </a:p>
          <a:p>
            <a:pPr algn="l" marL="1003713" indent="-334571" lvl="2">
              <a:lnSpc>
                <a:spcPts val="3254"/>
              </a:lnSpc>
              <a:spcBef>
                <a:spcPct val="0"/>
              </a:spcBef>
              <a:buFont typeface="Arial"/>
              <a:buChar char="⚬"/>
            </a:pPr>
            <a:r>
              <a:rPr lang="en-US" sz="2324">
                <a:solidFill>
                  <a:srgbClr val="000000"/>
                </a:solidFill>
                <a:latin typeface="Poppins"/>
                <a:ea typeface="Poppins"/>
                <a:cs typeface="Poppins"/>
                <a:sym typeface="Poppins"/>
              </a:rPr>
              <a:t>Authentication (individual accounts, Google)</a:t>
            </a:r>
          </a:p>
          <a:p>
            <a:pPr algn="l" marL="1003713" indent="-334571" lvl="2">
              <a:lnSpc>
                <a:spcPts val="3254"/>
              </a:lnSpc>
              <a:spcBef>
                <a:spcPct val="0"/>
              </a:spcBef>
              <a:buFont typeface="Arial"/>
              <a:buChar char="⚬"/>
            </a:pPr>
            <a:r>
              <a:rPr lang="en-US" sz="2324">
                <a:solidFill>
                  <a:srgbClr val="000000"/>
                </a:solidFill>
                <a:latin typeface="Poppins"/>
                <a:ea typeface="Poppins"/>
                <a:cs typeface="Poppins"/>
                <a:sym typeface="Poppins"/>
              </a:rPr>
              <a:t>Authorization (Role-based, Policy-based)</a:t>
            </a:r>
          </a:p>
          <a:p>
            <a:pPr algn="l" marL="1003713" indent="-334571" lvl="2">
              <a:lnSpc>
                <a:spcPts val="3254"/>
              </a:lnSpc>
              <a:spcBef>
                <a:spcPct val="0"/>
              </a:spcBef>
              <a:buFont typeface="Arial"/>
              <a:buChar char="⚬"/>
            </a:pPr>
            <a:r>
              <a:rPr lang="en-US" sz="2324">
                <a:solidFill>
                  <a:srgbClr val="000000"/>
                </a:solidFill>
                <a:latin typeface="Poppins"/>
                <a:ea typeface="Poppins"/>
                <a:cs typeface="Poppins"/>
                <a:sym typeface="Poppins"/>
              </a:rPr>
              <a:t>Using JWT(JSON Web Token).</a:t>
            </a:r>
          </a:p>
          <a:p>
            <a:pPr algn="l" marL="501857" indent="-250928" lvl="1">
              <a:lnSpc>
                <a:spcPts val="3254"/>
              </a:lnSpc>
              <a:buFont typeface="Arial"/>
              <a:buChar char="•"/>
            </a:pPr>
            <a:r>
              <a:rPr lang="en-US" b="true" sz="2324">
                <a:solidFill>
                  <a:srgbClr val="0055D9"/>
                </a:solidFill>
                <a:latin typeface="Poppins Bold"/>
                <a:ea typeface="Poppins Bold"/>
                <a:cs typeface="Poppins Bold"/>
                <a:sym typeface="Poppins Bold"/>
              </a:rPr>
              <a:t>Activity Module</a:t>
            </a:r>
          </a:p>
          <a:p>
            <a:pPr algn="l" marL="1003713" indent="-334571" lvl="2">
              <a:lnSpc>
                <a:spcPts val="3254"/>
              </a:lnSpc>
              <a:buFont typeface="Arial"/>
              <a:buChar char="⚬"/>
            </a:pPr>
            <a:r>
              <a:rPr lang="en-US" sz="2324">
                <a:solidFill>
                  <a:srgbClr val="000000"/>
                </a:solidFill>
                <a:latin typeface="Poppins"/>
                <a:ea typeface="Poppins"/>
                <a:cs typeface="Poppins"/>
                <a:sym typeface="Poppins"/>
              </a:rPr>
              <a:t>Manage WorkShops ,Events ,Talks </a:t>
            </a:r>
          </a:p>
          <a:p>
            <a:pPr algn="l" marL="1003713" indent="-334571" lvl="2">
              <a:lnSpc>
                <a:spcPts val="3254"/>
              </a:lnSpc>
              <a:buFont typeface="Arial"/>
              <a:buChar char="⚬"/>
            </a:pPr>
            <a:r>
              <a:rPr lang="en-US" sz="2324">
                <a:solidFill>
                  <a:srgbClr val="000000"/>
                </a:solidFill>
                <a:latin typeface="Poppins"/>
                <a:ea typeface="Poppins"/>
                <a:cs typeface="Poppins"/>
                <a:sym typeface="Poppins"/>
              </a:rPr>
              <a:t>Make Agenda For Each Activity(Using Razor Pages)</a:t>
            </a:r>
          </a:p>
          <a:p>
            <a:pPr algn="l" marL="501857" indent="-250928" lvl="1">
              <a:lnSpc>
                <a:spcPts val="3254"/>
              </a:lnSpc>
              <a:buFont typeface="Arial"/>
              <a:buChar char="•"/>
            </a:pPr>
            <a:r>
              <a:rPr lang="en-US" b="true" sz="2324">
                <a:solidFill>
                  <a:srgbClr val="0055D9"/>
                </a:solidFill>
                <a:latin typeface="Poppins Bold"/>
                <a:ea typeface="Poppins Bold"/>
                <a:cs typeface="Poppins Bold"/>
                <a:sym typeface="Poppins Bold"/>
              </a:rPr>
              <a:t>SA (Student Activities) Module</a:t>
            </a:r>
          </a:p>
          <a:p>
            <a:pPr algn="l" marL="1003713" indent="-334571" lvl="2">
              <a:lnSpc>
                <a:spcPts val="3254"/>
              </a:lnSpc>
              <a:buFont typeface="Arial"/>
              <a:buChar char="⚬"/>
            </a:pPr>
            <a:r>
              <a:rPr lang="en-US" sz="2324">
                <a:solidFill>
                  <a:srgbClr val="000000"/>
                </a:solidFill>
                <a:latin typeface="Poppins"/>
                <a:ea typeface="Poppins"/>
                <a:cs typeface="Poppins"/>
                <a:sym typeface="Poppins"/>
              </a:rPr>
              <a:t>Handles functionalities related to student activities.</a:t>
            </a:r>
          </a:p>
          <a:p>
            <a:pPr algn="l" marL="1003713" indent="-334571" lvl="2">
              <a:lnSpc>
                <a:spcPts val="3254"/>
              </a:lnSpc>
              <a:buFont typeface="Arial"/>
              <a:buChar char="⚬"/>
            </a:pPr>
            <a:r>
              <a:rPr lang="en-US" sz="2324">
                <a:solidFill>
                  <a:srgbClr val="000000"/>
                </a:solidFill>
                <a:latin typeface="Poppins"/>
                <a:ea typeface="Poppins"/>
                <a:cs typeface="Poppins"/>
                <a:sym typeface="Poppins"/>
              </a:rPr>
              <a:t>Manages events, workshops, internships, and related data.</a:t>
            </a:r>
          </a:p>
          <a:p>
            <a:pPr algn="l" marL="501857" indent="-250928" lvl="1">
              <a:lnSpc>
                <a:spcPts val="3254"/>
              </a:lnSpc>
              <a:buFont typeface="Arial"/>
              <a:buChar char="•"/>
            </a:pPr>
            <a:r>
              <a:rPr lang="en-US" b="true" sz="2324">
                <a:solidFill>
                  <a:srgbClr val="0055D9"/>
                </a:solidFill>
                <a:latin typeface="Poppins Bold"/>
                <a:ea typeface="Poppins Bold"/>
                <a:cs typeface="Poppins Bold"/>
                <a:sym typeface="Poppins Bold"/>
              </a:rPr>
              <a:t>Student Module</a:t>
            </a:r>
          </a:p>
          <a:p>
            <a:pPr algn="l" marL="1003713" indent="-334571" lvl="2">
              <a:lnSpc>
                <a:spcPts val="3254"/>
              </a:lnSpc>
              <a:buFont typeface="Arial"/>
              <a:buChar char="⚬"/>
            </a:pPr>
            <a:r>
              <a:rPr lang="en-US" sz="2324">
                <a:solidFill>
                  <a:srgbClr val="000000"/>
                </a:solidFill>
                <a:latin typeface="Poppins"/>
                <a:ea typeface="Poppins"/>
                <a:cs typeface="Poppins"/>
                <a:sym typeface="Poppins"/>
              </a:rPr>
              <a:t>Manages student profiles and personal settings.</a:t>
            </a:r>
          </a:p>
          <a:p>
            <a:pPr algn="l" marL="1003713" indent="-334571" lvl="2">
              <a:lnSpc>
                <a:spcPts val="3254"/>
              </a:lnSpc>
              <a:buFont typeface="Arial"/>
              <a:buChar char="⚬"/>
            </a:pPr>
            <a:r>
              <a:rPr lang="en-US" sz="2324">
                <a:solidFill>
                  <a:srgbClr val="000000"/>
                </a:solidFill>
                <a:latin typeface="Poppins"/>
                <a:ea typeface="Poppins"/>
                <a:cs typeface="Poppins"/>
                <a:sym typeface="Poppins"/>
              </a:rPr>
              <a:t>Includes a calendar feature for tracking registered activities and important dates.</a:t>
            </a:r>
          </a:p>
          <a:p>
            <a:pPr algn="l" marL="1003713" indent="-334571" lvl="2">
              <a:lnSpc>
                <a:spcPts val="3254"/>
              </a:lnSpc>
              <a:buFont typeface="Arial"/>
              <a:buChar char="⚬"/>
            </a:pPr>
            <a:r>
              <a:rPr lang="en-US" sz="2324">
                <a:solidFill>
                  <a:srgbClr val="000000"/>
                </a:solidFill>
                <a:latin typeface="Poppins"/>
                <a:ea typeface="Poppins"/>
                <a:cs typeface="Poppins"/>
                <a:sym typeface="Poppins"/>
              </a:rPr>
              <a:t>Students receive and reminders about their upcoming activities via email(using MailKit&amp;Mimekit)</a:t>
            </a:r>
          </a:p>
          <a:p>
            <a:pPr algn="l">
              <a:lnSpc>
                <a:spcPts val="3254"/>
              </a:lnSpc>
            </a:pPr>
          </a:p>
        </p:txBody>
      </p:sp>
      <p:sp>
        <p:nvSpPr>
          <p:cNvPr name="TextBox 6" id="6"/>
          <p:cNvSpPr txBox="true"/>
          <p:nvPr/>
        </p:nvSpPr>
        <p:spPr>
          <a:xfrm rot="0">
            <a:off x="17327204" y="9592236"/>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00" y="4798448"/>
            <a:ext cx="10311650" cy="0"/>
          </a:xfrm>
          <a:prstGeom prst="line">
            <a:avLst/>
          </a:prstGeom>
          <a:ln cap="flat" w="38100">
            <a:solidFill>
              <a:srgbClr val="38B6FF"/>
            </a:solidFill>
            <a:prstDash val="solid"/>
            <a:headEnd type="none" len="sm" w="sm"/>
            <a:tailEnd type="oval" len="lg" w="lg"/>
          </a:ln>
        </p:spPr>
      </p:sp>
      <p:sp>
        <p:nvSpPr>
          <p:cNvPr name="Freeform 3" id="3"/>
          <p:cNvSpPr/>
          <p:nvPr/>
        </p:nvSpPr>
        <p:spPr>
          <a:xfrm flipH="false" flipV="false" rot="0">
            <a:off x="13311538" y="1383275"/>
            <a:ext cx="8602324" cy="8602324"/>
          </a:xfrm>
          <a:custGeom>
            <a:avLst/>
            <a:gdLst/>
            <a:ahLst/>
            <a:cxnLst/>
            <a:rect r="r" b="b" t="t" l="l"/>
            <a:pathLst>
              <a:path h="8602324" w="8602324">
                <a:moveTo>
                  <a:pt x="0" y="0"/>
                </a:moveTo>
                <a:lnTo>
                  <a:pt x="8602324" y="0"/>
                </a:lnTo>
                <a:lnTo>
                  <a:pt x="8602324" y="8602324"/>
                </a:lnTo>
                <a:lnTo>
                  <a:pt x="0" y="8602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959393"/>
            <a:ext cx="15632984" cy="1499300"/>
          </a:xfrm>
          <a:prstGeom prst="rect">
            <a:avLst/>
          </a:prstGeom>
        </p:spPr>
        <p:txBody>
          <a:bodyPr anchor="t" rtlCol="false" tIns="0" lIns="0" bIns="0" rIns="0">
            <a:spAutoFit/>
          </a:bodyPr>
          <a:lstStyle/>
          <a:p>
            <a:pPr algn="l">
              <a:lnSpc>
                <a:spcPts val="10517"/>
              </a:lnSpc>
            </a:pPr>
            <a:r>
              <a:rPr lang="en-US" b="true" sz="10517">
                <a:solidFill>
                  <a:srgbClr val="0A0147"/>
                </a:solidFill>
                <a:latin typeface="Poppins Bold"/>
                <a:ea typeface="Poppins Bold"/>
                <a:cs typeface="Poppins Bold"/>
                <a:sym typeface="Poppins Bold"/>
              </a:rPr>
              <a:t>EXPERIMENTS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1942" y="1226267"/>
            <a:ext cx="5352899" cy="0"/>
          </a:xfrm>
          <a:prstGeom prst="line">
            <a:avLst/>
          </a:prstGeom>
          <a:ln cap="flat" w="19050">
            <a:solidFill>
              <a:srgbClr val="38B6FF"/>
            </a:solidFill>
            <a:prstDash val="solid"/>
            <a:headEnd type="none" len="sm" w="sm"/>
            <a:tailEnd type="oval" len="lg" w="lg"/>
          </a:ln>
        </p:spPr>
      </p:sp>
      <p:sp>
        <p:nvSpPr>
          <p:cNvPr name="Freeform 3" id="3"/>
          <p:cNvSpPr/>
          <p:nvPr/>
        </p:nvSpPr>
        <p:spPr>
          <a:xfrm flipH="false" flipV="false" rot="0">
            <a:off x="13677142" y="3049615"/>
            <a:ext cx="4973327" cy="6455379"/>
          </a:xfrm>
          <a:custGeom>
            <a:avLst/>
            <a:gdLst/>
            <a:ahLst/>
            <a:cxnLst/>
            <a:rect r="r" b="b" t="t" l="l"/>
            <a:pathLst>
              <a:path h="6455379" w="4973327">
                <a:moveTo>
                  <a:pt x="0" y="0"/>
                </a:moveTo>
                <a:lnTo>
                  <a:pt x="4973327" y="0"/>
                </a:lnTo>
                <a:lnTo>
                  <a:pt x="4973327" y="6455379"/>
                </a:lnTo>
                <a:lnTo>
                  <a:pt x="0" y="6455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506569" y="1742198"/>
            <a:ext cx="3224486" cy="3142408"/>
          </a:xfrm>
          <a:custGeom>
            <a:avLst/>
            <a:gdLst/>
            <a:ahLst/>
            <a:cxnLst/>
            <a:rect r="r" b="b" t="t" l="l"/>
            <a:pathLst>
              <a:path h="3142408" w="3224486">
                <a:moveTo>
                  <a:pt x="0" y="0"/>
                </a:moveTo>
                <a:lnTo>
                  <a:pt x="3224486" y="0"/>
                </a:lnTo>
                <a:lnTo>
                  <a:pt x="3224486" y="3142407"/>
                </a:lnTo>
                <a:lnTo>
                  <a:pt x="0" y="31424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17</a:t>
            </a:r>
          </a:p>
        </p:txBody>
      </p:sp>
      <p:sp>
        <p:nvSpPr>
          <p:cNvPr name="TextBox 6" id="6"/>
          <p:cNvSpPr txBox="true"/>
          <p:nvPr/>
        </p:nvSpPr>
        <p:spPr>
          <a:xfrm rot="0">
            <a:off x="291942" y="279297"/>
            <a:ext cx="8115266"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Bold"/>
                <a:ea typeface="Poppins Bold"/>
                <a:cs typeface="Poppins Bold"/>
                <a:sym typeface="Poppins Bold"/>
              </a:rPr>
              <a:t>EXPERIEMENTS 1</a:t>
            </a:r>
          </a:p>
        </p:txBody>
      </p:sp>
      <p:sp>
        <p:nvSpPr>
          <p:cNvPr name="TextBox 7" id="7"/>
          <p:cNvSpPr txBox="true"/>
          <p:nvPr/>
        </p:nvSpPr>
        <p:spPr>
          <a:xfrm rot="0">
            <a:off x="6152515" y="275363"/>
            <a:ext cx="8496327" cy="633722"/>
          </a:xfrm>
          <a:prstGeom prst="rect">
            <a:avLst/>
          </a:prstGeom>
        </p:spPr>
        <p:txBody>
          <a:bodyPr anchor="t" rtlCol="false" tIns="0" lIns="0" bIns="0" rIns="0">
            <a:spAutoFit/>
          </a:bodyPr>
          <a:lstStyle/>
          <a:p>
            <a:pPr algn="l">
              <a:lnSpc>
                <a:spcPts val="4970"/>
              </a:lnSpc>
              <a:spcBef>
                <a:spcPct val="0"/>
              </a:spcBef>
            </a:pPr>
            <a:r>
              <a:rPr lang="en-US" sz="3550">
                <a:solidFill>
                  <a:srgbClr val="CA4948"/>
                </a:solidFill>
                <a:latin typeface="Poppins"/>
                <a:ea typeface="Poppins"/>
                <a:cs typeface="Poppins"/>
                <a:sym typeface="Poppins"/>
              </a:rPr>
              <a:t>F</a:t>
            </a:r>
            <a:r>
              <a:rPr lang="en-US" sz="3550">
                <a:solidFill>
                  <a:srgbClr val="CA4948"/>
                </a:solidFill>
                <a:latin typeface="Poppins"/>
                <a:ea typeface="Poppins"/>
                <a:cs typeface="Poppins"/>
                <a:sym typeface="Poppins"/>
              </a:rPr>
              <a:t>ine</a:t>
            </a:r>
            <a:r>
              <a:rPr lang="en-US" sz="3550">
                <a:solidFill>
                  <a:srgbClr val="CA4948"/>
                </a:solidFill>
                <a:latin typeface="Poppins"/>
                <a:ea typeface="Poppins"/>
                <a:cs typeface="Poppins"/>
                <a:sym typeface="Poppins"/>
              </a:rPr>
              <a:t>-Tu</a:t>
            </a:r>
            <a:r>
              <a:rPr lang="en-US" sz="3550">
                <a:solidFill>
                  <a:srgbClr val="CA4948"/>
                </a:solidFill>
                <a:latin typeface="Poppins"/>
                <a:ea typeface="Poppins"/>
                <a:cs typeface="Poppins"/>
                <a:sym typeface="Poppins"/>
              </a:rPr>
              <a:t>ning an </a:t>
            </a:r>
            <a:r>
              <a:rPr lang="en-US" sz="3550">
                <a:solidFill>
                  <a:srgbClr val="CA4948"/>
                </a:solidFill>
                <a:latin typeface="Poppins"/>
                <a:ea typeface="Poppins"/>
                <a:cs typeface="Poppins"/>
                <a:sym typeface="Poppins"/>
              </a:rPr>
              <a:t>LLM</a:t>
            </a:r>
            <a:r>
              <a:rPr lang="en-US" sz="3550">
                <a:solidFill>
                  <a:srgbClr val="CA4948"/>
                </a:solidFill>
                <a:latin typeface="Poppins"/>
                <a:ea typeface="Poppins"/>
                <a:cs typeface="Poppins"/>
                <a:sym typeface="Poppins"/>
              </a:rPr>
              <a:t> </a:t>
            </a:r>
            <a:r>
              <a:rPr lang="en-US" sz="3550">
                <a:solidFill>
                  <a:srgbClr val="CA4948"/>
                </a:solidFill>
                <a:latin typeface="Poppins"/>
                <a:ea typeface="Poppins"/>
                <a:cs typeface="Poppins"/>
                <a:sym typeface="Poppins"/>
              </a:rPr>
              <a:t>(F</a:t>
            </a:r>
            <a:r>
              <a:rPr lang="en-US" sz="3550">
                <a:solidFill>
                  <a:srgbClr val="CA4948"/>
                </a:solidFill>
                <a:latin typeface="Poppins"/>
                <a:ea typeface="Poppins"/>
                <a:cs typeface="Poppins"/>
                <a:sym typeface="Poppins"/>
              </a:rPr>
              <a:t>ai</a:t>
            </a:r>
            <a:r>
              <a:rPr lang="en-US" sz="3550">
                <a:solidFill>
                  <a:srgbClr val="CA4948"/>
                </a:solidFill>
                <a:latin typeface="Poppins"/>
                <a:ea typeface="Poppins"/>
                <a:cs typeface="Poppins"/>
                <a:sym typeface="Poppins"/>
              </a:rPr>
              <a:t>l</a:t>
            </a:r>
            <a:r>
              <a:rPr lang="en-US" sz="3550">
                <a:solidFill>
                  <a:srgbClr val="CA4948"/>
                </a:solidFill>
                <a:latin typeface="Poppins"/>
                <a:ea typeface="Poppins"/>
                <a:cs typeface="Poppins"/>
                <a:sym typeface="Poppins"/>
              </a:rPr>
              <a:t>e</a:t>
            </a:r>
            <a:r>
              <a:rPr lang="en-US" sz="3550">
                <a:solidFill>
                  <a:srgbClr val="CA4948"/>
                </a:solidFill>
                <a:latin typeface="Poppins"/>
                <a:ea typeface="Poppins"/>
                <a:cs typeface="Poppins"/>
                <a:sym typeface="Poppins"/>
              </a:rPr>
              <a:t>d</a:t>
            </a:r>
            <a:r>
              <a:rPr lang="en-US" sz="3550">
                <a:solidFill>
                  <a:srgbClr val="CA4948"/>
                </a:solidFill>
                <a:latin typeface="Poppins"/>
                <a:ea typeface="Poppins"/>
                <a:cs typeface="Poppins"/>
                <a:sym typeface="Poppins"/>
              </a:rPr>
              <a:t> </a:t>
            </a:r>
            <a:r>
              <a:rPr lang="en-US" sz="3550">
                <a:solidFill>
                  <a:srgbClr val="CA4948"/>
                </a:solidFill>
                <a:latin typeface="Poppins"/>
                <a:ea typeface="Poppins"/>
                <a:cs typeface="Poppins"/>
                <a:sym typeface="Poppins"/>
              </a:rPr>
              <a:t>Att</a:t>
            </a:r>
            <a:r>
              <a:rPr lang="en-US" sz="3550">
                <a:solidFill>
                  <a:srgbClr val="CA4948"/>
                </a:solidFill>
                <a:latin typeface="Poppins"/>
                <a:ea typeface="Poppins"/>
                <a:cs typeface="Poppins"/>
                <a:sym typeface="Poppins"/>
              </a:rPr>
              <a:t>e</a:t>
            </a:r>
            <a:r>
              <a:rPr lang="en-US" sz="3550">
                <a:solidFill>
                  <a:srgbClr val="CA4948"/>
                </a:solidFill>
                <a:latin typeface="Poppins"/>
                <a:ea typeface="Poppins"/>
                <a:cs typeface="Poppins"/>
                <a:sym typeface="Poppins"/>
              </a:rPr>
              <a:t>m</a:t>
            </a:r>
            <a:r>
              <a:rPr lang="en-US" sz="3550">
                <a:solidFill>
                  <a:srgbClr val="CA4948"/>
                </a:solidFill>
                <a:latin typeface="Poppins"/>
                <a:ea typeface="Poppins"/>
                <a:cs typeface="Poppins"/>
                <a:sym typeface="Poppins"/>
              </a:rPr>
              <a:t>p</a:t>
            </a:r>
            <a:r>
              <a:rPr lang="en-US" sz="3550">
                <a:solidFill>
                  <a:srgbClr val="CA4948"/>
                </a:solidFill>
                <a:latin typeface="Poppins"/>
                <a:ea typeface="Poppins"/>
                <a:cs typeface="Poppins"/>
                <a:sym typeface="Poppins"/>
              </a:rPr>
              <a:t>t)</a:t>
            </a:r>
          </a:p>
        </p:txBody>
      </p:sp>
      <p:sp>
        <p:nvSpPr>
          <p:cNvPr name="TextBox 8" id="8"/>
          <p:cNvSpPr txBox="true"/>
          <p:nvPr/>
        </p:nvSpPr>
        <p:spPr>
          <a:xfrm rot="0">
            <a:off x="634909" y="1945839"/>
            <a:ext cx="11718689" cy="4894270"/>
          </a:xfrm>
          <a:prstGeom prst="rect">
            <a:avLst/>
          </a:prstGeom>
        </p:spPr>
        <p:txBody>
          <a:bodyPr anchor="t" rtlCol="false" tIns="0" lIns="0" bIns="0" rIns="0">
            <a:spAutoFit/>
          </a:bodyPr>
          <a:lstStyle/>
          <a:p>
            <a:pPr algn="l">
              <a:lnSpc>
                <a:spcPts val="4287"/>
              </a:lnSpc>
            </a:pPr>
            <a:r>
              <a:rPr lang="en-US" sz="3062" b="true">
                <a:solidFill>
                  <a:srgbClr val="000000"/>
                </a:solidFill>
                <a:latin typeface="Poppins Bold"/>
                <a:ea typeface="Poppins Bold"/>
                <a:cs typeface="Poppins Bold"/>
                <a:sym typeface="Poppins Bold"/>
              </a:rPr>
              <a:t>What Went Wrong:</a:t>
            </a:r>
          </a:p>
          <a:p>
            <a:pPr algn="l" marL="661128" indent="-330564" lvl="1">
              <a:lnSpc>
                <a:spcPts val="4287"/>
              </a:lnSpc>
              <a:buFont typeface="Arial"/>
              <a:buChar char="•"/>
            </a:pPr>
            <a:r>
              <a:rPr lang="en-US" sz="3062">
                <a:solidFill>
                  <a:srgbClr val="000000"/>
                </a:solidFill>
                <a:latin typeface="Poppins"/>
                <a:ea typeface="Poppins"/>
                <a:cs typeface="Poppins"/>
                <a:sym typeface="Poppins"/>
              </a:rPr>
              <a:t>No existing dataset was available.</a:t>
            </a:r>
          </a:p>
          <a:p>
            <a:pPr algn="l" marL="661128" indent="-330564" lvl="1">
              <a:lnSpc>
                <a:spcPts val="4287"/>
              </a:lnSpc>
              <a:buFont typeface="Arial"/>
              <a:buChar char="•"/>
            </a:pPr>
            <a:r>
              <a:rPr lang="en-US" sz="3062">
                <a:solidFill>
                  <a:srgbClr val="000000"/>
                </a:solidFill>
                <a:latin typeface="Poppins"/>
                <a:ea typeface="Poppins"/>
                <a:cs typeface="Poppins"/>
                <a:sym typeface="Poppins"/>
              </a:rPr>
              <a:t>it couldn’t reflect real-time updates like new events or internships.</a:t>
            </a:r>
          </a:p>
          <a:p>
            <a:pPr algn="l" marL="661128" indent="-330564" lvl="1">
              <a:lnSpc>
                <a:spcPts val="4287"/>
              </a:lnSpc>
              <a:buFont typeface="Arial"/>
              <a:buChar char="•"/>
            </a:pPr>
            <a:r>
              <a:rPr lang="en-US" sz="3062">
                <a:solidFill>
                  <a:srgbClr val="000000"/>
                </a:solidFill>
                <a:latin typeface="Poppins"/>
                <a:ea typeface="Poppins"/>
                <a:cs typeface="Poppins"/>
                <a:sym typeface="Poppins"/>
              </a:rPr>
              <a:t>Updating the model meant retraining, which was inefficient and unrealistic for our use case.</a:t>
            </a:r>
          </a:p>
          <a:p>
            <a:pPr algn="l">
              <a:lnSpc>
                <a:spcPts val="4287"/>
              </a:lnSpc>
            </a:pPr>
            <a:r>
              <a:rPr lang="en-US" sz="3062" b="true">
                <a:solidFill>
                  <a:srgbClr val="000000"/>
                </a:solidFill>
                <a:latin typeface="Poppins Bold"/>
                <a:ea typeface="Poppins Bold"/>
                <a:cs typeface="Poppins Bold"/>
                <a:sym typeface="Poppins Bold"/>
              </a:rPr>
              <a:t>Lesson Learned:</a:t>
            </a:r>
          </a:p>
          <a:p>
            <a:pPr algn="l" marL="661128" indent="-330564" lvl="1">
              <a:lnSpc>
                <a:spcPts val="4287"/>
              </a:lnSpc>
              <a:spcBef>
                <a:spcPct val="0"/>
              </a:spcBef>
              <a:buFont typeface="Arial"/>
              <a:buChar char="•"/>
            </a:pPr>
            <a:r>
              <a:rPr lang="en-US" sz="3062">
                <a:solidFill>
                  <a:srgbClr val="000000"/>
                </a:solidFill>
                <a:latin typeface="Poppins"/>
                <a:ea typeface="Poppins"/>
                <a:cs typeface="Poppins"/>
                <a:sym typeface="Poppins"/>
              </a:rPr>
              <a:t>Fine tuning is not suitable for that case </a:t>
            </a:r>
          </a:p>
          <a:p>
            <a:pPr algn="l">
              <a:lnSpc>
                <a:spcPts val="4287"/>
              </a:lnSpc>
              <a:spcBef>
                <a:spcPct val="0"/>
              </a:spcBef>
            </a:pPr>
          </a:p>
        </p:txBody>
      </p:sp>
      <p:sp>
        <p:nvSpPr>
          <p:cNvPr name="Freeform 9" id="9"/>
          <p:cNvSpPr/>
          <p:nvPr/>
        </p:nvSpPr>
        <p:spPr>
          <a:xfrm flipH="false" flipV="false" rot="0">
            <a:off x="1028700" y="7821776"/>
            <a:ext cx="3480565" cy="1436524"/>
          </a:xfrm>
          <a:custGeom>
            <a:avLst/>
            <a:gdLst/>
            <a:ahLst/>
            <a:cxnLst/>
            <a:rect r="r" b="b" t="t" l="l"/>
            <a:pathLst>
              <a:path h="1436524" w="3480565">
                <a:moveTo>
                  <a:pt x="0" y="0"/>
                </a:moveTo>
                <a:lnTo>
                  <a:pt x="3480565" y="0"/>
                </a:lnTo>
                <a:lnTo>
                  <a:pt x="3480565" y="1436524"/>
                </a:lnTo>
                <a:lnTo>
                  <a:pt x="0" y="14365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353358" y="8033795"/>
            <a:ext cx="3155907" cy="879137"/>
          </a:xfrm>
          <a:prstGeom prst="rect">
            <a:avLst/>
          </a:prstGeom>
        </p:spPr>
        <p:txBody>
          <a:bodyPr anchor="t" rtlCol="false" tIns="0" lIns="0" bIns="0" rIns="0">
            <a:spAutoFit/>
          </a:bodyPr>
          <a:lstStyle/>
          <a:p>
            <a:pPr algn="l">
              <a:lnSpc>
                <a:spcPts val="6873"/>
              </a:lnSpc>
              <a:spcBef>
                <a:spcPct val="0"/>
              </a:spcBef>
            </a:pPr>
            <a:r>
              <a:rPr lang="en-US" sz="4909">
                <a:solidFill>
                  <a:srgbClr val="000000"/>
                </a:solidFill>
                <a:latin typeface="Poppins"/>
                <a:ea typeface="Poppins"/>
                <a:cs typeface="Poppins"/>
                <a:sym typeface="Poppins"/>
              </a:rPr>
              <a:t>Realtime</a:t>
            </a:r>
          </a:p>
        </p:txBody>
      </p:sp>
      <p:sp>
        <p:nvSpPr>
          <p:cNvPr name="Freeform 11" id="11"/>
          <p:cNvSpPr/>
          <p:nvPr/>
        </p:nvSpPr>
        <p:spPr>
          <a:xfrm flipH="false" flipV="false" rot="0">
            <a:off x="4926644" y="7821776"/>
            <a:ext cx="3480565" cy="1436524"/>
          </a:xfrm>
          <a:custGeom>
            <a:avLst/>
            <a:gdLst/>
            <a:ahLst/>
            <a:cxnLst/>
            <a:rect r="r" b="b" t="t" l="l"/>
            <a:pathLst>
              <a:path h="1436524" w="3480565">
                <a:moveTo>
                  <a:pt x="0" y="0"/>
                </a:moveTo>
                <a:lnTo>
                  <a:pt x="3480564" y="0"/>
                </a:lnTo>
                <a:lnTo>
                  <a:pt x="3480564" y="1436524"/>
                </a:lnTo>
                <a:lnTo>
                  <a:pt x="0" y="14365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5251302" y="8033795"/>
            <a:ext cx="3155907" cy="879137"/>
          </a:xfrm>
          <a:prstGeom prst="rect">
            <a:avLst/>
          </a:prstGeom>
        </p:spPr>
        <p:txBody>
          <a:bodyPr anchor="t" rtlCol="false" tIns="0" lIns="0" bIns="0" rIns="0">
            <a:spAutoFit/>
          </a:bodyPr>
          <a:lstStyle/>
          <a:p>
            <a:pPr algn="l">
              <a:lnSpc>
                <a:spcPts val="6873"/>
              </a:lnSpc>
              <a:spcBef>
                <a:spcPct val="0"/>
              </a:spcBef>
            </a:pPr>
            <a:r>
              <a:rPr lang="en-US" sz="4909">
                <a:solidFill>
                  <a:srgbClr val="000000"/>
                </a:solidFill>
                <a:latin typeface="Poppins"/>
                <a:ea typeface="Poppins"/>
                <a:cs typeface="Poppins"/>
                <a:sym typeface="Poppins"/>
              </a:rPr>
              <a:t>Updated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1942" y="1226267"/>
            <a:ext cx="5352899" cy="0"/>
          </a:xfrm>
          <a:prstGeom prst="line">
            <a:avLst/>
          </a:prstGeom>
          <a:ln cap="flat" w="19050">
            <a:solidFill>
              <a:srgbClr val="38B6FF"/>
            </a:solidFill>
            <a:prstDash val="solid"/>
            <a:headEnd type="none" len="sm" w="sm"/>
            <a:tailEnd type="oval" len="lg" w="lg"/>
          </a:ln>
        </p:spPr>
      </p:sp>
      <p:sp>
        <p:nvSpPr>
          <p:cNvPr name="Freeform 3" id="3"/>
          <p:cNvSpPr/>
          <p:nvPr/>
        </p:nvSpPr>
        <p:spPr>
          <a:xfrm flipH="false" flipV="false" rot="0">
            <a:off x="10299935" y="2262458"/>
            <a:ext cx="7713204" cy="5762083"/>
          </a:xfrm>
          <a:custGeom>
            <a:avLst/>
            <a:gdLst/>
            <a:ahLst/>
            <a:cxnLst/>
            <a:rect r="r" b="b" t="t" l="l"/>
            <a:pathLst>
              <a:path h="5762083" w="7713204">
                <a:moveTo>
                  <a:pt x="0" y="0"/>
                </a:moveTo>
                <a:lnTo>
                  <a:pt x="7713204" y="0"/>
                </a:lnTo>
                <a:lnTo>
                  <a:pt x="7713204" y="5762084"/>
                </a:lnTo>
                <a:lnTo>
                  <a:pt x="0" y="5762084"/>
                </a:lnTo>
                <a:lnTo>
                  <a:pt x="0" y="0"/>
                </a:lnTo>
                <a:close/>
              </a:path>
            </a:pathLst>
          </a:custGeom>
          <a:blipFill>
            <a:blip r:embed="rId2"/>
            <a:stretch>
              <a:fillRect l="0" t="0" r="0" b="0"/>
            </a:stretch>
          </a:blipFill>
        </p:spPr>
      </p:sp>
      <p:sp>
        <p:nvSpPr>
          <p:cNvPr name="TextBox 4" id="4"/>
          <p:cNvSpPr txBox="true"/>
          <p:nvPr/>
        </p:nvSpPr>
        <p:spPr>
          <a:xfrm rot="0">
            <a:off x="634909" y="1945839"/>
            <a:ext cx="11718689" cy="5980120"/>
          </a:xfrm>
          <a:prstGeom prst="rect">
            <a:avLst/>
          </a:prstGeom>
        </p:spPr>
        <p:txBody>
          <a:bodyPr anchor="t" rtlCol="false" tIns="0" lIns="0" bIns="0" rIns="0">
            <a:spAutoFit/>
          </a:bodyPr>
          <a:lstStyle/>
          <a:p>
            <a:pPr algn="l">
              <a:lnSpc>
                <a:spcPts val="4287"/>
              </a:lnSpc>
            </a:pPr>
            <a:r>
              <a:rPr lang="en-US" sz="3062" b="true">
                <a:solidFill>
                  <a:srgbClr val="000000"/>
                </a:solidFill>
                <a:latin typeface="Poppins Bold"/>
                <a:ea typeface="Poppins Bold"/>
                <a:cs typeface="Poppins Bold"/>
                <a:sym typeface="Poppins Bold"/>
              </a:rPr>
              <a:t>What Worked:</a:t>
            </a:r>
          </a:p>
          <a:p>
            <a:pPr algn="l" marL="661128" indent="-330564" lvl="1">
              <a:lnSpc>
                <a:spcPts val="4287"/>
              </a:lnSpc>
              <a:buFont typeface="Arial"/>
              <a:buChar char="•"/>
            </a:pPr>
            <a:r>
              <a:rPr lang="en-US" sz="3062">
                <a:solidFill>
                  <a:srgbClr val="000000"/>
                </a:solidFill>
                <a:latin typeface="Poppins"/>
                <a:ea typeface="Poppins"/>
                <a:cs typeface="Poppins"/>
                <a:sym typeface="Poppins"/>
              </a:rPr>
              <a:t>Enabled real-time responses based </a:t>
            </a:r>
          </a:p>
          <a:p>
            <a:pPr algn="l" marL="661128" indent="-330564" lvl="1">
              <a:lnSpc>
                <a:spcPts val="4287"/>
              </a:lnSpc>
              <a:buFont typeface="Arial"/>
              <a:buChar char="•"/>
            </a:pPr>
            <a:r>
              <a:rPr lang="en-US" sz="3062">
                <a:solidFill>
                  <a:srgbClr val="000000"/>
                </a:solidFill>
                <a:latin typeface="Poppins"/>
                <a:ea typeface="Poppins"/>
                <a:cs typeface="Poppins"/>
                <a:sym typeface="Poppins"/>
              </a:rPr>
              <a:t>D</a:t>
            </a:r>
            <a:r>
              <a:rPr lang="en-US" sz="3062">
                <a:solidFill>
                  <a:srgbClr val="000000"/>
                </a:solidFill>
                <a:latin typeface="Poppins"/>
                <a:ea typeface="Poppins"/>
                <a:cs typeface="Poppins"/>
                <a:sym typeface="Poppins"/>
              </a:rPr>
              <a:t>idn’t require training or fine-tuning.</a:t>
            </a:r>
          </a:p>
          <a:p>
            <a:pPr algn="l">
              <a:lnSpc>
                <a:spcPts val="4287"/>
              </a:lnSpc>
            </a:pPr>
            <a:r>
              <a:rPr lang="en-US" sz="3062" b="true">
                <a:solidFill>
                  <a:srgbClr val="000000"/>
                </a:solidFill>
                <a:latin typeface="Poppins Bold"/>
                <a:ea typeface="Poppins Bold"/>
                <a:cs typeface="Poppins Bold"/>
                <a:sym typeface="Poppins Bold"/>
              </a:rPr>
              <a:t>What Didn’t Work:</a:t>
            </a:r>
          </a:p>
          <a:p>
            <a:pPr algn="l" marL="661128" indent="-330564" lvl="1">
              <a:lnSpc>
                <a:spcPts val="4287"/>
              </a:lnSpc>
              <a:buFont typeface="Arial"/>
              <a:buChar char="•"/>
            </a:pPr>
            <a:r>
              <a:rPr lang="en-US" sz="3062">
                <a:solidFill>
                  <a:srgbClr val="000000"/>
                </a:solidFill>
                <a:latin typeface="Poppins"/>
                <a:ea typeface="Poppins"/>
                <a:cs typeface="Poppins"/>
                <a:sym typeface="Poppins"/>
              </a:rPr>
              <a:t>Keyword matching was shallow - Different Phrasing</a:t>
            </a:r>
          </a:p>
          <a:p>
            <a:pPr algn="l" marL="661128" indent="-330564" lvl="1">
              <a:lnSpc>
                <a:spcPts val="4287"/>
              </a:lnSpc>
              <a:buFont typeface="Arial"/>
              <a:buChar char="•"/>
            </a:pPr>
            <a:r>
              <a:rPr lang="en-US" sz="3062">
                <a:solidFill>
                  <a:srgbClr val="000000"/>
                </a:solidFill>
                <a:latin typeface="Poppins"/>
                <a:ea typeface="Poppins"/>
                <a:cs typeface="Poppins"/>
                <a:sym typeface="Poppins"/>
              </a:rPr>
              <a:t>Injected too much or irrelevant data, overwhelming the LLM with unfiltered content.</a:t>
            </a:r>
          </a:p>
          <a:p>
            <a:pPr algn="l" marL="661128" indent="-330564" lvl="1">
              <a:lnSpc>
                <a:spcPts val="4287"/>
              </a:lnSpc>
              <a:buFont typeface="Arial"/>
              <a:buChar char="•"/>
            </a:pPr>
            <a:r>
              <a:rPr lang="en-US" sz="3062">
                <a:solidFill>
                  <a:srgbClr val="000000"/>
                </a:solidFill>
                <a:latin typeface="Poppins"/>
                <a:ea typeface="Poppins"/>
                <a:cs typeface="Poppins"/>
                <a:sym typeface="Poppins"/>
              </a:rPr>
              <a:t>N</a:t>
            </a:r>
            <a:r>
              <a:rPr lang="en-US" sz="3062">
                <a:solidFill>
                  <a:srgbClr val="000000"/>
                </a:solidFill>
                <a:latin typeface="Poppins"/>
                <a:ea typeface="Poppins"/>
                <a:cs typeface="Poppins"/>
                <a:sym typeface="Poppins"/>
              </a:rPr>
              <a:t>o semantic understanding — couldn't rank or filter results by relevance.</a:t>
            </a:r>
          </a:p>
          <a:p>
            <a:pPr algn="l" marL="661128" indent="-330564" lvl="1">
              <a:lnSpc>
                <a:spcPts val="4287"/>
              </a:lnSpc>
              <a:spcBef>
                <a:spcPct val="0"/>
              </a:spcBef>
              <a:buFont typeface="Arial"/>
              <a:buChar char="•"/>
            </a:pPr>
            <a:r>
              <a:rPr lang="en-US" sz="3062">
                <a:solidFill>
                  <a:srgbClr val="000000"/>
                </a:solidFill>
                <a:latin typeface="Poppins"/>
                <a:ea typeface="Poppins"/>
                <a:cs typeface="Poppins"/>
                <a:sym typeface="Poppins"/>
              </a:rPr>
              <a:t>Prompt length issues affected response quality.</a:t>
            </a:r>
          </a:p>
          <a:p>
            <a:pPr algn="l">
              <a:lnSpc>
                <a:spcPts val="4287"/>
              </a:lnSpc>
              <a:spcBef>
                <a:spcPct val="0"/>
              </a:spcBef>
            </a:pPr>
          </a:p>
        </p:txBody>
      </p:sp>
      <p:sp>
        <p:nvSpPr>
          <p:cNvPr name="Freeform 5" id="5"/>
          <p:cNvSpPr/>
          <p:nvPr/>
        </p:nvSpPr>
        <p:spPr>
          <a:xfrm flipH="false" flipV="false" rot="0">
            <a:off x="1028700" y="7821776"/>
            <a:ext cx="3480565" cy="1436524"/>
          </a:xfrm>
          <a:custGeom>
            <a:avLst/>
            <a:gdLst/>
            <a:ahLst/>
            <a:cxnLst/>
            <a:rect r="r" b="b" t="t" l="l"/>
            <a:pathLst>
              <a:path h="1436524" w="3480565">
                <a:moveTo>
                  <a:pt x="0" y="0"/>
                </a:moveTo>
                <a:lnTo>
                  <a:pt x="3480565" y="0"/>
                </a:lnTo>
                <a:lnTo>
                  <a:pt x="3480565" y="1436524"/>
                </a:lnTo>
                <a:lnTo>
                  <a:pt x="0" y="14365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18</a:t>
            </a:r>
          </a:p>
        </p:txBody>
      </p:sp>
      <p:sp>
        <p:nvSpPr>
          <p:cNvPr name="TextBox 7" id="7"/>
          <p:cNvSpPr txBox="true"/>
          <p:nvPr/>
        </p:nvSpPr>
        <p:spPr>
          <a:xfrm rot="0">
            <a:off x="291942" y="279297"/>
            <a:ext cx="8115266"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Bold"/>
                <a:ea typeface="Poppins Bold"/>
                <a:cs typeface="Poppins Bold"/>
                <a:sym typeface="Poppins Bold"/>
              </a:rPr>
              <a:t>EXPERIEMENTS 2</a:t>
            </a:r>
          </a:p>
        </p:txBody>
      </p:sp>
      <p:sp>
        <p:nvSpPr>
          <p:cNvPr name="TextBox 8" id="8"/>
          <p:cNvSpPr txBox="true"/>
          <p:nvPr/>
        </p:nvSpPr>
        <p:spPr>
          <a:xfrm rot="0">
            <a:off x="6152515" y="126897"/>
            <a:ext cx="8966297" cy="1262372"/>
          </a:xfrm>
          <a:prstGeom prst="rect">
            <a:avLst/>
          </a:prstGeom>
        </p:spPr>
        <p:txBody>
          <a:bodyPr anchor="t" rtlCol="false" tIns="0" lIns="0" bIns="0" rIns="0">
            <a:spAutoFit/>
          </a:bodyPr>
          <a:lstStyle/>
          <a:p>
            <a:pPr algn="l">
              <a:lnSpc>
                <a:spcPts val="4970"/>
              </a:lnSpc>
              <a:spcBef>
                <a:spcPct val="0"/>
              </a:spcBef>
            </a:pPr>
            <a:r>
              <a:rPr lang="en-US" sz="3550">
                <a:solidFill>
                  <a:srgbClr val="CA4948"/>
                </a:solidFill>
                <a:latin typeface="Poppins"/>
                <a:ea typeface="Poppins"/>
                <a:cs typeface="Poppins"/>
                <a:sym typeface="Poppins"/>
              </a:rPr>
              <a:t>Keyword-Ba</a:t>
            </a:r>
            <a:r>
              <a:rPr lang="en-US" sz="3550">
                <a:solidFill>
                  <a:srgbClr val="CA4948"/>
                </a:solidFill>
                <a:latin typeface="Poppins"/>
                <a:ea typeface="Poppins"/>
                <a:cs typeface="Poppins"/>
                <a:sym typeface="Poppins"/>
              </a:rPr>
              <a:t>sed SQ</a:t>
            </a:r>
            <a:r>
              <a:rPr lang="en-US" sz="3550">
                <a:solidFill>
                  <a:srgbClr val="CA4948"/>
                </a:solidFill>
                <a:latin typeface="Poppins"/>
                <a:ea typeface="Poppins"/>
                <a:cs typeface="Poppins"/>
                <a:sym typeface="Poppins"/>
              </a:rPr>
              <a:t>L Lookup</a:t>
            </a:r>
            <a:r>
              <a:rPr lang="en-US" sz="3550">
                <a:solidFill>
                  <a:srgbClr val="CA4948"/>
                </a:solidFill>
                <a:latin typeface="Poppins"/>
                <a:ea typeface="Poppins"/>
                <a:cs typeface="Poppins"/>
                <a:sym typeface="Poppins"/>
              </a:rPr>
              <a:t> with Prompt Injec</a:t>
            </a:r>
            <a:r>
              <a:rPr lang="en-US" sz="3550">
                <a:solidFill>
                  <a:srgbClr val="CA4948"/>
                </a:solidFill>
                <a:latin typeface="Poppins"/>
                <a:ea typeface="Poppins"/>
                <a:cs typeface="Poppins"/>
                <a:sym typeface="Poppins"/>
              </a:rPr>
              <a:t>tion</a:t>
            </a:r>
          </a:p>
        </p:txBody>
      </p:sp>
      <p:sp>
        <p:nvSpPr>
          <p:cNvPr name="TextBox 9" id="9"/>
          <p:cNvSpPr txBox="true"/>
          <p:nvPr/>
        </p:nvSpPr>
        <p:spPr>
          <a:xfrm rot="0">
            <a:off x="1193669" y="8033795"/>
            <a:ext cx="3155907" cy="879137"/>
          </a:xfrm>
          <a:prstGeom prst="rect">
            <a:avLst/>
          </a:prstGeom>
        </p:spPr>
        <p:txBody>
          <a:bodyPr anchor="t" rtlCol="false" tIns="0" lIns="0" bIns="0" rIns="0">
            <a:spAutoFit/>
          </a:bodyPr>
          <a:lstStyle/>
          <a:p>
            <a:pPr algn="l">
              <a:lnSpc>
                <a:spcPts val="6873"/>
              </a:lnSpc>
              <a:spcBef>
                <a:spcPct val="0"/>
              </a:spcBef>
            </a:pPr>
            <a:r>
              <a:rPr lang="en-US" sz="4909">
                <a:solidFill>
                  <a:srgbClr val="000000"/>
                </a:solidFill>
                <a:latin typeface="Poppins"/>
                <a:ea typeface="Poppins"/>
                <a:cs typeface="Poppins"/>
                <a:sym typeface="Poppins"/>
              </a:rPr>
              <a:t>Semantic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1942" y="1226267"/>
            <a:ext cx="5352899" cy="0"/>
          </a:xfrm>
          <a:prstGeom prst="line">
            <a:avLst/>
          </a:prstGeom>
          <a:ln cap="flat" w="19050">
            <a:solidFill>
              <a:srgbClr val="38B6FF"/>
            </a:solidFill>
            <a:prstDash val="solid"/>
            <a:headEnd type="none" len="sm" w="sm"/>
            <a:tailEnd type="oval" len="lg" w="lg"/>
          </a:ln>
        </p:spPr>
      </p:sp>
      <p:sp>
        <p:nvSpPr>
          <p:cNvPr name="Freeform 3" id="3"/>
          <p:cNvSpPr/>
          <p:nvPr/>
        </p:nvSpPr>
        <p:spPr>
          <a:xfrm flipH="false" flipV="false" rot="0">
            <a:off x="6737095" y="3337073"/>
            <a:ext cx="11867808" cy="5726217"/>
          </a:xfrm>
          <a:custGeom>
            <a:avLst/>
            <a:gdLst/>
            <a:ahLst/>
            <a:cxnLst/>
            <a:rect r="r" b="b" t="t" l="l"/>
            <a:pathLst>
              <a:path h="5726217" w="11867808">
                <a:moveTo>
                  <a:pt x="0" y="0"/>
                </a:moveTo>
                <a:lnTo>
                  <a:pt x="11867807" y="0"/>
                </a:lnTo>
                <a:lnTo>
                  <a:pt x="11867807" y="5726217"/>
                </a:lnTo>
                <a:lnTo>
                  <a:pt x="0" y="5726217"/>
                </a:lnTo>
                <a:lnTo>
                  <a:pt x="0" y="0"/>
                </a:lnTo>
                <a:close/>
              </a:path>
            </a:pathLst>
          </a:custGeom>
          <a:blipFill>
            <a:blip r:embed="rId2"/>
            <a:stretch>
              <a:fillRect l="0" t="0" r="0" b="0"/>
            </a:stretch>
          </a:blipFill>
        </p:spPr>
      </p:sp>
      <p:sp>
        <p:nvSpPr>
          <p:cNvPr name="TextBox 4" id="4"/>
          <p:cNvSpPr txBox="true"/>
          <p:nvPr/>
        </p:nvSpPr>
        <p:spPr>
          <a:xfrm rot="0">
            <a:off x="293170" y="1464392"/>
            <a:ext cx="11718689" cy="5437195"/>
          </a:xfrm>
          <a:prstGeom prst="rect">
            <a:avLst/>
          </a:prstGeom>
        </p:spPr>
        <p:txBody>
          <a:bodyPr anchor="t" rtlCol="false" tIns="0" lIns="0" bIns="0" rIns="0">
            <a:spAutoFit/>
          </a:bodyPr>
          <a:lstStyle/>
          <a:p>
            <a:pPr algn="l">
              <a:lnSpc>
                <a:spcPts val="4287"/>
              </a:lnSpc>
            </a:pPr>
            <a:r>
              <a:rPr lang="en-US" sz="3062" b="true">
                <a:solidFill>
                  <a:srgbClr val="000000"/>
                </a:solidFill>
                <a:latin typeface="Poppins Bold"/>
                <a:ea typeface="Poppins Bold"/>
                <a:cs typeface="Poppins Bold"/>
                <a:sym typeface="Poppins Bold"/>
              </a:rPr>
              <a:t>What Worked Well:</a:t>
            </a:r>
          </a:p>
          <a:p>
            <a:pPr algn="l" marL="661128" indent="-330564" lvl="1">
              <a:lnSpc>
                <a:spcPts val="4287"/>
              </a:lnSpc>
              <a:buFont typeface="Arial"/>
              <a:buChar char="•"/>
            </a:pPr>
            <a:r>
              <a:rPr lang="en-US" sz="3062">
                <a:solidFill>
                  <a:srgbClr val="000000"/>
                </a:solidFill>
                <a:latin typeface="Poppins"/>
                <a:ea typeface="Poppins"/>
                <a:cs typeface="Poppins"/>
                <a:sym typeface="Poppins"/>
              </a:rPr>
              <a:t>Returned relevant, up-to-date answers based on real student data.</a:t>
            </a:r>
          </a:p>
          <a:p>
            <a:pPr algn="l" marL="661128" indent="-330564" lvl="1">
              <a:lnSpc>
                <a:spcPts val="4287"/>
              </a:lnSpc>
              <a:buFont typeface="Arial"/>
              <a:buChar char="•"/>
            </a:pPr>
            <a:r>
              <a:rPr lang="en-US" sz="3062">
                <a:solidFill>
                  <a:srgbClr val="000000"/>
                </a:solidFill>
                <a:latin typeface="Poppins"/>
                <a:ea typeface="Poppins"/>
                <a:cs typeface="Poppins"/>
                <a:sym typeface="Poppins"/>
              </a:rPr>
              <a:t>Solved the issues of earlier experiments — no more hallucination or irrelevant responses.</a:t>
            </a:r>
          </a:p>
          <a:p>
            <a:pPr algn="l">
              <a:lnSpc>
                <a:spcPts val="4287"/>
              </a:lnSpc>
            </a:pPr>
            <a:r>
              <a:rPr lang="en-US" sz="3062" b="true">
                <a:solidFill>
                  <a:srgbClr val="000000"/>
                </a:solidFill>
                <a:latin typeface="Poppins Bold"/>
                <a:ea typeface="Poppins Bold"/>
                <a:cs typeface="Poppins Bold"/>
                <a:sym typeface="Poppins Bold"/>
              </a:rPr>
              <a:t>Final Verdict:</a:t>
            </a:r>
          </a:p>
          <a:p>
            <a:pPr algn="l" marL="661128" indent="-330564" lvl="1">
              <a:lnSpc>
                <a:spcPts val="4287"/>
              </a:lnSpc>
              <a:buFont typeface="Arial"/>
              <a:buChar char="•"/>
            </a:pPr>
            <a:r>
              <a:rPr lang="en-US" sz="3062">
                <a:solidFill>
                  <a:srgbClr val="000000"/>
                </a:solidFill>
                <a:latin typeface="Poppins"/>
                <a:ea typeface="Poppins"/>
                <a:cs typeface="Poppins"/>
                <a:sym typeface="Poppins"/>
              </a:rPr>
              <a:t>This was the most successful experiment.</a:t>
            </a:r>
          </a:p>
          <a:p>
            <a:pPr algn="l" marL="661128" indent="-330564" lvl="1">
              <a:lnSpc>
                <a:spcPts val="4287"/>
              </a:lnSpc>
              <a:spcBef>
                <a:spcPct val="0"/>
              </a:spcBef>
              <a:buFont typeface="Arial"/>
              <a:buChar char="•"/>
            </a:pPr>
            <a:r>
              <a:rPr lang="en-US" sz="3062">
                <a:solidFill>
                  <a:srgbClr val="000000"/>
                </a:solidFill>
                <a:latin typeface="Poppins"/>
                <a:ea typeface="Poppins"/>
                <a:cs typeface="Poppins"/>
                <a:sym typeface="Poppins"/>
              </a:rPr>
              <a:t>Showed how RAG + open LLM offers the best of both worlds: real-time information + smart responses.</a:t>
            </a:r>
          </a:p>
          <a:p>
            <a:pPr algn="l">
              <a:lnSpc>
                <a:spcPts val="4287"/>
              </a:lnSpc>
              <a:spcBef>
                <a:spcPct val="0"/>
              </a:spcBef>
            </a:pPr>
          </a:p>
        </p:txBody>
      </p:sp>
      <p:sp>
        <p:nvSpPr>
          <p:cNvPr name="TextBox 5" id="5"/>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19</a:t>
            </a:r>
          </a:p>
        </p:txBody>
      </p:sp>
      <p:sp>
        <p:nvSpPr>
          <p:cNvPr name="TextBox 6" id="6"/>
          <p:cNvSpPr txBox="true"/>
          <p:nvPr/>
        </p:nvSpPr>
        <p:spPr>
          <a:xfrm rot="0">
            <a:off x="291942" y="279297"/>
            <a:ext cx="5860573"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Bold"/>
                <a:ea typeface="Poppins Bold"/>
                <a:cs typeface="Poppins Bold"/>
                <a:sym typeface="Poppins Bold"/>
              </a:rPr>
              <a:t>EXPERIEMENTS 3</a:t>
            </a:r>
          </a:p>
        </p:txBody>
      </p:sp>
      <p:sp>
        <p:nvSpPr>
          <p:cNvPr name="TextBox 7" id="7"/>
          <p:cNvSpPr txBox="true"/>
          <p:nvPr/>
        </p:nvSpPr>
        <p:spPr>
          <a:xfrm rot="0">
            <a:off x="6152515" y="271536"/>
            <a:ext cx="8966297" cy="633722"/>
          </a:xfrm>
          <a:prstGeom prst="rect">
            <a:avLst/>
          </a:prstGeom>
        </p:spPr>
        <p:txBody>
          <a:bodyPr anchor="t" rtlCol="false" tIns="0" lIns="0" bIns="0" rIns="0">
            <a:spAutoFit/>
          </a:bodyPr>
          <a:lstStyle/>
          <a:p>
            <a:pPr algn="l">
              <a:lnSpc>
                <a:spcPts val="4970"/>
              </a:lnSpc>
              <a:spcBef>
                <a:spcPct val="0"/>
              </a:spcBef>
            </a:pPr>
            <a:r>
              <a:rPr lang="en-US" sz="3550">
                <a:solidFill>
                  <a:srgbClr val="5FB643"/>
                </a:solidFill>
                <a:latin typeface="Poppins"/>
                <a:ea typeface="Poppins"/>
                <a:cs typeface="Poppins"/>
                <a:sym typeface="Poppins"/>
              </a:rPr>
              <a:t>Mistral</a:t>
            </a:r>
            <a:r>
              <a:rPr lang="en-US" sz="3550">
                <a:solidFill>
                  <a:srgbClr val="5FB643"/>
                </a:solidFill>
                <a:latin typeface="Poppins"/>
                <a:ea typeface="Poppins"/>
                <a:cs typeface="Poppins"/>
                <a:sym typeface="Poppins"/>
              </a:rPr>
              <a:t> with RAG and Vec</a:t>
            </a:r>
            <a:r>
              <a:rPr lang="en-US" sz="3550">
                <a:solidFill>
                  <a:srgbClr val="5FB643"/>
                </a:solidFill>
                <a:latin typeface="Poppins"/>
                <a:ea typeface="Poppins"/>
                <a:cs typeface="Poppins"/>
                <a:sym typeface="Poppins"/>
              </a:rPr>
              <a:t>tor Database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01527" y="1962150"/>
          <a:ext cx="10411148" cy="8147945"/>
        </p:xfrm>
        <a:graphic>
          <a:graphicData uri="http://schemas.openxmlformats.org/drawingml/2006/table">
            <a:tbl>
              <a:tblPr/>
              <a:tblGrid>
                <a:gridCol w="3651914"/>
                <a:gridCol w="6759233"/>
              </a:tblGrid>
              <a:tr h="1283141">
                <a:tc>
                  <a:txBody>
                    <a:bodyPr anchor="t" rtlCol="false"/>
                    <a:lstStyle/>
                    <a:p>
                      <a:pPr algn="ctr">
                        <a:lnSpc>
                          <a:spcPts val="4059"/>
                        </a:lnSpc>
                        <a:defRPr/>
                      </a:pPr>
                      <a:r>
                        <a:rPr lang="en-US" sz="2899" b="true">
                          <a:solidFill>
                            <a:srgbClr val="000000"/>
                          </a:solidFill>
                          <a:latin typeface="Poppins Bold"/>
                          <a:ea typeface="Poppins Bold"/>
                          <a:cs typeface="Poppins Bold"/>
                          <a:sym typeface="Poppins Bold"/>
                        </a:rPr>
                        <a:t>ID</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ctr">
                        <a:lnSpc>
                          <a:spcPts val="2520"/>
                        </a:lnSpc>
                        <a:defRPr/>
                      </a:pPr>
                      <a:r>
                        <a:rPr lang="en-US" sz="1800" b="true">
                          <a:solidFill>
                            <a:srgbClr val="000000"/>
                          </a:solidFill>
                          <a:latin typeface="Poppins Bold"/>
                          <a:ea typeface="Poppins Bold"/>
                          <a:cs typeface="Poppins Bold"/>
                          <a:sym typeface="Poppins Bold"/>
                        </a:rPr>
                        <a:t>Name</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r>
              <a:tr h="1144134">
                <a:tc>
                  <a:txBody>
                    <a:bodyPr anchor="t" rtlCol="false"/>
                    <a:lstStyle/>
                    <a:p>
                      <a:pPr algn="ctr">
                        <a:lnSpc>
                          <a:spcPts val="3359"/>
                        </a:lnSpc>
                        <a:defRPr/>
                      </a:pPr>
                      <a:r>
                        <a:rPr lang="en-US" sz="2399">
                          <a:solidFill>
                            <a:srgbClr val="000000"/>
                          </a:solidFill>
                          <a:latin typeface="Poppins"/>
                          <a:ea typeface="Poppins"/>
                          <a:cs typeface="Poppins"/>
                          <a:sym typeface="Poppins"/>
                        </a:rPr>
                        <a:t>20211057</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Poppins"/>
                          <a:ea typeface="Poppins"/>
                          <a:cs typeface="Poppins"/>
                          <a:sym typeface="Poppins"/>
                        </a:rPr>
                        <a:t>Youssef Ahmed Abdulraouf Ahmed</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144134">
                <a:tc>
                  <a:txBody>
                    <a:bodyPr anchor="t" rtlCol="false"/>
                    <a:lstStyle/>
                    <a:p>
                      <a:pPr algn="ctr">
                        <a:lnSpc>
                          <a:spcPts val="3359"/>
                        </a:lnSpc>
                        <a:defRPr/>
                      </a:pPr>
                      <a:r>
                        <a:rPr lang="en-US" sz="2399">
                          <a:solidFill>
                            <a:srgbClr val="000000"/>
                          </a:solidFill>
                          <a:latin typeface="Poppins"/>
                          <a:ea typeface="Poppins"/>
                          <a:cs typeface="Poppins"/>
                          <a:sym typeface="Poppins"/>
                        </a:rPr>
                        <a:t>20211050</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Poppins"/>
                          <a:ea typeface="Poppins"/>
                          <a:cs typeface="Poppins"/>
                          <a:sym typeface="Poppins"/>
                        </a:rPr>
                        <a:t>Yassin Mohamed Yassin Nasr</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144134">
                <a:tc>
                  <a:txBody>
                    <a:bodyPr anchor="t" rtlCol="false"/>
                    <a:lstStyle/>
                    <a:p>
                      <a:pPr algn="ctr">
                        <a:lnSpc>
                          <a:spcPts val="3359"/>
                        </a:lnSpc>
                        <a:defRPr/>
                      </a:pPr>
                      <a:r>
                        <a:rPr lang="en-US" sz="2399">
                          <a:solidFill>
                            <a:srgbClr val="000000"/>
                          </a:solidFill>
                          <a:latin typeface="Poppins"/>
                          <a:ea typeface="Poppins"/>
                          <a:cs typeface="Poppins"/>
                          <a:sym typeface="Poppins"/>
                        </a:rPr>
                        <a:t>20211077</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Poppins"/>
                          <a:ea typeface="Poppins"/>
                          <a:cs typeface="Poppins"/>
                          <a:sym typeface="Poppins"/>
                        </a:rPr>
                        <a:t>Youssef Salah Youssef Mohamed</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144134">
                <a:tc>
                  <a:txBody>
                    <a:bodyPr anchor="t" rtlCol="false"/>
                    <a:lstStyle/>
                    <a:p>
                      <a:pPr algn="ctr">
                        <a:lnSpc>
                          <a:spcPts val="3359"/>
                        </a:lnSpc>
                        <a:defRPr/>
                      </a:pPr>
                      <a:r>
                        <a:rPr lang="en-US" sz="2399">
                          <a:solidFill>
                            <a:srgbClr val="000000"/>
                          </a:solidFill>
                          <a:latin typeface="Poppins"/>
                          <a:ea typeface="Poppins"/>
                          <a:cs typeface="Poppins"/>
                          <a:sym typeface="Poppins"/>
                        </a:rPr>
                        <a:t>20210520</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Poppins"/>
                          <a:ea typeface="Poppins"/>
                          <a:cs typeface="Poppins"/>
                          <a:sym typeface="Poppins"/>
                        </a:rPr>
                        <a:t>Abdulrahman Amr Mohamed Mohamed</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144134">
                <a:tc>
                  <a:txBody>
                    <a:bodyPr anchor="t" rtlCol="false"/>
                    <a:lstStyle/>
                    <a:p>
                      <a:pPr algn="ctr">
                        <a:lnSpc>
                          <a:spcPts val="3359"/>
                        </a:lnSpc>
                        <a:defRPr/>
                      </a:pPr>
                      <a:r>
                        <a:rPr lang="en-US" sz="2399">
                          <a:solidFill>
                            <a:srgbClr val="000000"/>
                          </a:solidFill>
                          <a:latin typeface="Poppins"/>
                          <a:ea typeface="Poppins"/>
                          <a:cs typeface="Poppins"/>
                          <a:sym typeface="Poppins"/>
                        </a:rPr>
                        <a:t>20211061</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Poppins"/>
                          <a:ea typeface="Poppins"/>
                          <a:cs typeface="Poppins"/>
                          <a:sym typeface="Poppins"/>
                        </a:rPr>
                        <a:t>Youssef Ahmed Mahmoud Ali </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144134">
                <a:tc>
                  <a:txBody>
                    <a:bodyPr anchor="t" rtlCol="false"/>
                    <a:lstStyle/>
                    <a:p>
                      <a:pPr algn="ctr">
                        <a:lnSpc>
                          <a:spcPts val="3359"/>
                        </a:lnSpc>
                        <a:defRPr/>
                      </a:pPr>
                      <a:r>
                        <a:rPr lang="en-US" sz="2399">
                          <a:solidFill>
                            <a:srgbClr val="000000"/>
                          </a:solidFill>
                          <a:latin typeface="Poppins"/>
                          <a:ea typeface="Poppins"/>
                          <a:cs typeface="Poppins"/>
                          <a:sym typeface="Poppins"/>
                        </a:rPr>
                        <a:t>20211080</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Poppins"/>
                          <a:ea typeface="Poppins"/>
                          <a:cs typeface="Poppins"/>
                          <a:sym typeface="Poppins"/>
                        </a:rPr>
                        <a:t>Youssef AbdulMaqsood Mohamed </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bl>
          </a:graphicData>
        </a:graphic>
      </p:graphicFrame>
      <p:sp>
        <p:nvSpPr>
          <p:cNvPr name="TextBox 3" id="3"/>
          <p:cNvSpPr txBox="true"/>
          <p:nvPr/>
        </p:nvSpPr>
        <p:spPr>
          <a:xfrm rot="0">
            <a:off x="14219981" y="812482"/>
            <a:ext cx="3039319" cy="375285"/>
          </a:xfrm>
          <a:prstGeom prst="rect">
            <a:avLst/>
          </a:prstGeom>
        </p:spPr>
        <p:txBody>
          <a:bodyPr anchor="t" rtlCol="false" tIns="0" lIns="0" bIns="0" rIns="0">
            <a:spAutoFit/>
          </a:bodyPr>
          <a:lstStyle/>
          <a:p>
            <a:pPr algn="r" marL="0" indent="0" lvl="0">
              <a:lnSpc>
                <a:spcPts val="2940"/>
              </a:lnSpc>
              <a:spcBef>
                <a:spcPct val="0"/>
              </a:spcBef>
            </a:pPr>
            <a:r>
              <a:rPr lang="en-US" sz="2100">
                <a:solidFill>
                  <a:srgbClr val="0A0147"/>
                </a:solidFill>
                <a:latin typeface="Poppins"/>
                <a:ea typeface="Poppins"/>
                <a:cs typeface="Poppins"/>
                <a:sym typeface="Poppins"/>
              </a:rPr>
              <a:t>Helwan </a:t>
            </a:r>
            <a:r>
              <a:rPr lang="en-US" sz="2100" strike="noStrike" u="none">
                <a:solidFill>
                  <a:srgbClr val="0A0147"/>
                </a:solidFill>
                <a:latin typeface="Poppins"/>
                <a:ea typeface="Poppins"/>
                <a:cs typeface="Poppins"/>
                <a:sym typeface="Poppins"/>
              </a:rPr>
              <a:t>University</a:t>
            </a:r>
          </a:p>
        </p:txBody>
      </p:sp>
      <p:sp>
        <p:nvSpPr>
          <p:cNvPr name="TextBox 4" id="4"/>
          <p:cNvSpPr txBox="true"/>
          <p:nvPr/>
        </p:nvSpPr>
        <p:spPr>
          <a:xfrm rot="0">
            <a:off x="1028700" y="782955"/>
            <a:ext cx="2462752" cy="424815"/>
          </a:xfrm>
          <a:prstGeom prst="rect">
            <a:avLst/>
          </a:prstGeom>
        </p:spPr>
        <p:txBody>
          <a:bodyPr anchor="t" rtlCol="false" tIns="0" lIns="0" bIns="0" rIns="0">
            <a:spAutoFit/>
          </a:bodyPr>
          <a:lstStyle/>
          <a:p>
            <a:pPr algn="just">
              <a:lnSpc>
                <a:spcPts val="3359"/>
              </a:lnSpc>
              <a:spcBef>
                <a:spcPct val="0"/>
              </a:spcBef>
            </a:pPr>
            <a:r>
              <a:rPr lang="en-US" b="true" sz="2400">
                <a:solidFill>
                  <a:srgbClr val="0055D9"/>
                </a:solidFill>
                <a:latin typeface="Poppins Bold"/>
                <a:ea typeface="Poppins Bold"/>
                <a:cs typeface="Poppins Bold"/>
                <a:sym typeface="Poppins Bold"/>
              </a:rPr>
              <a:t>Supervisor :</a:t>
            </a:r>
          </a:p>
        </p:txBody>
      </p:sp>
      <p:sp>
        <p:nvSpPr>
          <p:cNvPr name="TextBox 5" id="5"/>
          <p:cNvSpPr txBox="true"/>
          <p:nvPr/>
        </p:nvSpPr>
        <p:spPr>
          <a:xfrm rot="0">
            <a:off x="3364399" y="812483"/>
            <a:ext cx="2954902" cy="375285"/>
          </a:xfrm>
          <a:prstGeom prst="rect">
            <a:avLst/>
          </a:prstGeom>
        </p:spPr>
        <p:txBody>
          <a:bodyPr anchor="t" rtlCol="false" tIns="0" lIns="0" bIns="0" rIns="0">
            <a:spAutoFit/>
          </a:bodyPr>
          <a:lstStyle/>
          <a:p>
            <a:pPr algn="l">
              <a:lnSpc>
                <a:spcPts val="2940"/>
              </a:lnSpc>
              <a:spcBef>
                <a:spcPct val="0"/>
              </a:spcBef>
            </a:pPr>
            <a:r>
              <a:rPr lang="en-US" sz="2100">
                <a:solidFill>
                  <a:srgbClr val="0A0147"/>
                </a:solidFill>
                <a:latin typeface="Poppins"/>
                <a:ea typeface="Poppins"/>
                <a:cs typeface="Poppins"/>
                <a:sym typeface="Poppins"/>
              </a:rPr>
              <a:t>Dr / Salwa Osama</a:t>
            </a:r>
          </a:p>
        </p:txBody>
      </p:sp>
      <p:sp>
        <p:nvSpPr>
          <p:cNvPr name="TextBox 6" id="6"/>
          <p:cNvSpPr txBox="true"/>
          <p:nvPr/>
        </p:nvSpPr>
        <p:spPr>
          <a:xfrm rot="0">
            <a:off x="11968699" y="1876425"/>
            <a:ext cx="3003314" cy="509905"/>
          </a:xfrm>
          <a:prstGeom prst="rect">
            <a:avLst/>
          </a:prstGeom>
        </p:spPr>
        <p:txBody>
          <a:bodyPr anchor="t" rtlCol="false" tIns="0" lIns="0" bIns="0" rIns="0">
            <a:spAutoFit/>
          </a:bodyPr>
          <a:lstStyle/>
          <a:p>
            <a:pPr algn="just">
              <a:lnSpc>
                <a:spcPts val="3919"/>
              </a:lnSpc>
              <a:spcBef>
                <a:spcPct val="0"/>
              </a:spcBef>
            </a:pPr>
            <a:r>
              <a:rPr lang="en-US" b="true" sz="2799">
                <a:solidFill>
                  <a:srgbClr val="0055D9"/>
                </a:solidFill>
                <a:latin typeface="Poppins Bold"/>
                <a:ea typeface="Poppins Bold"/>
                <a:cs typeface="Poppins Bold"/>
                <a:sym typeface="Poppins Bold"/>
              </a:rPr>
              <a:t>Supervised By :</a:t>
            </a:r>
          </a:p>
        </p:txBody>
      </p:sp>
      <p:sp>
        <p:nvSpPr>
          <p:cNvPr name="TextBox 7" id="7"/>
          <p:cNvSpPr txBox="true"/>
          <p:nvPr/>
        </p:nvSpPr>
        <p:spPr>
          <a:xfrm rot="0">
            <a:off x="11968699" y="2588328"/>
            <a:ext cx="3969734" cy="525595"/>
          </a:xfrm>
          <a:prstGeom prst="rect">
            <a:avLst/>
          </a:prstGeom>
        </p:spPr>
        <p:txBody>
          <a:bodyPr anchor="t" rtlCol="false" tIns="0" lIns="0" bIns="0" rIns="0">
            <a:spAutoFit/>
          </a:bodyPr>
          <a:lstStyle/>
          <a:p>
            <a:pPr algn="l">
              <a:lnSpc>
                <a:spcPts val="4105"/>
              </a:lnSpc>
              <a:spcBef>
                <a:spcPct val="0"/>
              </a:spcBef>
            </a:pPr>
            <a:r>
              <a:rPr lang="en-US" sz="2932">
                <a:solidFill>
                  <a:srgbClr val="0A0147"/>
                </a:solidFill>
                <a:latin typeface="Poppins"/>
                <a:ea typeface="Poppins"/>
                <a:cs typeface="Poppins"/>
                <a:sym typeface="Poppins"/>
              </a:rPr>
              <a:t>Dr / Salwa Osama</a:t>
            </a:r>
          </a:p>
        </p:txBody>
      </p:sp>
      <p:sp>
        <p:nvSpPr>
          <p:cNvPr name="Freeform 8" id="8"/>
          <p:cNvSpPr/>
          <p:nvPr/>
        </p:nvSpPr>
        <p:spPr>
          <a:xfrm flipH="false" flipV="false" rot="0">
            <a:off x="11425623" y="3399673"/>
            <a:ext cx="6773536" cy="5394198"/>
          </a:xfrm>
          <a:custGeom>
            <a:avLst/>
            <a:gdLst/>
            <a:ahLst/>
            <a:cxnLst/>
            <a:rect r="r" b="b" t="t" l="l"/>
            <a:pathLst>
              <a:path h="5394198" w="6773536">
                <a:moveTo>
                  <a:pt x="0" y="0"/>
                </a:moveTo>
                <a:lnTo>
                  <a:pt x="6773536" y="0"/>
                </a:lnTo>
                <a:lnTo>
                  <a:pt x="6773536" y="5394198"/>
                </a:lnTo>
                <a:lnTo>
                  <a:pt x="0" y="5394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379693" y="9444541"/>
            <a:ext cx="908307" cy="727294"/>
          </a:xfrm>
          <a:prstGeom prst="rect">
            <a:avLst/>
          </a:prstGeom>
        </p:spPr>
        <p:txBody>
          <a:bodyPr anchor="t" rtlCol="false" tIns="0" lIns="0" bIns="0" rIns="0">
            <a:spAutoFit/>
          </a:bodyPr>
          <a:lstStyle/>
          <a:p>
            <a:pPr algn="l">
              <a:lnSpc>
                <a:spcPts val="5178"/>
              </a:lnSpc>
            </a:pPr>
            <a:r>
              <a:rPr lang="en-US" b="true" sz="5178">
                <a:solidFill>
                  <a:srgbClr val="0055D9"/>
                </a:solidFill>
                <a:latin typeface="Poppins Ultra-Bold"/>
                <a:ea typeface="Poppins Ultra-Bold"/>
                <a:cs typeface="Poppins Ultra-Bold"/>
                <a:sym typeface="Poppins Ultra-Bold"/>
              </a:rPr>
              <a:t>02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91942" y="1226267"/>
            <a:ext cx="5352899" cy="0"/>
          </a:xfrm>
          <a:prstGeom prst="line">
            <a:avLst/>
          </a:prstGeom>
          <a:ln cap="flat" w="19050">
            <a:solidFill>
              <a:srgbClr val="38B6FF"/>
            </a:solidFill>
            <a:prstDash val="solid"/>
            <a:headEnd type="none" len="sm" w="sm"/>
            <a:tailEnd type="oval" len="lg" w="lg"/>
          </a:ln>
        </p:spPr>
      </p:sp>
      <p:sp>
        <p:nvSpPr>
          <p:cNvPr name="Freeform 3" id="3"/>
          <p:cNvSpPr/>
          <p:nvPr/>
        </p:nvSpPr>
        <p:spPr>
          <a:xfrm flipH="false" flipV="false" rot="0">
            <a:off x="6542917" y="3627973"/>
            <a:ext cx="11301259" cy="5452857"/>
          </a:xfrm>
          <a:custGeom>
            <a:avLst/>
            <a:gdLst/>
            <a:ahLst/>
            <a:cxnLst/>
            <a:rect r="r" b="b" t="t" l="l"/>
            <a:pathLst>
              <a:path h="5452857" w="11301259">
                <a:moveTo>
                  <a:pt x="0" y="0"/>
                </a:moveTo>
                <a:lnTo>
                  <a:pt x="11301259" y="0"/>
                </a:lnTo>
                <a:lnTo>
                  <a:pt x="11301259" y="5452858"/>
                </a:lnTo>
                <a:lnTo>
                  <a:pt x="0" y="5452858"/>
                </a:lnTo>
                <a:lnTo>
                  <a:pt x="0" y="0"/>
                </a:lnTo>
                <a:close/>
              </a:path>
            </a:pathLst>
          </a:custGeom>
          <a:blipFill>
            <a:blip r:embed="rId2"/>
            <a:stretch>
              <a:fillRect l="0" t="0" r="0" b="0"/>
            </a:stretch>
          </a:blipFill>
        </p:spPr>
      </p:sp>
      <p:sp>
        <p:nvSpPr>
          <p:cNvPr name="TextBox 4" id="4"/>
          <p:cNvSpPr txBox="true"/>
          <p:nvPr/>
        </p:nvSpPr>
        <p:spPr>
          <a:xfrm rot="0">
            <a:off x="293170" y="1464392"/>
            <a:ext cx="11718689" cy="5437195"/>
          </a:xfrm>
          <a:prstGeom prst="rect">
            <a:avLst/>
          </a:prstGeom>
        </p:spPr>
        <p:txBody>
          <a:bodyPr anchor="t" rtlCol="false" tIns="0" lIns="0" bIns="0" rIns="0">
            <a:spAutoFit/>
          </a:bodyPr>
          <a:lstStyle/>
          <a:p>
            <a:pPr algn="l">
              <a:lnSpc>
                <a:spcPts val="4287"/>
              </a:lnSpc>
            </a:pPr>
            <a:r>
              <a:rPr lang="en-US" sz="3062" b="true">
                <a:solidFill>
                  <a:srgbClr val="000000"/>
                </a:solidFill>
                <a:latin typeface="Poppins Bold"/>
                <a:ea typeface="Poppins Bold"/>
                <a:cs typeface="Poppins Bold"/>
                <a:sym typeface="Poppins Bold"/>
              </a:rPr>
              <a:t>What Worked Well:</a:t>
            </a:r>
          </a:p>
          <a:p>
            <a:pPr algn="l" marL="661128" indent="-330564" lvl="1">
              <a:lnSpc>
                <a:spcPts val="4287"/>
              </a:lnSpc>
              <a:buFont typeface="Arial"/>
              <a:buChar char="•"/>
            </a:pPr>
            <a:r>
              <a:rPr lang="en-US" sz="3062">
                <a:solidFill>
                  <a:srgbClr val="000000"/>
                </a:solidFill>
                <a:latin typeface="Poppins"/>
                <a:ea typeface="Poppins"/>
                <a:cs typeface="Poppins"/>
                <a:sym typeface="Poppins"/>
              </a:rPr>
              <a:t>Returned relevant, up-to-date answers based on real student data.</a:t>
            </a:r>
          </a:p>
          <a:p>
            <a:pPr algn="l" marL="661128" indent="-330564" lvl="1">
              <a:lnSpc>
                <a:spcPts val="4287"/>
              </a:lnSpc>
              <a:buFont typeface="Arial"/>
              <a:buChar char="•"/>
            </a:pPr>
            <a:r>
              <a:rPr lang="en-US" sz="3062">
                <a:solidFill>
                  <a:srgbClr val="000000"/>
                </a:solidFill>
                <a:latin typeface="Poppins"/>
                <a:ea typeface="Poppins"/>
                <a:cs typeface="Poppins"/>
                <a:sym typeface="Poppins"/>
              </a:rPr>
              <a:t>Solved the issues of earlier experiments — no more hallucination or irrelevant responses.</a:t>
            </a:r>
          </a:p>
          <a:p>
            <a:pPr algn="l">
              <a:lnSpc>
                <a:spcPts val="4287"/>
              </a:lnSpc>
            </a:pPr>
            <a:r>
              <a:rPr lang="en-US" sz="3062" b="true">
                <a:solidFill>
                  <a:srgbClr val="000000"/>
                </a:solidFill>
                <a:latin typeface="Poppins Bold"/>
                <a:ea typeface="Poppins Bold"/>
                <a:cs typeface="Poppins Bold"/>
                <a:sym typeface="Poppins Bold"/>
              </a:rPr>
              <a:t>Final Verdict:</a:t>
            </a:r>
          </a:p>
          <a:p>
            <a:pPr algn="l" marL="661128" indent="-330564" lvl="1">
              <a:lnSpc>
                <a:spcPts val="4287"/>
              </a:lnSpc>
              <a:buFont typeface="Arial"/>
              <a:buChar char="•"/>
            </a:pPr>
            <a:r>
              <a:rPr lang="en-US" sz="3062">
                <a:solidFill>
                  <a:srgbClr val="000000"/>
                </a:solidFill>
                <a:latin typeface="Poppins"/>
                <a:ea typeface="Poppins"/>
                <a:cs typeface="Poppins"/>
                <a:sym typeface="Poppins"/>
              </a:rPr>
              <a:t>This was the most successful experiment.</a:t>
            </a:r>
          </a:p>
          <a:p>
            <a:pPr algn="l" marL="661128" indent="-330564" lvl="1">
              <a:lnSpc>
                <a:spcPts val="4287"/>
              </a:lnSpc>
              <a:spcBef>
                <a:spcPct val="0"/>
              </a:spcBef>
              <a:buFont typeface="Arial"/>
              <a:buChar char="•"/>
            </a:pPr>
            <a:r>
              <a:rPr lang="en-US" sz="3062">
                <a:solidFill>
                  <a:srgbClr val="000000"/>
                </a:solidFill>
                <a:latin typeface="Poppins"/>
                <a:ea typeface="Poppins"/>
                <a:cs typeface="Poppins"/>
                <a:sym typeface="Poppins"/>
              </a:rPr>
              <a:t>Showed how RAG + open LLM offers the best of both worlds: real-time information + smart responses.</a:t>
            </a:r>
          </a:p>
          <a:p>
            <a:pPr algn="l">
              <a:lnSpc>
                <a:spcPts val="4287"/>
              </a:lnSpc>
              <a:spcBef>
                <a:spcPct val="0"/>
              </a:spcBef>
            </a:pPr>
          </a:p>
        </p:txBody>
      </p:sp>
      <p:sp>
        <p:nvSpPr>
          <p:cNvPr name="TextBox 5" id="5"/>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20</a:t>
            </a:r>
          </a:p>
        </p:txBody>
      </p:sp>
      <p:sp>
        <p:nvSpPr>
          <p:cNvPr name="TextBox 6" id="6"/>
          <p:cNvSpPr txBox="true"/>
          <p:nvPr/>
        </p:nvSpPr>
        <p:spPr>
          <a:xfrm rot="0">
            <a:off x="291942" y="279297"/>
            <a:ext cx="5860573"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Bold"/>
                <a:ea typeface="Poppins Bold"/>
                <a:cs typeface="Poppins Bold"/>
                <a:sym typeface="Poppins Bold"/>
              </a:rPr>
              <a:t>EXPERIEMENTS 3</a:t>
            </a:r>
          </a:p>
        </p:txBody>
      </p:sp>
      <p:sp>
        <p:nvSpPr>
          <p:cNvPr name="TextBox 7" id="7"/>
          <p:cNvSpPr txBox="true"/>
          <p:nvPr/>
        </p:nvSpPr>
        <p:spPr>
          <a:xfrm rot="0">
            <a:off x="6152515" y="271536"/>
            <a:ext cx="8966297" cy="633722"/>
          </a:xfrm>
          <a:prstGeom prst="rect">
            <a:avLst/>
          </a:prstGeom>
        </p:spPr>
        <p:txBody>
          <a:bodyPr anchor="t" rtlCol="false" tIns="0" lIns="0" bIns="0" rIns="0">
            <a:spAutoFit/>
          </a:bodyPr>
          <a:lstStyle/>
          <a:p>
            <a:pPr algn="l">
              <a:lnSpc>
                <a:spcPts val="4970"/>
              </a:lnSpc>
              <a:spcBef>
                <a:spcPct val="0"/>
              </a:spcBef>
            </a:pPr>
            <a:r>
              <a:rPr lang="en-US" sz="3550">
                <a:solidFill>
                  <a:srgbClr val="5FB643"/>
                </a:solidFill>
                <a:latin typeface="Poppins"/>
                <a:ea typeface="Poppins"/>
                <a:cs typeface="Poppins"/>
                <a:sym typeface="Poppins"/>
              </a:rPr>
              <a:t>Mistral</a:t>
            </a:r>
            <a:r>
              <a:rPr lang="en-US" sz="3550">
                <a:solidFill>
                  <a:srgbClr val="5FB643"/>
                </a:solidFill>
                <a:latin typeface="Poppins"/>
                <a:ea typeface="Poppins"/>
                <a:cs typeface="Poppins"/>
                <a:sym typeface="Poppins"/>
              </a:rPr>
              <a:t> with RAG and Vec</a:t>
            </a:r>
            <a:r>
              <a:rPr lang="en-US" sz="3550">
                <a:solidFill>
                  <a:srgbClr val="5FB643"/>
                </a:solidFill>
                <a:latin typeface="Poppins"/>
                <a:ea typeface="Poppins"/>
                <a:cs typeface="Poppins"/>
                <a:sym typeface="Poppins"/>
              </a:rPr>
              <a:t>tor Database....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400610" y="1776075"/>
            <a:ext cx="14772917" cy="0"/>
          </a:xfrm>
          <a:prstGeom prst="line">
            <a:avLst/>
          </a:prstGeom>
          <a:ln cap="flat" w="19050">
            <a:solidFill>
              <a:srgbClr val="38B6FF"/>
            </a:solidFill>
            <a:prstDash val="solid"/>
            <a:headEnd type="none" len="sm" w="sm"/>
            <a:tailEnd type="oval" len="lg" w="lg"/>
          </a:ln>
        </p:spPr>
      </p:sp>
      <p:sp>
        <p:nvSpPr>
          <p:cNvPr name="TextBox 3" id="3"/>
          <p:cNvSpPr txBox="true"/>
          <p:nvPr/>
        </p:nvSpPr>
        <p:spPr>
          <a:xfrm rot="0">
            <a:off x="400610" y="338475"/>
            <a:ext cx="16262792" cy="1428074"/>
          </a:xfrm>
          <a:prstGeom prst="rect">
            <a:avLst/>
          </a:prstGeom>
        </p:spPr>
        <p:txBody>
          <a:bodyPr anchor="t" rtlCol="false" tIns="0" lIns="0" bIns="0" rIns="0">
            <a:spAutoFit/>
          </a:bodyPr>
          <a:lstStyle/>
          <a:p>
            <a:pPr algn="l">
              <a:lnSpc>
                <a:spcPts val="5311"/>
              </a:lnSpc>
            </a:pPr>
            <a:r>
              <a:rPr lang="en-US" b="true" sz="5311">
                <a:solidFill>
                  <a:srgbClr val="0A0147"/>
                </a:solidFill>
                <a:latin typeface="Poppins Bold"/>
                <a:ea typeface="Poppins Bold"/>
                <a:cs typeface="Poppins Bold"/>
                <a:sym typeface="Poppins Bold"/>
              </a:rPr>
              <a:t>ORCHESTRATING THE FINAL CHATBOT FUNCTIONALITY</a:t>
            </a:r>
          </a:p>
        </p:txBody>
      </p:sp>
      <p:sp>
        <p:nvSpPr>
          <p:cNvPr name="TextBox 4" id="4"/>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21</a:t>
            </a:r>
          </a:p>
        </p:txBody>
      </p:sp>
      <p:sp>
        <p:nvSpPr>
          <p:cNvPr name="Freeform 5" id="5"/>
          <p:cNvSpPr/>
          <p:nvPr/>
        </p:nvSpPr>
        <p:spPr>
          <a:xfrm flipH="false" flipV="false" rot="0">
            <a:off x="-4643393" y="2413667"/>
            <a:ext cx="22176134" cy="7091328"/>
          </a:xfrm>
          <a:custGeom>
            <a:avLst/>
            <a:gdLst/>
            <a:ahLst/>
            <a:cxnLst/>
            <a:rect r="r" b="b" t="t" l="l"/>
            <a:pathLst>
              <a:path h="7091328" w="22176134">
                <a:moveTo>
                  <a:pt x="0" y="0"/>
                </a:moveTo>
                <a:lnTo>
                  <a:pt x="22176134" y="0"/>
                </a:lnTo>
                <a:lnTo>
                  <a:pt x="22176134" y="7091327"/>
                </a:lnTo>
                <a:lnTo>
                  <a:pt x="0" y="7091327"/>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71066" y="1238477"/>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2"/>
            <a:stretch>
              <a:fillRect l="0" t="0" r="0" b="0"/>
            </a:stretch>
          </a:blipFill>
        </p:spPr>
      </p:sp>
      <p:sp>
        <p:nvSpPr>
          <p:cNvPr name="TextBox 3" id="3"/>
          <p:cNvSpPr txBox="true"/>
          <p:nvPr/>
        </p:nvSpPr>
        <p:spPr>
          <a:xfrm rot="0">
            <a:off x="-360210" y="275182"/>
            <a:ext cx="17619510" cy="963295"/>
          </a:xfrm>
          <a:prstGeom prst="rect">
            <a:avLst/>
          </a:prstGeom>
        </p:spPr>
        <p:txBody>
          <a:bodyPr anchor="t" rtlCol="false" tIns="0" lIns="0" bIns="0" rIns="0">
            <a:spAutoFit/>
          </a:bodyPr>
          <a:lstStyle/>
          <a:p>
            <a:pPr algn="ctr">
              <a:lnSpc>
                <a:spcPts val="6799"/>
              </a:lnSpc>
            </a:pPr>
            <a:r>
              <a:rPr lang="en-US" b="true" sz="6799">
                <a:solidFill>
                  <a:srgbClr val="0A0147"/>
                </a:solidFill>
                <a:latin typeface="Poppins Bold"/>
                <a:ea typeface="Poppins Bold"/>
                <a:cs typeface="Poppins Bold"/>
                <a:sym typeface="Poppins Bold"/>
              </a:rPr>
              <a:t>LIVE DEMO</a:t>
            </a:r>
          </a:p>
        </p:txBody>
      </p:sp>
      <p:sp>
        <p:nvSpPr>
          <p:cNvPr name="TextBox 4" id="4"/>
          <p:cNvSpPr txBox="true"/>
          <p:nvPr/>
        </p:nvSpPr>
        <p:spPr>
          <a:xfrm rot="0">
            <a:off x="17259300" y="949947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22</a:t>
            </a:r>
          </a:p>
        </p:txBody>
      </p:sp>
      <p:sp>
        <p:nvSpPr>
          <p:cNvPr name="TextBox 5" id="5"/>
          <p:cNvSpPr txBox="true"/>
          <p:nvPr/>
        </p:nvSpPr>
        <p:spPr>
          <a:xfrm rot="0">
            <a:off x="4558507" y="7769297"/>
            <a:ext cx="8204981" cy="847821"/>
          </a:xfrm>
          <a:prstGeom prst="rect">
            <a:avLst/>
          </a:prstGeom>
        </p:spPr>
        <p:txBody>
          <a:bodyPr anchor="t" rtlCol="false" tIns="0" lIns="0" bIns="0" rIns="0">
            <a:spAutoFit/>
          </a:bodyPr>
          <a:lstStyle/>
          <a:p>
            <a:pPr algn="l">
              <a:lnSpc>
                <a:spcPts val="6818"/>
              </a:lnSpc>
            </a:pPr>
            <a:r>
              <a:rPr lang="en-US" sz="4870" u="sng">
                <a:solidFill>
                  <a:srgbClr val="0055D9"/>
                </a:solidFill>
                <a:latin typeface="Arimo"/>
                <a:ea typeface="Arimo"/>
                <a:cs typeface="Arimo"/>
                <a:sym typeface="Arimo"/>
                <a:hlinkClick r:id="rId3" tooltip="https://studgooo.netlify.app"/>
              </a:rPr>
              <a:t>https://studgooo.netlify.app</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63173" y="7554466"/>
            <a:ext cx="853474" cy="403460"/>
          </a:xfrm>
          <a:custGeom>
            <a:avLst/>
            <a:gdLst/>
            <a:ahLst/>
            <a:cxnLst/>
            <a:rect r="r" b="b" t="t" l="l"/>
            <a:pathLst>
              <a:path h="403460" w="853474">
                <a:moveTo>
                  <a:pt x="0" y="0"/>
                </a:moveTo>
                <a:lnTo>
                  <a:pt x="853473" y="0"/>
                </a:lnTo>
                <a:lnTo>
                  <a:pt x="853473" y="403460"/>
                </a:lnTo>
                <a:lnTo>
                  <a:pt x="0" y="4034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6768949" y="4498358"/>
            <a:ext cx="0" cy="2730270"/>
          </a:xfrm>
          <a:prstGeom prst="line">
            <a:avLst/>
          </a:prstGeom>
          <a:ln cap="rnd" w="85725">
            <a:solidFill>
              <a:srgbClr val="FFFFFF"/>
            </a:solidFill>
            <a:prstDash val="solid"/>
            <a:headEnd type="none" len="sm" w="sm"/>
            <a:tailEnd type="none" len="sm" w="sm"/>
          </a:ln>
        </p:spPr>
      </p:sp>
      <p:sp>
        <p:nvSpPr>
          <p:cNvPr name="AutoShape 4" id="4"/>
          <p:cNvSpPr/>
          <p:nvPr/>
        </p:nvSpPr>
        <p:spPr>
          <a:xfrm>
            <a:off x="1071562" y="4498358"/>
            <a:ext cx="0" cy="2730270"/>
          </a:xfrm>
          <a:prstGeom prst="line">
            <a:avLst/>
          </a:prstGeom>
          <a:ln cap="rnd" w="85725">
            <a:solidFill>
              <a:srgbClr val="FFFFFF"/>
            </a:solidFill>
            <a:prstDash val="solid"/>
            <a:headEnd type="none" len="sm" w="sm"/>
            <a:tailEnd type="none" len="sm" w="sm"/>
          </a:ln>
        </p:spPr>
      </p:sp>
      <p:sp>
        <p:nvSpPr>
          <p:cNvPr name="Freeform 5" id="5"/>
          <p:cNvSpPr/>
          <p:nvPr/>
        </p:nvSpPr>
        <p:spPr>
          <a:xfrm flipH="false" flipV="false" rot="0">
            <a:off x="14847227" y="8859212"/>
            <a:ext cx="2412073" cy="399088"/>
          </a:xfrm>
          <a:custGeom>
            <a:avLst/>
            <a:gdLst/>
            <a:ahLst/>
            <a:cxnLst/>
            <a:rect r="r" b="b" t="t" l="l"/>
            <a:pathLst>
              <a:path h="399088" w="2412073">
                <a:moveTo>
                  <a:pt x="0" y="0"/>
                </a:moveTo>
                <a:lnTo>
                  <a:pt x="2412073" y="0"/>
                </a:lnTo>
                <a:lnTo>
                  <a:pt x="2412073" y="399088"/>
                </a:lnTo>
                <a:lnTo>
                  <a:pt x="0" y="399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694092" y="1572632"/>
            <a:ext cx="8869008" cy="1403065"/>
          </a:xfrm>
          <a:prstGeom prst="rect">
            <a:avLst/>
          </a:prstGeom>
        </p:spPr>
        <p:txBody>
          <a:bodyPr anchor="t" rtlCol="false" tIns="0" lIns="0" bIns="0" rIns="0">
            <a:spAutoFit/>
          </a:bodyPr>
          <a:lstStyle/>
          <a:p>
            <a:pPr algn="l">
              <a:lnSpc>
                <a:spcPts val="9863"/>
              </a:lnSpc>
            </a:pPr>
            <a:r>
              <a:rPr lang="en-US" b="true" sz="9863">
                <a:solidFill>
                  <a:srgbClr val="0A0147"/>
                </a:solidFill>
                <a:latin typeface="Poppins Bold"/>
                <a:ea typeface="Poppins Bold"/>
                <a:cs typeface="Poppins Bold"/>
                <a:sym typeface="Poppins Bold"/>
              </a:rPr>
              <a:t>CONCLUSION</a:t>
            </a:r>
          </a:p>
        </p:txBody>
      </p:sp>
      <p:sp>
        <p:nvSpPr>
          <p:cNvPr name="TextBox 7" id="7"/>
          <p:cNvSpPr txBox="true"/>
          <p:nvPr/>
        </p:nvSpPr>
        <p:spPr>
          <a:xfrm rot="0">
            <a:off x="363745" y="2956647"/>
            <a:ext cx="16226747" cy="5280034"/>
          </a:xfrm>
          <a:prstGeom prst="rect">
            <a:avLst/>
          </a:prstGeom>
        </p:spPr>
        <p:txBody>
          <a:bodyPr anchor="t" rtlCol="false" tIns="0" lIns="0" bIns="0" rIns="0">
            <a:spAutoFit/>
          </a:bodyPr>
          <a:lstStyle/>
          <a:p>
            <a:pPr algn="just" marL="0" indent="0" lvl="0">
              <a:lnSpc>
                <a:spcPts val="6053"/>
              </a:lnSpc>
            </a:pPr>
            <a:r>
              <a:rPr lang="en-US" sz="2815">
                <a:solidFill>
                  <a:srgbClr val="0A0147">
                    <a:alpha val="83922"/>
                  </a:srgbClr>
                </a:solidFill>
                <a:latin typeface="Poppins"/>
                <a:ea typeface="Poppins"/>
                <a:cs typeface="Poppins"/>
                <a:sym typeface="Poppins"/>
              </a:rPr>
              <a:t>This project is a web platform that brings together student activities, internships, and workshops in one place. It helps students find and join opportunities easily, while avoiding schedule conflicts using a smart recommender system. An AI-powered chatbot answers student questions and gives helpful suggestions, and an internship scraper collects real opportunities from external websites. The system includes separate dashboards for students and organizers, and it can generate personalized calendars. Overall, the platform makes it easier for students to get involved, stay organized, and grow their careers.</a:t>
            </a:r>
          </a:p>
        </p:txBody>
      </p:sp>
      <p:sp>
        <p:nvSpPr>
          <p:cNvPr name="TextBox 8" id="8"/>
          <p:cNvSpPr txBox="true"/>
          <p:nvPr/>
        </p:nvSpPr>
        <p:spPr>
          <a:xfrm rot="0">
            <a:off x="14219981" y="812482"/>
            <a:ext cx="3039319" cy="375285"/>
          </a:xfrm>
          <a:prstGeom prst="rect">
            <a:avLst/>
          </a:prstGeom>
        </p:spPr>
        <p:txBody>
          <a:bodyPr anchor="t" rtlCol="false" tIns="0" lIns="0" bIns="0" rIns="0">
            <a:spAutoFit/>
          </a:bodyPr>
          <a:lstStyle/>
          <a:p>
            <a:pPr algn="r" marL="0" indent="0" lvl="0">
              <a:lnSpc>
                <a:spcPts val="2940"/>
              </a:lnSpc>
              <a:spcBef>
                <a:spcPct val="0"/>
              </a:spcBef>
            </a:pPr>
            <a:r>
              <a:rPr lang="en-US" sz="2100">
                <a:solidFill>
                  <a:srgbClr val="0A0147"/>
                </a:solidFill>
                <a:latin typeface="Poppins"/>
                <a:ea typeface="Poppins"/>
                <a:cs typeface="Poppins"/>
                <a:sym typeface="Poppins"/>
              </a:rPr>
              <a:t>Helwan </a:t>
            </a:r>
            <a:r>
              <a:rPr lang="en-US" sz="2100" strike="noStrike" u="none">
                <a:solidFill>
                  <a:srgbClr val="0A0147"/>
                </a:solidFill>
                <a:latin typeface="Poppins"/>
                <a:ea typeface="Poppins"/>
                <a:cs typeface="Poppins"/>
                <a:sym typeface="Poppins"/>
              </a:rPr>
              <a:t>University</a:t>
            </a:r>
          </a:p>
        </p:txBody>
      </p:sp>
      <p:sp>
        <p:nvSpPr>
          <p:cNvPr name="TextBox 9" id="9"/>
          <p:cNvSpPr txBox="true"/>
          <p:nvPr/>
        </p:nvSpPr>
        <p:spPr>
          <a:xfrm rot="0">
            <a:off x="1028700" y="782955"/>
            <a:ext cx="2462752" cy="424815"/>
          </a:xfrm>
          <a:prstGeom prst="rect">
            <a:avLst/>
          </a:prstGeom>
        </p:spPr>
        <p:txBody>
          <a:bodyPr anchor="t" rtlCol="false" tIns="0" lIns="0" bIns="0" rIns="0">
            <a:spAutoFit/>
          </a:bodyPr>
          <a:lstStyle/>
          <a:p>
            <a:pPr algn="just">
              <a:lnSpc>
                <a:spcPts val="3359"/>
              </a:lnSpc>
              <a:spcBef>
                <a:spcPct val="0"/>
              </a:spcBef>
            </a:pPr>
            <a:r>
              <a:rPr lang="en-US" b="true" sz="2400">
                <a:solidFill>
                  <a:srgbClr val="0055D9"/>
                </a:solidFill>
                <a:latin typeface="Poppins Bold"/>
                <a:ea typeface="Poppins Bold"/>
                <a:cs typeface="Poppins Bold"/>
                <a:sym typeface="Poppins Bold"/>
              </a:rPr>
              <a:t>Supervisors :</a:t>
            </a:r>
          </a:p>
        </p:txBody>
      </p:sp>
      <p:sp>
        <p:nvSpPr>
          <p:cNvPr name="TextBox 10" id="10"/>
          <p:cNvSpPr txBox="true"/>
          <p:nvPr/>
        </p:nvSpPr>
        <p:spPr>
          <a:xfrm rot="0">
            <a:off x="3364399" y="812483"/>
            <a:ext cx="2954902" cy="375285"/>
          </a:xfrm>
          <a:prstGeom prst="rect">
            <a:avLst/>
          </a:prstGeom>
        </p:spPr>
        <p:txBody>
          <a:bodyPr anchor="t" rtlCol="false" tIns="0" lIns="0" bIns="0" rIns="0">
            <a:spAutoFit/>
          </a:bodyPr>
          <a:lstStyle/>
          <a:p>
            <a:pPr algn="l">
              <a:lnSpc>
                <a:spcPts val="2940"/>
              </a:lnSpc>
              <a:spcBef>
                <a:spcPct val="0"/>
              </a:spcBef>
            </a:pPr>
            <a:r>
              <a:rPr lang="en-US" sz="2100">
                <a:solidFill>
                  <a:srgbClr val="0A0147"/>
                </a:solidFill>
                <a:latin typeface="Poppins"/>
                <a:ea typeface="Poppins"/>
                <a:cs typeface="Poppins"/>
                <a:sym typeface="Poppins"/>
              </a:rPr>
              <a:t>Dr / Salwa Osama</a:t>
            </a:r>
          </a:p>
        </p:txBody>
      </p:sp>
      <p:sp>
        <p:nvSpPr>
          <p:cNvPr name="TextBox 11" id="11"/>
          <p:cNvSpPr txBox="true"/>
          <p:nvPr/>
        </p:nvSpPr>
        <p:spPr>
          <a:xfrm rot="0">
            <a:off x="17259300" y="949947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23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V="true">
            <a:off x="602802" y="1592202"/>
            <a:ext cx="6254160" cy="0"/>
          </a:xfrm>
          <a:prstGeom prst="line">
            <a:avLst/>
          </a:prstGeom>
          <a:ln cap="flat" w="38100">
            <a:solidFill>
              <a:srgbClr val="38B6FF"/>
            </a:solidFill>
            <a:prstDash val="solid"/>
            <a:headEnd type="none" len="sm" w="sm"/>
            <a:tailEnd type="arrow" len="sm" w="med"/>
          </a:ln>
        </p:spPr>
      </p:sp>
      <p:sp>
        <p:nvSpPr>
          <p:cNvPr name="TextBox 3" id="3"/>
          <p:cNvSpPr txBox="true"/>
          <p:nvPr/>
        </p:nvSpPr>
        <p:spPr>
          <a:xfrm rot="0">
            <a:off x="324331" y="515214"/>
            <a:ext cx="9044395" cy="1057938"/>
          </a:xfrm>
          <a:prstGeom prst="rect">
            <a:avLst/>
          </a:prstGeom>
        </p:spPr>
        <p:txBody>
          <a:bodyPr anchor="t" rtlCol="false" tIns="0" lIns="0" bIns="0" rIns="0">
            <a:spAutoFit/>
          </a:bodyPr>
          <a:lstStyle/>
          <a:p>
            <a:pPr algn="l">
              <a:lnSpc>
                <a:spcPts val="7486"/>
              </a:lnSpc>
            </a:pPr>
            <a:r>
              <a:rPr lang="en-US" b="true" sz="7486">
                <a:solidFill>
                  <a:srgbClr val="0A0147"/>
                </a:solidFill>
                <a:latin typeface="Poppins Ultra-Bold"/>
                <a:ea typeface="Poppins Ultra-Bold"/>
                <a:cs typeface="Poppins Ultra-Bold"/>
                <a:sym typeface="Poppins Ultra-Bold"/>
              </a:rPr>
              <a:t> FUTURE WORK</a:t>
            </a:r>
          </a:p>
        </p:txBody>
      </p:sp>
      <p:sp>
        <p:nvSpPr>
          <p:cNvPr name="TextBox 4" id="4"/>
          <p:cNvSpPr txBox="true"/>
          <p:nvPr/>
        </p:nvSpPr>
        <p:spPr>
          <a:xfrm rot="0">
            <a:off x="324331" y="1813101"/>
            <a:ext cx="17434757" cy="7569679"/>
          </a:xfrm>
          <a:prstGeom prst="rect">
            <a:avLst/>
          </a:prstGeom>
        </p:spPr>
        <p:txBody>
          <a:bodyPr anchor="t" rtlCol="false" tIns="0" lIns="0" bIns="0" rIns="0">
            <a:spAutoFit/>
          </a:bodyPr>
          <a:lstStyle/>
          <a:p>
            <a:pPr algn="l">
              <a:lnSpc>
                <a:spcPts val="3973"/>
              </a:lnSpc>
            </a:pPr>
            <a:r>
              <a:rPr lang="en-US" sz="2838" spc="-127" b="true">
                <a:solidFill>
                  <a:srgbClr val="0055D9">
                    <a:alpha val="83922"/>
                  </a:srgbClr>
                </a:solidFill>
                <a:latin typeface="Poppins Bold"/>
                <a:ea typeface="Poppins Bold"/>
                <a:cs typeface="Poppins Bold"/>
                <a:sym typeface="Poppins Bold"/>
              </a:rPr>
              <a:t>Mobile App</a:t>
            </a:r>
          </a:p>
          <a:p>
            <a:pPr algn="l" marL="612729" indent="-306365" lvl="1">
              <a:lnSpc>
                <a:spcPts val="3973"/>
              </a:lnSpc>
              <a:buFont typeface="Arial"/>
              <a:buChar char="•"/>
            </a:pPr>
            <a:r>
              <a:rPr lang="en-US" sz="2838" spc="-127">
                <a:solidFill>
                  <a:srgbClr val="000000">
                    <a:alpha val="83922"/>
                  </a:srgbClr>
                </a:solidFill>
                <a:latin typeface="Poppins"/>
                <a:ea typeface="Poppins"/>
                <a:cs typeface="Poppins"/>
                <a:sym typeface="Poppins"/>
              </a:rPr>
              <a:t>Build a cross-platform app (React Native / Flutter) for easier access.</a:t>
            </a:r>
          </a:p>
          <a:p>
            <a:pPr algn="l">
              <a:lnSpc>
                <a:spcPts val="3973"/>
              </a:lnSpc>
            </a:pPr>
            <a:r>
              <a:rPr lang="en-US" sz="2838" spc="-127">
                <a:solidFill>
                  <a:srgbClr val="000000">
                    <a:alpha val="83922"/>
                  </a:srgbClr>
                </a:solidFill>
                <a:latin typeface="Poppins"/>
                <a:ea typeface="Poppins"/>
                <a:cs typeface="Poppins"/>
                <a:sym typeface="Poppins"/>
              </a:rPr>
              <a:t> Real-Time Chatbot</a:t>
            </a:r>
          </a:p>
          <a:p>
            <a:pPr algn="l" marL="612729" indent="-306365" lvl="1">
              <a:lnSpc>
                <a:spcPts val="3973"/>
              </a:lnSpc>
              <a:buFont typeface="Arial"/>
              <a:buChar char="•"/>
            </a:pPr>
            <a:r>
              <a:rPr lang="en-US" sz="2838" spc="-127">
                <a:solidFill>
                  <a:srgbClr val="000000">
                    <a:alpha val="83922"/>
                  </a:srgbClr>
                </a:solidFill>
                <a:latin typeface="Poppins"/>
                <a:ea typeface="Poppins"/>
                <a:cs typeface="Poppins"/>
                <a:sym typeface="Poppins"/>
              </a:rPr>
              <a:t>Add voice input and support for ongoing, threaded conversations.</a:t>
            </a:r>
          </a:p>
          <a:p>
            <a:pPr algn="l">
              <a:lnSpc>
                <a:spcPts val="3973"/>
              </a:lnSpc>
            </a:pPr>
            <a:r>
              <a:rPr lang="en-US" sz="2838" spc="-127" b="true">
                <a:solidFill>
                  <a:srgbClr val="0055D9">
                    <a:alpha val="83922"/>
                  </a:srgbClr>
                </a:solidFill>
                <a:latin typeface="Poppins Bold"/>
                <a:ea typeface="Poppins Bold"/>
                <a:cs typeface="Poppins Bold"/>
                <a:sym typeface="Poppins Bold"/>
              </a:rPr>
              <a:t> Multi-language Support</a:t>
            </a:r>
          </a:p>
          <a:p>
            <a:pPr algn="l" marL="612729" indent="-306365" lvl="1">
              <a:lnSpc>
                <a:spcPts val="3973"/>
              </a:lnSpc>
              <a:buFont typeface="Arial"/>
              <a:buChar char="•"/>
            </a:pPr>
            <a:r>
              <a:rPr lang="en-US" sz="2838" spc="-127">
                <a:solidFill>
                  <a:srgbClr val="000000">
                    <a:alpha val="83922"/>
                  </a:srgbClr>
                </a:solidFill>
                <a:latin typeface="Poppins"/>
                <a:ea typeface="Poppins"/>
                <a:cs typeface="Poppins"/>
                <a:sym typeface="Poppins"/>
              </a:rPr>
              <a:t>I</a:t>
            </a:r>
            <a:r>
              <a:rPr lang="en-US" sz="2838" spc="-127">
                <a:solidFill>
                  <a:srgbClr val="000000">
                    <a:alpha val="83922"/>
                  </a:srgbClr>
                </a:solidFill>
                <a:latin typeface="Poppins"/>
                <a:ea typeface="Poppins"/>
                <a:cs typeface="Poppins"/>
                <a:sym typeface="Poppins"/>
              </a:rPr>
              <a:t>nclude Arabic and other languages for wider accessibility.</a:t>
            </a:r>
          </a:p>
          <a:p>
            <a:pPr algn="l">
              <a:lnSpc>
                <a:spcPts val="3973"/>
              </a:lnSpc>
            </a:pPr>
            <a:r>
              <a:rPr lang="en-US" sz="2838" spc="-127">
                <a:solidFill>
                  <a:srgbClr val="000000">
                    <a:alpha val="83922"/>
                  </a:srgbClr>
                </a:solidFill>
                <a:latin typeface="Poppins"/>
                <a:ea typeface="Poppins"/>
                <a:cs typeface="Poppins"/>
                <a:sym typeface="Poppins"/>
              </a:rPr>
              <a:t> </a:t>
            </a:r>
            <a:r>
              <a:rPr lang="en-US" sz="2838" spc="-127" b="true">
                <a:solidFill>
                  <a:srgbClr val="0055D9">
                    <a:alpha val="83922"/>
                  </a:srgbClr>
                </a:solidFill>
                <a:latin typeface="Poppins Bold"/>
                <a:ea typeface="Poppins Bold"/>
                <a:cs typeface="Poppins Bold"/>
                <a:sym typeface="Poppins Bold"/>
              </a:rPr>
              <a:t>Gamification</a:t>
            </a:r>
          </a:p>
          <a:p>
            <a:pPr algn="l" marL="612729" indent="-306365" lvl="1">
              <a:lnSpc>
                <a:spcPts val="3973"/>
              </a:lnSpc>
              <a:buFont typeface="Arial"/>
              <a:buChar char="•"/>
            </a:pPr>
            <a:r>
              <a:rPr lang="en-US" sz="2838" spc="-127">
                <a:solidFill>
                  <a:srgbClr val="000000">
                    <a:alpha val="83922"/>
                  </a:srgbClr>
                </a:solidFill>
                <a:latin typeface="Poppins"/>
                <a:ea typeface="Poppins"/>
                <a:cs typeface="Poppins"/>
                <a:sym typeface="Poppins"/>
              </a:rPr>
              <a:t>Add badg</a:t>
            </a:r>
            <a:r>
              <a:rPr lang="en-US" sz="2838" spc="-127">
                <a:solidFill>
                  <a:srgbClr val="000000">
                    <a:alpha val="83922"/>
                  </a:srgbClr>
                </a:solidFill>
                <a:latin typeface="Poppins"/>
                <a:ea typeface="Poppins"/>
                <a:cs typeface="Poppins"/>
                <a:sym typeface="Poppins"/>
              </a:rPr>
              <a:t>es o</a:t>
            </a:r>
            <a:r>
              <a:rPr lang="en-US" sz="2838" spc="-127">
                <a:solidFill>
                  <a:srgbClr val="000000">
                    <a:alpha val="83922"/>
                  </a:srgbClr>
                </a:solidFill>
                <a:latin typeface="Poppins"/>
                <a:ea typeface="Poppins"/>
                <a:cs typeface="Poppins"/>
                <a:sym typeface="Poppins"/>
              </a:rPr>
              <a:t>r points to encourage student participation.</a:t>
            </a:r>
          </a:p>
          <a:p>
            <a:pPr algn="l">
              <a:lnSpc>
                <a:spcPts val="3973"/>
              </a:lnSpc>
            </a:pPr>
            <a:r>
              <a:rPr lang="en-US" sz="2838" spc="-127" b="true">
                <a:solidFill>
                  <a:srgbClr val="0055D9">
                    <a:alpha val="83922"/>
                  </a:srgbClr>
                </a:solidFill>
                <a:latin typeface="Poppins Bold"/>
                <a:ea typeface="Poppins Bold"/>
                <a:cs typeface="Poppins Bold"/>
                <a:sym typeface="Poppins Bold"/>
              </a:rPr>
              <a:t>Smarter Recommendations</a:t>
            </a:r>
          </a:p>
          <a:p>
            <a:pPr algn="l" marL="612729" indent="-306365" lvl="1">
              <a:lnSpc>
                <a:spcPts val="3973"/>
              </a:lnSpc>
              <a:buFont typeface="Arial"/>
              <a:buChar char="•"/>
            </a:pPr>
            <a:r>
              <a:rPr lang="en-US" sz="2838" spc="-127">
                <a:solidFill>
                  <a:srgbClr val="000000">
                    <a:alpha val="83922"/>
                  </a:srgbClr>
                </a:solidFill>
                <a:latin typeface="Poppins"/>
                <a:ea typeface="Poppins"/>
                <a:cs typeface="Poppins"/>
                <a:sym typeface="Poppins"/>
              </a:rPr>
              <a:t>Sugge</a:t>
            </a:r>
            <a:r>
              <a:rPr lang="en-US" sz="2838" spc="-127">
                <a:solidFill>
                  <a:srgbClr val="000000">
                    <a:alpha val="83922"/>
                  </a:srgbClr>
                </a:solidFill>
                <a:latin typeface="Poppins"/>
                <a:ea typeface="Poppins"/>
                <a:cs typeface="Poppins"/>
                <a:sym typeface="Poppins"/>
              </a:rPr>
              <a:t>st internships, events, and career paths using AI-based personalization.</a:t>
            </a:r>
          </a:p>
          <a:p>
            <a:pPr algn="l">
              <a:lnSpc>
                <a:spcPts val="3973"/>
              </a:lnSpc>
            </a:pPr>
            <a:r>
              <a:rPr lang="en-US" sz="2838" spc="-127" b="true">
                <a:solidFill>
                  <a:srgbClr val="0055D9">
                    <a:alpha val="83922"/>
                  </a:srgbClr>
                </a:solidFill>
                <a:latin typeface="Poppins Bold"/>
                <a:ea typeface="Poppins Bold"/>
                <a:cs typeface="Poppins Bold"/>
                <a:sym typeface="Poppins Bold"/>
              </a:rPr>
              <a:t>Feedback &amp; Reviews</a:t>
            </a:r>
          </a:p>
          <a:p>
            <a:pPr algn="l" marL="612729" indent="-306365" lvl="1">
              <a:lnSpc>
                <a:spcPts val="3973"/>
              </a:lnSpc>
              <a:buFont typeface="Arial"/>
              <a:buChar char="•"/>
            </a:pPr>
            <a:r>
              <a:rPr lang="en-US" sz="2838" spc="-127">
                <a:solidFill>
                  <a:srgbClr val="000000">
                    <a:alpha val="83922"/>
                  </a:srgbClr>
                </a:solidFill>
                <a:latin typeface="Poppins"/>
                <a:ea typeface="Poppins"/>
                <a:cs typeface="Poppins"/>
                <a:sym typeface="Poppins"/>
              </a:rPr>
              <a:t>L</a:t>
            </a:r>
            <a:r>
              <a:rPr lang="en-US" sz="2838" spc="-127">
                <a:solidFill>
                  <a:srgbClr val="000000">
                    <a:alpha val="83922"/>
                  </a:srgbClr>
                </a:solidFill>
                <a:latin typeface="Poppins"/>
                <a:ea typeface="Poppins"/>
                <a:cs typeface="Poppins"/>
                <a:sym typeface="Poppins"/>
              </a:rPr>
              <a:t>et students rate and review events and internships.</a:t>
            </a:r>
          </a:p>
          <a:p>
            <a:pPr algn="l">
              <a:lnSpc>
                <a:spcPts val="3973"/>
              </a:lnSpc>
            </a:pPr>
            <a:r>
              <a:rPr lang="en-US" sz="2838" spc="-127" b="true">
                <a:solidFill>
                  <a:srgbClr val="0055D9">
                    <a:alpha val="83922"/>
                  </a:srgbClr>
                </a:solidFill>
                <a:latin typeface="Poppins Bold"/>
                <a:ea typeface="Poppins Bold"/>
                <a:cs typeface="Poppins Bold"/>
                <a:sym typeface="Poppins Bold"/>
              </a:rPr>
              <a:t> </a:t>
            </a:r>
            <a:r>
              <a:rPr lang="en-US" sz="2838" spc="-127" b="true">
                <a:solidFill>
                  <a:srgbClr val="0055D9">
                    <a:alpha val="83922"/>
                  </a:srgbClr>
                </a:solidFill>
                <a:latin typeface="Poppins Bold"/>
                <a:ea typeface="Poppins Bold"/>
                <a:cs typeface="Poppins Bold"/>
                <a:sym typeface="Poppins Bold"/>
              </a:rPr>
              <a:t>Admin Analytics</a:t>
            </a:r>
          </a:p>
          <a:p>
            <a:pPr algn="l" marL="612729" indent="-306365" lvl="1">
              <a:lnSpc>
                <a:spcPts val="3973"/>
              </a:lnSpc>
              <a:buFont typeface="Arial"/>
              <a:buChar char="•"/>
            </a:pPr>
            <a:r>
              <a:rPr lang="en-US" sz="2838" spc="-127">
                <a:solidFill>
                  <a:srgbClr val="000000">
                    <a:alpha val="83922"/>
                  </a:srgbClr>
                </a:solidFill>
                <a:latin typeface="Poppins"/>
                <a:ea typeface="Poppins"/>
                <a:cs typeface="Poppins"/>
                <a:sym typeface="Poppins"/>
              </a:rPr>
              <a:t>Provide dashboards with insights and performance metrics for organizers and admins.</a:t>
            </a:r>
          </a:p>
          <a:p>
            <a:pPr algn="l">
              <a:lnSpc>
                <a:spcPts val="3973"/>
              </a:lnSpc>
            </a:pPr>
          </a:p>
        </p:txBody>
      </p:sp>
      <p:sp>
        <p:nvSpPr>
          <p:cNvPr name="TextBox 5" id="5"/>
          <p:cNvSpPr txBox="true"/>
          <p:nvPr/>
        </p:nvSpPr>
        <p:spPr>
          <a:xfrm rot="0">
            <a:off x="17259300" y="949947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25830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38B6FF"/>
            </a:solidFill>
          </p:spPr>
        </p:sp>
        <p:sp>
          <p:nvSpPr>
            <p:cNvPr name="TextBox 4" id="4"/>
            <p:cNvSpPr txBox="true"/>
            <p:nvPr/>
          </p:nvSpPr>
          <p:spPr>
            <a:xfrm>
              <a:off x="0" y="-57150"/>
              <a:ext cx="4816593" cy="328083"/>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1265079" y="2731225"/>
            <a:ext cx="7995303" cy="6527075"/>
          </a:xfrm>
          <a:custGeom>
            <a:avLst/>
            <a:gdLst/>
            <a:ahLst/>
            <a:cxnLst/>
            <a:rect r="r" b="b" t="t" l="l"/>
            <a:pathLst>
              <a:path h="6527075" w="7995303">
                <a:moveTo>
                  <a:pt x="0" y="0"/>
                </a:moveTo>
                <a:lnTo>
                  <a:pt x="7995303" y="0"/>
                </a:lnTo>
                <a:lnTo>
                  <a:pt x="7995303" y="6527075"/>
                </a:lnTo>
                <a:lnTo>
                  <a:pt x="0" y="65270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49730" y="3185106"/>
            <a:ext cx="8230784" cy="4248259"/>
          </a:xfrm>
          <a:prstGeom prst="rect">
            <a:avLst/>
          </a:prstGeom>
        </p:spPr>
        <p:txBody>
          <a:bodyPr anchor="t" rtlCol="false" tIns="0" lIns="0" bIns="0" rIns="0">
            <a:spAutoFit/>
          </a:bodyPr>
          <a:lstStyle/>
          <a:p>
            <a:pPr algn="l">
              <a:lnSpc>
                <a:spcPts val="15754"/>
              </a:lnSpc>
            </a:pPr>
            <a:r>
              <a:rPr lang="en-US" b="true" sz="15754">
                <a:solidFill>
                  <a:srgbClr val="0A0147"/>
                </a:solidFill>
                <a:latin typeface="Poppins Ultra-Bold"/>
                <a:ea typeface="Poppins Ultra-Bold"/>
                <a:cs typeface="Poppins Ultra-Bold"/>
                <a:sym typeface="Poppins Ultra-Bold"/>
              </a:rPr>
              <a:t>THANK YOU</a:t>
            </a:r>
          </a:p>
        </p:txBody>
      </p:sp>
      <p:sp>
        <p:nvSpPr>
          <p:cNvPr name="AutoShape 7" id="7"/>
          <p:cNvSpPr/>
          <p:nvPr/>
        </p:nvSpPr>
        <p:spPr>
          <a:xfrm>
            <a:off x="1085850" y="3032706"/>
            <a:ext cx="0" cy="4400659"/>
          </a:xfrm>
          <a:prstGeom prst="line">
            <a:avLst/>
          </a:prstGeom>
          <a:ln cap="flat" w="85725">
            <a:solidFill>
              <a:srgbClr val="38B6FF"/>
            </a:solidFill>
            <a:prstDash val="solid"/>
            <a:headEnd type="oval" len="lg" w="lg"/>
            <a:tailEnd type="oval" len="lg" w="lg"/>
          </a:ln>
        </p:spPr>
      </p:sp>
      <p:sp>
        <p:nvSpPr>
          <p:cNvPr name="Freeform 8" id="8"/>
          <p:cNvSpPr/>
          <p:nvPr/>
        </p:nvSpPr>
        <p:spPr>
          <a:xfrm flipH="false" flipV="false" rot="5400000">
            <a:off x="7553472" y="5719763"/>
            <a:ext cx="1001736" cy="1551735"/>
          </a:xfrm>
          <a:custGeom>
            <a:avLst/>
            <a:gdLst/>
            <a:ahLst/>
            <a:cxnLst/>
            <a:rect r="r" b="b" t="t" l="l"/>
            <a:pathLst>
              <a:path h="1551735" w="1001736">
                <a:moveTo>
                  <a:pt x="0" y="0"/>
                </a:moveTo>
                <a:lnTo>
                  <a:pt x="1001736" y="0"/>
                </a:lnTo>
                <a:lnTo>
                  <a:pt x="1001736" y="1551735"/>
                </a:lnTo>
                <a:lnTo>
                  <a:pt x="0" y="1551735"/>
                </a:lnTo>
                <a:lnTo>
                  <a:pt x="0" y="0"/>
                </a:lnTo>
                <a:close/>
              </a:path>
            </a:pathLst>
          </a:custGeom>
          <a:blipFill>
            <a:blip r:embed="rId4">
              <a:extLst>
                <a:ext uri="{96DAC541-7B7A-43D3-8B79-37D633B846F1}">
                  <asvg:svgBlip xmlns:asvg="http://schemas.microsoft.com/office/drawing/2016/SVG/main" r:embed="rId5"/>
                </a:ext>
              </a:extLst>
            </a:blip>
            <a:stretch>
              <a:fillRect l="-183048" t="0" r="0" b="0"/>
            </a:stretch>
          </a:blipFill>
        </p:spPr>
      </p:sp>
      <p:sp>
        <p:nvSpPr>
          <p:cNvPr name="Freeform 9" id="9"/>
          <p:cNvSpPr/>
          <p:nvPr/>
        </p:nvSpPr>
        <p:spPr>
          <a:xfrm flipH="false" flipV="false" rot="8858981">
            <a:off x="9106168" y="3237614"/>
            <a:ext cx="16306265" cy="14497752"/>
          </a:xfrm>
          <a:custGeom>
            <a:avLst/>
            <a:gdLst/>
            <a:ahLst/>
            <a:cxnLst/>
            <a:rect r="r" b="b" t="t" l="l"/>
            <a:pathLst>
              <a:path h="14497752" w="16306265">
                <a:moveTo>
                  <a:pt x="0" y="0"/>
                </a:moveTo>
                <a:lnTo>
                  <a:pt x="16306264" y="0"/>
                </a:lnTo>
                <a:lnTo>
                  <a:pt x="16306264" y="14497751"/>
                </a:lnTo>
                <a:lnTo>
                  <a:pt x="0" y="14497751"/>
                </a:lnTo>
                <a:lnTo>
                  <a:pt x="0" y="0"/>
                </a:lnTo>
                <a:close/>
              </a:path>
            </a:pathLst>
          </a:custGeom>
          <a:blipFill>
            <a:blip r:embed="rId6">
              <a:alphaModFix amt="9999"/>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4219981" y="812482"/>
            <a:ext cx="3039319" cy="375285"/>
          </a:xfrm>
          <a:prstGeom prst="rect">
            <a:avLst/>
          </a:prstGeom>
        </p:spPr>
        <p:txBody>
          <a:bodyPr anchor="t" rtlCol="false" tIns="0" lIns="0" bIns="0" rIns="0">
            <a:spAutoFit/>
          </a:bodyPr>
          <a:lstStyle/>
          <a:p>
            <a:pPr algn="r" marL="0" indent="0" lvl="0">
              <a:lnSpc>
                <a:spcPts val="2940"/>
              </a:lnSpc>
              <a:spcBef>
                <a:spcPct val="0"/>
              </a:spcBef>
            </a:pPr>
            <a:r>
              <a:rPr lang="en-US" sz="2100">
                <a:solidFill>
                  <a:srgbClr val="0A0147"/>
                </a:solidFill>
                <a:latin typeface="Poppins"/>
                <a:ea typeface="Poppins"/>
                <a:cs typeface="Poppins"/>
                <a:sym typeface="Poppins"/>
              </a:rPr>
              <a:t>Helwan </a:t>
            </a:r>
            <a:r>
              <a:rPr lang="en-US" sz="2100" strike="noStrike" u="none">
                <a:solidFill>
                  <a:srgbClr val="0A0147"/>
                </a:solidFill>
                <a:latin typeface="Poppins"/>
                <a:ea typeface="Poppins"/>
                <a:cs typeface="Poppins"/>
                <a:sym typeface="Poppins"/>
              </a:rPr>
              <a:t>University</a:t>
            </a:r>
          </a:p>
        </p:txBody>
      </p:sp>
      <p:sp>
        <p:nvSpPr>
          <p:cNvPr name="TextBox 11" id="11"/>
          <p:cNvSpPr txBox="true"/>
          <p:nvPr/>
        </p:nvSpPr>
        <p:spPr>
          <a:xfrm rot="0">
            <a:off x="1028700" y="782955"/>
            <a:ext cx="2462752" cy="424815"/>
          </a:xfrm>
          <a:prstGeom prst="rect">
            <a:avLst/>
          </a:prstGeom>
        </p:spPr>
        <p:txBody>
          <a:bodyPr anchor="t" rtlCol="false" tIns="0" lIns="0" bIns="0" rIns="0">
            <a:spAutoFit/>
          </a:bodyPr>
          <a:lstStyle/>
          <a:p>
            <a:pPr algn="just">
              <a:lnSpc>
                <a:spcPts val="3359"/>
              </a:lnSpc>
              <a:spcBef>
                <a:spcPct val="0"/>
              </a:spcBef>
            </a:pPr>
            <a:r>
              <a:rPr lang="en-US" b="true" sz="2400">
                <a:solidFill>
                  <a:srgbClr val="0055D9"/>
                </a:solidFill>
                <a:latin typeface="Poppins Bold"/>
                <a:ea typeface="Poppins Bold"/>
                <a:cs typeface="Poppins Bold"/>
                <a:sym typeface="Poppins Bold"/>
              </a:rPr>
              <a:t>Supervisors :</a:t>
            </a:r>
          </a:p>
        </p:txBody>
      </p:sp>
      <p:sp>
        <p:nvSpPr>
          <p:cNvPr name="TextBox 12" id="12"/>
          <p:cNvSpPr txBox="true"/>
          <p:nvPr/>
        </p:nvSpPr>
        <p:spPr>
          <a:xfrm rot="0">
            <a:off x="3364399" y="812483"/>
            <a:ext cx="2954902" cy="375285"/>
          </a:xfrm>
          <a:prstGeom prst="rect">
            <a:avLst/>
          </a:prstGeom>
        </p:spPr>
        <p:txBody>
          <a:bodyPr anchor="t" rtlCol="false" tIns="0" lIns="0" bIns="0" rIns="0">
            <a:spAutoFit/>
          </a:bodyPr>
          <a:lstStyle/>
          <a:p>
            <a:pPr algn="l">
              <a:lnSpc>
                <a:spcPts val="2940"/>
              </a:lnSpc>
              <a:spcBef>
                <a:spcPct val="0"/>
              </a:spcBef>
            </a:pPr>
            <a:r>
              <a:rPr lang="en-US" sz="2100">
                <a:solidFill>
                  <a:srgbClr val="0A0147"/>
                </a:solidFill>
                <a:latin typeface="Poppins"/>
                <a:ea typeface="Poppins"/>
                <a:cs typeface="Poppins"/>
                <a:sym typeface="Poppins"/>
              </a:rPr>
              <a:t>Dr / Salwa Osama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8236" y="2777154"/>
            <a:ext cx="3413716" cy="878571"/>
            <a:chOff x="0" y="0"/>
            <a:chExt cx="963397" cy="247945"/>
          </a:xfrm>
        </p:grpSpPr>
        <p:sp>
          <p:nvSpPr>
            <p:cNvPr name="Freeform 3" id="3"/>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38B6FF"/>
              </a:solidFill>
              <a:prstDash val="solid"/>
              <a:round/>
            </a:ln>
          </p:spPr>
        </p:sp>
        <p:sp>
          <p:nvSpPr>
            <p:cNvPr name="TextBox 4" id="4"/>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3782484" y="2740012"/>
            <a:ext cx="3413716" cy="878571"/>
            <a:chOff x="0" y="0"/>
            <a:chExt cx="963397" cy="247945"/>
          </a:xfrm>
        </p:grpSpPr>
        <p:sp>
          <p:nvSpPr>
            <p:cNvPr name="Freeform 6" id="6"/>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38B6FF"/>
              </a:solidFill>
              <a:prstDash val="solid"/>
              <a:round/>
            </a:ln>
          </p:spPr>
        </p:sp>
        <p:sp>
          <p:nvSpPr>
            <p:cNvPr name="TextBox 7" id="7"/>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0786944" y="3472640"/>
            <a:ext cx="6078608" cy="878571"/>
            <a:chOff x="0" y="0"/>
            <a:chExt cx="1715466" cy="247945"/>
          </a:xfrm>
        </p:grpSpPr>
        <p:sp>
          <p:nvSpPr>
            <p:cNvPr name="Freeform 9" id="9"/>
            <p:cNvSpPr/>
            <p:nvPr/>
          </p:nvSpPr>
          <p:spPr>
            <a:xfrm flipH="false" flipV="false" rot="0">
              <a:off x="0" y="0"/>
              <a:ext cx="1715466" cy="247945"/>
            </a:xfrm>
            <a:custGeom>
              <a:avLst/>
              <a:gdLst/>
              <a:ahLst/>
              <a:cxnLst/>
              <a:rect r="r" b="b" t="t" l="l"/>
              <a:pathLst>
                <a:path h="247945" w="1715466">
                  <a:moveTo>
                    <a:pt x="123972" y="0"/>
                  </a:moveTo>
                  <a:lnTo>
                    <a:pt x="1591494" y="0"/>
                  </a:lnTo>
                  <a:cubicBezTo>
                    <a:pt x="1659962" y="0"/>
                    <a:pt x="1715466" y="55504"/>
                    <a:pt x="1715466" y="123972"/>
                  </a:cubicBezTo>
                  <a:lnTo>
                    <a:pt x="1715466" y="123972"/>
                  </a:lnTo>
                  <a:cubicBezTo>
                    <a:pt x="1715466" y="156852"/>
                    <a:pt x="1702405" y="188385"/>
                    <a:pt x="1679156" y="211634"/>
                  </a:cubicBezTo>
                  <a:cubicBezTo>
                    <a:pt x="1655906" y="234883"/>
                    <a:pt x="1624374" y="247945"/>
                    <a:pt x="1591494"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FFFF">
                  <a:alpha val="16863"/>
                </a:srgbClr>
              </a:solidFill>
              <a:prstDash val="solid"/>
              <a:round/>
            </a:ln>
          </p:spPr>
        </p:sp>
        <p:sp>
          <p:nvSpPr>
            <p:cNvPr name="TextBox 10" id="10"/>
            <p:cNvSpPr txBox="true"/>
            <p:nvPr/>
          </p:nvSpPr>
          <p:spPr>
            <a:xfrm>
              <a:off x="0" y="-66675"/>
              <a:ext cx="1715466" cy="31462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0786944" y="5816465"/>
            <a:ext cx="6078608" cy="878571"/>
            <a:chOff x="0" y="0"/>
            <a:chExt cx="1715466" cy="247945"/>
          </a:xfrm>
        </p:grpSpPr>
        <p:sp>
          <p:nvSpPr>
            <p:cNvPr name="Freeform 12" id="12"/>
            <p:cNvSpPr/>
            <p:nvPr/>
          </p:nvSpPr>
          <p:spPr>
            <a:xfrm flipH="false" flipV="false" rot="0">
              <a:off x="0" y="0"/>
              <a:ext cx="1715466" cy="247945"/>
            </a:xfrm>
            <a:custGeom>
              <a:avLst/>
              <a:gdLst/>
              <a:ahLst/>
              <a:cxnLst/>
              <a:rect r="r" b="b" t="t" l="l"/>
              <a:pathLst>
                <a:path h="247945" w="1715466">
                  <a:moveTo>
                    <a:pt x="123972" y="0"/>
                  </a:moveTo>
                  <a:lnTo>
                    <a:pt x="1591494" y="0"/>
                  </a:lnTo>
                  <a:cubicBezTo>
                    <a:pt x="1659962" y="0"/>
                    <a:pt x="1715466" y="55504"/>
                    <a:pt x="1715466" y="123972"/>
                  </a:cubicBezTo>
                  <a:lnTo>
                    <a:pt x="1715466" y="123972"/>
                  </a:lnTo>
                  <a:cubicBezTo>
                    <a:pt x="1715466" y="156852"/>
                    <a:pt x="1702405" y="188385"/>
                    <a:pt x="1679156" y="211634"/>
                  </a:cubicBezTo>
                  <a:cubicBezTo>
                    <a:pt x="1655906" y="234883"/>
                    <a:pt x="1624374" y="247945"/>
                    <a:pt x="1591494"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FFFF">
                  <a:alpha val="16863"/>
                </a:srgbClr>
              </a:solidFill>
              <a:prstDash val="solid"/>
              <a:round/>
            </a:ln>
          </p:spPr>
        </p:sp>
        <p:sp>
          <p:nvSpPr>
            <p:cNvPr name="TextBox 13" id="13"/>
            <p:cNvSpPr txBox="true"/>
            <p:nvPr/>
          </p:nvSpPr>
          <p:spPr>
            <a:xfrm>
              <a:off x="0" y="-66675"/>
              <a:ext cx="1715466" cy="314620"/>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268236" y="3765982"/>
            <a:ext cx="3983680" cy="878571"/>
            <a:chOff x="0" y="0"/>
            <a:chExt cx="1124249" cy="247945"/>
          </a:xfrm>
        </p:grpSpPr>
        <p:sp>
          <p:nvSpPr>
            <p:cNvPr name="Freeform 15" id="15"/>
            <p:cNvSpPr/>
            <p:nvPr/>
          </p:nvSpPr>
          <p:spPr>
            <a:xfrm flipH="false" flipV="false" rot="0">
              <a:off x="0" y="0"/>
              <a:ext cx="1124249" cy="247945"/>
            </a:xfrm>
            <a:custGeom>
              <a:avLst/>
              <a:gdLst/>
              <a:ahLst/>
              <a:cxnLst/>
              <a:rect r="r" b="b" t="t" l="l"/>
              <a:pathLst>
                <a:path h="247945" w="1124249">
                  <a:moveTo>
                    <a:pt x="123972" y="0"/>
                  </a:moveTo>
                  <a:lnTo>
                    <a:pt x="1000277" y="0"/>
                  </a:lnTo>
                  <a:cubicBezTo>
                    <a:pt x="1068745" y="0"/>
                    <a:pt x="1124249" y="55504"/>
                    <a:pt x="1124249" y="123972"/>
                  </a:cubicBezTo>
                  <a:lnTo>
                    <a:pt x="1124249" y="123972"/>
                  </a:lnTo>
                  <a:cubicBezTo>
                    <a:pt x="1124249" y="156852"/>
                    <a:pt x="1111188" y="188385"/>
                    <a:pt x="1087938" y="211634"/>
                  </a:cubicBezTo>
                  <a:cubicBezTo>
                    <a:pt x="1064689" y="234883"/>
                    <a:pt x="1033156" y="247945"/>
                    <a:pt x="1000277"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38B6FF"/>
              </a:solidFill>
              <a:prstDash val="solid"/>
              <a:round/>
            </a:ln>
          </p:spPr>
        </p:sp>
        <p:sp>
          <p:nvSpPr>
            <p:cNvPr name="TextBox 16" id="16"/>
            <p:cNvSpPr txBox="true"/>
            <p:nvPr/>
          </p:nvSpPr>
          <p:spPr>
            <a:xfrm>
              <a:off x="0" y="-66675"/>
              <a:ext cx="1124249" cy="314620"/>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2930422" y="2300727"/>
            <a:ext cx="4328878" cy="878571"/>
            <a:chOff x="0" y="0"/>
            <a:chExt cx="1221668" cy="247945"/>
          </a:xfrm>
        </p:grpSpPr>
        <p:sp>
          <p:nvSpPr>
            <p:cNvPr name="Freeform 18" id="18"/>
            <p:cNvSpPr/>
            <p:nvPr/>
          </p:nvSpPr>
          <p:spPr>
            <a:xfrm flipH="false" flipV="false" rot="0">
              <a:off x="0" y="0"/>
              <a:ext cx="1221668" cy="247945"/>
            </a:xfrm>
            <a:custGeom>
              <a:avLst/>
              <a:gdLst/>
              <a:ahLst/>
              <a:cxnLst/>
              <a:rect r="r" b="b" t="t" l="l"/>
              <a:pathLst>
                <a:path h="247945" w="1221668">
                  <a:moveTo>
                    <a:pt x="123972" y="0"/>
                  </a:moveTo>
                  <a:lnTo>
                    <a:pt x="1097696" y="0"/>
                  </a:lnTo>
                  <a:cubicBezTo>
                    <a:pt x="1130576" y="0"/>
                    <a:pt x="1162109" y="13061"/>
                    <a:pt x="1185358" y="36311"/>
                  </a:cubicBezTo>
                  <a:cubicBezTo>
                    <a:pt x="1208607" y="59560"/>
                    <a:pt x="1221668" y="91093"/>
                    <a:pt x="1221668" y="123972"/>
                  </a:cubicBezTo>
                  <a:lnTo>
                    <a:pt x="1221668" y="123972"/>
                  </a:lnTo>
                  <a:cubicBezTo>
                    <a:pt x="1221668" y="156852"/>
                    <a:pt x="1208607" y="188385"/>
                    <a:pt x="1185358" y="211634"/>
                  </a:cubicBezTo>
                  <a:cubicBezTo>
                    <a:pt x="1162109" y="234883"/>
                    <a:pt x="1130576" y="247945"/>
                    <a:pt x="1097696"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FFFF">
                  <a:alpha val="16863"/>
                </a:srgbClr>
              </a:solidFill>
              <a:prstDash val="solid"/>
              <a:round/>
            </a:ln>
          </p:spPr>
        </p:sp>
        <p:sp>
          <p:nvSpPr>
            <p:cNvPr name="TextBox 19" id="19"/>
            <p:cNvSpPr txBox="true"/>
            <p:nvPr/>
          </p:nvSpPr>
          <p:spPr>
            <a:xfrm>
              <a:off x="0" y="-66675"/>
              <a:ext cx="1221668" cy="314620"/>
            </a:xfrm>
            <a:prstGeom prst="rect">
              <a:avLst/>
            </a:prstGeom>
          </p:spPr>
          <p:txBody>
            <a:bodyPr anchor="ctr" rtlCol="false" tIns="50800" lIns="50800" bIns="50800" rIns="50800"/>
            <a:lstStyle/>
            <a:p>
              <a:pPr algn="ctr">
                <a:lnSpc>
                  <a:spcPts val="3359"/>
                </a:lnSpc>
              </a:pPr>
            </a:p>
          </p:txBody>
        </p:sp>
      </p:grpSp>
      <p:grpSp>
        <p:nvGrpSpPr>
          <p:cNvPr name="Group 20" id="20"/>
          <p:cNvGrpSpPr/>
          <p:nvPr/>
        </p:nvGrpSpPr>
        <p:grpSpPr>
          <a:xfrm rot="0">
            <a:off x="12930422" y="4644552"/>
            <a:ext cx="4328878" cy="878571"/>
            <a:chOff x="0" y="0"/>
            <a:chExt cx="1221668" cy="247945"/>
          </a:xfrm>
        </p:grpSpPr>
        <p:sp>
          <p:nvSpPr>
            <p:cNvPr name="Freeform 21" id="21"/>
            <p:cNvSpPr/>
            <p:nvPr/>
          </p:nvSpPr>
          <p:spPr>
            <a:xfrm flipH="false" flipV="false" rot="0">
              <a:off x="0" y="0"/>
              <a:ext cx="1221668" cy="247945"/>
            </a:xfrm>
            <a:custGeom>
              <a:avLst/>
              <a:gdLst/>
              <a:ahLst/>
              <a:cxnLst/>
              <a:rect r="r" b="b" t="t" l="l"/>
              <a:pathLst>
                <a:path h="247945" w="1221668">
                  <a:moveTo>
                    <a:pt x="123972" y="0"/>
                  </a:moveTo>
                  <a:lnTo>
                    <a:pt x="1097696" y="0"/>
                  </a:lnTo>
                  <a:cubicBezTo>
                    <a:pt x="1130576" y="0"/>
                    <a:pt x="1162109" y="13061"/>
                    <a:pt x="1185358" y="36311"/>
                  </a:cubicBezTo>
                  <a:cubicBezTo>
                    <a:pt x="1208607" y="59560"/>
                    <a:pt x="1221668" y="91093"/>
                    <a:pt x="1221668" y="123972"/>
                  </a:cubicBezTo>
                  <a:lnTo>
                    <a:pt x="1221668" y="123972"/>
                  </a:lnTo>
                  <a:cubicBezTo>
                    <a:pt x="1221668" y="156852"/>
                    <a:pt x="1208607" y="188385"/>
                    <a:pt x="1185358" y="211634"/>
                  </a:cubicBezTo>
                  <a:cubicBezTo>
                    <a:pt x="1162109" y="234883"/>
                    <a:pt x="1130576" y="247945"/>
                    <a:pt x="1097696"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FFFFFF">
                  <a:alpha val="16863"/>
                </a:srgbClr>
              </a:solidFill>
              <a:prstDash val="solid"/>
              <a:round/>
            </a:ln>
          </p:spPr>
        </p:sp>
        <p:sp>
          <p:nvSpPr>
            <p:cNvPr name="TextBox 22" id="22"/>
            <p:cNvSpPr txBox="true"/>
            <p:nvPr/>
          </p:nvSpPr>
          <p:spPr>
            <a:xfrm>
              <a:off x="0" y="-66675"/>
              <a:ext cx="1221668" cy="314620"/>
            </a:xfrm>
            <a:prstGeom prst="rect">
              <a:avLst/>
            </a:prstGeom>
          </p:spPr>
          <p:txBody>
            <a:bodyPr anchor="ctr" rtlCol="false" tIns="50800" lIns="50800" bIns="50800" rIns="50800"/>
            <a:lstStyle/>
            <a:p>
              <a:pPr algn="ctr">
                <a:lnSpc>
                  <a:spcPts val="3359"/>
                </a:lnSpc>
              </a:pPr>
            </a:p>
          </p:txBody>
        </p:sp>
      </p:grpSp>
      <p:sp>
        <p:nvSpPr>
          <p:cNvPr name="Freeform 23" id="23"/>
          <p:cNvSpPr/>
          <p:nvPr/>
        </p:nvSpPr>
        <p:spPr>
          <a:xfrm flipH="true" flipV="false" rot="0">
            <a:off x="11552135" y="3464372"/>
            <a:ext cx="6824323" cy="6461327"/>
          </a:xfrm>
          <a:custGeom>
            <a:avLst/>
            <a:gdLst/>
            <a:ahLst/>
            <a:cxnLst/>
            <a:rect r="r" b="b" t="t" l="l"/>
            <a:pathLst>
              <a:path h="6461327" w="6824323">
                <a:moveTo>
                  <a:pt x="6824323" y="0"/>
                </a:moveTo>
                <a:lnTo>
                  <a:pt x="0" y="0"/>
                </a:lnTo>
                <a:lnTo>
                  <a:pt x="0" y="6461327"/>
                </a:lnTo>
                <a:lnTo>
                  <a:pt x="6824323" y="6461327"/>
                </a:lnTo>
                <a:lnTo>
                  <a:pt x="682432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268236" y="2953765"/>
            <a:ext cx="3413716" cy="462539"/>
          </a:xfrm>
          <a:prstGeom prst="rect">
            <a:avLst/>
          </a:prstGeom>
        </p:spPr>
        <p:txBody>
          <a:bodyPr anchor="t" rtlCol="false" tIns="0" lIns="0" bIns="0" rIns="0">
            <a:spAutoFit/>
          </a:bodyPr>
          <a:lstStyle/>
          <a:p>
            <a:pPr algn="ctr">
              <a:lnSpc>
                <a:spcPts val="3658"/>
              </a:lnSpc>
              <a:spcBef>
                <a:spcPct val="0"/>
              </a:spcBef>
            </a:pPr>
            <a:r>
              <a:rPr lang="en-US" sz="2613">
                <a:solidFill>
                  <a:srgbClr val="0A0147"/>
                </a:solidFill>
                <a:latin typeface="Poppins"/>
                <a:ea typeface="Poppins"/>
                <a:cs typeface="Poppins"/>
                <a:sym typeface="Poppins"/>
              </a:rPr>
              <a:t>Introduction</a:t>
            </a:r>
          </a:p>
        </p:txBody>
      </p:sp>
      <p:sp>
        <p:nvSpPr>
          <p:cNvPr name="TextBox 25" id="25"/>
          <p:cNvSpPr txBox="true"/>
          <p:nvPr/>
        </p:nvSpPr>
        <p:spPr>
          <a:xfrm rot="0">
            <a:off x="3782484" y="2914690"/>
            <a:ext cx="3413716" cy="462539"/>
          </a:xfrm>
          <a:prstGeom prst="rect">
            <a:avLst/>
          </a:prstGeom>
        </p:spPr>
        <p:txBody>
          <a:bodyPr anchor="t" rtlCol="false" tIns="0" lIns="0" bIns="0" rIns="0">
            <a:spAutoFit/>
          </a:bodyPr>
          <a:lstStyle/>
          <a:p>
            <a:pPr algn="ctr">
              <a:lnSpc>
                <a:spcPts val="3658"/>
              </a:lnSpc>
              <a:spcBef>
                <a:spcPct val="0"/>
              </a:spcBef>
            </a:pPr>
            <a:r>
              <a:rPr lang="en-US" sz="2613">
                <a:solidFill>
                  <a:srgbClr val="0A0147"/>
                </a:solidFill>
                <a:latin typeface="Poppins"/>
                <a:ea typeface="Poppins"/>
                <a:cs typeface="Poppins"/>
                <a:sym typeface="Poppins"/>
              </a:rPr>
              <a:t>Related Work</a:t>
            </a:r>
          </a:p>
        </p:txBody>
      </p:sp>
      <p:sp>
        <p:nvSpPr>
          <p:cNvPr name="TextBox 26" id="26"/>
          <p:cNvSpPr txBox="true"/>
          <p:nvPr/>
        </p:nvSpPr>
        <p:spPr>
          <a:xfrm rot="0">
            <a:off x="268236" y="3940660"/>
            <a:ext cx="3983680" cy="462539"/>
          </a:xfrm>
          <a:prstGeom prst="rect">
            <a:avLst/>
          </a:prstGeom>
        </p:spPr>
        <p:txBody>
          <a:bodyPr anchor="t" rtlCol="false" tIns="0" lIns="0" bIns="0" rIns="0">
            <a:spAutoFit/>
          </a:bodyPr>
          <a:lstStyle/>
          <a:p>
            <a:pPr algn="ctr">
              <a:lnSpc>
                <a:spcPts val="3658"/>
              </a:lnSpc>
              <a:spcBef>
                <a:spcPct val="0"/>
              </a:spcBef>
            </a:pPr>
            <a:r>
              <a:rPr lang="en-US" sz="2613">
                <a:solidFill>
                  <a:srgbClr val="0A0147"/>
                </a:solidFill>
                <a:latin typeface="Poppins"/>
                <a:ea typeface="Poppins"/>
                <a:cs typeface="Poppins"/>
                <a:sym typeface="Poppins"/>
              </a:rPr>
              <a:t>System Overview</a:t>
            </a:r>
          </a:p>
        </p:txBody>
      </p:sp>
      <p:sp>
        <p:nvSpPr>
          <p:cNvPr name="TextBox 27" id="27"/>
          <p:cNvSpPr txBox="true"/>
          <p:nvPr/>
        </p:nvSpPr>
        <p:spPr>
          <a:xfrm rot="0">
            <a:off x="503194" y="7521440"/>
            <a:ext cx="9216137" cy="1815531"/>
          </a:xfrm>
          <a:prstGeom prst="rect">
            <a:avLst/>
          </a:prstGeom>
        </p:spPr>
        <p:txBody>
          <a:bodyPr anchor="t" rtlCol="false" tIns="0" lIns="0" bIns="0" rIns="0">
            <a:spAutoFit/>
          </a:bodyPr>
          <a:lstStyle/>
          <a:p>
            <a:pPr algn="l">
              <a:lnSpc>
                <a:spcPts val="12702"/>
              </a:lnSpc>
            </a:pPr>
            <a:r>
              <a:rPr lang="en-US" b="true" sz="12702">
                <a:solidFill>
                  <a:srgbClr val="0A0147"/>
                </a:solidFill>
                <a:latin typeface="Poppins Ultra-Bold"/>
                <a:ea typeface="Poppins Ultra-Bold"/>
                <a:cs typeface="Poppins Ultra-Bold"/>
                <a:sym typeface="Poppins Ultra-Bold"/>
              </a:rPr>
              <a:t>OUTLINE</a:t>
            </a:r>
          </a:p>
        </p:txBody>
      </p:sp>
      <p:sp>
        <p:nvSpPr>
          <p:cNvPr name="TextBox 28" id="28"/>
          <p:cNvSpPr txBox="true"/>
          <p:nvPr/>
        </p:nvSpPr>
        <p:spPr>
          <a:xfrm rot="0">
            <a:off x="14219981" y="812482"/>
            <a:ext cx="3039319" cy="375285"/>
          </a:xfrm>
          <a:prstGeom prst="rect">
            <a:avLst/>
          </a:prstGeom>
        </p:spPr>
        <p:txBody>
          <a:bodyPr anchor="t" rtlCol="false" tIns="0" lIns="0" bIns="0" rIns="0">
            <a:spAutoFit/>
          </a:bodyPr>
          <a:lstStyle/>
          <a:p>
            <a:pPr algn="r" marL="0" indent="0" lvl="0">
              <a:lnSpc>
                <a:spcPts val="2940"/>
              </a:lnSpc>
              <a:spcBef>
                <a:spcPct val="0"/>
              </a:spcBef>
            </a:pPr>
            <a:r>
              <a:rPr lang="en-US" sz="2100">
                <a:solidFill>
                  <a:srgbClr val="0A0147"/>
                </a:solidFill>
                <a:latin typeface="Poppins"/>
                <a:ea typeface="Poppins"/>
                <a:cs typeface="Poppins"/>
                <a:sym typeface="Poppins"/>
              </a:rPr>
              <a:t>Helwan </a:t>
            </a:r>
            <a:r>
              <a:rPr lang="en-US" sz="2100" strike="noStrike" u="none">
                <a:solidFill>
                  <a:srgbClr val="0A0147"/>
                </a:solidFill>
                <a:latin typeface="Poppins"/>
                <a:ea typeface="Poppins"/>
                <a:cs typeface="Poppins"/>
                <a:sym typeface="Poppins"/>
              </a:rPr>
              <a:t>University</a:t>
            </a:r>
          </a:p>
        </p:txBody>
      </p:sp>
      <p:sp>
        <p:nvSpPr>
          <p:cNvPr name="TextBox 29" id="29"/>
          <p:cNvSpPr txBox="true"/>
          <p:nvPr/>
        </p:nvSpPr>
        <p:spPr>
          <a:xfrm rot="0">
            <a:off x="1028700" y="782955"/>
            <a:ext cx="2462752" cy="424815"/>
          </a:xfrm>
          <a:prstGeom prst="rect">
            <a:avLst/>
          </a:prstGeom>
        </p:spPr>
        <p:txBody>
          <a:bodyPr anchor="t" rtlCol="false" tIns="0" lIns="0" bIns="0" rIns="0">
            <a:spAutoFit/>
          </a:bodyPr>
          <a:lstStyle/>
          <a:p>
            <a:pPr algn="just">
              <a:lnSpc>
                <a:spcPts val="3359"/>
              </a:lnSpc>
              <a:spcBef>
                <a:spcPct val="0"/>
              </a:spcBef>
            </a:pPr>
            <a:r>
              <a:rPr lang="en-US" b="true" sz="2400">
                <a:solidFill>
                  <a:srgbClr val="0055D9"/>
                </a:solidFill>
                <a:latin typeface="Poppins Bold"/>
                <a:ea typeface="Poppins Bold"/>
                <a:cs typeface="Poppins Bold"/>
                <a:sym typeface="Poppins Bold"/>
              </a:rPr>
              <a:t>Supervisors :</a:t>
            </a:r>
          </a:p>
        </p:txBody>
      </p:sp>
      <p:sp>
        <p:nvSpPr>
          <p:cNvPr name="TextBox 30" id="30"/>
          <p:cNvSpPr txBox="true"/>
          <p:nvPr/>
        </p:nvSpPr>
        <p:spPr>
          <a:xfrm rot="0">
            <a:off x="3364399" y="812483"/>
            <a:ext cx="2954902" cy="375285"/>
          </a:xfrm>
          <a:prstGeom prst="rect">
            <a:avLst/>
          </a:prstGeom>
        </p:spPr>
        <p:txBody>
          <a:bodyPr anchor="t" rtlCol="false" tIns="0" lIns="0" bIns="0" rIns="0">
            <a:spAutoFit/>
          </a:bodyPr>
          <a:lstStyle/>
          <a:p>
            <a:pPr algn="l">
              <a:lnSpc>
                <a:spcPts val="2940"/>
              </a:lnSpc>
              <a:spcBef>
                <a:spcPct val="0"/>
              </a:spcBef>
            </a:pPr>
            <a:r>
              <a:rPr lang="en-US" sz="2100">
                <a:solidFill>
                  <a:srgbClr val="0A0147"/>
                </a:solidFill>
                <a:latin typeface="Poppins"/>
                <a:ea typeface="Poppins"/>
                <a:cs typeface="Poppins"/>
                <a:sym typeface="Poppins"/>
              </a:rPr>
              <a:t>Dr / Salwa Osama</a:t>
            </a:r>
          </a:p>
        </p:txBody>
      </p:sp>
      <p:sp>
        <p:nvSpPr>
          <p:cNvPr name="TextBox 31" id="31"/>
          <p:cNvSpPr txBox="true"/>
          <p:nvPr/>
        </p:nvSpPr>
        <p:spPr>
          <a:xfrm rot="0">
            <a:off x="17379693" y="9444541"/>
            <a:ext cx="908307" cy="727294"/>
          </a:xfrm>
          <a:prstGeom prst="rect">
            <a:avLst/>
          </a:prstGeom>
        </p:spPr>
        <p:txBody>
          <a:bodyPr anchor="t" rtlCol="false" tIns="0" lIns="0" bIns="0" rIns="0">
            <a:spAutoFit/>
          </a:bodyPr>
          <a:lstStyle/>
          <a:p>
            <a:pPr algn="l">
              <a:lnSpc>
                <a:spcPts val="5178"/>
              </a:lnSpc>
            </a:pPr>
            <a:r>
              <a:rPr lang="en-US" b="true" sz="5178">
                <a:solidFill>
                  <a:srgbClr val="0055D9"/>
                </a:solidFill>
                <a:latin typeface="Poppins Ultra-Bold"/>
                <a:ea typeface="Poppins Ultra-Bold"/>
                <a:cs typeface="Poppins Ultra-Bold"/>
                <a:sym typeface="Poppins Ultra-Bold"/>
              </a:rPr>
              <a:t>03</a:t>
            </a:r>
          </a:p>
        </p:txBody>
      </p:sp>
      <p:grpSp>
        <p:nvGrpSpPr>
          <p:cNvPr name="Group 32" id="32"/>
          <p:cNvGrpSpPr/>
          <p:nvPr/>
        </p:nvGrpSpPr>
        <p:grpSpPr>
          <a:xfrm rot="0">
            <a:off x="4427307" y="3765982"/>
            <a:ext cx="3413716" cy="878571"/>
            <a:chOff x="0" y="0"/>
            <a:chExt cx="963397" cy="247945"/>
          </a:xfrm>
        </p:grpSpPr>
        <p:sp>
          <p:nvSpPr>
            <p:cNvPr name="Freeform 33" id="33"/>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38B6FF"/>
              </a:solidFill>
              <a:prstDash val="solid"/>
              <a:round/>
            </a:ln>
          </p:spPr>
        </p:sp>
        <p:sp>
          <p:nvSpPr>
            <p:cNvPr name="TextBox 34" id="34"/>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sp>
        <p:nvSpPr>
          <p:cNvPr name="TextBox 35" id="35"/>
          <p:cNvSpPr txBox="true"/>
          <p:nvPr/>
        </p:nvSpPr>
        <p:spPr>
          <a:xfrm rot="0">
            <a:off x="4427307" y="3940660"/>
            <a:ext cx="3413716" cy="462539"/>
          </a:xfrm>
          <a:prstGeom prst="rect">
            <a:avLst/>
          </a:prstGeom>
        </p:spPr>
        <p:txBody>
          <a:bodyPr anchor="t" rtlCol="false" tIns="0" lIns="0" bIns="0" rIns="0">
            <a:spAutoFit/>
          </a:bodyPr>
          <a:lstStyle/>
          <a:p>
            <a:pPr algn="ctr">
              <a:lnSpc>
                <a:spcPts val="3658"/>
              </a:lnSpc>
              <a:spcBef>
                <a:spcPct val="0"/>
              </a:spcBef>
            </a:pPr>
            <a:r>
              <a:rPr lang="en-US" sz="2613">
                <a:solidFill>
                  <a:srgbClr val="0A0147"/>
                </a:solidFill>
                <a:latin typeface="Poppins"/>
                <a:ea typeface="Poppins"/>
                <a:cs typeface="Poppins"/>
                <a:sym typeface="Poppins"/>
              </a:rPr>
              <a:t>Experiments</a:t>
            </a:r>
          </a:p>
        </p:txBody>
      </p:sp>
      <p:grpSp>
        <p:nvGrpSpPr>
          <p:cNvPr name="Group 36" id="36"/>
          <p:cNvGrpSpPr/>
          <p:nvPr/>
        </p:nvGrpSpPr>
        <p:grpSpPr>
          <a:xfrm rot="0">
            <a:off x="4427307" y="4937895"/>
            <a:ext cx="3413716" cy="878571"/>
            <a:chOff x="0" y="0"/>
            <a:chExt cx="963397" cy="247945"/>
          </a:xfrm>
        </p:grpSpPr>
        <p:sp>
          <p:nvSpPr>
            <p:cNvPr name="Freeform 37" id="37"/>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38B6FF"/>
              </a:solidFill>
              <a:prstDash val="solid"/>
              <a:round/>
            </a:ln>
          </p:spPr>
        </p:sp>
        <p:sp>
          <p:nvSpPr>
            <p:cNvPr name="TextBox 38" id="38"/>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sp>
        <p:nvSpPr>
          <p:cNvPr name="TextBox 39" id="39"/>
          <p:cNvSpPr txBox="true"/>
          <p:nvPr/>
        </p:nvSpPr>
        <p:spPr>
          <a:xfrm rot="0">
            <a:off x="4427307" y="5112573"/>
            <a:ext cx="3413716" cy="462539"/>
          </a:xfrm>
          <a:prstGeom prst="rect">
            <a:avLst/>
          </a:prstGeom>
        </p:spPr>
        <p:txBody>
          <a:bodyPr anchor="t" rtlCol="false" tIns="0" lIns="0" bIns="0" rIns="0">
            <a:spAutoFit/>
          </a:bodyPr>
          <a:lstStyle/>
          <a:p>
            <a:pPr algn="ctr">
              <a:lnSpc>
                <a:spcPts val="3658"/>
              </a:lnSpc>
              <a:spcBef>
                <a:spcPct val="0"/>
              </a:spcBef>
            </a:pPr>
            <a:r>
              <a:rPr lang="en-US" sz="2613">
                <a:solidFill>
                  <a:srgbClr val="0A0147"/>
                </a:solidFill>
                <a:latin typeface="Poppins"/>
                <a:ea typeface="Poppins"/>
                <a:cs typeface="Poppins"/>
                <a:sym typeface="Poppins"/>
              </a:rPr>
              <a:t>Conclusion</a:t>
            </a:r>
          </a:p>
        </p:txBody>
      </p:sp>
      <p:grpSp>
        <p:nvGrpSpPr>
          <p:cNvPr name="Group 40" id="40"/>
          <p:cNvGrpSpPr/>
          <p:nvPr/>
        </p:nvGrpSpPr>
        <p:grpSpPr>
          <a:xfrm rot="0">
            <a:off x="7989721" y="4937895"/>
            <a:ext cx="3413716" cy="878571"/>
            <a:chOff x="0" y="0"/>
            <a:chExt cx="963397" cy="247945"/>
          </a:xfrm>
        </p:grpSpPr>
        <p:sp>
          <p:nvSpPr>
            <p:cNvPr name="Freeform 41" id="41"/>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38B6FF"/>
              </a:solidFill>
              <a:prstDash val="solid"/>
              <a:round/>
            </a:ln>
          </p:spPr>
        </p:sp>
        <p:sp>
          <p:nvSpPr>
            <p:cNvPr name="TextBox 42" id="42"/>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sp>
        <p:nvSpPr>
          <p:cNvPr name="TextBox 43" id="43"/>
          <p:cNvSpPr txBox="true"/>
          <p:nvPr/>
        </p:nvSpPr>
        <p:spPr>
          <a:xfrm rot="0">
            <a:off x="7989721" y="5112573"/>
            <a:ext cx="3413716" cy="462539"/>
          </a:xfrm>
          <a:prstGeom prst="rect">
            <a:avLst/>
          </a:prstGeom>
        </p:spPr>
        <p:txBody>
          <a:bodyPr anchor="t" rtlCol="false" tIns="0" lIns="0" bIns="0" rIns="0">
            <a:spAutoFit/>
          </a:bodyPr>
          <a:lstStyle/>
          <a:p>
            <a:pPr algn="ctr">
              <a:lnSpc>
                <a:spcPts val="3658"/>
              </a:lnSpc>
              <a:spcBef>
                <a:spcPct val="0"/>
              </a:spcBef>
            </a:pPr>
            <a:r>
              <a:rPr lang="en-US" sz="2613">
                <a:solidFill>
                  <a:srgbClr val="0A0147"/>
                </a:solidFill>
                <a:latin typeface="Poppins"/>
                <a:ea typeface="Poppins"/>
                <a:cs typeface="Poppins"/>
                <a:sym typeface="Poppins"/>
              </a:rPr>
              <a:t>Future Work</a:t>
            </a:r>
          </a:p>
        </p:txBody>
      </p:sp>
      <p:grpSp>
        <p:nvGrpSpPr>
          <p:cNvPr name="Group 44" id="44"/>
          <p:cNvGrpSpPr/>
          <p:nvPr/>
        </p:nvGrpSpPr>
        <p:grpSpPr>
          <a:xfrm rot="0">
            <a:off x="8012473" y="3765982"/>
            <a:ext cx="3413716" cy="878571"/>
            <a:chOff x="0" y="0"/>
            <a:chExt cx="963397" cy="247945"/>
          </a:xfrm>
        </p:grpSpPr>
        <p:sp>
          <p:nvSpPr>
            <p:cNvPr name="Freeform 45" id="45"/>
            <p:cNvSpPr/>
            <p:nvPr/>
          </p:nvSpPr>
          <p:spPr>
            <a:xfrm flipH="false" flipV="false" rot="0">
              <a:off x="0" y="0"/>
              <a:ext cx="963397" cy="247945"/>
            </a:xfrm>
            <a:custGeom>
              <a:avLst/>
              <a:gdLst/>
              <a:ahLst/>
              <a:cxnLst/>
              <a:rect r="r" b="b" t="t" l="l"/>
              <a:pathLst>
                <a:path h="247945" w="963397">
                  <a:moveTo>
                    <a:pt x="123972" y="0"/>
                  </a:moveTo>
                  <a:lnTo>
                    <a:pt x="839425" y="0"/>
                  </a:lnTo>
                  <a:cubicBezTo>
                    <a:pt x="907893" y="0"/>
                    <a:pt x="963397" y="55504"/>
                    <a:pt x="963397" y="123972"/>
                  </a:cubicBezTo>
                  <a:lnTo>
                    <a:pt x="963397" y="123972"/>
                  </a:lnTo>
                  <a:cubicBezTo>
                    <a:pt x="963397" y="156852"/>
                    <a:pt x="950336" y="188385"/>
                    <a:pt x="927087" y="211634"/>
                  </a:cubicBezTo>
                  <a:cubicBezTo>
                    <a:pt x="903837" y="234883"/>
                    <a:pt x="872305" y="247945"/>
                    <a:pt x="839425" y="247945"/>
                  </a:cubicBezTo>
                  <a:lnTo>
                    <a:pt x="123972" y="247945"/>
                  </a:lnTo>
                  <a:cubicBezTo>
                    <a:pt x="91093" y="247945"/>
                    <a:pt x="59560" y="234883"/>
                    <a:pt x="36311" y="211634"/>
                  </a:cubicBezTo>
                  <a:cubicBezTo>
                    <a:pt x="13061" y="188385"/>
                    <a:pt x="0" y="156852"/>
                    <a:pt x="0" y="123972"/>
                  </a:cubicBezTo>
                  <a:lnTo>
                    <a:pt x="0" y="123972"/>
                  </a:lnTo>
                  <a:cubicBezTo>
                    <a:pt x="0" y="91093"/>
                    <a:pt x="13061" y="59560"/>
                    <a:pt x="36311" y="36311"/>
                  </a:cubicBezTo>
                  <a:cubicBezTo>
                    <a:pt x="59560" y="13061"/>
                    <a:pt x="91093" y="0"/>
                    <a:pt x="123972" y="0"/>
                  </a:cubicBezTo>
                  <a:close/>
                </a:path>
              </a:pathLst>
            </a:custGeom>
            <a:solidFill>
              <a:srgbClr val="000000">
                <a:alpha val="0"/>
              </a:srgbClr>
            </a:solidFill>
            <a:ln w="38100" cap="rnd">
              <a:solidFill>
                <a:srgbClr val="38B6FF"/>
              </a:solidFill>
              <a:prstDash val="solid"/>
              <a:round/>
            </a:ln>
          </p:spPr>
        </p:sp>
        <p:sp>
          <p:nvSpPr>
            <p:cNvPr name="TextBox 46" id="46"/>
            <p:cNvSpPr txBox="true"/>
            <p:nvPr/>
          </p:nvSpPr>
          <p:spPr>
            <a:xfrm>
              <a:off x="0" y="-66675"/>
              <a:ext cx="963397" cy="314620"/>
            </a:xfrm>
            <a:prstGeom prst="rect">
              <a:avLst/>
            </a:prstGeom>
          </p:spPr>
          <p:txBody>
            <a:bodyPr anchor="ctr" rtlCol="false" tIns="50800" lIns="50800" bIns="50800" rIns="50800"/>
            <a:lstStyle/>
            <a:p>
              <a:pPr algn="ctr">
                <a:lnSpc>
                  <a:spcPts val="3359"/>
                </a:lnSpc>
              </a:pPr>
            </a:p>
          </p:txBody>
        </p:sp>
      </p:grpSp>
      <p:sp>
        <p:nvSpPr>
          <p:cNvPr name="TextBox 47" id="47"/>
          <p:cNvSpPr txBox="true"/>
          <p:nvPr/>
        </p:nvSpPr>
        <p:spPr>
          <a:xfrm rot="0">
            <a:off x="8012473" y="3940660"/>
            <a:ext cx="3413716" cy="462539"/>
          </a:xfrm>
          <a:prstGeom prst="rect">
            <a:avLst/>
          </a:prstGeom>
        </p:spPr>
        <p:txBody>
          <a:bodyPr anchor="t" rtlCol="false" tIns="0" lIns="0" bIns="0" rIns="0">
            <a:spAutoFit/>
          </a:bodyPr>
          <a:lstStyle/>
          <a:p>
            <a:pPr algn="ctr">
              <a:lnSpc>
                <a:spcPts val="3658"/>
              </a:lnSpc>
              <a:spcBef>
                <a:spcPct val="0"/>
              </a:spcBef>
            </a:pPr>
            <a:r>
              <a:rPr lang="en-US" sz="2613">
                <a:solidFill>
                  <a:srgbClr val="0A0147"/>
                </a:solidFill>
                <a:latin typeface="Poppins"/>
                <a:ea typeface="Poppins"/>
                <a:cs typeface="Poppins"/>
                <a:sym typeface="Poppins"/>
              </a:rPr>
              <a:t>Demo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63652" y="4458693"/>
            <a:ext cx="6419611" cy="7916561"/>
          </a:xfrm>
          <a:custGeom>
            <a:avLst/>
            <a:gdLst/>
            <a:ahLst/>
            <a:cxnLst/>
            <a:rect r="r" b="b" t="t" l="l"/>
            <a:pathLst>
              <a:path h="7916561" w="6419611">
                <a:moveTo>
                  <a:pt x="0" y="0"/>
                </a:moveTo>
                <a:lnTo>
                  <a:pt x="6419611" y="0"/>
                </a:lnTo>
                <a:lnTo>
                  <a:pt x="6419611" y="7916561"/>
                </a:lnTo>
                <a:lnTo>
                  <a:pt x="0" y="7916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959393"/>
            <a:ext cx="15632984" cy="1499300"/>
          </a:xfrm>
          <a:prstGeom prst="rect">
            <a:avLst/>
          </a:prstGeom>
        </p:spPr>
        <p:txBody>
          <a:bodyPr anchor="t" rtlCol="false" tIns="0" lIns="0" bIns="0" rIns="0">
            <a:spAutoFit/>
          </a:bodyPr>
          <a:lstStyle/>
          <a:p>
            <a:pPr algn="l">
              <a:lnSpc>
                <a:spcPts val="10517"/>
              </a:lnSpc>
            </a:pPr>
            <a:r>
              <a:rPr lang="en-US" b="true" sz="10517">
                <a:solidFill>
                  <a:srgbClr val="0A0147"/>
                </a:solidFill>
                <a:latin typeface="Poppins Ultra-Bold"/>
                <a:ea typeface="Poppins Ultra-Bold"/>
                <a:cs typeface="Poppins Ultra-Bold"/>
                <a:sym typeface="Poppins Ultra-Bold"/>
              </a:rPr>
              <a:t>INTRODUCTION </a:t>
            </a:r>
          </a:p>
        </p:txBody>
      </p:sp>
      <p:sp>
        <p:nvSpPr>
          <p:cNvPr name="AutoShape 4" id="4"/>
          <p:cNvSpPr/>
          <p:nvPr/>
        </p:nvSpPr>
        <p:spPr>
          <a:xfrm>
            <a:off x="1028700" y="4798448"/>
            <a:ext cx="10311650" cy="0"/>
          </a:xfrm>
          <a:prstGeom prst="line">
            <a:avLst/>
          </a:prstGeom>
          <a:ln cap="flat" w="38100">
            <a:solidFill>
              <a:srgbClr val="38B6FF"/>
            </a:solidFill>
            <a:prstDash val="solid"/>
            <a:headEnd type="none" len="sm" w="sm"/>
            <a:tailEnd type="oval" len="lg" w="lg"/>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6333" y="1407242"/>
            <a:ext cx="6277653" cy="2590959"/>
          </a:xfrm>
          <a:custGeom>
            <a:avLst/>
            <a:gdLst/>
            <a:ahLst/>
            <a:cxnLst/>
            <a:rect r="r" b="b" t="t" l="l"/>
            <a:pathLst>
              <a:path h="2590959" w="6277653">
                <a:moveTo>
                  <a:pt x="0" y="0"/>
                </a:moveTo>
                <a:lnTo>
                  <a:pt x="6277653" y="0"/>
                </a:lnTo>
                <a:lnTo>
                  <a:pt x="6277653" y="2590959"/>
                </a:lnTo>
                <a:lnTo>
                  <a:pt x="0" y="25909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6333" y="4473141"/>
            <a:ext cx="6277653" cy="2590959"/>
          </a:xfrm>
          <a:custGeom>
            <a:avLst/>
            <a:gdLst/>
            <a:ahLst/>
            <a:cxnLst/>
            <a:rect r="r" b="b" t="t" l="l"/>
            <a:pathLst>
              <a:path h="2590959" w="6277653">
                <a:moveTo>
                  <a:pt x="0" y="0"/>
                </a:moveTo>
                <a:lnTo>
                  <a:pt x="6277653" y="0"/>
                </a:lnTo>
                <a:lnTo>
                  <a:pt x="6277653" y="2590959"/>
                </a:lnTo>
                <a:lnTo>
                  <a:pt x="0" y="25909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46333" y="7538743"/>
            <a:ext cx="6277653" cy="2590959"/>
          </a:xfrm>
          <a:custGeom>
            <a:avLst/>
            <a:gdLst/>
            <a:ahLst/>
            <a:cxnLst/>
            <a:rect r="r" b="b" t="t" l="l"/>
            <a:pathLst>
              <a:path h="2590959" w="6277653">
                <a:moveTo>
                  <a:pt x="0" y="0"/>
                </a:moveTo>
                <a:lnTo>
                  <a:pt x="6277653" y="0"/>
                </a:lnTo>
                <a:lnTo>
                  <a:pt x="6277653" y="2590959"/>
                </a:lnTo>
                <a:lnTo>
                  <a:pt x="0" y="25909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781983" y="3189448"/>
            <a:ext cx="6253300" cy="7522767"/>
          </a:xfrm>
          <a:custGeom>
            <a:avLst/>
            <a:gdLst/>
            <a:ahLst/>
            <a:cxnLst/>
            <a:rect r="r" b="b" t="t" l="l"/>
            <a:pathLst>
              <a:path h="7522767" w="6253300">
                <a:moveTo>
                  <a:pt x="0" y="0"/>
                </a:moveTo>
                <a:lnTo>
                  <a:pt x="6253300" y="0"/>
                </a:lnTo>
                <a:lnTo>
                  <a:pt x="6253300" y="7522767"/>
                </a:lnTo>
                <a:lnTo>
                  <a:pt x="0" y="7522767"/>
                </a:lnTo>
                <a:lnTo>
                  <a:pt x="0" y="0"/>
                </a:lnTo>
                <a:close/>
              </a:path>
            </a:pathLst>
          </a:custGeom>
          <a:blipFill>
            <a:blip r:embed="rId8"/>
            <a:stretch>
              <a:fillRect l="0" t="0" r="0" b="0"/>
            </a:stretch>
          </a:blipFill>
        </p:spPr>
      </p:sp>
      <p:sp>
        <p:nvSpPr>
          <p:cNvPr name="Freeform 6" id="6"/>
          <p:cNvSpPr/>
          <p:nvPr/>
        </p:nvSpPr>
        <p:spPr>
          <a:xfrm flipH="false" flipV="false" rot="0">
            <a:off x="13128693" y="222147"/>
            <a:ext cx="4884446" cy="2967301"/>
          </a:xfrm>
          <a:custGeom>
            <a:avLst/>
            <a:gdLst/>
            <a:ahLst/>
            <a:cxnLst/>
            <a:rect r="r" b="b" t="t" l="l"/>
            <a:pathLst>
              <a:path h="2967301" w="4884446">
                <a:moveTo>
                  <a:pt x="0" y="0"/>
                </a:moveTo>
                <a:lnTo>
                  <a:pt x="4884446" y="0"/>
                </a:lnTo>
                <a:lnTo>
                  <a:pt x="4884446" y="2967301"/>
                </a:lnTo>
                <a:lnTo>
                  <a:pt x="0" y="2967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05</a:t>
            </a:r>
          </a:p>
        </p:txBody>
      </p:sp>
      <p:sp>
        <p:nvSpPr>
          <p:cNvPr name="TextBox 8" id="8"/>
          <p:cNvSpPr txBox="true"/>
          <p:nvPr/>
        </p:nvSpPr>
        <p:spPr>
          <a:xfrm rot="0">
            <a:off x="569313" y="1437923"/>
            <a:ext cx="2120876" cy="1086712"/>
          </a:xfrm>
          <a:prstGeom prst="rect">
            <a:avLst/>
          </a:prstGeom>
        </p:spPr>
        <p:txBody>
          <a:bodyPr anchor="t" rtlCol="false" tIns="0" lIns="0" bIns="0" rIns="0">
            <a:spAutoFit/>
          </a:bodyPr>
          <a:lstStyle/>
          <a:p>
            <a:pPr algn="ctr">
              <a:lnSpc>
                <a:spcPts val="8586"/>
              </a:lnSpc>
              <a:spcBef>
                <a:spcPct val="0"/>
              </a:spcBef>
            </a:pPr>
            <a:r>
              <a:rPr lang="en-US" sz="6133">
                <a:solidFill>
                  <a:srgbClr val="000000"/>
                </a:solidFill>
                <a:latin typeface="Poppins"/>
                <a:ea typeface="Poppins"/>
                <a:cs typeface="Poppins"/>
                <a:sym typeface="Poppins"/>
              </a:rPr>
              <a:t>1</a:t>
            </a:r>
          </a:p>
        </p:txBody>
      </p:sp>
      <p:sp>
        <p:nvSpPr>
          <p:cNvPr name="TextBox 9" id="9"/>
          <p:cNvSpPr txBox="true"/>
          <p:nvPr/>
        </p:nvSpPr>
        <p:spPr>
          <a:xfrm rot="0">
            <a:off x="1936903" y="1692295"/>
            <a:ext cx="4888708" cy="1944653"/>
          </a:xfrm>
          <a:prstGeom prst="rect">
            <a:avLst/>
          </a:prstGeom>
        </p:spPr>
        <p:txBody>
          <a:bodyPr anchor="t" rtlCol="false" tIns="0" lIns="0" bIns="0" rIns="0">
            <a:spAutoFit/>
          </a:bodyPr>
          <a:lstStyle/>
          <a:p>
            <a:pPr algn="ctr">
              <a:lnSpc>
                <a:spcPts val="3886"/>
              </a:lnSpc>
              <a:spcBef>
                <a:spcPct val="0"/>
              </a:spcBef>
            </a:pPr>
            <a:r>
              <a:rPr lang="en-US" sz="2775">
                <a:solidFill>
                  <a:srgbClr val="000000"/>
                </a:solidFill>
                <a:latin typeface="Poppins"/>
                <a:ea typeface="Poppins"/>
                <a:cs typeface="Poppins"/>
                <a:sym typeface="Poppins"/>
              </a:rPr>
              <a:t>St</a:t>
            </a:r>
            <a:r>
              <a:rPr lang="en-US" sz="2775">
                <a:solidFill>
                  <a:srgbClr val="000000"/>
                </a:solidFill>
                <a:latin typeface="Poppins"/>
                <a:ea typeface="Poppins"/>
                <a:cs typeface="Poppins"/>
                <a:sym typeface="Poppins"/>
              </a:rPr>
              <a:t>udents struggle to find and track the right activities, internships, and events.</a:t>
            </a:r>
          </a:p>
        </p:txBody>
      </p:sp>
      <p:sp>
        <p:nvSpPr>
          <p:cNvPr name="TextBox 10" id="10"/>
          <p:cNvSpPr txBox="true"/>
          <p:nvPr/>
        </p:nvSpPr>
        <p:spPr>
          <a:xfrm rot="0">
            <a:off x="569313" y="4503822"/>
            <a:ext cx="2120876" cy="1086712"/>
          </a:xfrm>
          <a:prstGeom prst="rect">
            <a:avLst/>
          </a:prstGeom>
        </p:spPr>
        <p:txBody>
          <a:bodyPr anchor="t" rtlCol="false" tIns="0" lIns="0" bIns="0" rIns="0">
            <a:spAutoFit/>
          </a:bodyPr>
          <a:lstStyle/>
          <a:p>
            <a:pPr algn="ctr">
              <a:lnSpc>
                <a:spcPts val="8586"/>
              </a:lnSpc>
              <a:spcBef>
                <a:spcPct val="0"/>
              </a:spcBef>
            </a:pPr>
            <a:r>
              <a:rPr lang="en-US" sz="6133">
                <a:solidFill>
                  <a:srgbClr val="000000"/>
                </a:solidFill>
                <a:latin typeface="Poppins"/>
                <a:ea typeface="Poppins"/>
                <a:cs typeface="Poppins"/>
                <a:sym typeface="Poppins"/>
              </a:rPr>
              <a:t>2</a:t>
            </a:r>
          </a:p>
        </p:txBody>
      </p:sp>
      <p:sp>
        <p:nvSpPr>
          <p:cNvPr name="TextBox 11" id="11"/>
          <p:cNvSpPr txBox="true"/>
          <p:nvPr/>
        </p:nvSpPr>
        <p:spPr>
          <a:xfrm rot="0">
            <a:off x="1936903" y="4758194"/>
            <a:ext cx="4888708" cy="1944653"/>
          </a:xfrm>
          <a:prstGeom prst="rect">
            <a:avLst/>
          </a:prstGeom>
        </p:spPr>
        <p:txBody>
          <a:bodyPr anchor="t" rtlCol="false" tIns="0" lIns="0" bIns="0" rIns="0">
            <a:spAutoFit/>
          </a:bodyPr>
          <a:lstStyle/>
          <a:p>
            <a:pPr algn="ctr">
              <a:lnSpc>
                <a:spcPts val="3886"/>
              </a:lnSpc>
              <a:spcBef>
                <a:spcPct val="0"/>
              </a:spcBef>
            </a:pPr>
            <a:r>
              <a:rPr lang="en-US" sz="2775">
                <a:solidFill>
                  <a:srgbClr val="000000"/>
                </a:solidFill>
                <a:latin typeface="Poppins"/>
                <a:ea typeface="Poppins"/>
                <a:cs typeface="Poppins"/>
                <a:sym typeface="Poppins"/>
              </a:rPr>
              <a:t>Th</a:t>
            </a:r>
            <a:r>
              <a:rPr lang="en-US" sz="2775">
                <a:solidFill>
                  <a:srgbClr val="000000"/>
                </a:solidFill>
                <a:latin typeface="Poppins"/>
                <a:ea typeface="Poppins"/>
                <a:cs typeface="Poppins"/>
                <a:sym typeface="Poppins"/>
              </a:rPr>
              <a:t>ere’s no unified platform that connects student opportunities across different organizations.</a:t>
            </a:r>
          </a:p>
        </p:txBody>
      </p:sp>
      <p:sp>
        <p:nvSpPr>
          <p:cNvPr name="TextBox 12" id="12"/>
          <p:cNvSpPr txBox="true"/>
          <p:nvPr/>
        </p:nvSpPr>
        <p:spPr>
          <a:xfrm rot="0">
            <a:off x="569313" y="7569425"/>
            <a:ext cx="2120876" cy="1086712"/>
          </a:xfrm>
          <a:prstGeom prst="rect">
            <a:avLst/>
          </a:prstGeom>
        </p:spPr>
        <p:txBody>
          <a:bodyPr anchor="t" rtlCol="false" tIns="0" lIns="0" bIns="0" rIns="0">
            <a:spAutoFit/>
          </a:bodyPr>
          <a:lstStyle/>
          <a:p>
            <a:pPr algn="ctr">
              <a:lnSpc>
                <a:spcPts val="8586"/>
              </a:lnSpc>
              <a:spcBef>
                <a:spcPct val="0"/>
              </a:spcBef>
            </a:pPr>
            <a:r>
              <a:rPr lang="en-US" sz="6133">
                <a:solidFill>
                  <a:srgbClr val="000000"/>
                </a:solidFill>
                <a:latin typeface="Poppins"/>
                <a:ea typeface="Poppins"/>
                <a:cs typeface="Poppins"/>
                <a:sym typeface="Poppins"/>
              </a:rPr>
              <a:t>3</a:t>
            </a:r>
          </a:p>
        </p:txBody>
      </p:sp>
      <p:sp>
        <p:nvSpPr>
          <p:cNvPr name="TextBox 13" id="13"/>
          <p:cNvSpPr txBox="true"/>
          <p:nvPr/>
        </p:nvSpPr>
        <p:spPr>
          <a:xfrm rot="0">
            <a:off x="1936903" y="7823796"/>
            <a:ext cx="4888708" cy="1944653"/>
          </a:xfrm>
          <a:prstGeom prst="rect">
            <a:avLst/>
          </a:prstGeom>
        </p:spPr>
        <p:txBody>
          <a:bodyPr anchor="t" rtlCol="false" tIns="0" lIns="0" bIns="0" rIns="0">
            <a:spAutoFit/>
          </a:bodyPr>
          <a:lstStyle/>
          <a:p>
            <a:pPr algn="ctr">
              <a:lnSpc>
                <a:spcPts val="3886"/>
              </a:lnSpc>
              <a:spcBef>
                <a:spcPct val="0"/>
              </a:spcBef>
            </a:pPr>
            <a:r>
              <a:rPr lang="en-US" sz="2775">
                <a:solidFill>
                  <a:srgbClr val="000000"/>
                </a:solidFill>
                <a:latin typeface="Poppins"/>
                <a:ea typeface="Poppins"/>
                <a:cs typeface="Poppins"/>
                <a:sym typeface="Poppins"/>
              </a:rPr>
              <a:t>New st</a:t>
            </a:r>
            <a:r>
              <a:rPr lang="en-US" sz="2775">
                <a:solidFill>
                  <a:srgbClr val="000000"/>
                </a:solidFill>
                <a:latin typeface="Poppins"/>
                <a:ea typeface="Poppins"/>
                <a:cs typeface="Poppins"/>
                <a:sym typeface="Poppins"/>
              </a:rPr>
              <a:t>udents often lack guidance and miss chances to explore their interests and careers early.</a:t>
            </a:r>
          </a:p>
        </p:txBody>
      </p:sp>
      <p:sp>
        <p:nvSpPr>
          <p:cNvPr name="TextBox 14" id="14"/>
          <p:cNvSpPr txBox="true"/>
          <p:nvPr/>
        </p:nvSpPr>
        <p:spPr>
          <a:xfrm rot="0">
            <a:off x="13472552" y="879692"/>
            <a:ext cx="3786748" cy="1309547"/>
          </a:xfrm>
          <a:prstGeom prst="rect">
            <a:avLst/>
          </a:prstGeom>
        </p:spPr>
        <p:txBody>
          <a:bodyPr anchor="t" rtlCol="false" tIns="0" lIns="0" bIns="0" rIns="0">
            <a:spAutoFit/>
          </a:bodyPr>
          <a:lstStyle/>
          <a:p>
            <a:pPr algn="ctr">
              <a:lnSpc>
                <a:spcPts val="2604"/>
              </a:lnSpc>
            </a:pPr>
            <a:r>
              <a:rPr lang="en-US" sz="1860">
                <a:solidFill>
                  <a:srgbClr val="000000"/>
                </a:solidFill>
                <a:latin typeface="Poppins"/>
                <a:ea typeface="Poppins"/>
                <a:cs typeface="Poppins"/>
                <a:sym typeface="Poppins"/>
              </a:rPr>
              <a:t>internships ?</a:t>
            </a:r>
          </a:p>
          <a:p>
            <a:pPr algn="ctr">
              <a:lnSpc>
                <a:spcPts val="2604"/>
              </a:lnSpc>
            </a:pPr>
            <a:r>
              <a:rPr lang="en-US" sz="1860">
                <a:solidFill>
                  <a:srgbClr val="000000"/>
                </a:solidFill>
                <a:latin typeface="Poppins"/>
                <a:ea typeface="Poppins"/>
                <a:cs typeface="Poppins"/>
                <a:sym typeface="Poppins"/>
              </a:rPr>
              <a:t>events ?</a:t>
            </a:r>
          </a:p>
          <a:p>
            <a:pPr algn="ctr">
              <a:lnSpc>
                <a:spcPts val="2604"/>
              </a:lnSpc>
            </a:pPr>
            <a:r>
              <a:rPr lang="en-US" sz="1860">
                <a:solidFill>
                  <a:srgbClr val="000000"/>
                </a:solidFill>
                <a:latin typeface="Poppins"/>
                <a:ea typeface="Poppins"/>
                <a:cs typeface="Poppins"/>
                <a:sym typeface="Poppins"/>
              </a:rPr>
              <a:t>workshops ?</a:t>
            </a:r>
          </a:p>
          <a:p>
            <a:pPr algn="ctr">
              <a:lnSpc>
                <a:spcPts val="2604"/>
              </a:lnSpc>
              <a:spcBef>
                <a:spcPct val="0"/>
              </a:spcBef>
            </a:pPr>
            <a:r>
              <a:rPr lang="en-US" sz="1860">
                <a:solidFill>
                  <a:srgbClr val="000000"/>
                </a:solidFill>
                <a:latin typeface="Poppins"/>
                <a:ea typeface="Poppins"/>
                <a:cs typeface="Poppins"/>
                <a:sym typeface="Poppins"/>
              </a:rPr>
              <a:t>my career !!!</a:t>
            </a:r>
          </a:p>
        </p:txBody>
      </p:sp>
      <p:sp>
        <p:nvSpPr>
          <p:cNvPr name="TextBox 15" id="15"/>
          <p:cNvSpPr txBox="true"/>
          <p:nvPr/>
        </p:nvSpPr>
        <p:spPr>
          <a:xfrm rot="0">
            <a:off x="291942" y="279297"/>
            <a:ext cx="8115266"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Ultra-Bold"/>
                <a:ea typeface="Poppins Ultra-Bold"/>
                <a:cs typeface="Poppins Ultra-Bold"/>
                <a:sym typeface="Poppins Ultra-Bold"/>
              </a:rPr>
              <a:t>INTRODUCTION </a:t>
            </a:r>
          </a:p>
        </p:txBody>
      </p:sp>
      <p:sp>
        <p:nvSpPr>
          <p:cNvPr name="AutoShape 16" id="16"/>
          <p:cNvSpPr/>
          <p:nvPr/>
        </p:nvSpPr>
        <p:spPr>
          <a:xfrm>
            <a:off x="291942" y="1226267"/>
            <a:ext cx="5352899" cy="0"/>
          </a:xfrm>
          <a:prstGeom prst="line">
            <a:avLst/>
          </a:prstGeom>
          <a:ln cap="flat" w="19050">
            <a:solidFill>
              <a:srgbClr val="38B6FF"/>
            </a:solidFill>
            <a:prstDash val="solid"/>
            <a:headEnd type="none" len="sm" w="sm"/>
            <a:tailEnd type="oval" len="lg" w="lg"/>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71653" y="684641"/>
            <a:ext cx="7080758" cy="7964043"/>
          </a:xfrm>
          <a:custGeom>
            <a:avLst/>
            <a:gdLst/>
            <a:ahLst/>
            <a:cxnLst/>
            <a:rect r="r" b="b" t="t" l="l"/>
            <a:pathLst>
              <a:path h="7964043" w="7080758">
                <a:moveTo>
                  <a:pt x="0" y="0"/>
                </a:moveTo>
                <a:lnTo>
                  <a:pt x="7080758" y="0"/>
                </a:lnTo>
                <a:lnTo>
                  <a:pt x="7080758" y="7964043"/>
                </a:lnTo>
                <a:lnTo>
                  <a:pt x="0" y="79640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71313" y="1842221"/>
            <a:ext cx="8367944" cy="3453679"/>
          </a:xfrm>
          <a:custGeom>
            <a:avLst/>
            <a:gdLst/>
            <a:ahLst/>
            <a:cxnLst/>
            <a:rect r="r" b="b" t="t" l="l"/>
            <a:pathLst>
              <a:path h="3453679" w="8367944">
                <a:moveTo>
                  <a:pt x="0" y="0"/>
                </a:moveTo>
                <a:lnTo>
                  <a:pt x="8367943" y="0"/>
                </a:lnTo>
                <a:lnTo>
                  <a:pt x="8367943" y="3453679"/>
                </a:lnTo>
                <a:lnTo>
                  <a:pt x="0" y="34536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3956" y="1909431"/>
            <a:ext cx="7876447" cy="3250100"/>
          </a:xfrm>
          <a:prstGeom prst="rect">
            <a:avLst/>
          </a:prstGeom>
        </p:spPr>
        <p:txBody>
          <a:bodyPr anchor="t" rtlCol="false" tIns="0" lIns="0" bIns="0" rIns="0">
            <a:spAutoFit/>
          </a:bodyPr>
          <a:lstStyle/>
          <a:p>
            <a:pPr algn="ctr">
              <a:lnSpc>
                <a:spcPts val="5135"/>
              </a:lnSpc>
              <a:spcBef>
                <a:spcPct val="0"/>
              </a:spcBef>
            </a:pPr>
            <a:r>
              <a:rPr lang="en-US" b="true" sz="3668">
                <a:solidFill>
                  <a:srgbClr val="000000"/>
                </a:solidFill>
                <a:latin typeface="Poppins Bold"/>
                <a:ea typeface="Poppins Bold"/>
                <a:cs typeface="Poppins Bold"/>
                <a:sym typeface="Poppins Bold"/>
              </a:rPr>
              <a:t>StudGo</a:t>
            </a:r>
            <a:r>
              <a:rPr lang="en-US" sz="3668">
                <a:solidFill>
                  <a:srgbClr val="000000"/>
                </a:solidFill>
                <a:latin typeface="Poppins"/>
                <a:ea typeface="Poppins"/>
                <a:cs typeface="Poppins"/>
                <a:sym typeface="Poppins"/>
              </a:rPr>
              <a:t> solves thi</a:t>
            </a:r>
            <a:r>
              <a:rPr lang="en-US" sz="3668">
                <a:solidFill>
                  <a:srgbClr val="000000"/>
                </a:solidFill>
                <a:latin typeface="Poppins"/>
                <a:ea typeface="Poppins"/>
                <a:cs typeface="Poppins"/>
                <a:sym typeface="Poppins"/>
              </a:rPr>
              <a:t>s by providing an all-in-one platform for discovering, managing, and engaging with student opportunities.</a:t>
            </a:r>
          </a:p>
        </p:txBody>
      </p:sp>
      <p:sp>
        <p:nvSpPr>
          <p:cNvPr name="TextBox 5" id="5"/>
          <p:cNvSpPr txBox="true"/>
          <p:nvPr/>
        </p:nvSpPr>
        <p:spPr>
          <a:xfrm rot="0">
            <a:off x="381809" y="9105900"/>
            <a:ext cx="14343353" cy="1009365"/>
          </a:xfrm>
          <a:prstGeom prst="rect">
            <a:avLst/>
          </a:prstGeom>
        </p:spPr>
        <p:txBody>
          <a:bodyPr anchor="t" rtlCol="false" tIns="0" lIns="0" bIns="0" rIns="0">
            <a:spAutoFit/>
          </a:bodyPr>
          <a:lstStyle/>
          <a:p>
            <a:pPr algn="ctr">
              <a:lnSpc>
                <a:spcPts val="7890"/>
              </a:lnSpc>
              <a:spcBef>
                <a:spcPct val="0"/>
              </a:spcBef>
            </a:pPr>
            <a:r>
              <a:rPr lang="en-US" b="true" sz="5636">
                <a:solidFill>
                  <a:srgbClr val="000000"/>
                </a:solidFill>
                <a:latin typeface="Poppins Bold"/>
                <a:ea typeface="Poppins Bold"/>
                <a:cs typeface="Poppins Bold"/>
                <a:sym typeface="Poppins Bold"/>
              </a:rPr>
              <a:t>St</a:t>
            </a:r>
            <a:r>
              <a:rPr lang="en-US" b="true" sz="5636">
                <a:solidFill>
                  <a:srgbClr val="000000"/>
                </a:solidFill>
                <a:latin typeface="Poppins Bold"/>
                <a:ea typeface="Poppins Bold"/>
                <a:cs typeface="Poppins Bold"/>
                <a:sym typeface="Poppins Bold"/>
              </a:rPr>
              <a:t>udGo</a:t>
            </a:r>
            <a:r>
              <a:rPr lang="en-US" sz="5636">
                <a:solidFill>
                  <a:srgbClr val="000000"/>
                </a:solidFill>
                <a:latin typeface="Poppins"/>
                <a:ea typeface="Poppins"/>
                <a:cs typeface="Poppins"/>
                <a:sym typeface="Poppins"/>
              </a:rPr>
              <a:t> — Where Students Go to Grow.</a:t>
            </a:r>
          </a:p>
        </p:txBody>
      </p:sp>
      <p:sp>
        <p:nvSpPr>
          <p:cNvPr name="TextBox 6" id="6"/>
          <p:cNvSpPr txBox="true"/>
          <p:nvPr/>
        </p:nvSpPr>
        <p:spPr>
          <a:xfrm rot="0">
            <a:off x="723956" y="8180800"/>
            <a:ext cx="7380244" cy="811943"/>
          </a:xfrm>
          <a:prstGeom prst="rect">
            <a:avLst/>
          </a:prstGeom>
        </p:spPr>
        <p:txBody>
          <a:bodyPr anchor="t" rtlCol="false" tIns="0" lIns="0" bIns="0" rIns="0">
            <a:spAutoFit/>
          </a:bodyPr>
          <a:lstStyle/>
          <a:p>
            <a:pPr algn="ctr">
              <a:lnSpc>
                <a:spcPts val="6455"/>
              </a:lnSpc>
              <a:spcBef>
                <a:spcPct val="0"/>
              </a:spcBef>
            </a:pPr>
            <a:r>
              <a:rPr lang="en-US" sz="4611">
                <a:solidFill>
                  <a:srgbClr val="000000"/>
                </a:solidFill>
                <a:latin typeface="Poppins"/>
                <a:ea typeface="Poppins"/>
                <a:cs typeface="Poppins"/>
                <a:sym typeface="Poppins"/>
              </a:rPr>
              <a:t>Why the Name “StudGo”?</a:t>
            </a:r>
          </a:p>
        </p:txBody>
      </p:sp>
      <p:sp>
        <p:nvSpPr>
          <p:cNvPr name="TextBox 7" id="7"/>
          <p:cNvSpPr txBox="true"/>
          <p:nvPr/>
        </p:nvSpPr>
        <p:spPr>
          <a:xfrm rot="0">
            <a:off x="17052343" y="9543094"/>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06</a:t>
            </a:r>
          </a:p>
        </p:txBody>
      </p:sp>
      <p:sp>
        <p:nvSpPr>
          <p:cNvPr name="TextBox 8" id="8"/>
          <p:cNvSpPr txBox="true"/>
          <p:nvPr/>
        </p:nvSpPr>
        <p:spPr>
          <a:xfrm rot="0">
            <a:off x="291942" y="279297"/>
            <a:ext cx="8115266"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Ultra-Bold"/>
                <a:ea typeface="Poppins Ultra-Bold"/>
                <a:cs typeface="Poppins Ultra-Bold"/>
                <a:sym typeface="Poppins Ultra-Bold"/>
              </a:rPr>
              <a:t>INTRODUCTION </a:t>
            </a:r>
          </a:p>
        </p:txBody>
      </p:sp>
      <p:sp>
        <p:nvSpPr>
          <p:cNvPr name="AutoShape 9" id="9"/>
          <p:cNvSpPr/>
          <p:nvPr/>
        </p:nvSpPr>
        <p:spPr>
          <a:xfrm>
            <a:off x="291942" y="1226267"/>
            <a:ext cx="5352899" cy="0"/>
          </a:xfrm>
          <a:prstGeom prst="line">
            <a:avLst/>
          </a:prstGeom>
          <a:ln cap="flat" w="19050">
            <a:solidFill>
              <a:srgbClr val="38B6FF"/>
            </a:solidFill>
            <a:prstDash val="solid"/>
            <a:headEnd type="none" len="sm" w="sm"/>
            <a:tailEnd type="oval" len="lg" w="lg"/>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959393"/>
            <a:ext cx="15632984" cy="1499300"/>
          </a:xfrm>
          <a:prstGeom prst="rect">
            <a:avLst/>
          </a:prstGeom>
        </p:spPr>
        <p:txBody>
          <a:bodyPr anchor="t" rtlCol="false" tIns="0" lIns="0" bIns="0" rIns="0">
            <a:spAutoFit/>
          </a:bodyPr>
          <a:lstStyle/>
          <a:p>
            <a:pPr algn="l">
              <a:lnSpc>
                <a:spcPts val="10517"/>
              </a:lnSpc>
            </a:pPr>
            <a:r>
              <a:rPr lang="en-US" b="true" sz="10517">
                <a:solidFill>
                  <a:srgbClr val="0A0147"/>
                </a:solidFill>
                <a:latin typeface="Poppins Bold"/>
                <a:ea typeface="Poppins Bold"/>
                <a:cs typeface="Poppins Bold"/>
                <a:sym typeface="Poppins Bold"/>
              </a:rPr>
              <a:t>RELATED WORK</a:t>
            </a:r>
          </a:p>
        </p:txBody>
      </p:sp>
      <p:sp>
        <p:nvSpPr>
          <p:cNvPr name="AutoShape 3" id="3"/>
          <p:cNvSpPr/>
          <p:nvPr/>
        </p:nvSpPr>
        <p:spPr>
          <a:xfrm>
            <a:off x="1028700" y="4798448"/>
            <a:ext cx="10311650" cy="0"/>
          </a:xfrm>
          <a:prstGeom prst="line">
            <a:avLst/>
          </a:prstGeom>
          <a:ln cap="flat" w="38100">
            <a:solidFill>
              <a:srgbClr val="38B6FF"/>
            </a:solidFill>
            <a:prstDash val="solid"/>
            <a:headEnd type="none" len="sm" w="sm"/>
            <a:tailEnd type="oval" len="lg" w="lg"/>
          </a:ln>
        </p:spPr>
      </p:sp>
      <p:sp>
        <p:nvSpPr>
          <p:cNvPr name="Freeform 4" id="4"/>
          <p:cNvSpPr/>
          <p:nvPr/>
        </p:nvSpPr>
        <p:spPr>
          <a:xfrm flipH="false" flipV="false" rot="0">
            <a:off x="12224057" y="1848820"/>
            <a:ext cx="7198376" cy="7198376"/>
          </a:xfrm>
          <a:custGeom>
            <a:avLst/>
            <a:gdLst/>
            <a:ahLst/>
            <a:cxnLst/>
            <a:rect r="r" b="b" t="t" l="l"/>
            <a:pathLst>
              <a:path h="7198376" w="7198376">
                <a:moveTo>
                  <a:pt x="0" y="0"/>
                </a:moveTo>
                <a:lnTo>
                  <a:pt x="7198376" y="0"/>
                </a:lnTo>
                <a:lnTo>
                  <a:pt x="7198376" y="7198376"/>
                </a:lnTo>
                <a:lnTo>
                  <a:pt x="0" y="7198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7259300" y="9700392"/>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94805" y="8316011"/>
            <a:ext cx="4995862" cy="4995863"/>
          </a:xfrm>
          <a:custGeom>
            <a:avLst/>
            <a:gdLst/>
            <a:ahLst/>
            <a:cxnLst/>
            <a:rect r="r" b="b" t="t" l="l"/>
            <a:pathLst>
              <a:path h="4995863" w="4995862">
                <a:moveTo>
                  <a:pt x="0" y="0"/>
                </a:moveTo>
                <a:lnTo>
                  <a:pt x="4995863" y="0"/>
                </a:lnTo>
                <a:lnTo>
                  <a:pt x="4995863" y="4995862"/>
                </a:lnTo>
                <a:lnTo>
                  <a:pt x="0" y="49958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86942" y="2039749"/>
            <a:ext cx="4995862" cy="4995862"/>
          </a:xfrm>
          <a:custGeom>
            <a:avLst/>
            <a:gdLst/>
            <a:ahLst/>
            <a:cxnLst/>
            <a:rect r="r" b="b" t="t" l="l"/>
            <a:pathLst>
              <a:path h="4995862" w="4995862">
                <a:moveTo>
                  <a:pt x="0" y="0"/>
                </a:moveTo>
                <a:lnTo>
                  <a:pt x="4995863" y="0"/>
                </a:lnTo>
                <a:lnTo>
                  <a:pt x="4995863" y="4995862"/>
                </a:lnTo>
                <a:lnTo>
                  <a:pt x="0" y="4995862"/>
                </a:lnTo>
                <a:lnTo>
                  <a:pt x="0" y="0"/>
                </a:lnTo>
                <a:close/>
              </a:path>
            </a:pathLst>
          </a:custGeom>
          <a:blipFill>
            <a:blip r:embed="rId2">
              <a:alphaModFix amt="23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5700" y="2200229"/>
            <a:ext cx="7267478" cy="2100567"/>
          </a:xfrm>
          <a:custGeom>
            <a:avLst/>
            <a:gdLst/>
            <a:ahLst/>
            <a:cxnLst/>
            <a:rect r="r" b="b" t="t" l="l"/>
            <a:pathLst>
              <a:path h="2100567" w="7267478">
                <a:moveTo>
                  <a:pt x="0" y="0"/>
                </a:moveTo>
                <a:lnTo>
                  <a:pt x="7267479" y="0"/>
                </a:lnTo>
                <a:lnTo>
                  <a:pt x="7267479" y="2100567"/>
                </a:lnTo>
                <a:lnTo>
                  <a:pt x="0" y="2100567"/>
                </a:lnTo>
                <a:lnTo>
                  <a:pt x="0" y="0"/>
                </a:lnTo>
                <a:close/>
              </a:path>
            </a:pathLst>
          </a:custGeom>
          <a:blipFill>
            <a:blip r:embed="rId4"/>
            <a:stretch>
              <a:fillRect l="0" t="0" r="0" b="0"/>
            </a:stretch>
          </a:blipFill>
        </p:spPr>
      </p:sp>
      <p:sp>
        <p:nvSpPr>
          <p:cNvPr name="Freeform 5" id="5"/>
          <p:cNvSpPr/>
          <p:nvPr/>
        </p:nvSpPr>
        <p:spPr>
          <a:xfrm flipH="false" flipV="false" rot="0">
            <a:off x="9055244" y="2170794"/>
            <a:ext cx="7128833" cy="1844586"/>
          </a:xfrm>
          <a:custGeom>
            <a:avLst/>
            <a:gdLst/>
            <a:ahLst/>
            <a:cxnLst/>
            <a:rect r="r" b="b" t="t" l="l"/>
            <a:pathLst>
              <a:path h="1844586" w="7128833">
                <a:moveTo>
                  <a:pt x="0" y="0"/>
                </a:moveTo>
                <a:lnTo>
                  <a:pt x="7128833" y="0"/>
                </a:lnTo>
                <a:lnTo>
                  <a:pt x="7128833" y="1844586"/>
                </a:lnTo>
                <a:lnTo>
                  <a:pt x="0" y="1844586"/>
                </a:lnTo>
                <a:lnTo>
                  <a:pt x="0" y="0"/>
                </a:lnTo>
                <a:close/>
              </a:path>
            </a:pathLst>
          </a:custGeom>
          <a:blipFill>
            <a:blip r:embed="rId5"/>
            <a:stretch>
              <a:fillRect l="0" t="0" r="0" b="0"/>
            </a:stretch>
          </a:blipFill>
        </p:spPr>
      </p:sp>
      <p:sp>
        <p:nvSpPr>
          <p:cNvPr name="Freeform 6" id="6"/>
          <p:cNvSpPr/>
          <p:nvPr/>
        </p:nvSpPr>
        <p:spPr>
          <a:xfrm flipH="false" flipV="false" rot="0">
            <a:off x="15386942" y="5796408"/>
            <a:ext cx="3197529" cy="3461892"/>
          </a:xfrm>
          <a:custGeom>
            <a:avLst/>
            <a:gdLst/>
            <a:ahLst/>
            <a:cxnLst/>
            <a:rect r="r" b="b" t="t" l="l"/>
            <a:pathLst>
              <a:path h="3461892" w="3197529">
                <a:moveTo>
                  <a:pt x="0" y="0"/>
                </a:moveTo>
                <a:lnTo>
                  <a:pt x="3197530" y="0"/>
                </a:lnTo>
                <a:lnTo>
                  <a:pt x="3197530" y="3461892"/>
                </a:lnTo>
                <a:lnTo>
                  <a:pt x="0" y="34618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908244" y="5855812"/>
            <a:ext cx="6876446" cy="2458329"/>
          </a:xfrm>
          <a:custGeom>
            <a:avLst/>
            <a:gdLst/>
            <a:ahLst/>
            <a:cxnLst/>
            <a:rect r="r" b="b" t="t" l="l"/>
            <a:pathLst>
              <a:path h="2458329" w="6876446">
                <a:moveTo>
                  <a:pt x="0" y="0"/>
                </a:moveTo>
                <a:lnTo>
                  <a:pt x="6876446" y="0"/>
                </a:lnTo>
                <a:lnTo>
                  <a:pt x="6876446" y="2458329"/>
                </a:lnTo>
                <a:lnTo>
                  <a:pt x="0" y="2458329"/>
                </a:lnTo>
                <a:lnTo>
                  <a:pt x="0" y="0"/>
                </a:lnTo>
                <a:close/>
              </a:path>
            </a:pathLst>
          </a:custGeom>
          <a:blipFill>
            <a:blip r:embed="rId8"/>
            <a:stretch>
              <a:fillRect l="0" t="0" r="0" b="0"/>
            </a:stretch>
          </a:blipFill>
        </p:spPr>
      </p:sp>
      <p:sp>
        <p:nvSpPr>
          <p:cNvPr name="Freeform 8" id="8"/>
          <p:cNvSpPr/>
          <p:nvPr/>
        </p:nvSpPr>
        <p:spPr>
          <a:xfrm flipH="false" flipV="false" rot="0">
            <a:off x="10064694" y="5901622"/>
            <a:ext cx="4726323" cy="2366709"/>
          </a:xfrm>
          <a:custGeom>
            <a:avLst/>
            <a:gdLst/>
            <a:ahLst/>
            <a:cxnLst/>
            <a:rect r="r" b="b" t="t" l="l"/>
            <a:pathLst>
              <a:path h="2366709" w="4726323">
                <a:moveTo>
                  <a:pt x="0" y="0"/>
                </a:moveTo>
                <a:lnTo>
                  <a:pt x="4726323" y="0"/>
                </a:lnTo>
                <a:lnTo>
                  <a:pt x="4726323" y="2366709"/>
                </a:lnTo>
                <a:lnTo>
                  <a:pt x="0" y="2366709"/>
                </a:lnTo>
                <a:lnTo>
                  <a:pt x="0" y="0"/>
                </a:lnTo>
                <a:close/>
              </a:path>
            </a:pathLst>
          </a:custGeom>
          <a:blipFill>
            <a:blip r:embed="rId9"/>
            <a:stretch>
              <a:fillRect l="-48928" t="-44818" r="-48326" b="-47335"/>
            </a:stretch>
          </a:blipFill>
        </p:spPr>
      </p:sp>
      <p:sp>
        <p:nvSpPr>
          <p:cNvPr name="TextBox 9" id="9"/>
          <p:cNvSpPr txBox="true"/>
          <p:nvPr/>
        </p:nvSpPr>
        <p:spPr>
          <a:xfrm rot="0">
            <a:off x="11131378" y="8588977"/>
            <a:ext cx="2592956" cy="669323"/>
          </a:xfrm>
          <a:prstGeom prst="rect">
            <a:avLst/>
          </a:prstGeom>
        </p:spPr>
        <p:txBody>
          <a:bodyPr anchor="t" rtlCol="false" tIns="0" lIns="0" bIns="0" rIns="0">
            <a:spAutoFit/>
          </a:bodyPr>
          <a:lstStyle/>
          <a:p>
            <a:pPr algn="l">
              <a:lnSpc>
                <a:spcPts val="5247"/>
              </a:lnSpc>
            </a:pPr>
            <a:r>
              <a:rPr lang="en-US" sz="3748" u="sng">
                <a:solidFill>
                  <a:srgbClr val="0055D9"/>
                </a:solidFill>
                <a:latin typeface="Arimo"/>
                <a:ea typeface="Arimo"/>
                <a:cs typeface="Arimo"/>
                <a:sym typeface="Arimo"/>
                <a:hlinkClick r:id="rId10" tooltip="https://lu.ma"/>
              </a:rPr>
              <a:t>https://lu.ma</a:t>
            </a:r>
          </a:p>
        </p:txBody>
      </p:sp>
      <p:sp>
        <p:nvSpPr>
          <p:cNvPr name="TextBox 10" id="10"/>
          <p:cNvSpPr txBox="true"/>
          <p:nvPr/>
        </p:nvSpPr>
        <p:spPr>
          <a:xfrm rot="0">
            <a:off x="1405989" y="8470265"/>
            <a:ext cx="4966900" cy="635994"/>
          </a:xfrm>
          <a:prstGeom prst="rect">
            <a:avLst/>
          </a:prstGeom>
        </p:spPr>
        <p:txBody>
          <a:bodyPr anchor="t" rtlCol="false" tIns="0" lIns="0" bIns="0" rIns="0">
            <a:spAutoFit/>
          </a:bodyPr>
          <a:lstStyle/>
          <a:p>
            <a:pPr algn="l">
              <a:lnSpc>
                <a:spcPts val="5026"/>
              </a:lnSpc>
            </a:pPr>
            <a:r>
              <a:rPr lang="en-US" sz="3590" u="sng">
                <a:solidFill>
                  <a:srgbClr val="0055D9"/>
                </a:solidFill>
                <a:latin typeface="Arimo"/>
                <a:ea typeface="Arimo"/>
                <a:cs typeface="Arimo"/>
                <a:sym typeface="Arimo"/>
                <a:hlinkClick r:id="rId11" tooltip="https://www.meetup.com"/>
              </a:rPr>
              <a:t>https://www.meetup.com</a:t>
            </a:r>
          </a:p>
        </p:txBody>
      </p:sp>
      <p:sp>
        <p:nvSpPr>
          <p:cNvPr name="TextBox 11" id="11"/>
          <p:cNvSpPr txBox="true"/>
          <p:nvPr/>
        </p:nvSpPr>
        <p:spPr>
          <a:xfrm rot="0">
            <a:off x="908244" y="4220020"/>
            <a:ext cx="5138232" cy="559121"/>
          </a:xfrm>
          <a:prstGeom prst="rect">
            <a:avLst/>
          </a:prstGeom>
        </p:spPr>
        <p:txBody>
          <a:bodyPr anchor="t" rtlCol="false" tIns="0" lIns="0" bIns="0" rIns="0">
            <a:spAutoFit/>
          </a:bodyPr>
          <a:lstStyle/>
          <a:p>
            <a:pPr algn="l">
              <a:lnSpc>
                <a:spcPts val="4489"/>
              </a:lnSpc>
            </a:pPr>
            <a:r>
              <a:rPr lang="en-US" sz="3206" u="sng">
                <a:solidFill>
                  <a:srgbClr val="0055D9"/>
                </a:solidFill>
                <a:latin typeface="Arimo"/>
                <a:ea typeface="Arimo"/>
                <a:cs typeface="Arimo"/>
                <a:sym typeface="Arimo"/>
                <a:hlinkClick r:id="rId12" tooltip="https://wuzzuf.net/jobs/egypt"/>
              </a:rPr>
              <a:t>https://wuzzuf.net/jobs/egypt</a:t>
            </a:r>
          </a:p>
        </p:txBody>
      </p:sp>
      <p:sp>
        <p:nvSpPr>
          <p:cNvPr name="TextBox 12" id="12"/>
          <p:cNvSpPr txBox="true"/>
          <p:nvPr/>
        </p:nvSpPr>
        <p:spPr>
          <a:xfrm rot="0">
            <a:off x="10372677" y="4215071"/>
            <a:ext cx="4110359" cy="595529"/>
          </a:xfrm>
          <a:prstGeom prst="rect">
            <a:avLst/>
          </a:prstGeom>
        </p:spPr>
        <p:txBody>
          <a:bodyPr anchor="t" rtlCol="false" tIns="0" lIns="0" bIns="0" rIns="0">
            <a:spAutoFit/>
          </a:bodyPr>
          <a:lstStyle/>
          <a:p>
            <a:pPr algn="l">
              <a:lnSpc>
                <a:spcPts val="4739"/>
              </a:lnSpc>
            </a:pPr>
            <a:r>
              <a:rPr lang="en-US" sz="3385" u="sng">
                <a:solidFill>
                  <a:srgbClr val="0055D9"/>
                </a:solidFill>
                <a:latin typeface="Arimo"/>
                <a:ea typeface="Arimo"/>
                <a:cs typeface="Arimo"/>
                <a:sym typeface="Arimo"/>
                <a:hlinkClick r:id="rId13" tooltip="https://eg.indeed.com"/>
              </a:rPr>
              <a:t>https://eg.indeed.com</a:t>
            </a:r>
          </a:p>
        </p:txBody>
      </p:sp>
      <p:sp>
        <p:nvSpPr>
          <p:cNvPr name="TextBox 13" id="13"/>
          <p:cNvSpPr txBox="true"/>
          <p:nvPr/>
        </p:nvSpPr>
        <p:spPr>
          <a:xfrm rot="0">
            <a:off x="17259300" y="9700392"/>
            <a:ext cx="960796" cy="586608"/>
          </a:xfrm>
          <a:prstGeom prst="rect">
            <a:avLst/>
          </a:prstGeom>
        </p:spPr>
        <p:txBody>
          <a:bodyPr anchor="t" rtlCol="false" tIns="0" lIns="0" bIns="0" rIns="0">
            <a:spAutoFit/>
          </a:bodyPr>
          <a:lstStyle/>
          <a:p>
            <a:pPr algn="l">
              <a:lnSpc>
                <a:spcPts val="4123"/>
              </a:lnSpc>
            </a:pPr>
            <a:r>
              <a:rPr lang="en-US" b="true" sz="4123">
                <a:solidFill>
                  <a:srgbClr val="0055D9"/>
                </a:solidFill>
                <a:latin typeface="Poppins Ultra-Bold"/>
                <a:ea typeface="Poppins Ultra-Bold"/>
                <a:cs typeface="Poppins Ultra-Bold"/>
                <a:sym typeface="Poppins Ultra-Bold"/>
              </a:rPr>
              <a:t>08</a:t>
            </a:r>
          </a:p>
        </p:txBody>
      </p:sp>
      <p:sp>
        <p:nvSpPr>
          <p:cNvPr name="TextBox 14" id="14"/>
          <p:cNvSpPr txBox="true"/>
          <p:nvPr/>
        </p:nvSpPr>
        <p:spPr>
          <a:xfrm rot="0">
            <a:off x="291942" y="279297"/>
            <a:ext cx="8115266" cy="770600"/>
          </a:xfrm>
          <a:prstGeom prst="rect">
            <a:avLst/>
          </a:prstGeom>
        </p:spPr>
        <p:txBody>
          <a:bodyPr anchor="t" rtlCol="false" tIns="0" lIns="0" bIns="0" rIns="0">
            <a:spAutoFit/>
          </a:bodyPr>
          <a:lstStyle/>
          <a:p>
            <a:pPr algn="l">
              <a:lnSpc>
                <a:spcPts val="5459"/>
              </a:lnSpc>
            </a:pPr>
            <a:r>
              <a:rPr lang="en-US" b="true" sz="5459">
                <a:solidFill>
                  <a:srgbClr val="0A0147"/>
                </a:solidFill>
                <a:latin typeface="Poppins Bold"/>
                <a:ea typeface="Poppins Bold"/>
                <a:cs typeface="Poppins Bold"/>
                <a:sym typeface="Poppins Bold"/>
              </a:rPr>
              <a:t>RELATED WORK</a:t>
            </a:r>
          </a:p>
        </p:txBody>
      </p:sp>
      <p:sp>
        <p:nvSpPr>
          <p:cNvPr name="AutoShape 15" id="15"/>
          <p:cNvSpPr/>
          <p:nvPr/>
        </p:nvSpPr>
        <p:spPr>
          <a:xfrm>
            <a:off x="291942" y="1226267"/>
            <a:ext cx="5352899" cy="0"/>
          </a:xfrm>
          <a:prstGeom prst="line">
            <a:avLst/>
          </a:prstGeom>
          <a:ln cap="flat" w="19050">
            <a:solidFill>
              <a:srgbClr val="38B6FF"/>
            </a:solidFill>
            <a:prstDash val="solid"/>
            <a:headEnd type="none" len="sm" w="sm"/>
            <a:tailEnd type="oval" len="lg" w="lg"/>
          </a:ln>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8742" y="-9754"/>
          <a:ext cx="18611729" cy="10310505"/>
        </p:xfrm>
        <a:graphic>
          <a:graphicData uri="http://schemas.openxmlformats.org/drawingml/2006/table">
            <a:tbl>
              <a:tblPr/>
              <a:tblGrid>
                <a:gridCol w="3590161"/>
                <a:gridCol w="3127324"/>
                <a:gridCol w="3406382"/>
                <a:gridCol w="3373954"/>
                <a:gridCol w="5113908"/>
              </a:tblGrid>
              <a:tr h="1500971">
                <a:tc>
                  <a:txBody>
                    <a:bodyPr anchor="t" rtlCol="false"/>
                    <a:lstStyle/>
                    <a:p>
                      <a:pPr algn="ctr">
                        <a:lnSpc>
                          <a:spcPts val="2520"/>
                        </a:lnSpc>
                        <a:defRPr/>
                      </a:pPr>
                      <a:r>
                        <a:rPr lang="en-US" sz="1800" b="true">
                          <a:solidFill>
                            <a:srgbClr val="0A0147"/>
                          </a:solidFill>
                          <a:latin typeface="Poppins Bold"/>
                          <a:ea typeface="Poppins Bold"/>
                          <a:cs typeface="Poppins Bold"/>
                          <a:sym typeface="Poppins Bold"/>
                        </a:rPr>
                        <a:t>Platform</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ctr">
                        <a:lnSpc>
                          <a:spcPts val="2520"/>
                        </a:lnSpc>
                        <a:defRPr/>
                      </a:pPr>
                      <a:r>
                        <a:rPr lang="en-US" sz="1800" b="true">
                          <a:solidFill>
                            <a:srgbClr val="0A0147"/>
                          </a:solidFill>
                          <a:latin typeface="Poppins Bold"/>
                          <a:ea typeface="Poppins Bold"/>
                          <a:cs typeface="Poppins Bold"/>
                          <a:sym typeface="Poppins Bold"/>
                        </a:rPr>
                        <a:t>Primary Focus / Domain</a:t>
                      </a:r>
                      <a:endParaRPr lang="en-US" sz="1100"/>
                    </a:p>
                    <a:p>
                      <a:pPr algn="ctr">
                        <a:lnSpc>
                          <a:spcPts val="2520"/>
                        </a:lnSpc>
                      </a:pP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ctr">
                        <a:lnSpc>
                          <a:spcPts val="2520"/>
                        </a:lnSpc>
                        <a:defRPr/>
                      </a:pPr>
                      <a:r>
                        <a:rPr lang="en-US" sz="1800" b="true">
                          <a:solidFill>
                            <a:srgbClr val="0A0147"/>
                          </a:solidFill>
                          <a:latin typeface="Poppins Bold"/>
                          <a:ea typeface="Poppins Bold"/>
                          <a:cs typeface="Poppins Bold"/>
                          <a:sym typeface="Poppins Bold"/>
                        </a:rPr>
                        <a:t>Key Features (Relevant to Project)</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ctr">
                        <a:lnSpc>
                          <a:spcPts val="2520"/>
                        </a:lnSpc>
                        <a:defRPr/>
                      </a:pPr>
                      <a:r>
                        <a:rPr lang="en-US" sz="1800" b="true">
                          <a:solidFill>
                            <a:srgbClr val="0A0147"/>
                          </a:solidFill>
                          <a:latin typeface="Poppins Bold"/>
                          <a:ea typeface="Poppins Bold"/>
                          <a:cs typeface="Poppins Bold"/>
                          <a:sym typeface="Poppins Bold"/>
                        </a:rPr>
                        <a:t>Strengths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c>
                  <a:txBody>
                    <a:bodyPr anchor="t" rtlCol="false"/>
                    <a:lstStyle/>
                    <a:p>
                      <a:pPr algn="ctr">
                        <a:lnSpc>
                          <a:spcPts val="2520"/>
                        </a:lnSpc>
                        <a:defRPr/>
                      </a:pPr>
                      <a:r>
                        <a:rPr lang="en-US" sz="1800" b="true">
                          <a:solidFill>
                            <a:srgbClr val="0A0147"/>
                          </a:solidFill>
                          <a:latin typeface="Poppins Bold"/>
                          <a:ea typeface="Poppins Bold"/>
                          <a:cs typeface="Poppins Bold"/>
                          <a:sym typeface="Poppins Bold"/>
                        </a:rPr>
                        <a:t>Limitations / Specific Focus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solidFill>
                      <a:srgbClr val="CDD6FF"/>
                    </a:solidFill>
                  </a:tcPr>
                </a:tc>
              </a:tr>
              <a:tr h="2447444">
                <a:tc>
                  <a:txBody>
                    <a:bodyPr anchor="t" rtlCol="false"/>
                    <a:lstStyle/>
                    <a:p>
                      <a:pPr algn="ctr">
                        <a:lnSpc>
                          <a:spcPts val="2520"/>
                        </a:lnSpc>
                        <a:defRPr/>
                      </a:pPr>
                      <a:r>
                        <a:rPr lang="en-US" sz="1800">
                          <a:solidFill>
                            <a:srgbClr val="000000"/>
                          </a:solidFill>
                          <a:latin typeface="Poppins"/>
                          <a:ea typeface="Poppins"/>
                          <a:cs typeface="Poppins"/>
                          <a:sym typeface="Poppins"/>
                        </a:rPr>
                        <a:t>StudGO</a:t>
                      </a:r>
                      <a:endParaRPr lang="en-US" sz="1100"/>
                    </a:p>
                    <a:p>
                      <a:pPr algn="ctr">
                        <a:lnSpc>
                          <a:spcPts val="2520"/>
                        </a:lnSpc>
                      </a:pPr>
                      <a:r>
                        <a:rPr lang="en-US" sz="1800">
                          <a:solidFill>
                            <a:srgbClr val="000000"/>
                          </a:solidFill>
                          <a:latin typeface="Poppins"/>
                          <a:ea typeface="Poppins"/>
                          <a:cs typeface="Poppins"/>
                          <a:sym typeface="Poppins"/>
                        </a:rPr>
                        <a:t>(our System )</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Students &amp; Student activities &amp; internships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 Centralized student events, workshops, and internships</a:t>
                      </a:r>
                      <a:endParaRPr lang="en-US" sz="1100"/>
                    </a:p>
                    <a:p>
                      <a:pPr algn="ctr">
                        <a:lnSpc>
                          <a:spcPts val="2520"/>
                        </a:lnSpc>
                      </a:pPr>
                      <a:r>
                        <a:rPr lang="en-US" sz="1800">
                          <a:solidFill>
                            <a:srgbClr val="000000"/>
                          </a:solidFill>
                          <a:latin typeface="Poppins"/>
                          <a:ea typeface="Poppins"/>
                          <a:cs typeface="Poppins"/>
                          <a:sym typeface="Poppins"/>
                        </a:rPr>
                        <a:t>- Student org tools</a:t>
                      </a:r>
                    </a:p>
                    <a:p>
                      <a:pPr algn="ctr">
                        <a:lnSpc>
                          <a:spcPts val="2520"/>
                        </a:lnSpc>
                      </a:pPr>
                      <a:r>
                        <a:rPr lang="en-US" sz="1800">
                          <a:solidFill>
                            <a:srgbClr val="000000"/>
                          </a:solidFill>
                          <a:latin typeface="Poppins"/>
                          <a:ea typeface="Poppins"/>
                          <a:cs typeface="Poppins"/>
                          <a:sym typeface="Poppins"/>
                        </a:rPr>
                        <a:t>- Activity tracking &amp; smart recommendations</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Tailored for students</a:t>
                      </a:r>
                      <a:endParaRPr lang="en-US" sz="1100"/>
                    </a:p>
                    <a:p>
                      <a:pPr algn="ctr">
                        <a:lnSpc>
                          <a:spcPts val="2520"/>
                        </a:lnSpc>
                      </a:pPr>
                      <a:r>
                        <a:rPr lang="en-US" sz="1800">
                          <a:solidFill>
                            <a:srgbClr val="000000"/>
                          </a:solidFill>
                          <a:latin typeface="Poppins"/>
                          <a:ea typeface="Poppins"/>
                          <a:cs typeface="Poppins"/>
                          <a:sym typeface="Poppins"/>
                        </a:rPr>
                        <a:t> with a chatbout tailored to ask related questions</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For Students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816462">
                <a:tc>
                  <a:txBody>
                    <a:bodyPr anchor="t" rtlCol="false"/>
                    <a:lstStyle/>
                    <a:p>
                      <a:pPr algn="ctr">
                        <a:lnSpc>
                          <a:spcPts val="2520"/>
                        </a:lnSpc>
                        <a:defRPr/>
                      </a:pPr>
                      <a:r>
                        <a:rPr lang="en-US" sz="1800">
                          <a:solidFill>
                            <a:srgbClr val="000000"/>
                          </a:solidFill>
                          <a:latin typeface="Poppins"/>
                          <a:ea typeface="Poppins"/>
                          <a:cs typeface="Poppins"/>
                          <a:sym typeface="Poppins"/>
                        </a:rPr>
                        <a:t>Wuzzuf</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Job &amp; internship platform</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 Internship listings</a:t>
                      </a:r>
                      <a:endParaRPr lang="en-US" sz="1100"/>
                    </a:p>
                    <a:p>
                      <a:pPr algn="ctr">
                        <a:lnSpc>
                          <a:spcPts val="2520"/>
                        </a:lnSpc>
                      </a:pPr>
                      <a:r>
                        <a:rPr lang="en-US" sz="1800">
                          <a:solidFill>
                            <a:srgbClr val="000000"/>
                          </a:solidFill>
                          <a:latin typeface="Poppins"/>
                          <a:ea typeface="Poppins"/>
                          <a:cs typeface="Poppins"/>
                          <a:sym typeface="Poppins"/>
                        </a:rPr>
                        <a:t>- Career fairs</a:t>
                      </a:r>
                    </a:p>
                    <a:p>
                      <a:pPr algn="ctr">
                        <a:lnSpc>
                          <a:spcPts val="2520"/>
                        </a:lnSpc>
                      </a:pPr>
                      <a:r>
                        <a:rPr lang="en-US" sz="1800">
                          <a:solidFill>
                            <a:srgbClr val="000000"/>
                          </a:solidFill>
                          <a:latin typeface="Poppins"/>
                          <a:ea typeface="Poppins"/>
                          <a:cs typeface="Poppins"/>
                          <a:sym typeface="Poppins"/>
                        </a:rPr>
                        <a:t>- Career advice articles</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 Well-established in Egypt</a:t>
                      </a:r>
                      <a:endParaRPr lang="en-US" sz="1100"/>
                    </a:p>
                    <a:p>
                      <a:pPr algn="ctr">
                        <a:lnSpc>
                          <a:spcPts val="2520"/>
                        </a:lnSpc>
                      </a:pPr>
                      <a:r>
                        <a:rPr lang="en-US" sz="1800">
                          <a:solidFill>
                            <a:srgbClr val="000000"/>
                          </a:solidFill>
                          <a:latin typeface="Poppins"/>
                          <a:ea typeface="Poppins"/>
                          <a:cs typeface="Poppins"/>
                          <a:sym typeface="Poppins"/>
                        </a:rPr>
                        <a:t> </a:t>
                      </a:r>
                      <a:r>
                        <a:rPr lang="en-US" sz="1800">
                          <a:solidFill>
                            <a:srgbClr val="000000"/>
                          </a:solidFill>
                          <a:latin typeface="Poppins"/>
                          <a:ea typeface="Poppins"/>
                          <a:cs typeface="Poppins"/>
                          <a:sym typeface="Poppins"/>
                        </a:rPr>
                        <a:t>Strong employer database</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Focused on job market</a:t>
                      </a:r>
                      <a:endParaRPr lang="en-US" sz="1100"/>
                    </a:p>
                    <a:p>
                      <a:pPr algn="ctr">
                        <a:lnSpc>
                          <a:spcPts val="2520"/>
                        </a:lnSpc>
                      </a:pPr>
                      <a:r>
                        <a:rPr lang="en-US" sz="1800">
                          <a:solidFill>
                            <a:srgbClr val="000000"/>
                          </a:solidFill>
                          <a:latin typeface="Poppins"/>
                          <a:ea typeface="Poppins"/>
                          <a:cs typeface="Poppins"/>
                          <a:sym typeface="Poppins"/>
                        </a:rPr>
                        <a:t> </a:t>
                      </a:r>
                      <a:r>
                        <a:rPr lang="en-US" sz="1800">
                          <a:solidFill>
                            <a:srgbClr val="000000"/>
                          </a:solidFill>
                          <a:latin typeface="Poppins"/>
                          <a:ea typeface="Poppins"/>
                          <a:cs typeface="Poppins"/>
                          <a:sym typeface="Poppins"/>
                        </a:rPr>
                        <a:t>No student orgs/events integration</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515209">
                <a:tc>
                  <a:txBody>
                    <a:bodyPr anchor="t" rtlCol="false"/>
                    <a:lstStyle/>
                    <a:p>
                      <a:pPr algn="ctr">
                        <a:lnSpc>
                          <a:spcPts val="2520"/>
                        </a:lnSpc>
                        <a:defRPr/>
                      </a:pPr>
                      <a:r>
                        <a:rPr lang="en-US" sz="1800">
                          <a:solidFill>
                            <a:srgbClr val="000000"/>
                          </a:solidFill>
                          <a:latin typeface="Poppins"/>
                          <a:ea typeface="Poppins"/>
                          <a:cs typeface="Poppins"/>
                          <a:sym typeface="Poppins"/>
                        </a:rPr>
                        <a:t>Indeed</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Global job board</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 Internship/job search</a:t>
                      </a:r>
                      <a:endParaRPr lang="en-US" sz="1100"/>
                    </a:p>
                    <a:p>
                      <a:pPr algn="ctr">
                        <a:lnSpc>
                          <a:spcPts val="2520"/>
                        </a:lnSpc>
                      </a:pPr>
                      <a:r>
                        <a:rPr lang="en-US" sz="1800">
                          <a:solidFill>
                            <a:srgbClr val="000000"/>
                          </a:solidFill>
                          <a:latin typeface="Poppins"/>
                          <a:ea typeface="Poppins"/>
                          <a:cs typeface="Poppins"/>
                          <a:sym typeface="Poppins"/>
                        </a:rPr>
                        <a:t>- Company reviews</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Global reach</a:t>
                      </a:r>
                      <a:endParaRPr lang="en-US" sz="1100"/>
                    </a:p>
                    <a:p>
                      <a:pPr algn="ctr">
                        <a:lnSpc>
                          <a:spcPts val="2520"/>
                        </a:lnSpc>
                      </a:pPr>
                      <a:r>
                        <a:rPr lang="en-US" sz="1800">
                          <a:solidFill>
                            <a:srgbClr val="000000"/>
                          </a:solidFill>
                          <a:latin typeface="Poppins"/>
                          <a:ea typeface="Poppins"/>
                          <a:cs typeface="Poppins"/>
                          <a:sym typeface="Poppins"/>
                        </a:rPr>
                        <a:t> </a:t>
                      </a:r>
                      <a:r>
                        <a:rPr lang="en-US" sz="1800">
                          <a:solidFill>
                            <a:srgbClr val="000000"/>
                          </a:solidFill>
                          <a:latin typeface="Poppins"/>
                          <a:ea typeface="Poppins"/>
                          <a:cs typeface="Poppins"/>
                          <a:sym typeface="Poppins"/>
                        </a:rPr>
                        <a:t>Extensive listing variety</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Not focused on students or events</a:t>
                      </a:r>
                      <a:endParaRPr lang="en-US" sz="1100"/>
                    </a:p>
                    <a:p>
                      <a:pPr algn="ctr">
                        <a:lnSpc>
                          <a:spcPts val="2520"/>
                        </a:lnSpc>
                      </a:pPr>
                      <a:r>
                        <a:rPr lang="en-US" sz="1800">
                          <a:solidFill>
                            <a:srgbClr val="000000"/>
                          </a:solidFill>
                          <a:latin typeface="Poppins"/>
                          <a:ea typeface="Poppins"/>
                          <a:cs typeface="Poppins"/>
                          <a:sym typeface="Poppins"/>
                        </a:rPr>
                        <a:t> </a:t>
                      </a:r>
                      <a:r>
                        <a:rPr lang="en-US" sz="1800">
                          <a:solidFill>
                            <a:srgbClr val="000000"/>
                          </a:solidFill>
                          <a:latin typeface="Poppins"/>
                          <a:ea typeface="Poppins"/>
                          <a:cs typeface="Poppins"/>
                          <a:sym typeface="Poppins"/>
                        </a:rPr>
                        <a:t>No workshops integration</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515209">
                <a:tc>
                  <a:txBody>
                    <a:bodyPr anchor="t" rtlCol="false"/>
                    <a:lstStyle/>
                    <a:p>
                      <a:pPr algn="ctr">
                        <a:lnSpc>
                          <a:spcPts val="2520"/>
                        </a:lnSpc>
                        <a:defRPr/>
                      </a:pPr>
                      <a:r>
                        <a:rPr lang="en-US" sz="1800">
                          <a:solidFill>
                            <a:srgbClr val="000000"/>
                          </a:solidFill>
                          <a:latin typeface="Poppins"/>
                          <a:ea typeface="Poppins"/>
                          <a:cs typeface="Poppins"/>
                          <a:sym typeface="Poppins"/>
                        </a:rPr>
                        <a:t>Meetup</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Events &amp; networking</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 Find/join events</a:t>
                      </a:r>
                      <a:endParaRPr lang="en-US" sz="1100"/>
                    </a:p>
                    <a:p>
                      <a:pPr algn="ctr">
                        <a:lnSpc>
                          <a:spcPts val="2520"/>
                        </a:lnSpc>
                      </a:pPr>
                      <a:r>
                        <a:rPr lang="en-US" sz="1800">
                          <a:solidFill>
                            <a:srgbClr val="000000"/>
                          </a:solidFill>
                          <a:latin typeface="Poppins"/>
                          <a:ea typeface="Poppins"/>
                          <a:cs typeface="Poppins"/>
                          <a:sym typeface="Poppins"/>
                        </a:rPr>
                        <a:t>- Create interest-based groups</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Strong social/community aspect</a:t>
                      </a:r>
                      <a:endParaRPr lang="en-US" sz="1100"/>
                    </a:p>
                    <a:p>
                      <a:pPr algn="ctr">
                        <a:lnSpc>
                          <a:spcPts val="2520"/>
                        </a:lnSpc>
                      </a:pPr>
                      <a:r>
                        <a:rPr lang="en-US" sz="1800">
                          <a:solidFill>
                            <a:srgbClr val="000000"/>
                          </a:solidFill>
                          <a:latin typeface="Poppins"/>
                          <a:ea typeface="Poppins"/>
                          <a:cs typeface="Poppins"/>
                          <a:sym typeface="Poppins"/>
                        </a:rPr>
                        <a:t> </a:t>
                      </a:r>
                      <a:r>
                        <a:rPr lang="en-US" sz="1800">
                          <a:solidFill>
                            <a:srgbClr val="000000"/>
                          </a:solidFill>
                          <a:latin typeface="Poppins"/>
                          <a:ea typeface="Poppins"/>
                          <a:cs typeface="Poppins"/>
                          <a:sym typeface="Poppins"/>
                        </a:rPr>
                        <a:t>Local discovery</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Not student-specific</a:t>
                      </a:r>
                      <a:endParaRPr lang="en-US" sz="1100"/>
                    </a:p>
                    <a:p>
                      <a:pPr algn="ctr">
                        <a:lnSpc>
                          <a:spcPts val="2520"/>
                        </a:lnSpc>
                      </a:pPr>
                      <a:r>
                        <a:rPr lang="en-US" sz="1800">
                          <a:solidFill>
                            <a:srgbClr val="000000"/>
                          </a:solidFill>
                          <a:latin typeface="Poppins"/>
                          <a:ea typeface="Poppins"/>
                          <a:cs typeface="Poppins"/>
                          <a:sym typeface="Poppins"/>
                        </a:rPr>
                        <a:t>No internship or org tools</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r h="1515209">
                <a:tc>
                  <a:txBody>
                    <a:bodyPr anchor="t" rtlCol="false"/>
                    <a:lstStyle/>
                    <a:p>
                      <a:pPr algn="ctr">
                        <a:lnSpc>
                          <a:spcPts val="2520"/>
                        </a:lnSpc>
                        <a:defRPr/>
                      </a:pPr>
                      <a:r>
                        <a:rPr lang="en-US" sz="1800">
                          <a:solidFill>
                            <a:srgbClr val="000000"/>
                          </a:solidFill>
                          <a:latin typeface="Poppins"/>
                          <a:ea typeface="Poppins"/>
                          <a:cs typeface="Poppins"/>
                          <a:sym typeface="Poppins"/>
                        </a:rPr>
                        <a:t>Luma Events</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Event management</a:t>
                      </a:r>
                      <a:endParaRPr lang="en-US" sz="1100"/>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 RSVP tools</a:t>
                      </a:r>
                      <a:endParaRPr lang="en-US" sz="1100"/>
                    </a:p>
                    <a:p>
                      <a:pPr algn="ctr">
                        <a:lnSpc>
                          <a:spcPts val="2520"/>
                        </a:lnSpc>
                      </a:pPr>
                      <a:r>
                        <a:rPr lang="en-US" sz="1800">
                          <a:solidFill>
                            <a:srgbClr val="000000"/>
                          </a:solidFill>
                          <a:latin typeface="Poppins"/>
                          <a:ea typeface="Poppins"/>
                          <a:cs typeface="Poppins"/>
                          <a:sym typeface="Poppins"/>
                        </a:rPr>
                        <a:t>- Email invites</a:t>
                      </a:r>
                    </a:p>
                    <a:p>
                      <a:pPr algn="ctr">
                        <a:lnSpc>
                          <a:spcPts val="2520"/>
                        </a:lnSpc>
                      </a:pPr>
                      <a:r>
                        <a:rPr lang="en-US" sz="1800">
                          <a:solidFill>
                            <a:srgbClr val="000000"/>
                          </a:solidFill>
                          <a:latin typeface="Poppins"/>
                          <a:ea typeface="Poppins"/>
                          <a:cs typeface="Poppins"/>
                          <a:sym typeface="Poppins"/>
                        </a:rPr>
                        <a:t>- Event analytics</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Streamlined event creation</a:t>
                      </a:r>
                      <a:endParaRPr lang="en-US" sz="1100"/>
                    </a:p>
                    <a:p>
                      <a:pPr algn="ctr">
                        <a:lnSpc>
                          <a:spcPts val="2520"/>
                        </a:lnSpc>
                      </a:pPr>
                      <a:r>
                        <a:rPr lang="en-US" sz="1800">
                          <a:solidFill>
                            <a:srgbClr val="000000"/>
                          </a:solidFill>
                          <a:latin typeface="Poppins"/>
                          <a:ea typeface="Poppins"/>
                          <a:cs typeface="Poppins"/>
                          <a:sym typeface="Poppins"/>
                        </a:rPr>
                        <a:t> </a:t>
                      </a:r>
                      <a:r>
                        <a:rPr lang="en-US" sz="1800">
                          <a:solidFill>
                            <a:srgbClr val="000000"/>
                          </a:solidFill>
                          <a:latin typeface="Poppins"/>
                          <a:ea typeface="Poppins"/>
                          <a:cs typeface="Poppins"/>
                          <a:sym typeface="Poppins"/>
                        </a:rPr>
                        <a:t>Organizer analytics</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oppins"/>
                          <a:ea typeface="Poppins"/>
                          <a:cs typeface="Poppins"/>
                          <a:sym typeface="Poppins"/>
                        </a:rPr>
                        <a:t>Not educationally focused</a:t>
                      </a:r>
                      <a:endParaRPr lang="en-US" sz="1100"/>
                    </a:p>
                    <a:p>
                      <a:pPr algn="ctr">
                        <a:lnSpc>
                          <a:spcPts val="2520"/>
                        </a:lnSpc>
                      </a:pPr>
                      <a:r>
                        <a:rPr lang="en-US" sz="1800">
                          <a:solidFill>
                            <a:srgbClr val="000000"/>
                          </a:solidFill>
                          <a:latin typeface="Poppins"/>
                          <a:ea typeface="Poppins"/>
                          <a:cs typeface="Poppins"/>
                          <a:sym typeface="Poppins"/>
                        </a:rPr>
                        <a:t> </a:t>
                      </a:r>
                      <a:r>
                        <a:rPr lang="en-US" sz="1800">
                          <a:solidFill>
                            <a:srgbClr val="000000"/>
                          </a:solidFill>
                          <a:latin typeface="Poppins"/>
                          <a:ea typeface="Poppins"/>
                          <a:cs typeface="Poppins"/>
                          <a:sym typeface="Poppins"/>
                        </a:rPr>
                        <a:t>Lacks internship tracking</a:t>
                      </a:r>
                    </a:p>
                  </a:txBody>
                  <a:tcPr marL="190500" marR="190500" marT="190500" marB="190500" anchor="ctr">
                    <a:lnL cmpd="sng" algn="ctr" cap="flat" w="38100">
                      <a:solidFill>
                        <a:srgbClr val="99ACFF"/>
                      </a:solidFill>
                      <a:prstDash val="solid"/>
                      <a:round/>
                      <a:headEnd type="none" w="med" len="med"/>
                      <a:tailEnd type="none" w="med" len="med"/>
                    </a:lnL>
                    <a:lnR cmpd="sng" algn="ctr" cap="flat" w="38100">
                      <a:solidFill>
                        <a:srgbClr val="99ACFF"/>
                      </a:solidFill>
                      <a:prstDash val="solid"/>
                      <a:round/>
                      <a:headEnd type="none" w="med" len="med"/>
                      <a:tailEnd type="none" w="med" len="med"/>
                    </a:lnR>
                    <a:lnT cmpd="sng" algn="ctr" cap="flat" w="38100">
                      <a:solidFill>
                        <a:srgbClr val="99ACFF"/>
                      </a:solidFill>
                      <a:prstDash val="solid"/>
                      <a:round/>
                      <a:headEnd type="none" w="med" len="med"/>
                      <a:tailEnd type="none" w="med" len="med"/>
                    </a:lnT>
                    <a:lnB cmpd="sng" algn="ctr" cap="flat" w="38100">
                      <a:solidFill>
                        <a:srgbClr val="99ACFF"/>
                      </a:solidFill>
                      <a:prstDash val="solid"/>
                      <a:round/>
                      <a:headEnd type="none" w="med" len="med"/>
                      <a:tailEnd type="none" w="med" len="med"/>
                    </a:lnB>
                  </a:tcPr>
                </a:tc>
              </a:tr>
            </a:tbl>
          </a:graphicData>
        </a:graphic>
      </p:graphicFrame>
      <p:sp>
        <p:nvSpPr>
          <p:cNvPr name="TextBox 3" id="3"/>
          <p:cNvSpPr txBox="true"/>
          <p:nvPr/>
        </p:nvSpPr>
        <p:spPr>
          <a:xfrm rot="0">
            <a:off x="17559223" y="9845952"/>
            <a:ext cx="728777" cy="454799"/>
          </a:xfrm>
          <a:prstGeom prst="rect">
            <a:avLst/>
          </a:prstGeom>
        </p:spPr>
        <p:txBody>
          <a:bodyPr anchor="t" rtlCol="false" tIns="0" lIns="0" bIns="0" rIns="0">
            <a:spAutoFit/>
          </a:bodyPr>
          <a:lstStyle/>
          <a:p>
            <a:pPr algn="l">
              <a:lnSpc>
                <a:spcPts val="3127"/>
              </a:lnSpc>
            </a:pPr>
            <a:r>
              <a:rPr lang="en-US" b="true" sz="3127">
                <a:solidFill>
                  <a:srgbClr val="0055D9"/>
                </a:solidFill>
                <a:latin typeface="Poppins Ultra-Bold"/>
                <a:ea typeface="Poppins Ultra-Bold"/>
                <a:cs typeface="Poppins Ultra-Bold"/>
                <a:sym typeface="Poppins Ultra-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DAGqWdrwubg</dc:identifier>
  <dcterms:modified xsi:type="dcterms:W3CDTF">2011-08-01T06:04:30Z</dcterms:modified>
  <cp:revision>1</cp:revision>
  <dc:title>Copy of GP Presentation </dc:title>
</cp:coreProperties>
</file>