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6" Type="http://schemas.microsoft.com/office/2020/02/relationships/classificationlabels" Target="docMetadata/LabelInfo.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9"/>
  </p:notesMasterIdLst>
  <p:handoutMasterIdLst>
    <p:handoutMasterId r:id="rId30"/>
  </p:handoutMasterIdLst>
  <p:sldIdLst>
    <p:sldId id="410" r:id="rId5"/>
    <p:sldId id="383" r:id="rId6"/>
    <p:sldId id="397" r:id="rId7"/>
    <p:sldId id="391" r:id="rId8"/>
    <p:sldId id="411" r:id="rId9"/>
    <p:sldId id="412" r:id="rId10"/>
    <p:sldId id="413" r:id="rId11"/>
    <p:sldId id="414" r:id="rId12"/>
    <p:sldId id="415" r:id="rId13"/>
    <p:sldId id="416" r:id="rId14"/>
    <p:sldId id="417" r:id="rId15"/>
    <p:sldId id="418" r:id="rId16"/>
    <p:sldId id="419" r:id="rId17"/>
    <p:sldId id="420" r:id="rId18"/>
    <p:sldId id="421" r:id="rId19"/>
    <p:sldId id="422" r:id="rId20"/>
    <p:sldId id="423" r:id="rId21"/>
    <p:sldId id="424" r:id="rId22"/>
    <p:sldId id="425" r:id="rId23"/>
    <p:sldId id="426" r:id="rId24"/>
    <p:sldId id="427" r:id="rId25"/>
    <p:sldId id="428" r:id="rId26"/>
    <p:sldId id="429" r:id="rId27"/>
    <p:sldId id="39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98" autoAdjust="0"/>
    <p:restoredTop sz="96327" autoAdjust="0"/>
  </p:normalViewPr>
  <p:slideViewPr>
    <p:cSldViewPr snapToGrid="0">
      <p:cViewPr varScale="1">
        <p:scale>
          <a:sx n="68" d="100"/>
          <a:sy n="68" d="100"/>
        </p:scale>
        <p:origin x="524" y="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slide" Target="slides/slide22.xml" /><Relationship Id="rId3" Type="http://schemas.openxmlformats.org/officeDocument/2006/relationships/customXml" Target="../customXml/item3.xml" /><Relationship Id="rId21" Type="http://schemas.openxmlformats.org/officeDocument/2006/relationships/slide" Target="slides/slide17.xml" /><Relationship Id="rId34"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slide" Target="slides/slide21.xml" /><Relationship Id="rId33"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29" Type="http://schemas.openxmlformats.org/officeDocument/2006/relationships/notesMaster" Target="notesMasters/notesMaster1.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slide" Target="slides/slide20.xml" /><Relationship Id="rId32" Type="http://schemas.openxmlformats.org/officeDocument/2006/relationships/presProps" Target="pres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openxmlformats.org/officeDocument/2006/relationships/slide" Target="slides/slide24.xml" /><Relationship Id="rId36" Type="http://schemas.microsoft.com/office/2018/10/relationships/authors" Target="authors.xml" /><Relationship Id="rId10" Type="http://schemas.openxmlformats.org/officeDocument/2006/relationships/slide" Target="slides/slide6.xml" /><Relationship Id="rId19" Type="http://schemas.openxmlformats.org/officeDocument/2006/relationships/slide" Target="slides/slide15.xml" /><Relationship Id="rId31" Type="http://schemas.openxmlformats.org/officeDocument/2006/relationships/commentAuthors" Target="commentAuthor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slide" Target="slides/slide23.xml" /><Relationship Id="rId30" Type="http://schemas.openxmlformats.org/officeDocument/2006/relationships/handoutMaster" Target="handoutMasters/handoutMaster1.xml" /><Relationship Id="rId35" Type="http://schemas.openxmlformats.org/officeDocument/2006/relationships/tableStyles" Target="tableStyles.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4/26/2025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4/26/2025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8452950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3659235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9545167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1721296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14</a:t>
            </a:fld>
            <a:endParaRPr lang="en-US" dirty="0"/>
          </a:p>
        </p:txBody>
      </p:sp>
    </p:spTree>
    <p:extLst>
      <p:ext uri="{BB962C8B-B14F-4D97-AF65-F5344CB8AC3E}">
        <p14:creationId xmlns:p14="http://schemas.microsoft.com/office/powerpoint/2010/main" val="1077677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3680715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2952961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15381848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18</a:t>
            </a:fld>
            <a:endParaRPr lang="en-US" dirty="0"/>
          </a:p>
        </p:txBody>
      </p:sp>
    </p:spTree>
    <p:extLst>
      <p:ext uri="{BB962C8B-B14F-4D97-AF65-F5344CB8AC3E}">
        <p14:creationId xmlns:p14="http://schemas.microsoft.com/office/powerpoint/2010/main" val="9632737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19</a:t>
            </a:fld>
            <a:endParaRPr lang="en-US" dirty="0"/>
          </a:p>
        </p:txBody>
      </p:sp>
    </p:spTree>
    <p:extLst>
      <p:ext uri="{BB962C8B-B14F-4D97-AF65-F5344CB8AC3E}">
        <p14:creationId xmlns:p14="http://schemas.microsoft.com/office/powerpoint/2010/main" val="492701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20</a:t>
            </a:fld>
            <a:endParaRPr lang="en-US" dirty="0"/>
          </a:p>
        </p:txBody>
      </p:sp>
    </p:spTree>
    <p:extLst>
      <p:ext uri="{BB962C8B-B14F-4D97-AF65-F5344CB8AC3E}">
        <p14:creationId xmlns:p14="http://schemas.microsoft.com/office/powerpoint/2010/main" val="23255289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21</a:t>
            </a:fld>
            <a:endParaRPr lang="en-US" dirty="0"/>
          </a:p>
        </p:txBody>
      </p:sp>
    </p:spTree>
    <p:extLst>
      <p:ext uri="{BB962C8B-B14F-4D97-AF65-F5344CB8AC3E}">
        <p14:creationId xmlns:p14="http://schemas.microsoft.com/office/powerpoint/2010/main" val="24785056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22</a:t>
            </a:fld>
            <a:endParaRPr lang="en-US" dirty="0"/>
          </a:p>
        </p:txBody>
      </p:sp>
    </p:spTree>
    <p:extLst>
      <p:ext uri="{BB962C8B-B14F-4D97-AF65-F5344CB8AC3E}">
        <p14:creationId xmlns:p14="http://schemas.microsoft.com/office/powerpoint/2010/main" val="38007976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23</a:t>
            </a:fld>
            <a:endParaRPr lang="en-US" dirty="0"/>
          </a:p>
        </p:txBody>
      </p:sp>
    </p:spTree>
    <p:extLst>
      <p:ext uri="{BB962C8B-B14F-4D97-AF65-F5344CB8AC3E}">
        <p14:creationId xmlns:p14="http://schemas.microsoft.com/office/powerpoint/2010/main" val="32740470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24</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1758033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12368533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2115970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2240489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3933721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dirty="0"/>
              <a:t>Click icon to add table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dirty="0"/>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dirty="0"/>
              <a:t>Click icon to add picture</a:t>
            </a:r>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dirty="0"/>
              <a:t>Click icon to add picture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dirty="0"/>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 /><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 /><Relationship Id="rId1" Type="http://schemas.openxmlformats.org/officeDocument/2006/relationships/slideLayout" Target="../slideLayouts/slideLayout5.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6.xml" /></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 /><Relationship Id="rId1" Type="http://schemas.openxmlformats.org/officeDocument/2006/relationships/slideLayout" Target="../slideLayouts/slideLayout5.xml" /></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 /><Relationship Id="rId1" Type="http://schemas.openxmlformats.org/officeDocument/2006/relationships/slideLayout" Target="../slideLayouts/slideLayout5.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 /><Relationship Id="rId1" Type="http://schemas.openxmlformats.org/officeDocument/2006/relationships/slideLayout" Target="../slideLayouts/slideLayout6.xml" /></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5.xml" /></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 /><Relationship Id="rId1" Type="http://schemas.openxmlformats.org/officeDocument/2006/relationships/slideLayout" Target="../slideLayouts/slideLayout6.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5.xml" /></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 /><Relationship Id="rId1" Type="http://schemas.openxmlformats.org/officeDocument/2006/relationships/slideLayout" Target="../slideLayouts/slideLayout5.xml" /></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 /><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a:t>Types du Texte </a:t>
            </a:r>
          </a:p>
        </p:txBody>
      </p:sp>
      <p:sp>
        <p:nvSpPr>
          <p:cNvPr id="3" name="Text Placeholder 2">
            <a:extLst>
              <a:ext uri="{FF2B5EF4-FFF2-40B4-BE49-F238E27FC236}">
                <a16:creationId xmlns:a16="http://schemas.microsoft.com/office/drawing/2014/main" id="{8BE734F0-2DDD-AF70-F13D-F9E4C1929411}"/>
              </a:ext>
            </a:extLst>
          </p:cNvPr>
          <p:cNvSpPr txBox="1">
            <a:spLocks/>
          </p:cNvSpPr>
          <p:nvPr/>
        </p:nvSpPr>
        <p:spPr>
          <a:xfrm>
            <a:off x="6241016" y="4558979"/>
            <a:ext cx="5486400" cy="1645920"/>
          </a:xfrm>
          <a:prstGeom prst="rect">
            <a:avLst/>
          </a:prstGeom>
        </p:spPr>
        <p:txBody>
          <a:bodyPr/>
          <a:lst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Kaoutar el haouiti</a:t>
            </a:r>
          </a:p>
          <a:p>
            <a:r>
              <a:rPr lang="en-US" dirty="0"/>
              <a:t>Groupe 4</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TEXTE DESCRIPTIF :</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9225" y="2111605"/>
            <a:ext cx="8890267" cy="4600280"/>
          </a:xfrm>
        </p:spPr>
        <p:txBody>
          <a:bodyPr>
            <a:normAutofit/>
          </a:bodyPr>
          <a:lstStyle/>
          <a:p>
            <a:pPr marL="0" indent="0">
              <a:buNone/>
            </a:pPr>
            <a:r>
              <a:rPr lang="fr-FR" dirty="0"/>
              <a:t>Mon amie </a:t>
            </a:r>
            <a:r>
              <a:rPr lang="fr-FR" dirty="0" err="1"/>
              <a:t>Naoual</a:t>
            </a:r>
            <a:r>
              <a:rPr lang="fr-FR" dirty="0"/>
              <a:t> est une jeune fille grande et gracieuse.  Elle possède de longs cheveux noirs et lisses, encadrant un visage à la fois rond, délicat et lumineux. </a:t>
            </a:r>
          </a:p>
          <a:p>
            <a:pPr marL="0" indent="0">
              <a:buNone/>
            </a:pPr>
            <a:r>
              <a:rPr lang="fr-FR" dirty="0"/>
              <a:t>Ses grands yeux ronds reflètent une profonde douceur.</a:t>
            </a:r>
          </a:p>
          <a:p>
            <a:pPr marL="0" indent="0">
              <a:buNone/>
            </a:pPr>
            <a:r>
              <a:rPr lang="fr-FR" dirty="0" err="1"/>
              <a:t>Naoual</a:t>
            </a:r>
            <a:r>
              <a:rPr lang="fr-FR" dirty="0"/>
              <a:t> est une personne d’une gentillesse remarquable, à la fois douce, émotive et toujours prête à aider les autres.  </a:t>
            </a:r>
          </a:p>
          <a:p>
            <a:pPr marL="0" indent="0">
              <a:buNone/>
            </a:pPr>
            <a:r>
              <a:rPr lang="fr-FR" dirty="0"/>
              <a:t>Elle est forte de caractère, mais aussi discrète et réservée.</a:t>
            </a:r>
          </a:p>
          <a:p>
            <a:pPr marL="0" indent="0">
              <a:buNone/>
            </a:pPr>
            <a:r>
              <a:rPr lang="fr-FR" dirty="0"/>
              <a:t>Très attachée à sa famille, elle consacre également beaucoup de temps à sa passion pour la lecture, en particulier pour les romans fantastiques, qui nourrissent son </a:t>
            </a:r>
            <a:r>
              <a:rPr lang="fr-FR" dirty="0" err="1"/>
              <a:t>imagination.Naoual</a:t>
            </a:r>
            <a:r>
              <a:rPr lang="fr-FR" dirty="0"/>
              <a:t> est une amie précieuse, une personne ravissante et très aimée par tous ceux qui la connaissent.</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893638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a:lstStyle/>
          <a:p>
            <a:r>
              <a:rPr lang="en-US" dirty="0"/>
              <a:t>TEXTE INFORMATIF :</a:t>
            </a:r>
          </a:p>
        </p:txBody>
      </p:sp>
    </p:spTree>
    <p:extLst>
      <p:ext uri="{BB962C8B-B14F-4D97-AF65-F5344CB8AC3E}">
        <p14:creationId xmlns:p14="http://schemas.microsoft.com/office/powerpoint/2010/main" val="3615549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TEXTE INFORMATIF :</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9225" y="2111605"/>
            <a:ext cx="8890267" cy="4600280"/>
          </a:xfrm>
        </p:spPr>
        <p:txBody>
          <a:bodyPr>
            <a:normAutofit/>
          </a:bodyPr>
          <a:lstStyle/>
          <a:p>
            <a:pPr marL="0" indent="0">
              <a:buNone/>
            </a:pPr>
            <a:r>
              <a:rPr lang="fr-FR" dirty="0"/>
              <a:t>Le trouble du déficit de l'attention avec ou sans hyperactivité (TDAH) est un trouble </a:t>
            </a:r>
            <a:r>
              <a:rPr lang="fr-FR" dirty="0" err="1"/>
              <a:t>neurodéveloppemental</a:t>
            </a:r>
            <a:r>
              <a:rPr lang="fr-FR" dirty="0"/>
              <a:t> qui touche de nombreuses personnes, en particulier les enfants. Il se manifeste par des difficultés de concentration, d'impulsivité et parfois d'hyperactivité, affectant ainsi le quotidien des individus concernés, qu'ils soient à l'école, à la maison ou dans des environnements sociaux. </a:t>
            </a:r>
          </a:p>
          <a:p>
            <a:pPr marL="0" indent="0">
              <a:buNone/>
            </a:pPr>
            <a:r>
              <a:rPr lang="fr-FR" dirty="0"/>
              <a:t>Les symptômes du TDAH varient d'un individu à l'autre, mais on retrouve généralement trois caractéristiques principales : l'inattention, l'impulsivité et l'hyperactivité. Les personnes atteintes de TDAH ont souvent du mal à se concentrer sur une tâche pendant une longue période, à suivre des instructions ou à organiser leur travail. Elles peuvent également agir de manière impulsive, en prenant des décisions rapides sans réfléchir aux conséquences. Dans certains cas, une hyperactivité manifeste, comme une agitation excessive ou une difficulté à rester en place, peut aussi être présente.</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4196488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TEXTE INFORMATIF :</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9225" y="2111605"/>
            <a:ext cx="8890267" cy="4600280"/>
          </a:xfrm>
        </p:spPr>
        <p:txBody>
          <a:bodyPr>
            <a:normAutofit/>
          </a:bodyPr>
          <a:lstStyle/>
          <a:p>
            <a:pPr marL="0" indent="0">
              <a:buNone/>
            </a:pPr>
            <a:r>
              <a:rPr lang="fr-FR" dirty="0"/>
              <a:t>Les enfants et adultes atteints de TDAH rencontrent souvent des difficultés importantes dans plusieurs aspects de leur vie quotidienne. À l'école, par exemple, ils peuvent avoir du mal à rester concentrés en classe, à terminer leurs devoirs ou à suivre des instructions complexes. Cela peut entraîner une baisse de la performance académique, mais aussi des problèmes de comportement, comme des interruptions fréquentes en classe ou des oublis répétés. À la maison, cela peut se traduire par une incapacité à terminer les tâches domestiques ou une difficulté à maintenir une routine structurée.</a:t>
            </a:r>
          </a:p>
          <a:p>
            <a:pPr marL="0" indent="0">
              <a:buNone/>
            </a:pPr>
            <a:r>
              <a:rPr lang="fr-FR" dirty="0"/>
              <a:t>Il existe plusieurs stratégies qui peuvent aider les personnes atteintes de TDAH à mieux gérer leurs symptômes. L'une des approches les plus efficaces est de créer un environnement structuré et prévisible. Par exemple, l'utilisation de plannings visuels ou de rappels constants peut aider à maintenir l'attention et à organiser les tâches. De plus, il est conseillé de diviser les tâches en petites étapes et de récompenser les réussites pour renforcer la motivation.</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833265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TEXTE INFORMATIF :</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9225" y="2111605"/>
            <a:ext cx="8890267" cy="4600280"/>
          </a:xfrm>
        </p:spPr>
        <p:txBody>
          <a:bodyPr>
            <a:normAutofit/>
          </a:bodyPr>
          <a:lstStyle/>
          <a:p>
            <a:pPr marL="0" indent="0">
              <a:buNone/>
            </a:pPr>
            <a:r>
              <a:rPr lang="fr-FR" dirty="0"/>
              <a:t>Un autre aspect important est l'adaptation des méthodes d'enseignement et de gestion comportementale. Les enseignants et les parents peuvent adopter des stratégies spécifiques, comme l'utilisation de supports visuels, des pauses régulières pour éviter l'ennui, ou l'instauration d'un système de gestion des comportements avec des récompenses et des conséquences claires.</a:t>
            </a:r>
          </a:p>
          <a:p>
            <a:pPr marL="0" indent="0">
              <a:buNone/>
            </a:pPr>
            <a:r>
              <a:rPr lang="fr-FR" dirty="0"/>
              <a:t>Le TDAH est un trouble complexe qui nécessite une approche bienveillante et structurée. Bien que les personnes atteintes de ce trouble fassent face à des défis particuliers, il est tout à fait possible d'améliorer leur quotidien grâce à des stratégies adaptées. Avec un environnement approprié, des techniques de gestion efficaces et un soutien constant, les individus atteints de TDAH peuvent mener une vie épanouie et réussir dans leurs études, leur travail et leurs relations sociales</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10281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a:lstStyle/>
          <a:p>
            <a:r>
              <a:rPr lang="en-US" dirty="0"/>
              <a:t>TEXTE INJONCTIF :</a:t>
            </a:r>
          </a:p>
        </p:txBody>
      </p:sp>
    </p:spTree>
    <p:extLst>
      <p:ext uri="{BB962C8B-B14F-4D97-AF65-F5344CB8AC3E}">
        <p14:creationId xmlns:p14="http://schemas.microsoft.com/office/powerpoint/2010/main" val="21168927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TEXTE INJONCTIF :</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9225" y="2111605"/>
            <a:ext cx="8890267" cy="4600280"/>
          </a:xfrm>
        </p:spPr>
        <p:txBody>
          <a:bodyPr>
            <a:normAutofit/>
          </a:bodyPr>
          <a:lstStyle/>
          <a:p>
            <a:pPr marL="0" indent="0">
              <a:buNone/>
            </a:pPr>
            <a:r>
              <a:rPr lang="fr-FR" dirty="0"/>
              <a:t>Pour préparer un pizza , commencez par une pâte à pizza . Ensuite, munissez-vous de sauce tomate, de mozzarella râpée, et de vos garnitures préférées comme le </a:t>
            </a:r>
            <a:r>
              <a:rPr lang="fr-FR" dirty="0" err="1"/>
              <a:t>pepperoni</a:t>
            </a:r>
            <a:r>
              <a:rPr lang="fr-FR" dirty="0"/>
              <a:t>, des légumes, du jambon, des champignons, etc. </a:t>
            </a:r>
          </a:p>
          <a:p>
            <a:pPr marL="0" indent="0">
              <a:buNone/>
            </a:pPr>
            <a:r>
              <a:rPr lang="fr-FR" dirty="0"/>
              <a:t>N'oubliez pas les épices comme l'origan, le basilic, le sel et le poivre pour apporter du goût à votre </a:t>
            </a:r>
            <a:r>
              <a:rPr lang="fr-FR" dirty="0" err="1"/>
              <a:t>pizza.Préchauffez</a:t>
            </a:r>
            <a:r>
              <a:rPr lang="fr-FR" dirty="0"/>
              <a:t> ensuite votre four à 220°C (thermostat 7-8). Cela permettra à la pizza de cuire uniformément et de devenir dorée et délicieuse.</a:t>
            </a:r>
          </a:p>
          <a:p>
            <a:pPr marL="0" indent="0">
              <a:buNone/>
            </a:pPr>
            <a:r>
              <a:rPr lang="fr-FR" dirty="0"/>
              <a:t>Étalez la pâte sur une surface propre, en saupoudrant un peu de farine pour éviter qu'elle ne colle. Utilisez un rouleau à pâtisserie pour la former en un cercle. Si vous préférez une pâte plus épaisse, n'hésitez pas à la laisser légèrement plus épaisse selon votre </a:t>
            </a:r>
            <a:r>
              <a:rPr lang="fr-FR" dirty="0" err="1"/>
              <a:t>goût.Une</a:t>
            </a:r>
            <a:r>
              <a:rPr lang="fr-FR" dirty="0"/>
              <a:t> fois la pâte prête, prenez une cuillère et étalez la sauce tomate uniformément sur la pâte, en laissant un petit bord tout autour pour la croûte.</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4183003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TEXTE INJONCTIF :</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9225" y="2111605"/>
            <a:ext cx="8890267" cy="4600280"/>
          </a:xfrm>
        </p:spPr>
        <p:txBody>
          <a:bodyPr>
            <a:normAutofit/>
          </a:bodyPr>
          <a:lstStyle/>
          <a:p>
            <a:pPr marL="0" indent="0">
              <a:buNone/>
            </a:pPr>
            <a:r>
              <a:rPr lang="fr-FR" dirty="0"/>
              <a:t>Puis, répartissez généreusement la mozzarella râpée sur la sauce tomate. Vous pouvez également ajouter d'autres fromages comme du cheddar pour plus de goût et de fondant.</a:t>
            </a:r>
          </a:p>
          <a:p>
            <a:pPr marL="0" indent="0">
              <a:buNone/>
            </a:pPr>
            <a:r>
              <a:rPr lang="fr-FR" dirty="0"/>
              <a:t>Ensuite, disposez vos garnitures (légumes, viande, olives, etc.) sur la pizza. Soyez créatif et n’hésitez pas à choisir plusieurs types de garnitures. Une fois que vos ingrédients sont bien placés, assaisonnez avec de l'origan, du sel et du poivre selon votre préférence. Si vous aimez, vous pouvez aussi ajouter un filet d'huile d'olive pour donner plus de saveur à la pizza.</a:t>
            </a:r>
          </a:p>
          <a:p>
            <a:pPr marL="0" indent="0">
              <a:buNone/>
            </a:pPr>
            <a:r>
              <a:rPr lang="fr-FR" dirty="0"/>
              <a:t>Mettez maintenant la pizza dans le four préchauffé et laissez-la cuire pendant 10 à 15 minutes, jusqu'à ce que  la pâte soit bien dorée et le fromage fondu. Enfin, sortez la pizza du four avec précaution, coupez-la en parts et servez </a:t>
            </a:r>
            <a:r>
              <a:rPr lang="fr-FR" dirty="0" err="1"/>
              <a:t>immédiatement.Bon</a:t>
            </a:r>
            <a:r>
              <a:rPr lang="fr-FR" dirty="0"/>
              <a:t> appétit !</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693356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5872899" y="411479"/>
            <a:ext cx="6240543" cy="3291840"/>
          </a:xfrm>
        </p:spPr>
        <p:txBody>
          <a:bodyPr/>
          <a:lstStyle/>
          <a:p>
            <a:r>
              <a:rPr lang="en-US" dirty="0"/>
              <a:t>TEXTE ARGUMENTATIF :</a:t>
            </a:r>
          </a:p>
        </p:txBody>
      </p:sp>
    </p:spTree>
    <p:extLst>
      <p:ext uri="{BB962C8B-B14F-4D97-AF65-F5344CB8AC3E}">
        <p14:creationId xmlns:p14="http://schemas.microsoft.com/office/powerpoint/2010/main" val="23864569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TEXTE ARGUMENTATIF :</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9225" y="2111605"/>
            <a:ext cx="8890267" cy="4600280"/>
          </a:xfrm>
        </p:spPr>
        <p:txBody>
          <a:bodyPr>
            <a:normAutofit/>
          </a:bodyPr>
          <a:lstStyle/>
          <a:p>
            <a:pPr marL="0" indent="0">
              <a:buNone/>
            </a:pPr>
            <a:r>
              <a:rPr lang="fr-FR" dirty="0"/>
              <a:t>Aujourd'hui, de nombreux jeunes diplômés rencontrent des difficultés pour accéder au marché du travail. Malgré leurs compétences et leurs diplômes, ils doivent souvent faire face à une réalité complexe où l'offre d'emploi ne correspond pas toujours à la demande. En effet, </a:t>
            </a:r>
            <a:r>
              <a:rPr lang="fr-FR" b="1" dirty="0"/>
              <a:t>le principal obstacle est le manque d'expérience professionnelle</a:t>
            </a:r>
            <a:r>
              <a:rPr lang="fr-FR" dirty="0"/>
              <a:t>, ce qui freine leur insertion dans le monde du travail.</a:t>
            </a:r>
          </a:p>
          <a:p>
            <a:pPr marL="0" indent="0">
              <a:buNone/>
            </a:pPr>
            <a:r>
              <a:rPr lang="fr-FR" dirty="0"/>
              <a:t>Les employeurs recherchent généralement des candidats ayant déjà une certaine expérience. Or, pour les jeunes diplômés, obtenir une première opportunité devient un véritable défi : sans expérience, ils ne trouvent pas d'emploi, et sans emploi, ils ne peuvent acquérir d'expérience. Ce cercle vicieux complique leur situation et les pousse parfois à accepter des stages non rémunérés ou des postes précaires. Ainsi, même avec un diplôme en main, beaucoup peinent à obtenir un emploi stable correspondant à leur qualification.</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651079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Plan</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normAutofit fontScale="92500" lnSpcReduction="20000"/>
          </a:bodyPr>
          <a:lstStyle/>
          <a:p>
            <a:r>
              <a:rPr lang="en-US" dirty="0"/>
              <a:t>ANECDOTE </a:t>
            </a:r>
          </a:p>
          <a:p>
            <a:r>
              <a:rPr lang="en-US" dirty="0"/>
              <a:t>TEXTE NARRATIF</a:t>
            </a:r>
          </a:p>
          <a:p>
            <a:r>
              <a:rPr lang="en-US" dirty="0"/>
              <a:t>TEXTE DESCRIPTIF</a:t>
            </a:r>
          </a:p>
          <a:p>
            <a:r>
              <a:rPr lang="en-US" dirty="0"/>
              <a:t>TEXTE INFORMATIF</a:t>
            </a:r>
          </a:p>
          <a:p>
            <a:r>
              <a:rPr lang="en-US" dirty="0"/>
              <a:t>TEXTE INJONCTIF</a:t>
            </a:r>
          </a:p>
          <a:p>
            <a:r>
              <a:rPr lang="en-US" dirty="0"/>
              <a:t>TEXTE ARGUMENTATIF</a:t>
            </a:r>
          </a:p>
          <a:p>
            <a:r>
              <a:rPr lang="en-US" dirty="0"/>
              <a:t>TEXTE DIALOGUE</a:t>
            </a:r>
          </a:p>
        </p:txBody>
      </p:sp>
    </p:spTree>
    <p:extLst>
      <p:ext uri="{BB962C8B-B14F-4D97-AF65-F5344CB8AC3E}">
        <p14:creationId xmlns:p14="http://schemas.microsoft.com/office/powerpoint/2010/main" val="334668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TEXTE ARGUMENTATIF :</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9226" y="3251023"/>
            <a:ext cx="8890267" cy="1498861"/>
          </a:xfrm>
        </p:spPr>
        <p:txBody>
          <a:bodyPr>
            <a:normAutofit/>
          </a:bodyPr>
          <a:lstStyle/>
          <a:p>
            <a:pPr marL="0" indent="0">
              <a:buNone/>
            </a:pPr>
            <a:r>
              <a:rPr lang="fr-FR" dirty="0"/>
              <a:t>En conclusion, bien que les jeunes diplômés soient nombreux et compétents, le manque d'expérience professionnelle reste aujourd'hui un frein majeur à leur intégration sur le marché du travail.</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147905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297105" y="411479"/>
            <a:ext cx="5816337" cy="3291840"/>
          </a:xfrm>
        </p:spPr>
        <p:txBody>
          <a:bodyPr/>
          <a:lstStyle/>
          <a:p>
            <a:r>
              <a:rPr lang="en-US" dirty="0"/>
              <a:t>TEXTE DIALOGUE : </a:t>
            </a:r>
          </a:p>
        </p:txBody>
      </p:sp>
    </p:spTree>
    <p:extLst>
      <p:ext uri="{BB962C8B-B14F-4D97-AF65-F5344CB8AC3E}">
        <p14:creationId xmlns:p14="http://schemas.microsoft.com/office/powerpoint/2010/main" val="3020716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TEXTE DIALOGUE : </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9225" y="2111605"/>
            <a:ext cx="8890267" cy="4600280"/>
          </a:xfrm>
        </p:spPr>
        <p:txBody>
          <a:bodyPr>
            <a:normAutofit/>
          </a:bodyPr>
          <a:lstStyle/>
          <a:p>
            <a:pPr marL="0" indent="0">
              <a:buNone/>
            </a:pPr>
            <a:r>
              <a:rPr lang="fr-FR" dirty="0"/>
              <a:t>Sarah : Salut Youssef ! Félicitations pour ton diplôme ! Tu as trouvé un travail ?</a:t>
            </a:r>
          </a:p>
          <a:p>
            <a:pPr marL="0" indent="0">
              <a:buNone/>
            </a:pPr>
            <a:r>
              <a:rPr lang="fr-FR" dirty="0"/>
              <a:t>Youssef : Merci Sarah ! Eh bien, pas encore… Ce n’est pas si facile en ce moment.</a:t>
            </a:r>
          </a:p>
          <a:p>
            <a:pPr marL="0" indent="0">
              <a:buNone/>
            </a:pPr>
            <a:r>
              <a:rPr lang="fr-FR" dirty="0"/>
              <a:t>Sarah :Ah bon ? Pourtant tu as un master, non ?  </a:t>
            </a:r>
          </a:p>
          <a:p>
            <a:pPr marL="0" indent="0">
              <a:buNone/>
            </a:pPr>
            <a:r>
              <a:rPr lang="fr-FR" dirty="0"/>
              <a:t>Youssef : Oui, mais les entreprises veulent des gens avec de l’expérience, et moi, je viens juste de finir mes études…  </a:t>
            </a:r>
          </a:p>
          <a:p>
            <a:pPr marL="0" indent="0">
              <a:buNone/>
            </a:pPr>
            <a:r>
              <a:rPr lang="fr-FR" dirty="0"/>
              <a:t>Sarah : C’est vrai, on demande souvent de l’expérience pour un premier emploi, c’est un peu injuste.  </a:t>
            </a:r>
          </a:p>
          <a:p>
            <a:pPr marL="0" indent="0">
              <a:buNone/>
            </a:pPr>
            <a:r>
              <a:rPr lang="fr-FR" dirty="0"/>
              <a:t>Youssef :Exactement. J’ai envoyé plein de CV, et j’ai eu quelques entretiens, mais rien de concret pour l’instant.  </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432458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TEXTE DIALOGUE : </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9226" y="2545238"/>
            <a:ext cx="8890267" cy="3729946"/>
          </a:xfrm>
        </p:spPr>
        <p:txBody>
          <a:bodyPr>
            <a:normAutofit/>
          </a:bodyPr>
          <a:lstStyle/>
          <a:p>
            <a:pPr marL="0" indent="0">
              <a:buNone/>
            </a:pPr>
            <a:r>
              <a:rPr lang="fr-FR" dirty="0"/>
              <a:t>Sarah : Tu penses faire un stage ou une formation complémentaire ?  </a:t>
            </a:r>
          </a:p>
          <a:p>
            <a:pPr marL="0" indent="0">
              <a:buNone/>
            </a:pPr>
            <a:r>
              <a:rPr lang="fr-FR" dirty="0"/>
              <a:t>Youssef :Oui, je réfléchis à ça. Je ne veux pas rester sans rien faire, alors je continue à apprendre et à postuler.  </a:t>
            </a:r>
          </a:p>
          <a:p>
            <a:pPr marL="0" indent="0">
              <a:buNone/>
            </a:pPr>
            <a:r>
              <a:rPr lang="fr-FR" dirty="0"/>
              <a:t>Sarah : Tu as raison, ne perds pas espoir ! Je suis sûre que tu vas finir par trouver.  </a:t>
            </a:r>
          </a:p>
          <a:p>
            <a:pPr marL="0" indent="0">
              <a:buNone/>
            </a:pPr>
            <a:r>
              <a:rPr lang="fr-FR" dirty="0"/>
              <a:t>Youssef :Merci, ça me fait plaisir. Et toi, tu travailles en ce moment ?  </a:t>
            </a:r>
          </a:p>
          <a:p>
            <a:pPr marL="0" indent="0">
              <a:buNone/>
            </a:pPr>
            <a:r>
              <a:rPr lang="fr-FR" dirty="0"/>
              <a:t>Sarah : Oui, j’ai trouvé un poste en marketing après trois mois de recherche. Il faut juste un peu de patience.</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970119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Merci Pour </a:t>
            </a:r>
            <a:r>
              <a:rPr lang="en-US" dirty="0" err="1"/>
              <a:t>Votre</a:t>
            </a:r>
            <a:r>
              <a:rPr lang="en-US" dirty="0"/>
              <a:t> Attention</a:t>
            </a:r>
          </a:p>
        </p:txBody>
      </p:sp>
    </p:spTree>
    <p:extLst>
      <p:ext uri="{BB962C8B-B14F-4D97-AF65-F5344CB8AC3E}">
        <p14:creationId xmlns:p14="http://schemas.microsoft.com/office/powerpoint/2010/main" val="426113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a:lstStyle/>
          <a:p>
            <a:r>
              <a:rPr lang="en-US" dirty="0"/>
              <a:t>ANECDOTE </a:t>
            </a:r>
          </a:p>
        </p:txBody>
      </p:sp>
    </p:spTree>
    <p:extLst>
      <p:ext uri="{BB962C8B-B14F-4D97-AF65-F5344CB8AC3E}">
        <p14:creationId xmlns:p14="http://schemas.microsoft.com/office/powerpoint/2010/main" val="2039059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ANECDOTE :</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149262"/>
            <a:ext cx="7810500" cy="4326952"/>
          </a:xfrm>
        </p:spPr>
        <p:txBody>
          <a:bodyPr>
            <a:normAutofit fontScale="85000" lnSpcReduction="10000"/>
          </a:bodyPr>
          <a:lstStyle/>
          <a:p>
            <a:pPr marL="0" indent="0">
              <a:buNone/>
            </a:pPr>
            <a:r>
              <a:rPr lang="fr-FR" dirty="0"/>
              <a:t>Lorsque j'étais en troisième année, notre professeur, M. Rachid, nous a demandé de mémoriser la sourate </a:t>
            </a:r>
            <a:r>
              <a:rPr lang="fr-FR" dirty="0" err="1"/>
              <a:t>Al-A'la</a:t>
            </a:r>
            <a:r>
              <a:rPr lang="fr-FR" dirty="0"/>
              <a:t>. Il nous a dit : "Apprenez-la par cœur, comme si vous buviez de l'eau." Lorsque je suis rentré chez moi, j'ai demandé à ma mère d'écrire la sourate sur une feuille de papier. J'ai ensuite mis la feuille dans un verre d'eau et j'ai bu l'eau. Le lendemain, j'ai répété la même opération.</a:t>
            </a:r>
          </a:p>
          <a:p>
            <a:pPr marL="0" indent="0">
              <a:buNone/>
            </a:pPr>
            <a:r>
              <a:rPr lang="fr-FR" dirty="0"/>
              <a:t>Lorsque je suis allé à l'école, le professeur a demandé : "Qui a mémorisé la sourate ?" J'ai levé la main avec confiance. Lorsque le professeur m'a demandé de réciter la sourate, je me suis levé et j'ai dit : "</a:t>
            </a:r>
            <a:r>
              <a:rPr lang="fr-FR" dirty="0" err="1"/>
              <a:t>Bismillah</a:t>
            </a:r>
            <a:r>
              <a:rPr lang="fr-FR" dirty="0"/>
              <a:t> </a:t>
            </a:r>
            <a:r>
              <a:rPr lang="fr-FR" dirty="0" err="1"/>
              <a:t>ar-rahman</a:t>
            </a:r>
            <a:r>
              <a:rPr lang="fr-FR" dirty="0"/>
              <a:t> </a:t>
            </a:r>
            <a:r>
              <a:rPr lang="fr-FR" dirty="0" err="1"/>
              <a:t>ar-rahim</a:t>
            </a:r>
            <a:r>
              <a:rPr lang="fr-FR" dirty="0"/>
              <a:t>" (Au nom d'Allah, le Clément, le Miséricordieux). Puis je me suis tu.</a:t>
            </a:r>
          </a:p>
          <a:p>
            <a:pPr marL="0" indent="0">
              <a:buNone/>
            </a:pPr>
            <a:r>
              <a:rPr lang="fr-FR" dirty="0"/>
              <a:t>Le professeur m'a dit : "Continue !" J'ai répondu : "J'ai bu la sourate avec l'eau, mais je ne l'ai pas mémorisée." Le professeur a éclaté de rire et m'a dit : "Je voulais dire que vous deviez l'apprendre par cœur, comme si vous buviez de l'eau, pas vraiment la boire !« </a:t>
            </a:r>
          </a:p>
          <a:p>
            <a:pPr marL="0" indent="0">
              <a:buNone/>
            </a:pPr>
            <a:r>
              <a:rPr lang="fr-FR" dirty="0"/>
              <a:t>Il m'a ensuite dit : "Pour la prochaine leçon, apprenez-la bien et ne la buvez pas !"</a:t>
            </a:r>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a:lstStyle/>
          <a:p>
            <a:r>
              <a:rPr lang="en-US" dirty="0"/>
              <a:t>TEXTE NARRATIF : </a:t>
            </a:r>
          </a:p>
        </p:txBody>
      </p:sp>
    </p:spTree>
    <p:extLst>
      <p:ext uri="{BB962C8B-B14F-4D97-AF65-F5344CB8AC3E}">
        <p14:creationId xmlns:p14="http://schemas.microsoft.com/office/powerpoint/2010/main" val="13600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TEXTE NARRATIF :</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9225" y="2111605"/>
            <a:ext cx="8890267" cy="4600280"/>
          </a:xfrm>
        </p:spPr>
        <p:txBody>
          <a:bodyPr>
            <a:normAutofit fontScale="92500" lnSpcReduction="10000"/>
          </a:bodyPr>
          <a:lstStyle/>
          <a:p>
            <a:pPr marL="0" indent="0">
              <a:buNone/>
            </a:pPr>
            <a:r>
              <a:rPr lang="fr-FR" dirty="0"/>
              <a:t>Il était une fois une jeune fille nommée Sarah, passionnée par les voyages et la découverte de nouveaux horizons.  </a:t>
            </a:r>
          </a:p>
          <a:p>
            <a:pPr marL="0" indent="0">
              <a:buNone/>
            </a:pPr>
            <a:r>
              <a:rPr lang="fr-FR" dirty="0"/>
              <a:t>Depuis qu'elle était toute petite, elle rêvait de découvrir les paysages lointains, de connaître d'autres cultures et de vivre des aventures inoubliables.</a:t>
            </a:r>
          </a:p>
          <a:p>
            <a:pPr marL="0" indent="0">
              <a:buNone/>
            </a:pPr>
            <a:r>
              <a:rPr lang="fr-FR" dirty="0"/>
              <a:t>Un jour, en feuilletant un vieux livre de voyage dans la bibliothèque de son grand-père, Sarah tomba sur un article parlant d'une île mystérieuse située au bout du monde.  L'ile était entourée de rumeurs d'aventures et de trésors cachés.  </a:t>
            </a:r>
          </a:p>
          <a:p>
            <a:pPr marL="0" indent="0">
              <a:buNone/>
            </a:pPr>
            <a:r>
              <a:rPr lang="fr-FR" dirty="0"/>
              <a:t>Ses yeux brillèrent et son cœur battit plus vite : elle décida qu'elle irait explorer cette </a:t>
            </a:r>
            <a:r>
              <a:rPr lang="fr-FR" dirty="0" err="1"/>
              <a:t>île.Le</a:t>
            </a:r>
            <a:r>
              <a:rPr lang="fr-FR" dirty="0"/>
              <a:t> lendemain, Sarah se rendit à l'agence de voyages pour organiser son aventure.  Elle prit un vol en direction de l'île et, après plusieurs heures de voyage en avion, puis un long trajet en bateau, elle arriva enfin sur l'</a:t>
            </a:r>
            <a:r>
              <a:rPr lang="fr-FR" dirty="0" err="1"/>
              <a:t>île.Sarah</a:t>
            </a:r>
            <a:r>
              <a:rPr lang="fr-FR" dirty="0"/>
              <a:t> se rendit compte qu'elle devait traverser une dense forêt tropicale, gravir des montagnes escarpées et faire face à plusieurs défis pour atteindre le sommet où le trésor était supposé être </a:t>
            </a:r>
            <a:r>
              <a:rPr lang="fr-FR" dirty="0" err="1"/>
              <a:t>caché.Lors</a:t>
            </a:r>
            <a:r>
              <a:rPr lang="fr-FR" dirty="0"/>
              <a:t> de son périple, elle fit la rencontre d'un groupe de locaux qui l'aidèrent à naviguer à travers la forêt. </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77805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TEXTE NARRATIF :</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9225" y="2111605"/>
            <a:ext cx="8890267" cy="4600280"/>
          </a:xfrm>
        </p:spPr>
        <p:txBody>
          <a:bodyPr>
            <a:normAutofit/>
          </a:bodyPr>
          <a:lstStyle/>
          <a:p>
            <a:pPr marL="0" indent="0">
              <a:buNone/>
            </a:pPr>
            <a:r>
              <a:rPr lang="fr-FR" dirty="0"/>
              <a:t>Ensemble, ils surmontèrent des obstacles, tels que des ruisseaux en crue et des animaux sauvages.  </a:t>
            </a:r>
          </a:p>
          <a:p>
            <a:pPr marL="0" indent="0">
              <a:buNone/>
            </a:pPr>
            <a:r>
              <a:rPr lang="fr-FR" dirty="0"/>
              <a:t>Ils partagèrent des histoires et des rires autour du feu chaque soir, renforçant ainsi les liens d'amitié.</a:t>
            </a:r>
          </a:p>
          <a:p>
            <a:pPr marL="0" indent="0">
              <a:buNone/>
            </a:pPr>
            <a:r>
              <a:rPr lang="fr-FR" dirty="0"/>
              <a:t>Après des jours d'efforts, Sarah arriva enfin au sommet de la montagne.  Là, caché derrière des rochers et des plantes sauvages, elle trouva une boîte en bois ancienne.  </a:t>
            </a:r>
          </a:p>
          <a:p>
            <a:pPr marL="0" indent="0">
              <a:buNone/>
            </a:pPr>
            <a:r>
              <a:rPr lang="fr-FR" dirty="0"/>
              <a:t>Avec une excitation folle, elle l'ouvrit et y découvrit des pièces d'or, des bijoux étincelants et des parchemins anciens.  </a:t>
            </a:r>
          </a:p>
          <a:p>
            <a:pPr marL="0" indent="0">
              <a:buNone/>
            </a:pPr>
            <a:r>
              <a:rPr lang="fr-FR" dirty="0"/>
              <a:t>Mais ce n'était pas le trésor matériel qui la comblait le plus, c'était la richesse de l'expérience vécue et les rencontres qu'elle avait faites.</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403239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TEXTE NARRATIF :</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959225" y="2111605"/>
            <a:ext cx="8890267" cy="4600280"/>
          </a:xfrm>
        </p:spPr>
        <p:txBody>
          <a:bodyPr>
            <a:normAutofit/>
          </a:bodyPr>
          <a:lstStyle/>
          <a:p>
            <a:pPr marL="0" indent="0">
              <a:buNone/>
            </a:pPr>
            <a:r>
              <a:rPr lang="fr-FR" dirty="0"/>
              <a:t>Le voyage de Sarah n'était pas seulement une quête pour trouver un trésor, mais une aventure de découverte personnelle. </a:t>
            </a:r>
          </a:p>
          <a:p>
            <a:pPr marL="0" indent="0">
              <a:buNone/>
            </a:pPr>
            <a:r>
              <a:rPr lang="fr-FR" dirty="0"/>
              <a:t>Elle comprit que la véritable richesse résidait dans les moments partagés et les souvenirs créés au cours de son voyage.</a:t>
            </a:r>
          </a:p>
          <a:p>
            <a:pPr marL="0" indent="0">
              <a:buNone/>
            </a:pPr>
            <a:r>
              <a:rPr lang="fr-FR" dirty="0"/>
              <a:t>L'île était magnifique, mais pleine de mystères.</a:t>
            </a:r>
          </a:p>
          <a:p>
            <a:pPr marL="0" indent="0">
              <a:buNone/>
            </a:pPr>
            <a:r>
              <a:rPr lang="fr-FR" dirty="0"/>
              <a:t>De retour chez elle, Sarah raconta son histoire à ses amis et à sa famille.   Elle leur expliqua que l'aventure n'était pas seulement dans la destination, mais dans chaque étape du voyage.  </a:t>
            </a:r>
          </a:p>
          <a:p>
            <a:pPr marL="0" indent="0">
              <a:buNone/>
            </a:pPr>
            <a:r>
              <a:rPr lang="fr-FR" dirty="0"/>
              <a:t>Son cœur était rempli de joie et de gratitude pour tout ce qu'elle avait appris et vécu.</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410255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309904" y="411479"/>
            <a:ext cx="5486400" cy="3291840"/>
          </a:xfrm>
        </p:spPr>
        <p:txBody>
          <a:bodyPr/>
          <a:lstStyle/>
          <a:p>
            <a:r>
              <a:rPr lang="en-US" dirty="0"/>
              <a:t>TEXTE DESCRIPTIF :</a:t>
            </a:r>
          </a:p>
        </p:txBody>
      </p:sp>
    </p:spTree>
    <p:extLst>
      <p:ext uri="{BB962C8B-B14F-4D97-AF65-F5344CB8AC3E}">
        <p14:creationId xmlns:p14="http://schemas.microsoft.com/office/powerpoint/2010/main" val="3748033555"/>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D24F1A-6251-4B9A-A918-7D6F3A8F7E2A}">
  <ds:schemaRefs>
    <ds:schemaRef ds:uri="http://schemas.microsoft.com/sharepoint/v3/contenttype/forms"/>
  </ds:schemaRefs>
</ds:datastoreItem>
</file>

<file path=customXml/itemProps2.xml><?xml version="1.0" encoding="utf-8"?>
<ds:datastoreItem xmlns:ds="http://schemas.openxmlformats.org/officeDocument/2006/customXml" ds:itemID="{CA0FE134-9032-4C7F-BC57-C7DE3F833363}">
  <ds:schemaRefs>
    <ds:schemaRef ds:uri="http://schemas.microsoft.com/office/2006/metadata/properties"/>
    <ds:schemaRef ds:uri="http://www.w3.org/2000/xmlns/"/>
    <ds:schemaRef ds:uri="71af3243-3dd4-4a8d-8c0d-dd76da1f02a5"/>
    <ds:schemaRef ds:uri="http://schemas.microsoft.com/sharepoint/v3"/>
    <ds:schemaRef ds:uri="http://www.w3.org/2001/XMLSchema-instance"/>
    <ds:schemaRef ds:uri="http://schemas.microsoft.com/office/infopath/2007/PartnerControls"/>
    <ds:schemaRef ds:uri="230e9df3-be65-4c73-a93b-d1236ebd677e"/>
  </ds:schemaRefs>
</ds:datastoreItem>
</file>

<file path=customXml/itemProps3.xml><?xml version="1.0" encoding="utf-8"?>
<ds:datastoreItem xmlns:ds="http://schemas.openxmlformats.org/officeDocument/2006/customXml" ds:itemID="{A8A8ECD1-788F-484B-9043-D957FCFDF1FA}">
  <ds:schemaRefs>
    <ds:schemaRef ds:uri="http://schemas.microsoft.com/office/2006/metadata/contentType"/>
    <ds:schemaRef ds:uri="http://schemas.microsoft.com/office/2006/metadata/properties/metaAttributes"/>
    <ds:schemaRef ds:uri="http://www.w3.org/2000/xmlns/"/>
    <ds:schemaRef ds:uri="http://www.w3.org/2001/XMLSchema"/>
    <ds:schemaRef ds:uri="http://schemas.microsoft.com/sharepoint/v3"/>
    <ds:schemaRef ds:uri="71af3243-3dd4-4a8d-8c0d-dd76da1f02a5"/>
    <ds:schemaRef ds:uri="16c05727-aa75-4e4a-9b5f-8a80a1165891"/>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26</TotalTime>
  <Words>2046</Words>
  <Application>Microsoft Office PowerPoint</Application>
  <PresentationFormat>Widescreen</PresentationFormat>
  <Paragraphs>105</Paragraphs>
  <Slides>24</Slides>
  <Notes>24</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Custom</vt:lpstr>
      <vt:lpstr>Types du Texte </vt:lpstr>
      <vt:lpstr>Plan</vt:lpstr>
      <vt:lpstr>ANECDOTE </vt:lpstr>
      <vt:lpstr>ANECDOTE :</vt:lpstr>
      <vt:lpstr>TEXTE NARRATIF : </vt:lpstr>
      <vt:lpstr>TEXTE NARRATIF :</vt:lpstr>
      <vt:lpstr>TEXTE NARRATIF :</vt:lpstr>
      <vt:lpstr>TEXTE NARRATIF :</vt:lpstr>
      <vt:lpstr>TEXTE DESCRIPTIF :</vt:lpstr>
      <vt:lpstr>TEXTE DESCRIPTIF :</vt:lpstr>
      <vt:lpstr>TEXTE INFORMATIF :</vt:lpstr>
      <vt:lpstr>TEXTE INFORMATIF :</vt:lpstr>
      <vt:lpstr>TEXTE INFORMATIF :</vt:lpstr>
      <vt:lpstr>TEXTE INFORMATIF :</vt:lpstr>
      <vt:lpstr>TEXTE INJONCTIF :</vt:lpstr>
      <vt:lpstr>TEXTE INJONCTIF :</vt:lpstr>
      <vt:lpstr>TEXTE INJONCTIF :</vt:lpstr>
      <vt:lpstr>TEXTE ARGUMENTATIF :</vt:lpstr>
      <vt:lpstr>TEXTE ARGUMENTATIF :</vt:lpstr>
      <vt:lpstr>TEXTE ARGUMENTATIF :</vt:lpstr>
      <vt:lpstr>TEXTE DIALOGUE : </vt:lpstr>
      <vt:lpstr>TEXTE DIALOGUE : </vt:lpstr>
      <vt:lpstr>TEXTE DIALOGUE : </vt:lpstr>
      <vt:lpstr>Merci Pour Votre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dc:creator>AdMin</dc:creator>
  <cp:lastModifiedBy>TAOUMI YASSIN</cp:lastModifiedBy>
  <cp:revision>8</cp:revision>
  <dcterms:created xsi:type="dcterms:W3CDTF">2025-04-25T22:59:10Z</dcterms:created>
  <dcterms:modified xsi:type="dcterms:W3CDTF">2025-04-26T14:54:21Z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