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93" r:id="rId7"/>
    <p:sldId id="394" r:id="rId8"/>
    <p:sldId id="395" r:id="rId9"/>
    <p:sldId id="396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4787" y="1891995"/>
            <a:ext cx="4099821" cy="2384898"/>
          </a:xfrm>
        </p:spPr>
        <p:txBody>
          <a:bodyPr anchor="b" anchorCtr="0">
            <a:noAutofit/>
          </a:bodyPr>
          <a:lstStyle/>
          <a:p>
            <a:r>
              <a:rPr lang="en-US" sz="3600" dirty="0"/>
              <a:t>How Good is Survey Measurement? Assessing the Reliability and Validity of Survey Measures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4787" y="4276893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Edgar Chicurel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77" y="229340"/>
            <a:ext cx="4803014" cy="1559757"/>
          </a:xfrm>
        </p:spPr>
        <p:txBody>
          <a:bodyPr/>
          <a:lstStyle/>
          <a:p>
            <a:r>
              <a:rPr lang="en-US" dirty="0"/>
              <a:t>How good are survey measures?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16" y="2162013"/>
            <a:ext cx="5213834" cy="3415519"/>
          </a:xfrm>
        </p:spPr>
        <p:txBody>
          <a:bodyPr/>
          <a:lstStyle/>
          <a:p>
            <a:r>
              <a:rPr lang="en-US" dirty="0"/>
              <a:t>Flaws of quantitative approaches</a:t>
            </a:r>
          </a:p>
          <a:p>
            <a:r>
              <a:rPr lang="en-US" b="1" dirty="0"/>
              <a:t>Reliability</a:t>
            </a:r>
            <a:r>
              <a:rPr lang="en-US" dirty="0"/>
              <a:t> and </a:t>
            </a:r>
            <a:r>
              <a:rPr lang="en-US" b="1" dirty="0"/>
              <a:t>Validity</a:t>
            </a:r>
            <a:r>
              <a:rPr lang="en-US" dirty="0"/>
              <a:t> of survey data.</a:t>
            </a:r>
          </a:p>
          <a:p>
            <a:r>
              <a:rPr lang="en-US" dirty="0"/>
              <a:t>Generally reliable, but not valid</a:t>
            </a:r>
          </a:p>
          <a:p>
            <a:r>
              <a:rPr lang="en-US" dirty="0"/>
              <a:t>Main sources of data for Social Science research</a:t>
            </a:r>
          </a:p>
          <a:p>
            <a:r>
              <a:rPr lang="en-US" dirty="0"/>
              <a:t>Quality is essential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549275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Picture Placeholder 10" descr="Logo&#10;&#10;Description automatically generated">
            <a:extLst>
              <a:ext uri="{FF2B5EF4-FFF2-40B4-BE49-F238E27FC236}">
                <a16:creationId xmlns:a16="http://schemas.microsoft.com/office/drawing/2014/main" id="{71A289C9-823E-2380-2CC6-7B6DCD3E86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94" r="194"/>
          <a:stretch>
            <a:fillRect/>
          </a:stretch>
        </p:blipFill>
        <p:spPr>
          <a:xfrm>
            <a:off x="5574332" y="1739863"/>
            <a:ext cx="3169739" cy="3169739"/>
          </a:xfrm>
        </p:spPr>
      </p:pic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D136116A-72AE-7A10-BE5C-B27285CF08A2}"/>
              </a:ext>
            </a:extLst>
          </p:cNvPr>
          <p:cNvSpPr txBox="1">
            <a:spLocks/>
          </p:cNvSpPr>
          <p:nvPr/>
        </p:nvSpPr>
        <p:spPr>
          <a:xfrm>
            <a:off x="321916" y="4980064"/>
            <a:ext cx="6287260" cy="1194935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noFill/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Obtain information from </a:t>
            </a:r>
            <a:r>
              <a:rPr lang="en-US" b="1" dirty="0"/>
              <a:t>sample</a:t>
            </a:r>
            <a:r>
              <a:rPr lang="en-US" dirty="0"/>
              <a:t> of people that adequately represent the whole </a:t>
            </a:r>
            <a:r>
              <a:rPr lang="en-US" b="1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33B3-D104-075D-E67E-45D69F9E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82AC-4891-C38F-1A41-82FA6190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42138"/>
            <a:ext cx="11090274" cy="3979625"/>
          </a:xfrm>
        </p:spPr>
        <p:txBody>
          <a:bodyPr/>
          <a:lstStyle/>
          <a:p>
            <a:r>
              <a:rPr lang="en-US" sz="2800" dirty="0"/>
              <a:t>Repeated measures</a:t>
            </a:r>
          </a:p>
          <a:p>
            <a:pPr lvl="1"/>
            <a:r>
              <a:rPr lang="en-US" sz="1800" dirty="0"/>
              <a:t>Var[E1] = Var[E2], the measures are said to be </a:t>
            </a:r>
            <a:r>
              <a:rPr lang="en-US" sz="1800" b="1" dirty="0"/>
              <a:t>parallel </a:t>
            </a:r>
            <a:r>
              <a:rPr lang="en-US" sz="1800" dirty="0">
                <a:sym typeface="Wingdings" panose="05000000000000000000" pitchFamily="2" charset="2"/>
              </a:rPr>
              <a:t> same reliability of </a:t>
            </a:r>
            <a:r>
              <a:rPr lang="en-US" sz="1800" b="1" dirty="0">
                <a:sym typeface="Wingdings" panose="05000000000000000000" pitchFamily="2" charset="2"/>
              </a:rPr>
              <a:t>Y1</a:t>
            </a:r>
            <a:r>
              <a:rPr lang="en-US" sz="1800" dirty="0">
                <a:sym typeface="Wingdings" panose="05000000000000000000" pitchFamily="2" charset="2"/>
              </a:rPr>
              <a:t> and </a:t>
            </a:r>
            <a:r>
              <a:rPr lang="en-US" sz="1800" b="1" dirty="0">
                <a:sym typeface="Wingdings" panose="05000000000000000000" pitchFamily="2" charset="2"/>
              </a:rPr>
              <a:t>Y2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When different scales or metrics not parallel but correlated  </a:t>
            </a:r>
            <a:r>
              <a:rPr lang="en-US" sz="1800" b="1" dirty="0">
                <a:sym typeface="Wingdings" panose="05000000000000000000" pitchFamily="2" charset="2"/>
              </a:rPr>
              <a:t>congeneric</a:t>
            </a:r>
            <a:endParaRPr lang="en-US" sz="1800" dirty="0"/>
          </a:p>
          <a:p>
            <a:r>
              <a:rPr lang="en-US" sz="2800" b="1" dirty="0"/>
              <a:t>Internal consistency </a:t>
            </a:r>
            <a:r>
              <a:rPr lang="en-US" sz="2800" dirty="0"/>
              <a:t>(ICR) estimates of reliability</a:t>
            </a:r>
          </a:p>
          <a:p>
            <a:pPr lvl="1"/>
            <a:r>
              <a:rPr lang="en-US" sz="1800" dirty="0"/>
              <a:t>Y = T + E </a:t>
            </a:r>
            <a:r>
              <a:rPr lang="en-US" sz="1800" dirty="0">
                <a:sym typeface="Wingdings" panose="05000000000000000000" pitchFamily="2" charset="2"/>
              </a:rPr>
              <a:t> sum it many times </a:t>
            </a:r>
            <a:r>
              <a:rPr lang="en-US" sz="1800" dirty="0" err="1">
                <a:sym typeface="Wingdings" panose="05000000000000000000" pitchFamily="2" charset="2"/>
              </a:rPr>
              <a:t>Yg</a:t>
            </a:r>
            <a:r>
              <a:rPr lang="en-US" sz="1800" dirty="0">
                <a:sym typeface="Wingdings" panose="05000000000000000000" pitchFamily="2" charset="2"/>
              </a:rPr>
              <a:t> = </a:t>
            </a:r>
            <a:r>
              <a:rPr lang="en-US" sz="1800" dirty="0" err="1">
                <a:sym typeface="Wingdings" panose="05000000000000000000" pitchFamily="2" charset="2"/>
              </a:rPr>
              <a:t>Tg</a:t>
            </a:r>
            <a:r>
              <a:rPr lang="en-US" sz="1800" dirty="0">
                <a:sym typeface="Wingdings" panose="05000000000000000000" pitchFamily="2" charset="2"/>
              </a:rPr>
              <a:t> + </a:t>
            </a:r>
            <a:r>
              <a:rPr lang="en-US" sz="1800" dirty="0" err="1">
                <a:sym typeface="Wingdings" panose="05000000000000000000" pitchFamily="2" charset="2"/>
              </a:rPr>
              <a:t>Eg</a:t>
            </a:r>
            <a:r>
              <a:rPr lang="en-US" sz="1800" dirty="0">
                <a:sym typeface="Wingdings" panose="05000000000000000000" pitchFamily="2" charset="2"/>
              </a:rPr>
              <a:t> where </a:t>
            </a:r>
            <a:r>
              <a:rPr lang="en-US" sz="1800" dirty="0" err="1">
                <a:sym typeface="Wingdings" panose="05000000000000000000" pitchFamily="2" charset="2"/>
              </a:rPr>
              <a:t>Yg</a:t>
            </a:r>
            <a:r>
              <a:rPr lang="en-US" sz="1800" dirty="0">
                <a:sym typeface="Wingdings" panose="05000000000000000000" pitchFamily="2" charset="2"/>
              </a:rPr>
              <a:t> = Y1 + Y2 + Y3</a:t>
            </a:r>
            <a:endParaRPr lang="en-US" sz="1800" dirty="0"/>
          </a:p>
          <a:p>
            <a:pPr lvl="1"/>
            <a:r>
              <a:rPr lang="en-US" sz="1800" dirty="0"/>
              <a:t>Var(T)/ Var(Y) = [Var(Y) - Var(E)] / Var(Y)</a:t>
            </a:r>
          </a:p>
          <a:p>
            <a:pPr lvl="1"/>
            <a:r>
              <a:rPr lang="en-US" sz="1800" dirty="0"/>
              <a:t>Valid only when estimates are </a:t>
            </a:r>
            <a:r>
              <a:rPr lang="en-US" sz="1800" b="1" dirty="0"/>
              <a:t>valid</a:t>
            </a:r>
          </a:p>
          <a:p>
            <a:pPr lvl="1"/>
            <a:r>
              <a:rPr lang="en-US" sz="1800" dirty="0"/>
              <a:t>Difficult to do in real life respondents would find it repetitive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correlations between answers</a:t>
            </a:r>
          </a:p>
          <a:p>
            <a:pPr lvl="1"/>
            <a:r>
              <a:rPr lang="en-US" sz="1800" dirty="0"/>
              <a:t>How to do it? Implement similar but not identical questions </a:t>
            </a:r>
          </a:p>
          <a:p>
            <a:pPr lvl="1"/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64B1-A235-0FDA-CA8D-BC68C05C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2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33B3-D104-075D-E67E-45D69F9E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Reliability and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82AC-4891-C38F-1A41-82FA6190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Multitrait</a:t>
            </a:r>
            <a:r>
              <a:rPr lang="en-US" dirty="0"/>
              <a:t>–Multimethod Approach MTMM</a:t>
            </a:r>
          </a:p>
          <a:p>
            <a:r>
              <a:rPr lang="en-US" dirty="0"/>
              <a:t>                                                           </a:t>
            </a:r>
            <a:r>
              <a:rPr lang="en-US" dirty="0" err="1"/>
              <a:t>i</a:t>
            </a:r>
            <a:r>
              <a:rPr lang="en-US" dirty="0"/>
              <a:t> = trait                     where M = method factor</a:t>
            </a:r>
          </a:p>
          <a:p>
            <a:pPr marL="3657600" lvl="8" indent="0">
              <a:buNone/>
            </a:pPr>
            <a:r>
              <a:rPr lang="en-US" dirty="0">
                <a:solidFill>
                  <a:schemeClr val="accent5"/>
                </a:solidFill>
              </a:rPr>
              <a:t>           j = method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64B1-A235-0FDA-CA8D-BC68C05C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091E3D-178B-0B6C-9ED8-C0FCA7ADD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47" t="38559" r="42653" b="55490"/>
          <a:stretch/>
        </p:blipFill>
        <p:spPr>
          <a:xfrm>
            <a:off x="675250" y="2549770"/>
            <a:ext cx="3941386" cy="879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F11C38-0D96-FF69-F5A1-8E63EDB35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70" t="50000" r="32153" b="33530"/>
          <a:stretch/>
        </p:blipFill>
        <p:spPr>
          <a:xfrm>
            <a:off x="2700242" y="3901260"/>
            <a:ext cx="6791516" cy="17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33B3-D104-075D-E67E-45D69F9E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Reliability and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82AC-4891-C38F-1A41-82FA6190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02" y="1881275"/>
            <a:ext cx="11090274" cy="3979625"/>
          </a:xfrm>
        </p:spPr>
        <p:txBody>
          <a:bodyPr/>
          <a:lstStyle/>
          <a:p>
            <a:r>
              <a:rPr lang="en-US" sz="2400" dirty="0"/>
              <a:t>The Quasi-Markov Simplex Approach</a:t>
            </a:r>
          </a:p>
          <a:p>
            <a:pPr lvl="1"/>
            <a:r>
              <a:rPr lang="en-US" sz="1600" dirty="0"/>
              <a:t>Classical ‘‘test–retest’’ approach</a:t>
            </a:r>
          </a:p>
          <a:p>
            <a:pPr lvl="1"/>
            <a:r>
              <a:rPr lang="en-US" sz="1600" dirty="0"/>
              <a:t>Unrealistic so permit change in the underlying latent variable being measured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400" dirty="0"/>
              <a:t>Can be further complicated by including multiple informants or raters</a:t>
            </a:r>
          </a:p>
          <a:p>
            <a:pPr lvl="1"/>
            <a:r>
              <a:rPr lang="en-US" sz="1600" dirty="0"/>
              <a:t>Considers </a:t>
            </a:r>
            <a:r>
              <a:rPr lang="en-US" sz="1600" b="1" dirty="0"/>
              <a:t>systematic </a:t>
            </a:r>
            <a:r>
              <a:rPr lang="en-US" sz="1600" dirty="0"/>
              <a:t>errors</a:t>
            </a:r>
          </a:p>
          <a:p>
            <a:r>
              <a:rPr lang="en-US" sz="2400" dirty="0"/>
              <a:t>Other additions to the model</a:t>
            </a:r>
          </a:p>
          <a:p>
            <a:pPr lvl="1"/>
            <a:r>
              <a:rPr lang="en-US" sz="1600" dirty="0"/>
              <a:t>Scaling variables</a:t>
            </a:r>
          </a:p>
          <a:p>
            <a:pPr lvl="1"/>
            <a:r>
              <a:rPr lang="en-US" sz="1600" dirty="0"/>
              <a:t>Y = Categorical variables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64B1-A235-0FDA-CA8D-BC68C05C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8325A-F00B-12BC-6540-131EAC893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0" t="40230" r="42964" b="48589"/>
          <a:stretch/>
        </p:blipFill>
        <p:spPr>
          <a:xfrm>
            <a:off x="7583329" y="1807653"/>
            <a:ext cx="4057807" cy="14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1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33B3-D104-075D-E67E-45D69F9E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82AC-4891-C38F-1A41-82FA6190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40663"/>
            <a:ext cx="11090274" cy="3979625"/>
          </a:xfrm>
        </p:spPr>
        <p:txBody>
          <a:bodyPr/>
          <a:lstStyle/>
          <a:p>
            <a:r>
              <a:rPr lang="en-US" sz="2400" dirty="0"/>
              <a:t>Survey design characteristics affects variability like adding a don’t know option</a:t>
            </a:r>
          </a:p>
          <a:p>
            <a:r>
              <a:rPr lang="en-US" sz="2400" dirty="0">
                <a:sym typeface="Wingdings" panose="05000000000000000000" pitchFamily="2" charset="2"/>
              </a:rPr>
              <a:t>Topical series “similar following questions” less reliable</a:t>
            </a:r>
            <a:endParaRPr lang="en-US" sz="2400" dirty="0"/>
          </a:p>
          <a:p>
            <a:r>
              <a:rPr lang="en-US" sz="2400" dirty="0"/>
              <a:t>Factual content less variation than nonfactual, ex: asking number of kids</a:t>
            </a:r>
          </a:p>
          <a:p>
            <a:r>
              <a:rPr lang="en-US" sz="2400" dirty="0"/>
              <a:t>Order of questions </a:t>
            </a:r>
            <a:r>
              <a:rPr lang="en-US" sz="2400" dirty="0">
                <a:sym typeface="Wingdings" panose="05000000000000000000" pitchFamily="2" charset="2"/>
              </a:rPr>
              <a:t> “first questions” little bit more reliable than “last”</a:t>
            </a:r>
          </a:p>
          <a:p>
            <a:r>
              <a:rPr lang="en-US" sz="2400" dirty="0"/>
              <a:t>Appropriate measurement designs make it possible to isolate some types of errors statistically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64B1-A235-0FDA-CA8D-BC68C05C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6C976-7712-2B8D-6102-7FC00020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02" y="4858011"/>
            <a:ext cx="1692274" cy="16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9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{754D0E1B-FBB1-4D06-BA20-7403DA577663}tf33713516_win32</Template>
  <TotalTime>1890</TotalTime>
  <Words>333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How Good is Survey Measurement? Assessing the Reliability and Validity of Survey Measures</vt:lpstr>
      <vt:lpstr>How good are survey measures?</vt:lpstr>
      <vt:lpstr>Assessing Reliability</vt:lpstr>
      <vt:lpstr>Assessing Reliability and Validity</vt:lpstr>
      <vt:lpstr>Assessing Reliability and Validity</vt:lpstr>
      <vt:lpstr>Facts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Good is Survey Measurement? Assessing the Reliability and Validity of Survey Measures</dc:title>
  <dc:creator>Edgar Chicurel</dc:creator>
  <cp:lastModifiedBy>Edgar Chicurel</cp:lastModifiedBy>
  <cp:revision>4</cp:revision>
  <dcterms:created xsi:type="dcterms:W3CDTF">2022-11-19T14:30:08Z</dcterms:created>
  <dcterms:modified xsi:type="dcterms:W3CDTF">2022-11-20T22:00:25Z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