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e9090756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e9090756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441df9cb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441df9cb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moving forward, we need to look back at the integrity of our resort. We must to be proud of this resort, and most importantly we must provide what it deserves.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41df9cb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441df9cb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how much should we charge for our tickets? We are already one of the most expensive resorts in Montana, but is that the right measure? We want to charge what we are worth so we have to envision a bigger picture. Keeping our facilities appealing and attractive would justify our price increase, hence, other resorts charge a lot more and </a:t>
            </a:r>
            <a:r>
              <a:rPr lang="en"/>
              <a:t>accommodate</a:t>
            </a:r>
            <a:r>
              <a:rPr lang="en"/>
              <a:t> a lot more people, with sometimes similar if not less machinery and qualities. But the big question remains, How much exactly should we charge? Should we base it on the national average? Or should we dig deeper into our data and figure out the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41df9cb5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441df9cb5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 careful and </a:t>
            </a:r>
            <a:r>
              <a:rPr lang="en"/>
              <a:t>thorough analysis of the data provided, we built a strong arithmetic model to predict the price our resort DESERVES. Our model suggested an increase of approximately 14 dollars, bringing the price to almost $96. Yes 96 dollars! Of course there is a 10.39 error margin, however, our model is strongly approving of a major increase in price. During this project we came across multiple features, some of which we completely removed while other that we thought had less importance turned out to be the most influential ones.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9090756a_1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9090756a_1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dig deeper into our findings and why the price must be changed!</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441df9cb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441df9cb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cleaning and </a:t>
            </a:r>
            <a:r>
              <a:rPr lang="en"/>
              <a:t>preparing</a:t>
            </a:r>
            <a:r>
              <a:rPr lang="en"/>
              <a:t> our data we not only deleted few features but also created new ones as the list shows. The features helped us understand the situation better and guided us in the right direction. All those density features might not have been the most </a:t>
            </a:r>
            <a:r>
              <a:rPr lang="en"/>
              <a:t>influential</a:t>
            </a:r>
            <a:r>
              <a:rPr lang="en"/>
              <a:t> to the price, but they helped us eliminate such as the geographical location, which we thought was going to play a major role in our model. This heat map is such a simple and beautiful representation of the relationships between all our features. The lighter the color is the more correlation there is between the features. Once we picked the Random Forest model as our </a:t>
            </a:r>
            <a:r>
              <a:rPr lang="en"/>
              <a:t>preferred</a:t>
            </a:r>
            <a:r>
              <a:rPr lang="en"/>
              <a:t> one, we then created a bar graph to represent the importance of each feature in our model, which </a:t>
            </a:r>
            <a:r>
              <a:rPr lang="en"/>
              <a:t>portrayed</a:t>
            </a:r>
            <a:r>
              <a:rPr lang="en"/>
              <a:t> a pattern in the most </a:t>
            </a:r>
            <a:r>
              <a:rPr lang="en"/>
              <a:t>influential</a:t>
            </a:r>
            <a:r>
              <a:rPr lang="en"/>
              <a:t> features. A pattern that we suspected while preparing our data and also trying different </a:t>
            </a:r>
            <a:r>
              <a:rPr lang="en"/>
              <a:t>models (a linear model in our case).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41df9cb5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41df9cb5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we in the pricing map? Yes, most of us know we are at the top in Montana, but where do we stand in the market? Big Mountain is figures among the 20% most expensive resorts in America. However, our goal here is not to base the price on what all the other resorts charge. Our goal today is to compete with among the big resorts. We can see in the first graph where we stand in the nation. On the other graphs, I decided to portray that we are underestimating our resort. We are clearly qualified for a raise in our price. One would say that these other resorts possess facilities and qualities that we don’t, well the next slide will clear that out.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441df9cb5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441df9cb5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picture is worth a thousand words”. Before digging into the details of these graphs, if you observe the red line, you will see that it is always skewed to the right of the graph, meaning it is always part of the best. Well, that line is Big Mountain. We are indeed one of the best so we shall charge like the best. The number of chairs, and especially the fast quads, are one of the main facilities every customer looks forward to. The faster you move </a:t>
            </a:r>
            <a:r>
              <a:rPr lang="en"/>
              <a:t>around</a:t>
            </a:r>
            <a:r>
              <a:rPr lang="en"/>
              <a:t> the resort, the more you skii. </a:t>
            </a:r>
            <a:r>
              <a:rPr lang="en"/>
              <a:t>Additionally</a:t>
            </a:r>
            <a:r>
              <a:rPr lang="en"/>
              <a:t>, the vertical drop is an attraction itself. Customers love to tell their friends they went to a resort with a high vertical drop, which is something we don’t lack of overhere. We make more snow! We have more snow to ski on! We also have multiple runs to choose from along with one of the longest runs!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441df9cb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441df9cb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I strongly recommend a revisit of the pricing strategies. An increase sounds logical without exploring any scenarios or technics. What we have is already enough to claim what we deserve. In addition, we can explore multiple scenarios regarding adding more chairs or extending our vertical drop, just using our model. Big Mountain is overdue for a ticket price increase, so I hope this model will help you give it what it deserves.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1600"/>
              </a:spcBef>
              <a:spcAft>
                <a:spcPts val="0"/>
              </a:spcAft>
              <a:buClr>
                <a:schemeClr val="lt1"/>
              </a:buClr>
              <a:buSzPts val="1200"/>
              <a:buChar char="○"/>
              <a:defRPr sz="1200">
                <a:solidFill>
                  <a:schemeClr val="lt1"/>
                </a:solidFill>
              </a:defRPr>
            </a:lvl2pPr>
            <a:lvl3pPr indent="-304800" lvl="2" marL="1371600" rtl="0">
              <a:spcBef>
                <a:spcPts val="1600"/>
              </a:spcBef>
              <a:spcAft>
                <a:spcPts val="0"/>
              </a:spcAft>
              <a:buClr>
                <a:schemeClr val="lt1"/>
              </a:buClr>
              <a:buSzPts val="1200"/>
              <a:buChar char="■"/>
              <a:defRPr sz="1200">
                <a:solidFill>
                  <a:schemeClr val="lt1"/>
                </a:solidFill>
              </a:defRPr>
            </a:lvl3pPr>
            <a:lvl4pPr indent="-304800" lvl="3" marL="1828800" rtl="0">
              <a:spcBef>
                <a:spcPts val="1600"/>
              </a:spcBef>
              <a:spcAft>
                <a:spcPts val="0"/>
              </a:spcAft>
              <a:buClr>
                <a:schemeClr val="lt1"/>
              </a:buClr>
              <a:buSzPts val="1200"/>
              <a:buChar char="●"/>
              <a:defRPr sz="1200">
                <a:solidFill>
                  <a:schemeClr val="lt1"/>
                </a:solidFill>
              </a:defRPr>
            </a:lvl4pPr>
            <a:lvl5pPr indent="-304800" lvl="4" marL="2286000" rtl="0">
              <a:spcBef>
                <a:spcPts val="1600"/>
              </a:spcBef>
              <a:spcAft>
                <a:spcPts val="0"/>
              </a:spcAft>
              <a:buClr>
                <a:schemeClr val="lt1"/>
              </a:buClr>
              <a:buSzPts val="1200"/>
              <a:buChar char="○"/>
              <a:defRPr sz="1200">
                <a:solidFill>
                  <a:schemeClr val="lt1"/>
                </a:solidFill>
              </a:defRPr>
            </a:lvl5pPr>
            <a:lvl6pPr indent="-304800" lvl="5" marL="2743200" rtl="0">
              <a:spcBef>
                <a:spcPts val="1600"/>
              </a:spcBef>
              <a:spcAft>
                <a:spcPts val="0"/>
              </a:spcAft>
              <a:buClr>
                <a:schemeClr val="lt1"/>
              </a:buClr>
              <a:buSzPts val="1200"/>
              <a:buChar char="■"/>
              <a:defRPr sz="1200">
                <a:solidFill>
                  <a:schemeClr val="lt1"/>
                </a:solidFill>
              </a:defRPr>
            </a:lvl6pPr>
            <a:lvl7pPr indent="-304800" lvl="6" marL="3200400" rtl="0">
              <a:spcBef>
                <a:spcPts val="1600"/>
              </a:spcBef>
              <a:spcAft>
                <a:spcPts val="0"/>
              </a:spcAft>
              <a:buClr>
                <a:schemeClr val="lt1"/>
              </a:buClr>
              <a:buSzPts val="1200"/>
              <a:buChar char="●"/>
              <a:defRPr sz="1200">
                <a:solidFill>
                  <a:schemeClr val="lt1"/>
                </a:solidFill>
              </a:defRPr>
            </a:lvl7pPr>
            <a:lvl8pPr indent="-304800" lvl="7" marL="3657600" rtl="0">
              <a:spcBef>
                <a:spcPts val="1600"/>
              </a:spcBef>
              <a:spcAft>
                <a:spcPts val="0"/>
              </a:spcAft>
              <a:buClr>
                <a:schemeClr val="lt1"/>
              </a:buClr>
              <a:buSzPts val="1200"/>
              <a:buChar char="○"/>
              <a:defRPr sz="1200">
                <a:solidFill>
                  <a:schemeClr val="lt1"/>
                </a:solidFill>
              </a:defRPr>
            </a:lvl8pPr>
            <a:lvl9pPr indent="-304800" lvl="8" marL="4114800" rtl="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3">
            <a:alphaModFix/>
          </a:blip>
          <a:srcRect b="4857" l="0" r="0" t="4857"/>
          <a:stretch/>
        </p:blipFill>
        <p:spPr>
          <a:xfrm>
            <a:off x="0" y="0"/>
            <a:ext cx="9144000" cy="5143500"/>
          </a:xfrm>
          <a:prstGeom prst="rect">
            <a:avLst/>
          </a:prstGeom>
          <a:noFill/>
          <a:ln>
            <a:noFill/>
          </a:ln>
        </p:spPr>
      </p:pic>
      <p:sp>
        <p:nvSpPr>
          <p:cNvPr id="68" name="Google Shape;68;p13"/>
          <p:cNvSpPr txBox="1"/>
          <p:nvPr>
            <p:ph type="title"/>
          </p:nvPr>
        </p:nvSpPr>
        <p:spPr>
          <a:xfrm>
            <a:off x="0" y="0"/>
            <a:ext cx="6227100" cy="1980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800"/>
              <a:t>Big Mountain Resort</a:t>
            </a:r>
            <a:r>
              <a:rPr b="1" lang="en" sz="4800"/>
              <a:t>: </a:t>
            </a:r>
            <a:endParaRPr sz="4800"/>
          </a:p>
          <a:p>
            <a:pPr indent="0" lvl="0" marL="0" rtl="0" algn="l">
              <a:spcBef>
                <a:spcPts val="0"/>
              </a:spcBef>
              <a:spcAft>
                <a:spcPts val="0"/>
              </a:spcAft>
              <a:buNone/>
            </a:pPr>
            <a:r>
              <a:rPr i="1" lang="en" sz="4200"/>
              <a:t>Our time to shine</a:t>
            </a:r>
            <a:endParaRPr i="1"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“Big” is Big Mountain</a:t>
            </a:r>
            <a:endParaRPr/>
          </a:p>
        </p:txBody>
      </p:sp>
      <p:sp>
        <p:nvSpPr>
          <p:cNvPr id="74" name="Google Shape;74;p14"/>
          <p:cNvSpPr txBox="1"/>
          <p:nvPr/>
        </p:nvSpPr>
        <p:spPr>
          <a:xfrm>
            <a:off x="453525" y="1028700"/>
            <a:ext cx="4170000" cy="34401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SzPts val="1900"/>
              <a:buFont typeface="Roboto"/>
              <a:buChar char="●"/>
            </a:pPr>
            <a:r>
              <a:rPr lang="en" sz="1900">
                <a:latin typeface="Roboto"/>
                <a:ea typeface="Roboto"/>
                <a:cs typeface="Roboto"/>
                <a:sym typeface="Roboto"/>
              </a:rPr>
              <a:t>Serving Montana and its visitors for over 72 years.</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350,000 guests </a:t>
            </a:r>
            <a:r>
              <a:rPr lang="en" sz="1900">
                <a:latin typeface="Roboto"/>
                <a:ea typeface="Roboto"/>
                <a:cs typeface="Roboto"/>
                <a:sym typeface="Roboto"/>
              </a:rPr>
              <a:t>accommodated</a:t>
            </a:r>
            <a:r>
              <a:rPr lang="en" sz="1900">
                <a:latin typeface="Roboto"/>
                <a:ea typeface="Roboto"/>
                <a:cs typeface="Roboto"/>
                <a:sym typeface="Roboto"/>
              </a:rPr>
              <a:t> annually.</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14 different lifting chairs and 105 runs. The longest run stretches </a:t>
            </a:r>
            <a:r>
              <a:rPr lang="en" sz="1900">
                <a:latin typeface="Roboto"/>
                <a:ea typeface="Roboto"/>
                <a:cs typeface="Roboto"/>
                <a:sym typeface="Roboto"/>
              </a:rPr>
              <a:t>approximately</a:t>
            </a:r>
            <a:r>
              <a:rPr lang="en" sz="1900">
                <a:latin typeface="Roboto"/>
                <a:ea typeface="Roboto"/>
                <a:cs typeface="Roboto"/>
                <a:sym typeface="Roboto"/>
              </a:rPr>
              <a:t> 3.3 miles(Hellfire).</a:t>
            </a:r>
            <a:endParaRPr sz="1900">
              <a:latin typeface="Roboto"/>
              <a:ea typeface="Roboto"/>
              <a:cs typeface="Roboto"/>
              <a:sym typeface="Roboto"/>
            </a:endParaRPr>
          </a:p>
          <a:p>
            <a:pPr indent="-349250" lvl="0" marL="457200" rtl="0" algn="l">
              <a:spcBef>
                <a:spcPts val="0"/>
              </a:spcBef>
              <a:spcAft>
                <a:spcPts val="0"/>
              </a:spcAft>
              <a:buSzPts val="1900"/>
              <a:buFont typeface="Roboto"/>
              <a:buChar char="●"/>
            </a:pPr>
            <a:r>
              <a:rPr lang="en" sz="1900">
                <a:latin typeface="Roboto"/>
                <a:ea typeface="Roboto"/>
                <a:cs typeface="Roboto"/>
                <a:sym typeface="Roboto"/>
              </a:rPr>
              <a:t>One of the top resorts in skiable area and snow making.</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p:txBody>
      </p:sp>
      <p:pic>
        <p:nvPicPr>
          <p:cNvPr id="75" name="Google Shape;75;p14"/>
          <p:cNvPicPr preferRelativeResize="0"/>
          <p:nvPr/>
        </p:nvPicPr>
        <p:blipFill>
          <a:blip r:embed="rId3">
            <a:alphaModFix/>
          </a:blip>
          <a:stretch>
            <a:fillRect/>
          </a:stretch>
        </p:blipFill>
        <p:spPr>
          <a:xfrm>
            <a:off x="4775925" y="771450"/>
            <a:ext cx="4215675" cy="3763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516150" y="796400"/>
            <a:ext cx="8222100" cy="1072800"/>
          </a:xfrm>
          <a:prstGeom prst="rect">
            <a:avLst/>
          </a:prstGeom>
        </p:spPr>
        <p:txBody>
          <a:bodyPr anchorCtr="0" anchor="b" bIns="91425" lIns="91425" spcFirstLastPara="1" rIns="91425" wrap="square" tIns="91425">
            <a:noAutofit/>
          </a:bodyPr>
          <a:lstStyle/>
          <a:p>
            <a:pPr indent="0" lvl="0" marL="0" rtl="0" algn="l">
              <a:lnSpc>
                <a:spcPct val="140000"/>
              </a:lnSpc>
              <a:spcBef>
                <a:spcPts val="800"/>
              </a:spcBef>
              <a:spcAft>
                <a:spcPts val="0"/>
              </a:spcAft>
              <a:buNone/>
            </a:pPr>
            <a:r>
              <a:rPr lang="en" sz="2300"/>
              <a:t>“</a:t>
            </a:r>
            <a:r>
              <a:rPr lang="en" sz="2500"/>
              <a:t>Know who you are. Know what you want. Know what you deserve. And don’t settle for less.” -Tony Gaskins</a:t>
            </a:r>
            <a:endParaRPr sz="2500"/>
          </a:p>
          <a:p>
            <a:pPr indent="0" lvl="0" marL="0" rtl="0" algn="l">
              <a:spcBef>
                <a:spcPts val="800"/>
              </a:spcBef>
              <a:spcAft>
                <a:spcPts val="0"/>
              </a:spcAft>
              <a:buNone/>
            </a:pPr>
            <a:r>
              <a:t/>
            </a:r>
            <a:endParaRPr sz="1700">
              <a:highlight>
                <a:srgbClr val="FFFFFF"/>
              </a:highlight>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Are we capitalizing on our facilities as much as we could?</a:t>
            </a:r>
            <a:endParaRPr/>
          </a:p>
          <a:p>
            <a:pPr indent="-342900" lvl="0" marL="457200" rtl="0" algn="l">
              <a:spcBef>
                <a:spcPts val="0"/>
              </a:spcBef>
              <a:spcAft>
                <a:spcPts val="0"/>
              </a:spcAft>
              <a:buSzPts val="1800"/>
              <a:buChar char="●"/>
            </a:pPr>
            <a:r>
              <a:rPr lang="en"/>
              <a:t>Is following the market average price the smartest decision?</a:t>
            </a:r>
            <a:endParaRPr/>
          </a:p>
          <a:p>
            <a:pPr indent="-342900" lvl="0" marL="457200" rtl="0" algn="l">
              <a:spcBef>
                <a:spcPts val="0"/>
              </a:spcBef>
              <a:spcAft>
                <a:spcPts val="0"/>
              </a:spcAft>
              <a:buSzPts val="1800"/>
              <a:buChar char="●"/>
            </a:pPr>
            <a:r>
              <a:rPr lang="en"/>
              <a:t>How much can we increase our profit by while covering the operation cost and still </a:t>
            </a:r>
            <a:r>
              <a:rPr lang="en"/>
              <a:t>accommodate</a:t>
            </a:r>
            <a:r>
              <a:rPr lang="en"/>
              <a:t> our numerous guests and keep them satisfied?</a:t>
            </a:r>
            <a:endParaRPr/>
          </a:p>
          <a:p>
            <a:pPr indent="0" lvl="0" marL="457200" rtl="0" algn="l">
              <a:spcBef>
                <a:spcPts val="1600"/>
              </a:spcBef>
              <a:spcAft>
                <a:spcPts val="0"/>
              </a:spcAft>
              <a:buNone/>
            </a:pPr>
            <a:r>
              <a:t/>
            </a:r>
            <a:endParaRPr b="1" sz="2600"/>
          </a:p>
          <a:p>
            <a:pPr indent="-393700" lvl="0" marL="457200" rtl="0" algn="l">
              <a:spcBef>
                <a:spcPts val="1600"/>
              </a:spcBef>
              <a:spcAft>
                <a:spcPts val="0"/>
              </a:spcAft>
              <a:buSzPts val="2600"/>
              <a:buChar char="●"/>
            </a:pPr>
            <a:r>
              <a:rPr b="1" lang="en" sz="2600"/>
              <a:t>How much should Big Mountain actually charge for its tickets?</a:t>
            </a:r>
            <a:endParaRPr b="1"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Right Path Forward</a:t>
            </a:r>
            <a:endParaRPr/>
          </a:p>
        </p:txBody>
      </p:sp>
      <p:sp>
        <p:nvSpPr>
          <p:cNvPr id="87" name="Google Shape;87;p16"/>
          <p:cNvSpPr txBox="1"/>
          <p:nvPr/>
        </p:nvSpPr>
        <p:spPr>
          <a:xfrm>
            <a:off x="0" y="873850"/>
            <a:ext cx="49998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suggestion: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Current price: $81</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Suggested price: $95.87</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Expected mean error: $10.39</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Adding an additional chair and extending the longest run would benefit the resort by allowing a bigger margin for the price increase.</a:t>
            </a:r>
            <a:endParaRPr>
              <a:latin typeface="Roboto"/>
              <a:ea typeface="Roboto"/>
              <a:cs typeface="Roboto"/>
              <a:sym typeface="Roboto"/>
            </a:endParaRPr>
          </a:p>
          <a:p>
            <a:pPr indent="0" lvl="0" marL="9144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Key findings along the way: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state/region has no influence in our model’s prediction.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Vertical drop and the numbers of lifting chairs have a strong </a:t>
            </a:r>
            <a:r>
              <a:rPr lang="en">
                <a:latin typeface="Roboto"/>
                <a:ea typeface="Roboto"/>
                <a:cs typeface="Roboto"/>
                <a:sym typeface="Roboto"/>
              </a:rPr>
              <a:t>correlation</a:t>
            </a:r>
            <a:r>
              <a:rPr lang="en">
                <a:latin typeface="Roboto"/>
                <a:ea typeface="Roboto"/>
                <a:cs typeface="Roboto"/>
                <a:sym typeface="Roboto"/>
              </a:rPr>
              <a:t> with the ticket price.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Random Forest Model was the model that performed the best with the given data.</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More data such as operation cost and average income by state would help us build a stronger model.</a:t>
            </a:r>
            <a:endParaRPr>
              <a:latin typeface="Roboto"/>
              <a:ea typeface="Roboto"/>
              <a:cs typeface="Roboto"/>
              <a:sym typeface="Roboto"/>
            </a:endParaRPr>
          </a:p>
        </p:txBody>
      </p:sp>
      <p:pic>
        <p:nvPicPr>
          <p:cNvPr id="88" name="Google Shape;88;p16"/>
          <p:cNvPicPr preferRelativeResize="0"/>
          <p:nvPr/>
        </p:nvPicPr>
        <p:blipFill rotWithShape="1">
          <a:blip r:embed="rId3">
            <a:alphaModFix/>
          </a:blip>
          <a:srcRect b="2123" l="0" r="25667" t="0"/>
          <a:stretch/>
        </p:blipFill>
        <p:spPr>
          <a:xfrm>
            <a:off x="5973100" y="730050"/>
            <a:ext cx="3170899" cy="409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7"/>
          <p:cNvPicPr preferRelativeResize="0"/>
          <p:nvPr/>
        </p:nvPicPr>
        <p:blipFill rotWithShape="1">
          <a:blip r:embed="rId3">
            <a:alphaModFix/>
          </a:blip>
          <a:srcRect b="3976" l="0" r="0" t="3976"/>
          <a:stretch/>
        </p:blipFill>
        <p:spPr>
          <a:xfrm>
            <a:off x="0" y="0"/>
            <a:ext cx="9144000" cy="5143501"/>
          </a:xfrm>
          <a:prstGeom prst="rect">
            <a:avLst/>
          </a:prstGeom>
          <a:noFill/>
          <a:ln>
            <a:noFill/>
          </a:ln>
        </p:spPr>
      </p:pic>
      <p:sp>
        <p:nvSpPr>
          <p:cNvPr id="94" name="Google Shape;94;p17"/>
          <p:cNvSpPr txBox="1"/>
          <p:nvPr>
            <p:ph type="title"/>
          </p:nvPr>
        </p:nvSpPr>
        <p:spPr>
          <a:xfrm>
            <a:off x="1341975" y="619425"/>
            <a:ext cx="6227100" cy="3705300"/>
          </a:xfrm>
          <a:prstGeom prst="rect">
            <a:avLst/>
          </a:prstGeom>
          <a:effectLst>
            <a:outerShdw blurRad="714375" rotWithShape="0" algn="bl" dir="21540000" dist="66675">
              <a:schemeClr val="dk1"/>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Explaining our Findings</a:t>
            </a:r>
            <a:endParaRPr/>
          </a:p>
        </p:txBody>
      </p:sp>
    </p:spTree>
  </p:cSld>
  <p:clrMapOvr>
    <a:masterClrMapping/>
  </p:clrMapOvr>
  <mc:AlternateContent>
    <mc:Choice Requires="p14">
      <p:transition spd="slow" p14:dur="1000">
        <p14:prism dir="l"/>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matters the most when deciding our pricing strategy?</a:t>
            </a:r>
            <a:endParaRPr/>
          </a:p>
        </p:txBody>
      </p:sp>
      <p:sp>
        <p:nvSpPr>
          <p:cNvPr id="100" name="Google Shape;100;p18"/>
          <p:cNvSpPr txBox="1"/>
          <p:nvPr/>
        </p:nvSpPr>
        <p:spPr>
          <a:xfrm>
            <a:off x="0" y="1049600"/>
            <a:ext cx="7740900" cy="773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Created new features to using additional </a:t>
            </a:r>
            <a:r>
              <a:rPr lang="en">
                <a:latin typeface="Roboto"/>
                <a:ea typeface="Roboto"/>
                <a:cs typeface="Roboto"/>
                <a:sym typeface="Roboto"/>
              </a:rPr>
              <a:t>geographic</a:t>
            </a:r>
            <a:r>
              <a:rPr lang="en">
                <a:latin typeface="Roboto"/>
                <a:ea typeface="Roboto"/>
                <a:cs typeface="Roboto"/>
                <a:sym typeface="Roboto"/>
              </a:rPr>
              <a:t> and demographic state statistics.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Building a heat map of the correlation of all our features to locate any trends. This graph was a great guidance on our path to </a:t>
            </a:r>
            <a:r>
              <a:rPr lang="en">
                <a:latin typeface="Roboto"/>
                <a:ea typeface="Roboto"/>
                <a:cs typeface="Roboto"/>
                <a:sym typeface="Roboto"/>
              </a:rPr>
              <a:t>finding</a:t>
            </a:r>
            <a:r>
              <a:rPr lang="en">
                <a:latin typeface="Roboto"/>
                <a:ea typeface="Roboto"/>
                <a:cs typeface="Roboto"/>
                <a:sym typeface="Roboto"/>
              </a:rPr>
              <a:t> the our main features.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Our Random Forest model helped us build a bar plot of the most influential features.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After all the tests and analysis, we concluded that the following features are the most important:</a:t>
            </a:r>
            <a:endParaRPr>
              <a:latin typeface="Roboto"/>
              <a:ea typeface="Roboto"/>
              <a:cs typeface="Roboto"/>
              <a:sym typeface="Roboto"/>
            </a:endParaRPr>
          </a:p>
          <a:p>
            <a:pPr indent="-295275" lvl="1" marL="914400" rtl="0" algn="l">
              <a:lnSpc>
                <a:spcPct val="115000"/>
              </a:lnSpc>
              <a:spcBef>
                <a:spcPts val="0"/>
              </a:spcBef>
              <a:spcAft>
                <a:spcPts val="0"/>
              </a:spcAft>
              <a:buSzPts val="1050"/>
              <a:buChar char="○"/>
            </a:pPr>
            <a:r>
              <a:rPr lang="en" sz="1050">
                <a:highlight>
                  <a:srgbClr val="FFFFFF"/>
                </a:highlight>
              </a:rPr>
              <a:t>vertical_drop</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Snow Making_ac</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total_chairs</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fastQuads</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Runs</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LongestRun_mi</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trams</a:t>
            </a:r>
            <a:endParaRPr sz="1050">
              <a:highlight>
                <a:srgbClr val="FFFFFF"/>
              </a:highlight>
            </a:endParaRPr>
          </a:p>
          <a:p>
            <a:pPr indent="-295275" lvl="1" marL="914400" rtl="0" algn="l">
              <a:lnSpc>
                <a:spcPct val="115000"/>
              </a:lnSpc>
              <a:spcBef>
                <a:spcPts val="0"/>
              </a:spcBef>
              <a:spcAft>
                <a:spcPts val="0"/>
              </a:spcAft>
              <a:buSzPts val="1050"/>
              <a:buChar char="○"/>
            </a:pPr>
            <a:r>
              <a:rPr lang="en" sz="1050">
                <a:highlight>
                  <a:srgbClr val="FFFFFF"/>
                </a:highlight>
              </a:rPr>
              <a:t>SkiableTerrain_ac</a:t>
            </a:r>
            <a:endParaRPr sz="1050">
              <a:highlight>
                <a:srgbClr val="FFFFFF"/>
              </a:highlight>
            </a:endParaRPr>
          </a:p>
          <a:p>
            <a:pPr indent="0" lvl="0" marL="914400" rtl="0" algn="l">
              <a:lnSpc>
                <a:spcPct val="115000"/>
              </a:lnSpc>
              <a:spcBef>
                <a:spcPts val="1100"/>
              </a:spcBef>
              <a:spcAft>
                <a:spcPts val="700"/>
              </a:spcAft>
              <a:buNone/>
            </a:pPr>
            <a:r>
              <a:t/>
            </a:r>
            <a:endParaRPr>
              <a:latin typeface="Roboto"/>
              <a:ea typeface="Roboto"/>
              <a:cs typeface="Roboto"/>
              <a:sym typeface="Roboto"/>
            </a:endParaRPr>
          </a:p>
        </p:txBody>
      </p:sp>
      <p:pic>
        <p:nvPicPr>
          <p:cNvPr id="101" name="Google Shape;101;p18"/>
          <p:cNvPicPr preferRelativeResize="0"/>
          <p:nvPr/>
        </p:nvPicPr>
        <p:blipFill>
          <a:blip r:embed="rId3">
            <a:alphaModFix/>
          </a:blip>
          <a:stretch>
            <a:fillRect/>
          </a:stretch>
        </p:blipFill>
        <p:spPr>
          <a:xfrm>
            <a:off x="2187475" y="2699850"/>
            <a:ext cx="3734450" cy="2483076"/>
          </a:xfrm>
          <a:prstGeom prst="rect">
            <a:avLst/>
          </a:prstGeom>
          <a:noFill/>
          <a:ln>
            <a:noFill/>
          </a:ln>
        </p:spPr>
      </p:pic>
      <p:pic>
        <p:nvPicPr>
          <p:cNvPr id="102" name="Google Shape;102;p18"/>
          <p:cNvPicPr preferRelativeResize="0"/>
          <p:nvPr/>
        </p:nvPicPr>
        <p:blipFill>
          <a:blip r:embed="rId4">
            <a:alphaModFix/>
          </a:blip>
          <a:stretch>
            <a:fillRect/>
          </a:stretch>
        </p:blipFill>
        <p:spPr>
          <a:xfrm>
            <a:off x="5636175" y="2571750"/>
            <a:ext cx="3570775" cy="2433800"/>
          </a:xfrm>
          <a:prstGeom prst="rect">
            <a:avLst/>
          </a:prstGeom>
          <a:noFill/>
          <a:ln>
            <a:noFill/>
          </a:ln>
        </p:spPr>
      </p:pic>
      <p:pic>
        <p:nvPicPr>
          <p:cNvPr id="103" name="Google Shape;103;p18"/>
          <p:cNvPicPr preferRelativeResize="0"/>
          <p:nvPr/>
        </p:nvPicPr>
        <p:blipFill rotWithShape="1">
          <a:blip r:embed="rId5">
            <a:alphaModFix/>
          </a:blip>
          <a:srcRect b="0" l="0" r="23937" t="0"/>
          <a:stretch/>
        </p:blipFill>
        <p:spPr>
          <a:xfrm>
            <a:off x="7587275" y="778425"/>
            <a:ext cx="1556726" cy="175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Pricing </a:t>
            </a:r>
            <a:endParaRPr/>
          </a:p>
        </p:txBody>
      </p:sp>
      <p:sp>
        <p:nvSpPr>
          <p:cNvPr id="109" name="Google Shape;109;p19"/>
          <p:cNvSpPr txBox="1"/>
          <p:nvPr/>
        </p:nvSpPr>
        <p:spPr>
          <a:xfrm>
            <a:off x="98250" y="867125"/>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0" name="Google Shape;110;p19"/>
          <p:cNvPicPr preferRelativeResize="0"/>
          <p:nvPr/>
        </p:nvPicPr>
        <p:blipFill>
          <a:blip r:embed="rId3">
            <a:alphaModFix/>
          </a:blip>
          <a:stretch>
            <a:fillRect/>
          </a:stretch>
        </p:blipFill>
        <p:spPr>
          <a:xfrm>
            <a:off x="5371725" y="745000"/>
            <a:ext cx="3553125" cy="1765925"/>
          </a:xfrm>
          <a:prstGeom prst="rect">
            <a:avLst/>
          </a:prstGeom>
          <a:noFill/>
          <a:ln>
            <a:noFill/>
          </a:ln>
        </p:spPr>
      </p:pic>
      <p:sp>
        <p:nvSpPr>
          <p:cNvPr id="111" name="Google Shape;111;p19"/>
          <p:cNvSpPr txBox="1"/>
          <p:nvPr/>
        </p:nvSpPr>
        <p:spPr>
          <a:xfrm>
            <a:off x="376075" y="1106125"/>
            <a:ext cx="46458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Only </a:t>
            </a:r>
            <a:r>
              <a:rPr lang="en">
                <a:latin typeface="Roboto"/>
                <a:ea typeface="Roboto"/>
                <a:cs typeface="Roboto"/>
                <a:sym typeface="Roboto"/>
              </a:rPr>
              <a:t>charging $81 dollars, Big Mountain figures among the most expensive resorts in the nation.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Where we stand in </a:t>
            </a:r>
            <a:r>
              <a:rPr lang="en">
                <a:latin typeface="Roboto"/>
                <a:ea typeface="Roboto"/>
                <a:cs typeface="Roboto"/>
                <a:sym typeface="Roboto"/>
              </a:rPr>
              <a:t>comparison</a:t>
            </a:r>
            <a:r>
              <a:rPr lang="en">
                <a:latin typeface="Roboto"/>
                <a:ea typeface="Roboto"/>
                <a:cs typeface="Roboto"/>
                <a:sym typeface="Roboto"/>
              </a:rPr>
              <a:t> to the biggest skiing destinations:</a:t>
            </a:r>
            <a:endParaRPr>
              <a:latin typeface="Roboto"/>
              <a:ea typeface="Roboto"/>
              <a:cs typeface="Roboto"/>
              <a:sym typeface="Roboto"/>
            </a:endParaRPr>
          </a:p>
        </p:txBody>
      </p:sp>
      <p:pic>
        <p:nvPicPr>
          <p:cNvPr id="112" name="Google Shape;112;p19"/>
          <p:cNvPicPr preferRelativeResize="0"/>
          <p:nvPr/>
        </p:nvPicPr>
        <p:blipFill>
          <a:blip r:embed="rId4">
            <a:alphaModFix/>
          </a:blip>
          <a:stretch>
            <a:fillRect/>
          </a:stretch>
        </p:blipFill>
        <p:spPr>
          <a:xfrm>
            <a:off x="163500" y="3019650"/>
            <a:ext cx="2797275" cy="2079600"/>
          </a:xfrm>
          <a:prstGeom prst="rect">
            <a:avLst/>
          </a:prstGeom>
          <a:noFill/>
          <a:ln>
            <a:noFill/>
          </a:ln>
        </p:spPr>
      </p:pic>
      <p:pic>
        <p:nvPicPr>
          <p:cNvPr id="113" name="Google Shape;113;p19"/>
          <p:cNvPicPr preferRelativeResize="0"/>
          <p:nvPr/>
        </p:nvPicPr>
        <p:blipFill>
          <a:blip r:embed="rId5">
            <a:alphaModFix/>
          </a:blip>
          <a:stretch>
            <a:fillRect/>
          </a:stretch>
        </p:blipFill>
        <p:spPr>
          <a:xfrm>
            <a:off x="3112925" y="3019650"/>
            <a:ext cx="2797275" cy="2123850"/>
          </a:xfrm>
          <a:prstGeom prst="rect">
            <a:avLst/>
          </a:prstGeom>
          <a:noFill/>
          <a:ln>
            <a:noFill/>
          </a:ln>
        </p:spPr>
      </p:pic>
      <p:pic>
        <p:nvPicPr>
          <p:cNvPr id="114" name="Google Shape;114;p19"/>
          <p:cNvPicPr preferRelativeResize="0"/>
          <p:nvPr/>
        </p:nvPicPr>
        <p:blipFill rotWithShape="1">
          <a:blip r:embed="rId6">
            <a:alphaModFix/>
          </a:blip>
          <a:srcRect b="0" l="12800" r="0" t="-27339"/>
          <a:stretch/>
        </p:blipFill>
        <p:spPr>
          <a:xfrm>
            <a:off x="6062350" y="2510925"/>
            <a:ext cx="2963201" cy="265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worth it!</a:t>
            </a:r>
            <a:endParaRPr/>
          </a:p>
        </p:txBody>
      </p:sp>
      <p:pic>
        <p:nvPicPr>
          <p:cNvPr id="120" name="Google Shape;120;p20"/>
          <p:cNvPicPr preferRelativeResize="0"/>
          <p:nvPr/>
        </p:nvPicPr>
        <p:blipFill>
          <a:blip r:embed="rId3">
            <a:alphaModFix/>
          </a:blip>
          <a:stretch>
            <a:fillRect/>
          </a:stretch>
        </p:blipFill>
        <p:spPr>
          <a:xfrm>
            <a:off x="0" y="619050"/>
            <a:ext cx="2812025" cy="1440425"/>
          </a:xfrm>
          <a:prstGeom prst="rect">
            <a:avLst/>
          </a:prstGeom>
          <a:noFill/>
          <a:ln>
            <a:noFill/>
          </a:ln>
        </p:spPr>
      </p:pic>
      <p:pic>
        <p:nvPicPr>
          <p:cNvPr id="121" name="Google Shape;121;p20"/>
          <p:cNvPicPr preferRelativeResize="0"/>
          <p:nvPr/>
        </p:nvPicPr>
        <p:blipFill>
          <a:blip r:embed="rId4">
            <a:alphaModFix/>
          </a:blip>
          <a:stretch>
            <a:fillRect/>
          </a:stretch>
        </p:blipFill>
        <p:spPr>
          <a:xfrm>
            <a:off x="5989150" y="668375"/>
            <a:ext cx="2973374" cy="1440425"/>
          </a:xfrm>
          <a:prstGeom prst="rect">
            <a:avLst/>
          </a:prstGeom>
          <a:noFill/>
          <a:ln>
            <a:noFill/>
          </a:ln>
        </p:spPr>
      </p:pic>
      <p:pic>
        <p:nvPicPr>
          <p:cNvPr id="122" name="Google Shape;122;p20"/>
          <p:cNvPicPr preferRelativeResize="0"/>
          <p:nvPr/>
        </p:nvPicPr>
        <p:blipFill>
          <a:blip r:embed="rId5">
            <a:alphaModFix/>
          </a:blip>
          <a:stretch>
            <a:fillRect/>
          </a:stretch>
        </p:blipFill>
        <p:spPr>
          <a:xfrm>
            <a:off x="6189950" y="2158125"/>
            <a:ext cx="2812001" cy="1482100"/>
          </a:xfrm>
          <a:prstGeom prst="rect">
            <a:avLst/>
          </a:prstGeom>
          <a:noFill/>
          <a:ln>
            <a:noFill/>
          </a:ln>
        </p:spPr>
      </p:pic>
      <p:pic>
        <p:nvPicPr>
          <p:cNvPr id="123" name="Google Shape;123;p20"/>
          <p:cNvPicPr preferRelativeResize="0"/>
          <p:nvPr/>
        </p:nvPicPr>
        <p:blipFill>
          <a:blip r:embed="rId6">
            <a:alphaModFix/>
          </a:blip>
          <a:stretch>
            <a:fillRect/>
          </a:stretch>
        </p:blipFill>
        <p:spPr>
          <a:xfrm>
            <a:off x="2933250" y="3600675"/>
            <a:ext cx="2973375" cy="1482100"/>
          </a:xfrm>
          <a:prstGeom prst="rect">
            <a:avLst/>
          </a:prstGeom>
          <a:noFill/>
          <a:ln>
            <a:noFill/>
          </a:ln>
        </p:spPr>
      </p:pic>
      <p:pic>
        <p:nvPicPr>
          <p:cNvPr id="124" name="Google Shape;124;p20"/>
          <p:cNvPicPr preferRelativeResize="0"/>
          <p:nvPr/>
        </p:nvPicPr>
        <p:blipFill>
          <a:blip r:embed="rId7">
            <a:alphaModFix/>
          </a:blip>
          <a:stretch>
            <a:fillRect/>
          </a:stretch>
        </p:blipFill>
        <p:spPr>
          <a:xfrm>
            <a:off x="2993100" y="668375"/>
            <a:ext cx="2692326" cy="1341775"/>
          </a:xfrm>
          <a:prstGeom prst="rect">
            <a:avLst/>
          </a:prstGeom>
          <a:noFill/>
          <a:ln>
            <a:noFill/>
          </a:ln>
        </p:spPr>
      </p:pic>
      <p:pic>
        <p:nvPicPr>
          <p:cNvPr id="125" name="Google Shape;125;p20"/>
          <p:cNvPicPr preferRelativeResize="0"/>
          <p:nvPr/>
        </p:nvPicPr>
        <p:blipFill>
          <a:blip r:embed="rId8">
            <a:alphaModFix/>
          </a:blip>
          <a:stretch>
            <a:fillRect/>
          </a:stretch>
        </p:blipFill>
        <p:spPr>
          <a:xfrm>
            <a:off x="0" y="2160250"/>
            <a:ext cx="2812025" cy="1530073"/>
          </a:xfrm>
          <a:prstGeom prst="rect">
            <a:avLst/>
          </a:prstGeom>
          <a:noFill/>
          <a:ln>
            <a:noFill/>
          </a:ln>
        </p:spPr>
      </p:pic>
      <p:pic>
        <p:nvPicPr>
          <p:cNvPr id="126" name="Google Shape;126;p20"/>
          <p:cNvPicPr preferRelativeResize="0"/>
          <p:nvPr/>
        </p:nvPicPr>
        <p:blipFill>
          <a:blip r:embed="rId9">
            <a:alphaModFix/>
          </a:blip>
          <a:stretch>
            <a:fillRect/>
          </a:stretch>
        </p:blipFill>
        <p:spPr>
          <a:xfrm>
            <a:off x="2993100" y="1958700"/>
            <a:ext cx="2764375" cy="164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60950" y="0"/>
            <a:ext cx="8222100" cy="113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i="1" lang="en"/>
              <a:t>“Render unto Cæser that which is Cæser’s”</a:t>
            </a:r>
            <a:endParaRPr b="1" i="1"/>
          </a:p>
        </p:txBody>
      </p:sp>
      <p:sp>
        <p:nvSpPr>
          <p:cNvPr id="132" name="Google Shape;132;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New pricing strategy in order to add value to the resort and increase its profit.</a:t>
            </a:r>
            <a:endParaRPr>
              <a:solidFill>
                <a:schemeClr val="dk2"/>
              </a:solidFill>
            </a:endParaRPr>
          </a:p>
          <a:p>
            <a:pPr indent="0" lvl="0" marL="0" rtl="0" algn="l">
              <a:spcBef>
                <a:spcPts val="1600"/>
              </a:spcBef>
              <a:spcAft>
                <a:spcPts val="0"/>
              </a:spcAft>
              <a:buNone/>
            </a:pPr>
            <a:r>
              <a:t/>
            </a:r>
            <a:endParaRPr>
              <a:solidFill>
                <a:schemeClr val="dk2"/>
              </a:solidFill>
            </a:endParaRPr>
          </a:p>
          <a:p>
            <a:pPr indent="-342900" lvl="0" marL="457200" rtl="0" algn="l">
              <a:spcBef>
                <a:spcPts val="1600"/>
              </a:spcBef>
              <a:spcAft>
                <a:spcPts val="0"/>
              </a:spcAft>
              <a:buClr>
                <a:schemeClr val="dk2"/>
              </a:buClr>
              <a:buSzPts val="1800"/>
              <a:buChar char="●"/>
            </a:pPr>
            <a:r>
              <a:rPr lang="en">
                <a:solidFill>
                  <a:schemeClr val="dk2"/>
                </a:solidFill>
              </a:rPr>
              <a:t>Our model could be used to determine how a change in the facilities could help increase or lower the price. </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