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 roundtripDataSignature="AMtx7mjiWeAXq8UQvdlb6CNwcBYehxxM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3174" y="1575938"/>
            <a:ext cx="4344300" cy="46812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341575" y="3207100"/>
            <a:ext cx="165600" cy="3405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550245" y="3732789"/>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Nordic Sensor Company is one of the leaders of IoT sensor space focusing on energy consumptions and production. One of NSC newest’s offers to the residents was the Insense tracking sensor, which in its early stages of testing returned less than 2% failure rate. With massive production across the world, NSC now faces a 15% failure rate, which could lead to not only financial losses but also could </a:t>
            </a:r>
            <a:r>
              <a:rPr b="1" lang="en-AU" sz="1070"/>
              <a:t>deteriorate</a:t>
            </a:r>
            <a:r>
              <a:rPr b="1" lang="en-AU" sz="1070"/>
              <a:t> the image of the company with its key customers.</a:t>
            </a:r>
            <a:endParaRPr b="0" i="0" sz="1400" u="none" cap="none" strike="noStrike">
              <a:solidFill>
                <a:srgbClr val="000000"/>
              </a:solidFill>
              <a:latin typeface="Arial"/>
              <a:ea typeface="Arial"/>
              <a:cs typeface="Arial"/>
              <a:sym typeface="Arial"/>
            </a:endParaRPr>
          </a:p>
        </p:txBody>
      </p:sp>
      <p:sp>
        <p:nvSpPr>
          <p:cNvPr id="35" name="Google Shape;35;p1"/>
          <p:cNvSpPr txBox="1"/>
          <p:nvPr/>
        </p:nvSpPr>
        <p:spPr>
          <a:xfrm>
            <a:off x="143071" y="4028899"/>
            <a:ext cx="4324500" cy="1410600"/>
          </a:xfrm>
          <a:prstGeom prst="rect">
            <a:avLst/>
          </a:prstGeom>
          <a:noFill/>
          <a:ln>
            <a:noFill/>
          </a:ln>
        </p:spPr>
        <p:txBody>
          <a:bodyPr anchorCtr="0" anchor="t" bIns="45700" lIns="91425" spcFirstLastPara="1" rIns="91425" wrap="square" tIns="45700">
            <a:noAutofit/>
          </a:bodyPr>
          <a:lstStyle/>
          <a:p>
            <a:pPr indent="-296608" lvl="0" marL="457200" marR="0" rtl="0" algn="l">
              <a:lnSpc>
                <a:spcPct val="100000"/>
              </a:lnSpc>
              <a:spcBef>
                <a:spcPts val="0"/>
              </a:spcBef>
              <a:spcAft>
                <a:spcPts val="0"/>
              </a:spcAft>
              <a:buClr>
                <a:srgbClr val="000000"/>
              </a:buClr>
              <a:buSzPts val="1071"/>
              <a:buFont typeface="Arial"/>
              <a:buChar char="●"/>
            </a:pPr>
            <a:r>
              <a:rPr b="1" lang="en-AU" sz="1071"/>
              <a:t>Achieve a failure rate below 5% and keeping the production rate the same.</a:t>
            </a:r>
            <a:endParaRPr b="1" sz="1071"/>
          </a:p>
          <a:p>
            <a:pPr indent="-296608" lvl="0" marL="457200" marR="0" rtl="0" algn="l">
              <a:lnSpc>
                <a:spcPct val="100000"/>
              </a:lnSpc>
              <a:spcBef>
                <a:spcPts val="0"/>
              </a:spcBef>
              <a:spcAft>
                <a:spcPts val="0"/>
              </a:spcAft>
              <a:buSzPts val="1071"/>
              <a:buChar char="●"/>
            </a:pPr>
            <a:r>
              <a:rPr b="1" lang="en-AU" sz="1071"/>
              <a:t>Preserve a trustworthy relationship with the OEM partners and fulfill their demand in a </a:t>
            </a:r>
            <a:r>
              <a:rPr b="1" lang="en-AU" sz="1071"/>
              <a:t>reasonable</a:t>
            </a:r>
            <a:r>
              <a:rPr b="1" lang="en-AU" sz="1071"/>
              <a:t> time frame.</a:t>
            </a:r>
            <a:endParaRPr b="1" sz="1071"/>
          </a:p>
          <a:p>
            <a:pPr indent="0" lvl="0" marL="0" marR="0" rtl="0" algn="l">
              <a:lnSpc>
                <a:spcPct val="100000"/>
              </a:lnSpc>
              <a:spcBef>
                <a:spcPts val="0"/>
              </a:spcBef>
              <a:spcAft>
                <a:spcPts val="0"/>
              </a:spcAft>
              <a:buNone/>
            </a:pPr>
            <a:r>
              <a:t/>
            </a:r>
            <a:endParaRPr b="1" sz="1071"/>
          </a:p>
        </p:txBody>
      </p:sp>
      <p:sp>
        <p:nvSpPr>
          <p:cNvPr id="36" name="Google Shape;36;p1"/>
          <p:cNvSpPr txBox="1"/>
          <p:nvPr/>
        </p:nvSpPr>
        <p:spPr>
          <a:xfrm>
            <a:off x="186842" y="5184805"/>
            <a:ext cx="4324418" cy="751488"/>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rgbClr val="000000"/>
              </a:buClr>
              <a:buSzPts val="1400"/>
              <a:buChar char="●"/>
            </a:pPr>
            <a:r>
              <a:rPr b="1" lang="en-AU" sz="1071"/>
              <a:t>Working closely with the Singapore factory to identify the problem based on their Cert data. This will require a detailed review of not only the 7 parts, but also the vendors to lower the chances of failure from the source.</a:t>
            </a:r>
            <a:endParaRPr b="1" i="0" sz="1400" u="none" cap="none" strike="noStrike">
              <a:solidFill>
                <a:srgbClr val="000000"/>
              </a:solidFill>
            </a:endParaRPr>
          </a:p>
        </p:txBody>
      </p:sp>
      <p:sp>
        <p:nvSpPr>
          <p:cNvPr id="37" name="Google Shape;37;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296545" lvl="0" marL="457200" marR="0" rtl="0" algn="l">
              <a:lnSpc>
                <a:spcPct val="100000"/>
              </a:lnSpc>
              <a:spcBef>
                <a:spcPts val="0"/>
              </a:spcBef>
              <a:spcAft>
                <a:spcPts val="0"/>
              </a:spcAft>
              <a:buClr>
                <a:srgbClr val="000000"/>
              </a:buClr>
              <a:buSzPts val="1070"/>
              <a:buFont typeface="Arial"/>
              <a:buChar char="●"/>
            </a:pPr>
            <a:r>
              <a:rPr b="1" lang="en-AU" sz="1070"/>
              <a:t>Limited time due to the </a:t>
            </a:r>
            <a:r>
              <a:rPr b="1" lang="en-AU" sz="1070"/>
              <a:t>existing</a:t>
            </a:r>
            <a:r>
              <a:rPr b="1" lang="en-AU" sz="1070"/>
              <a:t> orders for InSense from the key clients.</a:t>
            </a:r>
            <a:endParaRPr b="1" sz="1070"/>
          </a:p>
          <a:p>
            <a:pPr indent="-296545" lvl="0" marL="457200" marR="0" rtl="0" algn="l">
              <a:lnSpc>
                <a:spcPct val="100000"/>
              </a:lnSpc>
              <a:spcBef>
                <a:spcPts val="0"/>
              </a:spcBef>
              <a:spcAft>
                <a:spcPts val="0"/>
              </a:spcAft>
              <a:buSzPts val="1070"/>
              <a:buChar char="●"/>
            </a:pPr>
            <a:r>
              <a:rPr b="1" lang="en-AU" sz="1070"/>
              <a:t>Pausing </a:t>
            </a:r>
            <a:r>
              <a:rPr b="1" lang="en-AU" sz="1070"/>
              <a:t>manufacture</a:t>
            </a:r>
            <a:r>
              <a:rPr b="1" lang="en-AU" sz="1070"/>
              <a:t> until the problem is resolved will cost the company in time and money.</a:t>
            </a:r>
            <a:endParaRPr b="1" sz="1070"/>
          </a:p>
        </p:txBody>
      </p:sp>
      <p:sp>
        <p:nvSpPr>
          <p:cNvPr id="38" name="Google Shape;38;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296545" lvl="0" marL="457200" marR="0" rtl="0" algn="l">
              <a:lnSpc>
                <a:spcPct val="100000"/>
              </a:lnSpc>
              <a:spcBef>
                <a:spcPts val="0"/>
              </a:spcBef>
              <a:spcAft>
                <a:spcPts val="0"/>
              </a:spcAft>
              <a:buClr>
                <a:srgbClr val="000000"/>
              </a:buClr>
              <a:buSzPts val="1070"/>
              <a:buFont typeface="Arial"/>
              <a:buChar char="●"/>
            </a:pPr>
            <a:r>
              <a:rPr b="1" lang="en-AU" sz="1070"/>
              <a:t>Chi-squares</a:t>
            </a:r>
            <a:endParaRPr b="1" sz="1070"/>
          </a:p>
          <a:p>
            <a:pPr indent="-296545" lvl="0" marL="457200" marR="0" rtl="0" algn="l">
              <a:lnSpc>
                <a:spcPct val="100000"/>
              </a:lnSpc>
              <a:spcBef>
                <a:spcPts val="0"/>
              </a:spcBef>
              <a:spcAft>
                <a:spcPts val="0"/>
              </a:spcAft>
              <a:buSzPts val="1070"/>
              <a:buChar char="●"/>
            </a:pPr>
            <a:r>
              <a:rPr b="1" lang="en-AU" sz="1070"/>
              <a:t>CERT</a:t>
            </a:r>
            <a:endParaRPr b="1" sz="1070"/>
          </a:p>
          <a:p>
            <a:pPr indent="0" lvl="0" marL="457200" marR="0" rtl="0" algn="l">
              <a:lnSpc>
                <a:spcPct val="100000"/>
              </a:lnSpc>
              <a:spcBef>
                <a:spcPts val="0"/>
              </a:spcBef>
              <a:spcAft>
                <a:spcPts val="0"/>
              </a:spcAft>
              <a:buNone/>
            </a:pPr>
            <a:r>
              <a:t/>
            </a:r>
            <a:endParaRPr b="1" sz="1070"/>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Tony Abraham-INSENSE VP, </a:t>
            </a:r>
            <a:endParaRPr sz="1071"/>
          </a:p>
          <a:p>
            <a:pPr indent="0" lvl="0" marL="0" marR="0" rtl="0" algn="l">
              <a:lnSpc>
                <a:spcPct val="100000"/>
              </a:lnSpc>
              <a:spcBef>
                <a:spcPts val="0"/>
              </a:spcBef>
              <a:spcAft>
                <a:spcPts val="0"/>
              </a:spcAft>
              <a:buClr>
                <a:srgbClr val="000000"/>
              </a:buClr>
              <a:buSzPts val="1071"/>
              <a:buFont typeface="Arial"/>
              <a:buNone/>
            </a:pPr>
            <a:r>
              <a:rPr lang="en-AU" sz="1071"/>
              <a:t>Gary Neumont - Head of Manufacturing</a:t>
            </a:r>
            <a:endParaRPr sz="1071"/>
          </a:p>
          <a:p>
            <a:pPr indent="0" lvl="0" marL="0" marR="0" rtl="0" algn="l">
              <a:lnSpc>
                <a:spcPct val="100000"/>
              </a:lnSpc>
              <a:spcBef>
                <a:spcPts val="0"/>
              </a:spcBef>
              <a:spcAft>
                <a:spcPts val="0"/>
              </a:spcAft>
              <a:buClr>
                <a:srgbClr val="000000"/>
              </a:buClr>
              <a:buSzPts val="1071"/>
              <a:buFont typeface="Arial"/>
              <a:buNone/>
            </a:pPr>
            <a:r>
              <a:rPr lang="en-AU" sz="1071"/>
              <a:t>Jessica jones - Engineer</a:t>
            </a:r>
            <a:endParaRPr sz="1071"/>
          </a:p>
          <a:p>
            <a:pPr indent="0" lvl="0" marL="0" marR="0" rtl="0" algn="l">
              <a:lnSpc>
                <a:spcPct val="100000"/>
              </a:lnSpc>
              <a:spcBef>
                <a:spcPts val="0"/>
              </a:spcBef>
              <a:spcAft>
                <a:spcPts val="0"/>
              </a:spcAft>
              <a:buClr>
                <a:srgbClr val="000000"/>
              </a:buClr>
              <a:buSzPts val="1071"/>
              <a:buFont typeface="Arial"/>
              <a:buNone/>
            </a:pPr>
            <a:r>
              <a:rPr lang="en-AU" sz="1071"/>
              <a:t>Vince - head of Datascience</a:t>
            </a:r>
            <a:endParaRPr sz="1071"/>
          </a:p>
        </p:txBody>
      </p:sp>
      <p:sp>
        <p:nvSpPr>
          <p:cNvPr id="48" name="Google Shape;48;p1"/>
          <p:cNvSpPr txBox="1"/>
          <p:nvPr/>
        </p:nvSpPr>
        <p:spPr>
          <a:xfrm>
            <a:off x="184140" y="540901"/>
            <a:ext cx="8584648"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How can NSC lower its InSense failure rate to less than 5% for its </a:t>
            </a:r>
            <a:r>
              <a:rPr b="1" lang="en-AU"/>
              <a:t>factories</a:t>
            </a:r>
            <a:r>
              <a:rPr b="1" lang="en-AU"/>
              <a:t> in Asia through </a:t>
            </a:r>
            <a:r>
              <a:rPr b="1" lang="en-AU"/>
              <a:t>reevaluating</a:t>
            </a:r>
            <a:r>
              <a:rPr b="1" lang="en-AU"/>
              <a:t> the part and the </a:t>
            </a:r>
            <a:r>
              <a:rPr b="1" lang="en-AU"/>
              <a:t>manufacturing</a:t>
            </a:r>
            <a:r>
              <a:rPr b="1" lang="en-AU"/>
              <a:t> practices withing the next 2 months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