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8" r:id="rId2"/>
    <p:sldId id="279" r:id="rId3"/>
    <p:sldId id="282" r:id="rId4"/>
    <p:sldId id="283" r:id="rId5"/>
    <p:sldId id="284" r:id="rId6"/>
    <p:sldId id="285" r:id="rId7"/>
    <p:sldId id="286" r:id="rId8"/>
    <p:sldId id="290" r:id="rId9"/>
    <p:sldId id="287" r:id="rId10"/>
    <p:sldId id="288" r:id="rId11"/>
    <p:sldId id="291" r:id="rId12"/>
    <p:sldId id="292" r:id="rId13"/>
    <p:sldId id="295" r:id="rId14"/>
    <p:sldId id="294" r:id="rId15"/>
    <p:sldId id="296" r:id="rId16"/>
    <p:sldId id="293" r:id="rId17"/>
    <p:sldId id="297" r:id="rId18"/>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0" d="100"/>
          <a:sy n="80" d="100"/>
        </p:scale>
        <p:origin x="1466" y="3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Cliquez pour modifier le style des sous-titres du masque</a:t>
            </a:r>
          </a:p>
        </p:txBody>
      </p:sp>
      <p:sp>
        <p:nvSpPr>
          <p:cNvPr id="4" name="Espace réservé de la date 3"/>
          <p:cNvSpPr>
            <a:spLocks noGrp="1"/>
          </p:cNvSpPr>
          <p:nvPr>
            <p:ph type="dt" sz="half" idx="10"/>
          </p:nvPr>
        </p:nvSpPr>
        <p:spPr/>
        <p:txBody>
          <a:bodyPr/>
          <a:lstStyle/>
          <a:p>
            <a:fld id="{DECD4C85-A4FC-445A-8CEF-D1C520D6A608}" type="datetimeFigureOut">
              <a:rPr lang="fr-FR" smtClean="0"/>
              <a:pPr/>
              <a:t>17/05/2023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27249-2045-409D-A865-90E3C3AB8354}" type="slidenum">
              <a:rPr lang="fr-FR" smtClean="0"/>
              <a:pPr/>
              <a:t>‹#›</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DECD4C85-A4FC-445A-8CEF-D1C520D6A608}" type="datetimeFigureOut">
              <a:rPr lang="fr-FR" smtClean="0"/>
              <a:pPr/>
              <a:t>17/05/2023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27249-2045-409D-A865-90E3C3AB8354}" type="slidenum">
              <a:rPr lang="fr-FR" smtClean="0"/>
              <a:pPr/>
              <a:t>‹#›</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DECD4C85-A4FC-445A-8CEF-D1C520D6A608}" type="datetimeFigureOut">
              <a:rPr lang="fr-FR" smtClean="0"/>
              <a:pPr/>
              <a:t>17/05/2023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27249-2045-409D-A865-90E3C3AB8354}" type="slidenum">
              <a:rPr lang="fr-FR" smtClean="0"/>
              <a:pPr/>
              <a:t>‹#›</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DECD4C85-A4FC-445A-8CEF-D1C520D6A608}" type="datetimeFigureOut">
              <a:rPr lang="fr-FR" smtClean="0"/>
              <a:pPr/>
              <a:t>17/05/2023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27249-2045-409D-A865-90E3C3AB8354}" type="slidenum">
              <a:rPr lang="fr-FR" smtClean="0"/>
              <a:pPr/>
              <a:t>‹#›</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Cliquez pour modifier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p>
            <a:fld id="{DECD4C85-A4FC-445A-8CEF-D1C520D6A608}" type="datetimeFigureOut">
              <a:rPr lang="fr-FR" smtClean="0"/>
              <a:pPr/>
              <a:t>17/05/2023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27249-2045-409D-A865-90E3C3AB8354}" type="slidenum">
              <a:rPr lang="fr-FR" smtClean="0"/>
              <a:pPr/>
              <a:t>‹#›</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DECD4C85-A4FC-445A-8CEF-D1C520D6A608}" type="datetimeFigureOut">
              <a:rPr lang="fr-FR" smtClean="0"/>
              <a:pPr/>
              <a:t>17/05/2023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5027249-2045-409D-A865-90E3C3AB8354}" type="slidenum">
              <a:rPr lang="fr-FR" smtClean="0"/>
              <a:pPr/>
              <a:t>‹#›</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DECD4C85-A4FC-445A-8CEF-D1C520D6A608}" type="datetimeFigureOut">
              <a:rPr lang="fr-FR" smtClean="0"/>
              <a:pPr/>
              <a:t>17/05/2023</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95027249-2045-409D-A865-90E3C3AB8354}" type="slidenum">
              <a:rPr lang="fr-FR" smtClean="0"/>
              <a:pPr/>
              <a:t>‹#›</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e la date 2"/>
          <p:cNvSpPr>
            <a:spLocks noGrp="1"/>
          </p:cNvSpPr>
          <p:nvPr>
            <p:ph type="dt" sz="half" idx="10"/>
          </p:nvPr>
        </p:nvSpPr>
        <p:spPr/>
        <p:txBody>
          <a:bodyPr/>
          <a:lstStyle/>
          <a:p>
            <a:fld id="{DECD4C85-A4FC-445A-8CEF-D1C520D6A608}" type="datetimeFigureOut">
              <a:rPr lang="fr-FR" smtClean="0"/>
              <a:pPr/>
              <a:t>17/05/2023</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95027249-2045-409D-A865-90E3C3AB8354}" type="slidenum">
              <a:rPr lang="fr-FR" smtClean="0"/>
              <a:pPr/>
              <a:t>‹#›</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DECD4C85-A4FC-445A-8CEF-D1C520D6A608}" type="datetimeFigureOut">
              <a:rPr lang="fr-FR" smtClean="0"/>
              <a:pPr/>
              <a:t>17/05/2023</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95027249-2045-409D-A865-90E3C3AB8354}" type="slidenum">
              <a:rPr lang="fr-FR" smtClean="0"/>
              <a:pPr/>
              <a:t>‹#›</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DECD4C85-A4FC-445A-8CEF-D1C520D6A608}" type="datetimeFigureOut">
              <a:rPr lang="fr-FR" smtClean="0"/>
              <a:pPr/>
              <a:t>17/05/2023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5027249-2045-409D-A865-90E3C3AB8354}" type="slidenum">
              <a:rPr lang="fr-FR" smtClean="0"/>
              <a:pPr/>
              <a:t>‹#›</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DECD4C85-A4FC-445A-8CEF-D1C520D6A608}" type="datetimeFigureOut">
              <a:rPr lang="fr-FR" smtClean="0"/>
              <a:pPr/>
              <a:t>17/05/2023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5027249-2045-409D-A865-90E3C3AB8354}" type="slidenum">
              <a:rPr lang="fr-FR" smtClean="0"/>
              <a:pPr/>
              <a:t>‹#›</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a:t>Cliquez pour modifier le style du titre</a:t>
            </a: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D4C85-A4FC-445A-8CEF-D1C520D6A608}" type="datetimeFigureOut">
              <a:rPr lang="fr-FR" smtClean="0"/>
              <a:pPr/>
              <a:t>17/05/2023</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027249-2045-409D-A865-90E3C3AB8354}" type="slidenum">
              <a:rPr lang="fr-FR" smtClean="0"/>
              <a:pPr/>
              <a:t>‹#›</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 coins arrondis 11">
            <a:extLst>
              <a:ext uri="{FF2B5EF4-FFF2-40B4-BE49-F238E27FC236}">
                <a16:creationId xmlns:a16="http://schemas.microsoft.com/office/drawing/2014/main" id="{83837E31-76B9-4358-BD34-E36AC93E87F7}"/>
              </a:ext>
            </a:extLst>
          </p:cNvPr>
          <p:cNvSpPr/>
          <p:nvPr/>
        </p:nvSpPr>
        <p:spPr>
          <a:xfrm>
            <a:off x="1835696" y="1239295"/>
            <a:ext cx="5472608" cy="783756"/>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space réservé du contenu 2"/>
          <p:cNvSpPr>
            <a:spLocks noGrp="1"/>
          </p:cNvSpPr>
          <p:nvPr>
            <p:ph idx="1"/>
          </p:nvPr>
        </p:nvSpPr>
        <p:spPr>
          <a:xfrm>
            <a:off x="428596" y="1500174"/>
            <a:ext cx="8229600" cy="4525963"/>
          </a:xfrm>
        </p:spPr>
        <p:txBody>
          <a:bodyPr/>
          <a:lstStyle/>
          <a:p>
            <a:pPr marL="514350" indent="-514350">
              <a:buNone/>
            </a:pPr>
            <a:endParaRPr lang="fr-FR" u="sng" dirty="0">
              <a:solidFill>
                <a:schemeClr val="tx1">
                  <a:lumMod val="95000"/>
                  <a:lumOff val="5000"/>
                </a:schemeClr>
              </a:solidFill>
            </a:endParaRPr>
          </a:p>
          <a:p>
            <a:pPr>
              <a:buNone/>
            </a:pPr>
            <a:endParaRPr lang="fr-FR" dirty="0"/>
          </a:p>
        </p:txBody>
      </p:sp>
      <p:pic>
        <p:nvPicPr>
          <p:cNvPr id="1032" name="Picture 8" descr="Why Laravel is best PHP framework in 2020? - CloudOnHire">
            <a:extLst>
              <a:ext uri="{FF2B5EF4-FFF2-40B4-BE49-F238E27FC236}">
                <a16:creationId xmlns:a16="http://schemas.microsoft.com/office/drawing/2014/main" id="{48799C01-C797-4001-A763-F0E7CF3EA8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672" y="2152930"/>
            <a:ext cx="7486656" cy="3743328"/>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 8">
            <a:extLst>
              <a:ext uri="{FF2B5EF4-FFF2-40B4-BE49-F238E27FC236}">
                <a16:creationId xmlns:a16="http://schemas.microsoft.com/office/drawing/2014/main" id="{27108DB9-4B51-4327-BAA9-34CE9E2C27A8}"/>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512" y="165113"/>
            <a:ext cx="864096" cy="704850"/>
          </a:xfrm>
          <a:prstGeom prst="rect">
            <a:avLst/>
          </a:prstGeom>
          <a:noFill/>
          <a:ln>
            <a:noFill/>
          </a:ln>
        </p:spPr>
      </p:pic>
      <p:graphicFrame>
        <p:nvGraphicFramePr>
          <p:cNvPr id="7" name="Tableau 6">
            <a:extLst>
              <a:ext uri="{FF2B5EF4-FFF2-40B4-BE49-F238E27FC236}">
                <a16:creationId xmlns:a16="http://schemas.microsoft.com/office/drawing/2014/main" id="{670F5631-B51C-4E5A-A708-40AE055435D7}"/>
              </a:ext>
            </a:extLst>
          </p:cNvPr>
          <p:cNvGraphicFramePr>
            <a:graphicFrameLocks noGrp="1"/>
          </p:cNvGraphicFramePr>
          <p:nvPr>
            <p:extLst>
              <p:ext uri="{D42A27DB-BD31-4B8C-83A1-F6EECF244321}">
                <p14:modId xmlns:p14="http://schemas.microsoft.com/office/powerpoint/2010/main" val="3075449119"/>
              </p:ext>
            </p:extLst>
          </p:nvPr>
        </p:nvGraphicFramePr>
        <p:xfrm>
          <a:off x="1259632" y="479438"/>
          <a:ext cx="6124575" cy="314325"/>
        </p:xfrm>
        <a:graphic>
          <a:graphicData uri="http://schemas.openxmlformats.org/drawingml/2006/table">
            <a:tbl>
              <a:tblPr/>
              <a:tblGrid>
                <a:gridCol w="6124575">
                  <a:extLst>
                    <a:ext uri="{9D8B030D-6E8A-4147-A177-3AD203B41FA5}">
                      <a16:colId xmlns:a16="http://schemas.microsoft.com/office/drawing/2014/main" val="399840801"/>
                    </a:ext>
                  </a:extLst>
                </a:gridCol>
              </a:tblGrid>
              <a:tr h="314325">
                <a:tc>
                  <a:txBody>
                    <a:bodyPr/>
                    <a:lstStyle/>
                    <a:p>
                      <a:pPr algn="ctr">
                        <a:lnSpc>
                          <a:spcPct val="115000"/>
                        </a:lnSpc>
                        <a:spcBef>
                          <a:spcPts val="1200"/>
                        </a:spcBef>
                        <a:spcAft>
                          <a:spcPts val="1200"/>
                        </a:spcAft>
                      </a:pPr>
                      <a:r>
                        <a:rPr lang="fr-FR" sz="1400" b="1" i="1" dirty="0">
                          <a:effectLst/>
                          <a:latin typeface="Calibri" panose="020F0502020204030204" pitchFamily="34" charset="0"/>
                          <a:ea typeface="Times New Roman" panose="02020603050405020304" pitchFamily="18" charset="0"/>
                          <a:cs typeface="Arial" panose="020B0604020202020204" pitchFamily="34" charset="0"/>
                        </a:rPr>
                        <a:t>Direction Régionale Rabat – Salé - Kénitra</a:t>
                      </a:r>
                      <a:endParaRPr lang="fr-FR" sz="1000" dirty="0">
                        <a:effectLst/>
                        <a:latin typeface="Times New Roman" panose="02020603050405020304" pitchFamily="18" charset="0"/>
                        <a:ea typeface="Times New Roman" panose="02020603050405020304" pitchFamily="18" charset="0"/>
                      </a:endParaRPr>
                    </a:p>
                  </a:txBody>
                  <a:tcPr marL="44450" marR="4445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63340731"/>
                  </a:ext>
                </a:extLst>
              </a:tr>
            </a:tbl>
          </a:graphicData>
        </a:graphic>
      </p:graphicFrame>
      <p:sp>
        <p:nvSpPr>
          <p:cNvPr id="8" name="Rectangle 7">
            <a:extLst>
              <a:ext uri="{FF2B5EF4-FFF2-40B4-BE49-F238E27FC236}">
                <a16:creationId xmlns:a16="http://schemas.microsoft.com/office/drawing/2014/main" id="{389DDFF2-F8CB-41BE-B914-4AF57B786865}"/>
              </a:ext>
            </a:extLst>
          </p:cNvPr>
          <p:cNvSpPr/>
          <p:nvPr/>
        </p:nvSpPr>
        <p:spPr>
          <a:xfrm>
            <a:off x="6804248" y="6287016"/>
            <a:ext cx="2146742" cy="369332"/>
          </a:xfrm>
          <a:prstGeom prst="rect">
            <a:avLst/>
          </a:prstGeom>
        </p:spPr>
        <p:txBody>
          <a:bodyPr wrap="none">
            <a:spAutoFit/>
          </a:bodyPr>
          <a:lstStyle/>
          <a:p>
            <a:pPr algn="ctr"/>
            <a:r>
              <a:rPr lang="fr-FR" i="1" dirty="0">
                <a:latin typeface="Angsana New" pitchFamily="18" charset="-34"/>
                <a:cs typeface="Angsana New" pitchFamily="18" charset="-34"/>
              </a:rPr>
              <a:t>Réalisé par M. Hamid </a:t>
            </a:r>
            <a:r>
              <a:rPr lang="fr-FR" i="1" dirty="0" err="1">
                <a:latin typeface="Angsana New" pitchFamily="18" charset="-34"/>
                <a:cs typeface="Angsana New" pitchFamily="18" charset="-34"/>
              </a:rPr>
              <a:t>Belyazidi</a:t>
            </a:r>
            <a:endParaRPr lang="fr-FR" i="1" dirty="0">
              <a:latin typeface="Angsana New" pitchFamily="18" charset="-34"/>
              <a:cs typeface="Angsana New" pitchFamily="18" charset="-34"/>
            </a:endParaRPr>
          </a:p>
        </p:txBody>
      </p:sp>
      <p:sp>
        <p:nvSpPr>
          <p:cNvPr id="10" name="Rectangle 9">
            <a:extLst>
              <a:ext uri="{FF2B5EF4-FFF2-40B4-BE49-F238E27FC236}">
                <a16:creationId xmlns:a16="http://schemas.microsoft.com/office/drawing/2014/main" id="{43E213D3-8E98-4129-BEC2-FBE648C34139}"/>
              </a:ext>
            </a:extLst>
          </p:cNvPr>
          <p:cNvSpPr/>
          <p:nvPr/>
        </p:nvSpPr>
        <p:spPr>
          <a:xfrm>
            <a:off x="6784214" y="148206"/>
            <a:ext cx="2186817" cy="369332"/>
          </a:xfrm>
          <a:prstGeom prst="rect">
            <a:avLst/>
          </a:prstGeom>
        </p:spPr>
        <p:txBody>
          <a:bodyPr wrap="none">
            <a:spAutoFit/>
          </a:bodyPr>
          <a:lstStyle/>
          <a:p>
            <a:pPr algn="ctr"/>
            <a:r>
              <a:rPr lang="fr-FR" b="1" i="1" dirty="0">
                <a:latin typeface="Angsana New" pitchFamily="18" charset="-34"/>
                <a:cs typeface="Angsana New" pitchFamily="18" charset="-34"/>
              </a:rPr>
              <a:t>Année de formation :2022/2023</a:t>
            </a:r>
          </a:p>
        </p:txBody>
      </p:sp>
      <p:sp>
        <p:nvSpPr>
          <p:cNvPr id="11" name="Rectangle 10">
            <a:extLst>
              <a:ext uri="{FF2B5EF4-FFF2-40B4-BE49-F238E27FC236}">
                <a16:creationId xmlns:a16="http://schemas.microsoft.com/office/drawing/2014/main" id="{B7A9E4E8-707B-4C64-92ED-A5F3701B082E}"/>
              </a:ext>
            </a:extLst>
          </p:cNvPr>
          <p:cNvSpPr/>
          <p:nvPr/>
        </p:nvSpPr>
        <p:spPr>
          <a:xfrm>
            <a:off x="1879100" y="1423974"/>
            <a:ext cx="5328592" cy="468077"/>
          </a:xfrm>
          <a:prstGeom prst="rect">
            <a:avLst/>
          </a:prstGeom>
        </p:spPr>
        <p:txBody>
          <a:bodyPr wrap="square">
            <a:spAutoFit/>
          </a:bodyPr>
          <a:lstStyle/>
          <a:p>
            <a:pPr algn="ctr">
              <a:lnSpc>
                <a:spcPct val="107000"/>
              </a:lnSpc>
              <a:spcAft>
                <a:spcPts val="800"/>
              </a:spcAft>
            </a:pPr>
            <a:r>
              <a:rPr lang="fr-FR" sz="2400" b="1" dirty="0">
                <a:solidFill>
                  <a:schemeClr val="accent1">
                    <a:lumMod val="75000"/>
                  </a:schemeClr>
                </a:solidFill>
                <a:latin typeface="Times New Roman" panose="02020603050405020304" pitchFamily="18" charset="0"/>
                <a:ea typeface="Calibri" panose="020F0502020204030204" pitchFamily="34" charset="0"/>
                <a:cs typeface="Arial" panose="020B0604020202020204" pitchFamily="34" charset="0"/>
              </a:rPr>
              <a:t>Développer en back-end</a:t>
            </a:r>
            <a:endParaRPr lang="fr-FR" sz="2400" dirty="0">
              <a:solidFill>
                <a:schemeClr val="accent1">
                  <a:lumMod val="75000"/>
                </a:schemeClr>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B46F5AEB-5EF8-495E-97C3-D51D6A6A9F31}"/>
              </a:ext>
            </a:extLst>
          </p:cNvPr>
          <p:cNvSpPr/>
          <p:nvPr/>
        </p:nvSpPr>
        <p:spPr>
          <a:xfrm>
            <a:off x="4572000" y="5095485"/>
            <a:ext cx="3637640" cy="954107"/>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2800" dirty="0"/>
              <a:t>Base de données  </a:t>
            </a:r>
          </a:p>
          <a:p>
            <a:pPr algn="ctr"/>
            <a:r>
              <a:rPr lang="fr-FR" sz="2800" dirty="0"/>
              <a:t>Migration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472608"/>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3"/>
            </a:pPr>
            <a:r>
              <a:rPr lang="fr-FR" sz="2200" b="1" dirty="0">
                <a:solidFill>
                  <a:srgbClr val="002060"/>
                </a:solidFill>
                <a:latin typeface="Times New Roman" panose="02020603050405020304" pitchFamily="18" charset="0"/>
                <a:cs typeface="Times New Roman" panose="02020603050405020304" pitchFamily="18" charset="0"/>
              </a:rPr>
              <a:t>Approfondir la programmation Laravel</a:t>
            </a:r>
            <a:endParaRPr lang="fr-FR" sz="22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startAt="2"/>
            </a:pPr>
            <a:r>
              <a:rPr lang="fr-FR" sz="1900" dirty="0">
                <a:solidFill>
                  <a:srgbClr val="C00000"/>
                </a:solidFill>
                <a:latin typeface="Times New Roman" panose="02020603050405020304" pitchFamily="18" charset="0"/>
                <a:cs typeface="Times New Roman" panose="02020603050405020304" pitchFamily="18" charset="0"/>
              </a:rPr>
              <a:t>Interagir avec la base de données</a:t>
            </a:r>
            <a:endParaRPr lang="fr-FR" sz="1900" b="1" dirty="0">
              <a:solidFill>
                <a:srgbClr val="00B050"/>
              </a:solidFill>
              <a:latin typeface="Times New Roman" panose="02020603050405020304" pitchFamily="18" charset="0"/>
              <a:cs typeface="Times New Roman" panose="02020603050405020304" pitchFamily="18" charset="0"/>
            </a:endParaRPr>
          </a:p>
          <a:p>
            <a:pPr marL="514350" lvl="1" indent="0" algn="ctr">
              <a:buNone/>
            </a:pPr>
            <a:r>
              <a:rPr lang="fr-FR" sz="2200" b="1" dirty="0">
                <a:solidFill>
                  <a:srgbClr val="0070C0"/>
                </a:solidFill>
                <a:latin typeface="Times New Roman" panose="02020603050405020304" pitchFamily="18" charset="0"/>
                <a:cs typeface="Times New Roman" panose="02020603050405020304" pitchFamily="18" charset="0"/>
              </a:rPr>
              <a:t>Gestion de Migration </a:t>
            </a:r>
          </a:p>
          <a:p>
            <a:pPr marL="400050" lvl="1" indent="0">
              <a:buNone/>
            </a:pPr>
            <a:r>
              <a:rPr lang="fr-FR" sz="2000" dirty="0">
                <a:solidFill>
                  <a:srgbClr val="C00000"/>
                </a:solidFill>
                <a:latin typeface="Times New Roman" panose="02020603050405020304" pitchFamily="18" charset="0"/>
                <a:cs typeface="Times New Roman" panose="02020603050405020304" pitchFamily="18" charset="0"/>
              </a:rPr>
              <a:t>Les fonctions (</a:t>
            </a:r>
            <a:r>
              <a:rPr lang="fr-FR" sz="2000" b="1" dirty="0">
                <a:solidFill>
                  <a:srgbClr val="00B050"/>
                </a:solidFill>
                <a:latin typeface="Times New Roman" panose="02020603050405020304" pitchFamily="18" charset="0"/>
                <a:cs typeface="Times New Roman" panose="02020603050405020304" pitchFamily="18" charset="0"/>
              </a:rPr>
              <a:t>up et down</a:t>
            </a:r>
            <a:r>
              <a:rPr lang="fr-FR" sz="2000" dirty="0">
                <a:solidFill>
                  <a:srgbClr val="C00000"/>
                </a:solidFill>
                <a:latin typeface="Times New Roman" panose="02020603050405020304" pitchFamily="18" charset="0"/>
                <a:cs typeface="Times New Roman" panose="02020603050405020304" pitchFamily="18" charset="0"/>
              </a:rPr>
              <a:t> )</a:t>
            </a: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Cela générera un fichier dans le dossier </a:t>
            </a:r>
            <a:r>
              <a:rPr lang="fr-FR" sz="2000" b="1" dirty="0">
                <a:solidFill>
                  <a:schemeClr val="tx1"/>
                </a:solidFill>
                <a:latin typeface="Times New Roman" panose="02020603050405020304" pitchFamily="18" charset="0"/>
                <a:cs typeface="Times New Roman" panose="02020603050405020304" pitchFamily="18" charset="0"/>
              </a:rPr>
              <a:t>database\migrations</a:t>
            </a: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p:txBody>
      </p:sp>
      <p:sp>
        <p:nvSpPr>
          <p:cNvPr id="6" name="Rectangle : coins arrondis 5">
            <a:extLst>
              <a:ext uri="{FF2B5EF4-FFF2-40B4-BE49-F238E27FC236}">
                <a16:creationId xmlns:a16="http://schemas.microsoft.com/office/drawing/2014/main" id="{0BF2BDC8-4C55-41E5-9798-4D0A4A9880D7}"/>
              </a:ext>
            </a:extLst>
          </p:cNvPr>
          <p:cNvSpPr/>
          <p:nvPr/>
        </p:nvSpPr>
        <p:spPr>
          <a:xfrm>
            <a:off x="611560" y="2852936"/>
            <a:ext cx="7920880" cy="252028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fr-FR" sz="1600" dirty="0">
                <a:solidFill>
                  <a:srgbClr val="4B69C6"/>
                </a:solidFill>
                <a:latin typeface="Consolas" panose="020B0609020204030204" pitchFamily="49" charset="0"/>
              </a:rPr>
              <a:t>public</a:t>
            </a:r>
            <a:r>
              <a:rPr lang="fr-FR" sz="1600" dirty="0">
                <a:solidFill>
                  <a:srgbClr val="333333"/>
                </a:solidFill>
                <a:latin typeface="Consolas" panose="020B0609020204030204" pitchFamily="49" charset="0"/>
              </a:rPr>
              <a:t> </a:t>
            </a:r>
            <a:r>
              <a:rPr lang="fr-FR" sz="1600" dirty="0" err="1">
                <a:solidFill>
                  <a:srgbClr val="7A3E9D"/>
                </a:solidFill>
                <a:latin typeface="Consolas" panose="020B0609020204030204" pitchFamily="49" charset="0"/>
              </a:rPr>
              <a:t>function</a:t>
            </a:r>
            <a:r>
              <a:rPr lang="fr-FR" sz="1600" dirty="0">
                <a:solidFill>
                  <a:srgbClr val="333333"/>
                </a:solidFill>
                <a:latin typeface="Consolas" panose="020B0609020204030204" pitchFamily="49" charset="0"/>
              </a:rPr>
              <a:t> </a:t>
            </a:r>
            <a:r>
              <a:rPr lang="fr-FR" sz="1600" b="1" dirty="0">
                <a:solidFill>
                  <a:srgbClr val="AA3731"/>
                </a:solidFill>
                <a:latin typeface="Consolas" panose="020B0609020204030204" pitchFamily="49" charset="0"/>
              </a:rPr>
              <a:t>up</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b="1" dirty="0" err="1">
                <a:solidFill>
                  <a:srgbClr val="7A3E9D"/>
                </a:solidFill>
                <a:latin typeface="Consolas" panose="020B0609020204030204" pitchFamily="49" charset="0"/>
              </a:rPr>
              <a:t>Schema</a:t>
            </a:r>
            <a:r>
              <a:rPr lang="fr-FR" sz="1600" dirty="0">
                <a:solidFill>
                  <a:srgbClr val="777777"/>
                </a:solidFill>
                <a:latin typeface="Consolas" panose="020B0609020204030204" pitchFamily="49" charset="0"/>
              </a:rPr>
              <a:t>::</a:t>
            </a:r>
            <a:r>
              <a:rPr lang="fr-FR" sz="1600" b="1" dirty="0" err="1">
                <a:solidFill>
                  <a:srgbClr val="AA3731"/>
                </a:solidFill>
                <a:latin typeface="Consolas" panose="020B0609020204030204" pitchFamily="49" charset="0"/>
              </a:rPr>
              <a:t>create</a:t>
            </a:r>
            <a:r>
              <a:rPr lang="fr-FR" sz="1600" dirty="0">
                <a:solidFill>
                  <a:srgbClr val="777777"/>
                </a:solidFill>
                <a:latin typeface="Consolas" panose="020B0609020204030204" pitchFamily="49" charset="0"/>
              </a:rPr>
              <a:t>(‘</a:t>
            </a:r>
            <a:r>
              <a:rPr lang="fr-FR" sz="1600" dirty="0">
                <a:solidFill>
                  <a:srgbClr val="448C27"/>
                </a:solidFill>
                <a:latin typeface="Consolas" panose="020B0609020204030204" pitchFamily="49" charset="0"/>
              </a:rPr>
              <a:t>stagiaires</a:t>
            </a:r>
            <a:r>
              <a:rPr lang="fr-FR" sz="1600" dirty="0">
                <a:solidFill>
                  <a:srgbClr val="777777"/>
                </a:solidFill>
                <a:latin typeface="Consolas" panose="020B0609020204030204" pitchFamily="49" charset="0"/>
              </a:rPr>
              <a:t>',</a:t>
            </a:r>
            <a:r>
              <a:rPr lang="fr-FR" sz="1600" dirty="0">
                <a:solidFill>
                  <a:srgbClr val="333333"/>
                </a:solidFill>
                <a:latin typeface="Consolas" panose="020B0609020204030204" pitchFamily="49" charset="0"/>
              </a:rPr>
              <a:t> </a:t>
            </a:r>
            <a:r>
              <a:rPr lang="fr-FR" sz="1600" dirty="0" err="1">
                <a:solidFill>
                  <a:srgbClr val="7A3E9D"/>
                </a:solidFill>
                <a:latin typeface="Consolas" panose="020B0609020204030204" pitchFamily="49" charset="0"/>
              </a:rPr>
              <a:t>function</a:t>
            </a:r>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r>
              <a:rPr lang="fr-FR" sz="1600" b="1" dirty="0" err="1">
                <a:solidFill>
                  <a:srgbClr val="7A3E9D"/>
                </a:solidFill>
                <a:latin typeface="Consolas" panose="020B0609020204030204" pitchFamily="49" charset="0"/>
              </a:rPr>
              <a:t>Blueprint</a:t>
            </a:r>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r>
              <a:rPr lang="fr-FR" sz="1600" dirty="0">
                <a:solidFill>
                  <a:srgbClr val="7A3E9D"/>
                </a:solidFill>
                <a:latin typeface="Consolas" panose="020B0609020204030204" pitchFamily="49" charset="0"/>
              </a:rPr>
              <a:t>table</a:t>
            </a:r>
            <a:r>
              <a:rPr lang="fr-FR" sz="1600" dirty="0">
                <a:solidFill>
                  <a:srgbClr val="777777"/>
                </a:solidFill>
                <a:latin typeface="Consolas" panose="020B0609020204030204" pitchFamily="49" charset="0"/>
              </a:rPr>
              <a:t>)</a:t>
            </a:r>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r>
              <a:rPr lang="fr-FR" sz="1600" dirty="0">
                <a:solidFill>
                  <a:srgbClr val="7A3E9D"/>
                </a:solidFill>
                <a:latin typeface="Consolas" panose="020B0609020204030204" pitchFamily="49" charset="0"/>
              </a:rPr>
              <a:t>table</a:t>
            </a:r>
            <a:r>
              <a:rPr lang="fr-FR" sz="1600" dirty="0">
                <a:solidFill>
                  <a:srgbClr val="777777"/>
                </a:solidFill>
                <a:latin typeface="Consolas" panose="020B0609020204030204" pitchFamily="49" charset="0"/>
              </a:rPr>
              <a:t>-&gt;</a:t>
            </a:r>
            <a:r>
              <a:rPr lang="fr-FR" sz="1600" b="1" dirty="0">
                <a:solidFill>
                  <a:srgbClr val="AA3731"/>
                </a:solidFill>
                <a:latin typeface="Consolas" panose="020B0609020204030204" pitchFamily="49" charset="0"/>
              </a:rPr>
              <a:t>id</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en-US" sz="1600" dirty="0">
                <a:solidFill>
                  <a:srgbClr val="777777"/>
                </a:solidFill>
                <a:latin typeface="Consolas" panose="020B0609020204030204" pitchFamily="49" charset="0"/>
              </a:rPr>
              <a:t>$</a:t>
            </a:r>
            <a:r>
              <a:rPr lang="en-US" sz="1600" dirty="0">
                <a:solidFill>
                  <a:srgbClr val="7A3E9D"/>
                </a:solidFill>
                <a:latin typeface="Consolas" panose="020B0609020204030204" pitchFamily="49" charset="0"/>
              </a:rPr>
              <a:t>table</a:t>
            </a:r>
            <a:r>
              <a:rPr lang="en-US" sz="1600" dirty="0">
                <a:solidFill>
                  <a:srgbClr val="777777"/>
                </a:solidFill>
                <a:latin typeface="Consolas" panose="020B0609020204030204" pitchFamily="49" charset="0"/>
              </a:rPr>
              <a:t>-&gt;</a:t>
            </a:r>
            <a:r>
              <a:rPr lang="en-US" sz="1600" b="1" dirty="0">
                <a:solidFill>
                  <a:srgbClr val="AA3731"/>
                </a:solidFill>
                <a:latin typeface="Consolas" panose="020B0609020204030204" pitchFamily="49" charset="0"/>
              </a:rPr>
              <a:t>string</a:t>
            </a:r>
            <a:r>
              <a:rPr lang="en-US" sz="1600" dirty="0">
                <a:solidFill>
                  <a:srgbClr val="777777"/>
                </a:solidFill>
                <a:latin typeface="Consolas" panose="020B0609020204030204" pitchFamily="49" charset="0"/>
              </a:rPr>
              <a:t>(‘</a:t>
            </a:r>
            <a:r>
              <a:rPr lang="en-US" sz="1600" dirty="0">
                <a:solidFill>
                  <a:srgbClr val="448C27"/>
                </a:solidFill>
                <a:latin typeface="Consolas" panose="020B0609020204030204" pitchFamily="49" charset="0"/>
              </a:rPr>
              <a:t>nom</a:t>
            </a:r>
            <a:r>
              <a:rPr lang="en-US"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r>
              <a:rPr lang="fr-FR" sz="1600" dirty="0">
                <a:solidFill>
                  <a:srgbClr val="7A3E9D"/>
                </a:solidFill>
                <a:latin typeface="Consolas" panose="020B0609020204030204" pitchFamily="49" charset="0"/>
              </a:rPr>
              <a:t>table</a:t>
            </a:r>
            <a:r>
              <a:rPr lang="fr-FR" sz="1600" dirty="0">
                <a:solidFill>
                  <a:srgbClr val="777777"/>
                </a:solidFill>
                <a:latin typeface="Consolas" panose="020B0609020204030204" pitchFamily="49" charset="0"/>
              </a:rPr>
              <a:t>-&gt;</a:t>
            </a:r>
            <a:r>
              <a:rPr lang="fr-FR" sz="1600" b="1" dirty="0">
                <a:solidFill>
                  <a:srgbClr val="AA3731"/>
                </a:solidFill>
                <a:latin typeface="Consolas" panose="020B0609020204030204" pitchFamily="49" charset="0"/>
              </a:rPr>
              <a:t>string</a:t>
            </a:r>
            <a:r>
              <a:rPr lang="fr-FR" sz="1600" dirty="0">
                <a:solidFill>
                  <a:srgbClr val="777777"/>
                </a:solidFill>
                <a:latin typeface="Consolas" panose="020B0609020204030204" pitchFamily="49" charset="0"/>
              </a:rPr>
              <a:t>('</a:t>
            </a:r>
            <a:r>
              <a:rPr lang="fr-FR" sz="1600" dirty="0" err="1">
                <a:solidFill>
                  <a:srgbClr val="448C27"/>
                </a:solidFill>
                <a:latin typeface="Consolas" panose="020B0609020204030204" pitchFamily="49" charset="0"/>
              </a:rPr>
              <a:t>prenom</a:t>
            </a:r>
            <a:r>
              <a:rPr lang="fr-FR" sz="1600" dirty="0">
                <a:solidFill>
                  <a:srgbClr val="777777"/>
                </a:solidFill>
                <a:latin typeface="Consolas" panose="020B0609020204030204" pitchFamily="49" charset="0"/>
              </a:rPr>
              <a:t>',</a:t>
            </a:r>
            <a:r>
              <a:rPr lang="fr-FR" sz="1600" dirty="0">
                <a:solidFill>
                  <a:srgbClr val="333333"/>
                </a:solidFill>
                <a:latin typeface="Consolas" panose="020B0609020204030204" pitchFamily="49" charset="0"/>
              </a:rPr>
              <a:t> </a:t>
            </a:r>
            <a:r>
              <a:rPr lang="fr-FR" sz="1600" dirty="0">
                <a:solidFill>
                  <a:srgbClr val="9C5D27"/>
                </a:solidFill>
                <a:latin typeface="Consolas" panose="020B0609020204030204" pitchFamily="49" charset="0"/>
              </a:rPr>
              <a:t>50</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777777"/>
                </a:solidFill>
                <a:latin typeface="Consolas" panose="020B0609020204030204" pitchFamily="49" charset="0"/>
              </a:rPr>
              <a:t>           </a:t>
            </a:r>
            <a:r>
              <a:rPr lang="fr-FR" sz="1600" i="1" dirty="0">
                <a:solidFill>
                  <a:srgbClr val="AAAAAA"/>
                </a:solidFill>
                <a:latin typeface="Consolas" panose="020B0609020204030204" pitchFamily="49" charset="0"/>
              </a:rPr>
              <a:t> //$table-&gt;</a:t>
            </a:r>
            <a:r>
              <a:rPr lang="fr-FR" sz="1600" i="1" dirty="0" err="1">
                <a:solidFill>
                  <a:srgbClr val="AAAAAA"/>
                </a:solidFill>
                <a:latin typeface="Consolas" panose="020B0609020204030204" pitchFamily="49" charset="0"/>
              </a:rPr>
              <a:t>boolean</a:t>
            </a:r>
            <a:r>
              <a:rPr lang="fr-FR" sz="1600" i="1" dirty="0">
                <a:solidFill>
                  <a:srgbClr val="AAAAAA"/>
                </a:solidFill>
                <a:latin typeface="Consolas" panose="020B0609020204030204" pitchFamily="49" charset="0"/>
              </a:rPr>
              <a:t>('</a:t>
            </a:r>
            <a:r>
              <a:rPr lang="fr-FR" sz="1600" i="1" dirty="0" err="1">
                <a:solidFill>
                  <a:srgbClr val="AAAAAA"/>
                </a:solidFill>
                <a:latin typeface="Consolas" panose="020B0609020204030204" pitchFamily="49" charset="0"/>
              </a:rPr>
              <a:t>etat</a:t>
            </a:r>
            <a:r>
              <a:rPr lang="fr-FR" sz="1600" i="1" dirty="0">
                <a:solidFill>
                  <a:srgbClr val="AAAAAA"/>
                </a:solidFill>
                <a:latin typeface="Consolas" panose="020B0609020204030204" pitchFamily="49" charset="0"/>
              </a:rPr>
              <a:t>')-&gt;default(0);</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r>
              <a:rPr lang="fr-FR" sz="1600" dirty="0">
                <a:solidFill>
                  <a:srgbClr val="7A3E9D"/>
                </a:solidFill>
                <a:latin typeface="Consolas" panose="020B0609020204030204" pitchFamily="49" charset="0"/>
              </a:rPr>
              <a:t>table</a:t>
            </a:r>
            <a:r>
              <a:rPr lang="fr-FR" sz="1600" dirty="0">
                <a:solidFill>
                  <a:srgbClr val="777777"/>
                </a:solidFill>
                <a:latin typeface="Consolas" panose="020B0609020204030204" pitchFamily="49" charset="0"/>
              </a:rPr>
              <a:t>-&gt;</a:t>
            </a:r>
            <a:r>
              <a:rPr lang="fr-FR" sz="1600" b="1" dirty="0">
                <a:solidFill>
                  <a:srgbClr val="AA3731"/>
                </a:solidFill>
                <a:latin typeface="Consolas" panose="020B0609020204030204" pitchFamily="49" charset="0"/>
              </a:rPr>
              <a:t>timestamps</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p:txBody>
      </p:sp>
      <p:sp>
        <p:nvSpPr>
          <p:cNvPr id="7" name="Rectangle : coins arrondis 6">
            <a:extLst>
              <a:ext uri="{FF2B5EF4-FFF2-40B4-BE49-F238E27FC236}">
                <a16:creationId xmlns:a16="http://schemas.microsoft.com/office/drawing/2014/main" id="{59C58AED-0D06-4718-9F07-B41C0263579C}"/>
              </a:ext>
            </a:extLst>
          </p:cNvPr>
          <p:cNvSpPr/>
          <p:nvPr/>
        </p:nvSpPr>
        <p:spPr>
          <a:xfrm>
            <a:off x="611560" y="5598622"/>
            <a:ext cx="7920880" cy="102733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en-US" sz="1600" dirty="0">
                <a:solidFill>
                  <a:srgbClr val="4B69C6"/>
                </a:solidFill>
                <a:latin typeface="Consolas" panose="020B0609020204030204" pitchFamily="49" charset="0"/>
              </a:rPr>
              <a:t>public</a:t>
            </a:r>
            <a:r>
              <a:rPr lang="en-US" sz="1600" dirty="0">
                <a:solidFill>
                  <a:srgbClr val="333333"/>
                </a:solidFill>
                <a:latin typeface="Consolas" panose="020B0609020204030204" pitchFamily="49" charset="0"/>
              </a:rPr>
              <a:t> </a:t>
            </a:r>
            <a:r>
              <a:rPr lang="en-US" sz="1600" dirty="0">
                <a:solidFill>
                  <a:srgbClr val="7A3E9D"/>
                </a:solidFill>
                <a:latin typeface="Consolas" panose="020B0609020204030204" pitchFamily="49" charset="0"/>
              </a:rPr>
              <a:t>function</a:t>
            </a:r>
            <a:r>
              <a:rPr lang="en-US" sz="1600" dirty="0">
                <a:solidFill>
                  <a:srgbClr val="333333"/>
                </a:solidFill>
                <a:latin typeface="Consolas" panose="020B0609020204030204" pitchFamily="49" charset="0"/>
              </a:rPr>
              <a:t> </a:t>
            </a:r>
            <a:r>
              <a:rPr lang="en-US" sz="1600" b="1" dirty="0">
                <a:solidFill>
                  <a:srgbClr val="AA3731"/>
                </a:solidFill>
                <a:latin typeface="Consolas" panose="020B0609020204030204" pitchFamily="49" charset="0"/>
              </a:rPr>
              <a:t>down</a:t>
            </a:r>
            <a:r>
              <a:rPr lang="en-US" sz="1600" dirty="0">
                <a:solidFill>
                  <a:srgbClr val="777777"/>
                </a:solidFill>
                <a:latin typeface="Consolas" panose="020B0609020204030204" pitchFamily="49" charset="0"/>
              </a:rPr>
              <a:t>()</a:t>
            </a:r>
            <a:endParaRPr lang="en-US" sz="1600" dirty="0">
              <a:solidFill>
                <a:srgbClr val="333333"/>
              </a:solidFill>
              <a:latin typeface="Consolas" panose="020B0609020204030204" pitchFamily="49" charset="0"/>
            </a:endParaRPr>
          </a:p>
          <a:p>
            <a:r>
              <a:rPr lang="en-US" sz="1600" dirty="0">
                <a:solidFill>
                  <a:srgbClr val="333333"/>
                </a:solidFill>
                <a:latin typeface="Consolas" panose="020B0609020204030204" pitchFamily="49" charset="0"/>
              </a:rPr>
              <a:t>    </a:t>
            </a:r>
            <a:r>
              <a:rPr lang="en-US" sz="1600" dirty="0">
                <a:solidFill>
                  <a:srgbClr val="777777"/>
                </a:solidFill>
                <a:latin typeface="Consolas" panose="020B0609020204030204" pitchFamily="49" charset="0"/>
              </a:rPr>
              <a:t>{</a:t>
            </a:r>
            <a:endParaRPr lang="en-US" sz="1600" dirty="0">
              <a:solidFill>
                <a:srgbClr val="333333"/>
              </a:solidFill>
              <a:latin typeface="Consolas" panose="020B0609020204030204" pitchFamily="49" charset="0"/>
            </a:endParaRPr>
          </a:p>
          <a:p>
            <a:r>
              <a:rPr lang="en-US" sz="1600" dirty="0">
                <a:solidFill>
                  <a:srgbClr val="333333"/>
                </a:solidFill>
                <a:latin typeface="Consolas" panose="020B0609020204030204" pitchFamily="49" charset="0"/>
              </a:rPr>
              <a:t>        </a:t>
            </a:r>
            <a:r>
              <a:rPr lang="en-US" sz="1600" b="1" dirty="0">
                <a:solidFill>
                  <a:srgbClr val="7A3E9D"/>
                </a:solidFill>
                <a:latin typeface="Consolas" panose="020B0609020204030204" pitchFamily="49" charset="0"/>
              </a:rPr>
              <a:t>Schema</a:t>
            </a:r>
            <a:r>
              <a:rPr lang="en-US" sz="1600" dirty="0">
                <a:solidFill>
                  <a:srgbClr val="777777"/>
                </a:solidFill>
                <a:latin typeface="Consolas" panose="020B0609020204030204" pitchFamily="49" charset="0"/>
              </a:rPr>
              <a:t>::</a:t>
            </a:r>
            <a:r>
              <a:rPr lang="en-US" sz="1600" b="1" dirty="0" err="1">
                <a:solidFill>
                  <a:srgbClr val="AA3731"/>
                </a:solidFill>
                <a:latin typeface="Consolas" panose="020B0609020204030204" pitchFamily="49" charset="0"/>
              </a:rPr>
              <a:t>dropIfExists</a:t>
            </a:r>
            <a:r>
              <a:rPr lang="en-US" sz="1600" dirty="0">
                <a:solidFill>
                  <a:srgbClr val="777777"/>
                </a:solidFill>
                <a:latin typeface="Consolas" panose="020B0609020204030204" pitchFamily="49" charset="0"/>
              </a:rPr>
              <a:t>(‘</a:t>
            </a:r>
            <a:r>
              <a:rPr lang="en-US" sz="1600" dirty="0">
                <a:solidFill>
                  <a:srgbClr val="448C27"/>
                </a:solidFill>
                <a:latin typeface="Consolas" panose="020B0609020204030204" pitchFamily="49" charset="0"/>
              </a:rPr>
              <a:t>stagiaires</a:t>
            </a:r>
            <a:r>
              <a:rPr lang="en-US" sz="1600" dirty="0">
                <a:solidFill>
                  <a:srgbClr val="777777"/>
                </a:solidFill>
                <a:latin typeface="Consolas" panose="020B0609020204030204" pitchFamily="49" charset="0"/>
              </a:rPr>
              <a:t>');</a:t>
            </a:r>
            <a:endParaRPr lang="en-US" sz="1600" dirty="0">
              <a:solidFill>
                <a:srgbClr val="333333"/>
              </a:solidFill>
              <a:latin typeface="Consolas" panose="020B0609020204030204" pitchFamily="49" charset="0"/>
            </a:endParaRPr>
          </a:p>
          <a:p>
            <a:r>
              <a:rPr lang="en-US" sz="1600" dirty="0">
                <a:solidFill>
                  <a:srgbClr val="333333"/>
                </a:solidFill>
                <a:latin typeface="Consolas" panose="020B0609020204030204" pitchFamily="49" charset="0"/>
              </a:rPr>
              <a:t>    </a:t>
            </a:r>
            <a:r>
              <a:rPr lang="en-US" sz="1600" dirty="0">
                <a:solidFill>
                  <a:srgbClr val="777777"/>
                </a:solidFill>
                <a:latin typeface="Consolas" panose="020B0609020204030204" pitchFamily="49" charset="0"/>
              </a:rPr>
              <a:t>}</a:t>
            </a:r>
            <a:endParaRPr lang="en-US" sz="16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326908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472608"/>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3"/>
            </a:pPr>
            <a:r>
              <a:rPr lang="fr-FR" sz="2200" b="1" dirty="0">
                <a:solidFill>
                  <a:srgbClr val="002060"/>
                </a:solidFill>
                <a:latin typeface="Times New Roman" panose="02020603050405020304" pitchFamily="18" charset="0"/>
                <a:cs typeface="Times New Roman" panose="02020603050405020304" pitchFamily="18" charset="0"/>
              </a:rPr>
              <a:t>Approfondir la programmation Laravel</a:t>
            </a:r>
            <a:endParaRPr lang="fr-FR" sz="22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startAt="2"/>
            </a:pPr>
            <a:r>
              <a:rPr lang="fr-FR" sz="1900" dirty="0">
                <a:solidFill>
                  <a:srgbClr val="C00000"/>
                </a:solidFill>
                <a:latin typeface="Times New Roman" panose="02020603050405020304" pitchFamily="18" charset="0"/>
                <a:cs typeface="Times New Roman" panose="02020603050405020304" pitchFamily="18" charset="0"/>
              </a:rPr>
              <a:t>Interagir avec la base de données</a:t>
            </a:r>
            <a:endParaRPr lang="fr-FR" sz="1900" b="1" dirty="0">
              <a:solidFill>
                <a:srgbClr val="00B050"/>
              </a:solidFill>
              <a:latin typeface="Times New Roman" panose="02020603050405020304" pitchFamily="18" charset="0"/>
              <a:cs typeface="Times New Roman" panose="02020603050405020304" pitchFamily="18" charset="0"/>
            </a:endParaRPr>
          </a:p>
          <a:p>
            <a:pPr marL="514350" lvl="1" indent="0" algn="ctr">
              <a:buNone/>
            </a:pPr>
            <a:r>
              <a:rPr lang="fr-FR" sz="2000" b="1" dirty="0">
                <a:solidFill>
                  <a:srgbClr val="0070C0"/>
                </a:solidFill>
                <a:latin typeface="Times New Roman" panose="02020603050405020304" pitchFamily="18" charset="0"/>
                <a:cs typeface="Times New Roman" panose="02020603050405020304" pitchFamily="18" charset="0"/>
              </a:rPr>
              <a:t>Gestion de Migration </a:t>
            </a:r>
          </a:p>
          <a:p>
            <a:pPr marL="400050" lvl="1" indent="0">
              <a:buNone/>
            </a:pPr>
            <a:r>
              <a:rPr lang="fr-FR" sz="2000" dirty="0">
                <a:solidFill>
                  <a:srgbClr val="C00000"/>
                </a:solidFill>
                <a:latin typeface="Times New Roman" panose="02020603050405020304" pitchFamily="18" charset="0"/>
                <a:cs typeface="Times New Roman" panose="02020603050405020304" pitchFamily="18" charset="0"/>
              </a:rPr>
              <a:t>Ajouter une colonne à une table </a:t>
            </a: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p:txBody>
      </p:sp>
      <p:sp>
        <p:nvSpPr>
          <p:cNvPr id="6" name="Rectangle : coins arrondis 5">
            <a:extLst>
              <a:ext uri="{FF2B5EF4-FFF2-40B4-BE49-F238E27FC236}">
                <a16:creationId xmlns:a16="http://schemas.microsoft.com/office/drawing/2014/main" id="{0BF2BDC8-4C55-41E5-9798-4D0A4A9880D7}"/>
              </a:ext>
            </a:extLst>
          </p:cNvPr>
          <p:cNvSpPr/>
          <p:nvPr/>
        </p:nvSpPr>
        <p:spPr>
          <a:xfrm>
            <a:off x="677151" y="2802291"/>
            <a:ext cx="7848872" cy="426301"/>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en-US" dirty="0">
                <a:solidFill>
                  <a:srgbClr val="0070C0"/>
                </a:solidFill>
                <a:latin typeface="Source Code Pro"/>
              </a:rPr>
              <a:t>php artisan make:migration </a:t>
            </a:r>
            <a:r>
              <a:rPr lang="en-US" dirty="0" err="1">
                <a:solidFill>
                  <a:srgbClr val="0070C0"/>
                </a:solidFill>
                <a:latin typeface="Source Code Pro"/>
              </a:rPr>
              <a:t>add_</a:t>
            </a:r>
            <a:r>
              <a:rPr lang="en-US" dirty="0" err="1">
                <a:solidFill>
                  <a:srgbClr val="00B050"/>
                </a:solidFill>
                <a:latin typeface="Source Code Pro"/>
              </a:rPr>
              <a:t>age</a:t>
            </a:r>
            <a:r>
              <a:rPr lang="en-US" dirty="0" err="1">
                <a:solidFill>
                  <a:srgbClr val="0070C0"/>
                </a:solidFill>
                <a:latin typeface="Source Code Pro"/>
              </a:rPr>
              <a:t>_to_</a:t>
            </a:r>
            <a:r>
              <a:rPr lang="en-US" dirty="0" err="1">
                <a:solidFill>
                  <a:srgbClr val="00B050"/>
                </a:solidFill>
                <a:latin typeface="Source Code Pro"/>
              </a:rPr>
              <a:t>stagiaires</a:t>
            </a:r>
            <a:endParaRPr lang="fr-FR" dirty="0">
              <a:solidFill>
                <a:srgbClr val="0070C0"/>
              </a:solidFill>
              <a:latin typeface="Source Code Pro"/>
            </a:endParaRPr>
          </a:p>
        </p:txBody>
      </p:sp>
      <p:sp>
        <p:nvSpPr>
          <p:cNvPr id="7" name="Rectangle : coins arrondis 6">
            <a:extLst>
              <a:ext uri="{FF2B5EF4-FFF2-40B4-BE49-F238E27FC236}">
                <a16:creationId xmlns:a16="http://schemas.microsoft.com/office/drawing/2014/main" id="{28C39A6A-842E-4784-BD3A-8144077CE7D9}"/>
              </a:ext>
            </a:extLst>
          </p:cNvPr>
          <p:cNvSpPr/>
          <p:nvPr/>
        </p:nvSpPr>
        <p:spPr>
          <a:xfrm>
            <a:off x="677151" y="3342383"/>
            <a:ext cx="7848872" cy="167079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fr-FR" sz="1600" dirty="0">
                <a:solidFill>
                  <a:srgbClr val="4B69C6"/>
                </a:solidFill>
                <a:latin typeface="Consolas" panose="020B0609020204030204" pitchFamily="49" charset="0"/>
              </a:rPr>
              <a:t>public</a:t>
            </a:r>
            <a:r>
              <a:rPr lang="fr-FR" sz="1600" dirty="0">
                <a:solidFill>
                  <a:srgbClr val="333333"/>
                </a:solidFill>
                <a:latin typeface="Consolas" panose="020B0609020204030204" pitchFamily="49" charset="0"/>
              </a:rPr>
              <a:t> </a:t>
            </a:r>
            <a:r>
              <a:rPr lang="fr-FR" sz="1600" dirty="0" err="1">
                <a:solidFill>
                  <a:srgbClr val="7A3E9D"/>
                </a:solidFill>
                <a:latin typeface="Consolas" panose="020B0609020204030204" pitchFamily="49" charset="0"/>
              </a:rPr>
              <a:t>function</a:t>
            </a:r>
            <a:r>
              <a:rPr lang="fr-FR" sz="1600" dirty="0">
                <a:solidFill>
                  <a:srgbClr val="333333"/>
                </a:solidFill>
                <a:latin typeface="Consolas" panose="020B0609020204030204" pitchFamily="49" charset="0"/>
              </a:rPr>
              <a:t> </a:t>
            </a:r>
            <a:r>
              <a:rPr lang="fr-FR" sz="1600" b="1" dirty="0">
                <a:solidFill>
                  <a:srgbClr val="AA3731"/>
                </a:solidFill>
                <a:latin typeface="Consolas" panose="020B0609020204030204" pitchFamily="49" charset="0"/>
              </a:rPr>
              <a:t>up</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b="1" dirty="0" err="1">
                <a:solidFill>
                  <a:srgbClr val="7A3E9D"/>
                </a:solidFill>
                <a:latin typeface="Consolas" panose="020B0609020204030204" pitchFamily="49" charset="0"/>
              </a:rPr>
              <a:t>Schema</a:t>
            </a:r>
            <a:r>
              <a:rPr lang="fr-FR" sz="1600" dirty="0">
                <a:solidFill>
                  <a:srgbClr val="777777"/>
                </a:solidFill>
                <a:latin typeface="Consolas" panose="020B0609020204030204" pitchFamily="49" charset="0"/>
              </a:rPr>
              <a:t>::</a:t>
            </a:r>
            <a:r>
              <a:rPr lang="fr-FR" sz="1600" b="1" dirty="0">
                <a:solidFill>
                  <a:srgbClr val="AA3731"/>
                </a:solidFill>
                <a:latin typeface="Consolas" panose="020B0609020204030204" pitchFamily="49" charset="0"/>
              </a:rPr>
              <a:t>table</a:t>
            </a:r>
            <a:r>
              <a:rPr lang="fr-FR" sz="1600" dirty="0">
                <a:solidFill>
                  <a:srgbClr val="777777"/>
                </a:solidFill>
                <a:latin typeface="Consolas" panose="020B0609020204030204" pitchFamily="49" charset="0"/>
              </a:rPr>
              <a:t>(‘</a:t>
            </a:r>
            <a:r>
              <a:rPr lang="fr-FR" sz="1600" dirty="0">
                <a:solidFill>
                  <a:srgbClr val="448C27"/>
                </a:solidFill>
                <a:latin typeface="Consolas" panose="020B0609020204030204" pitchFamily="49" charset="0"/>
              </a:rPr>
              <a:t>stagiaires</a:t>
            </a:r>
            <a:r>
              <a:rPr lang="fr-FR" sz="1600" dirty="0">
                <a:solidFill>
                  <a:srgbClr val="777777"/>
                </a:solidFill>
                <a:latin typeface="Consolas" panose="020B0609020204030204" pitchFamily="49" charset="0"/>
              </a:rPr>
              <a:t>',</a:t>
            </a:r>
            <a:r>
              <a:rPr lang="fr-FR" sz="1600" dirty="0">
                <a:solidFill>
                  <a:srgbClr val="333333"/>
                </a:solidFill>
                <a:latin typeface="Consolas" panose="020B0609020204030204" pitchFamily="49" charset="0"/>
              </a:rPr>
              <a:t> </a:t>
            </a:r>
            <a:r>
              <a:rPr lang="fr-FR" sz="1600" dirty="0" err="1">
                <a:solidFill>
                  <a:srgbClr val="7A3E9D"/>
                </a:solidFill>
                <a:latin typeface="Consolas" panose="020B0609020204030204" pitchFamily="49" charset="0"/>
              </a:rPr>
              <a:t>function</a:t>
            </a:r>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r>
              <a:rPr lang="fr-FR" sz="1600" b="1" dirty="0" err="1">
                <a:solidFill>
                  <a:srgbClr val="7A3E9D"/>
                </a:solidFill>
                <a:latin typeface="Consolas" panose="020B0609020204030204" pitchFamily="49" charset="0"/>
              </a:rPr>
              <a:t>Blueprint</a:t>
            </a:r>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r>
              <a:rPr lang="fr-FR" sz="1600" dirty="0">
                <a:solidFill>
                  <a:srgbClr val="7A3E9D"/>
                </a:solidFill>
                <a:latin typeface="Consolas" panose="020B0609020204030204" pitchFamily="49" charset="0"/>
              </a:rPr>
              <a:t>table</a:t>
            </a:r>
            <a:r>
              <a:rPr lang="fr-FR" sz="1600" dirty="0">
                <a:solidFill>
                  <a:srgbClr val="777777"/>
                </a:solidFill>
                <a:latin typeface="Consolas" panose="020B0609020204030204" pitchFamily="49" charset="0"/>
              </a:rPr>
              <a:t>)</a:t>
            </a:r>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r>
              <a:rPr lang="fr-FR" sz="1600" dirty="0">
                <a:solidFill>
                  <a:srgbClr val="7A3E9D"/>
                </a:solidFill>
                <a:latin typeface="Consolas" panose="020B0609020204030204" pitchFamily="49" charset="0"/>
              </a:rPr>
              <a:t>table</a:t>
            </a:r>
            <a:r>
              <a:rPr lang="fr-FR" sz="1600" dirty="0">
                <a:solidFill>
                  <a:srgbClr val="777777"/>
                </a:solidFill>
                <a:latin typeface="Consolas" panose="020B0609020204030204" pitchFamily="49" charset="0"/>
              </a:rPr>
              <a:t>-&gt;</a:t>
            </a:r>
            <a:r>
              <a:rPr lang="fr-FR" sz="1600" b="1" dirty="0" err="1">
                <a:solidFill>
                  <a:srgbClr val="AA3731"/>
                </a:solidFill>
                <a:latin typeface="Consolas" panose="020B0609020204030204" pitchFamily="49" charset="0"/>
              </a:rPr>
              <a:t>integer</a:t>
            </a:r>
            <a:r>
              <a:rPr lang="fr-FR" sz="1600" dirty="0">
                <a:solidFill>
                  <a:srgbClr val="777777"/>
                </a:solidFill>
                <a:latin typeface="Consolas" panose="020B0609020204030204" pitchFamily="49" charset="0"/>
              </a:rPr>
              <a:t>(‘</a:t>
            </a:r>
            <a:r>
              <a:rPr lang="fr-FR" sz="1600" dirty="0" err="1">
                <a:solidFill>
                  <a:srgbClr val="448C27"/>
                </a:solidFill>
                <a:latin typeface="Consolas" panose="020B0609020204030204" pitchFamily="49" charset="0"/>
              </a:rPr>
              <a:t>age</a:t>
            </a:r>
            <a:r>
              <a:rPr lang="fr-FR" sz="1600" dirty="0">
                <a:solidFill>
                  <a:srgbClr val="777777"/>
                </a:solidFill>
                <a:latin typeface="Consolas" panose="020B0609020204030204" pitchFamily="49" charset="0"/>
              </a:rPr>
              <a:t>')-&gt;</a:t>
            </a:r>
            <a:r>
              <a:rPr lang="fr-FR" sz="1600" b="1" dirty="0" err="1">
                <a:solidFill>
                  <a:srgbClr val="AA3731"/>
                </a:solidFill>
                <a:latin typeface="Consolas" panose="020B0609020204030204" pitchFamily="49" charset="0"/>
              </a:rPr>
              <a:t>after</a:t>
            </a:r>
            <a:r>
              <a:rPr lang="fr-FR" sz="1600" dirty="0">
                <a:solidFill>
                  <a:srgbClr val="777777"/>
                </a:solidFill>
                <a:latin typeface="Consolas" panose="020B0609020204030204" pitchFamily="49" charset="0"/>
              </a:rPr>
              <a:t>((‘</a:t>
            </a:r>
            <a:r>
              <a:rPr lang="fr-FR" sz="1600" dirty="0" err="1">
                <a:solidFill>
                  <a:srgbClr val="448C27"/>
                </a:solidFill>
                <a:latin typeface="Consolas" panose="020B0609020204030204" pitchFamily="49" charset="0"/>
              </a:rPr>
              <a:t>prenom</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p:txBody>
      </p:sp>
      <p:sp>
        <p:nvSpPr>
          <p:cNvPr id="8" name="Rectangle : coins arrondis 7">
            <a:extLst>
              <a:ext uri="{FF2B5EF4-FFF2-40B4-BE49-F238E27FC236}">
                <a16:creationId xmlns:a16="http://schemas.microsoft.com/office/drawing/2014/main" id="{DB07452D-1E36-485E-8156-FCB5C5D0DF16}"/>
              </a:ext>
            </a:extLst>
          </p:cNvPr>
          <p:cNvSpPr/>
          <p:nvPr/>
        </p:nvSpPr>
        <p:spPr>
          <a:xfrm>
            <a:off x="677151" y="5126968"/>
            <a:ext cx="7848872" cy="1537671"/>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fr-FR" sz="1600" dirty="0">
                <a:solidFill>
                  <a:srgbClr val="333333"/>
                </a:solidFill>
                <a:latin typeface="Consolas" panose="020B0609020204030204" pitchFamily="49" charset="0"/>
              </a:rPr>
              <a:t> </a:t>
            </a:r>
            <a:r>
              <a:rPr lang="fr-FR" sz="1600" dirty="0">
                <a:solidFill>
                  <a:srgbClr val="4B69C6"/>
                </a:solidFill>
                <a:latin typeface="Consolas" panose="020B0609020204030204" pitchFamily="49" charset="0"/>
              </a:rPr>
              <a:t>public</a:t>
            </a:r>
            <a:r>
              <a:rPr lang="fr-FR" sz="1600" dirty="0">
                <a:solidFill>
                  <a:srgbClr val="333333"/>
                </a:solidFill>
                <a:latin typeface="Consolas" panose="020B0609020204030204" pitchFamily="49" charset="0"/>
              </a:rPr>
              <a:t> </a:t>
            </a:r>
            <a:r>
              <a:rPr lang="fr-FR" sz="1600" dirty="0" err="1">
                <a:solidFill>
                  <a:srgbClr val="7A3E9D"/>
                </a:solidFill>
                <a:latin typeface="Consolas" panose="020B0609020204030204" pitchFamily="49" charset="0"/>
              </a:rPr>
              <a:t>function</a:t>
            </a:r>
            <a:r>
              <a:rPr lang="fr-FR" sz="1600" dirty="0">
                <a:solidFill>
                  <a:srgbClr val="333333"/>
                </a:solidFill>
                <a:latin typeface="Consolas" panose="020B0609020204030204" pitchFamily="49" charset="0"/>
              </a:rPr>
              <a:t> </a:t>
            </a:r>
            <a:r>
              <a:rPr lang="fr-FR" sz="1600" b="1" dirty="0">
                <a:solidFill>
                  <a:srgbClr val="AA3731"/>
                </a:solidFill>
                <a:latin typeface="Consolas" panose="020B0609020204030204" pitchFamily="49" charset="0"/>
              </a:rPr>
              <a:t>down</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b="1" dirty="0" err="1">
                <a:solidFill>
                  <a:srgbClr val="7A3E9D"/>
                </a:solidFill>
                <a:latin typeface="Consolas" panose="020B0609020204030204" pitchFamily="49" charset="0"/>
              </a:rPr>
              <a:t>Schema</a:t>
            </a:r>
            <a:r>
              <a:rPr lang="fr-FR" sz="1600" dirty="0">
                <a:solidFill>
                  <a:srgbClr val="777777"/>
                </a:solidFill>
                <a:latin typeface="Consolas" panose="020B0609020204030204" pitchFamily="49" charset="0"/>
              </a:rPr>
              <a:t>::</a:t>
            </a:r>
            <a:r>
              <a:rPr lang="fr-FR" sz="1600" b="1" dirty="0">
                <a:solidFill>
                  <a:srgbClr val="AA3731"/>
                </a:solidFill>
                <a:latin typeface="Consolas" panose="020B0609020204030204" pitchFamily="49" charset="0"/>
              </a:rPr>
              <a:t>table</a:t>
            </a:r>
            <a:r>
              <a:rPr lang="fr-FR" sz="1600" dirty="0">
                <a:solidFill>
                  <a:srgbClr val="777777"/>
                </a:solidFill>
                <a:latin typeface="Consolas" panose="020B0609020204030204" pitchFamily="49" charset="0"/>
              </a:rPr>
              <a:t>(‘</a:t>
            </a:r>
            <a:r>
              <a:rPr lang="fr-FR" sz="1600" dirty="0">
                <a:solidFill>
                  <a:srgbClr val="448C27"/>
                </a:solidFill>
                <a:latin typeface="Consolas" panose="020B0609020204030204" pitchFamily="49" charset="0"/>
              </a:rPr>
              <a:t>stagiaires</a:t>
            </a:r>
            <a:r>
              <a:rPr lang="fr-FR" sz="1600" dirty="0">
                <a:solidFill>
                  <a:srgbClr val="777777"/>
                </a:solidFill>
                <a:latin typeface="Consolas" panose="020B0609020204030204" pitchFamily="49" charset="0"/>
              </a:rPr>
              <a:t>',</a:t>
            </a:r>
            <a:r>
              <a:rPr lang="fr-FR" sz="1600" dirty="0">
                <a:solidFill>
                  <a:srgbClr val="333333"/>
                </a:solidFill>
                <a:latin typeface="Consolas" panose="020B0609020204030204" pitchFamily="49" charset="0"/>
              </a:rPr>
              <a:t> </a:t>
            </a:r>
            <a:r>
              <a:rPr lang="fr-FR" sz="1600" dirty="0" err="1">
                <a:solidFill>
                  <a:srgbClr val="7A3E9D"/>
                </a:solidFill>
                <a:latin typeface="Consolas" panose="020B0609020204030204" pitchFamily="49" charset="0"/>
              </a:rPr>
              <a:t>function</a:t>
            </a:r>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r>
              <a:rPr lang="fr-FR" sz="1600" b="1" dirty="0" err="1">
                <a:solidFill>
                  <a:srgbClr val="7A3E9D"/>
                </a:solidFill>
                <a:latin typeface="Consolas" panose="020B0609020204030204" pitchFamily="49" charset="0"/>
              </a:rPr>
              <a:t>Blueprint</a:t>
            </a:r>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r>
              <a:rPr lang="fr-FR" sz="1600" dirty="0">
                <a:solidFill>
                  <a:srgbClr val="7A3E9D"/>
                </a:solidFill>
                <a:latin typeface="Consolas" panose="020B0609020204030204" pitchFamily="49" charset="0"/>
              </a:rPr>
              <a:t>table</a:t>
            </a:r>
            <a:r>
              <a:rPr lang="fr-FR" sz="1600" dirty="0">
                <a:solidFill>
                  <a:srgbClr val="777777"/>
                </a:solidFill>
                <a:latin typeface="Consolas" panose="020B0609020204030204" pitchFamily="49" charset="0"/>
              </a:rPr>
              <a:t>)</a:t>
            </a:r>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r>
              <a:rPr lang="fr-FR" sz="1600" dirty="0">
                <a:solidFill>
                  <a:srgbClr val="7A3E9D"/>
                </a:solidFill>
                <a:latin typeface="Consolas" panose="020B0609020204030204" pitchFamily="49" charset="0"/>
              </a:rPr>
              <a:t>table</a:t>
            </a:r>
            <a:r>
              <a:rPr lang="fr-FR" sz="1600" dirty="0">
                <a:solidFill>
                  <a:srgbClr val="777777"/>
                </a:solidFill>
                <a:latin typeface="Consolas" panose="020B0609020204030204" pitchFamily="49" charset="0"/>
              </a:rPr>
              <a:t>-&gt;</a:t>
            </a:r>
            <a:r>
              <a:rPr lang="fr-FR" sz="1600" b="1" dirty="0" err="1">
                <a:solidFill>
                  <a:srgbClr val="AA3731"/>
                </a:solidFill>
                <a:latin typeface="Consolas" panose="020B0609020204030204" pitchFamily="49" charset="0"/>
              </a:rPr>
              <a:t>dropColumn</a:t>
            </a:r>
            <a:r>
              <a:rPr lang="fr-FR" sz="1600" dirty="0">
                <a:solidFill>
                  <a:srgbClr val="777777"/>
                </a:solidFill>
                <a:latin typeface="Consolas" panose="020B0609020204030204" pitchFamily="49" charset="0"/>
              </a:rPr>
              <a:t>(‘</a:t>
            </a:r>
            <a:r>
              <a:rPr lang="fr-FR" sz="1600" dirty="0" err="1">
                <a:solidFill>
                  <a:srgbClr val="448C27"/>
                </a:solidFill>
                <a:latin typeface="Consolas" panose="020B0609020204030204" pitchFamily="49" charset="0"/>
              </a:rPr>
              <a:t>age</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1507666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472608"/>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3"/>
            </a:pPr>
            <a:r>
              <a:rPr lang="fr-FR" sz="2200" b="1" dirty="0">
                <a:solidFill>
                  <a:srgbClr val="002060"/>
                </a:solidFill>
                <a:latin typeface="Times New Roman" panose="02020603050405020304" pitchFamily="18" charset="0"/>
                <a:cs typeface="Times New Roman" panose="02020603050405020304" pitchFamily="18" charset="0"/>
              </a:rPr>
              <a:t>Approfondir la programmation Laravel</a:t>
            </a:r>
            <a:endParaRPr lang="fr-FR" sz="22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startAt="2"/>
            </a:pPr>
            <a:r>
              <a:rPr lang="fr-FR" sz="1900" dirty="0">
                <a:solidFill>
                  <a:srgbClr val="C00000"/>
                </a:solidFill>
                <a:latin typeface="Times New Roman" panose="02020603050405020304" pitchFamily="18" charset="0"/>
                <a:cs typeface="Times New Roman" panose="02020603050405020304" pitchFamily="18" charset="0"/>
              </a:rPr>
              <a:t>Interagir avec la base de données</a:t>
            </a:r>
            <a:endParaRPr lang="fr-FR" sz="1900" b="1" dirty="0">
              <a:solidFill>
                <a:srgbClr val="00B050"/>
              </a:solidFill>
              <a:latin typeface="Times New Roman" panose="02020603050405020304" pitchFamily="18" charset="0"/>
              <a:cs typeface="Times New Roman" panose="02020603050405020304" pitchFamily="18" charset="0"/>
            </a:endParaRPr>
          </a:p>
          <a:p>
            <a:pPr marL="514350" lvl="1" indent="0" algn="ctr">
              <a:buNone/>
            </a:pPr>
            <a:r>
              <a:rPr lang="fr-FR" sz="2200" b="1" dirty="0">
                <a:solidFill>
                  <a:srgbClr val="0070C0"/>
                </a:solidFill>
                <a:latin typeface="Times New Roman" panose="02020603050405020304" pitchFamily="18" charset="0"/>
                <a:cs typeface="Times New Roman" panose="02020603050405020304" pitchFamily="18" charset="0"/>
              </a:rPr>
              <a:t>Gestion de Migration </a:t>
            </a:r>
          </a:p>
          <a:p>
            <a:pPr marL="400050" lvl="1" indent="0">
              <a:buNone/>
            </a:pPr>
            <a:r>
              <a:rPr lang="fr-FR" sz="2000" dirty="0">
                <a:solidFill>
                  <a:srgbClr val="C00000"/>
                </a:solidFill>
                <a:latin typeface="Times New Roman" panose="02020603050405020304" pitchFamily="18" charset="0"/>
                <a:cs typeface="Times New Roman" panose="02020603050405020304" pitchFamily="18" charset="0"/>
              </a:rPr>
              <a:t>Créer des clés étrangères à l'aide de migrations</a:t>
            </a: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r>
              <a:rPr lang="fr-FR" sz="2000" b="1" dirty="0">
                <a:solidFill>
                  <a:schemeClr val="tx1"/>
                </a:solidFill>
                <a:latin typeface="Times New Roman" panose="02020603050405020304" pitchFamily="18" charset="0"/>
                <a:cs typeface="Times New Roman" panose="02020603050405020304" pitchFamily="18" charset="0"/>
              </a:rPr>
              <a:t>Model logique de Donnée :</a:t>
            </a: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p:txBody>
      </p:sp>
      <p:pic>
        <p:nvPicPr>
          <p:cNvPr id="19" name="Image 18">
            <a:extLst>
              <a:ext uri="{FF2B5EF4-FFF2-40B4-BE49-F238E27FC236}">
                <a16:creationId xmlns:a16="http://schemas.microsoft.com/office/drawing/2014/main" id="{026F3A5A-66DD-4017-83F7-80ADA6A95670}"/>
              </a:ext>
            </a:extLst>
          </p:cNvPr>
          <p:cNvPicPr>
            <a:picLocks noChangeAspect="1"/>
          </p:cNvPicPr>
          <p:nvPr/>
        </p:nvPicPr>
        <p:blipFill>
          <a:blip r:embed="rId2"/>
          <a:stretch>
            <a:fillRect/>
          </a:stretch>
        </p:blipFill>
        <p:spPr>
          <a:xfrm>
            <a:off x="791580" y="3356992"/>
            <a:ext cx="7560840" cy="2811688"/>
          </a:xfrm>
          <a:prstGeom prst="rect">
            <a:avLst/>
          </a:prstGeom>
        </p:spPr>
      </p:pic>
    </p:spTree>
    <p:extLst>
      <p:ext uri="{BB962C8B-B14F-4D97-AF65-F5344CB8AC3E}">
        <p14:creationId xmlns:p14="http://schemas.microsoft.com/office/powerpoint/2010/main" val="21073873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472608"/>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3"/>
            </a:pPr>
            <a:r>
              <a:rPr lang="fr-FR" sz="2200" b="1" dirty="0">
                <a:solidFill>
                  <a:srgbClr val="002060"/>
                </a:solidFill>
                <a:latin typeface="Times New Roman" panose="02020603050405020304" pitchFamily="18" charset="0"/>
                <a:cs typeface="Times New Roman" panose="02020603050405020304" pitchFamily="18" charset="0"/>
              </a:rPr>
              <a:t>Approfondir la programmation Laravel</a:t>
            </a:r>
            <a:endParaRPr lang="fr-FR" sz="22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startAt="2"/>
            </a:pPr>
            <a:r>
              <a:rPr lang="fr-FR" sz="1900" dirty="0">
                <a:solidFill>
                  <a:srgbClr val="C00000"/>
                </a:solidFill>
                <a:latin typeface="Times New Roman" panose="02020603050405020304" pitchFamily="18" charset="0"/>
                <a:cs typeface="Times New Roman" panose="02020603050405020304" pitchFamily="18" charset="0"/>
              </a:rPr>
              <a:t>Interagir avec la base de données</a:t>
            </a:r>
            <a:endParaRPr lang="fr-FR" sz="1900" b="1" dirty="0">
              <a:solidFill>
                <a:srgbClr val="00B050"/>
              </a:solidFill>
              <a:latin typeface="Times New Roman" panose="02020603050405020304" pitchFamily="18" charset="0"/>
              <a:cs typeface="Times New Roman" panose="02020603050405020304" pitchFamily="18" charset="0"/>
            </a:endParaRPr>
          </a:p>
          <a:p>
            <a:pPr marL="514350" lvl="1" indent="0" algn="ctr">
              <a:buNone/>
            </a:pPr>
            <a:r>
              <a:rPr lang="fr-FR" sz="2200" b="1" dirty="0">
                <a:solidFill>
                  <a:srgbClr val="0070C0"/>
                </a:solidFill>
                <a:latin typeface="Times New Roman" panose="02020603050405020304" pitchFamily="18" charset="0"/>
                <a:cs typeface="Times New Roman" panose="02020603050405020304" pitchFamily="18" charset="0"/>
              </a:rPr>
              <a:t>Gestion de Migration </a:t>
            </a:r>
          </a:p>
          <a:p>
            <a:pPr marL="400050" lvl="1" indent="0">
              <a:buNone/>
            </a:pPr>
            <a:r>
              <a:rPr lang="fr-FR" sz="2000" dirty="0">
                <a:solidFill>
                  <a:srgbClr val="C00000"/>
                </a:solidFill>
                <a:latin typeface="Times New Roman" panose="02020603050405020304" pitchFamily="18" charset="0"/>
                <a:cs typeface="Times New Roman" panose="02020603050405020304" pitchFamily="18" charset="0"/>
              </a:rPr>
              <a:t>Créer des clés étrangères à l'aide de migrations</a:t>
            </a: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r>
              <a:rPr lang="fr-FR" sz="2000" b="1" dirty="0">
                <a:solidFill>
                  <a:schemeClr val="tx1"/>
                </a:solidFill>
                <a:latin typeface="Times New Roman" panose="02020603050405020304" pitchFamily="18" charset="0"/>
                <a:cs typeface="Times New Roman" panose="02020603050405020304" pitchFamily="18" charset="0"/>
              </a:rPr>
              <a:t>La table </a:t>
            </a:r>
            <a:r>
              <a:rPr lang="fr-FR" sz="2000" b="1" dirty="0" err="1">
                <a:solidFill>
                  <a:schemeClr val="tx1"/>
                </a:solidFill>
                <a:latin typeface="Times New Roman" panose="02020603050405020304" pitchFamily="18" charset="0"/>
                <a:cs typeface="Times New Roman" panose="02020603050405020304" pitchFamily="18" charset="0"/>
              </a:rPr>
              <a:t>categories</a:t>
            </a:r>
            <a:endParaRPr lang="fr-FR" sz="2000" b="1"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p:txBody>
      </p:sp>
      <p:sp>
        <p:nvSpPr>
          <p:cNvPr id="6" name="Rectangle : coins arrondis 5">
            <a:extLst>
              <a:ext uri="{FF2B5EF4-FFF2-40B4-BE49-F238E27FC236}">
                <a16:creationId xmlns:a16="http://schemas.microsoft.com/office/drawing/2014/main" id="{0BF2BDC8-4C55-41E5-9798-4D0A4A9880D7}"/>
              </a:ext>
            </a:extLst>
          </p:cNvPr>
          <p:cNvSpPr/>
          <p:nvPr/>
        </p:nvSpPr>
        <p:spPr>
          <a:xfrm>
            <a:off x="611560" y="3233393"/>
            <a:ext cx="7920880" cy="2859903"/>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fr-FR" sz="1600" dirty="0">
                <a:solidFill>
                  <a:srgbClr val="4B69C6"/>
                </a:solidFill>
                <a:latin typeface="Consolas" panose="020B0609020204030204" pitchFamily="49" charset="0"/>
              </a:rPr>
              <a:t>public</a:t>
            </a:r>
            <a:r>
              <a:rPr lang="fr-FR" sz="1600" dirty="0">
                <a:solidFill>
                  <a:srgbClr val="333333"/>
                </a:solidFill>
                <a:latin typeface="Consolas" panose="020B0609020204030204" pitchFamily="49" charset="0"/>
              </a:rPr>
              <a:t> </a:t>
            </a:r>
            <a:r>
              <a:rPr lang="fr-FR" sz="1600" dirty="0" err="1">
                <a:solidFill>
                  <a:srgbClr val="7A3E9D"/>
                </a:solidFill>
                <a:latin typeface="Consolas" panose="020B0609020204030204" pitchFamily="49" charset="0"/>
              </a:rPr>
              <a:t>function</a:t>
            </a:r>
            <a:r>
              <a:rPr lang="fr-FR" sz="1600" dirty="0">
                <a:solidFill>
                  <a:srgbClr val="333333"/>
                </a:solidFill>
                <a:latin typeface="Consolas" panose="020B0609020204030204" pitchFamily="49" charset="0"/>
              </a:rPr>
              <a:t> </a:t>
            </a:r>
            <a:r>
              <a:rPr lang="fr-FR" sz="1600" b="1" dirty="0">
                <a:solidFill>
                  <a:srgbClr val="AA3731"/>
                </a:solidFill>
                <a:latin typeface="Consolas" panose="020B0609020204030204" pitchFamily="49" charset="0"/>
              </a:rPr>
              <a:t>up</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b="1" dirty="0" err="1">
                <a:solidFill>
                  <a:srgbClr val="7A3E9D"/>
                </a:solidFill>
                <a:latin typeface="Consolas" panose="020B0609020204030204" pitchFamily="49" charset="0"/>
              </a:rPr>
              <a:t>Schema</a:t>
            </a:r>
            <a:r>
              <a:rPr lang="fr-FR" sz="1600" dirty="0">
                <a:solidFill>
                  <a:srgbClr val="777777"/>
                </a:solidFill>
                <a:latin typeface="Consolas" panose="020B0609020204030204" pitchFamily="49" charset="0"/>
              </a:rPr>
              <a:t>::</a:t>
            </a:r>
            <a:r>
              <a:rPr lang="fr-FR" sz="1600" b="1" dirty="0" err="1">
                <a:solidFill>
                  <a:srgbClr val="AA3731"/>
                </a:solidFill>
                <a:latin typeface="Consolas" panose="020B0609020204030204" pitchFamily="49" charset="0"/>
              </a:rPr>
              <a:t>create</a:t>
            </a:r>
            <a:r>
              <a:rPr lang="fr-FR" sz="1600" dirty="0">
                <a:solidFill>
                  <a:srgbClr val="777777"/>
                </a:solidFill>
                <a:latin typeface="Consolas" panose="020B0609020204030204" pitchFamily="49" charset="0"/>
              </a:rPr>
              <a:t>('</a:t>
            </a:r>
            <a:r>
              <a:rPr lang="fr-FR" sz="1600" dirty="0" err="1">
                <a:solidFill>
                  <a:srgbClr val="448C27"/>
                </a:solidFill>
                <a:latin typeface="Consolas" panose="020B0609020204030204" pitchFamily="49" charset="0"/>
              </a:rPr>
              <a:t>categories</a:t>
            </a:r>
            <a:r>
              <a:rPr lang="fr-FR" sz="1600" dirty="0">
                <a:solidFill>
                  <a:srgbClr val="777777"/>
                </a:solidFill>
                <a:latin typeface="Consolas" panose="020B0609020204030204" pitchFamily="49" charset="0"/>
              </a:rPr>
              <a:t>',</a:t>
            </a:r>
            <a:r>
              <a:rPr lang="fr-FR" sz="1600" dirty="0">
                <a:solidFill>
                  <a:srgbClr val="333333"/>
                </a:solidFill>
                <a:latin typeface="Consolas" panose="020B0609020204030204" pitchFamily="49" charset="0"/>
              </a:rPr>
              <a:t> </a:t>
            </a:r>
            <a:r>
              <a:rPr lang="fr-FR" sz="1600" dirty="0" err="1">
                <a:solidFill>
                  <a:srgbClr val="7A3E9D"/>
                </a:solidFill>
                <a:latin typeface="Consolas" panose="020B0609020204030204" pitchFamily="49" charset="0"/>
              </a:rPr>
              <a:t>function</a:t>
            </a:r>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r>
              <a:rPr lang="fr-FR" sz="1600" b="1" dirty="0" err="1">
                <a:solidFill>
                  <a:srgbClr val="7A3E9D"/>
                </a:solidFill>
                <a:latin typeface="Consolas" panose="020B0609020204030204" pitchFamily="49" charset="0"/>
              </a:rPr>
              <a:t>Blueprint</a:t>
            </a:r>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r>
              <a:rPr lang="fr-FR" sz="1600" dirty="0">
                <a:solidFill>
                  <a:srgbClr val="7A3E9D"/>
                </a:solidFill>
                <a:latin typeface="Consolas" panose="020B0609020204030204" pitchFamily="49" charset="0"/>
              </a:rPr>
              <a:t>table</a:t>
            </a:r>
            <a:r>
              <a:rPr lang="fr-FR" sz="1600" dirty="0">
                <a:solidFill>
                  <a:srgbClr val="777777"/>
                </a:solidFill>
                <a:latin typeface="Consolas" panose="020B0609020204030204" pitchFamily="49" charset="0"/>
              </a:rPr>
              <a:t>)</a:t>
            </a:r>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r>
              <a:rPr lang="fr-FR" sz="1600" dirty="0">
                <a:solidFill>
                  <a:srgbClr val="7A3E9D"/>
                </a:solidFill>
                <a:latin typeface="Consolas" panose="020B0609020204030204" pitchFamily="49" charset="0"/>
              </a:rPr>
              <a:t>table</a:t>
            </a:r>
            <a:r>
              <a:rPr lang="fr-FR" sz="1600" dirty="0">
                <a:solidFill>
                  <a:srgbClr val="777777"/>
                </a:solidFill>
                <a:latin typeface="Consolas" panose="020B0609020204030204" pitchFamily="49" charset="0"/>
              </a:rPr>
              <a:t>-&gt;</a:t>
            </a:r>
            <a:r>
              <a:rPr lang="fr-FR" sz="1600" b="1" dirty="0">
                <a:solidFill>
                  <a:srgbClr val="AA3731"/>
                </a:solidFill>
                <a:latin typeface="Consolas" panose="020B0609020204030204" pitchFamily="49" charset="0"/>
              </a:rPr>
              <a:t>id</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r>
              <a:rPr lang="fr-FR" sz="1600" dirty="0">
                <a:solidFill>
                  <a:srgbClr val="7A3E9D"/>
                </a:solidFill>
                <a:latin typeface="Consolas" panose="020B0609020204030204" pitchFamily="49" charset="0"/>
              </a:rPr>
              <a:t>table</a:t>
            </a:r>
            <a:r>
              <a:rPr lang="fr-FR" sz="1600" dirty="0">
                <a:solidFill>
                  <a:srgbClr val="777777"/>
                </a:solidFill>
                <a:latin typeface="Consolas" panose="020B0609020204030204" pitchFamily="49" charset="0"/>
              </a:rPr>
              <a:t>-&gt;</a:t>
            </a:r>
            <a:r>
              <a:rPr lang="fr-FR" sz="1600" b="1" dirty="0">
                <a:solidFill>
                  <a:srgbClr val="AA3731"/>
                </a:solidFill>
                <a:latin typeface="Consolas" panose="020B0609020204030204" pitchFamily="49" charset="0"/>
              </a:rPr>
              <a:t>string</a:t>
            </a:r>
            <a:r>
              <a:rPr lang="fr-FR" sz="1600" dirty="0">
                <a:solidFill>
                  <a:srgbClr val="777777"/>
                </a:solidFill>
                <a:latin typeface="Consolas" panose="020B0609020204030204" pitchFamily="49" charset="0"/>
              </a:rPr>
              <a:t>('</a:t>
            </a:r>
            <a:r>
              <a:rPr lang="fr-FR" sz="1600" dirty="0" err="1">
                <a:solidFill>
                  <a:srgbClr val="448C27"/>
                </a:solidFill>
                <a:latin typeface="Consolas" panose="020B0609020204030204" pitchFamily="49" charset="0"/>
              </a:rPr>
              <a:t>name</a:t>
            </a:r>
            <a:r>
              <a:rPr lang="fr-FR" sz="1600" dirty="0">
                <a:solidFill>
                  <a:srgbClr val="777777"/>
                </a:solidFill>
                <a:latin typeface="Consolas" panose="020B0609020204030204" pitchFamily="49" charset="0"/>
              </a:rPr>
              <a:t>')-&gt;</a:t>
            </a:r>
            <a:r>
              <a:rPr lang="fr-FR" sz="1600" b="1" dirty="0">
                <a:solidFill>
                  <a:srgbClr val="AA3731"/>
                </a:solidFill>
                <a:latin typeface="Consolas" panose="020B0609020204030204" pitchFamily="49" charset="0"/>
              </a:rPr>
              <a:t>unique</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r>
              <a:rPr lang="fr-FR" sz="1600" dirty="0">
                <a:solidFill>
                  <a:srgbClr val="7A3E9D"/>
                </a:solidFill>
                <a:latin typeface="Consolas" panose="020B0609020204030204" pitchFamily="49" charset="0"/>
              </a:rPr>
              <a:t>table</a:t>
            </a:r>
            <a:r>
              <a:rPr lang="fr-FR" sz="1600" dirty="0">
                <a:solidFill>
                  <a:srgbClr val="777777"/>
                </a:solidFill>
                <a:latin typeface="Consolas" panose="020B0609020204030204" pitchFamily="49" charset="0"/>
              </a:rPr>
              <a:t>-&gt;</a:t>
            </a:r>
            <a:r>
              <a:rPr lang="fr-FR" sz="1600" b="1" dirty="0">
                <a:solidFill>
                  <a:srgbClr val="AA3731"/>
                </a:solidFill>
                <a:latin typeface="Consolas" panose="020B0609020204030204" pitchFamily="49" charset="0"/>
              </a:rPr>
              <a:t>string</a:t>
            </a:r>
            <a:r>
              <a:rPr lang="fr-FR" sz="1600" dirty="0">
                <a:solidFill>
                  <a:srgbClr val="777777"/>
                </a:solidFill>
                <a:latin typeface="Consolas" panose="020B0609020204030204" pitchFamily="49" charset="0"/>
              </a:rPr>
              <a:t>('</a:t>
            </a:r>
            <a:r>
              <a:rPr lang="fr-FR" sz="1600" dirty="0">
                <a:solidFill>
                  <a:srgbClr val="448C27"/>
                </a:solidFill>
                <a:latin typeface="Consolas" panose="020B0609020204030204" pitchFamily="49" charset="0"/>
              </a:rPr>
              <a:t>slug</a:t>
            </a:r>
            <a:r>
              <a:rPr lang="fr-FR" sz="1600" dirty="0">
                <a:solidFill>
                  <a:srgbClr val="777777"/>
                </a:solidFill>
                <a:latin typeface="Consolas" panose="020B0609020204030204" pitchFamily="49" charset="0"/>
              </a:rPr>
              <a:t>')-&gt;</a:t>
            </a:r>
            <a:r>
              <a:rPr lang="fr-FR" sz="1600" b="1" dirty="0">
                <a:solidFill>
                  <a:srgbClr val="AA3731"/>
                </a:solidFill>
                <a:latin typeface="Consolas" panose="020B0609020204030204" pitchFamily="49" charset="0"/>
              </a:rPr>
              <a:t>unique</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r>
              <a:rPr lang="fr-FR" sz="1600" dirty="0">
                <a:solidFill>
                  <a:srgbClr val="7A3E9D"/>
                </a:solidFill>
                <a:latin typeface="Consolas" panose="020B0609020204030204" pitchFamily="49" charset="0"/>
              </a:rPr>
              <a:t>table</a:t>
            </a:r>
            <a:r>
              <a:rPr lang="fr-FR" sz="1600" dirty="0">
                <a:solidFill>
                  <a:srgbClr val="777777"/>
                </a:solidFill>
                <a:latin typeface="Consolas" panose="020B0609020204030204" pitchFamily="49" charset="0"/>
              </a:rPr>
              <a:t>-&gt;</a:t>
            </a:r>
            <a:r>
              <a:rPr lang="fr-FR" sz="1600" b="1" dirty="0">
                <a:solidFill>
                  <a:srgbClr val="AA3731"/>
                </a:solidFill>
                <a:latin typeface="Consolas" panose="020B0609020204030204" pitchFamily="49" charset="0"/>
              </a:rPr>
              <a:t>timestamps</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br>
              <a:rPr lang="fr-FR" sz="1600" dirty="0">
                <a:solidFill>
                  <a:srgbClr val="333333"/>
                </a:solidFill>
                <a:latin typeface="Consolas" panose="020B0609020204030204" pitchFamily="49" charset="0"/>
              </a:rPr>
            </a:br>
            <a:endParaRPr lang="fr-FR" sz="16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4868299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472608"/>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3"/>
            </a:pPr>
            <a:r>
              <a:rPr lang="fr-FR" sz="2200" b="1" dirty="0">
                <a:solidFill>
                  <a:srgbClr val="002060"/>
                </a:solidFill>
                <a:latin typeface="Times New Roman" panose="02020603050405020304" pitchFamily="18" charset="0"/>
                <a:cs typeface="Times New Roman" panose="02020603050405020304" pitchFamily="18" charset="0"/>
              </a:rPr>
              <a:t>Approfondir la programmation Laravel</a:t>
            </a:r>
            <a:endParaRPr lang="fr-FR" sz="22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startAt="2"/>
            </a:pPr>
            <a:r>
              <a:rPr lang="fr-FR" sz="1900" dirty="0">
                <a:solidFill>
                  <a:srgbClr val="C00000"/>
                </a:solidFill>
                <a:latin typeface="Times New Roman" panose="02020603050405020304" pitchFamily="18" charset="0"/>
                <a:cs typeface="Times New Roman" panose="02020603050405020304" pitchFamily="18" charset="0"/>
              </a:rPr>
              <a:t>Interagir avec la base de données</a:t>
            </a:r>
            <a:endParaRPr lang="fr-FR" sz="1900" b="1" dirty="0">
              <a:solidFill>
                <a:srgbClr val="00B050"/>
              </a:solidFill>
              <a:latin typeface="Times New Roman" panose="02020603050405020304" pitchFamily="18" charset="0"/>
              <a:cs typeface="Times New Roman" panose="02020603050405020304" pitchFamily="18" charset="0"/>
            </a:endParaRPr>
          </a:p>
          <a:p>
            <a:pPr marL="514350" lvl="1" indent="0" algn="ctr">
              <a:buNone/>
            </a:pPr>
            <a:r>
              <a:rPr lang="fr-FR" sz="2200" b="1" dirty="0">
                <a:solidFill>
                  <a:srgbClr val="0070C0"/>
                </a:solidFill>
                <a:latin typeface="Times New Roman" panose="02020603050405020304" pitchFamily="18" charset="0"/>
                <a:cs typeface="Times New Roman" panose="02020603050405020304" pitchFamily="18" charset="0"/>
              </a:rPr>
              <a:t>Gestion de Migration </a:t>
            </a:r>
          </a:p>
          <a:p>
            <a:pPr marL="400050" lvl="1" indent="0">
              <a:buNone/>
            </a:pPr>
            <a:r>
              <a:rPr lang="fr-FR" sz="2000" dirty="0">
                <a:solidFill>
                  <a:srgbClr val="C00000"/>
                </a:solidFill>
                <a:latin typeface="Times New Roman" panose="02020603050405020304" pitchFamily="18" charset="0"/>
                <a:cs typeface="Times New Roman" panose="02020603050405020304" pitchFamily="18" charset="0"/>
              </a:rPr>
              <a:t>Créer des clés étrangères à l'aide de migrations</a:t>
            </a: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r>
              <a:rPr lang="fr-FR" sz="2000" b="1" dirty="0">
                <a:solidFill>
                  <a:schemeClr val="tx1"/>
                </a:solidFill>
                <a:latin typeface="Times New Roman" panose="02020603050405020304" pitchFamily="18" charset="0"/>
                <a:cs typeface="Times New Roman" panose="02020603050405020304" pitchFamily="18" charset="0"/>
              </a:rPr>
              <a:t>La table films ( 1 </a:t>
            </a:r>
            <a:r>
              <a:rPr lang="fr-FR" sz="2000" b="1" baseline="30000" dirty="0">
                <a:solidFill>
                  <a:schemeClr val="tx1"/>
                </a:solidFill>
                <a:latin typeface="Times New Roman" panose="02020603050405020304" pitchFamily="18" charset="0"/>
                <a:cs typeface="Times New Roman" panose="02020603050405020304" pitchFamily="18" charset="0"/>
              </a:rPr>
              <a:t>ère</a:t>
            </a:r>
            <a:r>
              <a:rPr lang="fr-FR" sz="2000" b="1" dirty="0">
                <a:solidFill>
                  <a:schemeClr val="tx1"/>
                </a:solidFill>
                <a:latin typeface="Times New Roman" panose="02020603050405020304" pitchFamily="18" charset="0"/>
                <a:cs typeface="Times New Roman" panose="02020603050405020304" pitchFamily="18" charset="0"/>
              </a:rPr>
              <a:t> façon ) </a:t>
            </a:r>
            <a:endParaRPr lang="fr-FR" sz="2200" dirty="0">
              <a:solidFill>
                <a:schemeClr val="tx1"/>
              </a:solidFill>
              <a:latin typeface="Times New Roman" panose="02020603050405020304" pitchFamily="18" charset="0"/>
              <a:cs typeface="Times New Roman" panose="02020603050405020304" pitchFamily="18" charset="0"/>
            </a:endParaRPr>
          </a:p>
        </p:txBody>
      </p:sp>
      <p:sp>
        <p:nvSpPr>
          <p:cNvPr id="7" name="Rectangle : coins arrondis 6">
            <a:extLst>
              <a:ext uri="{FF2B5EF4-FFF2-40B4-BE49-F238E27FC236}">
                <a16:creationId xmlns:a16="http://schemas.microsoft.com/office/drawing/2014/main" id="{77508A5A-C851-4C9A-9432-5E704EC44E4F}"/>
              </a:ext>
            </a:extLst>
          </p:cNvPr>
          <p:cNvSpPr/>
          <p:nvPr/>
        </p:nvSpPr>
        <p:spPr>
          <a:xfrm>
            <a:off x="611560" y="3218518"/>
            <a:ext cx="7920880" cy="3312368"/>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fr-FR" sz="1600" dirty="0">
                <a:solidFill>
                  <a:srgbClr val="4B69C6"/>
                </a:solidFill>
                <a:latin typeface="Consolas" panose="020B0609020204030204" pitchFamily="49" charset="0"/>
              </a:rPr>
              <a:t>public</a:t>
            </a:r>
            <a:r>
              <a:rPr lang="fr-FR" sz="1600" dirty="0">
                <a:solidFill>
                  <a:srgbClr val="333333"/>
                </a:solidFill>
                <a:latin typeface="Consolas" panose="020B0609020204030204" pitchFamily="49" charset="0"/>
              </a:rPr>
              <a:t> </a:t>
            </a:r>
            <a:r>
              <a:rPr lang="fr-FR" sz="1600" dirty="0" err="1">
                <a:solidFill>
                  <a:srgbClr val="7A3E9D"/>
                </a:solidFill>
                <a:latin typeface="Consolas" panose="020B0609020204030204" pitchFamily="49" charset="0"/>
              </a:rPr>
              <a:t>function</a:t>
            </a:r>
            <a:r>
              <a:rPr lang="fr-FR" sz="1600" dirty="0">
                <a:solidFill>
                  <a:srgbClr val="333333"/>
                </a:solidFill>
                <a:latin typeface="Consolas" panose="020B0609020204030204" pitchFamily="49" charset="0"/>
              </a:rPr>
              <a:t> </a:t>
            </a:r>
            <a:r>
              <a:rPr lang="fr-FR" sz="1600" b="1" dirty="0">
                <a:solidFill>
                  <a:srgbClr val="AA3731"/>
                </a:solidFill>
                <a:latin typeface="Consolas" panose="020B0609020204030204" pitchFamily="49" charset="0"/>
              </a:rPr>
              <a:t>up</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b="1" dirty="0">
                <a:solidFill>
                  <a:srgbClr val="333333"/>
                </a:solidFill>
                <a:latin typeface="Consolas" panose="020B0609020204030204" pitchFamily="49" charset="0"/>
              </a:rPr>
              <a:t>  </a:t>
            </a:r>
            <a:r>
              <a:rPr lang="fr-FR" sz="1600" b="1" dirty="0" err="1">
                <a:solidFill>
                  <a:srgbClr val="7A3E9D"/>
                </a:solidFill>
                <a:latin typeface="Consolas" panose="020B0609020204030204" pitchFamily="49" charset="0"/>
              </a:rPr>
              <a:t>Schema</a:t>
            </a:r>
            <a:r>
              <a:rPr lang="fr-FR" sz="1600" dirty="0">
                <a:solidFill>
                  <a:srgbClr val="777777"/>
                </a:solidFill>
                <a:latin typeface="Consolas" panose="020B0609020204030204" pitchFamily="49" charset="0"/>
              </a:rPr>
              <a:t>::</a:t>
            </a:r>
            <a:r>
              <a:rPr lang="fr-FR" sz="1600" b="1" dirty="0" err="1">
                <a:solidFill>
                  <a:srgbClr val="AA3731"/>
                </a:solidFill>
                <a:latin typeface="Consolas" panose="020B0609020204030204" pitchFamily="49" charset="0"/>
              </a:rPr>
              <a:t>disableForeignKeyConstraints</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b="1" dirty="0">
                <a:solidFill>
                  <a:srgbClr val="7A3E9D"/>
                </a:solidFill>
                <a:latin typeface="Consolas" panose="020B0609020204030204" pitchFamily="49" charset="0"/>
              </a:rPr>
              <a:t>  </a:t>
            </a:r>
            <a:r>
              <a:rPr lang="fr-FR" sz="1600" b="1" dirty="0" err="1">
                <a:solidFill>
                  <a:srgbClr val="7A3E9D"/>
                </a:solidFill>
                <a:latin typeface="Consolas" panose="020B0609020204030204" pitchFamily="49" charset="0"/>
              </a:rPr>
              <a:t>Schema</a:t>
            </a:r>
            <a:r>
              <a:rPr lang="fr-FR" sz="1600" dirty="0">
                <a:solidFill>
                  <a:srgbClr val="777777"/>
                </a:solidFill>
                <a:latin typeface="Consolas" panose="020B0609020204030204" pitchFamily="49" charset="0"/>
              </a:rPr>
              <a:t>::</a:t>
            </a:r>
            <a:r>
              <a:rPr lang="fr-FR" sz="1600" b="1" dirty="0" err="1">
                <a:solidFill>
                  <a:srgbClr val="AA3731"/>
                </a:solidFill>
                <a:latin typeface="Consolas" panose="020B0609020204030204" pitchFamily="49" charset="0"/>
              </a:rPr>
              <a:t>create</a:t>
            </a:r>
            <a:r>
              <a:rPr lang="fr-FR" sz="1600" dirty="0">
                <a:solidFill>
                  <a:srgbClr val="777777"/>
                </a:solidFill>
                <a:latin typeface="Consolas" panose="020B0609020204030204" pitchFamily="49" charset="0"/>
              </a:rPr>
              <a:t>(‘</a:t>
            </a:r>
            <a:r>
              <a:rPr lang="fr-FR" sz="1600" dirty="0">
                <a:solidFill>
                  <a:srgbClr val="448C27"/>
                </a:solidFill>
                <a:latin typeface="Consolas" panose="020B0609020204030204" pitchFamily="49" charset="0"/>
              </a:rPr>
              <a:t>films'</a:t>
            </a:r>
            <a:r>
              <a:rPr lang="fr-FR" sz="1600" dirty="0">
                <a:solidFill>
                  <a:srgbClr val="777777"/>
                </a:solidFill>
                <a:latin typeface="Consolas" panose="020B0609020204030204" pitchFamily="49" charset="0"/>
              </a:rPr>
              <a:t>,</a:t>
            </a:r>
            <a:r>
              <a:rPr lang="fr-FR" sz="1600" dirty="0">
                <a:solidFill>
                  <a:srgbClr val="333333"/>
                </a:solidFill>
                <a:latin typeface="Consolas" panose="020B0609020204030204" pitchFamily="49" charset="0"/>
              </a:rPr>
              <a:t> </a:t>
            </a:r>
            <a:r>
              <a:rPr lang="fr-FR" sz="1600" dirty="0" err="1">
                <a:solidFill>
                  <a:srgbClr val="7A3E9D"/>
                </a:solidFill>
                <a:latin typeface="Consolas" panose="020B0609020204030204" pitchFamily="49" charset="0"/>
              </a:rPr>
              <a:t>function</a:t>
            </a:r>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r>
              <a:rPr lang="fr-FR" sz="1600" b="1" dirty="0" err="1">
                <a:solidFill>
                  <a:srgbClr val="7A3E9D"/>
                </a:solidFill>
                <a:latin typeface="Consolas" panose="020B0609020204030204" pitchFamily="49" charset="0"/>
              </a:rPr>
              <a:t>Blueprint</a:t>
            </a:r>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r>
              <a:rPr lang="fr-FR" sz="1600" dirty="0">
                <a:solidFill>
                  <a:srgbClr val="7A3E9D"/>
                </a:solidFill>
                <a:latin typeface="Consolas" panose="020B0609020204030204" pitchFamily="49" charset="0"/>
              </a:rPr>
              <a:t>table</a:t>
            </a:r>
            <a:r>
              <a:rPr lang="fr-FR" sz="1600" dirty="0">
                <a:solidFill>
                  <a:srgbClr val="777777"/>
                </a:solidFill>
                <a:latin typeface="Consolas" panose="020B0609020204030204" pitchFamily="49" charset="0"/>
              </a:rPr>
              <a:t>)</a:t>
            </a:r>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r>
              <a:rPr lang="fr-FR" sz="1600" dirty="0">
                <a:solidFill>
                  <a:srgbClr val="7A3E9D"/>
                </a:solidFill>
                <a:latin typeface="Consolas" panose="020B0609020204030204" pitchFamily="49" charset="0"/>
              </a:rPr>
              <a:t>table</a:t>
            </a:r>
            <a:r>
              <a:rPr lang="fr-FR" sz="1600" dirty="0">
                <a:solidFill>
                  <a:srgbClr val="777777"/>
                </a:solidFill>
                <a:latin typeface="Consolas" panose="020B0609020204030204" pitchFamily="49" charset="0"/>
              </a:rPr>
              <a:t>-&gt;</a:t>
            </a:r>
            <a:r>
              <a:rPr lang="fr-FR" sz="1600" b="1" dirty="0">
                <a:solidFill>
                  <a:srgbClr val="AA3731"/>
                </a:solidFill>
                <a:latin typeface="Consolas" panose="020B0609020204030204" pitchFamily="49" charset="0"/>
              </a:rPr>
              <a:t>id</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en-US" sz="1600" dirty="0">
                <a:solidFill>
                  <a:srgbClr val="777777"/>
                </a:solidFill>
                <a:latin typeface="Consolas" panose="020B0609020204030204" pitchFamily="49" charset="0"/>
              </a:rPr>
              <a:t>         $</a:t>
            </a:r>
            <a:r>
              <a:rPr lang="en-US" sz="1600" dirty="0">
                <a:solidFill>
                  <a:srgbClr val="7A3E9D"/>
                </a:solidFill>
                <a:latin typeface="Consolas" panose="020B0609020204030204" pitchFamily="49" charset="0"/>
              </a:rPr>
              <a:t>table</a:t>
            </a:r>
            <a:r>
              <a:rPr lang="en-US" sz="1600" dirty="0">
                <a:solidFill>
                  <a:srgbClr val="777777"/>
                </a:solidFill>
                <a:latin typeface="Consolas" panose="020B0609020204030204" pitchFamily="49" charset="0"/>
              </a:rPr>
              <a:t>-&gt;</a:t>
            </a:r>
            <a:r>
              <a:rPr lang="en-US" sz="1600" b="1" dirty="0">
                <a:solidFill>
                  <a:srgbClr val="AA3731"/>
                </a:solidFill>
                <a:latin typeface="Consolas" panose="020B0609020204030204" pitchFamily="49" charset="0"/>
              </a:rPr>
              <a:t>foreign</a:t>
            </a:r>
            <a:r>
              <a:rPr lang="en-US" sz="1600" dirty="0">
                <a:solidFill>
                  <a:srgbClr val="777777"/>
                </a:solidFill>
                <a:latin typeface="Consolas" panose="020B0609020204030204" pitchFamily="49" charset="0"/>
              </a:rPr>
              <a:t>('</a:t>
            </a:r>
            <a:r>
              <a:rPr lang="en-US" sz="1600" dirty="0" err="1">
                <a:solidFill>
                  <a:srgbClr val="448C27"/>
                </a:solidFill>
                <a:latin typeface="Consolas" panose="020B0609020204030204" pitchFamily="49" charset="0"/>
              </a:rPr>
              <a:t>category_id</a:t>
            </a:r>
            <a:r>
              <a:rPr lang="en-US" sz="1600" dirty="0">
                <a:solidFill>
                  <a:srgbClr val="777777"/>
                </a:solidFill>
                <a:latin typeface="Consolas" panose="020B0609020204030204" pitchFamily="49" charset="0"/>
              </a:rPr>
              <a:t>')-&gt;</a:t>
            </a:r>
            <a:r>
              <a:rPr lang="en-US" sz="1600" b="1" dirty="0">
                <a:solidFill>
                  <a:srgbClr val="AA3731"/>
                </a:solidFill>
                <a:latin typeface="Consolas" panose="020B0609020204030204" pitchFamily="49" charset="0"/>
              </a:rPr>
              <a:t>references</a:t>
            </a:r>
            <a:r>
              <a:rPr lang="en-US" sz="1600" dirty="0">
                <a:solidFill>
                  <a:srgbClr val="777777"/>
                </a:solidFill>
                <a:latin typeface="Consolas" panose="020B0609020204030204" pitchFamily="49" charset="0"/>
              </a:rPr>
              <a:t>('</a:t>
            </a:r>
            <a:r>
              <a:rPr lang="en-US" sz="1600" dirty="0">
                <a:solidFill>
                  <a:srgbClr val="448C27"/>
                </a:solidFill>
                <a:latin typeface="Consolas" panose="020B0609020204030204" pitchFamily="49" charset="0"/>
              </a:rPr>
              <a:t>id</a:t>
            </a:r>
            <a:r>
              <a:rPr lang="en-US" sz="1600" dirty="0">
                <a:solidFill>
                  <a:srgbClr val="777777"/>
                </a:solidFill>
                <a:latin typeface="Consolas" panose="020B0609020204030204" pitchFamily="49" charset="0"/>
              </a:rPr>
              <a:t>’)</a:t>
            </a:r>
          </a:p>
          <a:p>
            <a:r>
              <a:rPr lang="en-US" sz="1600" dirty="0">
                <a:solidFill>
                  <a:srgbClr val="777777"/>
                </a:solidFill>
                <a:latin typeface="Consolas" panose="020B0609020204030204" pitchFamily="49" charset="0"/>
              </a:rPr>
              <a:t>                                           -&gt;</a:t>
            </a:r>
            <a:r>
              <a:rPr lang="en-US" sz="1600" b="1" dirty="0">
                <a:solidFill>
                  <a:srgbClr val="AA3731"/>
                </a:solidFill>
                <a:latin typeface="Consolas" panose="020B0609020204030204" pitchFamily="49" charset="0"/>
              </a:rPr>
              <a:t>on</a:t>
            </a:r>
            <a:r>
              <a:rPr lang="en-US" sz="1600" dirty="0">
                <a:solidFill>
                  <a:srgbClr val="777777"/>
                </a:solidFill>
                <a:latin typeface="Consolas" panose="020B0609020204030204" pitchFamily="49" charset="0"/>
              </a:rPr>
              <a:t>('</a:t>
            </a:r>
            <a:r>
              <a:rPr lang="en-US" sz="1600" dirty="0">
                <a:solidFill>
                  <a:srgbClr val="448C27"/>
                </a:solidFill>
                <a:latin typeface="Consolas" panose="020B0609020204030204" pitchFamily="49" charset="0"/>
              </a:rPr>
              <a:t>categories</a:t>
            </a:r>
            <a:r>
              <a:rPr lang="en-US" sz="1600" dirty="0">
                <a:solidFill>
                  <a:srgbClr val="777777"/>
                </a:solidFill>
                <a:latin typeface="Consolas" panose="020B0609020204030204" pitchFamily="49" charset="0"/>
              </a:rPr>
              <a:t>')</a:t>
            </a:r>
            <a:endParaRPr lang="en-US" sz="1600" dirty="0">
              <a:solidFill>
                <a:srgbClr val="333333"/>
              </a:solidFill>
              <a:latin typeface="Consolas" panose="020B0609020204030204" pitchFamily="49" charset="0"/>
            </a:endParaRPr>
          </a:p>
          <a:p>
            <a:pPr lvl="0"/>
            <a:r>
              <a:rPr lang="fr-FR" sz="1600" i="1" dirty="0">
                <a:solidFill>
                  <a:srgbClr val="AAAAAA"/>
                </a:solidFill>
                <a:latin typeface="Consolas" panose="020B0609020204030204" pitchFamily="49" charset="0"/>
              </a:rPr>
              <a:t>                                           //-&gt;</a:t>
            </a:r>
            <a:r>
              <a:rPr lang="fr-FR" sz="1600" i="1" dirty="0" err="1">
                <a:solidFill>
                  <a:srgbClr val="AAAAAA"/>
                </a:solidFill>
                <a:latin typeface="Consolas" panose="020B0609020204030204" pitchFamily="49" charset="0"/>
              </a:rPr>
              <a:t>cascadeOnDelete</a:t>
            </a:r>
            <a:r>
              <a:rPr lang="fr-FR" sz="1600" i="1" dirty="0">
                <a:solidFill>
                  <a:srgbClr val="AAAAAA"/>
                </a:solidFill>
                <a:latin typeface="Consolas" panose="020B0609020204030204" pitchFamily="49" charset="0"/>
              </a:rPr>
              <a:t>()</a:t>
            </a:r>
            <a:endParaRPr lang="fr-FR" sz="1600" dirty="0">
              <a:solidFill>
                <a:srgbClr val="333333"/>
              </a:solidFill>
              <a:latin typeface="Consolas" panose="020B0609020204030204" pitchFamily="49" charset="0"/>
            </a:endParaRPr>
          </a:p>
          <a:p>
            <a:pPr lvl="0"/>
            <a:r>
              <a:rPr lang="fr-FR" sz="1600" dirty="0">
                <a:solidFill>
                  <a:srgbClr val="777777"/>
                </a:solidFill>
                <a:latin typeface="Consolas" panose="020B0609020204030204" pitchFamily="49" charset="0"/>
              </a:rPr>
              <a:t>                                           </a:t>
            </a:r>
            <a:r>
              <a:rPr lang="fr-FR" sz="1600" i="1" dirty="0">
                <a:solidFill>
                  <a:srgbClr val="AAAAAA"/>
                </a:solidFill>
                <a:latin typeface="Consolas" panose="020B0609020204030204" pitchFamily="49" charset="0"/>
              </a:rPr>
              <a:t>//-&gt;</a:t>
            </a:r>
            <a:r>
              <a:rPr lang="fr-FR" sz="1600" i="1" dirty="0" err="1">
                <a:solidFill>
                  <a:srgbClr val="AAAAAA"/>
                </a:solidFill>
                <a:latin typeface="Consolas" panose="020B0609020204030204" pitchFamily="49" charset="0"/>
              </a:rPr>
              <a:t>cascadeOnUpdate</a:t>
            </a:r>
            <a:r>
              <a:rPr lang="fr-FR" sz="1600" i="1" dirty="0">
                <a:solidFill>
                  <a:srgbClr val="AAAAAA"/>
                </a:solidFill>
                <a:latin typeface="Consolas" panose="020B0609020204030204" pitchFamily="49" charset="0"/>
              </a:rPr>
              <a:t>()</a:t>
            </a:r>
            <a:endParaRPr lang="en-US" sz="1600" dirty="0">
              <a:solidFill>
                <a:srgbClr val="333333"/>
              </a:solidFill>
              <a:latin typeface="Consolas" panose="020B0609020204030204" pitchFamily="49" charset="0"/>
            </a:endParaRPr>
          </a:p>
          <a:p>
            <a:r>
              <a:rPr lang="en-US" sz="1600" dirty="0">
                <a:solidFill>
                  <a:srgbClr val="333333"/>
                </a:solidFill>
                <a:latin typeface="Consolas" panose="020B0609020204030204" pitchFamily="49" charset="0"/>
              </a:rPr>
              <a:t>                                           </a:t>
            </a:r>
            <a:r>
              <a:rPr lang="en-US" sz="1600" dirty="0">
                <a:solidFill>
                  <a:srgbClr val="777777"/>
                </a:solidFill>
                <a:latin typeface="Consolas" panose="020B0609020204030204" pitchFamily="49" charset="0"/>
              </a:rPr>
              <a:t>-&gt;</a:t>
            </a:r>
            <a:r>
              <a:rPr lang="en-US" sz="1600" b="1" dirty="0" err="1">
                <a:solidFill>
                  <a:srgbClr val="AA3731"/>
                </a:solidFill>
                <a:latin typeface="Consolas" panose="020B0609020204030204" pitchFamily="49" charset="0"/>
              </a:rPr>
              <a:t>onDelete</a:t>
            </a:r>
            <a:r>
              <a:rPr lang="en-US" sz="1600" dirty="0">
                <a:solidFill>
                  <a:srgbClr val="777777"/>
                </a:solidFill>
                <a:latin typeface="Consolas" panose="020B0609020204030204" pitchFamily="49" charset="0"/>
              </a:rPr>
              <a:t>('</a:t>
            </a:r>
            <a:r>
              <a:rPr lang="en-US" sz="1600" dirty="0">
                <a:solidFill>
                  <a:srgbClr val="448C27"/>
                </a:solidFill>
                <a:latin typeface="Consolas" panose="020B0609020204030204" pitchFamily="49" charset="0"/>
              </a:rPr>
              <a:t>restrict</a:t>
            </a:r>
            <a:r>
              <a:rPr lang="en-US" sz="1600" dirty="0">
                <a:solidFill>
                  <a:srgbClr val="777777"/>
                </a:solidFill>
                <a:latin typeface="Consolas" panose="020B0609020204030204" pitchFamily="49" charset="0"/>
              </a:rPr>
              <a:t>')</a:t>
            </a:r>
            <a:endParaRPr lang="en-US" sz="1600" dirty="0">
              <a:solidFill>
                <a:srgbClr val="333333"/>
              </a:solidFill>
              <a:latin typeface="Consolas" panose="020B0609020204030204" pitchFamily="49" charset="0"/>
            </a:endParaRPr>
          </a:p>
          <a:p>
            <a:r>
              <a:rPr lang="en-US" sz="1600" dirty="0">
                <a:solidFill>
                  <a:srgbClr val="333333"/>
                </a:solidFill>
                <a:latin typeface="Consolas" panose="020B0609020204030204" pitchFamily="49" charset="0"/>
              </a:rPr>
              <a:t>                                           </a:t>
            </a:r>
            <a:r>
              <a:rPr lang="en-US" sz="1600" dirty="0">
                <a:solidFill>
                  <a:srgbClr val="777777"/>
                </a:solidFill>
                <a:latin typeface="Consolas" panose="020B0609020204030204" pitchFamily="49" charset="0"/>
              </a:rPr>
              <a:t>-&gt;</a:t>
            </a:r>
            <a:r>
              <a:rPr lang="en-US" sz="1600" b="1" dirty="0" err="1">
                <a:solidFill>
                  <a:srgbClr val="AA3731"/>
                </a:solidFill>
                <a:latin typeface="Consolas" panose="020B0609020204030204" pitchFamily="49" charset="0"/>
              </a:rPr>
              <a:t>onUpdate</a:t>
            </a:r>
            <a:r>
              <a:rPr lang="en-US" sz="1600" dirty="0">
                <a:solidFill>
                  <a:srgbClr val="777777"/>
                </a:solidFill>
                <a:latin typeface="Consolas" panose="020B0609020204030204" pitchFamily="49" charset="0"/>
              </a:rPr>
              <a:t>('</a:t>
            </a:r>
            <a:r>
              <a:rPr lang="en-US" sz="1600" dirty="0">
                <a:solidFill>
                  <a:srgbClr val="448C27"/>
                </a:solidFill>
                <a:latin typeface="Consolas" panose="020B0609020204030204" pitchFamily="49" charset="0"/>
              </a:rPr>
              <a:t>restrict</a:t>
            </a:r>
            <a:r>
              <a:rPr lang="en-US"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p>
          <a:p>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2392909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472608"/>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3"/>
            </a:pPr>
            <a:r>
              <a:rPr lang="fr-FR" sz="2200" b="1" dirty="0">
                <a:solidFill>
                  <a:srgbClr val="002060"/>
                </a:solidFill>
                <a:latin typeface="Times New Roman" panose="02020603050405020304" pitchFamily="18" charset="0"/>
                <a:cs typeface="Times New Roman" panose="02020603050405020304" pitchFamily="18" charset="0"/>
              </a:rPr>
              <a:t>Approfondir la programmation Laravel</a:t>
            </a:r>
            <a:endParaRPr lang="fr-FR" sz="22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startAt="2"/>
            </a:pPr>
            <a:r>
              <a:rPr lang="fr-FR" sz="1900" dirty="0">
                <a:solidFill>
                  <a:srgbClr val="C00000"/>
                </a:solidFill>
                <a:latin typeface="Times New Roman" panose="02020603050405020304" pitchFamily="18" charset="0"/>
                <a:cs typeface="Times New Roman" panose="02020603050405020304" pitchFamily="18" charset="0"/>
              </a:rPr>
              <a:t>Interagir avec la base de données</a:t>
            </a:r>
            <a:endParaRPr lang="fr-FR" sz="1900" b="1" dirty="0">
              <a:solidFill>
                <a:srgbClr val="00B050"/>
              </a:solidFill>
              <a:latin typeface="Times New Roman" panose="02020603050405020304" pitchFamily="18" charset="0"/>
              <a:cs typeface="Times New Roman" panose="02020603050405020304" pitchFamily="18" charset="0"/>
            </a:endParaRPr>
          </a:p>
          <a:p>
            <a:pPr marL="514350" lvl="1" indent="0" algn="ctr">
              <a:buNone/>
            </a:pPr>
            <a:r>
              <a:rPr lang="fr-FR" sz="2200" b="1" dirty="0">
                <a:solidFill>
                  <a:srgbClr val="0070C0"/>
                </a:solidFill>
                <a:latin typeface="Times New Roman" panose="02020603050405020304" pitchFamily="18" charset="0"/>
                <a:cs typeface="Times New Roman" panose="02020603050405020304" pitchFamily="18" charset="0"/>
              </a:rPr>
              <a:t>Gestion de Migration </a:t>
            </a:r>
          </a:p>
          <a:p>
            <a:pPr marL="400050" lvl="1" indent="0">
              <a:buNone/>
            </a:pPr>
            <a:r>
              <a:rPr lang="fr-FR" sz="2000" dirty="0">
                <a:solidFill>
                  <a:srgbClr val="C00000"/>
                </a:solidFill>
                <a:latin typeface="Times New Roman" panose="02020603050405020304" pitchFamily="18" charset="0"/>
                <a:cs typeface="Times New Roman" panose="02020603050405020304" pitchFamily="18" charset="0"/>
              </a:rPr>
              <a:t>Créer des clés étrangères à l'aide de migrations</a:t>
            </a: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r>
              <a:rPr lang="fr-FR" sz="2000" b="1" dirty="0">
                <a:solidFill>
                  <a:schemeClr val="tx1"/>
                </a:solidFill>
                <a:latin typeface="Times New Roman" panose="02020603050405020304" pitchFamily="18" charset="0"/>
                <a:cs typeface="Times New Roman" panose="02020603050405020304" pitchFamily="18" charset="0"/>
              </a:rPr>
              <a:t>La table films ( 2 </a:t>
            </a:r>
            <a:r>
              <a:rPr lang="fr-FR" sz="2000" b="1" baseline="30000" dirty="0">
                <a:solidFill>
                  <a:schemeClr val="tx1"/>
                </a:solidFill>
                <a:latin typeface="Times New Roman" panose="02020603050405020304" pitchFamily="18" charset="0"/>
                <a:cs typeface="Times New Roman" panose="02020603050405020304" pitchFamily="18" charset="0"/>
              </a:rPr>
              <a:t>-ème</a:t>
            </a:r>
            <a:r>
              <a:rPr lang="fr-FR" sz="2000" b="1" dirty="0">
                <a:solidFill>
                  <a:schemeClr val="tx1"/>
                </a:solidFill>
                <a:latin typeface="Times New Roman" panose="02020603050405020304" pitchFamily="18" charset="0"/>
                <a:cs typeface="Times New Roman" panose="02020603050405020304" pitchFamily="18" charset="0"/>
              </a:rPr>
              <a:t> façon ) </a:t>
            </a:r>
            <a:r>
              <a:rPr lang="fr-FR" sz="1800" i="1" dirty="0">
                <a:solidFill>
                  <a:schemeClr val="tx1"/>
                </a:solidFill>
                <a:latin typeface="Times New Roman" panose="02020603050405020304" pitchFamily="18" charset="0"/>
                <a:cs typeface="Times New Roman" panose="02020603050405020304" pitchFamily="18" charset="0"/>
              </a:rPr>
              <a:t>a partir de laravel 8 et plus</a:t>
            </a: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p:txBody>
      </p:sp>
      <p:sp>
        <p:nvSpPr>
          <p:cNvPr id="6" name="Rectangle : coins arrondis 5">
            <a:extLst>
              <a:ext uri="{FF2B5EF4-FFF2-40B4-BE49-F238E27FC236}">
                <a16:creationId xmlns:a16="http://schemas.microsoft.com/office/drawing/2014/main" id="{0BF2BDC8-4C55-41E5-9798-4D0A4A9880D7}"/>
              </a:ext>
            </a:extLst>
          </p:cNvPr>
          <p:cNvSpPr/>
          <p:nvPr/>
        </p:nvSpPr>
        <p:spPr>
          <a:xfrm>
            <a:off x="750894" y="3233393"/>
            <a:ext cx="7920880" cy="3291951"/>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fr-FR" sz="1600" dirty="0">
                <a:solidFill>
                  <a:srgbClr val="4B69C6"/>
                </a:solidFill>
                <a:latin typeface="Consolas" panose="020B0609020204030204" pitchFamily="49" charset="0"/>
              </a:rPr>
              <a:t>public</a:t>
            </a:r>
            <a:r>
              <a:rPr lang="fr-FR" sz="1600" dirty="0">
                <a:solidFill>
                  <a:srgbClr val="333333"/>
                </a:solidFill>
                <a:latin typeface="Consolas" panose="020B0609020204030204" pitchFamily="49" charset="0"/>
              </a:rPr>
              <a:t> </a:t>
            </a:r>
            <a:r>
              <a:rPr lang="fr-FR" sz="1600" dirty="0" err="1">
                <a:solidFill>
                  <a:srgbClr val="7A3E9D"/>
                </a:solidFill>
                <a:latin typeface="Consolas" panose="020B0609020204030204" pitchFamily="49" charset="0"/>
              </a:rPr>
              <a:t>function</a:t>
            </a:r>
            <a:r>
              <a:rPr lang="fr-FR" sz="1600" dirty="0">
                <a:solidFill>
                  <a:srgbClr val="333333"/>
                </a:solidFill>
                <a:latin typeface="Consolas" panose="020B0609020204030204" pitchFamily="49" charset="0"/>
              </a:rPr>
              <a:t> </a:t>
            </a:r>
            <a:r>
              <a:rPr lang="fr-FR" sz="1600" b="1" dirty="0">
                <a:solidFill>
                  <a:srgbClr val="AA3731"/>
                </a:solidFill>
                <a:latin typeface="Consolas" panose="020B0609020204030204" pitchFamily="49" charset="0"/>
              </a:rPr>
              <a:t>up</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b="1" dirty="0" err="1">
                <a:solidFill>
                  <a:srgbClr val="7A3E9D"/>
                </a:solidFill>
                <a:latin typeface="Consolas" panose="020B0609020204030204" pitchFamily="49" charset="0"/>
              </a:rPr>
              <a:t>Schema</a:t>
            </a:r>
            <a:r>
              <a:rPr lang="fr-FR" sz="1600" dirty="0">
                <a:solidFill>
                  <a:srgbClr val="777777"/>
                </a:solidFill>
                <a:latin typeface="Consolas" panose="020B0609020204030204" pitchFamily="49" charset="0"/>
              </a:rPr>
              <a:t>::</a:t>
            </a:r>
            <a:r>
              <a:rPr lang="fr-FR" sz="1600" b="1" dirty="0" err="1">
                <a:solidFill>
                  <a:srgbClr val="AA3731"/>
                </a:solidFill>
                <a:latin typeface="Consolas" panose="020B0609020204030204" pitchFamily="49" charset="0"/>
              </a:rPr>
              <a:t>disableForeignKeyConstraints</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b="1" dirty="0" err="1">
                <a:solidFill>
                  <a:srgbClr val="7A3E9D"/>
                </a:solidFill>
                <a:latin typeface="Consolas" panose="020B0609020204030204" pitchFamily="49" charset="0"/>
              </a:rPr>
              <a:t>Schema</a:t>
            </a:r>
            <a:r>
              <a:rPr lang="fr-FR" sz="1600" dirty="0">
                <a:solidFill>
                  <a:srgbClr val="777777"/>
                </a:solidFill>
                <a:latin typeface="Consolas" panose="020B0609020204030204" pitchFamily="49" charset="0"/>
              </a:rPr>
              <a:t>::</a:t>
            </a:r>
            <a:r>
              <a:rPr lang="fr-FR" sz="1600" b="1" dirty="0" err="1">
                <a:solidFill>
                  <a:srgbClr val="AA3731"/>
                </a:solidFill>
                <a:latin typeface="Consolas" panose="020B0609020204030204" pitchFamily="49" charset="0"/>
              </a:rPr>
              <a:t>create</a:t>
            </a:r>
            <a:r>
              <a:rPr lang="fr-FR" sz="1600" dirty="0">
                <a:solidFill>
                  <a:srgbClr val="777777"/>
                </a:solidFill>
                <a:latin typeface="Consolas" panose="020B0609020204030204" pitchFamily="49" charset="0"/>
              </a:rPr>
              <a:t>('</a:t>
            </a:r>
            <a:r>
              <a:rPr lang="fr-FR" sz="1600" dirty="0">
                <a:solidFill>
                  <a:srgbClr val="448C27"/>
                </a:solidFill>
                <a:latin typeface="Consolas" panose="020B0609020204030204" pitchFamily="49" charset="0"/>
              </a:rPr>
              <a:t>films</a:t>
            </a:r>
            <a:r>
              <a:rPr lang="fr-FR" sz="1600" dirty="0">
                <a:solidFill>
                  <a:srgbClr val="777777"/>
                </a:solidFill>
                <a:latin typeface="Consolas" panose="020B0609020204030204" pitchFamily="49" charset="0"/>
              </a:rPr>
              <a:t>',</a:t>
            </a:r>
            <a:r>
              <a:rPr lang="fr-FR" sz="1600" dirty="0">
                <a:solidFill>
                  <a:srgbClr val="333333"/>
                </a:solidFill>
                <a:latin typeface="Consolas" panose="020B0609020204030204" pitchFamily="49" charset="0"/>
              </a:rPr>
              <a:t> </a:t>
            </a:r>
            <a:r>
              <a:rPr lang="fr-FR" sz="1600" dirty="0" err="1">
                <a:solidFill>
                  <a:srgbClr val="7A3E9D"/>
                </a:solidFill>
                <a:latin typeface="Consolas" panose="020B0609020204030204" pitchFamily="49" charset="0"/>
              </a:rPr>
              <a:t>function</a:t>
            </a:r>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r>
              <a:rPr lang="fr-FR" sz="1600" b="1" dirty="0" err="1">
                <a:solidFill>
                  <a:srgbClr val="7A3E9D"/>
                </a:solidFill>
                <a:latin typeface="Consolas" panose="020B0609020204030204" pitchFamily="49" charset="0"/>
              </a:rPr>
              <a:t>Blueprint</a:t>
            </a:r>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r>
              <a:rPr lang="fr-FR" sz="1600" dirty="0">
                <a:solidFill>
                  <a:srgbClr val="7A3E9D"/>
                </a:solidFill>
                <a:latin typeface="Consolas" panose="020B0609020204030204" pitchFamily="49" charset="0"/>
              </a:rPr>
              <a:t>table</a:t>
            </a:r>
            <a:r>
              <a:rPr lang="fr-FR" sz="1600" dirty="0">
                <a:solidFill>
                  <a:srgbClr val="777777"/>
                </a:solidFill>
                <a:latin typeface="Consolas" panose="020B0609020204030204" pitchFamily="49" charset="0"/>
              </a:rPr>
              <a:t>)</a:t>
            </a:r>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r>
              <a:rPr lang="fr-FR" sz="1600" dirty="0">
                <a:solidFill>
                  <a:srgbClr val="7A3E9D"/>
                </a:solidFill>
                <a:latin typeface="Consolas" panose="020B0609020204030204" pitchFamily="49" charset="0"/>
              </a:rPr>
              <a:t>table</a:t>
            </a:r>
            <a:r>
              <a:rPr lang="fr-FR" sz="1600" dirty="0">
                <a:solidFill>
                  <a:srgbClr val="777777"/>
                </a:solidFill>
                <a:latin typeface="Consolas" panose="020B0609020204030204" pitchFamily="49" charset="0"/>
              </a:rPr>
              <a:t>-&gt;</a:t>
            </a:r>
            <a:r>
              <a:rPr lang="fr-FR" sz="1600" b="1" dirty="0" err="1">
                <a:solidFill>
                  <a:srgbClr val="AA3731"/>
                </a:solidFill>
                <a:latin typeface="Consolas" panose="020B0609020204030204" pitchFamily="49" charset="0"/>
              </a:rPr>
              <a:t>foreignId</a:t>
            </a:r>
            <a:r>
              <a:rPr lang="fr-FR" sz="1600" dirty="0">
                <a:solidFill>
                  <a:srgbClr val="777777"/>
                </a:solidFill>
                <a:latin typeface="Consolas" panose="020B0609020204030204" pitchFamily="49" charset="0"/>
              </a:rPr>
              <a:t>('</a:t>
            </a:r>
            <a:r>
              <a:rPr lang="fr-FR" sz="1600" dirty="0" err="1">
                <a:solidFill>
                  <a:srgbClr val="448C27"/>
                </a:solidFill>
                <a:latin typeface="Consolas" panose="020B0609020204030204" pitchFamily="49" charset="0"/>
              </a:rPr>
              <a:t>category_id</a:t>
            </a:r>
            <a:r>
              <a:rPr lang="fr-FR" sz="1600" dirty="0">
                <a:solidFill>
                  <a:srgbClr val="777777"/>
                </a:solidFill>
                <a:latin typeface="Consolas" panose="020B0609020204030204" pitchFamily="49" charset="0"/>
              </a:rPr>
              <a:t>')-&gt;</a:t>
            </a:r>
            <a:r>
              <a:rPr lang="fr-FR" sz="1600" b="1" dirty="0" err="1">
                <a:solidFill>
                  <a:srgbClr val="AA3731"/>
                </a:solidFill>
                <a:latin typeface="Consolas" panose="020B0609020204030204" pitchFamily="49" charset="0"/>
              </a:rPr>
              <a:t>constrained</a:t>
            </a:r>
            <a:r>
              <a:rPr lang="fr-FR" sz="1600" dirty="0">
                <a:solidFill>
                  <a:srgbClr val="777777"/>
                </a:solidFill>
                <a:latin typeface="Consolas" panose="020B0609020204030204" pitchFamily="49" charset="0"/>
              </a:rPr>
              <a:t>()</a:t>
            </a:r>
          </a:p>
          <a:p>
            <a:r>
              <a:rPr lang="fr-FR" sz="1600" i="1" dirty="0">
                <a:solidFill>
                  <a:srgbClr val="AAAAAA"/>
                </a:solidFill>
                <a:latin typeface="Consolas" panose="020B0609020204030204" pitchFamily="49" charset="0"/>
              </a:rPr>
              <a:t>                                        //-&gt;</a:t>
            </a:r>
            <a:r>
              <a:rPr lang="fr-FR" sz="1600" i="1" dirty="0" err="1">
                <a:solidFill>
                  <a:srgbClr val="AAAAAA"/>
                </a:solidFill>
                <a:latin typeface="Consolas" panose="020B0609020204030204" pitchFamily="49" charset="0"/>
              </a:rPr>
              <a:t>cascadeOnDelete</a:t>
            </a:r>
            <a:r>
              <a:rPr lang="fr-FR" sz="1600" i="1" dirty="0">
                <a:solidFill>
                  <a:srgbClr val="AAAAAA"/>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777777"/>
                </a:solidFill>
                <a:latin typeface="Consolas" panose="020B0609020204030204" pitchFamily="49" charset="0"/>
              </a:rPr>
              <a:t>                                        </a:t>
            </a:r>
            <a:r>
              <a:rPr lang="fr-FR" sz="1600" i="1" dirty="0">
                <a:solidFill>
                  <a:srgbClr val="AAAAAA"/>
                </a:solidFill>
                <a:latin typeface="Consolas" panose="020B0609020204030204" pitchFamily="49" charset="0"/>
              </a:rPr>
              <a:t>//-&gt;</a:t>
            </a:r>
            <a:r>
              <a:rPr lang="fr-FR" sz="1600" i="1" dirty="0" err="1">
                <a:solidFill>
                  <a:srgbClr val="AAAAAA"/>
                </a:solidFill>
                <a:latin typeface="Consolas" panose="020B0609020204030204" pitchFamily="49" charset="0"/>
              </a:rPr>
              <a:t>cascadeOnUpdate</a:t>
            </a:r>
            <a:r>
              <a:rPr lang="fr-FR" sz="1600" i="1" dirty="0">
                <a:solidFill>
                  <a:srgbClr val="AAAAAA"/>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-&gt;</a:t>
            </a:r>
            <a:r>
              <a:rPr lang="fr-FR" sz="1600" b="1" dirty="0" err="1">
                <a:solidFill>
                  <a:srgbClr val="AA3731"/>
                </a:solidFill>
                <a:latin typeface="Consolas" panose="020B0609020204030204" pitchFamily="49" charset="0"/>
              </a:rPr>
              <a:t>onUpdate</a:t>
            </a:r>
            <a:r>
              <a:rPr lang="fr-FR" sz="1600" dirty="0">
                <a:solidFill>
                  <a:srgbClr val="777777"/>
                </a:solidFill>
                <a:latin typeface="Consolas" panose="020B0609020204030204" pitchFamily="49" charset="0"/>
              </a:rPr>
              <a:t>('</a:t>
            </a:r>
            <a:r>
              <a:rPr lang="fr-FR" sz="1600" dirty="0" err="1">
                <a:solidFill>
                  <a:srgbClr val="448C27"/>
                </a:solidFill>
                <a:latin typeface="Consolas" panose="020B0609020204030204" pitchFamily="49" charset="0"/>
              </a:rPr>
              <a:t>restrict</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-&gt;</a:t>
            </a:r>
            <a:r>
              <a:rPr lang="fr-FR" sz="1600" b="1" dirty="0" err="1">
                <a:solidFill>
                  <a:srgbClr val="AA3731"/>
                </a:solidFill>
                <a:latin typeface="Consolas" panose="020B0609020204030204" pitchFamily="49" charset="0"/>
              </a:rPr>
              <a:t>onDelete</a:t>
            </a:r>
            <a:r>
              <a:rPr lang="fr-FR" sz="1600" dirty="0">
                <a:solidFill>
                  <a:srgbClr val="777777"/>
                </a:solidFill>
                <a:latin typeface="Consolas" panose="020B0609020204030204" pitchFamily="49" charset="0"/>
              </a:rPr>
              <a:t>('</a:t>
            </a:r>
            <a:r>
              <a:rPr lang="fr-FR" sz="1600" dirty="0" err="1">
                <a:solidFill>
                  <a:srgbClr val="448C27"/>
                </a:solidFill>
                <a:latin typeface="Consolas" panose="020B0609020204030204" pitchFamily="49" charset="0"/>
              </a:rPr>
              <a:t>restrict</a:t>
            </a:r>
            <a:r>
              <a:rPr lang="fr-FR" sz="1600" dirty="0">
                <a:solidFill>
                  <a:srgbClr val="777777"/>
                </a:solidFill>
                <a:latin typeface="Consolas" panose="020B0609020204030204" pitchFamily="49" charset="0"/>
              </a:rPr>
              <a:t>’);</a:t>
            </a:r>
            <a:r>
              <a:rPr lang="fr-FR" sz="1600" dirty="0">
                <a:solidFill>
                  <a:srgbClr val="333333"/>
                </a:solidFill>
                <a:latin typeface="Consolas" panose="020B0609020204030204" pitchFamily="49" charset="0"/>
              </a:rPr>
              <a:t> </a:t>
            </a:r>
          </a:p>
          <a:p>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777777"/>
                </a:solidFill>
                <a:latin typeface="Consolas" panose="020B0609020204030204" pitchFamily="49" charset="0"/>
              </a:rPr>
              <a:t>}</a:t>
            </a:r>
            <a:br>
              <a:rPr lang="fr-FR" sz="1600" dirty="0">
                <a:solidFill>
                  <a:srgbClr val="333333"/>
                </a:solidFill>
                <a:latin typeface="Consolas" panose="020B0609020204030204" pitchFamily="49" charset="0"/>
              </a:rPr>
            </a:br>
            <a:endParaRPr lang="fr-FR" sz="16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2959753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472608"/>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3"/>
            </a:pPr>
            <a:r>
              <a:rPr lang="fr-FR" sz="2200" b="1" dirty="0">
                <a:solidFill>
                  <a:srgbClr val="002060"/>
                </a:solidFill>
                <a:latin typeface="Times New Roman" panose="02020603050405020304" pitchFamily="18" charset="0"/>
                <a:cs typeface="Times New Roman" panose="02020603050405020304" pitchFamily="18" charset="0"/>
              </a:rPr>
              <a:t>Approfondir la programmation Laravel</a:t>
            </a:r>
            <a:endParaRPr lang="fr-FR" sz="22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startAt="2"/>
            </a:pPr>
            <a:r>
              <a:rPr lang="fr-FR" sz="1900" dirty="0">
                <a:solidFill>
                  <a:srgbClr val="C00000"/>
                </a:solidFill>
                <a:latin typeface="Times New Roman" panose="02020603050405020304" pitchFamily="18" charset="0"/>
                <a:cs typeface="Times New Roman" panose="02020603050405020304" pitchFamily="18" charset="0"/>
              </a:rPr>
              <a:t>Interagir avec la base de données</a:t>
            </a:r>
            <a:endParaRPr lang="fr-FR" sz="1900" b="1" dirty="0">
              <a:solidFill>
                <a:srgbClr val="00B050"/>
              </a:solidFill>
              <a:latin typeface="Times New Roman" panose="02020603050405020304" pitchFamily="18" charset="0"/>
              <a:cs typeface="Times New Roman" panose="02020603050405020304" pitchFamily="18" charset="0"/>
            </a:endParaRPr>
          </a:p>
          <a:p>
            <a:pPr marL="514350" lvl="1" indent="0" algn="ctr">
              <a:buNone/>
            </a:pPr>
            <a:r>
              <a:rPr lang="fr-FR" sz="2200" b="1" dirty="0">
                <a:solidFill>
                  <a:srgbClr val="0070C0"/>
                </a:solidFill>
                <a:latin typeface="Times New Roman" panose="02020603050405020304" pitchFamily="18" charset="0"/>
                <a:cs typeface="Times New Roman" panose="02020603050405020304" pitchFamily="18" charset="0"/>
              </a:rPr>
              <a:t>Gestion de Migration </a:t>
            </a:r>
          </a:p>
          <a:p>
            <a:pPr marL="400050" lvl="1" indent="0">
              <a:buNone/>
            </a:pPr>
            <a:r>
              <a:rPr lang="fr-FR" sz="2000" dirty="0">
                <a:solidFill>
                  <a:srgbClr val="C00000"/>
                </a:solidFill>
                <a:latin typeface="Times New Roman" panose="02020603050405020304" pitchFamily="18" charset="0"/>
                <a:cs typeface="Times New Roman" panose="02020603050405020304" pitchFamily="18" charset="0"/>
              </a:rPr>
              <a:t>Créer des clés étrangères à l'aide de migrations</a:t>
            </a: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Dans la table films on déclare une clé étrangère nommée </a:t>
            </a:r>
            <a:r>
              <a:rPr lang="fr-FR" sz="2000" b="1" dirty="0" err="1">
                <a:solidFill>
                  <a:schemeClr val="tx1"/>
                </a:solidFill>
                <a:latin typeface="Times New Roman" panose="02020603050405020304" pitchFamily="18" charset="0"/>
                <a:cs typeface="Times New Roman" panose="02020603050405020304" pitchFamily="18" charset="0"/>
              </a:rPr>
              <a:t>category_id</a:t>
            </a:r>
            <a:r>
              <a:rPr lang="fr-FR" sz="2000" b="1" dirty="0">
                <a:solidFill>
                  <a:schemeClr val="tx1"/>
                </a:solidFill>
                <a:latin typeface="Times New Roman" panose="02020603050405020304" pitchFamily="18" charset="0"/>
                <a:cs typeface="Times New Roman" panose="02020603050405020304" pitchFamily="18" charset="0"/>
              </a:rPr>
              <a:t> </a:t>
            </a:r>
            <a:r>
              <a:rPr lang="fr-FR" sz="2000" dirty="0">
                <a:solidFill>
                  <a:schemeClr val="tx1"/>
                </a:solidFill>
                <a:latin typeface="Times New Roman" panose="02020603050405020304" pitchFamily="18" charset="0"/>
                <a:cs typeface="Times New Roman" panose="02020603050405020304" pitchFamily="18" charset="0"/>
              </a:rPr>
              <a:t>qui référence la colonne </a:t>
            </a:r>
            <a:r>
              <a:rPr lang="fr-FR" sz="2000" b="1" dirty="0">
                <a:solidFill>
                  <a:schemeClr val="tx1"/>
                </a:solidFill>
                <a:latin typeface="Times New Roman" panose="02020603050405020304" pitchFamily="18" charset="0"/>
                <a:cs typeface="Times New Roman" panose="02020603050405020304" pitchFamily="18" charset="0"/>
              </a:rPr>
              <a:t>id</a:t>
            </a:r>
            <a:r>
              <a:rPr lang="fr-FR" sz="2000" dirty="0">
                <a:solidFill>
                  <a:schemeClr val="tx1"/>
                </a:solidFill>
                <a:latin typeface="Times New Roman" panose="02020603050405020304" pitchFamily="18" charset="0"/>
                <a:cs typeface="Times New Roman" panose="02020603050405020304" pitchFamily="18" charset="0"/>
              </a:rPr>
              <a:t> dans la table </a:t>
            </a:r>
            <a:r>
              <a:rPr lang="fr-FR" sz="2000" b="1" dirty="0" err="1">
                <a:solidFill>
                  <a:schemeClr val="tx1"/>
                </a:solidFill>
                <a:latin typeface="Times New Roman" panose="02020603050405020304" pitchFamily="18" charset="0"/>
                <a:cs typeface="Times New Roman" panose="02020603050405020304" pitchFamily="18" charset="0"/>
              </a:rPr>
              <a:t>categories</a:t>
            </a:r>
            <a:r>
              <a:rPr lang="fr-FR" sz="2000" dirty="0">
                <a:solidFill>
                  <a:schemeClr val="tx1"/>
                </a:solidFill>
                <a:latin typeface="Times New Roman" panose="02020603050405020304" pitchFamily="18" charset="0"/>
                <a:cs typeface="Times New Roman" panose="02020603050405020304" pitchFamily="18" charset="0"/>
              </a:rPr>
              <a:t>. </a:t>
            </a: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La méthode </a:t>
            </a:r>
            <a:r>
              <a:rPr lang="fr-FR" sz="2000" b="1" dirty="0" err="1">
                <a:solidFill>
                  <a:schemeClr val="tx1"/>
                </a:solidFill>
                <a:latin typeface="Times New Roman" panose="02020603050405020304" pitchFamily="18" charset="0"/>
                <a:cs typeface="Times New Roman" panose="02020603050405020304" pitchFamily="18" charset="0"/>
              </a:rPr>
              <a:t>foreignId</a:t>
            </a:r>
            <a:r>
              <a:rPr lang="fr-FR" sz="2000" dirty="0">
                <a:solidFill>
                  <a:schemeClr val="tx1"/>
                </a:solidFill>
                <a:latin typeface="Times New Roman" panose="02020603050405020304" pitchFamily="18" charset="0"/>
                <a:cs typeface="Times New Roman" panose="02020603050405020304" pitchFamily="18" charset="0"/>
              </a:rPr>
              <a:t> crée une colonne de type </a:t>
            </a:r>
            <a:r>
              <a:rPr lang="fr-FR" sz="2000" b="1" dirty="0">
                <a:solidFill>
                  <a:schemeClr val="tx1"/>
                </a:solidFill>
                <a:latin typeface="Times New Roman" panose="02020603050405020304" pitchFamily="18" charset="0"/>
                <a:cs typeface="Times New Roman" panose="02020603050405020304" pitchFamily="18" charset="0"/>
              </a:rPr>
              <a:t>UNSIGNED BIGINT</a:t>
            </a:r>
            <a:r>
              <a:rPr lang="fr-FR" sz="2000" dirty="0">
                <a:solidFill>
                  <a:schemeClr val="tx1"/>
                </a:solidFill>
                <a:latin typeface="Times New Roman" panose="02020603050405020304" pitchFamily="18" charset="0"/>
                <a:cs typeface="Times New Roman" panose="02020603050405020304" pitchFamily="18" charset="0"/>
              </a:rPr>
              <a:t>. La méthode </a:t>
            </a:r>
            <a:r>
              <a:rPr lang="fr-FR" sz="2000" b="1" dirty="0" err="1">
                <a:solidFill>
                  <a:schemeClr val="tx1"/>
                </a:solidFill>
                <a:latin typeface="Times New Roman" panose="02020603050405020304" pitchFamily="18" charset="0"/>
                <a:cs typeface="Times New Roman" panose="02020603050405020304" pitchFamily="18" charset="0"/>
              </a:rPr>
              <a:t>constrained</a:t>
            </a:r>
            <a:r>
              <a:rPr lang="fr-FR" sz="2000" dirty="0">
                <a:solidFill>
                  <a:schemeClr val="tx1"/>
                </a:solidFill>
                <a:latin typeface="Times New Roman" panose="02020603050405020304" pitchFamily="18" charset="0"/>
                <a:cs typeface="Times New Roman" panose="02020603050405020304" pitchFamily="18" charset="0"/>
              </a:rPr>
              <a:t> utilise les conventions de Laravel pour déterminer le nom de la table référencée, ici c’est </a:t>
            </a:r>
            <a:r>
              <a:rPr lang="fr-FR" sz="2000" b="1" dirty="0" err="1">
                <a:solidFill>
                  <a:schemeClr val="tx1"/>
                </a:solidFill>
                <a:latin typeface="Times New Roman" panose="02020603050405020304" pitchFamily="18" charset="0"/>
                <a:cs typeface="Times New Roman" panose="02020603050405020304" pitchFamily="18" charset="0"/>
              </a:rPr>
              <a:t>categories</a:t>
            </a:r>
            <a:r>
              <a:rPr lang="fr-FR" sz="2000" dirty="0">
                <a:solidFill>
                  <a:schemeClr val="tx1"/>
                </a:solidFill>
                <a:latin typeface="Times New Roman" panose="02020603050405020304" pitchFamily="18" charset="0"/>
                <a:cs typeface="Times New Roman" panose="02020603050405020304" pitchFamily="18" charset="0"/>
              </a:rPr>
              <a:t>.</a:t>
            </a: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En cas de suppression (</a:t>
            </a:r>
            <a:r>
              <a:rPr lang="fr-FR" sz="2000" b="1" dirty="0" err="1">
                <a:solidFill>
                  <a:schemeClr val="tx1"/>
                </a:solidFill>
                <a:latin typeface="Times New Roman" panose="02020603050405020304" pitchFamily="18" charset="0"/>
                <a:cs typeface="Times New Roman" panose="02020603050405020304" pitchFamily="18" charset="0"/>
              </a:rPr>
              <a:t>onDelete</a:t>
            </a:r>
            <a:r>
              <a:rPr lang="fr-FR" sz="2000" dirty="0">
                <a:solidFill>
                  <a:schemeClr val="tx1"/>
                </a:solidFill>
                <a:latin typeface="Times New Roman" panose="02020603050405020304" pitchFamily="18" charset="0"/>
                <a:cs typeface="Times New Roman" panose="02020603050405020304" pitchFamily="18" charset="0"/>
              </a:rPr>
              <a:t>) ou de modification (</a:t>
            </a:r>
            <a:r>
              <a:rPr lang="fr-FR" sz="2000" b="1" dirty="0" err="1">
                <a:solidFill>
                  <a:schemeClr val="tx1"/>
                </a:solidFill>
                <a:latin typeface="Times New Roman" panose="02020603050405020304" pitchFamily="18" charset="0"/>
                <a:cs typeface="Times New Roman" panose="02020603050405020304" pitchFamily="18" charset="0"/>
              </a:rPr>
              <a:t>onUpdate</a:t>
            </a:r>
            <a:r>
              <a:rPr lang="fr-FR" sz="2000" dirty="0">
                <a:solidFill>
                  <a:schemeClr val="tx1"/>
                </a:solidFill>
                <a:latin typeface="Times New Roman" panose="02020603050405020304" pitchFamily="18" charset="0"/>
                <a:cs typeface="Times New Roman" panose="02020603050405020304" pitchFamily="18" charset="0"/>
              </a:rPr>
              <a:t>) on a une restriction (</a:t>
            </a:r>
            <a:r>
              <a:rPr lang="fr-FR" sz="2000" b="1" dirty="0" err="1">
                <a:solidFill>
                  <a:schemeClr val="tx1"/>
                </a:solidFill>
                <a:latin typeface="Times New Roman" panose="02020603050405020304" pitchFamily="18" charset="0"/>
                <a:cs typeface="Times New Roman" panose="02020603050405020304" pitchFamily="18" charset="0"/>
              </a:rPr>
              <a:t>restrict</a:t>
            </a:r>
            <a:r>
              <a:rPr lang="fr-FR" sz="2000" dirty="0">
                <a:solidFill>
                  <a:schemeClr val="tx1"/>
                </a:solidFill>
                <a:latin typeface="Times New Roman" panose="02020603050405020304" pitchFamily="18" charset="0"/>
                <a:cs typeface="Times New Roman" panose="02020603050405020304" pitchFamily="18" charset="0"/>
              </a:rPr>
              <a:t>).</a:t>
            </a: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Une autre possibilité est </a:t>
            </a:r>
            <a:r>
              <a:rPr lang="fr-FR" sz="2000" b="1" dirty="0">
                <a:solidFill>
                  <a:schemeClr val="tx1"/>
                </a:solidFill>
                <a:latin typeface="Times New Roman" panose="02020603050405020304" pitchFamily="18" charset="0"/>
                <a:cs typeface="Times New Roman" panose="02020603050405020304" pitchFamily="18" charset="0"/>
              </a:rPr>
              <a:t>cascade</a:t>
            </a:r>
            <a:r>
              <a:rPr lang="fr-FR" sz="2000" dirty="0">
                <a:solidFill>
                  <a:schemeClr val="tx1"/>
                </a:solidFill>
                <a:latin typeface="Times New Roman" panose="02020603050405020304" pitchFamily="18" charset="0"/>
                <a:cs typeface="Times New Roman" panose="02020603050405020304" pitchFamily="18" charset="0"/>
              </a:rPr>
              <a:t> à la place de </a:t>
            </a:r>
            <a:r>
              <a:rPr lang="fr-FR" sz="2000" b="1" dirty="0" err="1">
                <a:solidFill>
                  <a:schemeClr val="tx1"/>
                </a:solidFill>
                <a:latin typeface="Times New Roman" panose="02020603050405020304" pitchFamily="18" charset="0"/>
                <a:cs typeface="Times New Roman" panose="02020603050405020304" pitchFamily="18" charset="0"/>
              </a:rPr>
              <a:t>restrict</a:t>
            </a:r>
            <a:r>
              <a:rPr lang="fr-FR" sz="2000" dirty="0">
                <a:solidFill>
                  <a:schemeClr val="tx1"/>
                </a:solidFill>
                <a:latin typeface="Times New Roman" panose="02020603050405020304" pitchFamily="18" charset="0"/>
                <a:cs typeface="Times New Roman" panose="02020603050405020304" pitchFamily="18" charset="0"/>
              </a:rPr>
              <a:t>. </a:t>
            </a: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Dans ce cas si vous supprimez une catégorie ça supprimera en cascade les films de cette catégorie.</a:t>
            </a: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16148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472608"/>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3"/>
            </a:pPr>
            <a:r>
              <a:rPr lang="fr-FR" sz="2200" b="1" dirty="0">
                <a:solidFill>
                  <a:srgbClr val="002060"/>
                </a:solidFill>
                <a:latin typeface="Times New Roman" panose="02020603050405020304" pitchFamily="18" charset="0"/>
                <a:cs typeface="Times New Roman" panose="02020603050405020304" pitchFamily="18" charset="0"/>
              </a:rPr>
              <a:t>Approfondir la programmation Laravel</a:t>
            </a:r>
            <a:endParaRPr lang="fr-FR" sz="22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startAt="2"/>
            </a:pPr>
            <a:r>
              <a:rPr lang="fr-FR" sz="1900" dirty="0">
                <a:solidFill>
                  <a:srgbClr val="C00000"/>
                </a:solidFill>
                <a:latin typeface="Times New Roman" panose="02020603050405020304" pitchFamily="18" charset="0"/>
                <a:cs typeface="Times New Roman" panose="02020603050405020304" pitchFamily="18" charset="0"/>
              </a:rPr>
              <a:t>Interagir avec la base de données</a:t>
            </a:r>
            <a:endParaRPr lang="fr-FR" sz="1900" b="1" dirty="0">
              <a:solidFill>
                <a:srgbClr val="00B050"/>
              </a:solidFill>
              <a:latin typeface="Times New Roman" panose="02020603050405020304" pitchFamily="18" charset="0"/>
              <a:cs typeface="Times New Roman" panose="02020603050405020304" pitchFamily="18" charset="0"/>
            </a:endParaRPr>
          </a:p>
          <a:p>
            <a:pPr marL="514350" lvl="1" indent="0" algn="ctr">
              <a:buNone/>
            </a:pPr>
            <a:r>
              <a:rPr lang="fr-FR" sz="2200" b="1" dirty="0">
                <a:solidFill>
                  <a:srgbClr val="0070C0"/>
                </a:solidFill>
                <a:latin typeface="Times New Roman" panose="02020603050405020304" pitchFamily="18" charset="0"/>
                <a:cs typeface="Times New Roman" panose="02020603050405020304" pitchFamily="18" charset="0"/>
              </a:rPr>
              <a:t>Gestion de Migration </a:t>
            </a:r>
          </a:p>
          <a:p>
            <a:pPr marL="400050" lvl="1" indent="0">
              <a:buNone/>
            </a:pPr>
            <a:r>
              <a:rPr lang="fr-FR" sz="2000" dirty="0">
                <a:solidFill>
                  <a:srgbClr val="C00000"/>
                </a:solidFill>
                <a:latin typeface="Times New Roman" panose="02020603050405020304" pitchFamily="18" charset="0"/>
                <a:cs typeface="Times New Roman" panose="02020603050405020304" pitchFamily="18" charset="0"/>
              </a:rPr>
              <a:t>Créer des clés étrangères à l'aide de migrations</a:t>
            </a: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Les migrations sont effectuées dans l’ordre alphabétique, ce qui peut générer un problème avec les clés étrangères. Si la table référencée est créée après.</a:t>
            </a: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C’est pour cette raison que j’ai ajouté cette ligne dans la migration :</a:t>
            </a:r>
          </a:p>
          <a:p>
            <a:pPr marL="400050" lvl="1" indent="0">
              <a:buNone/>
            </a:pPr>
            <a:r>
              <a:rPr lang="fr-FR" sz="2000" b="1" dirty="0" err="1">
                <a:solidFill>
                  <a:srgbClr val="7A3E9D"/>
                </a:solidFill>
                <a:latin typeface="Consolas" panose="020B0609020204030204" pitchFamily="49" charset="0"/>
              </a:rPr>
              <a:t>Schema</a:t>
            </a:r>
            <a:r>
              <a:rPr lang="fr-FR" sz="2000" dirty="0">
                <a:solidFill>
                  <a:srgbClr val="777777"/>
                </a:solidFill>
                <a:latin typeface="Consolas" panose="020B0609020204030204" pitchFamily="49" charset="0"/>
              </a:rPr>
              <a:t>::</a:t>
            </a:r>
            <a:r>
              <a:rPr lang="fr-FR" sz="2000" b="1" dirty="0" err="1">
                <a:solidFill>
                  <a:srgbClr val="AA3731"/>
                </a:solidFill>
                <a:latin typeface="Consolas" panose="020B0609020204030204" pitchFamily="49" charset="0"/>
              </a:rPr>
              <a:t>disableForeignKeyConstraints</a:t>
            </a:r>
            <a:r>
              <a:rPr lang="fr-FR" sz="2000" dirty="0">
                <a:solidFill>
                  <a:srgbClr val="777777"/>
                </a:solidFill>
                <a:latin typeface="Consolas" panose="020B0609020204030204" pitchFamily="49" charset="0"/>
              </a:rPr>
              <a:t>();</a:t>
            </a: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On désactive temporairement le contrôle référentiel le temps de créer les tables.</a:t>
            </a: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3549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fontScale="92500" lnSpcReduction="10000"/>
          </a:bodyPr>
          <a:lstStyle/>
          <a:p>
            <a:pPr marL="0" indent="0">
              <a:buNone/>
            </a:pPr>
            <a:r>
              <a:rPr lang="fr-FR" sz="2400" b="1" dirty="0">
                <a:solidFill>
                  <a:srgbClr val="002060"/>
                </a:solidFill>
                <a:latin typeface="Times New Roman" panose="02020603050405020304" pitchFamily="18" charset="0"/>
                <a:cs typeface="Times New Roman" panose="02020603050405020304" pitchFamily="18" charset="0"/>
              </a:rPr>
              <a:t>Introduction</a:t>
            </a:r>
          </a:p>
          <a:p>
            <a:pPr marL="457200" indent="-457200">
              <a:buFont typeface="+mj-lt"/>
              <a:buAutoNum type="alphaUcPeriod"/>
            </a:pPr>
            <a:r>
              <a:rPr lang="fr-FR" sz="2400" b="1" dirty="0">
                <a:solidFill>
                  <a:srgbClr val="002060"/>
                </a:solidFill>
                <a:latin typeface="Times New Roman" panose="02020603050405020304" pitchFamily="18" charset="0"/>
                <a:cs typeface="Times New Roman" panose="02020603050405020304" pitchFamily="18" charset="0"/>
              </a:rPr>
              <a:t>Découvrir le Framework PHP Laravel</a:t>
            </a:r>
          </a:p>
          <a:p>
            <a:pPr marL="857250" lvl="1" indent="-457200">
              <a:buFont typeface="+mj-lt"/>
              <a:buAutoNum type="arabicPeriod"/>
            </a:pPr>
            <a:r>
              <a:rPr lang="fr-FR" sz="1600" dirty="0">
                <a:solidFill>
                  <a:schemeClr val="tx1"/>
                </a:solidFill>
                <a:latin typeface="Times New Roman" panose="02020603050405020304" pitchFamily="18" charset="0"/>
                <a:cs typeface="Times New Roman" panose="02020603050405020304" pitchFamily="18" charset="0"/>
              </a:rPr>
              <a:t>Découvrir les notions fondamentales des </a:t>
            </a:r>
            <a:r>
              <a:rPr lang="fr-FR" sz="1600" dirty="0" err="1">
                <a:solidFill>
                  <a:schemeClr val="tx1"/>
                </a:solidFill>
                <a:latin typeface="Times New Roman" panose="02020603050405020304" pitchFamily="18" charset="0"/>
                <a:cs typeface="Times New Roman" panose="02020603050405020304" pitchFamily="18" charset="0"/>
              </a:rPr>
              <a:t>Frameworks</a:t>
            </a:r>
            <a:r>
              <a:rPr lang="fr-FR" sz="1600" dirty="0">
                <a:solidFill>
                  <a:schemeClr val="tx1"/>
                </a:solidFill>
                <a:latin typeface="Times New Roman" panose="02020603050405020304" pitchFamily="18" charset="0"/>
                <a:cs typeface="Times New Roman" panose="02020603050405020304" pitchFamily="18" charset="0"/>
              </a:rPr>
              <a:t> PHP</a:t>
            </a:r>
          </a:p>
          <a:p>
            <a:pPr marL="857250" lvl="1" indent="-457200">
              <a:buFont typeface="+mj-lt"/>
              <a:buAutoNum type="arabicPeriod"/>
            </a:pPr>
            <a:r>
              <a:rPr lang="fr-FR" sz="1600" dirty="0">
                <a:solidFill>
                  <a:schemeClr val="tx1"/>
                </a:solidFill>
                <a:latin typeface="Times New Roman" panose="02020603050405020304" pitchFamily="18" charset="0"/>
                <a:cs typeface="Times New Roman" panose="02020603050405020304" pitchFamily="18" charset="0"/>
              </a:rPr>
              <a:t>Préparer l’environnement de Laravel</a:t>
            </a:r>
            <a:endParaRPr lang="fr-FR" sz="2400" dirty="0">
              <a:solidFill>
                <a:schemeClr val="tx1"/>
              </a:solidFill>
              <a:latin typeface="Times New Roman" panose="02020603050405020304" pitchFamily="18" charset="0"/>
              <a:cs typeface="Times New Roman" panose="02020603050405020304" pitchFamily="18" charset="0"/>
            </a:endParaRPr>
          </a:p>
          <a:p>
            <a:pPr marL="457200" lvl="0" indent="-457200">
              <a:buFont typeface="+mj-lt"/>
              <a:buAutoNum type="alphaUcPeriod"/>
            </a:pPr>
            <a:r>
              <a:rPr lang="fr-FR" sz="2400" b="1" dirty="0">
                <a:solidFill>
                  <a:srgbClr val="002060"/>
                </a:solidFill>
                <a:latin typeface="Times New Roman" panose="02020603050405020304" pitchFamily="18" charset="0"/>
                <a:cs typeface="Times New Roman" panose="02020603050405020304" pitchFamily="18" charset="0"/>
              </a:rPr>
              <a:t>Programmer avec Laravel</a:t>
            </a:r>
          </a:p>
          <a:p>
            <a:pPr marL="857250" lvl="1" indent="-457200">
              <a:buFont typeface="+mj-lt"/>
              <a:buAutoNum type="arabicPeriod"/>
            </a:pPr>
            <a:r>
              <a:rPr lang="fr-FR" sz="1600" dirty="0">
                <a:latin typeface="Times New Roman" panose="02020603050405020304" pitchFamily="18" charset="0"/>
                <a:cs typeface="Times New Roman" panose="02020603050405020304" pitchFamily="18" charset="0"/>
              </a:rPr>
              <a:t>Connaître les fondements du modèle MVC Laravel</a:t>
            </a:r>
          </a:p>
          <a:p>
            <a:pPr marL="857250" lvl="1" indent="-457200">
              <a:buFont typeface="+mj-lt"/>
              <a:buAutoNum type="arabicPeriod"/>
            </a:pPr>
            <a:r>
              <a:rPr lang="fr-FR" sz="1600" dirty="0">
                <a:latin typeface="Times New Roman" panose="02020603050405020304" pitchFamily="18" charset="0"/>
                <a:cs typeface="Times New Roman" panose="02020603050405020304" pitchFamily="18" charset="0"/>
              </a:rPr>
              <a:t>Maîtriser le Framework Laravel</a:t>
            </a:r>
            <a:endParaRPr lang="fr-FR" sz="2400" dirty="0">
              <a:latin typeface="Times New Roman" panose="02020603050405020304" pitchFamily="18" charset="0"/>
              <a:cs typeface="Times New Roman" panose="02020603050405020304" pitchFamily="18" charset="0"/>
            </a:endParaRPr>
          </a:p>
          <a:p>
            <a:pPr marL="457200" indent="-457200">
              <a:buFont typeface="+mj-lt"/>
              <a:buAutoNum type="alphaUcPeriod"/>
            </a:pPr>
            <a:r>
              <a:rPr lang="fr-FR" sz="2400" b="1" dirty="0">
                <a:solidFill>
                  <a:srgbClr val="002060"/>
                </a:solidFill>
                <a:latin typeface="Times New Roman" panose="02020603050405020304" pitchFamily="18" charset="0"/>
                <a:cs typeface="Times New Roman" panose="02020603050405020304" pitchFamily="18" charset="0"/>
              </a:rPr>
              <a:t>Approfondir la programmation Laravel</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Gérer la sécurité</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Interagir avec la base de données</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Manipuler l’ORM Eloquent</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Prendre en charge les tests</a:t>
            </a:r>
            <a:endParaRPr lang="fr-FR" sz="2400" dirty="0">
              <a:latin typeface="Times New Roman" panose="02020603050405020304" pitchFamily="18" charset="0"/>
              <a:cs typeface="Times New Roman" panose="02020603050405020304" pitchFamily="18" charset="0"/>
            </a:endParaRPr>
          </a:p>
          <a:p>
            <a:pPr marL="457200" lvl="0" indent="-457200">
              <a:buFont typeface="+mj-lt"/>
              <a:buAutoNum type="alphaUcPeriod"/>
            </a:pPr>
            <a:r>
              <a:rPr lang="fr-FR" sz="2400" b="1" dirty="0">
                <a:solidFill>
                  <a:srgbClr val="002060"/>
                </a:solidFill>
                <a:latin typeface="Times New Roman" panose="02020603050405020304" pitchFamily="18" charset="0"/>
                <a:cs typeface="Times New Roman" panose="02020603050405020304" pitchFamily="18" charset="0"/>
              </a:rPr>
              <a:t>Administrer un site à l’aide d’un CMS</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Manipuler les éléments essentiels d’un CMS</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Personnaliser graphiquement un site à l’aide d’un CMS</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Manipuler les outils avancés d’un CMS</a:t>
            </a:r>
          </a:p>
          <a:p>
            <a:pPr marL="0" lvl="1" indent="0">
              <a:buNone/>
            </a:pPr>
            <a:r>
              <a:rPr lang="fr-FR" sz="2400" b="1" dirty="0">
                <a:solidFill>
                  <a:srgbClr val="002060"/>
                </a:solidFill>
                <a:latin typeface="Times New Roman" panose="02020603050405020304" pitchFamily="18" charset="0"/>
                <a:cs typeface="Times New Roman" panose="02020603050405020304" pitchFamily="18" charset="0"/>
              </a:rPr>
              <a:t>Conclusion</a:t>
            </a:r>
          </a:p>
          <a:p>
            <a:pPr marL="457200" lvl="0" indent="-457200">
              <a:buFont typeface="+mj-lt"/>
              <a:buAutoNum type="alphaUcPeriod"/>
            </a:pPr>
            <a:endParaRPr lang="fr-FR" sz="2400" b="1" dirty="0">
              <a:solidFill>
                <a:srgbClr val="002060"/>
              </a:solidFill>
              <a:latin typeface="Times New Roman" panose="02020603050405020304" pitchFamily="18" charset="0"/>
              <a:cs typeface="Times New Roman" panose="02020603050405020304" pitchFamily="18" charset="0"/>
            </a:endParaRPr>
          </a:p>
          <a:p>
            <a:endParaRPr lang="fr-FR" dirty="0"/>
          </a:p>
        </p:txBody>
      </p:sp>
    </p:spTree>
    <p:extLst>
      <p:ext uri="{BB962C8B-B14F-4D97-AF65-F5344CB8AC3E}">
        <p14:creationId xmlns:p14="http://schemas.microsoft.com/office/powerpoint/2010/main" val="1748747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3"/>
            </a:pPr>
            <a:r>
              <a:rPr lang="fr-FR" sz="2800" b="1" dirty="0">
                <a:solidFill>
                  <a:srgbClr val="002060"/>
                </a:solidFill>
                <a:latin typeface="Times New Roman" panose="02020603050405020304" pitchFamily="18" charset="0"/>
                <a:cs typeface="Times New Roman" panose="02020603050405020304" pitchFamily="18" charset="0"/>
              </a:rPr>
              <a:t>Approfondir la programmation Laravel</a:t>
            </a:r>
            <a:endParaRPr lang="fr-FR" sz="28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startAt="2"/>
            </a:pPr>
            <a:r>
              <a:rPr lang="fr-FR" sz="2400" dirty="0">
                <a:solidFill>
                  <a:srgbClr val="C00000"/>
                </a:solidFill>
                <a:latin typeface="Times New Roman" panose="02020603050405020304" pitchFamily="18" charset="0"/>
                <a:cs typeface="Times New Roman" panose="02020603050405020304" pitchFamily="18" charset="0"/>
              </a:rPr>
              <a:t>Interagir avec la base de données</a:t>
            </a:r>
            <a:endParaRPr lang="fr-FR" sz="2200" b="1" dirty="0">
              <a:solidFill>
                <a:srgbClr val="00B050"/>
              </a:solidFill>
              <a:latin typeface="Times New Roman" panose="02020603050405020304" pitchFamily="18" charset="0"/>
              <a:cs typeface="Times New Roman" panose="02020603050405020304" pitchFamily="18" charset="0"/>
            </a:endParaRPr>
          </a:p>
          <a:p>
            <a:pPr marL="685800" lvl="1" indent="-171450">
              <a:buFont typeface="Wingdings" panose="05000000000000000000" pitchFamily="2" charset="2"/>
              <a:buChar char="ü"/>
            </a:pPr>
            <a:r>
              <a:rPr lang="fr-FR" sz="2000" dirty="0">
                <a:latin typeface="Times New Roman" panose="02020603050405020304" pitchFamily="18" charset="0"/>
                <a:cs typeface="Times New Roman" panose="02020603050405020304" pitchFamily="18" charset="0"/>
              </a:rPr>
              <a:t>Mise en route</a:t>
            </a:r>
          </a:p>
          <a:p>
            <a:pPr marL="685800" lvl="1" indent="-171450">
              <a:buFont typeface="Wingdings" panose="05000000000000000000" pitchFamily="2" charset="2"/>
              <a:buChar char="ü"/>
            </a:pPr>
            <a:r>
              <a:rPr lang="fr-FR" sz="2000" dirty="0">
                <a:latin typeface="Times New Roman" panose="02020603050405020304" pitchFamily="18" charset="0"/>
                <a:cs typeface="Times New Roman" panose="02020603050405020304" pitchFamily="18" charset="0"/>
              </a:rPr>
              <a:t>Générateur de requêtes (</a:t>
            </a:r>
            <a:r>
              <a:rPr lang="fr-FR" sz="2000" dirty="0" err="1">
                <a:latin typeface="Times New Roman" panose="02020603050405020304" pitchFamily="18" charset="0"/>
                <a:cs typeface="Times New Roman" panose="02020603050405020304" pitchFamily="18" charset="0"/>
              </a:rPr>
              <a:t>Query</a:t>
            </a:r>
            <a:r>
              <a:rPr lang="fr-FR" sz="2000" dirty="0">
                <a:latin typeface="Times New Roman" panose="02020603050405020304" pitchFamily="18" charset="0"/>
                <a:cs typeface="Times New Roman" panose="02020603050405020304" pitchFamily="18" charset="0"/>
              </a:rPr>
              <a:t> Builder)</a:t>
            </a:r>
          </a:p>
          <a:p>
            <a:pPr marL="685800" lvl="1" indent="-171450">
              <a:buFont typeface="Wingdings" panose="05000000000000000000" pitchFamily="2" charset="2"/>
              <a:buChar char="ü"/>
            </a:pPr>
            <a:r>
              <a:rPr lang="fr-FR" sz="2000" dirty="0">
                <a:latin typeface="Times New Roman" panose="02020603050405020304" pitchFamily="18" charset="0"/>
                <a:cs typeface="Times New Roman" panose="02020603050405020304" pitchFamily="18" charset="0"/>
              </a:rPr>
              <a:t>Pagination de la base de données</a:t>
            </a:r>
          </a:p>
          <a:p>
            <a:pPr marL="685800" lvl="1" indent="-171450">
              <a:buFont typeface="Wingdings" panose="05000000000000000000" pitchFamily="2" charset="2"/>
              <a:buChar char="ü"/>
            </a:pPr>
            <a:r>
              <a:rPr lang="fr-FR" sz="2000" dirty="0">
                <a:latin typeface="Times New Roman" panose="02020603050405020304" pitchFamily="18" charset="0"/>
                <a:cs typeface="Times New Roman" panose="02020603050405020304" pitchFamily="18" charset="0"/>
              </a:rPr>
              <a:t>Gestion de migration (génération, structure, exécution, manipulation des tables, colonnes, </a:t>
            </a:r>
            <a:r>
              <a:rPr lang="fr-FR" sz="2000" dirty="0" err="1">
                <a:latin typeface="Times New Roman" panose="02020603050405020304" pitchFamily="18" charset="0"/>
                <a:cs typeface="Times New Roman" panose="02020603050405020304" pitchFamily="18" charset="0"/>
              </a:rPr>
              <a:t>indexeset</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events</a:t>
            </a:r>
            <a:r>
              <a:rPr lang="fr-FR" sz="2000" dirty="0">
                <a:latin typeface="Times New Roman" panose="02020603050405020304" pitchFamily="18" charset="0"/>
                <a:cs typeface="Times New Roman" panose="02020603050405020304" pitchFamily="18" charset="0"/>
              </a:rPr>
              <a:t>)</a:t>
            </a:r>
          </a:p>
          <a:p>
            <a:pPr marL="685800" lvl="1" indent="-171450">
              <a:buFont typeface="Wingdings" panose="05000000000000000000" pitchFamily="2" charset="2"/>
              <a:buChar char="ü"/>
            </a:pPr>
            <a:r>
              <a:rPr lang="fr-FR" sz="2000" dirty="0">
                <a:latin typeface="Times New Roman" panose="02020603050405020304" pitchFamily="18" charset="0"/>
                <a:cs typeface="Times New Roman" panose="02020603050405020304" pitchFamily="18" charset="0"/>
              </a:rPr>
              <a:t>Création de Seeders (utilisation des modèles </a:t>
            </a:r>
            <a:r>
              <a:rPr lang="fr-FR" sz="2000" dirty="0" err="1">
                <a:latin typeface="Times New Roman" panose="02020603050405020304" pitchFamily="18" charset="0"/>
                <a:cs typeface="Times New Roman" panose="02020603050405020304" pitchFamily="18" charset="0"/>
              </a:rPr>
              <a:t>factories</a:t>
            </a:r>
            <a:r>
              <a:rPr lang="fr-FR" sz="2000" dirty="0">
                <a:latin typeface="Times New Roman" panose="02020603050405020304" pitchFamily="18" charset="0"/>
                <a:cs typeface="Times New Roman" panose="02020603050405020304" pitchFamily="18" charset="0"/>
              </a:rPr>
              <a:t>, appels de seeders additionnels,</a:t>
            </a:r>
          </a:p>
          <a:p>
            <a:pPr marL="685800" lvl="1" indent="-171450">
              <a:buFont typeface="Wingdings" panose="05000000000000000000" pitchFamily="2" charset="2"/>
              <a:buChar char="ü"/>
            </a:pPr>
            <a:r>
              <a:rPr lang="fr-FR" sz="2000" dirty="0">
                <a:latin typeface="Times New Roman" panose="02020603050405020304" pitchFamily="18" charset="0"/>
                <a:cs typeface="Times New Roman" panose="02020603050405020304" pitchFamily="18" charset="0"/>
              </a:rPr>
              <a:t>désactivation d’événements de modèles)</a:t>
            </a:r>
          </a:p>
          <a:p>
            <a:pPr marL="685800" lvl="1" indent="-171450">
              <a:buFont typeface="Wingdings" panose="05000000000000000000" pitchFamily="2" charset="2"/>
              <a:buChar char="ü"/>
            </a:pPr>
            <a:r>
              <a:rPr lang="fr-FR" sz="2000" dirty="0">
                <a:latin typeface="Times New Roman" panose="02020603050405020304" pitchFamily="18" charset="0"/>
                <a:cs typeface="Times New Roman" panose="02020603050405020304" pitchFamily="18" charset="0"/>
              </a:rPr>
              <a:t>Insertion des données d’un formulaire dans une base de données</a:t>
            </a:r>
          </a:p>
          <a:p>
            <a:pPr marL="685800" lvl="1" indent="-171450">
              <a:buFont typeface="Wingdings" panose="05000000000000000000" pitchFamily="2" charset="2"/>
              <a:buChar char="ü"/>
            </a:pPr>
            <a:r>
              <a:rPr lang="fr-FR" sz="2000" dirty="0">
                <a:latin typeface="Times New Roman" panose="02020603050405020304" pitchFamily="18" charset="0"/>
                <a:cs typeface="Times New Roman" panose="02020603050405020304" pitchFamily="18" charset="0"/>
              </a:rPr>
              <a:t>Utilisation de Redis</a:t>
            </a:r>
          </a:p>
          <a:p>
            <a:pPr marL="400050" lvl="1" indent="0">
              <a:buNone/>
            </a:pPr>
            <a:endParaRPr lang="fr-FR" sz="2400" dirty="0">
              <a:solidFill>
                <a:srgbClr val="C00000"/>
              </a:solidFill>
              <a:latin typeface="Times New Roman" panose="02020603050405020304" pitchFamily="18" charset="0"/>
              <a:cs typeface="Times New Roman" panose="02020603050405020304" pitchFamily="18" charset="0"/>
            </a:endParaRPr>
          </a:p>
          <a:p>
            <a:pPr lvl="1" indent="-342900">
              <a:buFont typeface="+mj-lt"/>
              <a:buAutoNum type="arabicPeriod"/>
            </a:pPr>
            <a:endParaRPr lang="fr-FR" sz="2400"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400" b="1" dirty="0">
              <a:solidFill>
                <a:srgbClr val="002060"/>
              </a:solidFill>
              <a:latin typeface="Times New Roman" panose="02020603050405020304" pitchFamily="18" charset="0"/>
              <a:cs typeface="Times New Roman" panose="02020603050405020304" pitchFamily="18" charset="0"/>
            </a:endParaRPr>
          </a:p>
          <a:p>
            <a:endParaRPr lang="fr-FR" dirty="0"/>
          </a:p>
        </p:txBody>
      </p:sp>
    </p:spTree>
    <p:extLst>
      <p:ext uri="{BB962C8B-B14F-4D97-AF65-F5344CB8AC3E}">
        <p14:creationId xmlns:p14="http://schemas.microsoft.com/office/powerpoint/2010/main" val="1774851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472608"/>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3"/>
            </a:pPr>
            <a:r>
              <a:rPr lang="fr-FR" sz="2400" b="1" dirty="0">
                <a:solidFill>
                  <a:srgbClr val="002060"/>
                </a:solidFill>
                <a:latin typeface="Times New Roman" panose="02020603050405020304" pitchFamily="18" charset="0"/>
                <a:cs typeface="Times New Roman" panose="02020603050405020304" pitchFamily="18" charset="0"/>
              </a:rPr>
              <a:t>Approfondir la programmation Laravel</a:t>
            </a:r>
            <a:endParaRPr lang="fr-FR" sz="24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startAt="2"/>
            </a:pPr>
            <a:r>
              <a:rPr lang="fr-FR" sz="2000" dirty="0">
                <a:solidFill>
                  <a:srgbClr val="C00000"/>
                </a:solidFill>
                <a:latin typeface="Times New Roman" panose="02020603050405020304" pitchFamily="18" charset="0"/>
                <a:cs typeface="Times New Roman" panose="02020603050405020304" pitchFamily="18" charset="0"/>
              </a:rPr>
              <a:t>Interagir avec la base de données</a:t>
            </a:r>
            <a:endParaRPr lang="fr-FR" sz="2000" b="1" dirty="0">
              <a:solidFill>
                <a:srgbClr val="00B050"/>
              </a:solidFill>
              <a:latin typeface="Times New Roman" panose="02020603050405020304" pitchFamily="18" charset="0"/>
              <a:cs typeface="Times New Roman" panose="02020603050405020304" pitchFamily="18" charset="0"/>
            </a:endParaRPr>
          </a:p>
          <a:p>
            <a:pPr marL="514350" lvl="1" indent="0" algn="ctr">
              <a:buNone/>
            </a:pPr>
            <a:r>
              <a:rPr lang="fr-FR" sz="2400" b="1" dirty="0">
                <a:solidFill>
                  <a:srgbClr val="0070C0"/>
                </a:solidFill>
                <a:latin typeface="Times New Roman" panose="02020603050405020304" pitchFamily="18" charset="0"/>
                <a:cs typeface="Times New Roman" panose="02020603050405020304" pitchFamily="18" charset="0"/>
              </a:rPr>
              <a:t>Gestion de Migration </a:t>
            </a:r>
          </a:p>
          <a:p>
            <a:pPr marL="400050" lvl="1" indent="0">
              <a:buNone/>
            </a:pPr>
            <a:r>
              <a:rPr lang="fr-FR" sz="2400" dirty="0">
                <a:solidFill>
                  <a:srgbClr val="C00000"/>
                </a:solidFill>
                <a:latin typeface="Times New Roman" panose="02020603050405020304" pitchFamily="18" charset="0"/>
                <a:cs typeface="Times New Roman" panose="02020603050405020304" pitchFamily="18" charset="0"/>
              </a:rPr>
              <a:t>Introduction</a:t>
            </a:r>
          </a:p>
          <a:p>
            <a:pPr marL="400050" lvl="1" indent="0">
              <a:buNone/>
            </a:pPr>
            <a:r>
              <a:rPr lang="fr-FR" sz="2400" dirty="0">
                <a:solidFill>
                  <a:schemeClr val="tx1"/>
                </a:solidFill>
                <a:latin typeface="Times New Roman" panose="02020603050405020304" pitchFamily="18" charset="0"/>
                <a:cs typeface="Times New Roman" panose="02020603050405020304" pitchFamily="18" charset="0"/>
              </a:rPr>
              <a:t>	Une migration permet de créer et de mettre à jour un schéma de base de données. Autrement dit, vous pouvez créer des tables, des colonnes dans ces tables, en supprimer, créer des index… Tout ce qui concerne la maintenance de vos tables peut être pris en charge par cet outil. Vous avez ainsi un suivi de vos modifications</a:t>
            </a:r>
            <a:r>
              <a:rPr lang="fr-FR" dirty="0">
                <a:solidFill>
                  <a:schemeClr val="tx1"/>
                </a:solidFill>
                <a:latin typeface="Times New Roman" panose="02020603050405020304" pitchFamily="18" charset="0"/>
                <a:cs typeface="Times New Roman" panose="02020603050405020304" pitchFamily="18" charset="0"/>
              </a:rPr>
              <a:t>.</a:t>
            </a:r>
          </a:p>
          <a:p>
            <a:pPr marL="400050" lvl="1" indent="0">
              <a:buNone/>
            </a:pPr>
            <a:r>
              <a:rPr lang="fr-FR" sz="2400" dirty="0">
                <a:solidFill>
                  <a:schemeClr val="tx1"/>
                </a:solidFill>
                <a:latin typeface="Times New Roman" panose="02020603050405020304" pitchFamily="18" charset="0"/>
                <a:cs typeface="Times New Roman" panose="02020603050405020304" pitchFamily="18" charset="0"/>
              </a:rPr>
              <a:t>La migration Laravel est comme un outil de gestion de version de DATABASE.</a:t>
            </a:r>
          </a:p>
          <a:p>
            <a:pPr lvl="1"/>
            <a:endParaRPr lang="fr-FR" dirty="0">
              <a:solidFill>
                <a:srgbClr val="00B0F0"/>
              </a:solidFill>
            </a:endParaRPr>
          </a:p>
        </p:txBody>
      </p:sp>
    </p:spTree>
    <p:extLst>
      <p:ext uri="{BB962C8B-B14F-4D97-AF65-F5344CB8AC3E}">
        <p14:creationId xmlns:p14="http://schemas.microsoft.com/office/powerpoint/2010/main" val="3010774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472608"/>
          </a:xfrm>
        </p:spPr>
        <p:style>
          <a:lnRef idx="2">
            <a:schemeClr val="accent1"/>
          </a:lnRef>
          <a:fillRef idx="1">
            <a:schemeClr val="lt1"/>
          </a:fillRef>
          <a:effectRef idx="0">
            <a:schemeClr val="accent1"/>
          </a:effectRef>
          <a:fontRef idx="minor">
            <a:schemeClr val="dk1"/>
          </a:fontRef>
        </p:style>
        <p:txBody>
          <a:bodyPr>
            <a:normAutofit fontScale="92500" lnSpcReduction="20000"/>
          </a:bodyPr>
          <a:lstStyle/>
          <a:p>
            <a:pPr marL="514350" indent="-514350">
              <a:buFont typeface="+mj-lt"/>
              <a:buAutoNum type="alphaUcPeriod" startAt="3"/>
            </a:pPr>
            <a:r>
              <a:rPr lang="fr-FR" sz="2200" b="1" dirty="0">
                <a:solidFill>
                  <a:srgbClr val="002060"/>
                </a:solidFill>
                <a:latin typeface="Times New Roman" panose="02020603050405020304" pitchFamily="18" charset="0"/>
                <a:cs typeface="Times New Roman" panose="02020603050405020304" pitchFamily="18" charset="0"/>
              </a:rPr>
              <a:t>Approfondir la programmation Laravel</a:t>
            </a:r>
            <a:endParaRPr lang="fr-FR" sz="22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startAt="2"/>
            </a:pPr>
            <a:r>
              <a:rPr lang="fr-FR" sz="1900" dirty="0">
                <a:solidFill>
                  <a:srgbClr val="C00000"/>
                </a:solidFill>
                <a:latin typeface="Times New Roman" panose="02020603050405020304" pitchFamily="18" charset="0"/>
                <a:cs typeface="Times New Roman" panose="02020603050405020304" pitchFamily="18" charset="0"/>
              </a:rPr>
              <a:t>Interagir avec la base de données</a:t>
            </a:r>
            <a:endParaRPr lang="fr-FR" sz="1900" b="1" dirty="0">
              <a:solidFill>
                <a:srgbClr val="00B050"/>
              </a:solidFill>
              <a:latin typeface="Times New Roman" panose="02020603050405020304" pitchFamily="18" charset="0"/>
              <a:cs typeface="Times New Roman" panose="02020603050405020304" pitchFamily="18" charset="0"/>
            </a:endParaRPr>
          </a:p>
          <a:p>
            <a:pPr marL="514350" lvl="1" indent="0" algn="ctr">
              <a:buNone/>
            </a:pPr>
            <a:r>
              <a:rPr lang="fr-FR" sz="2200" b="1" dirty="0">
                <a:solidFill>
                  <a:srgbClr val="0070C0"/>
                </a:solidFill>
                <a:latin typeface="Times New Roman" panose="02020603050405020304" pitchFamily="18" charset="0"/>
                <a:cs typeface="Times New Roman" panose="02020603050405020304" pitchFamily="18" charset="0"/>
              </a:rPr>
              <a:t>Gestion de Migration </a:t>
            </a:r>
          </a:p>
          <a:p>
            <a:pPr marL="400050" lvl="1" indent="0">
              <a:buNone/>
            </a:pPr>
            <a:r>
              <a:rPr lang="fr-FR" sz="2200" dirty="0">
                <a:solidFill>
                  <a:srgbClr val="C00000"/>
                </a:solidFill>
                <a:latin typeface="Times New Roman" panose="02020603050405020304" pitchFamily="18" charset="0"/>
                <a:cs typeface="Times New Roman" panose="02020603050405020304" pitchFamily="18" charset="0"/>
              </a:rPr>
              <a:t>La configuration de la base</a:t>
            </a:r>
          </a:p>
          <a:p>
            <a:pPr marL="400050" lvl="1" indent="0">
              <a:buNone/>
            </a:pPr>
            <a:r>
              <a:rPr lang="fr-FR" sz="2200" dirty="0">
                <a:solidFill>
                  <a:schemeClr val="tx1"/>
                </a:solidFill>
                <a:latin typeface="Times New Roman" panose="02020603050405020304" pitchFamily="18" charset="0"/>
                <a:cs typeface="Times New Roman" panose="02020603050405020304" pitchFamily="18" charset="0"/>
              </a:rPr>
              <a:t>Laravel permet de gérer les bases de type  </a:t>
            </a:r>
            <a:r>
              <a:rPr lang="fr-FR" sz="2200" b="1" dirty="0">
                <a:solidFill>
                  <a:schemeClr val="tx1"/>
                </a:solidFill>
                <a:latin typeface="Times New Roman" panose="02020603050405020304" pitchFamily="18" charset="0"/>
                <a:cs typeface="Times New Roman" panose="02020603050405020304" pitchFamily="18" charset="0"/>
              </a:rPr>
              <a:t>MySQL</a:t>
            </a:r>
            <a:r>
              <a:rPr lang="fr-FR" sz="2200" dirty="0">
                <a:solidFill>
                  <a:schemeClr val="tx1"/>
                </a:solidFill>
                <a:latin typeface="Times New Roman" panose="02020603050405020304" pitchFamily="18" charset="0"/>
                <a:cs typeface="Times New Roman" panose="02020603050405020304" pitchFamily="18" charset="0"/>
              </a:rPr>
              <a:t>, </a:t>
            </a:r>
            <a:r>
              <a:rPr lang="fr-FR" sz="2200" b="1" dirty="0">
                <a:solidFill>
                  <a:schemeClr val="tx1"/>
                </a:solidFill>
                <a:latin typeface="Times New Roman" panose="02020603050405020304" pitchFamily="18" charset="0"/>
                <a:cs typeface="Times New Roman" panose="02020603050405020304" pitchFamily="18" charset="0"/>
              </a:rPr>
              <a:t>Postgres</a:t>
            </a:r>
            <a:r>
              <a:rPr lang="fr-FR" sz="2200" dirty="0">
                <a:solidFill>
                  <a:schemeClr val="tx1"/>
                </a:solidFill>
                <a:latin typeface="Times New Roman" panose="02020603050405020304" pitchFamily="18" charset="0"/>
                <a:cs typeface="Times New Roman" panose="02020603050405020304" pitchFamily="18" charset="0"/>
              </a:rPr>
              <a:t>, </a:t>
            </a:r>
            <a:r>
              <a:rPr lang="fr-FR" sz="2200" b="1" dirty="0">
                <a:solidFill>
                  <a:schemeClr val="tx1"/>
                </a:solidFill>
                <a:latin typeface="Times New Roman" panose="02020603050405020304" pitchFamily="18" charset="0"/>
                <a:cs typeface="Times New Roman" panose="02020603050405020304" pitchFamily="18" charset="0"/>
              </a:rPr>
              <a:t>SQLite</a:t>
            </a:r>
            <a:r>
              <a:rPr lang="fr-FR" sz="2200" dirty="0">
                <a:solidFill>
                  <a:schemeClr val="tx1"/>
                </a:solidFill>
                <a:latin typeface="Times New Roman" panose="02020603050405020304" pitchFamily="18" charset="0"/>
                <a:cs typeface="Times New Roman" panose="02020603050405020304" pitchFamily="18" charset="0"/>
              </a:rPr>
              <a:t> et </a:t>
            </a:r>
            <a:r>
              <a:rPr lang="fr-FR" sz="2200" b="1" dirty="0">
                <a:solidFill>
                  <a:schemeClr val="tx1"/>
                </a:solidFill>
                <a:latin typeface="Times New Roman" panose="02020603050405020304" pitchFamily="18" charset="0"/>
                <a:cs typeface="Times New Roman" panose="02020603050405020304" pitchFamily="18" charset="0"/>
              </a:rPr>
              <a:t>SQL Server</a:t>
            </a:r>
            <a:r>
              <a:rPr lang="fr-FR" sz="2200" dirty="0">
                <a:solidFill>
                  <a:schemeClr val="tx1"/>
                </a:solidFill>
                <a:latin typeface="Times New Roman" panose="02020603050405020304" pitchFamily="18" charset="0"/>
                <a:cs typeface="Times New Roman" panose="02020603050405020304" pitchFamily="18" charset="0"/>
              </a:rPr>
              <a:t>.</a:t>
            </a:r>
          </a:p>
          <a:p>
            <a:pPr marL="400050" lvl="1" indent="0">
              <a:buNone/>
            </a:pPr>
            <a:r>
              <a:rPr lang="fr-FR" sz="2200" dirty="0">
                <a:solidFill>
                  <a:schemeClr val="tx1"/>
                </a:solidFill>
                <a:latin typeface="Times New Roman" panose="02020603050405020304" pitchFamily="18" charset="0"/>
                <a:cs typeface="Times New Roman" panose="02020603050405020304" pitchFamily="18" charset="0"/>
              </a:rPr>
              <a:t>Il faut indiquer où se trouve votre base, son nom, le nom de l’utilisateur, le mot de passe dans le fichier de configuration </a:t>
            </a:r>
            <a:r>
              <a:rPr lang="fr-FR" sz="2200" b="1" dirty="0">
                <a:solidFill>
                  <a:schemeClr val="tx1"/>
                </a:solidFill>
                <a:latin typeface="Times New Roman" panose="02020603050405020304" pitchFamily="18" charset="0"/>
                <a:cs typeface="Times New Roman" panose="02020603050405020304" pitchFamily="18" charset="0"/>
              </a:rPr>
              <a:t>.env </a:t>
            </a:r>
            <a:r>
              <a:rPr lang="fr-FR" sz="2200" dirty="0">
                <a:solidFill>
                  <a:schemeClr val="tx1"/>
                </a:solidFill>
                <a:latin typeface="Times New Roman" panose="02020603050405020304" pitchFamily="18" charset="0"/>
                <a:cs typeface="Times New Roman" panose="02020603050405020304" pitchFamily="18" charset="0"/>
              </a:rPr>
              <a:t>:</a:t>
            </a: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a:p>
            <a:pPr marL="400050" lvl="1" indent="0">
              <a:buNone/>
            </a:pPr>
            <a:r>
              <a:rPr lang="fr-FR" sz="2200" dirty="0">
                <a:solidFill>
                  <a:schemeClr val="tx1"/>
                </a:solidFill>
                <a:latin typeface="Times New Roman" panose="02020603050405020304" pitchFamily="18" charset="0"/>
                <a:cs typeface="Times New Roman" panose="02020603050405020304" pitchFamily="18" charset="0"/>
              </a:rPr>
              <a:t>Ici nous avons les valeurs par défaut à l’installation de Laravel. Il faudra évidemment modifier ces valeurs selon votre contexte de développement et définir surtout le nom de la base, le nom de l’utilisateur et le mot de passe. Pour une installation de </a:t>
            </a:r>
            <a:r>
              <a:rPr lang="fr-FR" sz="2200" b="1" dirty="0">
                <a:solidFill>
                  <a:schemeClr val="tx1"/>
                </a:solidFill>
                <a:latin typeface="Times New Roman" panose="02020603050405020304" pitchFamily="18" charset="0"/>
                <a:cs typeface="Times New Roman" panose="02020603050405020304" pitchFamily="18" charset="0"/>
              </a:rPr>
              <a:t>MySQL</a:t>
            </a:r>
            <a:r>
              <a:rPr lang="fr-FR" sz="2200" dirty="0">
                <a:solidFill>
                  <a:schemeClr val="tx1"/>
                </a:solidFill>
                <a:latin typeface="Times New Roman" panose="02020603050405020304" pitchFamily="18" charset="0"/>
                <a:cs typeface="Times New Roman" panose="02020603050405020304" pitchFamily="18" charset="0"/>
              </a:rPr>
              <a:t> en local en général l’utilisateur est </a:t>
            </a:r>
            <a:r>
              <a:rPr lang="fr-FR" sz="2200" b="1" dirty="0">
                <a:solidFill>
                  <a:schemeClr val="tx1"/>
                </a:solidFill>
                <a:latin typeface="Times New Roman" panose="02020603050405020304" pitchFamily="18" charset="0"/>
                <a:cs typeface="Times New Roman" panose="02020603050405020304" pitchFamily="18" charset="0"/>
              </a:rPr>
              <a:t>root</a:t>
            </a:r>
            <a:r>
              <a:rPr lang="fr-FR" sz="2200" dirty="0">
                <a:solidFill>
                  <a:schemeClr val="tx1"/>
                </a:solidFill>
                <a:latin typeface="Times New Roman" panose="02020603050405020304" pitchFamily="18" charset="0"/>
                <a:cs typeface="Times New Roman" panose="02020603050405020304" pitchFamily="18" charset="0"/>
              </a:rPr>
              <a:t> et on n’a pas de mot de passe.</a:t>
            </a:r>
          </a:p>
        </p:txBody>
      </p:sp>
      <p:sp>
        <p:nvSpPr>
          <p:cNvPr id="5" name="Rectangle : coins arrondis 4">
            <a:extLst>
              <a:ext uri="{FF2B5EF4-FFF2-40B4-BE49-F238E27FC236}">
                <a16:creationId xmlns:a16="http://schemas.microsoft.com/office/drawing/2014/main" id="{E015D6D3-29F3-4A34-B63D-A8991B99415E}"/>
              </a:ext>
            </a:extLst>
          </p:cNvPr>
          <p:cNvSpPr/>
          <p:nvPr/>
        </p:nvSpPr>
        <p:spPr>
          <a:xfrm>
            <a:off x="971600" y="3717032"/>
            <a:ext cx="7416824" cy="126754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fr-FR" sz="1200" dirty="0">
                <a:solidFill>
                  <a:srgbClr val="2B333A"/>
                </a:solidFill>
                <a:latin typeface="inherit"/>
              </a:rPr>
              <a:t>DB_CONNECTION=</a:t>
            </a:r>
            <a:r>
              <a:rPr lang="fr-FR" sz="1200" dirty="0" err="1">
                <a:solidFill>
                  <a:srgbClr val="2B333A"/>
                </a:solidFill>
                <a:latin typeface="inherit"/>
              </a:rPr>
              <a:t>mysql</a:t>
            </a:r>
            <a:r>
              <a:rPr lang="fr-FR" sz="1200" dirty="0">
                <a:solidFill>
                  <a:srgbClr val="2B333A"/>
                </a:solidFill>
                <a:latin typeface="inherit"/>
              </a:rPr>
              <a:t> </a:t>
            </a:r>
            <a:endParaRPr lang="fr-FR" sz="1200" dirty="0">
              <a:solidFill>
                <a:srgbClr val="9C9EA0"/>
              </a:solidFill>
              <a:latin typeface="Source Code Pro"/>
            </a:endParaRPr>
          </a:p>
          <a:p>
            <a:r>
              <a:rPr lang="fr-FR" sz="1200" dirty="0">
                <a:solidFill>
                  <a:srgbClr val="2B333A"/>
                </a:solidFill>
                <a:latin typeface="inherit"/>
              </a:rPr>
              <a:t>DB_HOST=</a:t>
            </a:r>
            <a:r>
              <a:rPr lang="fr-FR" sz="1200" dirty="0">
                <a:solidFill>
                  <a:srgbClr val="9B0D5C"/>
                </a:solidFill>
                <a:latin typeface="inherit"/>
              </a:rPr>
              <a:t>127.0</a:t>
            </a:r>
            <a:r>
              <a:rPr lang="fr-FR" sz="1200" dirty="0">
                <a:solidFill>
                  <a:srgbClr val="2B333A"/>
                </a:solidFill>
                <a:latin typeface="inherit"/>
              </a:rPr>
              <a:t>.</a:t>
            </a:r>
            <a:r>
              <a:rPr lang="fr-FR" sz="1200" dirty="0">
                <a:solidFill>
                  <a:srgbClr val="9B0D5C"/>
                </a:solidFill>
                <a:latin typeface="inherit"/>
              </a:rPr>
              <a:t>0.1</a:t>
            </a:r>
            <a:r>
              <a:rPr lang="fr-FR" sz="1200" dirty="0">
                <a:solidFill>
                  <a:srgbClr val="2B333A"/>
                </a:solidFill>
                <a:latin typeface="inherit"/>
              </a:rPr>
              <a:t> </a:t>
            </a:r>
            <a:endParaRPr lang="fr-FR" sz="1200" dirty="0">
              <a:solidFill>
                <a:srgbClr val="9C9EA0"/>
              </a:solidFill>
              <a:latin typeface="Source Code Pro"/>
            </a:endParaRPr>
          </a:p>
          <a:p>
            <a:r>
              <a:rPr lang="fr-FR" sz="1200" dirty="0">
                <a:solidFill>
                  <a:srgbClr val="2B333A"/>
                </a:solidFill>
                <a:latin typeface="inherit"/>
              </a:rPr>
              <a:t>DB_PORT=</a:t>
            </a:r>
            <a:r>
              <a:rPr lang="fr-FR" sz="1200" dirty="0">
                <a:solidFill>
                  <a:srgbClr val="9B0D5C"/>
                </a:solidFill>
                <a:latin typeface="inherit"/>
              </a:rPr>
              <a:t>3306</a:t>
            </a:r>
            <a:r>
              <a:rPr lang="fr-FR" sz="1200" dirty="0">
                <a:solidFill>
                  <a:srgbClr val="2B333A"/>
                </a:solidFill>
                <a:latin typeface="inherit"/>
              </a:rPr>
              <a:t> </a:t>
            </a:r>
            <a:endParaRPr lang="fr-FR" sz="1200" dirty="0">
              <a:solidFill>
                <a:srgbClr val="9C9EA0"/>
              </a:solidFill>
              <a:latin typeface="Source Code Pro"/>
            </a:endParaRPr>
          </a:p>
          <a:p>
            <a:r>
              <a:rPr lang="fr-FR" sz="1200" dirty="0">
                <a:solidFill>
                  <a:srgbClr val="2B333A"/>
                </a:solidFill>
                <a:latin typeface="inherit"/>
              </a:rPr>
              <a:t>DB_DATABASE=laravel </a:t>
            </a:r>
            <a:endParaRPr lang="fr-FR" sz="1200" dirty="0">
              <a:solidFill>
                <a:srgbClr val="9C9EA0"/>
              </a:solidFill>
              <a:latin typeface="Source Code Pro"/>
            </a:endParaRPr>
          </a:p>
          <a:p>
            <a:r>
              <a:rPr lang="fr-FR" sz="1200" dirty="0">
                <a:solidFill>
                  <a:srgbClr val="2B333A"/>
                </a:solidFill>
                <a:latin typeface="inherit"/>
              </a:rPr>
              <a:t>DB_USERNAME=root </a:t>
            </a:r>
            <a:endParaRPr lang="fr-FR" sz="1200" dirty="0">
              <a:solidFill>
                <a:srgbClr val="9C9EA0"/>
              </a:solidFill>
              <a:latin typeface="Source Code Pro"/>
            </a:endParaRPr>
          </a:p>
          <a:p>
            <a:r>
              <a:rPr lang="fr-FR" sz="1200" dirty="0">
                <a:solidFill>
                  <a:srgbClr val="2B333A"/>
                </a:solidFill>
                <a:latin typeface="inherit"/>
              </a:rPr>
              <a:t>DB_PASSWORD=</a:t>
            </a:r>
            <a:endParaRPr lang="fr-FR" sz="1200" dirty="0">
              <a:solidFill>
                <a:srgbClr val="9C9EA0"/>
              </a:solidFill>
              <a:latin typeface="Source Code Pro"/>
            </a:endParaRPr>
          </a:p>
        </p:txBody>
      </p:sp>
    </p:spTree>
    <p:extLst>
      <p:ext uri="{BB962C8B-B14F-4D97-AF65-F5344CB8AC3E}">
        <p14:creationId xmlns:p14="http://schemas.microsoft.com/office/powerpoint/2010/main" val="3478297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472608"/>
          </a:xfrm>
        </p:spPr>
        <p:style>
          <a:lnRef idx="2">
            <a:schemeClr val="accent1"/>
          </a:lnRef>
          <a:fillRef idx="1">
            <a:schemeClr val="lt1"/>
          </a:fillRef>
          <a:effectRef idx="0">
            <a:schemeClr val="accent1"/>
          </a:effectRef>
          <a:fontRef idx="minor">
            <a:schemeClr val="dk1"/>
          </a:fontRef>
        </p:style>
        <p:txBody>
          <a:bodyPr>
            <a:normAutofit fontScale="92500" lnSpcReduction="10000"/>
          </a:bodyPr>
          <a:lstStyle/>
          <a:p>
            <a:pPr marL="514350" indent="-514350">
              <a:buFont typeface="+mj-lt"/>
              <a:buAutoNum type="alphaUcPeriod" startAt="3"/>
            </a:pPr>
            <a:r>
              <a:rPr lang="fr-FR" sz="2200" b="1" dirty="0">
                <a:solidFill>
                  <a:srgbClr val="002060"/>
                </a:solidFill>
                <a:latin typeface="Times New Roman" panose="02020603050405020304" pitchFamily="18" charset="0"/>
                <a:cs typeface="Times New Roman" panose="02020603050405020304" pitchFamily="18" charset="0"/>
              </a:rPr>
              <a:t>Approfondir la programmation Laravel</a:t>
            </a:r>
            <a:endParaRPr lang="fr-FR" sz="22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startAt="2"/>
            </a:pPr>
            <a:r>
              <a:rPr lang="fr-FR" sz="1900" dirty="0">
                <a:solidFill>
                  <a:srgbClr val="C00000"/>
                </a:solidFill>
                <a:latin typeface="Times New Roman" panose="02020603050405020304" pitchFamily="18" charset="0"/>
                <a:cs typeface="Times New Roman" panose="02020603050405020304" pitchFamily="18" charset="0"/>
              </a:rPr>
              <a:t>Interagir avec la base de données</a:t>
            </a:r>
            <a:endParaRPr lang="fr-FR" sz="1900" b="1" dirty="0">
              <a:solidFill>
                <a:srgbClr val="00B050"/>
              </a:solidFill>
              <a:latin typeface="Times New Roman" panose="02020603050405020304" pitchFamily="18" charset="0"/>
              <a:cs typeface="Times New Roman" panose="02020603050405020304" pitchFamily="18" charset="0"/>
            </a:endParaRPr>
          </a:p>
          <a:p>
            <a:pPr marL="514350" lvl="1" indent="0" algn="ctr">
              <a:buNone/>
            </a:pPr>
            <a:r>
              <a:rPr lang="fr-FR" sz="2200" b="1" dirty="0">
                <a:solidFill>
                  <a:srgbClr val="0070C0"/>
                </a:solidFill>
                <a:latin typeface="Times New Roman" panose="02020603050405020304" pitchFamily="18" charset="0"/>
                <a:cs typeface="Times New Roman" panose="02020603050405020304" pitchFamily="18" charset="0"/>
              </a:rPr>
              <a:t>Gestion de Migration </a:t>
            </a:r>
          </a:p>
          <a:p>
            <a:pPr marL="400050" lvl="1" indent="0">
              <a:buNone/>
            </a:pPr>
            <a:r>
              <a:rPr lang="fr-FR" sz="2200" dirty="0">
                <a:solidFill>
                  <a:srgbClr val="C00000"/>
                </a:solidFill>
                <a:latin typeface="Times New Roman" panose="02020603050405020304" pitchFamily="18" charset="0"/>
                <a:cs typeface="Times New Roman" panose="02020603050405020304" pitchFamily="18" charset="0"/>
              </a:rPr>
              <a:t>Installation</a:t>
            </a:r>
          </a:p>
          <a:p>
            <a:pPr marL="400050" lvl="1" indent="0">
              <a:buNone/>
            </a:pPr>
            <a:r>
              <a:rPr lang="fr-FR" sz="2200" dirty="0">
                <a:solidFill>
                  <a:schemeClr val="tx1"/>
                </a:solidFill>
                <a:latin typeface="Times New Roman" panose="02020603050405020304" pitchFamily="18" charset="0"/>
                <a:cs typeface="Times New Roman" panose="02020603050405020304" pitchFamily="18" charset="0"/>
              </a:rPr>
              <a:t>Si vous regardez dans le dossier database/migrations il y a déjà 4 migrations présentes :</a:t>
            </a: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a:p>
            <a:pPr marL="400050" lvl="1" indent="0">
              <a:buNone/>
            </a:pPr>
            <a:r>
              <a:rPr lang="fr-FR" sz="2200" b="1" dirty="0">
                <a:solidFill>
                  <a:schemeClr val="tx1"/>
                </a:solidFill>
                <a:latin typeface="Times New Roman" panose="02020603050405020304" pitchFamily="18" charset="0"/>
                <a:cs typeface="Times New Roman" panose="02020603050405020304" pitchFamily="18" charset="0"/>
              </a:rPr>
              <a:t>table users :</a:t>
            </a:r>
            <a:r>
              <a:rPr lang="fr-FR" sz="2200" dirty="0">
                <a:solidFill>
                  <a:schemeClr val="tx1"/>
                </a:solidFill>
                <a:latin typeface="Times New Roman" panose="02020603050405020304" pitchFamily="18" charset="0"/>
                <a:cs typeface="Times New Roman" panose="02020603050405020304" pitchFamily="18" charset="0"/>
              </a:rPr>
              <a:t> c’est une migration de base pour créer une table des utilisateurs,</a:t>
            </a:r>
          </a:p>
          <a:p>
            <a:pPr marL="400050" lvl="1" indent="0">
              <a:buNone/>
            </a:pPr>
            <a:r>
              <a:rPr lang="fr-FR" sz="2200" b="1" dirty="0">
                <a:solidFill>
                  <a:schemeClr val="tx1"/>
                </a:solidFill>
                <a:latin typeface="Times New Roman" panose="02020603050405020304" pitchFamily="18" charset="0"/>
                <a:cs typeface="Times New Roman" panose="02020603050405020304" pitchFamily="18" charset="0"/>
              </a:rPr>
              <a:t>table password_resets : </a:t>
            </a:r>
            <a:r>
              <a:rPr lang="fr-FR" sz="2200" dirty="0">
                <a:solidFill>
                  <a:schemeClr val="tx1"/>
                </a:solidFill>
                <a:latin typeface="Times New Roman" panose="02020603050405020304" pitchFamily="18" charset="0"/>
                <a:cs typeface="Times New Roman" panose="02020603050405020304" pitchFamily="18" charset="0"/>
              </a:rPr>
              <a:t>c’est une migration liée à la précédente qui permet de gérer le renouvellement des mots de passe en toute sécurité, </a:t>
            </a:r>
            <a:r>
              <a:rPr lang="fr-FR" sz="2200" b="1" dirty="0">
                <a:solidFill>
                  <a:schemeClr val="tx1"/>
                </a:solidFill>
                <a:latin typeface="Times New Roman" panose="02020603050405020304" pitchFamily="18" charset="0"/>
                <a:cs typeface="Times New Roman" panose="02020603050405020304" pitchFamily="18" charset="0"/>
              </a:rPr>
              <a:t>table </a:t>
            </a:r>
            <a:r>
              <a:rPr lang="fr-FR" sz="2200" b="1" dirty="0" err="1">
                <a:solidFill>
                  <a:schemeClr val="tx1"/>
                </a:solidFill>
                <a:latin typeface="Times New Roman" panose="02020603050405020304" pitchFamily="18" charset="0"/>
                <a:cs typeface="Times New Roman" panose="02020603050405020304" pitchFamily="18" charset="0"/>
              </a:rPr>
              <a:t>failed_jobs</a:t>
            </a:r>
            <a:r>
              <a:rPr lang="fr-FR" sz="2200" b="1" dirty="0">
                <a:solidFill>
                  <a:schemeClr val="tx1"/>
                </a:solidFill>
                <a:latin typeface="Times New Roman" panose="02020603050405020304" pitchFamily="18" charset="0"/>
                <a:cs typeface="Times New Roman" panose="02020603050405020304" pitchFamily="18" charset="0"/>
              </a:rPr>
              <a:t> : </a:t>
            </a:r>
            <a:r>
              <a:rPr lang="fr-FR" sz="2200" dirty="0">
                <a:solidFill>
                  <a:schemeClr val="tx1"/>
                </a:solidFill>
                <a:latin typeface="Times New Roman" panose="02020603050405020304" pitchFamily="18" charset="0"/>
                <a:cs typeface="Times New Roman" panose="02020603050405020304" pitchFamily="18" charset="0"/>
              </a:rPr>
              <a:t>une migration qui concerne les queues,</a:t>
            </a:r>
          </a:p>
          <a:p>
            <a:pPr marL="400050" lvl="1" indent="0">
              <a:buNone/>
            </a:pPr>
            <a:r>
              <a:rPr lang="fr-FR" sz="2200" b="1" dirty="0">
                <a:solidFill>
                  <a:schemeClr val="tx1"/>
                </a:solidFill>
                <a:latin typeface="Times New Roman" panose="02020603050405020304" pitchFamily="18" charset="0"/>
                <a:cs typeface="Times New Roman" panose="02020603050405020304" pitchFamily="18" charset="0"/>
              </a:rPr>
              <a:t>table </a:t>
            </a:r>
            <a:r>
              <a:rPr lang="fr-FR" sz="2200" b="1" dirty="0" err="1">
                <a:solidFill>
                  <a:schemeClr val="tx1"/>
                </a:solidFill>
                <a:latin typeface="Times New Roman" panose="02020603050405020304" pitchFamily="18" charset="0"/>
                <a:cs typeface="Times New Roman" panose="02020603050405020304" pitchFamily="18" charset="0"/>
              </a:rPr>
              <a:t>personal_access_tokens</a:t>
            </a:r>
            <a:r>
              <a:rPr lang="fr-FR" sz="2200" b="1" dirty="0">
                <a:solidFill>
                  <a:schemeClr val="tx1"/>
                </a:solidFill>
                <a:latin typeface="Times New Roman" panose="02020603050405020304" pitchFamily="18" charset="0"/>
                <a:cs typeface="Times New Roman" panose="02020603050405020304" pitchFamily="18" charset="0"/>
              </a:rPr>
              <a:t> </a:t>
            </a:r>
            <a:r>
              <a:rPr lang="fr-FR" sz="2200" dirty="0">
                <a:solidFill>
                  <a:schemeClr val="tx1"/>
                </a:solidFill>
                <a:latin typeface="Times New Roman" panose="02020603050405020304" pitchFamily="18" charset="0"/>
                <a:cs typeface="Times New Roman" panose="02020603050405020304" pitchFamily="18" charset="0"/>
              </a:rPr>
              <a:t>concerne les api.</a:t>
            </a: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0C2F24A6-2813-4A6D-BB94-7DC896F251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5856" y="3086160"/>
            <a:ext cx="5156366" cy="14490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4017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70310" y="1268760"/>
            <a:ext cx="8229600" cy="5472608"/>
          </a:xfrm>
        </p:spPr>
        <p:style>
          <a:lnRef idx="2">
            <a:schemeClr val="accent1"/>
          </a:lnRef>
          <a:fillRef idx="1">
            <a:schemeClr val="lt1"/>
          </a:fillRef>
          <a:effectRef idx="0">
            <a:schemeClr val="accent1"/>
          </a:effectRef>
          <a:fontRef idx="minor">
            <a:schemeClr val="dk1"/>
          </a:fontRef>
        </p:style>
        <p:txBody>
          <a:bodyPr>
            <a:normAutofit lnSpcReduction="10000"/>
          </a:bodyPr>
          <a:lstStyle/>
          <a:p>
            <a:pPr marL="514350" indent="-514350">
              <a:buFont typeface="+mj-lt"/>
              <a:buAutoNum type="alphaUcPeriod" startAt="3"/>
            </a:pPr>
            <a:r>
              <a:rPr lang="fr-FR" sz="2000" b="1" dirty="0">
                <a:solidFill>
                  <a:srgbClr val="002060"/>
                </a:solidFill>
                <a:latin typeface="Times New Roman" panose="02020603050405020304" pitchFamily="18" charset="0"/>
                <a:cs typeface="Times New Roman" panose="02020603050405020304" pitchFamily="18" charset="0"/>
              </a:rPr>
              <a:t>Approfondir la programmation Laravel</a:t>
            </a:r>
            <a:endParaRPr lang="fr-FR" sz="20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startAt="2"/>
            </a:pPr>
            <a:r>
              <a:rPr lang="fr-FR" sz="2000" dirty="0">
                <a:solidFill>
                  <a:srgbClr val="C00000"/>
                </a:solidFill>
                <a:latin typeface="Times New Roman" panose="02020603050405020304" pitchFamily="18" charset="0"/>
                <a:cs typeface="Times New Roman" panose="02020603050405020304" pitchFamily="18" charset="0"/>
              </a:rPr>
              <a:t>Interagir avec la base de données</a:t>
            </a:r>
            <a:endParaRPr lang="fr-FR" sz="2000" b="1" dirty="0">
              <a:solidFill>
                <a:srgbClr val="00B050"/>
              </a:solidFill>
              <a:latin typeface="Times New Roman" panose="02020603050405020304" pitchFamily="18" charset="0"/>
              <a:cs typeface="Times New Roman" panose="02020603050405020304" pitchFamily="18" charset="0"/>
            </a:endParaRPr>
          </a:p>
          <a:p>
            <a:pPr marL="514350" lvl="1" indent="0" algn="ctr">
              <a:buNone/>
            </a:pPr>
            <a:r>
              <a:rPr lang="fr-FR" sz="2000" b="1" dirty="0">
                <a:solidFill>
                  <a:srgbClr val="0070C0"/>
                </a:solidFill>
                <a:latin typeface="Times New Roman" panose="02020603050405020304" pitchFamily="18" charset="0"/>
                <a:cs typeface="Times New Roman" panose="02020603050405020304" pitchFamily="18" charset="0"/>
              </a:rPr>
              <a:t>Gestion de Migration </a:t>
            </a:r>
          </a:p>
          <a:p>
            <a:pPr marL="400050" lvl="1" indent="0">
              <a:buNone/>
            </a:pPr>
            <a:r>
              <a:rPr lang="fr-FR" sz="2000" dirty="0">
                <a:solidFill>
                  <a:srgbClr val="C00000"/>
                </a:solidFill>
                <a:latin typeface="Times New Roman" panose="02020603050405020304" pitchFamily="18" charset="0"/>
                <a:cs typeface="Times New Roman" panose="02020603050405020304" pitchFamily="18" charset="0"/>
              </a:rPr>
              <a:t>Exécution de migrations</a:t>
            </a:r>
          </a:p>
          <a:p>
            <a:pPr>
              <a:buFont typeface="Wingdings" panose="05000000000000000000" pitchFamily="2" charset="2"/>
              <a:buChar char="ü"/>
            </a:pPr>
            <a:r>
              <a:rPr lang="fr-FR" sz="2000" dirty="0">
                <a:solidFill>
                  <a:schemeClr val="tx1"/>
                </a:solidFill>
                <a:latin typeface="Times New Roman" panose="02020603050405020304" pitchFamily="18" charset="0"/>
                <a:cs typeface="Times New Roman" panose="02020603050405020304" pitchFamily="18" charset="0"/>
              </a:rPr>
              <a:t>lancer les migrations on utilise la commande </a:t>
            </a:r>
            <a:r>
              <a:rPr lang="fr-FR" sz="2000" b="1" dirty="0">
                <a:solidFill>
                  <a:schemeClr val="tx1"/>
                </a:solidFill>
                <a:latin typeface="Times New Roman" panose="02020603050405020304" pitchFamily="18" charset="0"/>
                <a:cs typeface="Times New Roman" panose="02020603050405020304" pitchFamily="18" charset="0"/>
              </a:rPr>
              <a:t>migrate</a:t>
            </a:r>
            <a:r>
              <a:rPr lang="fr-FR" sz="2000" dirty="0">
                <a:solidFill>
                  <a:schemeClr val="tx1"/>
                </a:solidFill>
                <a:latin typeface="Times New Roman" panose="02020603050405020304" pitchFamily="18" charset="0"/>
                <a:cs typeface="Times New Roman" panose="02020603050405020304" pitchFamily="18" charset="0"/>
              </a:rPr>
              <a:t> :</a:t>
            </a:r>
          </a:p>
          <a:p>
            <a:pPr marL="0" indent="0">
              <a:buNone/>
            </a:pPr>
            <a:endParaRPr lang="fr-FR" sz="20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fr-FR" sz="2000" dirty="0">
                <a:solidFill>
                  <a:schemeClr val="tx1"/>
                </a:solidFill>
                <a:latin typeface="Times New Roman" panose="02020603050405020304" pitchFamily="18" charset="0"/>
                <a:cs typeface="Times New Roman" panose="02020603050405020304" pitchFamily="18" charset="0"/>
              </a:rPr>
              <a:t>Annuler la dernière migration, nous avons la commande</a:t>
            </a:r>
          </a:p>
          <a:p>
            <a:pPr marL="0" indent="0">
              <a:buNone/>
            </a:pPr>
            <a:endParaRPr lang="fr-FR" sz="20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fr-FR" sz="2000" dirty="0">
                <a:solidFill>
                  <a:schemeClr val="tx1"/>
                </a:solidFill>
                <a:latin typeface="Times New Roman" panose="02020603050405020304" pitchFamily="18" charset="0"/>
                <a:cs typeface="Times New Roman" panose="02020603050405020304" pitchFamily="18" charset="0"/>
              </a:rPr>
              <a:t>Annuler la migration jusqu’à </a:t>
            </a:r>
            <a:r>
              <a:rPr lang="fr-FR" sz="2000" b="1" dirty="0">
                <a:solidFill>
                  <a:srgbClr val="C00000"/>
                </a:solidFill>
                <a:latin typeface="Times New Roman" panose="02020603050405020304" pitchFamily="18" charset="0"/>
                <a:cs typeface="Times New Roman" panose="02020603050405020304" pitchFamily="18" charset="0"/>
              </a:rPr>
              <a:t>n</a:t>
            </a:r>
            <a:r>
              <a:rPr lang="fr-FR" sz="2000" dirty="0">
                <a:solidFill>
                  <a:schemeClr val="tx1"/>
                </a:solidFill>
                <a:latin typeface="Times New Roman" panose="02020603050405020304" pitchFamily="18" charset="0"/>
                <a:cs typeface="Times New Roman" panose="02020603050405020304" pitchFamily="18" charset="0"/>
              </a:rPr>
              <a:t> étapes en commençant par la plus récente.</a:t>
            </a:r>
          </a:p>
          <a:p>
            <a:pPr marL="0" indent="0">
              <a:buNone/>
            </a:pPr>
            <a:endParaRPr lang="fr-FR" sz="20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fr-FR" sz="2000" dirty="0">
                <a:solidFill>
                  <a:schemeClr val="tx1"/>
                </a:solidFill>
                <a:latin typeface="Times New Roman" panose="02020603050405020304" pitchFamily="18" charset="0"/>
                <a:cs typeface="Times New Roman" panose="02020603050405020304" pitchFamily="18" charset="0"/>
              </a:rPr>
              <a:t>Annuler toutes les opérations on utilise la commande</a:t>
            </a:r>
          </a:p>
          <a:p>
            <a:pPr>
              <a:buFont typeface="Wingdings" panose="05000000000000000000" pitchFamily="2" charset="2"/>
              <a:buChar char="ü"/>
            </a:pPr>
            <a:endParaRPr lang="fr-FR" sz="20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fr-FR" sz="2000" dirty="0">
                <a:solidFill>
                  <a:schemeClr val="tx1"/>
                </a:solidFill>
                <a:latin typeface="Times New Roman" panose="02020603050405020304" pitchFamily="18" charset="0"/>
                <a:cs typeface="Times New Roman" panose="02020603050405020304" pitchFamily="18" charset="0"/>
              </a:rPr>
              <a:t>Afficher l’état des migrations on utilise la commande</a:t>
            </a:r>
          </a:p>
          <a:p>
            <a:pPr>
              <a:buFont typeface="Wingdings" panose="05000000000000000000" pitchFamily="2" charset="2"/>
              <a:buChar char="ü"/>
            </a:pPr>
            <a:endParaRPr lang="fr-FR" sz="2000" dirty="0">
              <a:solidFill>
                <a:schemeClr val="tx1"/>
              </a:solidFill>
              <a:latin typeface="Times New Roman" panose="02020603050405020304" pitchFamily="18" charset="0"/>
              <a:cs typeface="Times New Roman" panose="02020603050405020304" pitchFamily="18" charset="0"/>
            </a:endParaRPr>
          </a:p>
          <a:p>
            <a:pPr marL="0" indent="0">
              <a:buNone/>
            </a:pPr>
            <a:endParaRPr lang="fr-FR" sz="20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fr-FR" sz="1800" i="1" dirty="0">
                <a:solidFill>
                  <a:srgbClr val="C00000"/>
                </a:solidFill>
                <a:latin typeface="Times New Roman" panose="02020603050405020304" pitchFamily="18" charset="0"/>
                <a:cs typeface="Times New Roman" panose="02020603050405020304" pitchFamily="18" charset="0"/>
              </a:rPr>
              <a:t>Les méthodes </a:t>
            </a:r>
            <a:r>
              <a:rPr lang="fr-FR" sz="1800" b="1" i="1" dirty="0">
                <a:solidFill>
                  <a:srgbClr val="C00000"/>
                </a:solidFill>
                <a:latin typeface="Times New Roman" panose="02020603050405020304" pitchFamily="18" charset="0"/>
                <a:cs typeface="Times New Roman" panose="02020603050405020304" pitchFamily="18" charset="0"/>
              </a:rPr>
              <a:t>down</a:t>
            </a:r>
            <a:r>
              <a:rPr lang="fr-FR" sz="1800" i="1" dirty="0">
                <a:solidFill>
                  <a:srgbClr val="C00000"/>
                </a:solidFill>
                <a:latin typeface="Times New Roman" panose="02020603050405020304" pitchFamily="18" charset="0"/>
                <a:cs typeface="Times New Roman" panose="02020603050405020304" pitchFamily="18" charset="0"/>
              </a:rPr>
              <a:t> des migrations sont exécutées et les tables sont supprimées</a:t>
            </a:r>
            <a:r>
              <a:rPr lang="fr-FR" sz="1800" i="1" dirty="0">
                <a:solidFill>
                  <a:schemeClr val="tx1"/>
                </a:solidFill>
                <a:latin typeface="Times New Roman" panose="02020603050405020304" pitchFamily="18" charset="0"/>
                <a:cs typeface="Times New Roman" panose="02020603050405020304" pitchFamily="18" charset="0"/>
              </a:rPr>
              <a:t>.</a:t>
            </a:r>
          </a:p>
          <a:p>
            <a:pPr marL="0"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0" indent="0">
              <a:buNone/>
            </a:pPr>
            <a:endParaRPr lang="fr-FR" sz="1800" dirty="0">
              <a:solidFill>
                <a:schemeClr val="tx1"/>
              </a:solidFill>
              <a:latin typeface="Times New Roman" panose="02020603050405020304" pitchFamily="18" charset="0"/>
              <a:cs typeface="Times New Roman" panose="02020603050405020304" pitchFamily="18" charset="0"/>
            </a:endParaRPr>
          </a:p>
        </p:txBody>
      </p:sp>
      <p:sp>
        <p:nvSpPr>
          <p:cNvPr id="6" name="Rectangle : coins arrondis 5">
            <a:extLst>
              <a:ext uri="{FF2B5EF4-FFF2-40B4-BE49-F238E27FC236}">
                <a16:creationId xmlns:a16="http://schemas.microsoft.com/office/drawing/2014/main" id="{7A53D717-FCF3-4766-9E10-C78BD25E9987}"/>
              </a:ext>
            </a:extLst>
          </p:cNvPr>
          <p:cNvSpPr/>
          <p:nvPr/>
        </p:nvSpPr>
        <p:spPr>
          <a:xfrm>
            <a:off x="911018" y="2980006"/>
            <a:ext cx="7416824" cy="36241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fr-FR" sz="2000" dirty="0" err="1">
                <a:solidFill>
                  <a:srgbClr val="0070C0"/>
                </a:solidFill>
                <a:latin typeface="Source Code Pro"/>
              </a:rPr>
              <a:t>php</a:t>
            </a:r>
            <a:r>
              <a:rPr lang="fr-FR" sz="2000" dirty="0">
                <a:solidFill>
                  <a:srgbClr val="0070C0"/>
                </a:solidFill>
                <a:latin typeface="Source Code Pro"/>
              </a:rPr>
              <a:t> artisan migrate</a:t>
            </a:r>
          </a:p>
        </p:txBody>
      </p:sp>
      <p:sp>
        <p:nvSpPr>
          <p:cNvPr id="7" name="Rectangle : coins arrondis 6">
            <a:extLst>
              <a:ext uri="{FF2B5EF4-FFF2-40B4-BE49-F238E27FC236}">
                <a16:creationId xmlns:a16="http://schemas.microsoft.com/office/drawing/2014/main" id="{E5437857-E109-463B-8F90-58D5EFB1ED28}"/>
              </a:ext>
            </a:extLst>
          </p:cNvPr>
          <p:cNvSpPr/>
          <p:nvPr/>
        </p:nvSpPr>
        <p:spPr>
          <a:xfrm>
            <a:off x="911018" y="3573053"/>
            <a:ext cx="7416824" cy="36241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fr-FR" sz="2000" dirty="0" err="1">
                <a:solidFill>
                  <a:srgbClr val="0070C0"/>
                </a:solidFill>
                <a:latin typeface="Source Code Pro"/>
              </a:rPr>
              <a:t>php</a:t>
            </a:r>
            <a:r>
              <a:rPr lang="fr-FR" sz="2000" dirty="0">
                <a:solidFill>
                  <a:srgbClr val="0070C0"/>
                </a:solidFill>
                <a:latin typeface="Source Code Pro"/>
              </a:rPr>
              <a:t> artisan </a:t>
            </a:r>
            <a:r>
              <a:rPr lang="fr-FR" sz="2000" dirty="0" err="1">
                <a:solidFill>
                  <a:srgbClr val="0070C0"/>
                </a:solidFill>
                <a:latin typeface="Source Code Pro"/>
              </a:rPr>
              <a:t>migrate:rollback</a:t>
            </a:r>
            <a:endParaRPr lang="fr-FR" sz="2000" dirty="0">
              <a:solidFill>
                <a:srgbClr val="0070C0"/>
              </a:solidFill>
              <a:latin typeface="Source Code Pro"/>
            </a:endParaRPr>
          </a:p>
        </p:txBody>
      </p:sp>
      <p:sp>
        <p:nvSpPr>
          <p:cNvPr id="8" name="Rectangle : coins arrondis 7">
            <a:extLst>
              <a:ext uri="{FF2B5EF4-FFF2-40B4-BE49-F238E27FC236}">
                <a16:creationId xmlns:a16="http://schemas.microsoft.com/office/drawing/2014/main" id="{5DABA8F5-E2C7-4E4D-A3D7-83C24E30B9ED}"/>
              </a:ext>
            </a:extLst>
          </p:cNvPr>
          <p:cNvSpPr/>
          <p:nvPr/>
        </p:nvSpPr>
        <p:spPr>
          <a:xfrm>
            <a:off x="911018" y="4264945"/>
            <a:ext cx="7416824" cy="36241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fr-FR" sz="2000" dirty="0" err="1">
                <a:solidFill>
                  <a:srgbClr val="0070C0"/>
                </a:solidFill>
                <a:latin typeface="Source Code Pro"/>
              </a:rPr>
              <a:t>php</a:t>
            </a:r>
            <a:r>
              <a:rPr lang="fr-FR" sz="2000" dirty="0">
                <a:solidFill>
                  <a:srgbClr val="0070C0"/>
                </a:solidFill>
                <a:latin typeface="Source Code Pro"/>
              </a:rPr>
              <a:t> artisan </a:t>
            </a:r>
            <a:r>
              <a:rPr lang="fr-FR" sz="2000" dirty="0" err="1">
                <a:solidFill>
                  <a:srgbClr val="0070C0"/>
                </a:solidFill>
                <a:latin typeface="Source Code Pro"/>
              </a:rPr>
              <a:t>migrate:rollback</a:t>
            </a:r>
            <a:r>
              <a:rPr lang="fr-FR" sz="2000" dirty="0">
                <a:solidFill>
                  <a:srgbClr val="0070C0"/>
                </a:solidFill>
                <a:latin typeface="Source Code Pro"/>
              </a:rPr>
              <a:t> --</a:t>
            </a:r>
            <a:r>
              <a:rPr lang="fr-FR" sz="2000" dirty="0" err="1">
                <a:solidFill>
                  <a:srgbClr val="0070C0"/>
                </a:solidFill>
                <a:latin typeface="Source Code Pro"/>
              </a:rPr>
              <a:t>step</a:t>
            </a:r>
            <a:r>
              <a:rPr lang="fr-FR" sz="2000" dirty="0">
                <a:solidFill>
                  <a:srgbClr val="0070C0"/>
                </a:solidFill>
                <a:latin typeface="Source Code Pro"/>
              </a:rPr>
              <a:t>=</a:t>
            </a:r>
            <a:r>
              <a:rPr lang="fr-FR" sz="2000" dirty="0">
                <a:solidFill>
                  <a:srgbClr val="C00000"/>
                </a:solidFill>
                <a:latin typeface="Source Code Pro"/>
              </a:rPr>
              <a:t>n</a:t>
            </a:r>
          </a:p>
        </p:txBody>
      </p:sp>
      <p:sp>
        <p:nvSpPr>
          <p:cNvPr id="10" name="Rectangle : coins arrondis 9">
            <a:extLst>
              <a:ext uri="{FF2B5EF4-FFF2-40B4-BE49-F238E27FC236}">
                <a16:creationId xmlns:a16="http://schemas.microsoft.com/office/drawing/2014/main" id="{1A644D59-374F-4760-B302-1925976B4372}"/>
              </a:ext>
            </a:extLst>
          </p:cNvPr>
          <p:cNvSpPr/>
          <p:nvPr/>
        </p:nvSpPr>
        <p:spPr>
          <a:xfrm>
            <a:off x="928643" y="4961846"/>
            <a:ext cx="7416824" cy="36241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fr-FR" sz="2000" dirty="0" err="1">
                <a:solidFill>
                  <a:srgbClr val="0070C0"/>
                </a:solidFill>
                <a:latin typeface="Source Code Pro"/>
              </a:rPr>
              <a:t>php</a:t>
            </a:r>
            <a:r>
              <a:rPr lang="fr-FR" sz="2000" dirty="0">
                <a:solidFill>
                  <a:srgbClr val="0070C0"/>
                </a:solidFill>
                <a:latin typeface="Source Code Pro"/>
              </a:rPr>
              <a:t> artisan </a:t>
            </a:r>
            <a:r>
              <a:rPr lang="fr-FR" sz="2000" dirty="0" err="1">
                <a:solidFill>
                  <a:srgbClr val="0070C0"/>
                </a:solidFill>
                <a:latin typeface="Source Code Pro"/>
              </a:rPr>
              <a:t>migrate:reset</a:t>
            </a:r>
            <a:endParaRPr lang="fr-FR" sz="2000" b="1" dirty="0">
              <a:solidFill>
                <a:srgbClr val="C00000"/>
              </a:solidFill>
              <a:latin typeface="Source Code Pro"/>
            </a:endParaRPr>
          </a:p>
        </p:txBody>
      </p:sp>
      <p:sp>
        <p:nvSpPr>
          <p:cNvPr id="9" name="Rectangle : coins arrondis 8">
            <a:extLst>
              <a:ext uri="{FF2B5EF4-FFF2-40B4-BE49-F238E27FC236}">
                <a16:creationId xmlns:a16="http://schemas.microsoft.com/office/drawing/2014/main" id="{7F58D363-3FA9-4142-96D1-693952A02297}"/>
              </a:ext>
            </a:extLst>
          </p:cNvPr>
          <p:cNvSpPr/>
          <p:nvPr/>
        </p:nvSpPr>
        <p:spPr>
          <a:xfrm>
            <a:off x="911018" y="5653738"/>
            <a:ext cx="7416824" cy="36241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fr-FR" sz="2000" dirty="0" err="1">
                <a:solidFill>
                  <a:srgbClr val="0070C0"/>
                </a:solidFill>
                <a:latin typeface="Source Code Pro"/>
              </a:rPr>
              <a:t>php</a:t>
            </a:r>
            <a:r>
              <a:rPr lang="fr-FR" sz="2000" dirty="0">
                <a:solidFill>
                  <a:srgbClr val="0070C0"/>
                </a:solidFill>
                <a:latin typeface="Source Code Pro"/>
              </a:rPr>
              <a:t> artisan </a:t>
            </a:r>
            <a:r>
              <a:rPr lang="fr-FR" sz="2000" dirty="0" err="1">
                <a:solidFill>
                  <a:srgbClr val="0070C0"/>
                </a:solidFill>
                <a:latin typeface="Source Code Pro"/>
              </a:rPr>
              <a:t>migrate:status</a:t>
            </a:r>
            <a:endParaRPr lang="fr-FR" sz="2000" dirty="0">
              <a:solidFill>
                <a:srgbClr val="0070C0"/>
              </a:solidFill>
              <a:latin typeface="Source Code Pro"/>
            </a:endParaRPr>
          </a:p>
        </p:txBody>
      </p:sp>
    </p:spTree>
    <p:extLst>
      <p:ext uri="{BB962C8B-B14F-4D97-AF65-F5344CB8AC3E}">
        <p14:creationId xmlns:p14="http://schemas.microsoft.com/office/powerpoint/2010/main" val="1821792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70310" y="1268760"/>
            <a:ext cx="8229600" cy="5472608"/>
          </a:xfrm>
        </p:spPr>
        <p:style>
          <a:lnRef idx="2">
            <a:schemeClr val="accent1"/>
          </a:lnRef>
          <a:fillRef idx="1">
            <a:schemeClr val="lt1"/>
          </a:fillRef>
          <a:effectRef idx="0">
            <a:schemeClr val="accent1"/>
          </a:effectRef>
          <a:fontRef idx="minor">
            <a:schemeClr val="dk1"/>
          </a:fontRef>
        </p:style>
        <p:txBody>
          <a:bodyPr>
            <a:normAutofit fontScale="92500" lnSpcReduction="20000"/>
          </a:bodyPr>
          <a:lstStyle/>
          <a:p>
            <a:pPr marL="514350" indent="-514350">
              <a:buFont typeface="+mj-lt"/>
              <a:buAutoNum type="alphaUcPeriod" startAt="3"/>
            </a:pPr>
            <a:r>
              <a:rPr lang="fr-FR" sz="2200" b="1" dirty="0">
                <a:solidFill>
                  <a:srgbClr val="002060"/>
                </a:solidFill>
                <a:latin typeface="Times New Roman" panose="02020603050405020304" pitchFamily="18" charset="0"/>
                <a:cs typeface="Times New Roman" panose="02020603050405020304" pitchFamily="18" charset="0"/>
              </a:rPr>
              <a:t>Approfondir la programmation Laravel</a:t>
            </a:r>
            <a:endParaRPr lang="fr-FR" sz="22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startAt="2"/>
            </a:pPr>
            <a:r>
              <a:rPr lang="fr-FR" sz="2200" dirty="0">
                <a:solidFill>
                  <a:srgbClr val="C00000"/>
                </a:solidFill>
                <a:latin typeface="Times New Roman" panose="02020603050405020304" pitchFamily="18" charset="0"/>
                <a:cs typeface="Times New Roman" panose="02020603050405020304" pitchFamily="18" charset="0"/>
              </a:rPr>
              <a:t>Interagir avec la base de données</a:t>
            </a:r>
            <a:endParaRPr lang="fr-FR" sz="2200" b="1" dirty="0">
              <a:solidFill>
                <a:srgbClr val="00B050"/>
              </a:solidFill>
              <a:latin typeface="Times New Roman" panose="02020603050405020304" pitchFamily="18" charset="0"/>
              <a:cs typeface="Times New Roman" panose="02020603050405020304" pitchFamily="18" charset="0"/>
            </a:endParaRPr>
          </a:p>
          <a:p>
            <a:pPr marL="514350" lvl="1" indent="0" algn="ctr">
              <a:buNone/>
            </a:pPr>
            <a:r>
              <a:rPr lang="fr-FR" sz="2200" b="1" dirty="0">
                <a:solidFill>
                  <a:srgbClr val="0070C0"/>
                </a:solidFill>
                <a:latin typeface="Times New Roman" panose="02020603050405020304" pitchFamily="18" charset="0"/>
                <a:cs typeface="Times New Roman" panose="02020603050405020304" pitchFamily="18" charset="0"/>
              </a:rPr>
              <a:t>Gestion de Migration </a:t>
            </a:r>
          </a:p>
          <a:p>
            <a:pPr marL="400050" lvl="1" indent="0">
              <a:buNone/>
            </a:pPr>
            <a:r>
              <a:rPr lang="fr-FR" sz="2200" dirty="0">
                <a:solidFill>
                  <a:srgbClr val="C00000"/>
                </a:solidFill>
                <a:latin typeface="Times New Roman" panose="02020603050405020304" pitchFamily="18" charset="0"/>
                <a:cs typeface="Times New Roman" panose="02020603050405020304" pitchFamily="18" charset="0"/>
              </a:rPr>
              <a:t>Exécution de migrations</a:t>
            </a:r>
            <a:endParaRPr lang="fr-FR" sz="22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fr-FR" sz="2000" dirty="0">
                <a:solidFill>
                  <a:schemeClr val="tx1"/>
                </a:solidFill>
                <a:latin typeface="Times New Roman" panose="02020603050405020304" pitchFamily="18" charset="0"/>
                <a:cs typeface="Times New Roman" panose="02020603050405020304" pitchFamily="18" charset="0"/>
              </a:rPr>
              <a:t>Annuler toutes vos migrations, puis exécutera la commande migrate. </a:t>
            </a:r>
          </a:p>
          <a:p>
            <a:pPr marL="0" indent="0">
              <a:buNone/>
            </a:pPr>
            <a:r>
              <a:rPr lang="fr-FR" sz="2000" dirty="0">
                <a:solidFill>
                  <a:schemeClr val="tx1"/>
                </a:solidFill>
                <a:latin typeface="Times New Roman" panose="02020603050405020304" pitchFamily="18" charset="0"/>
                <a:cs typeface="Times New Roman" panose="02020603050405020304" pitchFamily="18" charset="0"/>
              </a:rPr>
              <a:t>Cette commande recrée efficacement l'intégralité de votre base de données :</a:t>
            </a:r>
          </a:p>
          <a:p>
            <a:pPr marL="0"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0" indent="0">
              <a:buNone/>
            </a:pPr>
            <a:endParaRPr lang="fr-FR" sz="20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fr-FR" sz="2000" dirty="0">
                <a:solidFill>
                  <a:schemeClr val="tx1"/>
                </a:solidFill>
                <a:latin typeface="Times New Roman" panose="02020603050405020304" pitchFamily="18" charset="0"/>
                <a:cs typeface="Times New Roman" panose="02020603050405020304" pitchFamily="18" charset="0"/>
              </a:rPr>
              <a:t>Annuler et migrer à nouveau un nombre limité de migrations. </a:t>
            </a:r>
          </a:p>
          <a:p>
            <a:pPr>
              <a:buFont typeface="Wingdings" panose="05000000000000000000" pitchFamily="2" charset="2"/>
              <a:buChar char="ü"/>
            </a:pPr>
            <a:endParaRPr lang="fr-FR" sz="2000" dirty="0">
              <a:solidFill>
                <a:schemeClr val="tx1"/>
              </a:solidFill>
              <a:latin typeface="Times New Roman" panose="02020603050405020304" pitchFamily="18" charset="0"/>
              <a:cs typeface="Times New Roman" panose="02020603050405020304" pitchFamily="18" charset="0"/>
            </a:endParaRPr>
          </a:p>
          <a:p>
            <a:pPr marL="0" indent="0">
              <a:buNone/>
            </a:pPr>
            <a:endParaRPr lang="fr-FR" sz="20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fr-FR" sz="2000" dirty="0">
                <a:solidFill>
                  <a:schemeClr val="tx1"/>
                </a:solidFill>
                <a:latin typeface="Times New Roman" panose="02020603050405020304" pitchFamily="18" charset="0"/>
                <a:cs typeface="Times New Roman" panose="02020603050405020304" pitchFamily="18" charset="0"/>
              </a:rPr>
              <a:t>Pour éviter d’avoir à coder la méthode </a:t>
            </a:r>
            <a:r>
              <a:rPr lang="fr-FR" sz="2000" b="1" dirty="0">
                <a:solidFill>
                  <a:schemeClr val="tx1"/>
                </a:solidFill>
                <a:latin typeface="Times New Roman" panose="02020603050405020304" pitchFamily="18" charset="0"/>
                <a:cs typeface="Times New Roman" panose="02020603050405020304" pitchFamily="18" charset="0"/>
              </a:rPr>
              <a:t>down</a:t>
            </a:r>
            <a:r>
              <a:rPr lang="fr-FR" sz="2000" dirty="0">
                <a:solidFill>
                  <a:schemeClr val="tx1"/>
                </a:solidFill>
                <a:latin typeface="Times New Roman" panose="02020603050405020304" pitchFamily="18" charset="0"/>
                <a:cs typeface="Times New Roman" panose="02020603050405020304" pitchFamily="18" charset="0"/>
              </a:rPr>
              <a:t> on a la commande </a:t>
            </a:r>
            <a:r>
              <a:rPr lang="fr-FR" sz="2000" b="1" dirty="0" err="1">
                <a:solidFill>
                  <a:schemeClr val="tx1"/>
                </a:solidFill>
                <a:latin typeface="Times New Roman" panose="02020603050405020304" pitchFamily="18" charset="0"/>
                <a:cs typeface="Times New Roman" panose="02020603050405020304" pitchFamily="18" charset="0"/>
              </a:rPr>
              <a:t>fresh</a:t>
            </a:r>
            <a:r>
              <a:rPr lang="fr-FR" sz="2000" dirty="0">
                <a:solidFill>
                  <a:schemeClr val="tx1"/>
                </a:solidFill>
                <a:latin typeface="Times New Roman" panose="02020603050405020304" pitchFamily="18" charset="0"/>
                <a:cs typeface="Times New Roman" panose="02020603050405020304" pitchFamily="18" charset="0"/>
              </a:rPr>
              <a:t> qui supprime automatiquement les tables concernées :</a:t>
            </a:r>
          </a:p>
          <a:p>
            <a:pPr marL="0" indent="0">
              <a:buNone/>
            </a:pPr>
            <a:r>
              <a:rPr lang="fr-FR" sz="2000" dirty="0">
                <a:solidFill>
                  <a:schemeClr val="tx1"/>
                </a:solidFill>
                <a:latin typeface="Times New Roman" panose="02020603050405020304" pitchFamily="18" charset="0"/>
                <a:cs typeface="Times New Roman" panose="02020603050405020304" pitchFamily="18" charset="0"/>
              </a:rPr>
              <a:t> Supprimera toutes les tables de la base de données, puis exécutera la commande migrate  :</a:t>
            </a:r>
          </a:p>
          <a:p>
            <a:pPr marL="0"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0"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0" indent="0">
              <a:buNone/>
            </a:pPr>
            <a:r>
              <a:rPr lang="fr-FR" sz="2000" i="1" dirty="0">
                <a:solidFill>
                  <a:srgbClr val="C00000"/>
                </a:solidFill>
                <a:latin typeface="Times New Roman" panose="02020603050405020304" pitchFamily="18" charset="0"/>
                <a:cs typeface="Times New Roman" panose="02020603050405020304" pitchFamily="18" charset="0"/>
              </a:rPr>
              <a:t>NB : </a:t>
            </a:r>
            <a:r>
              <a:rPr lang="fr-FR" sz="2000" i="1" dirty="0" err="1">
                <a:solidFill>
                  <a:srgbClr val="C00000"/>
                </a:solidFill>
                <a:latin typeface="Times New Roman" panose="02020603050405020304" pitchFamily="18" charset="0"/>
                <a:cs typeface="Times New Roman" panose="02020603050405020304" pitchFamily="18" charset="0"/>
              </a:rPr>
              <a:t>refresh</a:t>
            </a:r>
            <a:r>
              <a:rPr lang="fr-FR" sz="2000" i="1" dirty="0">
                <a:solidFill>
                  <a:srgbClr val="C00000"/>
                </a:solidFill>
                <a:latin typeface="Times New Roman" panose="02020603050405020304" pitchFamily="18" charset="0"/>
                <a:cs typeface="Times New Roman" panose="02020603050405020304" pitchFamily="18" charset="0"/>
              </a:rPr>
              <a:t>=(rollback all + </a:t>
            </a:r>
            <a:r>
              <a:rPr lang="fr-FR" sz="2000" i="1" dirty="0" err="1">
                <a:solidFill>
                  <a:srgbClr val="C00000"/>
                </a:solidFill>
                <a:latin typeface="Times New Roman" panose="02020603050405020304" pitchFamily="18" charset="0"/>
                <a:cs typeface="Times New Roman" panose="02020603050405020304" pitchFamily="18" charset="0"/>
              </a:rPr>
              <a:t>migrate</a:t>
            </a:r>
            <a:r>
              <a:rPr lang="fr-FR" sz="2000" i="1">
                <a:solidFill>
                  <a:srgbClr val="C00000"/>
                </a:solidFill>
                <a:latin typeface="Times New Roman" panose="02020603050405020304" pitchFamily="18" charset="0"/>
                <a:cs typeface="Times New Roman" panose="02020603050405020304" pitchFamily="18" charset="0"/>
              </a:rPr>
              <a:t>)  </a:t>
            </a:r>
            <a:r>
              <a:rPr lang="fr-FR" sz="2000" i="1" dirty="0">
                <a:solidFill>
                  <a:srgbClr val="C00000"/>
                </a:solidFill>
                <a:latin typeface="Times New Roman" panose="02020603050405020304" pitchFamily="18" charset="0"/>
                <a:cs typeface="Times New Roman" panose="02020603050405020304" pitchFamily="18" charset="0"/>
              </a:rPr>
              <a:t>	</a:t>
            </a:r>
            <a:r>
              <a:rPr lang="fr-FR" sz="2000" i="1" dirty="0" err="1">
                <a:solidFill>
                  <a:srgbClr val="C00000"/>
                </a:solidFill>
                <a:latin typeface="Times New Roman" panose="02020603050405020304" pitchFamily="18" charset="0"/>
                <a:cs typeface="Times New Roman" panose="02020603050405020304" pitchFamily="18" charset="0"/>
              </a:rPr>
              <a:t>fresh</a:t>
            </a:r>
            <a:r>
              <a:rPr lang="fr-FR" sz="2000" i="1" dirty="0">
                <a:solidFill>
                  <a:srgbClr val="C00000"/>
                </a:solidFill>
                <a:latin typeface="Times New Roman" panose="02020603050405020304" pitchFamily="18" charset="0"/>
                <a:cs typeface="Times New Roman" panose="02020603050405020304" pitchFamily="18" charset="0"/>
              </a:rPr>
              <a:t>=(drop all + </a:t>
            </a:r>
            <a:r>
              <a:rPr lang="fr-FR" sz="2000" i="1" dirty="0" err="1">
                <a:solidFill>
                  <a:srgbClr val="C00000"/>
                </a:solidFill>
                <a:latin typeface="Times New Roman" panose="02020603050405020304" pitchFamily="18" charset="0"/>
                <a:cs typeface="Times New Roman" panose="02020603050405020304" pitchFamily="18" charset="0"/>
              </a:rPr>
              <a:t>migrate</a:t>
            </a:r>
            <a:r>
              <a:rPr lang="fr-FR" sz="2000" i="1" dirty="0">
                <a:solidFill>
                  <a:srgbClr val="C00000"/>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ü"/>
            </a:pPr>
            <a:endParaRPr lang="fr-FR" sz="1800" dirty="0">
              <a:solidFill>
                <a:schemeClr val="tx1"/>
              </a:solidFill>
              <a:latin typeface="Times New Roman" panose="02020603050405020304" pitchFamily="18" charset="0"/>
              <a:cs typeface="Times New Roman" panose="02020603050405020304" pitchFamily="18" charset="0"/>
            </a:endParaRPr>
          </a:p>
        </p:txBody>
      </p:sp>
      <p:sp>
        <p:nvSpPr>
          <p:cNvPr id="10" name="Rectangle : coins arrondis 9">
            <a:extLst>
              <a:ext uri="{FF2B5EF4-FFF2-40B4-BE49-F238E27FC236}">
                <a16:creationId xmlns:a16="http://schemas.microsoft.com/office/drawing/2014/main" id="{1A644D59-374F-4760-B302-1925976B4372}"/>
              </a:ext>
            </a:extLst>
          </p:cNvPr>
          <p:cNvSpPr/>
          <p:nvPr/>
        </p:nvSpPr>
        <p:spPr>
          <a:xfrm>
            <a:off x="876698" y="3104963"/>
            <a:ext cx="7416824" cy="381743"/>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fr-FR" sz="2000" dirty="0" err="1">
                <a:solidFill>
                  <a:srgbClr val="0070C0"/>
                </a:solidFill>
                <a:latin typeface="Source Code Pro"/>
              </a:rPr>
              <a:t>php</a:t>
            </a:r>
            <a:r>
              <a:rPr lang="fr-FR" sz="2000" dirty="0">
                <a:solidFill>
                  <a:srgbClr val="0070C0"/>
                </a:solidFill>
                <a:latin typeface="Source Code Pro"/>
              </a:rPr>
              <a:t> artisan </a:t>
            </a:r>
            <a:r>
              <a:rPr lang="fr-FR" sz="2000" dirty="0" err="1">
                <a:solidFill>
                  <a:srgbClr val="0070C0"/>
                </a:solidFill>
                <a:latin typeface="Source Code Pro"/>
              </a:rPr>
              <a:t>migrate:refresh</a:t>
            </a:r>
            <a:endParaRPr lang="fr-FR" sz="2000" b="1" dirty="0">
              <a:solidFill>
                <a:srgbClr val="C00000"/>
              </a:solidFill>
              <a:latin typeface="Source Code Pro"/>
            </a:endParaRPr>
          </a:p>
        </p:txBody>
      </p:sp>
      <p:sp>
        <p:nvSpPr>
          <p:cNvPr id="11" name="Rectangle : coins arrondis 10">
            <a:extLst>
              <a:ext uri="{FF2B5EF4-FFF2-40B4-BE49-F238E27FC236}">
                <a16:creationId xmlns:a16="http://schemas.microsoft.com/office/drawing/2014/main" id="{BBDE71AB-299A-4AA8-9332-A9BDD8B7CA26}"/>
              </a:ext>
            </a:extLst>
          </p:cNvPr>
          <p:cNvSpPr/>
          <p:nvPr/>
        </p:nvSpPr>
        <p:spPr>
          <a:xfrm>
            <a:off x="880255" y="5601954"/>
            <a:ext cx="7416824" cy="41933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fr-FR" sz="2000" dirty="0" err="1">
                <a:solidFill>
                  <a:srgbClr val="0070C0"/>
                </a:solidFill>
                <a:latin typeface="Source Code Pro"/>
              </a:rPr>
              <a:t>php</a:t>
            </a:r>
            <a:r>
              <a:rPr lang="fr-FR" sz="2000" dirty="0">
                <a:solidFill>
                  <a:srgbClr val="0070C0"/>
                </a:solidFill>
                <a:latin typeface="Source Code Pro"/>
              </a:rPr>
              <a:t> artisan </a:t>
            </a:r>
            <a:r>
              <a:rPr lang="fr-FR" sz="2000" dirty="0" err="1">
                <a:solidFill>
                  <a:srgbClr val="0070C0"/>
                </a:solidFill>
                <a:latin typeface="Source Code Pro"/>
              </a:rPr>
              <a:t>migrate:fresh</a:t>
            </a:r>
            <a:endParaRPr lang="fr-FR" sz="2000" b="1" dirty="0">
              <a:solidFill>
                <a:srgbClr val="C00000"/>
              </a:solidFill>
              <a:latin typeface="Source Code Pro"/>
            </a:endParaRPr>
          </a:p>
        </p:txBody>
      </p:sp>
      <p:sp>
        <p:nvSpPr>
          <p:cNvPr id="7" name="Rectangle : coins arrondis 6">
            <a:extLst>
              <a:ext uri="{FF2B5EF4-FFF2-40B4-BE49-F238E27FC236}">
                <a16:creationId xmlns:a16="http://schemas.microsoft.com/office/drawing/2014/main" id="{7FC16263-DC2D-4CFA-8B79-18541869E2A3}"/>
              </a:ext>
            </a:extLst>
          </p:cNvPr>
          <p:cNvSpPr/>
          <p:nvPr/>
        </p:nvSpPr>
        <p:spPr>
          <a:xfrm>
            <a:off x="863588" y="3983360"/>
            <a:ext cx="7416824" cy="38174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fr-FR" sz="2000" dirty="0" err="1">
                <a:solidFill>
                  <a:srgbClr val="0070C0"/>
                </a:solidFill>
                <a:latin typeface="Source Code Pro"/>
              </a:rPr>
              <a:t>php</a:t>
            </a:r>
            <a:r>
              <a:rPr lang="fr-FR" sz="2000" dirty="0">
                <a:solidFill>
                  <a:srgbClr val="0070C0"/>
                </a:solidFill>
                <a:latin typeface="Source Code Pro"/>
              </a:rPr>
              <a:t> artisan </a:t>
            </a:r>
            <a:r>
              <a:rPr lang="fr-FR" sz="2000" dirty="0" err="1">
                <a:solidFill>
                  <a:srgbClr val="0070C0"/>
                </a:solidFill>
                <a:latin typeface="Source Code Pro"/>
              </a:rPr>
              <a:t>migrate:refresh</a:t>
            </a:r>
            <a:r>
              <a:rPr lang="fr-FR" sz="2000" dirty="0">
                <a:solidFill>
                  <a:srgbClr val="0070C0"/>
                </a:solidFill>
                <a:latin typeface="Source Code Pro"/>
              </a:rPr>
              <a:t> –</a:t>
            </a:r>
            <a:r>
              <a:rPr lang="fr-FR" sz="2000" dirty="0" err="1">
                <a:solidFill>
                  <a:srgbClr val="0070C0"/>
                </a:solidFill>
                <a:latin typeface="Source Code Pro"/>
              </a:rPr>
              <a:t>step</a:t>
            </a:r>
            <a:r>
              <a:rPr lang="fr-FR" sz="2000" dirty="0">
                <a:solidFill>
                  <a:srgbClr val="0070C0"/>
                </a:solidFill>
                <a:latin typeface="Source Code Pro"/>
              </a:rPr>
              <a:t>=n</a:t>
            </a:r>
            <a:endParaRPr lang="fr-FR" sz="2000" b="1" dirty="0">
              <a:solidFill>
                <a:srgbClr val="C00000"/>
              </a:solidFill>
              <a:latin typeface="Source Code Pro"/>
            </a:endParaRPr>
          </a:p>
        </p:txBody>
      </p:sp>
    </p:spTree>
    <p:extLst>
      <p:ext uri="{BB962C8B-B14F-4D97-AF65-F5344CB8AC3E}">
        <p14:creationId xmlns:p14="http://schemas.microsoft.com/office/powerpoint/2010/main" val="4100271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472608"/>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3"/>
            </a:pPr>
            <a:r>
              <a:rPr lang="fr-FR" sz="2200" b="1" dirty="0">
                <a:solidFill>
                  <a:srgbClr val="002060"/>
                </a:solidFill>
                <a:latin typeface="Times New Roman" panose="02020603050405020304" pitchFamily="18" charset="0"/>
                <a:cs typeface="Times New Roman" panose="02020603050405020304" pitchFamily="18" charset="0"/>
              </a:rPr>
              <a:t>Approfondir la programmation Laravel</a:t>
            </a:r>
            <a:endParaRPr lang="fr-FR" sz="22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startAt="2"/>
            </a:pPr>
            <a:r>
              <a:rPr lang="fr-FR" sz="1900" dirty="0">
                <a:solidFill>
                  <a:srgbClr val="C00000"/>
                </a:solidFill>
                <a:latin typeface="Times New Roman" panose="02020603050405020304" pitchFamily="18" charset="0"/>
                <a:cs typeface="Times New Roman" panose="02020603050405020304" pitchFamily="18" charset="0"/>
              </a:rPr>
              <a:t>Interagir avec la base de données</a:t>
            </a:r>
            <a:endParaRPr lang="fr-FR" sz="1900" b="1" dirty="0">
              <a:solidFill>
                <a:srgbClr val="00B050"/>
              </a:solidFill>
              <a:latin typeface="Times New Roman" panose="02020603050405020304" pitchFamily="18" charset="0"/>
              <a:cs typeface="Times New Roman" panose="02020603050405020304" pitchFamily="18" charset="0"/>
            </a:endParaRPr>
          </a:p>
          <a:p>
            <a:pPr marL="514350" lvl="1" indent="0" algn="ctr">
              <a:buNone/>
            </a:pPr>
            <a:r>
              <a:rPr lang="fr-FR" sz="2200" b="1" dirty="0">
                <a:solidFill>
                  <a:srgbClr val="0070C0"/>
                </a:solidFill>
                <a:latin typeface="Times New Roman" panose="02020603050405020304" pitchFamily="18" charset="0"/>
                <a:cs typeface="Times New Roman" panose="02020603050405020304" pitchFamily="18" charset="0"/>
              </a:rPr>
              <a:t>Gestion de Migration </a:t>
            </a:r>
          </a:p>
          <a:p>
            <a:pPr marL="400050" lvl="1" indent="0">
              <a:buNone/>
            </a:pPr>
            <a:r>
              <a:rPr lang="fr-FR" sz="2200" dirty="0">
                <a:solidFill>
                  <a:srgbClr val="C00000"/>
                </a:solidFill>
                <a:latin typeface="Times New Roman" panose="02020603050405020304" pitchFamily="18" charset="0"/>
                <a:cs typeface="Times New Roman" panose="02020603050405020304" pitchFamily="18" charset="0"/>
              </a:rPr>
              <a:t>Créer une migration</a:t>
            </a: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Pour générer une migration, vous devez exécuter une commande</a:t>
            </a: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Cela générera un fichier dans le dossier </a:t>
            </a:r>
            <a:r>
              <a:rPr lang="fr-FR" sz="2000" b="1" dirty="0">
                <a:solidFill>
                  <a:schemeClr val="tx1"/>
                </a:solidFill>
                <a:latin typeface="Times New Roman" panose="02020603050405020304" pitchFamily="18" charset="0"/>
                <a:cs typeface="Times New Roman" panose="02020603050405020304" pitchFamily="18" charset="0"/>
              </a:rPr>
              <a:t>database\migrations</a:t>
            </a: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Le fichier consiste en une nouvelle classe étendant la classe de migration de LARAVEL.</a:t>
            </a: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On dispose dans cette classe de deux fonctions :</a:t>
            </a:r>
          </a:p>
          <a:p>
            <a:pPr marL="400050" lvl="1" indent="0">
              <a:buNone/>
            </a:pPr>
            <a:r>
              <a:rPr lang="fr-FR" sz="2000" b="1" dirty="0">
                <a:solidFill>
                  <a:schemeClr val="tx1"/>
                </a:solidFill>
                <a:latin typeface="Times New Roman" panose="02020603050405020304" pitchFamily="18" charset="0"/>
                <a:cs typeface="Times New Roman" panose="02020603050405020304" pitchFamily="18" charset="0"/>
              </a:rPr>
              <a:t>up</a:t>
            </a:r>
            <a:r>
              <a:rPr lang="fr-FR" sz="2000" dirty="0">
                <a:solidFill>
                  <a:schemeClr val="tx1"/>
                </a:solidFill>
                <a:latin typeface="Times New Roman" panose="02020603050405020304" pitchFamily="18" charset="0"/>
                <a:cs typeface="Times New Roman" panose="02020603050405020304" pitchFamily="18" charset="0"/>
              </a:rPr>
              <a:t> : ici on a le code de création de la table et de ses colonnes</a:t>
            </a:r>
          </a:p>
          <a:p>
            <a:pPr marL="400050" lvl="1" indent="0">
              <a:buNone/>
            </a:pPr>
            <a:r>
              <a:rPr lang="fr-FR" sz="2000" b="1" dirty="0">
                <a:solidFill>
                  <a:schemeClr val="tx1"/>
                </a:solidFill>
                <a:latin typeface="Times New Roman" panose="02020603050405020304" pitchFamily="18" charset="0"/>
                <a:cs typeface="Times New Roman" panose="02020603050405020304" pitchFamily="18" charset="0"/>
              </a:rPr>
              <a:t>down </a:t>
            </a:r>
            <a:r>
              <a:rPr lang="fr-FR" sz="2000" dirty="0">
                <a:solidFill>
                  <a:schemeClr val="tx1"/>
                </a:solidFill>
                <a:latin typeface="Times New Roman" panose="02020603050405020304" pitchFamily="18" charset="0"/>
                <a:cs typeface="Times New Roman" panose="02020603050405020304" pitchFamily="18" charset="0"/>
              </a:rPr>
              <a:t>: ici on a le code de suppression de la table</a:t>
            </a: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p:txBody>
      </p:sp>
      <p:sp>
        <p:nvSpPr>
          <p:cNvPr id="6" name="Rectangle : coins arrondis 5">
            <a:extLst>
              <a:ext uri="{FF2B5EF4-FFF2-40B4-BE49-F238E27FC236}">
                <a16:creationId xmlns:a16="http://schemas.microsoft.com/office/drawing/2014/main" id="{0BF2BDC8-4C55-41E5-9798-4D0A4A9880D7}"/>
              </a:ext>
            </a:extLst>
          </p:cNvPr>
          <p:cNvSpPr/>
          <p:nvPr/>
        </p:nvSpPr>
        <p:spPr>
          <a:xfrm>
            <a:off x="863588" y="3263926"/>
            <a:ext cx="7416824" cy="597121"/>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en-US" dirty="0">
                <a:solidFill>
                  <a:srgbClr val="0070C0"/>
                </a:solidFill>
                <a:latin typeface="Source Code Pro"/>
              </a:rPr>
              <a:t>php artisan make:migration </a:t>
            </a:r>
            <a:r>
              <a:rPr lang="en-US" dirty="0" err="1">
                <a:solidFill>
                  <a:srgbClr val="0070C0"/>
                </a:solidFill>
                <a:latin typeface="Source Code Pro"/>
              </a:rPr>
              <a:t>create_</a:t>
            </a:r>
            <a:r>
              <a:rPr lang="en-US" dirty="0" err="1">
                <a:solidFill>
                  <a:srgbClr val="00B050"/>
                </a:solidFill>
                <a:latin typeface="Source Code Pro"/>
              </a:rPr>
              <a:t>stagiaires</a:t>
            </a:r>
            <a:r>
              <a:rPr lang="en-US" dirty="0" err="1">
                <a:solidFill>
                  <a:srgbClr val="0070C0"/>
                </a:solidFill>
                <a:latin typeface="Source Code Pro"/>
              </a:rPr>
              <a:t>_table</a:t>
            </a:r>
            <a:endParaRPr lang="fr-FR" dirty="0">
              <a:solidFill>
                <a:srgbClr val="0070C0"/>
              </a:solidFill>
              <a:latin typeface="Source Code Pro"/>
            </a:endParaRPr>
          </a:p>
        </p:txBody>
      </p:sp>
    </p:spTree>
    <p:extLst>
      <p:ext uri="{BB962C8B-B14F-4D97-AF65-F5344CB8AC3E}">
        <p14:creationId xmlns:p14="http://schemas.microsoft.com/office/powerpoint/2010/main" val="301591731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3144</TotalTime>
  <Words>1683</Words>
  <Application>Microsoft Office PowerPoint</Application>
  <PresentationFormat>On-screen Show (4:3)</PresentationFormat>
  <Paragraphs>252</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Angsana New</vt:lpstr>
      <vt:lpstr>Arial</vt:lpstr>
      <vt:lpstr>Calibri</vt:lpstr>
      <vt:lpstr>Consolas</vt:lpstr>
      <vt:lpstr>inherit</vt:lpstr>
      <vt:lpstr>Source Code Pro</vt:lpstr>
      <vt:lpstr>Times New Roman</vt:lpstr>
      <vt:lpstr>Wingdings</vt:lpstr>
      <vt:lpstr>Thème Office</vt:lpstr>
      <vt:lpstr>PowerPoint Presentation</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 DOT NET Langage VB.NET Réalisé par M. Hamid Belyazidi Année Scolaire 2011/2012 </dc:title>
  <dc:creator>Belyazidi</dc:creator>
  <cp:lastModifiedBy>SAFAE LASSRI</cp:lastModifiedBy>
  <cp:revision>243</cp:revision>
  <dcterms:created xsi:type="dcterms:W3CDTF">2011-10-01T12:57:10Z</dcterms:created>
  <dcterms:modified xsi:type="dcterms:W3CDTF">2023-05-18T13:54:18Z</dcterms:modified>
</cp:coreProperties>
</file>