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283" r:id="rId5"/>
    <p:sldId id="284" r:id="rId6"/>
    <p:sldId id="288" r:id="rId7"/>
    <p:sldId id="285" r:id="rId8"/>
    <p:sldId id="298" r:id="rId9"/>
    <p:sldId id="299" r:id="rId10"/>
    <p:sldId id="300" r:id="rId11"/>
    <p:sldId id="301" r:id="rId12"/>
    <p:sldId id="302" r:id="rId13"/>
    <p:sldId id="303" r:id="rId14"/>
    <p:sldId id="304" r:id="rId15"/>
    <p:sldId id="305"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16/03/2024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16/03/2024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16/03/2024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16/03/2024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16/03/2024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16/03/2024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16/03/2024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16/03/2024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16/03/2024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16/03/2024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16/03/2024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16/03/2024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xmlns=""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xmlns=""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xmlns=""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xmlns="" id="{670F5631-B51C-4E5A-A708-40AE055435D7}"/>
              </a:ext>
            </a:extLst>
          </p:cNvPr>
          <p:cNvGraphicFramePr>
            <a:graphicFrameLocks noGrp="1"/>
          </p:cNvGraphicFramePr>
          <p:nvPr>
            <p:extLst>
              <p:ext uri="{D42A27DB-BD31-4B8C-83A1-F6EECF244321}">
                <p14:modId xmlns:p14="http://schemas.microsoft.com/office/powerpoint/2010/main" val="219623473"/>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xmlns=""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a:t>
                      </a:r>
                      <a:r>
                        <a:rPr lang="fr-FR" sz="1400" b="1" i="1" dirty="0" smtClean="0">
                          <a:effectLst/>
                          <a:latin typeface="Calibri" panose="020F0502020204030204" pitchFamily="34" charset="0"/>
                          <a:ea typeface="Times New Roman" panose="02020603050405020304" pitchFamily="18" charset="0"/>
                          <a:cs typeface="Arial" panose="020B0604020202020204" pitchFamily="34" charset="0"/>
                        </a:rPr>
                        <a:t>Casa</a:t>
                      </a:r>
                      <a:r>
                        <a:rPr lang="fr-FR" sz="1400" b="1" i="1" baseline="0" dirty="0" smtClean="0">
                          <a:effectLst/>
                          <a:latin typeface="Calibri" panose="020F0502020204030204" pitchFamily="34" charset="0"/>
                          <a:ea typeface="Times New Roman" panose="02020603050405020304" pitchFamily="18" charset="0"/>
                          <a:cs typeface="Arial" panose="020B0604020202020204" pitchFamily="34" charset="0"/>
                        </a:rPr>
                        <a:t> - Settat</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63340731"/>
                  </a:ext>
                </a:extLst>
              </a:tr>
            </a:tbl>
          </a:graphicData>
        </a:graphic>
      </p:graphicFrame>
      <p:sp>
        <p:nvSpPr>
          <p:cNvPr id="10" name="Rectangle 9">
            <a:extLst>
              <a:ext uri="{FF2B5EF4-FFF2-40B4-BE49-F238E27FC236}">
                <a16:creationId xmlns:a16="http://schemas.microsoft.com/office/drawing/2014/main" xmlns="" id="{43E213D3-8E98-4129-BEC2-FBE648C34139}"/>
              </a:ext>
            </a:extLst>
          </p:cNvPr>
          <p:cNvSpPr/>
          <p:nvPr/>
        </p:nvSpPr>
        <p:spPr>
          <a:xfrm>
            <a:off x="6051290" y="148206"/>
            <a:ext cx="365266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a:t>
            </a:r>
            <a:r>
              <a:rPr lang="fr-FR" b="1" i="1" dirty="0" smtClean="0">
                <a:latin typeface="Angsana New" pitchFamily="18" charset="-34"/>
                <a:cs typeface="Angsana New" pitchFamily="18" charset="-34"/>
              </a:rPr>
              <a:t>2023/2024</a:t>
            </a:r>
            <a:endParaRPr lang="fr-FR" b="1" i="1" dirty="0">
              <a:latin typeface="Angsana New" pitchFamily="18" charset="-34"/>
              <a:cs typeface="Angsana New" pitchFamily="18" charset="-34"/>
            </a:endParaRPr>
          </a:p>
        </p:txBody>
      </p:sp>
      <p:sp>
        <p:nvSpPr>
          <p:cNvPr id="11" name="Rectangle 10">
            <a:extLst>
              <a:ext uri="{FF2B5EF4-FFF2-40B4-BE49-F238E27FC236}">
                <a16:creationId xmlns:a16="http://schemas.microsoft.com/office/drawing/2014/main" xmlns=""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xmlns="" id="{B46F5AEB-5EF8-495E-97C3-D51D6A6A9F31}"/>
              </a:ext>
            </a:extLst>
          </p:cNvPr>
          <p:cNvSpPr/>
          <p:nvPr/>
        </p:nvSpPr>
        <p:spPr>
          <a:xfrm>
            <a:off x="4572000" y="5095485"/>
            <a:ext cx="3637640" cy="954107"/>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Base de données  </a:t>
            </a:r>
          </a:p>
          <a:p>
            <a:pPr algn="ctr"/>
            <a:r>
              <a:rPr lang="fr-FR" sz="2800" dirty="0" err="1"/>
              <a:t>Query</a:t>
            </a:r>
            <a:r>
              <a:rPr lang="fr-FR" sz="2800" dirty="0"/>
              <a:t> Builder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Insert, Update et </a:t>
            </a:r>
            <a:r>
              <a:rPr lang="fr-FR" sz="2200" dirty="0" err="1">
                <a:solidFill>
                  <a:srgbClr val="C00000"/>
                </a:solidFill>
                <a:latin typeface="Times New Roman" panose="02020603050405020304" pitchFamily="18" charset="0"/>
                <a:cs typeface="Times New Roman" panose="02020603050405020304" pitchFamily="18" charset="0"/>
              </a:rPr>
              <a:t>Delete</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delete</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permet de supprimer les enregistrements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truncate</a:t>
            </a:r>
            <a:r>
              <a:rPr lang="fr-FR" sz="2000" b="1" dirty="0">
                <a:solidFill>
                  <a:srgbClr val="AA3731"/>
                </a:solidFill>
                <a:latin typeface="Consolas" panose="020B0609020204030204" pitchFamily="49" charset="0"/>
              </a:rPr>
              <a:t>()</a:t>
            </a:r>
            <a:r>
              <a:rPr lang="fr-FR" sz="2200" dirty="0">
                <a:solidFill>
                  <a:schemeClr val="tx1"/>
                </a:solidFill>
                <a:latin typeface="Times New Roman" panose="02020603050405020304" pitchFamily="18" charset="0"/>
                <a:cs typeface="Times New Roman" panose="02020603050405020304" pitchFamily="18" charset="0"/>
              </a:rPr>
              <a:t>permet de supprimer les enregistrements avec initialisation du compteur d’incrémentation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662980" y="3284984"/>
            <a:ext cx="7818040" cy="10801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delete</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Request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r>
            <a:br>
              <a:rPr lang="fr-FR" sz="1600" dirty="0">
                <a:solidFill>
                  <a:srgbClr val="333333"/>
                </a:solidFill>
                <a:latin typeface="Consolas" panose="020B0609020204030204" pitchFamily="49" charset="0"/>
              </a:rPr>
            </a:br>
            <a:r>
              <a:rPr lang="fr-FR" sz="1600" dirty="0">
                <a:solidFill>
                  <a:srgbClr val="333333"/>
                </a:solidFill>
                <a:latin typeface="Consolas" panose="020B0609020204030204" pitchFamily="49" charset="0"/>
              </a:rPr>
              <a:t>   </a:t>
            </a:r>
            <a:r>
              <a:rPr lang="fr-FR" sz="1600" b="1" dirty="0">
                <a:solidFill>
                  <a:srgbClr val="7A3E9D"/>
                </a:solidFill>
                <a:latin typeface="Consolas" panose="020B0609020204030204" pitchFamily="49" charset="0"/>
              </a:rPr>
              <a:t>DB</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where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id</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id</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delete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return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response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la </a:t>
            </a:r>
            <a:r>
              <a:rPr lang="fr-FR" sz="1600" dirty="0" err="1">
                <a:solidFill>
                  <a:srgbClr val="448C27"/>
                </a:solidFill>
                <a:latin typeface="Consolas" panose="020B0609020204030204" pitchFamily="49" charset="0"/>
              </a:rPr>
              <a:t>supression</a:t>
            </a:r>
            <a:r>
              <a:rPr lang="fr-FR" sz="1600" dirty="0">
                <a:solidFill>
                  <a:srgbClr val="448C27"/>
                </a:solidFill>
                <a:latin typeface="Consolas" panose="020B0609020204030204" pitchFamily="49" charset="0"/>
              </a:rPr>
              <a:t> est effectué avec succès ...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
        <p:nvSpPr>
          <p:cNvPr id="7" name="Rectangle : coins arrondis 6">
            <a:extLst>
              <a:ext uri="{FF2B5EF4-FFF2-40B4-BE49-F238E27FC236}">
                <a16:creationId xmlns:a16="http://schemas.microsoft.com/office/drawing/2014/main" xmlns="" id="{D6B98FDF-E2F0-4D23-87EB-158E9A3D8349}"/>
              </a:ext>
            </a:extLst>
          </p:cNvPr>
          <p:cNvSpPr/>
          <p:nvPr/>
        </p:nvSpPr>
        <p:spPr>
          <a:xfrm>
            <a:off x="662980" y="5236096"/>
            <a:ext cx="7818040" cy="123154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333333"/>
                </a:solidFill>
                <a:latin typeface="Consolas" panose="020B0609020204030204" pitchFamily="49" charset="0"/>
              </a:rPr>
              <a:t> </a:t>
            </a:r>
            <a:r>
              <a:rPr lang="fr-FR" sz="1500" dirty="0">
                <a:solidFill>
                  <a:srgbClr val="4B69C6"/>
                </a:solidFill>
                <a:latin typeface="Consolas" panose="020B0609020204030204" pitchFamily="49" charset="0"/>
              </a:rPr>
              <a:t>public</a:t>
            </a:r>
            <a:r>
              <a:rPr lang="fr-FR" sz="1500" dirty="0">
                <a:solidFill>
                  <a:srgbClr val="333333"/>
                </a:solidFill>
                <a:latin typeface="Consolas" panose="020B0609020204030204" pitchFamily="49" charset="0"/>
              </a:rPr>
              <a:t> </a:t>
            </a:r>
            <a:r>
              <a:rPr lang="fr-FR" sz="1500" dirty="0" err="1">
                <a:solidFill>
                  <a:srgbClr val="7A3E9D"/>
                </a:solidFill>
                <a:latin typeface="Consolas" panose="020B0609020204030204" pitchFamily="49" charset="0"/>
              </a:rPr>
              <a:t>function</a:t>
            </a:r>
            <a:r>
              <a:rPr lang="fr-FR" sz="1500" dirty="0">
                <a:solidFill>
                  <a:srgbClr val="333333"/>
                </a:solidFill>
                <a:latin typeface="Consolas" panose="020B0609020204030204" pitchFamily="49" charset="0"/>
              </a:rPr>
              <a:t> </a:t>
            </a:r>
            <a:r>
              <a:rPr lang="fr-FR" sz="1500" b="1" dirty="0" err="1">
                <a:solidFill>
                  <a:srgbClr val="AA3731"/>
                </a:solidFill>
                <a:latin typeface="Consolas" panose="020B0609020204030204" pitchFamily="49" charset="0"/>
              </a:rPr>
              <a:t>deleteAll</a:t>
            </a:r>
            <a:r>
              <a:rPr lang="fr-FR" sz="1500" dirty="0">
                <a:solidFill>
                  <a:srgbClr val="777777"/>
                </a:solidFill>
                <a:latin typeface="Consolas" panose="020B0609020204030204" pitchFamily="49" charset="0"/>
              </a:rPr>
              <a:t>(){</a:t>
            </a:r>
            <a:endParaRPr lang="fr-FR" sz="1500" dirty="0">
              <a:solidFill>
                <a:srgbClr val="333333"/>
              </a:solidFill>
              <a:latin typeface="Consolas" panose="020B0609020204030204" pitchFamily="49" charset="0"/>
            </a:endParaRPr>
          </a:p>
          <a:p>
            <a:r>
              <a:rPr lang="fr-FR" sz="1500" b="1" dirty="0">
                <a:solidFill>
                  <a:srgbClr val="7A3E9D"/>
                </a:solidFill>
                <a:latin typeface="Consolas" panose="020B0609020204030204" pitchFamily="49" charset="0"/>
              </a:rPr>
              <a:t>  DB</a:t>
            </a:r>
            <a:r>
              <a:rPr lang="fr-FR" sz="1500" dirty="0">
                <a:solidFill>
                  <a:srgbClr val="777777"/>
                </a:solidFill>
                <a:latin typeface="Consolas" panose="020B0609020204030204" pitchFamily="49" charset="0"/>
              </a:rPr>
              <a:t>::</a:t>
            </a:r>
            <a:r>
              <a:rPr lang="fr-FR" sz="1500" b="1" dirty="0">
                <a:solidFill>
                  <a:srgbClr val="AA3731"/>
                </a:solidFill>
                <a:latin typeface="Consolas" panose="020B0609020204030204" pitchFamily="49" charset="0"/>
              </a:rPr>
              <a:t>table</a:t>
            </a:r>
            <a:r>
              <a:rPr lang="fr-FR" sz="1500" dirty="0">
                <a:solidFill>
                  <a:srgbClr val="777777"/>
                </a:solidFill>
                <a:latin typeface="Consolas" panose="020B0609020204030204" pitchFamily="49" charset="0"/>
              </a:rPr>
              <a:t>('</a:t>
            </a:r>
            <a:r>
              <a:rPr lang="fr-FR" sz="1500" dirty="0">
                <a:solidFill>
                  <a:srgbClr val="448C27"/>
                </a:solidFill>
                <a:latin typeface="Consolas" panose="020B0609020204030204" pitchFamily="49" charset="0"/>
              </a:rPr>
              <a:t>stagiaires</a:t>
            </a:r>
            <a:r>
              <a:rPr lang="fr-FR" sz="1500" dirty="0">
                <a:solidFill>
                  <a:srgbClr val="777777"/>
                </a:solidFill>
                <a:latin typeface="Consolas" panose="020B0609020204030204" pitchFamily="49" charset="0"/>
              </a:rPr>
              <a:t>’)-&gt;</a:t>
            </a:r>
            <a:r>
              <a:rPr lang="fr-FR" sz="1500" b="1" dirty="0" err="1">
                <a:solidFill>
                  <a:srgbClr val="AA3731"/>
                </a:solidFill>
                <a:latin typeface="Consolas" panose="020B0609020204030204" pitchFamily="49" charset="0"/>
              </a:rPr>
              <a:t>delete</a:t>
            </a:r>
            <a:r>
              <a:rPr lang="fr-FR" sz="1500" dirty="0">
                <a:solidFill>
                  <a:srgbClr val="777777"/>
                </a:solidFill>
                <a:latin typeface="Consolas" panose="020B0609020204030204" pitchFamily="49" charset="0"/>
              </a:rPr>
              <a:t>();//son initialisation du Compteur      </a:t>
            </a:r>
          </a:p>
          <a:p>
            <a:r>
              <a:rPr lang="fr-FR" sz="1500" b="1" dirty="0">
                <a:solidFill>
                  <a:srgbClr val="777777"/>
                </a:solidFill>
                <a:latin typeface="Consolas" panose="020B0609020204030204" pitchFamily="49" charset="0"/>
              </a:rPr>
              <a:t>  </a:t>
            </a:r>
            <a:r>
              <a:rPr lang="fr-FR" sz="1500" b="1" dirty="0">
                <a:solidFill>
                  <a:srgbClr val="7A3E9D"/>
                </a:solidFill>
                <a:latin typeface="Consolas" panose="020B0609020204030204" pitchFamily="49" charset="0"/>
              </a:rPr>
              <a:t>DB</a:t>
            </a:r>
            <a:r>
              <a:rPr lang="fr-FR" sz="1500" dirty="0">
                <a:solidFill>
                  <a:srgbClr val="777777"/>
                </a:solidFill>
                <a:latin typeface="Consolas" panose="020B0609020204030204" pitchFamily="49" charset="0"/>
              </a:rPr>
              <a:t>::</a:t>
            </a:r>
            <a:r>
              <a:rPr lang="fr-FR" sz="1500" b="1" dirty="0">
                <a:solidFill>
                  <a:srgbClr val="AA3731"/>
                </a:solidFill>
                <a:latin typeface="Consolas" panose="020B0609020204030204" pitchFamily="49" charset="0"/>
              </a:rPr>
              <a:t>table</a:t>
            </a:r>
            <a:r>
              <a:rPr lang="fr-FR" sz="1500" dirty="0">
                <a:solidFill>
                  <a:srgbClr val="777777"/>
                </a:solidFill>
                <a:latin typeface="Consolas" panose="020B0609020204030204" pitchFamily="49" charset="0"/>
              </a:rPr>
              <a:t>('</a:t>
            </a:r>
            <a:r>
              <a:rPr lang="fr-FR" sz="1500" dirty="0">
                <a:solidFill>
                  <a:srgbClr val="448C27"/>
                </a:solidFill>
                <a:latin typeface="Consolas" panose="020B0609020204030204" pitchFamily="49" charset="0"/>
              </a:rPr>
              <a:t>stagiaires</a:t>
            </a:r>
            <a:r>
              <a:rPr lang="fr-FR" sz="1500" dirty="0">
                <a:solidFill>
                  <a:srgbClr val="777777"/>
                </a:solidFill>
                <a:latin typeface="Consolas" panose="020B0609020204030204" pitchFamily="49" charset="0"/>
              </a:rPr>
              <a:t>')-&gt;</a:t>
            </a:r>
            <a:r>
              <a:rPr lang="fr-FR" sz="1500" b="1" dirty="0" err="1">
                <a:solidFill>
                  <a:srgbClr val="AA3731"/>
                </a:solidFill>
                <a:latin typeface="Consolas" panose="020B0609020204030204" pitchFamily="49" charset="0"/>
              </a:rPr>
              <a:t>truncat</a:t>
            </a:r>
            <a:r>
              <a:rPr lang="fr-FR" sz="1500" dirty="0">
                <a:solidFill>
                  <a:srgbClr val="777777"/>
                </a:solidFill>
                <a:latin typeface="Consolas" panose="020B0609020204030204" pitchFamily="49" charset="0"/>
              </a:rPr>
              <a:t>();//avec initialisation du Compteur</a:t>
            </a:r>
            <a:endParaRPr lang="fr-FR" sz="1500" dirty="0">
              <a:solidFill>
                <a:srgbClr val="333333"/>
              </a:solidFill>
              <a:latin typeface="Consolas" panose="020B0609020204030204" pitchFamily="49" charset="0"/>
            </a:endParaRPr>
          </a:p>
          <a:p>
            <a:r>
              <a:rPr lang="fr-FR" sz="1500" dirty="0">
                <a:solidFill>
                  <a:srgbClr val="333333"/>
                </a:solidFill>
                <a:latin typeface="Consolas" panose="020B0609020204030204" pitchFamily="49" charset="0"/>
              </a:rPr>
              <a:t>   </a:t>
            </a:r>
            <a:r>
              <a:rPr lang="fr-FR" sz="1500" dirty="0">
                <a:solidFill>
                  <a:srgbClr val="4B69C6"/>
                </a:solidFill>
                <a:latin typeface="Consolas" panose="020B0609020204030204" pitchFamily="49" charset="0"/>
              </a:rPr>
              <a:t>return</a:t>
            </a:r>
            <a:r>
              <a:rPr lang="fr-FR" sz="1500" dirty="0">
                <a:solidFill>
                  <a:srgbClr val="333333"/>
                </a:solidFill>
                <a:latin typeface="Consolas" panose="020B0609020204030204" pitchFamily="49" charset="0"/>
              </a:rPr>
              <a:t> </a:t>
            </a:r>
            <a:r>
              <a:rPr lang="fr-FR" sz="1500" b="1" dirty="0" err="1">
                <a:solidFill>
                  <a:srgbClr val="AA3731"/>
                </a:solidFill>
                <a:latin typeface="Consolas" panose="020B0609020204030204" pitchFamily="49" charset="0"/>
              </a:rPr>
              <a:t>response</a:t>
            </a:r>
            <a:r>
              <a:rPr lang="fr-FR" sz="1500" dirty="0">
                <a:solidFill>
                  <a:srgbClr val="777777"/>
                </a:solidFill>
                <a:latin typeface="Consolas" panose="020B0609020204030204" pitchFamily="49" charset="0"/>
              </a:rPr>
              <a:t>("</a:t>
            </a:r>
            <a:r>
              <a:rPr lang="fr-FR" sz="1500" dirty="0">
                <a:solidFill>
                  <a:srgbClr val="448C27"/>
                </a:solidFill>
                <a:latin typeface="Consolas" panose="020B0609020204030204" pitchFamily="49" charset="0"/>
              </a:rPr>
              <a:t>la </a:t>
            </a:r>
            <a:r>
              <a:rPr lang="fr-FR" sz="1500" dirty="0" err="1">
                <a:solidFill>
                  <a:srgbClr val="448C27"/>
                </a:solidFill>
                <a:latin typeface="Consolas" panose="020B0609020204030204" pitchFamily="49" charset="0"/>
              </a:rPr>
              <a:t>supression</a:t>
            </a:r>
            <a:r>
              <a:rPr lang="fr-FR" sz="1500" dirty="0">
                <a:solidFill>
                  <a:srgbClr val="448C27"/>
                </a:solidFill>
                <a:latin typeface="Consolas" panose="020B0609020204030204" pitchFamily="49" charset="0"/>
              </a:rPr>
              <a:t> est effectué avec succès ... </a:t>
            </a:r>
            <a:r>
              <a:rPr lang="fr-FR" sz="1500" dirty="0">
                <a:solidFill>
                  <a:srgbClr val="777777"/>
                </a:solidFill>
                <a:latin typeface="Consolas" panose="020B0609020204030204" pitchFamily="49" charset="0"/>
              </a:rPr>
              <a:t>");</a:t>
            </a:r>
            <a:endParaRPr lang="fr-FR" sz="1500" dirty="0">
              <a:solidFill>
                <a:srgbClr val="333333"/>
              </a:solidFill>
              <a:latin typeface="Consolas" panose="020B0609020204030204" pitchFamily="49" charset="0"/>
            </a:endParaRPr>
          </a:p>
          <a:p>
            <a:r>
              <a:rPr lang="fr-FR" sz="1500" dirty="0">
                <a:solidFill>
                  <a:srgbClr val="333333"/>
                </a:solidFill>
                <a:latin typeface="Consolas" panose="020B0609020204030204" pitchFamily="49" charset="0"/>
              </a:rPr>
              <a:t>    </a:t>
            </a:r>
            <a:r>
              <a:rPr lang="fr-FR" sz="1500" dirty="0">
                <a:solidFill>
                  <a:srgbClr val="777777"/>
                </a:solidFill>
                <a:latin typeface="Consolas" panose="020B0609020204030204" pitchFamily="49" charset="0"/>
              </a:rPr>
              <a:t>}</a:t>
            </a:r>
            <a:endParaRPr lang="fr-FR" sz="15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24976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Sélectionner des résultats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 </a:t>
            </a:r>
            <a:r>
              <a:rPr lang="fr-FR" sz="2000" dirty="0" err="1">
                <a:solidFill>
                  <a:schemeClr val="tx1"/>
                </a:solidFill>
                <a:latin typeface="Times New Roman" panose="02020603050405020304" pitchFamily="18" charset="0"/>
                <a:cs typeface="Times New Roman" panose="02020603050405020304" pitchFamily="18" charset="0"/>
              </a:rPr>
              <a:t>Query</a:t>
            </a:r>
            <a:r>
              <a:rPr lang="fr-FR" sz="2000" dirty="0">
                <a:solidFill>
                  <a:schemeClr val="tx1"/>
                </a:solidFill>
                <a:latin typeface="Times New Roman" panose="02020603050405020304" pitchFamily="18" charset="0"/>
                <a:cs typeface="Times New Roman" panose="02020603050405020304" pitchFamily="18" charset="0"/>
              </a:rPr>
              <a:t> Builder  est accessible via la façade </a:t>
            </a:r>
            <a:r>
              <a:rPr lang="fr-FR" sz="2000" b="1" dirty="0">
                <a:solidFill>
                  <a:schemeClr val="tx1"/>
                </a:solidFill>
                <a:latin typeface="Times New Roman" panose="02020603050405020304" pitchFamily="18" charset="0"/>
                <a:cs typeface="Times New Roman" panose="02020603050405020304" pitchFamily="18" charset="0"/>
              </a:rPr>
              <a:t>DB</a:t>
            </a:r>
            <a:r>
              <a:rPr lang="fr-FR" sz="2000" dirty="0">
                <a:solidFill>
                  <a:schemeClr val="tx1"/>
                </a:solidFill>
                <a:latin typeface="Times New Roman" panose="02020603050405020304" pitchFamily="18" charset="0"/>
                <a:cs typeface="Times New Roman" panose="02020603050405020304" pitchFamily="18" charset="0"/>
              </a:rPr>
              <a:t> et permet de sélectionner une table puis utiliser des méthodes pour recèperez les données.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 méthode </a:t>
            </a:r>
            <a:r>
              <a:rPr lang="fr-FR" sz="1600" b="1" dirty="0" err="1">
                <a:solidFill>
                  <a:srgbClr val="AA3731"/>
                </a:solidFill>
                <a:latin typeface="Consolas" panose="020B0609020204030204" pitchFamily="49" charset="0"/>
              </a:rPr>
              <a:t>get</a:t>
            </a:r>
            <a:r>
              <a:rPr lang="fr-FR" sz="1600" b="1" dirty="0">
                <a:solidFill>
                  <a:srgbClr val="AA3731"/>
                </a:solidFill>
                <a:latin typeface="Consolas" panose="020B0609020204030204" pitchFamily="49" charset="0"/>
              </a:rPr>
              <a:t>() </a:t>
            </a:r>
            <a:r>
              <a:rPr lang="fr-FR" sz="2200" dirty="0">
                <a:solidFill>
                  <a:schemeClr val="tx1"/>
                </a:solidFill>
                <a:latin typeface="Times New Roman" panose="02020603050405020304" pitchFamily="18" charset="0"/>
                <a:cs typeface="Times New Roman" panose="02020603050405020304" pitchFamily="18" charset="0"/>
              </a:rPr>
              <a:t>permet de récupérer un groupe de résultat. </a:t>
            </a: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662980" y="3594720"/>
            <a:ext cx="7818040" cy="115212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i="1" dirty="0">
                <a:solidFill>
                  <a:srgbClr val="AAAAAA"/>
                </a:solidFill>
                <a:latin typeface="Consolas" panose="020B0609020204030204" pitchFamily="49" charset="0"/>
              </a:rPr>
              <a:t>// Rappelle de la structure de départ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b="1" dirty="0">
                <a:solidFill>
                  <a:srgbClr val="7A3E9D"/>
                </a:solidFill>
                <a:latin typeface="Consolas" panose="020B0609020204030204" pitchFamily="49" charset="0"/>
              </a:rPr>
              <a:t>DB</a:t>
            </a:r>
            <a:r>
              <a:rPr lang="fr-FR" dirty="0">
                <a:solidFill>
                  <a:srgbClr val="777777"/>
                </a:solidFill>
                <a:latin typeface="Consolas" panose="020B0609020204030204" pitchFamily="49" charset="0"/>
              </a:rPr>
              <a:t>::</a:t>
            </a:r>
            <a:r>
              <a:rPr lang="fr-FR" b="1" dirty="0">
                <a:solidFill>
                  <a:srgbClr val="AA3731"/>
                </a:solidFill>
                <a:latin typeface="Consolas" panose="020B0609020204030204" pitchFamily="49" charset="0"/>
              </a:rPr>
              <a:t>table</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stagiaires</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i="1" dirty="0">
                <a:solidFill>
                  <a:srgbClr val="AAAAAA"/>
                </a:solidFill>
                <a:latin typeface="Consolas" panose="020B0609020204030204" pitchFamily="49" charset="0"/>
              </a:rPr>
              <a:t>// je prépare une requête pour la table 'stagiaires'</a:t>
            </a:r>
            <a:endParaRPr lang="fr-FR" dirty="0">
              <a:solidFill>
                <a:srgbClr val="333333"/>
              </a:solidFill>
              <a:latin typeface="Consolas" panose="020B0609020204030204" pitchFamily="49" charset="0"/>
            </a:endParaRPr>
          </a:p>
        </p:txBody>
      </p:sp>
      <p:sp>
        <p:nvSpPr>
          <p:cNvPr id="7" name="Rectangle : coins arrondis 6">
            <a:extLst>
              <a:ext uri="{FF2B5EF4-FFF2-40B4-BE49-F238E27FC236}">
                <a16:creationId xmlns:a16="http://schemas.microsoft.com/office/drawing/2014/main" xmlns="" id="{3068AC60-BBF2-4B69-8FC8-7DF48F756992}"/>
              </a:ext>
            </a:extLst>
          </p:cNvPr>
          <p:cNvSpPr/>
          <p:nvPr/>
        </p:nvSpPr>
        <p:spPr>
          <a:xfrm>
            <a:off x="662980" y="5291556"/>
            <a:ext cx="7818040" cy="11760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solidFill>
                  <a:srgbClr val="4B69C6"/>
                </a:solidFill>
                <a:latin typeface="Consolas" panose="020B0609020204030204" pitchFamily="49" charset="0"/>
              </a:rPr>
              <a:t>public</a:t>
            </a:r>
            <a:r>
              <a:rPr lang="en-US" sz="1600" dirty="0">
                <a:solidFill>
                  <a:srgbClr val="333333"/>
                </a:solidFill>
                <a:latin typeface="Consolas" panose="020B0609020204030204" pitchFamily="49" charset="0"/>
              </a:rPr>
              <a:t> </a:t>
            </a:r>
            <a:r>
              <a:rPr lang="en-US" sz="1600" dirty="0">
                <a:solidFill>
                  <a:srgbClr val="7A3E9D"/>
                </a:solidFill>
                <a:latin typeface="Consolas" panose="020B0609020204030204" pitchFamily="49" charset="0"/>
              </a:rPr>
              <a:t>function</a:t>
            </a:r>
            <a:r>
              <a:rPr lang="en-US" sz="1600" dirty="0">
                <a:solidFill>
                  <a:srgbClr val="333333"/>
                </a:solidFill>
                <a:latin typeface="Consolas" panose="020B0609020204030204" pitchFamily="49" charset="0"/>
              </a:rPr>
              <a:t> </a:t>
            </a:r>
            <a:r>
              <a:rPr lang="en-US" sz="1600" b="1" dirty="0">
                <a:solidFill>
                  <a:srgbClr val="AA3731"/>
                </a:solidFill>
                <a:latin typeface="Consolas" panose="020B0609020204030204" pitchFamily="49" charset="0"/>
              </a:rPr>
              <a:t>index</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err="1">
                <a:solidFill>
                  <a:srgbClr val="7A3E9D"/>
                </a:solidFill>
                <a:latin typeface="Consolas" panose="020B0609020204030204" pitchFamily="49" charset="0"/>
              </a:rPr>
              <a:t>sta</a:t>
            </a:r>
            <a:r>
              <a:rPr lang="en-US" sz="1600" dirty="0">
                <a:solidFill>
                  <a:srgbClr val="777777"/>
                </a:solidFill>
                <a:latin typeface="Consolas" panose="020B0609020204030204" pitchFamily="49" charset="0"/>
              </a:rPr>
              <a:t>=</a:t>
            </a:r>
            <a:r>
              <a:rPr lang="en-US" sz="1600" b="1" dirty="0">
                <a:solidFill>
                  <a:srgbClr val="7A3E9D"/>
                </a:solidFill>
                <a:latin typeface="Consolas" panose="020B0609020204030204" pitchFamily="49" charset="0"/>
              </a:rPr>
              <a:t>DB</a:t>
            </a:r>
            <a:r>
              <a:rPr lang="en-US" sz="1600" dirty="0">
                <a:solidFill>
                  <a:srgbClr val="777777"/>
                </a:solidFill>
                <a:latin typeface="Consolas" panose="020B0609020204030204" pitchFamily="49" charset="0"/>
              </a:rPr>
              <a:t>::</a:t>
            </a:r>
            <a:r>
              <a:rPr lang="en-US" sz="1600" b="1" dirty="0">
                <a:solidFill>
                  <a:srgbClr val="AA3731"/>
                </a:solidFill>
                <a:latin typeface="Consolas" panose="020B0609020204030204" pitchFamily="49" charset="0"/>
              </a:rPr>
              <a:t>table</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stagiaires</a:t>
            </a:r>
            <a:r>
              <a:rPr lang="en-US" sz="1600" dirty="0">
                <a:solidFill>
                  <a:srgbClr val="777777"/>
                </a:solidFill>
                <a:latin typeface="Consolas" panose="020B0609020204030204" pitchFamily="49" charset="0"/>
              </a:rPr>
              <a:t>')-&gt;</a:t>
            </a:r>
            <a:r>
              <a:rPr lang="en-US" sz="1600" b="1" dirty="0">
                <a:solidFill>
                  <a:srgbClr val="AA3731"/>
                </a:solidFill>
                <a:latin typeface="Consolas" panose="020B0609020204030204" pitchFamily="49" charset="0"/>
              </a:rPr>
              <a:t>get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return</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err="1">
                <a:solidFill>
                  <a:srgbClr val="7A3E9D"/>
                </a:solidFill>
                <a:latin typeface="Consolas" panose="020B0609020204030204" pitchFamily="49" charset="0"/>
              </a:rPr>
              <a:t>sta</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50878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Sélectionner des résultats</a:t>
            </a:r>
          </a:p>
          <a:p>
            <a:pPr marL="400050" lvl="1" indent="0">
              <a:buNone/>
            </a:pPr>
            <a:r>
              <a:rPr lang="fr-FR" sz="1800" dirty="0">
                <a:solidFill>
                  <a:schemeClr val="tx1"/>
                </a:solidFill>
                <a:latin typeface="Times New Roman" panose="02020603050405020304" pitchFamily="18" charset="0"/>
                <a:cs typeface="Times New Roman" panose="02020603050405020304" pitchFamily="18" charset="0"/>
              </a:rPr>
              <a:t>La méthode </a:t>
            </a:r>
            <a:r>
              <a:rPr lang="fr-FR" sz="1800" b="1" dirty="0" err="1">
                <a:solidFill>
                  <a:srgbClr val="AA3731"/>
                </a:solidFill>
                <a:latin typeface="Consolas" panose="020B0609020204030204" pitchFamily="49" charset="0"/>
              </a:rPr>
              <a:t>where</a:t>
            </a:r>
            <a:r>
              <a:rPr lang="fr-FR" sz="1800" b="1" dirty="0">
                <a:solidFill>
                  <a:srgbClr val="AA3731"/>
                </a:solidFill>
                <a:latin typeface="Consolas" panose="020B0609020204030204" pitchFamily="49" charset="0"/>
              </a:rPr>
              <a:t>() </a:t>
            </a:r>
            <a:r>
              <a:rPr lang="fr-FR" sz="1800" dirty="0">
                <a:solidFill>
                  <a:schemeClr val="tx1"/>
                </a:solidFill>
                <a:latin typeface="Times New Roman" panose="02020603050405020304" pitchFamily="18" charset="0"/>
                <a:cs typeface="Times New Roman" panose="02020603050405020304" pitchFamily="18" charset="0"/>
              </a:rPr>
              <a:t>permet de poser une condition à la sélection de résultat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1800" dirty="0">
                <a:solidFill>
                  <a:schemeClr val="tx1"/>
                </a:solidFill>
                <a:latin typeface="Times New Roman" panose="02020603050405020304" pitchFamily="18" charset="0"/>
                <a:cs typeface="Times New Roman" panose="02020603050405020304" pitchFamily="18" charset="0"/>
              </a:rPr>
              <a:t>La méthode </a:t>
            </a:r>
            <a:r>
              <a:rPr lang="fr-FR" sz="1800" b="1" dirty="0">
                <a:solidFill>
                  <a:srgbClr val="AA3731"/>
                </a:solidFill>
                <a:latin typeface="Consolas" panose="020B0609020204030204" pitchFamily="49" charset="0"/>
              </a:rPr>
              <a:t>first() </a:t>
            </a:r>
            <a:r>
              <a:rPr lang="fr-FR" sz="1800" dirty="0">
                <a:solidFill>
                  <a:schemeClr val="tx1"/>
                </a:solidFill>
                <a:latin typeface="Times New Roman" panose="02020603050405020304" pitchFamily="18" charset="0"/>
                <a:cs typeface="Times New Roman" panose="02020603050405020304" pitchFamily="18" charset="0"/>
              </a:rPr>
              <a:t>a un fonctionnement similaire à </a:t>
            </a:r>
            <a:r>
              <a:rPr lang="fr-FR" sz="1800" dirty="0" err="1">
                <a:solidFill>
                  <a:schemeClr val="tx1"/>
                </a:solidFill>
                <a:latin typeface="Times New Roman" panose="02020603050405020304" pitchFamily="18" charset="0"/>
                <a:cs typeface="Times New Roman" panose="02020603050405020304" pitchFamily="18" charset="0"/>
              </a:rPr>
              <a:t>get</a:t>
            </a:r>
            <a:r>
              <a:rPr lang="fr-FR" sz="1800" dirty="0">
                <a:solidFill>
                  <a:schemeClr val="tx1"/>
                </a:solidFill>
                <a:latin typeface="Times New Roman" panose="02020603050405020304" pitchFamily="18" charset="0"/>
                <a:cs typeface="Times New Roman" panose="02020603050405020304" pitchFamily="18" charset="0"/>
              </a:rPr>
              <a:t>() mais ne récupère que le premier résultat correspondant à la requête.</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1800" dirty="0">
                <a:solidFill>
                  <a:schemeClr val="tx1"/>
                </a:solidFill>
                <a:latin typeface="Times New Roman" panose="02020603050405020304" pitchFamily="18" charset="0"/>
                <a:cs typeface="Times New Roman" panose="02020603050405020304" pitchFamily="18" charset="0"/>
              </a:rPr>
              <a:t>La méthode </a:t>
            </a:r>
            <a:r>
              <a:rPr lang="fr-FR" sz="1800" b="1" dirty="0" err="1">
                <a:solidFill>
                  <a:srgbClr val="AA3731"/>
                </a:solidFill>
                <a:latin typeface="Consolas" panose="020B0609020204030204" pitchFamily="49" charset="0"/>
              </a:rPr>
              <a:t>find</a:t>
            </a:r>
            <a:r>
              <a:rPr lang="fr-FR" sz="1800" b="1" dirty="0">
                <a:solidFill>
                  <a:srgbClr val="AA3731"/>
                </a:solidFill>
                <a:latin typeface="Consolas" panose="020B0609020204030204" pitchFamily="49" charset="0"/>
              </a:rPr>
              <a:t>() </a:t>
            </a:r>
            <a:r>
              <a:rPr lang="fr-FR" sz="1800" dirty="0">
                <a:solidFill>
                  <a:schemeClr val="tx1"/>
                </a:solidFill>
                <a:latin typeface="Times New Roman" panose="02020603050405020304" pitchFamily="18" charset="0"/>
                <a:cs typeface="Times New Roman" panose="02020603050405020304" pitchFamily="18" charset="0"/>
              </a:rPr>
              <a:t>permet de sélectionner un résultat d’après un </a:t>
            </a:r>
            <a:r>
              <a:rPr lang="fr-FR" sz="1800" b="1" dirty="0">
                <a:solidFill>
                  <a:schemeClr val="tx1"/>
                </a:solidFill>
                <a:latin typeface="Times New Roman" panose="02020603050405020304" pitchFamily="18" charset="0"/>
                <a:cs typeface="Times New Roman" panose="02020603050405020304" pitchFamily="18" charset="0"/>
              </a:rPr>
              <a:t>id</a:t>
            </a:r>
            <a:r>
              <a:rPr lang="fr-FR" sz="1800" dirty="0">
                <a:solidFill>
                  <a:schemeClr val="tx1"/>
                </a:solidFill>
                <a:latin typeface="Times New Roman" panose="02020603050405020304" pitchFamily="18" charset="0"/>
                <a:cs typeface="Times New Roman" panose="02020603050405020304" pitchFamily="18" charset="0"/>
              </a:rPr>
              <a:t> que l’on passe en paramètre </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668178" y="3195834"/>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sta</a:t>
            </a:r>
            <a:r>
              <a:rPr lang="en-US" dirty="0">
                <a:solidFill>
                  <a:srgbClr val="777777"/>
                </a:solidFill>
                <a:latin typeface="Consolas" panose="020B0609020204030204" pitchFamily="49" charset="0"/>
              </a:rPr>
              <a:t>=</a:t>
            </a:r>
            <a:r>
              <a:rPr lang="en-US" b="1" dirty="0">
                <a:solidFill>
                  <a:srgbClr val="7A3E9D"/>
                </a:solidFill>
                <a:latin typeface="Consolas" panose="020B0609020204030204" pitchFamily="49" charset="0"/>
              </a:rPr>
              <a:t>DB</a:t>
            </a:r>
            <a:r>
              <a:rPr lang="en-US" dirty="0">
                <a:solidFill>
                  <a:srgbClr val="777777"/>
                </a:solidFill>
                <a:latin typeface="Consolas" panose="020B0609020204030204" pitchFamily="49" charset="0"/>
              </a:rPr>
              <a:t>::</a:t>
            </a:r>
            <a:r>
              <a:rPr lang="en-US" b="1" dirty="0">
                <a:solidFill>
                  <a:srgbClr val="AA3731"/>
                </a:solidFill>
                <a:latin typeface="Consolas" panose="020B0609020204030204" pitchFamily="49" charset="0"/>
              </a:rPr>
              <a:t>table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stagiaires</a:t>
            </a:r>
            <a:r>
              <a:rPr lang="en-US" dirty="0">
                <a:solidFill>
                  <a:srgbClr val="777777"/>
                </a:solidFill>
                <a:latin typeface="Consolas" panose="020B0609020204030204" pitchFamily="49" charset="0"/>
              </a:rPr>
              <a:t>')-&gt;</a:t>
            </a:r>
            <a:r>
              <a:rPr lang="en-US" dirty="0">
                <a:solidFill>
                  <a:srgbClr val="333333"/>
                </a:solidFill>
                <a:latin typeface="Consolas" panose="020B0609020204030204" pitchFamily="49" charset="0"/>
              </a:rPr>
              <a:t> </a:t>
            </a:r>
            <a:r>
              <a:rPr lang="en-US" b="1" dirty="0">
                <a:solidFill>
                  <a:srgbClr val="AA3731"/>
                </a:solidFill>
                <a:latin typeface="Consolas" panose="020B0609020204030204" pitchFamily="49" charset="0"/>
              </a:rPr>
              <a:t>where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age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&gt;</a:t>
            </a:r>
            <a:r>
              <a:rPr lang="en-US" dirty="0">
                <a:solidFill>
                  <a:srgbClr val="777777"/>
                </a:solidFill>
                <a:latin typeface="Consolas" panose="020B0609020204030204" pitchFamily="49" charset="0"/>
              </a:rPr>
              <a:t>',</a:t>
            </a:r>
            <a:r>
              <a:rPr lang="en-US" dirty="0">
                <a:solidFill>
                  <a:srgbClr val="9C5D27"/>
                </a:solidFill>
                <a:latin typeface="Consolas" panose="020B0609020204030204" pitchFamily="49" charset="0"/>
              </a:rPr>
              <a:t>20</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get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
        <p:nvSpPr>
          <p:cNvPr id="8" name="Rectangle : coins arrondis 7">
            <a:extLst>
              <a:ext uri="{FF2B5EF4-FFF2-40B4-BE49-F238E27FC236}">
                <a16:creationId xmlns:a16="http://schemas.microsoft.com/office/drawing/2014/main" xmlns="" id="{CA684960-C5E7-4C62-A12F-B39E33659934}"/>
              </a:ext>
            </a:extLst>
          </p:cNvPr>
          <p:cNvSpPr/>
          <p:nvPr/>
        </p:nvSpPr>
        <p:spPr>
          <a:xfrm>
            <a:off x="671517" y="4536545"/>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sta</a:t>
            </a:r>
            <a:r>
              <a:rPr lang="en-US" dirty="0">
                <a:solidFill>
                  <a:srgbClr val="777777"/>
                </a:solidFill>
                <a:latin typeface="Consolas" panose="020B0609020204030204" pitchFamily="49" charset="0"/>
              </a:rPr>
              <a:t>=</a:t>
            </a:r>
            <a:r>
              <a:rPr lang="en-US" b="1" dirty="0">
                <a:solidFill>
                  <a:srgbClr val="7A3E9D"/>
                </a:solidFill>
                <a:latin typeface="Consolas" panose="020B0609020204030204" pitchFamily="49" charset="0"/>
              </a:rPr>
              <a:t>DB</a:t>
            </a:r>
            <a:r>
              <a:rPr lang="en-US" dirty="0">
                <a:solidFill>
                  <a:srgbClr val="777777"/>
                </a:solidFill>
                <a:latin typeface="Consolas" panose="020B0609020204030204" pitchFamily="49" charset="0"/>
              </a:rPr>
              <a:t>::</a:t>
            </a:r>
            <a:r>
              <a:rPr lang="en-US" b="1" dirty="0">
                <a:solidFill>
                  <a:srgbClr val="AA3731"/>
                </a:solidFill>
                <a:latin typeface="Consolas" panose="020B0609020204030204" pitchFamily="49" charset="0"/>
              </a:rPr>
              <a:t>table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stagiaires</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first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
        <p:nvSpPr>
          <p:cNvPr id="9" name="Rectangle : coins arrondis 8">
            <a:extLst>
              <a:ext uri="{FF2B5EF4-FFF2-40B4-BE49-F238E27FC236}">
                <a16:creationId xmlns:a16="http://schemas.microsoft.com/office/drawing/2014/main" xmlns="" id="{4E3F23B5-85AC-4D49-AB3E-56EC2CA4C4E4}"/>
              </a:ext>
            </a:extLst>
          </p:cNvPr>
          <p:cNvSpPr/>
          <p:nvPr/>
        </p:nvSpPr>
        <p:spPr>
          <a:xfrm>
            <a:off x="662980" y="5968000"/>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sta</a:t>
            </a:r>
            <a:r>
              <a:rPr lang="en-US" dirty="0">
                <a:solidFill>
                  <a:srgbClr val="777777"/>
                </a:solidFill>
                <a:latin typeface="Consolas" panose="020B0609020204030204" pitchFamily="49" charset="0"/>
              </a:rPr>
              <a:t>=</a:t>
            </a:r>
            <a:r>
              <a:rPr lang="en-US" b="1" dirty="0">
                <a:solidFill>
                  <a:srgbClr val="7A3E9D"/>
                </a:solidFill>
                <a:latin typeface="Consolas" panose="020B0609020204030204" pitchFamily="49" charset="0"/>
              </a:rPr>
              <a:t>DB</a:t>
            </a:r>
            <a:r>
              <a:rPr lang="en-US" dirty="0">
                <a:solidFill>
                  <a:srgbClr val="777777"/>
                </a:solidFill>
                <a:latin typeface="Consolas" panose="020B0609020204030204" pitchFamily="49" charset="0"/>
              </a:rPr>
              <a:t>::</a:t>
            </a:r>
            <a:r>
              <a:rPr lang="en-US" b="1" dirty="0">
                <a:solidFill>
                  <a:srgbClr val="AA3731"/>
                </a:solidFill>
                <a:latin typeface="Consolas" panose="020B0609020204030204" pitchFamily="49" charset="0"/>
              </a:rPr>
              <a:t>table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stagiaires</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find</a:t>
            </a:r>
            <a:r>
              <a:rPr lang="en-US" dirty="0">
                <a:solidFill>
                  <a:srgbClr val="777777"/>
                </a:solidFill>
                <a:latin typeface="Consolas" panose="020B0609020204030204" pitchFamily="49" charset="0"/>
              </a:rPr>
              <a:t>(</a:t>
            </a:r>
            <a:r>
              <a:rPr lang="en-US" dirty="0">
                <a:solidFill>
                  <a:srgbClr val="00B050"/>
                </a:solidFill>
                <a:latin typeface="Consolas" panose="020B0609020204030204" pitchFamily="49" charset="0"/>
              </a:rPr>
              <a:t>id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435621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Sélectionner des résultats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orderBy</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Permet d’organiser les résultats en les rangeant dans un </a:t>
            </a:r>
            <a:r>
              <a:rPr lang="fr-FR" sz="2000" dirty="0" err="1">
                <a:solidFill>
                  <a:schemeClr val="tx1"/>
                </a:solidFill>
                <a:latin typeface="Times New Roman" panose="02020603050405020304" pitchFamily="18" charset="0"/>
                <a:cs typeface="Times New Roman" panose="02020603050405020304" pitchFamily="18" charset="0"/>
              </a:rPr>
              <a:t>order</a:t>
            </a:r>
            <a:r>
              <a:rPr lang="fr-FR" sz="2000" dirty="0">
                <a:solidFill>
                  <a:schemeClr val="tx1"/>
                </a:solidFill>
                <a:latin typeface="Times New Roman" panose="02020603050405020304" pitchFamily="18" charset="0"/>
                <a:cs typeface="Times New Roman" panose="02020603050405020304" pitchFamily="18" charset="0"/>
              </a:rPr>
              <a:t> ascendant (ASC) ou descendant (DESC) d’après une colonne de la table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groupBy</a:t>
            </a:r>
            <a:r>
              <a:rPr lang="fr-FR" sz="2000" dirty="0">
                <a:solidFill>
                  <a:schemeClr val="tx1"/>
                </a:solidFill>
                <a:latin typeface="Times New Roman" panose="02020603050405020304" pitchFamily="18" charset="0"/>
                <a:cs typeface="Times New Roman" panose="02020603050405020304" pitchFamily="18" charset="0"/>
              </a:rPr>
              <a:t> permet de grouper les résultats par valeur(s) d’une ou plusieurs colonnes.</a:t>
            </a: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702832" y="5445224"/>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sta</a:t>
            </a:r>
            <a:r>
              <a:rPr lang="en-US" sz="2000" dirty="0">
                <a:solidFill>
                  <a:srgbClr val="777777"/>
                </a:solidFill>
                <a:latin typeface="Consolas" panose="020B0609020204030204" pitchFamily="49" charset="0"/>
              </a:rPr>
              <a:t>=</a:t>
            </a:r>
            <a:r>
              <a:rPr lang="en-US" sz="2000" b="1" dirty="0">
                <a:solidFill>
                  <a:srgbClr val="7A3E9D"/>
                </a:solidFill>
                <a:latin typeface="Consolas" panose="020B0609020204030204" pitchFamily="49" charset="0"/>
              </a:rPr>
              <a:t>DB</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table</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stagiaires</a:t>
            </a:r>
            <a:r>
              <a:rPr lang="en-US" sz="2000" dirty="0">
                <a:solidFill>
                  <a:srgbClr val="777777"/>
                </a:solidFill>
                <a:latin typeface="Consolas" panose="020B0609020204030204" pitchFamily="49" charset="0"/>
              </a:rPr>
              <a:t>')-&gt;</a:t>
            </a:r>
            <a:r>
              <a:rPr lang="en-US" sz="2000" b="1" dirty="0" err="1">
                <a:solidFill>
                  <a:srgbClr val="AA3731"/>
                </a:solidFill>
                <a:latin typeface="Consolas" panose="020B0609020204030204" pitchFamily="49" charset="0"/>
              </a:rPr>
              <a:t>groupBy</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age</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get</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p:txBody>
      </p:sp>
      <p:sp>
        <p:nvSpPr>
          <p:cNvPr id="8" name="Rectangle : coins arrondis 7">
            <a:extLst>
              <a:ext uri="{FF2B5EF4-FFF2-40B4-BE49-F238E27FC236}">
                <a16:creationId xmlns:a16="http://schemas.microsoft.com/office/drawing/2014/main" xmlns="" id="{CA684960-C5E7-4C62-A12F-B39E33659934}"/>
              </a:ext>
            </a:extLst>
          </p:cNvPr>
          <p:cNvSpPr/>
          <p:nvPr/>
        </p:nvSpPr>
        <p:spPr>
          <a:xfrm>
            <a:off x="709975" y="3845740"/>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sta</a:t>
            </a:r>
            <a:r>
              <a:rPr lang="fr-FR" dirty="0">
                <a:solidFill>
                  <a:srgbClr val="777777"/>
                </a:solidFill>
                <a:latin typeface="Consolas" panose="020B0609020204030204" pitchFamily="49" charset="0"/>
              </a:rPr>
              <a:t>=</a:t>
            </a:r>
            <a:r>
              <a:rPr lang="fr-FR" b="1" dirty="0">
                <a:solidFill>
                  <a:srgbClr val="7A3E9D"/>
                </a:solidFill>
                <a:latin typeface="Consolas" panose="020B0609020204030204" pitchFamily="49" charset="0"/>
              </a:rPr>
              <a:t>DB</a:t>
            </a:r>
            <a:r>
              <a:rPr lang="fr-FR" dirty="0">
                <a:solidFill>
                  <a:srgbClr val="777777"/>
                </a:solidFill>
                <a:latin typeface="Consolas" panose="020B0609020204030204" pitchFamily="49" charset="0"/>
              </a:rPr>
              <a:t>::</a:t>
            </a:r>
            <a:r>
              <a:rPr lang="fr-FR" b="1" dirty="0">
                <a:solidFill>
                  <a:srgbClr val="AA3731"/>
                </a:solidFill>
                <a:latin typeface="Consolas" panose="020B0609020204030204" pitchFamily="49" charset="0"/>
              </a:rPr>
              <a:t>table</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stagiaires</a:t>
            </a:r>
            <a:r>
              <a:rPr lang="fr-FR" dirty="0">
                <a:solidFill>
                  <a:srgbClr val="777777"/>
                </a:solidFill>
                <a:latin typeface="Consolas" panose="020B0609020204030204" pitchFamily="49" charset="0"/>
              </a:rPr>
              <a:t>')-&gt;</a:t>
            </a:r>
            <a:r>
              <a:rPr lang="fr-FR" b="1" dirty="0" err="1">
                <a:solidFill>
                  <a:srgbClr val="AA3731"/>
                </a:solidFill>
                <a:latin typeface="Consolas" panose="020B0609020204030204" pitchFamily="49" charset="0"/>
              </a:rPr>
              <a:t>orderBy</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nom</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DESC</a:t>
            </a:r>
            <a:r>
              <a:rPr lang="fr-FR" dirty="0">
                <a:solidFill>
                  <a:srgbClr val="777777"/>
                </a:solidFill>
                <a:latin typeface="Consolas" panose="020B0609020204030204" pitchFamily="49" charset="0"/>
              </a:rPr>
              <a:t>')-&gt;</a:t>
            </a:r>
            <a:r>
              <a:rPr lang="fr-FR" b="1" dirty="0" err="1">
                <a:solidFill>
                  <a:srgbClr val="AA3731"/>
                </a:solidFill>
                <a:latin typeface="Consolas" panose="020B0609020204030204" pitchFamily="49" charset="0"/>
              </a:rPr>
              <a:t>get</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51864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Sélectionner des résultats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Les méthodes </a:t>
            </a:r>
            <a:r>
              <a:rPr lang="fr-FR" sz="2000" b="1" dirty="0" err="1">
                <a:solidFill>
                  <a:srgbClr val="AA3731"/>
                </a:solidFill>
                <a:latin typeface="Consolas" panose="020B0609020204030204" pitchFamily="49" charset="0"/>
              </a:rPr>
              <a:t>latest</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et </a:t>
            </a:r>
            <a:r>
              <a:rPr lang="fr-FR" sz="2000" b="1" dirty="0" err="1">
                <a:solidFill>
                  <a:srgbClr val="AA3731"/>
                </a:solidFill>
                <a:latin typeface="Consolas" panose="020B0609020204030204" pitchFamily="49" charset="0"/>
              </a:rPr>
              <a:t>oldest</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rangent les données par date en prenant comme référence par défaut la colonne ‘</a:t>
            </a:r>
            <a:r>
              <a:rPr lang="fr-FR" sz="2000" b="1" dirty="0" err="1">
                <a:solidFill>
                  <a:schemeClr val="tx1"/>
                </a:solidFill>
                <a:latin typeface="Times New Roman" panose="02020603050405020304" pitchFamily="18" charset="0"/>
                <a:cs typeface="Times New Roman" panose="02020603050405020304" pitchFamily="18" charset="0"/>
              </a:rPr>
              <a:t>created_at</a:t>
            </a:r>
            <a:r>
              <a:rPr lang="fr-FR" sz="20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Si vous voulez appliquer ces méthodes à une autre colonne vous n’avez qu’à passer en paramètre le nom de celle-ci.</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 Ici je n’ai pas mis de timestamps mais nous pouvons par exemple appliquer cette méthode avec la colonne ‘</a:t>
            </a:r>
            <a:r>
              <a:rPr lang="fr-FR" sz="2000" b="1" dirty="0">
                <a:solidFill>
                  <a:schemeClr val="tx1"/>
                </a:solidFill>
                <a:latin typeface="Times New Roman" panose="02020603050405020304" pitchFamily="18" charset="0"/>
                <a:cs typeface="Times New Roman" panose="02020603050405020304" pitchFamily="18" charset="0"/>
              </a:rPr>
              <a:t>id</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inRandomOrder</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vous permet tout simplement de sortir vos résultats dans un ordre aléatoire.</a:t>
            </a:r>
          </a:p>
        </p:txBody>
      </p:sp>
      <p:sp>
        <p:nvSpPr>
          <p:cNvPr id="8" name="Rectangle : coins arrondis 7">
            <a:extLst>
              <a:ext uri="{FF2B5EF4-FFF2-40B4-BE49-F238E27FC236}">
                <a16:creationId xmlns:a16="http://schemas.microsoft.com/office/drawing/2014/main" xmlns="" id="{CA684960-C5E7-4C62-A12F-B39E33659934}"/>
              </a:ext>
            </a:extLst>
          </p:cNvPr>
          <p:cNvSpPr/>
          <p:nvPr/>
        </p:nvSpPr>
        <p:spPr>
          <a:xfrm>
            <a:off x="662980" y="4941168"/>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sta</a:t>
            </a:r>
            <a:r>
              <a:rPr lang="en-US" sz="2000" dirty="0">
                <a:solidFill>
                  <a:srgbClr val="777777"/>
                </a:solidFill>
                <a:latin typeface="Consolas" panose="020B0609020204030204" pitchFamily="49" charset="0"/>
              </a:rPr>
              <a:t>=</a:t>
            </a:r>
            <a:r>
              <a:rPr lang="en-US" sz="2000" b="1" dirty="0">
                <a:solidFill>
                  <a:srgbClr val="7A3E9D"/>
                </a:solidFill>
                <a:latin typeface="Consolas" panose="020B0609020204030204" pitchFamily="49" charset="0"/>
              </a:rPr>
              <a:t>DB</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table</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stagiaires</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latest</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id</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first</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53681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Opérations numérique</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Vous pouvez également appliquer des opérations numériques existantes dans les commandes SQL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i="1" dirty="0">
                <a:solidFill>
                  <a:schemeClr val="tx1"/>
                </a:solidFill>
                <a:latin typeface="Times New Roman" panose="02020603050405020304" pitchFamily="18" charset="0"/>
                <a:cs typeface="Times New Roman" panose="02020603050405020304" pitchFamily="18" charset="0"/>
              </a:rPr>
              <a:t>À savoir !</a:t>
            </a:r>
          </a:p>
          <a:p>
            <a:pPr marL="400050" lvl="1" indent="0">
              <a:buNone/>
            </a:pPr>
            <a:r>
              <a:rPr lang="fr-FR" sz="2000" i="1" dirty="0">
                <a:solidFill>
                  <a:schemeClr val="tx1"/>
                </a:solidFill>
                <a:latin typeface="Times New Roman" panose="02020603050405020304" pitchFamily="18" charset="0"/>
                <a:cs typeface="Times New Roman" panose="02020603050405020304" pitchFamily="18" charset="0"/>
              </a:rPr>
              <a:t>Nous venons de voir un ensemble de méthode appliquées à la façade </a:t>
            </a:r>
            <a:r>
              <a:rPr lang="fr-FR" sz="2000" b="1" i="1" dirty="0">
                <a:solidFill>
                  <a:schemeClr val="tx1"/>
                </a:solidFill>
                <a:latin typeface="Times New Roman" panose="02020603050405020304" pitchFamily="18" charset="0"/>
                <a:cs typeface="Times New Roman" panose="02020603050405020304" pitchFamily="18" charset="0"/>
              </a:rPr>
              <a:t>DB </a:t>
            </a:r>
            <a:r>
              <a:rPr lang="fr-FR" sz="2000" i="1" dirty="0">
                <a:solidFill>
                  <a:schemeClr val="tx1"/>
                </a:solidFill>
                <a:latin typeface="Times New Roman" panose="02020603050405020304" pitchFamily="18" charset="0"/>
                <a:cs typeface="Times New Roman" panose="02020603050405020304" pitchFamily="18" charset="0"/>
              </a:rPr>
              <a:t>mais sachez que ces méthodes sont également disponible via le </a:t>
            </a:r>
            <a:r>
              <a:rPr lang="fr-FR" sz="2000" b="1" i="1" dirty="0">
                <a:solidFill>
                  <a:schemeClr val="tx1"/>
                </a:solidFill>
                <a:latin typeface="Times New Roman" panose="02020603050405020304" pitchFamily="18" charset="0"/>
                <a:cs typeface="Times New Roman" panose="02020603050405020304" pitchFamily="18" charset="0"/>
              </a:rPr>
              <a:t>model</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xmlns="" id="{CA684960-C5E7-4C62-A12F-B39E33659934}"/>
              </a:ext>
            </a:extLst>
          </p:cNvPr>
          <p:cNvSpPr/>
          <p:nvPr/>
        </p:nvSpPr>
        <p:spPr>
          <a:xfrm>
            <a:off x="662980" y="3645024"/>
            <a:ext cx="7818040" cy="15121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a:solidFill>
                  <a:srgbClr val="777777"/>
                </a:solidFill>
                <a:latin typeface="Consolas" panose="020B0609020204030204" pitchFamily="49" charset="0"/>
              </a:rPr>
              <a:t>$</a:t>
            </a:r>
            <a:r>
              <a:rPr lang="fr-FR" sz="2000" dirty="0" err="1">
                <a:solidFill>
                  <a:srgbClr val="7A3E9D"/>
                </a:solidFill>
                <a:latin typeface="Consolas" panose="020B0609020204030204" pitchFamily="49" charset="0"/>
              </a:rPr>
              <a:t>max_age</a:t>
            </a:r>
            <a:r>
              <a:rPr lang="fr-FR" sz="2000" dirty="0">
                <a:solidFill>
                  <a:srgbClr val="333333"/>
                </a:solidFill>
                <a:latin typeface="Consolas" panose="020B0609020204030204" pitchFamily="49" charset="0"/>
              </a:rPr>
              <a:t> </a:t>
            </a:r>
            <a:r>
              <a:rPr lang="fr-FR" sz="2000" dirty="0">
                <a:solidFill>
                  <a:srgbClr val="777777"/>
                </a:solidFill>
                <a:latin typeface="Consolas" panose="020B0609020204030204" pitchFamily="49" charset="0"/>
              </a:rPr>
              <a:t>=</a:t>
            </a:r>
            <a:r>
              <a:rPr lang="fr-FR" sz="2000" dirty="0">
                <a:solidFill>
                  <a:srgbClr val="333333"/>
                </a:solidFill>
                <a:latin typeface="Consolas" panose="020B0609020204030204" pitchFamily="49" charset="0"/>
              </a:rPr>
              <a:t> </a:t>
            </a:r>
            <a:r>
              <a:rPr lang="fr-FR" sz="2000" b="1" dirty="0">
                <a:solidFill>
                  <a:srgbClr val="7A3E9D"/>
                </a:solidFill>
                <a:latin typeface="Consolas" panose="020B0609020204030204" pitchFamily="49" charset="0"/>
              </a:rPr>
              <a:t>DB</a:t>
            </a:r>
            <a:r>
              <a:rPr lang="fr-FR" sz="2000" dirty="0">
                <a:solidFill>
                  <a:srgbClr val="777777"/>
                </a:solidFill>
                <a:latin typeface="Consolas" panose="020B0609020204030204" pitchFamily="49" charset="0"/>
              </a:rPr>
              <a:t>::</a:t>
            </a:r>
            <a:r>
              <a:rPr lang="fr-FR" sz="2000" b="1" dirty="0">
                <a:solidFill>
                  <a:srgbClr val="AA3731"/>
                </a:solidFill>
                <a:latin typeface="Consolas" panose="020B0609020204030204" pitchFamily="49" charset="0"/>
              </a:rPr>
              <a:t>table</a:t>
            </a:r>
            <a:r>
              <a:rPr lang="fr-FR" sz="2000" dirty="0">
                <a:solidFill>
                  <a:srgbClr val="777777"/>
                </a:solidFill>
                <a:latin typeface="Consolas" panose="020B0609020204030204" pitchFamily="49" charset="0"/>
              </a:rPr>
              <a:t>('</a:t>
            </a:r>
            <a:r>
              <a:rPr lang="fr-FR" sz="2000" dirty="0">
                <a:solidFill>
                  <a:srgbClr val="448C27"/>
                </a:solidFill>
                <a:latin typeface="Consolas" panose="020B0609020204030204" pitchFamily="49" charset="0"/>
              </a:rPr>
              <a:t>stagiaires</a:t>
            </a:r>
            <a:r>
              <a:rPr lang="fr-FR" sz="2000" dirty="0">
                <a:solidFill>
                  <a:srgbClr val="777777"/>
                </a:solidFill>
                <a:latin typeface="Consolas" panose="020B0609020204030204" pitchFamily="49" charset="0"/>
              </a:rPr>
              <a:t>')-&gt;</a:t>
            </a:r>
            <a:r>
              <a:rPr lang="fr-FR" sz="2000" b="1" dirty="0">
                <a:solidFill>
                  <a:srgbClr val="AA3731"/>
                </a:solidFill>
                <a:latin typeface="Consolas" panose="020B0609020204030204" pitchFamily="49" charset="0"/>
              </a:rPr>
              <a:t>max</a:t>
            </a:r>
            <a:r>
              <a:rPr lang="fr-FR" sz="2000" dirty="0">
                <a:solidFill>
                  <a:srgbClr val="777777"/>
                </a:solidFill>
                <a:latin typeface="Consolas" panose="020B0609020204030204" pitchFamily="49" charset="0"/>
              </a:rPr>
              <a:t>('</a:t>
            </a:r>
            <a:r>
              <a:rPr lang="fr-FR" sz="2000" dirty="0" err="1">
                <a:solidFill>
                  <a:srgbClr val="448C27"/>
                </a:solidFill>
                <a:latin typeface="Consolas" panose="020B0609020204030204" pitchFamily="49" charset="0"/>
              </a:rPr>
              <a:t>age</a:t>
            </a:r>
            <a:r>
              <a:rPr lang="fr-FR" sz="2000" dirty="0">
                <a:solidFill>
                  <a:srgbClr val="777777"/>
                </a:solidFill>
                <a:latin typeface="Consolas" panose="020B0609020204030204" pitchFamily="49" charset="0"/>
              </a:rPr>
              <a:t>');</a:t>
            </a:r>
            <a:endParaRPr lang="fr-FR" sz="2000" dirty="0">
              <a:solidFill>
                <a:srgbClr val="333333"/>
              </a:solidFill>
              <a:latin typeface="Consolas" panose="020B0609020204030204" pitchFamily="49" charset="0"/>
            </a:endParaRPr>
          </a:p>
          <a:p>
            <a:r>
              <a:rPr lang="fr-FR" sz="2000" dirty="0">
                <a:solidFill>
                  <a:srgbClr val="777777"/>
                </a:solidFill>
                <a:latin typeface="Consolas" panose="020B0609020204030204" pitchFamily="49" charset="0"/>
              </a:rPr>
              <a:t>$</a:t>
            </a:r>
            <a:r>
              <a:rPr lang="fr-FR" sz="2000" dirty="0" err="1">
                <a:solidFill>
                  <a:srgbClr val="7A3E9D"/>
                </a:solidFill>
                <a:latin typeface="Consolas" panose="020B0609020204030204" pitchFamily="49" charset="0"/>
              </a:rPr>
              <a:t>min_age</a:t>
            </a:r>
            <a:r>
              <a:rPr lang="fr-FR" sz="2000" dirty="0">
                <a:solidFill>
                  <a:srgbClr val="333333"/>
                </a:solidFill>
                <a:latin typeface="Consolas" panose="020B0609020204030204" pitchFamily="49" charset="0"/>
              </a:rPr>
              <a:t> </a:t>
            </a:r>
            <a:r>
              <a:rPr lang="fr-FR" sz="2000" dirty="0">
                <a:solidFill>
                  <a:srgbClr val="777777"/>
                </a:solidFill>
                <a:latin typeface="Consolas" panose="020B0609020204030204" pitchFamily="49" charset="0"/>
              </a:rPr>
              <a:t>=</a:t>
            </a:r>
            <a:r>
              <a:rPr lang="fr-FR" sz="2000" dirty="0">
                <a:solidFill>
                  <a:srgbClr val="333333"/>
                </a:solidFill>
                <a:latin typeface="Consolas" panose="020B0609020204030204" pitchFamily="49" charset="0"/>
              </a:rPr>
              <a:t> </a:t>
            </a:r>
            <a:r>
              <a:rPr lang="fr-FR" sz="2000" b="1" dirty="0">
                <a:solidFill>
                  <a:srgbClr val="7A3E9D"/>
                </a:solidFill>
                <a:latin typeface="Consolas" panose="020B0609020204030204" pitchFamily="49" charset="0"/>
              </a:rPr>
              <a:t>DB</a:t>
            </a:r>
            <a:r>
              <a:rPr lang="fr-FR" sz="2000" dirty="0">
                <a:solidFill>
                  <a:srgbClr val="777777"/>
                </a:solidFill>
                <a:latin typeface="Consolas" panose="020B0609020204030204" pitchFamily="49" charset="0"/>
              </a:rPr>
              <a:t>::</a:t>
            </a:r>
            <a:r>
              <a:rPr lang="fr-FR" sz="2000" b="1" dirty="0">
                <a:solidFill>
                  <a:srgbClr val="AA3731"/>
                </a:solidFill>
                <a:latin typeface="Consolas" panose="020B0609020204030204" pitchFamily="49" charset="0"/>
              </a:rPr>
              <a:t>table</a:t>
            </a:r>
            <a:r>
              <a:rPr lang="fr-FR" sz="2000" dirty="0">
                <a:solidFill>
                  <a:srgbClr val="777777"/>
                </a:solidFill>
                <a:latin typeface="Consolas" panose="020B0609020204030204" pitchFamily="49" charset="0"/>
              </a:rPr>
              <a:t>('</a:t>
            </a:r>
            <a:r>
              <a:rPr lang="fr-FR" sz="2000" dirty="0">
                <a:solidFill>
                  <a:srgbClr val="448C27"/>
                </a:solidFill>
                <a:latin typeface="Consolas" panose="020B0609020204030204" pitchFamily="49" charset="0"/>
              </a:rPr>
              <a:t>stagiaires</a:t>
            </a:r>
            <a:r>
              <a:rPr lang="fr-FR" sz="2000" dirty="0">
                <a:solidFill>
                  <a:srgbClr val="777777"/>
                </a:solidFill>
                <a:latin typeface="Consolas" panose="020B0609020204030204" pitchFamily="49" charset="0"/>
              </a:rPr>
              <a:t>')-&gt;</a:t>
            </a:r>
            <a:r>
              <a:rPr lang="fr-FR" sz="2000" b="1" dirty="0">
                <a:solidFill>
                  <a:srgbClr val="AA3731"/>
                </a:solidFill>
                <a:latin typeface="Consolas" panose="020B0609020204030204" pitchFamily="49" charset="0"/>
              </a:rPr>
              <a:t>min</a:t>
            </a:r>
            <a:r>
              <a:rPr lang="fr-FR" sz="2000" dirty="0">
                <a:solidFill>
                  <a:srgbClr val="777777"/>
                </a:solidFill>
                <a:latin typeface="Consolas" panose="020B0609020204030204" pitchFamily="49" charset="0"/>
              </a:rPr>
              <a:t>('</a:t>
            </a:r>
            <a:r>
              <a:rPr lang="fr-FR" sz="2000" dirty="0" err="1">
                <a:solidFill>
                  <a:srgbClr val="448C27"/>
                </a:solidFill>
                <a:latin typeface="Consolas" panose="020B0609020204030204" pitchFamily="49" charset="0"/>
              </a:rPr>
              <a:t>age</a:t>
            </a:r>
            <a:r>
              <a:rPr lang="fr-FR" sz="2000" dirty="0">
                <a:solidFill>
                  <a:srgbClr val="777777"/>
                </a:solidFill>
                <a:latin typeface="Consolas" panose="020B0609020204030204" pitchFamily="49" charset="0"/>
              </a:rPr>
              <a:t>');</a:t>
            </a:r>
            <a:endParaRPr lang="fr-FR" sz="2000" dirty="0">
              <a:solidFill>
                <a:srgbClr val="333333"/>
              </a:solidFill>
              <a:latin typeface="Consolas" panose="020B0609020204030204" pitchFamily="49" charset="0"/>
            </a:endParaRPr>
          </a:p>
          <a:p>
            <a:r>
              <a:rPr lang="fr-FR" sz="2000" dirty="0">
                <a:solidFill>
                  <a:srgbClr val="777777"/>
                </a:solidFill>
                <a:latin typeface="Consolas" panose="020B0609020204030204" pitchFamily="49" charset="0"/>
              </a:rPr>
              <a:t>$</a:t>
            </a:r>
            <a:r>
              <a:rPr lang="fr-FR" sz="2000" dirty="0" err="1">
                <a:solidFill>
                  <a:srgbClr val="7A3E9D"/>
                </a:solidFill>
                <a:latin typeface="Consolas" panose="020B0609020204030204" pitchFamily="49" charset="0"/>
              </a:rPr>
              <a:t>average_age</a:t>
            </a:r>
            <a:r>
              <a:rPr lang="fr-FR" sz="2000" dirty="0">
                <a:solidFill>
                  <a:srgbClr val="333333"/>
                </a:solidFill>
                <a:latin typeface="Consolas" panose="020B0609020204030204" pitchFamily="49" charset="0"/>
              </a:rPr>
              <a:t> </a:t>
            </a:r>
            <a:r>
              <a:rPr lang="fr-FR" sz="2000" dirty="0">
                <a:solidFill>
                  <a:srgbClr val="777777"/>
                </a:solidFill>
                <a:latin typeface="Consolas" panose="020B0609020204030204" pitchFamily="49" charset="0"/>
              </a:rPr>
              <a:t>=</a:t>
            </a:r>
            <a:r>
              <a:rPr lang="fr-FR" sz="2000" dirty="0">
                <a:solidFill>
                  <a:srgbClr val="333333"/>
                </a:solidFill>
                <a:latin typeface="Consolas" panose="020B0609020204030204" pitchFamily="49" charset="0"/>
              </a:rPr>
              <a:t> </a:t>
            </a:r>
            <a:r>
              <a:rPr lang="fr-FR" sz="2000" b="1" dirty="0">
                <a:solidFill>
                  <a:srgbClr val="7A3E9D"/>
                </a:solidFill>
                <a:latin typeface="Consolas" panose="020B0609020204030204" pitchFamily="49" charset="0"/>
              </a:rPr>
              <a:t>DB</a:t>
            </a:r>
            <a:r>
              <a:rPr lang="fr-FR" sz="2000" dirty="0">
                <a:solidFill>
                  <a:srgbClr val="777777"/>
                </a:solidFill>
                <a:latin typeface="Consolas" panose="020B0609020204030204" pitchFamily="49" charset="0"/>
              </a:rPr>
              <a:t>::</a:t>
            </a:r>
            <a:r>
              <a:rPr lang="fr-FR" sz="2000" b="1" dirty="0">
                <a:solidFill>
                  <a:srgbClr val="AA3731"/>
                </a:solidFill>
                <a:latin typeface="Consolas" panose="020B0609020204030204" pitchFamily="49" charset="0"/>
              </a:rPr>
              <a:t>table</a:t>
            </a:r>
            <a:r>
              <a:rPr lang="fr-FR" sz="2000" dirty="0">
                <a:solidFill>
                  <a:srgbClr val="777777"/>
                </a:solidFill>
                <a:latin typeface="Consolas" panose="020B0609020204030204" pitchFamily="49" charset="0"/>
              </a:rPr>
              <a:t>('</a:t>
            </a:r>
            <a:r>
              <a:rPr lang="fr-FR" sz="2000" dirty="0">
                <a:solidFill>
                  <a:srgbClr val="448C27"/>
                </a:solidFill>
                <a:latin typeface="Consolas" panose="020B0609020204030204" pitchFamily="49" charset="0"/>
              </a:rPr>
              <a:t>stagiaires</a:t>
            </a:r>
            <a:r>
              <a:rPr lang="fr-FR" sz="2000" dirty="0">
                <a:solidFill>
                  <a:srgbClr val="777777"/>
                </a:solidFill>
                <a:latin typeface="Consolas" panose="020B0609020204030204" pitchFamily="49" charset="0"/>
              </a:rPr>
              <a:t>')-&gt;</a:t>
            </a:r>
            <a:r>
              <a:rPr lang="fr-FR" sz="2000" b="1" dirty="0" err="1">
                <a:solidFill>
                  <a:srgbClr val="AA3731"/>
                </a:solidFill>
                <a:latin typeface="Consolas" panose="020B0609020204030204" pitchFamily="49" charset="0"/>
              </a:rPr>
              <a:t>avg</a:t>
            </a:r>
            <a:r>
              <a:rPr lang="fr-FR" sz="2000" dirty="0">
                <a:solidFill>
                  <a:srgbClr val="777777"/>
                </a:solidFill>
                <a:latin typeface="Consolas" panose="020B0609020204030204" pitchFamily="49" charset="0"/>
              </a:rPr>
              <a:t>('</a:t>
            </a:r>
            <a:r>
              <a:rPr lang="fr-FR" sz="2000" dirty="0" err="1">
                <a:solidFill>
                  <a:srgbClr val="448C27"/>
                </a:solidFill>
                <a:latin typeface="Consolas" panose="020B0609020204030204" pitchFamily="49" charset="0"/>
              </a:rPr>
              <a:t>age</a:t>
            </a:r>
            <a:r>
              <a:rPr lang="fr-FR" sz="2000" dirty="0">
                <a:solidFill>
                  <a:srgbClr val="777777"/>
                </a:solidFill>
                <a:latin typeface="Consolas" panose="020B0609020204030204" pitchFamily="49" charset="0"/>
              </a:rPr>
              <a:t>');</a:t>
            </a:r>
            <a:endParaRPr lang="fr-FR" sz="2000" dirty="0">
              <a:solidFill>
                <a:srgbClr val="333333"/>
              </a:solidFill>
              <a:latin typeface="Consolas" panose="020B0609020204030204" pitchFamily="49" charset="0"/>
            </a:endParaRPr>
          </a:p>
          <a:p>
            <a:r>
              <a:rPr lang="fr-FR" sz="2000" dirty="0">
                <a:solidFill>
                  <a:srgbClr val="777777"/>
                </a:solidFill>
                <a:latin typeface="Consolas" panose="020B0609020204030204" pitchFamily="49" charset="0"/>
              </a:rPr>
              <a:t>$</a:t>
            </a:r>
            <a:r>
              <a:rPr lang="fr-FR" sz="2000" dirty="0" err="1">
                <a:solidFill>
                  <a:srgbClr val="7A3E9D"/>
                </a:solidFill>
                <a:latin typeface="Consolas" panose="020B0609020204030204" pitchFamily="49" charset="0"/>
              </a:rPr>
              <a:t>sum_age</a:t>
            </a:r>
            <a:r>
              <a:rPr lang="fr-FR" sz="2000" dirty="0">
                <a:solidFill>
                  <a:srgbClr val="333333"/>
                </a:solidFill>
                <a:latin typeface="Consolas" panose="020B0609020204030204" pitchFamily="49" charset="0"/>
              </a:rPr>
              <a:t> </a:t>
            </a:r>
            <a:r>
              <a:rPr lang="fr-FR" sz="2000" dirty="0">
                <a:solidFill>
                  <a:srgbClr val="777777"/>
                </a:solidFill>
                <a:latin typeface="Consolas" panose="020B0609020204030204" pitchFamily="49" charset="0"/>
              </a:rPr>
              <a:t>=</a:t>
            </a:r>
            <a:r>
              <a:rPr lang="fr-FR" sz="2000" dirty="0">
                <a:solidFill>
                  <a:srgbClr val="333333"/>
                </a:solidFill>
                <a:latin typeface="Consolas" panose="020B0609020204030204" pitchFamily="49" charset="0"/>
              </a:rPr>
              <a:t> </a:t>
            </a:r>
            <a:r>
              <a:rPr lang="fr-FR" sz="2000" b="1" dirty="0">
                <a:solidFill>
                  <a:srgbClr val="7A3E9D"/>
                </a:solidFill>
                <a:latin typeface="Consolas" panose="020B0609020204030204" pitchFamily="49" charset="0"/>
              </a:rPr>
              <a:t>DB</a:t>
            </a:r>
            <a:r>
              <a:rPr lang="fr-FR" sz="2000" dirty="0">
                <a:solidFill>
                  <a:srgbClr val="777777"/>
                </a:solidFill>
                <a:latin typeface="Consolas" panose="020B0609020204030204" pitchFamily="49" charset="0"/>
              </a:rPr>
              <a:t>::</a:t>
            </a:r>
            <a:r>
              <a:rPr lang="fr-FR" sz="2000" b="1" dirty="0">
                <a:solidFill>
                  <a:srgbClr val="AA3731"/>
                </a:solidFill>
                <a:latin typeface="Consolas" panose="020B0609020204030204" pitchFamily="49" charset="0"/>
              </a:rPr>
              <a:t>table</a:t>
            </a:r>
            <a:r>
              <a:rPr lang="fr-FR" sz="2000" dirty="0">
                <a:solidFill>
                  <a:srgbClr val="777777"/>
                </a:solidFill>
                <a:latin typeface="Consolas" panose="020B0609020204030204" pitchFamily="49" charset="0"/>
              </a:rPr>
              <a:t>('</a:t>
            </a:r>
            <a:r>
              <a:rPr lang="fr-FR" sz="2000" dirty="0">
                <a:solidFill>
                  <a:srgbClr val="448C27"/>
                </a:solidFill>
                <a:latin typeface="Consolas" panose="020B0609020204030204" pitchFamily="49" charset="0"/>
              </a:rPr>
              <a:t>stagiaires</a:t>
            </a:r>
            <a:r>
              <a:rPr lang="fr-FR" sz="2000" dirty="0">
                <a:solidFill>
                  <a:srgbClr val="777777"/>
                </a:solidFill>
                <a:latin typeface="Consolas" panose="020B0609020204030204" pitchFamily="49" charset="0"/>
              </a:rPr>
              <a:t>')-&gt;</a:t>
            </a:r>
            <a:r>
              <a:rPr lang="fr-FR" sz="2000" b="1" dirty="0" err="1">
                <a:solidFill>
                  <a:srgbClr val="AA3731"/>
                </a:solidFill>
                <a:latin typeface="Consolas" panose="020B0609020204030204" pitchFamily="49" charset="0"/>
              </a:rPr>
              <a:t>sum</a:t>
            </a:r>
            <a:r>
              <a:rPr lang="fr-FR" sz="2000" dirty="0">
                <a:solidFill>
                  <a:srgbClr val="777777"/>
                </a:solidFill>
                <a:latin typeface="Consolas" panose="020B0609020204030204" pitchFamily="49" charset="0"/>
              </a:rPr>
              <a:t>('</a:t>
            </a:r>
            <a:r>
              <a:rPr lang="fr-FR" sz="2000" dirty="0" err="1">
                <a:solidFill>
                  <a:srgbClr val="448C27"/>
                </a:solidFill>
                <a:latin typeface="Consolas" panose="020B0609020204030204" pitchFamily="49" charset="0"/>
              </a:rPr>
              <a:t>age</a:t>
            </a:r>
            <a:r>
              <a:rPr lang="fr-FR" sz="2000" dirty="0">
                <a:solidFill>
                  <a:srgbClr val="777777"/>
                </a:solidFill>
                <a:latin typeface="Consolas" panose="020B0609020204030204" pitchFamily="49" charset="0"/>
              </a:rPr>
              <a:t>');</a:t>
            </a:r>
            <a:endParaRPr lang="fr-FR"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067704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8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200" b="1" dirty="0">
              <a:solidFill>
                <a:srgbClr val="00B050"/>
              </a:solidFill>
              <a:latin typeface="Times New Roman" panose="02020603050405020304" pitchFamily="18" charset="0"/>
              <a:cs typeface="Times New Roman" panose="02020603050405020304" pitchFamily="18" charset="0"/>
            </a:endParaRP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Mise en route</a:t>
            </a:r>
          </a:p>
          <a:p>
            <a:pPr marL="685800" lvl="1" indent="-171450">
              <a:buFont typeface="Wingdings" panose="05000000000000000000" pitchFamily="2" charset="2"/>
              <a:buChar char="ü"/>
            </a:pPr>
            <a:r>
              <a:rPr lang="fr-FR" sz="2000" b="1" dirty="0">
                <a:solidFill>
                  <a:srgbClr val="00B050"/>
                </a:solidFill>
                <a:latin typeface="Times New Roman" panose="02020603050405020304" pitchFamily="18" charset="0"/>
                <a:cs typeface="Times New Roman" panose="02020603050405020304" pitchFamily="18" charset="0"/>
              </a:rPr>
              <a:t>Générateur de requêtes (</a:t>
            </a:r>
            <a:r>
              <a:rPr lang="fr-FR" sz="2000" b="1" dirty="0" err="1">
                <a:solidFill>
                  <a:srgbClr val="00B050"/>
                </a:solidFill>
                <a:latin typeface="Times New Roman" panose="02020603050405020304" pitchFamily="18" charset="0"/>
                <a:cs typeface="Times New Roman" panose="02020603050405020304" pitchFamily="18" charset="0"/>
              </a:rPr>
              <a:t>Query</a:t>
            </a:r>
            <a:r>
              <a:rPr lang="fr-FR" sz="2000" b="1" dirty="0">
                <a:solidFill>
                  <a:srgbClr val="00B050"/>
                </a:solidFill>
                <a:latin typeface="Times New Roman" panose="02020603050405020304" pitchFamily="18" charset="0"/>
                <a:cs typeface="Times New Roman" panose="02020603050405020304" pitchFamily="18" charset="0"/>
              </a:rPr>
              <a:t> Builder)</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Pagination de la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Gestion de migration (génération, structure, exécution, manipulation des tables, colonnes, indexes et </a:t>
            </a:r>
            <a:r>
              <a:rPr lang="fr-FR" sz="2000" dirty="0" err="1">
                <a:latin typeface="Times New Roman" panose="02020603050405020304" pitchFamily="18" charset="0"/>
                <a:cs typeface="Times New Roman" panose="02020603050405020304" pitchFamily="18" charset="0"/>
              </a:rPr>
              <a:t>events</a:t>
            </a:r>
            <a:r>
              <a:rPr lang="fr-FR" sz="2000" dirty="0">
                <a:latin typeface="Times New Roman" panose="02020603050405020304" pitchFamily="18" charset="0"/>
                <a:cs typeface="Times New Roman" panose="02020603050405020304" pitchFamily="18" charset="0"/>
              </a:rPr>
              <a:t>)</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Création de Seeders (utilisation des modèles </a:t>
            </a:r>
            <a:r>
              <a:rPr lang="fr-FR" sz="2000" dirty="0" err="1">
                <a:latin typeface="Times New Roman" panose="02020603050405020304" pitchFamily="18" charset="0"/>
                <a:cs typeface="Times New Roman" panose="02020603050405020304" pitchFamily="18" charset="0"/>
              </a:rPr>
              <a:t>factories</a:t>
            </a:r>
            <a:r>
              <a:rPr lang="fr-FR" sz="2000" dirty="0">
                <a:latin typeface="Times New Roman" panose="02020603050405020304" pitchFamily="18" charset="0"/>
                <a:cs typeface="Times New Roman" panose="02020603050405020304" pitchFamily="18" charset="0"/>
              </a:rPr>
              <a:t>, appels de seeders additionnels,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désactivation d’événements de modèles)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Insertion des données d’un formulaire dans une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Utilisation de Redis</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400" b="1" dirty="0">
                <a:solidFill>
                  <a:srgbClr val="0070C0"/>
                </a:solidFill>
                <a:latin typeface="Times New Roman" panose="02020603050405020304" pitchFamily="18" charset="0"/>
                <a:cs typeface="Times New Roman" panose="02020603050405020304" pitchFamily="18" charset="0"/>
              </a:rPr>
              <a:t>Générateur de requêtes (</a:t>
            </a:r>
            <a:r>
              <a:rPr lang="fr-FR" sz="2400" b="1" dirty="0" err="1">
                <a:solidFill>
                  <a:srgbClr val="0070C0"/>
                </a:solidFill>
                <a:latin typeface="Times New Roman" panose="02020603050405020304" pitchFamily="18" charset="0"/>
                <a:cs typeface="Times New Roman" panose="02020603050405020304" pitchFamily="18" charset="0"/>
              </a:rPr>
              <a:t>Query</a:t>
            </a:r>
            <a:r>
              <a:rPr lang="fr-FR" sz="2400" b="1" dirty="0">
                <a:solidFill>
                  <a:srgbClr val="0070C0"/>
                </a:solidFill>
                <a:latin typeface="Times New Roman" panose="02020603050405020304" pitchFamily="18" charset="0"/>
                <a:cs typeface="Times New Roman" panose="02020603050405020304" pitchFamily="18" charset="0"/>
              </a:rPr>
              <a:t> Builder)</a:t>
            </a:r>
          </a:p>
          <a:p>
            <a:pPr marL="400050" lvl="1" indent="0">
              <a:buNone/>
            </a:pPr>
            <a:r>
              <a:rPr lang="fr-FR" sz="2400" dirty="0">
                <a:solidFill>
                  <a:srgbClr val="C00000"/>
                </a:solidFill>
                <a:latin typeface="Times New Roman" panose="02020603050405020304" pitchFamily="18" charset="0"/>
                <a:cs typeface="Times New Roman" panose="02020603050405020304" pitchFamily="18" charset="0"/>
              </a:rPr>
              <a:t>Introduction</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	Le générateur de requêtes de base de données de </a:t>
            </a:r>
            <a:r>
              <a:rPr lang="fr-FR" sz="2400" dirty="0" err="1">
                <a:solidFill>
                  <a:schemeClr val="tx1"/>
                </a:solidFill>
                <a:latin typeface="Times New Roman" panose="02020603050405020304" pitchFamily="18" charset="0"/>
                <a:cs typeface="Times New Roman" panose="02020603050405020304" pitchFamily="18" charset="0"/>
              </a:rPr>
              <a:t>Laravel</a:t>
            </a:r>
            <a:r>
              <a:rPr lang="fr-FR" sz="2400" dirty="0">
                <a:solidFill>
                  <a:schemeClr val="tx1"/>
                </a:solidFill>
                <a:latin typeface="Times New Roman" panose="02020603050405020304" pitchFamily="18" charset="0"/>
                <a:cs typeface="Times New Roman" panose="02020603050405020304" pitchFamily="18" charset="0"/>
              </a:rPr>
              <a:t> fournit une interface pratique et fluide pour créer et exécuter des requêtes de base de données. </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Il peut être utilisé pour effectuer la plupart des opérations de base de données dans votre application et fonctionne parfaitement avec tous les systèmes de base de données pris en charge par </a:t>
            </a:r>
            <a:r>
              <a:rPr lang="fr-FR" sz="2400" dirty="0" err="1">
                <a:solidFill>
                  <a:schemeClr val="tx1"/>
                </a:solidFill>
                <a:latin typeface="Times New Roman" panose="02020603050405020304" pitchFamily="18" charset="0"/>
                <a:cs typeface="Times New Roman" panose="02020603050405020304" pitchFamily="18" charset="0"/>
              </a:rPr>
              <a:t>Laravel</a:t>
            </a:r>
            <a:r>
              <a:rPr lang="fr-FR" sz="24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Le générateur de requêtes </a:t>
            </a:r>
            <a:r>
              <a:rPr lang="fr-FR" sz="2400" dirty="0" err="1">
                <a:solidFill>
                  <a:schemeClr val="tx1"/>
                </a:solidFill>
                <a:latin typeface="Times New Roman" panose="02020603050405020304" pitchFamily="18" charset="0"/>
                <a:cs typeface="Times New Roman" panose="02020603050405020304" pitchFamily="18" charset="0"/>
              </a:rPr>
              <a:t>Laravel</a:t>
            </a:r>
            <a:r>
              <a:rPr lang="fr-FR" sz="2400" dirty="0">
                <a:solidFill>
                  <a:schemeClr val="tx1"/>
                </a:solidFill>
                <a:latin typeface="Times New Roman" panose="02020603050405020304" pitchFamily="18" charset="0"/>
                <a:cs typeface="Times New Roman" panose="02020603050405020304" pitchFamily="18" charset="0"/>
              </a:rPr>
              <a:t> utilise la liaison de paramètres </a:t>
            </a:r>
            <a:r>
              <a:rPr lang="fr-FR" sz="2400" b="1" dirty="0">
                <a:solidFill>
                  <a:schemeClr val="tx1"/>
                </a:solidFill>
                <a:latin typeface="Times New Roman" panose="02020603050405020304" pitchFamily="18" charset="0"/>
                <a:cs typeface="Times New Roman" panose="02020603050405020304" pitchFamily="18" charset="0"/>
              </a:rPr>
              <a:t>PDO</a:t>
            </a:r>
            <a:r>
              <a:rPr lang="fr-FR" sz="2400" dirty="0">
                <a:solidFill>
                  <a:schemeClr val="tx1"/>
                </a:solidFill>
                <a:latin typeface="Times New Roman" panose="02020603050405020304" pitchFamily="18" charset="0"/>
                <a:cs typeface="Times New Roman" panose="02020603050405020304" pitchFamily="18" charset="0"/>
              </a:rPr>
              <a:t> pour protéger votre application contre les attaques par injection SQL. </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Il n'est pas nécessaire de nettoyer ou d'assainir les chaînes transmises au générateur de requêtes en tant que liaisons de requête.</a:t>
            </a:r>
            <a:endParaRPr lang="fr-FR" dirty="0">
              <a:solidFill>
                <a:srgbClr val="00B0F0"/>
              </a:solidFill>
            </a:endParaRPr>
          </a:p>
        </p:txBody>
      </p:sp>
    </p:spTree>
    <p:extLst>
      <p:ext uri="{BB962C8B-B14F-4D97-AF65-F5344CB8AC3E}">
        <p14:creationId xmlns:p14="http://schemas.microsoft.com/office/powerpoint/2010/main" val="3010774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a:t>
            </a:r>
            <a:r>
              <a:rPr lang="fr-FR" sz="2200" b="1" dirty="0" err="1">
                <a:solidFill>
                  <a:srgbClr val="002060"/>
                </a:solidFill>
                <a:latin typeface="Times New Roman" panose="02020603050405020304" pitchFamily="18" charset="0"/>
                <a:cs typeface="Times New Roman" panose="02020603050405020304" pitchFamily="18" charset="0"/>
              </a:rPr>
              <a:t>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La configuration de la base de donnée</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 Indiquer le nom de la base de donnée </a:t>
            </a:r>
            <a:r>
              <a:rPr lang="fr-FR" sz="2200" dirty="0" err="1">
                <a:solidFill>
                  <a:srgbClr val="00B050"/>
                </a:solidFill>
                <a:latin typeface="Times New Roman" panose="02020603050405020304" pitchFamily="18" charset="0"/>
                <a:cs typeface="Times New Roman" panose="02020603050405020304" pitchFamily="18" charset="0"/>
              </a:rPr>
              <a:t>ista</a:t>
            </a:r>
            <a:r>
              <a:rPr lang="fr-FR" sz="22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dans le fichier de configuration </a:t>
            </a:r>
            <a:r>
              <a:rPr lang="fr-FR" sz="2200" b="1" dirty="0">
                <a:solidFill>
                  <a:schemeClr val="tx1"/>
                </a:solidFill>
                <a:latin typeface="Times New Roman" panose="02020603050405020304" pitchFamily="18" charset="0"/>
                <a:cs typeface="Times New Roman" panose="02020603050405020304" pitchFamily="18" charset="0"/>
              </a:rPr>
              <a:t>.</a:t>
            </a:r>
            <a:r>
              <a:rPr lang="fr-FR" sz="2200" b="1" dirty="0" err="1">
                <a:solidFill>
                  <a:schemeClr val="tx1"/>
                </a:solidFill>
                <a:latin typeface="Times New Roman" panose="02020603050405020304" pitchFamily="18" charset="0"/>
                <a:cs typeface="Times New Roman" panose="02020603050405020304" pitchFamily="18" charset="0"/>
              </a:rPr>
              <a:t>env</a:t>
            </a:r>
            <a:r>
              <a:rPr lang="fr-FR" sz="2200" b="1" dirty="0">
                <a:solidFill>
                  <a:schemeClr val="tx1"/>
                </a:solidFill>
                <a:latin typeface="Times New Roman" panose="02020603050405020304" pitchFamily="18" charset="0"/>
                <a:cs typeface="Times New Roman" panose="02020603050405020304" pitchFamily="18" charset="0"/>
              </a:rPr>
              <a:t> </a:t>
            </a:r>
            <a:r>
              <a:rPr lang="fr-FR" sz="2200" dirty="0">
                <a:solidFill>
                  <a:schemeClr val="tx1"/>
                </a:solidFill>
                <a:latin typeface="Times New Roman" panose="02020603050405020304" pitchFamily="18" charset="0"/>
                <a:cs typeface="Times New Roman" panose="02020603050405020304" pitchFamily="18" charset="0"/>
              </a:rPr>
              <a:t>:</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Exécution de migrations</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lancer les migrations on utilise la commande migrate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 générer la migration suivante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xmlns="" id="{E015D6D3-29F3-4A34-B63D-A8991B99415E}"/>
              </a:ext>
            </a:extLst>
          </p:cNvPr>
          <p:cNvSpPr/>
          <p:nvPr/>
        </p:nvSpPr>
        <p:spPr>
          <a:xfrm>
            <a:off x="6084168" y="2478596"/>
            <a:ext cx="1908212" cy="126754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200" dirty="0">
                <a:solidFill>
                  <a:srgbClr val="2B333A"/>
                </a:solidFill>
                <a:latin typeface="inherit"/>
              </a:rPr>
              <a:t>DB_CONNECTION=</a:t>
            </a:r>
            <a:r>
              <a:rPr lang="fr-FR" sz="1200" dirty="0" err="1">
                <a:solidFill>
                  <a:srgbClr val="2B333A"/>
                </a:solidFill>
                <a:latin typeface="inherit"/>
              </a:rPr>
              <a:t>mysql</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DB_HOST=</a:t>
            </a:r>
            <a:r>
              <a:rPr lang="fr-FR" sz="1200" dirty="0">
                <a:solidFill>
                  <a:srgbClr val="9B0D5C"/>
                </a:solidFill>
                <a:latin typeface="inherit"/>
              </a:rPr>
              <a:t>127.0</a:t>
            </a:r>
            <a:r>
              <a:rPr lang="fr-FR" sz="1200" dirty="0">
                <a:solidFill>
                  <a:srgbClr val="2B333A"/>
                </a:solidFill>
                <a:latin typeface="inherit"/>
              </a:rPr>
              <a:t>.</a:t>
            </a:r>
            <a:r>
              <a:rPr lang="fr-FR" sz="1200" dirty="0">
                <a:solidFill>
                  <a:srgbClr val="9B0D5C"/>
                </a:solidFill>
                <a:latin typeface="inherit"/>
              </a:rPr>
              <a:t>0.1</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DB_PORT=</a:t>
            </a:r>
            <a:r>
              <a:rPr lang="fr-FR" sz="1200" dirty="0">
                <a:solidFill>
                  <a:srgbClr val="9B0D5C"/>
                </a:solidFill>
                <a:latin typeface="inherit"/>
              </a:rPr>
              <a:t>3306</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DB_DATABASE=</a:t>
            </a:r>
            <a:r>
              <a:rPr lang="fr-FR" dirty="0" err="1">
                <a:solidFill>
                  <a:srgbClr val="00B050"/>
                </a:solidFill>
                <a:latin typeface="inherit"/>
              </a:rPr>
              <a:t>ista</a:t>
            </a:r>
            <a:endParaRPr lang="fr-FR" dirty="0">
              <a:solidFill>
                <a:srgbClr val="00B050"/>
              </a:solidFill>
              <a:latin typeface="Source Code Pro"/>
            </a:endParaRPr>
          </a:p>
          <a:p>
            <a:r>
              <a:rPr lang="fr-FR" sz="1200" dirty="0">
                <a:solidFill>
                  <a:srgbClr val="2B333A"/>
                </a:solidFill>
                <a:latin typeface="inherit"/>
              </a:rPr>
              <a:t>DB_USERNAME=root </a:t>
            </a:r>
            <a:endParaRPr lang="fr-FR" sz="1200" dirty="0">
              <a:solidFill>
                <a:srgbClr val="9C9EA0"/>
              </a:solidFill>
              <a:latin typeface="Source Code Pro"/>
            </a:endParaRPr>
          </a:p>
          <a:p>
            <a:r>
              <a:rPr lang="fr-FR" sz="1200" dirty="0">
                <a:solidFill>
                  <a:srgbClr val="2B333A"/>
                </a:solidFill>
                <a:latin typeface="inherit"/>
              </a:rPr>
              <a:t>DB_PASSWORD=</a:t>
            </a:r>
            <a:endParaRPr lang="fr-FR" sz="1200" dirty="0">
              <a:solidFill>
                <a:srgbClr val="9C9EA0"/>
              </a:solidFill>
              <a:latin typeface="Source Code Pro"/>
            </a:endParaRPr>
          </a:p>
        </p:txBody>
      </p:sp>
      <p:sp>
        <p:nvSpPr>
          <p:cNvPr id="6" name="Rectangle : coins arrondis 5">
            <a:extLst>
              <a:ext uri="{FF2B5EF4-FFF2-40B4-BE49-F238E27FC236}">
                <a16:creationId xmlns:a16="http://schemas.microsoft.com/office/drawing/2014/main" xmlns="" id="{915F2E20-195E-4F27-83E0-5CDF8B29B59A}"/>
              </a:ext>
            </a:extLst>
          </p:cNvPr>
          <p:cNvSpPr/>
          <p:nvPr/>
        </p:nvSpPr>
        <p:spPr>
          <a:xfrm>
            <a:off x="863588" y="4595400"/>
            <a:ext cx="7416824" cy="4633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migrate</a:t>
            </a:r>
          </a:p>
        </p:txBody>
      </p:sp>
      <p:sp>
        <p:nvSpPr>
          <p:cNvPr id="7" name="Rectangle : coins arrondis 6">
            <a:extLst>
              <a:ext uri="{FF2B5EF4-FFF2-40B4-BE49-F238E27FC236}">
                <a16:creationId xmlns:a16="http://schemas.microsoft.com/office/drawing/2014/main" xmlns="" id="{B4D95376-32D2-4E57-8ED4-A22C01D79693}"/>
              </a:ext>
            </a:extLst>
          </p:cNvPr>
          <p:cNvSpPr/>
          <p:nvPr/>
        </p:nvSpPr>
        <p:spPr>
          <a:xfrm>
            <a:off x="863588" y="5830854"/>
            <a:ext cx="7416824" cy="5971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000" dirty="0">
                <a:solidFill>
                  <a:srgbClr val="0070C0"/>
                </a:solidFill>
                <a:latin typeface="Source Code Pro"/>
              </a:rPr>
              <a:t>php artisan make:migration </a:t>
            </a:r>
            <a:r>
              <a:rPr lang="en-US" sz="2000" dirty="0" err="1">
                <a:solidFill>
                  <a:srgbClr val="0070C0"/>
                </a:solidFill>
                <a:latin typeface="Source Code Pro"/>
              </a:rPr>
              <a:t>create_</a:t>
            </a:r>
            <a:r>
              <a:rPr lang="en-US" sz="2000" dirty="0" err="1">
                <a:solidFill>
                  <a:srgbClr val="00B050"/>
                </a:solidFill>
                <a:latin typeface="Source Code Pro"/>
              </a:rPr>
              <a:t>stagiaires</a:t>
            </a:r>
            <a:r>
              <a:rPr lang="en-US" sz="2000" dirty="0" err="1">
                <a:solidFill>
                  <a:srgbClr val="0070C0"/>
                </a:solidFill>
                <a:latin typeface="Source Code Pro"/>
              </a:rPr>
              <a:t>_table</a:t>
            </a:r>
            <a:endParaRPr lang="fr-FR" sz="2000" dirty="0">
              <a:solidFill>
                <a:srgbClr val="0070C0"/>
              </a:solidFill>
              <a:latin typeface="Source Code Pro"/>
            </a:endParaRPr>
          </a:p>
        </p:txBody>
      </p:sp>
    </p:spTree>
    <p:extLst>
      <p:ext uri="{BB962C8B-B14F-4D97-AF65-F5344CB8AC3E}">
        <p14:creationId xmlns:p14="http://schemas.microsoft.com/office/powerpoint/2010/main" val="3478297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Les fonctions (</a:t>
            </a:r>
            <a:r>
              <a:rPr lang="fr-FR" sz="2000" b="1" dirty="0">
                <a:solidFill>
                  <a:srgbClr val="00B050"/>
                </a:solidFill>
                <a:latin typeface="Times New Roman" panose="02020603050405020304" pitchFamily="18" charset="0"/>
                <a:cs typeface="Times New Roman" panose="02020603050405020304" pitchFamily="18" charset="0"/>
              </a:rPr>
              <a:t>up et down</a:t>
            </a:r>
            <a:r>
              <a:rPr lang="fr-FR" sz="2000" dirty="0">
                <a:solidFill>
                  <a:srgbClr val="C00000"/>
                </a:solidFill>
                <a:latin typeface="Times New Roman" panose="02020603050405020304" pitchFamily="18" charset="0"/>
                <a:cs typeface="Times New Roman" panose="02020603050405020304" pitchFamily="18" charset="0"/>
              </a:rPr>
              <a:t> ) de la migration précédente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Cela générera un fichier dans le dossier </a:t>
            </a:r>
            <a:r>
              <a:rPr lang="fr-FR" sz="2000" b="1" dirty="0">
                <a:solidFill>
                  <a:schemeClr val="tx1"/>
                </a:solidFill>
                <a:latin typeface="Times New Roman" panose="02020603050405020304" pitchFamily="18" charset="0"/>
                <a:cs typeface="Times New Roman" panose="02020603050405020304" pitchFamily="18" charset="0"/>
              </a:rPr>
              <a:t>database\migrations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0BF2BDC8-4C55-41E5-9798-4D0A4A9880D7}"/>
              </a:ext>
            </a:extLst>
          </p:cNvPr>
          <p:cNvSpPr/>
          <p:nvPr/>
        </p:nvSpPr>
        <p:spPr>
          <a:xfrm>
            <a:off x="611560" y="2852936"/>
            <a:ext cx="7920880" cy="263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9C5D27"/>
                </a:solidFill>
                <a:latin typeface="Consolas" panose="020B0609020204030204" pitchFamily="49" charset="0"/>
              </a:rPr>
              <a:t>50</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9C5D27"/>
                </a:solidFill>
                <a:latin typeface="Consolas" panose="020B0609020204030204" pitchFamily="49" charset="0"/>
              </a:rPr>
              <a:t>50</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integer</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timestamps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
        <p:nvSpPr>
          <p:cNvPr id="7" name="Rectangle : coins arrondis 6">
            <a:extLst>
              <a:ext uri="{FF2B5EF4-FFF2-40B4-BE49-F238E27FC236}">
                <a16:creationId xmlns:a16="http://schemas.microsoft.com/office/drawing/2014/main" xmlns="" id="{59C58AED-0D06-4718-9F07-B41C0263579C}"/>
              </a:ext>
            </a:extLst>
          </p:cNvPr>
          <p:cNvSpPr/>
          <p:nvPr/>
        </p:nvSpPr>
        <p:spPr>
          <a:xfrm>
            <a:off x="611560" y="5598622"/>
            <a:ext cx="7920880" cy="10273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solidFill>
                  <a:srgbClr val="4B69C6"/>
                </a:solidFill>
                <a:latin typeface="Consolas" panose="020B0609020204030204" pitchFamily="49" charset="0"/>
              </a:rPr>
              <a:t>public</a:t>
            </a:r>
            <a:r>
              <a:rPr lang="en-US" sz="1600" dirty="0">
                <a:solidFill>
                  <a:srgbClr val="333333"/>
                </a:solidFill>
                <a:latin typeface="Consolas" panose="020B0609020204030204" pitchFamily="49" charset="0"/>
              </a:rPr>
              <a:t> </a:t>
            </a:r>
            <a:r>
              <a:rPr lang="en-US" sz="1600" dirty="0">
                <a:solidFill>
                  <a:srgbClr val="7A3E9D"/>
                </a:solidFill>
                <a:latin typeface="Consolas" panose="020B0609020204030204" pitchFamily="49" charset="0"/>
              </a:rPr>
              <a:t>function</a:t>
            </a:r>
            <a:r>
              <a:rPr lang="en-US" sz="1600" dirty="0">
                <a:solidFill>
                  <a:srgbClr val="333333"/>
                </a:solidFill>
                <a:latin typeface="Consolas" panose="020B0609020204030204" pitchFamily="49" charset="0"/>
              </a:rPr>
              <a:t> </a:t>
            </a:r>
            <a:r>
              <a:rPr lang="en-US" sz="1600" b="1" dirty="0">
                <a:solidFill>
                  <a:srgbClr val="AA3731"/>
                </a:solidFill>
                <a:latin typeface="Consolas" panose="020B0609020204030204" pitchFamily="49" charset="0"/>
              </a:rPr>
              <a:t>down</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b="1" dirty="0">
                <a:solidFill>
                  <a:srgbClr val="7A3E9D"/>
                </a:solidFill>
                <a:latin typeface="Consolas" panose="020B0609020204030204" pitchFamily="49" charset="0"/>
              </a:rPr>
              <a:t>Schema</a:t>
            </a:r>
            <a:r>
              <a:rPr lang="en-US" sz="1600" dirty="0">
                <a:solidFill>
                  <a:srgbClr val="777777"/>
                </a:solidFill>
                <a:latin typeface="Consolas" panose="020B0609020204030204" pitchFamily="49" charset="0"/>
              </a:rPr>
              <a:t>::</a:t>
            </a:r>
            <a:r>
              <a:rPr lang="en-US" sz="1600" b="1" dirty="0" err="1">
                <a:solidFill>
                  <a:srgbClr val="AA3731"/>
                </a:solidFill>
                <a:latin typeface="Consolas" panose="020B0609020204030204" pitchFamily="49" charset="0"/>
              </a:rPr>
              <a:t>dropIfExists</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stagiaires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26908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Insert, Update et </a:t>
            </a:r>
            <a:r>
              <a:rPr lang="fr-FR" sz="2200" dirty="0" err="1">
                <a:solidFill>
                  <a:srgbClr val="C00000"/>
                </a:solidFill>
                <a:latin typeface="Times New Roman" panose="02020603050405020304" pitchFamily="18" charset="0"/>
                <a:cs typeface="Times New Roman" panose="02020603050405020304" pitchFamily="18" charset="0"/>
              </a:rPr>
              <a:t>Delete</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Créer un contrôleur  </a:t>
            </a:r>
            <a:r>
              <a:rPr lang="fr-FR" sz="2000" b="1" dirty="0" err="1">
                <a:solidFill>
                  <a:schemeClr val="tx1"/>
                </a:solidFill>
                <a:latin typeface="Times New Roman" panose="02020603050405020304" pitchFamily="18" charset="0"/>
                <a:cs typeface="Times New Roman" panose="02020603050405020304" pitchFamily="18" charset="0"/>
              </a:rPr>
              <a:t>StagiaireController</a:t>
            </a: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et ajouter la méthode suivante :</a:t>
            </a:r>
          </a:p>
          <a:p>
            <a:pPr marL="0" indent="0">
              <a:buNone/>
            </a:pPr>
            <a:r>
              <a:rPr lang="fr-FR" sz="1600" dirty="0">
                <a:solidFill>
                  <a:srgbClr val="7A3E9D"/>
                </a:solidFill>
                <a:latin typeface="Consolas" panose="020B0609020204030204" pitchFamily="49" charset="0"/>
              </a:rPr>
              <a:t>    use </a:t>
            </a:r>
            <a:r>
              <a:rPr lang="fr-FR" sz="1600" dirty="0" err="1">
                <a:solidFill>
                  <a:srgbClr val="7A3E9D"/>
                </a:solidFill>
                <a:latin typeface="Consolas" panose="020B0609020204030204" pitchFamily="49" charset="0"/>
              </a:rPr>
              <a:t>Illuminate</a:t>
            </a:r>
            <a:r>
              <a:rPr lang="fr-FR" sz="1600" dirty="0">
                <a:solidFill>
                  <a:srgbClr val="7A3E9D"/>
                </a:solidFill>
                <a:latin typeface="Consolas" panose="020B0609020204030204" pitchFamily="49" charset="0"/>
              </a:rPr>
              <a:t>\Support\</a:t>
            </a:r>
            <a:r>
              <a:rPr lang="fr-FR" sz="1600" dirty="0" err="1">
                <a:solidFill>
                  <a:srgbClr val="7A3E9D"/>
                </a:solidFill>
                <a:latin typeface="Consolas" panose="020B0609020204030204" pitchFamily="49" charset="0"/>
              </a:rPr>
              <a:t>Facades</a:t>
            </a:r>
            <a:r>
              <a:rPr lang="fr-FR" sz="1600" dirty="0">
                <a:solidFill>
                  <a:srgbClr val="7A3E9D"/>
                </a:solidFill>
                <a:latin typeface="Consolas" panose="020B0609020204030204" pitchFamily="49" charset="0"/>
              </a:rPr>
              <a:t>\DB;</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 méthode </a:t>
            </a:r>
            <a:r>
              <a:rPr lang="fr-FR" sz="1600" b="1" dirty="0">
                <a:solidFill>
                  <a:srgbClr val="AA3731"/>
                </a:solidFill>
                <a:latin typeface="Consolas" panose="020B0609020204030204" pitchFamily="49" charset="0"/>
              </a:rPr>
              <a:t>insert() </a:t>
            </a:r>
            <a:r>
              <a:rPr lang="fr-FR" sz="2200" dirty="0">
                <a:solidFill>
                  <a:schemeClr val="tx1"/>
                </a:solidFill>
                <a:latin typeface="Times New Roman" panose="02020603050405020304" pitchFamily="18" charset="0"/>
                <a:cs typeface="Times New Roman" panose="02020603050405020304" pitchFamily="18" charset="0"/>
              </a:rPr>
              <a:t>permet d’insérer une ligne dans une table.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765920" y="4005064"/>
            <a:ext cx="7920880" cy="23762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insert</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Request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r>
            <a:br>
              <a:rPr lang="fr-FR" sz="1600" dirty="0">
                <a:solidFill>
                  <a:srgbClr val="333333"/>
                </a:solidFill>
                <a:latin typeface="Consolas" panose="020B0609020204030204" pitchFamily="49" charset="0"/>
              </a:rPr>
            </a:br>
            <a:r>
              <a:rPr lang="fr-FR" sz="1600" dirty="0">
                <a:solidFill>
                  <a:srgbClr val="333333"/>
                </a:solidFill>
                <a:latin typeface="Consolas" panose="020B0609020204030204" pitchFamily="49" charset="0"/>
              </a:rPr>
              <a:t>        </a:t>
            </a:r>
            <a:r>
              <a:rPr lang="fr-FR" sz="1600" b="1" dirty="0">
                <a:solidFill>
                  <a:srgbClr val="7A3E9D"/>
                </a:solidFill>
                <a:latin typeface="Consolas" panose="020B0609020204030204" pitchFamily="49" charset="0"/>
              </a:rPr>
              <a:t>DB</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insert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prenom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age</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return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response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l'ajout est effectué avec succès ...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14017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Insert, Update et </a:t>
            </a:r>
            <a:r>
              <a:rPr lang="fr-FR" sz="2200" dirty="0" err="1">
                <a:solidFill>
                  <a:srgbClr val="C00000"/>
                </a:solidFill>
                <a:latin typeface="Times New Roman" panose="02020603050405020304" pitchFamily="18" charset="0"/>
                <a:cs typeface="Times New Roman" panose="02020603050405020304" pitchFamily="18" charset="0"/>
              </a:rPr>
              <a:t>Delete</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insertGetId</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fait l</a:t>
            </a:r>
            <a:r>
              <a:rPr lang="en-GB" sz="2000" dirty="0">
                <a:solidFill>
                  <a:schemeClr val="tx1"/>
                </a:solidFill>
                <a:latin typeface="Times New Roman" panose="02020603050405020304" pitchFamily="18" charset="0"/>
                <a:cs typeface="Times New Roman" panose="02020603050405020304" pitchFamily="18" charset="0"/>
              </a:rPr>
              <a:t>a</a:t>
            </a:r>
            <a:r>
              <a:rPr lang="fr-FR" sz="2000" dirty="0">
                <a:solidFill>
                  <a:schemeClr val="tx1"/>
                </a:solidFill>
                <a:latin typeface="Times New Roman" panose="02020603050405020304" pitchFamily="18" charset="0"/>
                <a:cs typeface="Times New Roman" panose="02020603050405020304" pitchFamily="18" charset="0"/>
              </a:rPr>
              <a:t> même chose que </a:t>
            </a:r>
            <a:r>
              <a:rPr lang="fr-FR" sz="2000" b="1" dirty="0">
                <a:solidFill>
                  <a:srgbClr val="AA3731"/>
                </a:solidFill>
                <a:latin typeface="Consolas" panose="020B0609020204030204" pitchFamily="49" charset="0"/>
              </a:rPr>
              <a:t>insert() </a:t>
            </a:r>
            <a:r>
              <a:rPr lang="fr-FR" sz="2000" dirty="0">
                <a:solidFill>
                  <a:schemeClr val="tx1"/>
                </a:solidFill>
                <a:latin typeface="Times New Roman" panose="02020603050405020304" pitchFamily="18" charset="0"/>
                <a:cs typeface="Times New Roman" panose="02020603050405020304" pitchFamily="18" charset="0"/>
              </a:rPr>
              <a:t>mais en plus vous permet de récupérer l’</a:t>
            </a:r>
            <a:r>
              <a:rPr lang="fr-FR" sz="2000" b="1" dirty="0">
                <a:solidFill>
                  <a:schemeClr val="tx1"/>
                </a:solidFill>
                <a:latin typeface="Times New Roman" panose="02020603050405020304" pitchFamily="18" charset="0"/>
                <a:cs typeface="Times New Roman" panose="02020603050405020304" pitchFamily="18" charset="0"/>
              </a:rPr>
              <a:t>id</a:t>
            </a:r>
            <a:r>
              <a:rPr lang="fr-FR" sz="2000" dirty="0">
                <a:solidFill>
                  <a:schemeClr val="tx1"/>
                </a:solidFill>
                <a:latin typeface="Times New Roman" panose="02020603050405020304" pitchFamily="18" charset="0"/>
                <a:cs typeface="Times New Roman" panose="02020603050405020304" pitchFamily="18" charset="0"/>
              </a:rPr>
              <a:t> créé pour cette enregistrement. Bien évidement </a:t>
            </a:r>
            <a:r>
              <a:rPr lang="fr-FR" sz="2000" b="1" dirty="0" err="1">
                <a:solidFill>
                  <a:srgbClr val="AA3731"/>
                </a:solidFill>
                <a:latin typeface="Consolas" panose="020B0609020204030204" pitchFamily="49" charset="0"/>
              </a:rPr>
              <a:t>insertGetId</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ne marche qu’avec des tables ayant un </a:t>
            </a:r>
            <a:r>
              <a:rPr lang="fr-FR" sz="2000" b="1" dirty="0">
                <a:solidFill>
                  <a:schemeClr val="tx1"/>
                </a:solidFill>
                <a:latin typeface="Times New Roman" panose="02020603050405020304" pitchFamily="18" charset="0"/>
                <a:cs typeface="Times New Roman" panose="02020603050405020304" pitchFamily="18" charset="0"/>
              </a:rPr>
              <a:t>id</a:t>
            </a:r>
            <a:r>
              <a:rPr lang="fr-FR" sz="2000" dirty="0">
                <a:solidFill>
                  <a:schemeClr val="tx1"/>
                </a:solidFill>
                <a:latin typeface="Times New Roman" panose="02020603050405020304" pitchFamily="18" charset="0"/>
                <a:cs typeface="Times New Roman" panose="02020603050405020304" pitchFamily="18" charset="0"/>
              </a:rPr>
              <a:t> en </a:t>
            </a:r>
            <a:r>
              <a:rPr lang="fr-FR" sz="2000" b="1" dirty="0">
                <a:solidFill>
                  <a:schemeClr val="tx1"/>
                </a:solidFill>
                <a:latin typeface="Times New Roman" panose="02020603050405020304" pitchFamily="18" charset="0"/>
                <a:cs typeface="Times New Roman" panose="02020603050405020304" pitchFamily="18" charset="0"/>
              </a:rPr>
              <a:t>auto incrémentation</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570384" y="4195634"/>
            <a:ext cx="8003232" cy="232970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insert</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Request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r>
            <a:br>
              <a:rPr lang="fr-FR" sz="1600" dirty="0">
                <a:solidFill>
                  <a:srgbClr val="333333"/>
                </a:solidFill>
                <a:latin typeface="Consolas" panose="020B0609020204030204" pitchFamily="49" charset="0"/>
              </a:rPr>
            </a:b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id</a:t>
            </a:r>
            <a:r>
              <a:rPr lang="fr-FR" sz="1600" dirty="0">
                <a:solidFill>
                  <a:srgbClr val="777777"/>
                </a:solidFill>
                <a:latin typeface="Consolas" panose="020B0609020204030204" pitchFamily="49" charset="0"/>
              </a:rPr>
              <a:t>=</a:t>
            </a:r>
            <a:r>
              <a:rPr lang="fr-FR" sz="1600" b="1" dirty="0">
                <a:solidFill>
                  <a:srgbClr val="7A3E9D"/>
                </a:solidFill>
                <a:latin typeface="Consolas" panose="020B0609020204030204" pitchFamily="49" charset="0"/>
              </a:rPr>
              <a:t>DB</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insertGetId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prenom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age</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return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response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l'ajout est effectué avec succès ...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07727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Insert, Update et </a:t>
            </a:r>
            <a:r>
              <a:rPr lang="fr-FR" sz="2200" dirty="0" err="1">
                <a:solidFill>
                  <a:srgbClr val="C00000"/>
                </a:solidFill>
                <a:latin typeface="Times New Roman" panose="02020603050405020304" pitchFamily="18" charset="0"/>
                <a:cs typeface="Times New Roman" panose="02020603050405020304" pitchFamily="18" charset="0"/>
              </a:rPr>
              <a:t>Delete</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a:solidFill>
                  <a:srgbClr val="AA3731"/>
                </a:solidFill>
                <a:latin typeface="Consolas" panose="020B0609020204030204" pitchFamily="49" charset="0"/>
              </a:rPr>
              <a:t>update() </a:t>
            </a:r>
            <a:r>
              <a:rPr lang="fr-FR" sz="2000" dirty="0">
                <a:solidFill>
                  <a:schemeClr val="tx1"/>
                </a:solidFill>
                <a:latin typeface="Times New Roman" panose="02020603050405020304" pitchFamily="18" charset="0"/>
                <a:cs typeface="Times New Roman" panose="02020603050405020304" pitchFamily="18" charset="0"/>
              </a:rPr>
              <a:t>permet de mettre à jour des données.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570384" y="3356992"/>
            <a:ext cx="7818040" cy="266429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update</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Request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r>
            <a:br>
              <a:rPr lang="fr-FR" sz="1600" dirty="0">
                <a:solidFill>
                  <a:srgbClr val="333333"/>
                </a:solidFill>
                <a:latin typeface="Consolas" panose="020B0609020204030204" pitchFamily="49" charset="0"/>
              </a:rPr>
            </a:br>
            <a:r>
              <a:rPr lang="fr-FR" sz="1600" dirty="0">
                <a:solidFill>
                  <a:srgbClr val="333333"/>
                </a:solidFill>
                <a:latin typeface="Consolas" panose="020B0609020204030204" pitchFamily="49" charset="0"/>
              </a:rPr>
              <a:t>      </a:t>
            </a:r>
            <a:r>
              <a:rPr lang="fr-FR" sz="1600" b="1" dirty="0">
                <a:solidFill>
                  <a:srgbClr val="7A3E9D"/>
                </a:solidFill>
                <a:latin typeface="Consolas" panose="020B0609020204030204" pitchFamily="49" charset="0"/>
              </a:rPr>
              <a:t>DB</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where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id</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id</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update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prenom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age</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return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response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la mise à jour est effectué avec succès ...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87148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9491</TotalTime>
  <Words>973</Words>
  <Application>Microsoft Office PowerPoint</Application>
  <PresentationFormat>On-screen Show (4:3)</PresentationFormat>
  <Paragraphs>233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Angsana New</vt:lpstr>
      <vt:lpstr>Arial</vt:lpstr>
      <vt:lpstr>Calibri</vt:lpstr>
      <vt:lpstr>Consolas</vt:lpstr>
      <vt:lpstr>inherit</vt:lpstr>
      <vt:lpstr>Source Code Pro</vt:lpstr>
      <vt:lpstr>Times New Roman</vt:lpstr>
      <vt:lpstr>Wingdings</vt:lpstr>
      <vt:lpstr>Thème Office</vt:lpstr>
      <vt:lpstr>PowerPoint Presentation</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Abdellatif</cp:lastModifiedBy>
  <cp:revision>273</cp:revision>
  <dcterms:created xsi:type="dcterms:W3CDTF">2011-10-01T12:57:10Z</dcterms:created>
  <dcterms:modified xsi:type="dcterms:W3CDTF">2024-03-16T12:45:57Z</dcterms:modified>
</cp:coreProperties>
</file>