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2" r:id="rId4"/>
    <p:sldId id="283" r:id="rId5"/>
    <p:sldId id="324" r:id="rId6"/>
    <p:sldId id="326" r:id="rId7"/>
    <p:sldId id="327" r:id="rId8"/>
    <p:sldId id="329" r:id="rId9"/>
    <p:sldId id="328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3" r:id="rId23"/>
    <p:sldId id="344" r:id="rId24"/>
    <p:sldId id="342" r:id="rId25"/>
    <p:sldId id="345" r:id="rId26"/>
    <p:sldId id="346" r:id="rId27"/>
    <p:sldId id="348" r:id="rId28"/>
    <p:sldId id="347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178" y="-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08/04/2023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08/04/2023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08/04/2023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08/04/2023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08/04/2023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4C85-A4FC-445A-8CEF-D1C520D6A608}" type="datetimeFigureOut">
              <a:rPr lang="fr-FR" smtClean="0"/>
              <a:pPr/>
              <a:t>08/04/2023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27249-2045-409D-A865-90E3C3AB835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D4C85-A4FC-445A-8CEF-D1C520D6A608}" type="datetimeFigureOut">
              <a:rPr lang="fr-FR" smtClean="0"/>
              <a:pPr/>
              <a:t>08/04/2023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7249-2045-409D-A865-90E3C3AB8354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3837E31-76B9-4358-BD34-E36AC93E87F7}"/>
              </a:ext>
            </a:extLst>
          </p:cNvPr>
          <p:cNvSpPr/>
          <p:nvPr/>
        </p:nvSpPr>
        <p:spPr>
          <a:xfrm>
            <a:off x="1835696" y="1239295"/>
            <a:ext cx="5472608" cy="7837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/>
          <a:lstStyle/>
          <a:p>
            <a:pPr marL="514350" indent="-514350">
              <a:buNone/>
            </a:pPr>
            <a:endParaRPr lang="fr-FR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fr-FR" dirty="0"/>
          </a:p>
        </p:txBody>
      </p:sp>
      <p:pic>
        <p:nvPicPr>
          <p:cNvPr id="1032" name="Picture 8" descr="Why Laravel is best PHP framework in 2020? - CloudOnHire">
            <a:extLst>
              <a:ext uri="{FF2B5EF4-FFF2-40B4-BE49-F238E27FC236}">
                <a16:creationId xmlns:a16="http://schemas.microsoft.com/office/drawing/2014/main" id="{48799C01-C797-4001-A763-F0E7CF3EA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2" y="2152930"/>
            <a:ext cx="7486656" cy="37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108DB9-4B51-4327-BAA9-34CE9E2C27A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5113"/>
            <a:ext cx="864096" cy="704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70F5631-B51C-4E5A-A708-40AE05543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49119"/>
              </p:ext>
            </p:extLst>
          </p:nvPr>
        </p:nvGraphicFramePr>
        <p:xfrm>
          <a:off x="1259632" y="479438"/>
          <a:ext cx="6124575" cy="314325"/>
        </p:xfrm>
        <a:graphic>
          <a:graphicData uri="http://schemas.openxmlformats.org/drawingml/2006/table">
            <a:tbl>
              <a:tblPr/>
              <a:tblGrid>
                <a:gridCol w="6124575">
                  <a:extLst>
                    <a:ext uri="{9D8B030D-6E8A-4147-A177-3AD203B41FA5}">
                      <a16:colId xmlns:a16="http://schemas.microsoft.com/office/drawing/2014/main" val="3998408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fr-FR" sz="1400" b="1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Direction Régionale Rabat – Salé - Kénitra</a:t>
                      </a:r>
                      <a:endPara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34073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89DDFF2-F8CB-41BE-B914-4AF57B786865}"/>
              </a:ext>
            </a:extLst>
          </p:cNvPr>
          <p:cNvSpPr/>
          <p:nvPr/>
        </p:nvSpPr>
        <p:spPr>
          <a:xfrm>
            <a:off x="6804248" y="628701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i="1" dirty="0">
                <a:latin typeface="Angsana New" pitchFamily="18" charset="-34"/>
                <a:cs typeface="Angsana New" pitchFamily="18" charset="-34"/>
              </a:rPr>
              <a:t>Réalisé par M. Hamid </a:t>
            </a:r>
            <a:r>
              <a:rPr lang="fr-FR" i="1" dirty="0" err="1">
                <a:latin typeface="Angsana New" pitchFamily="18" charset="-34"/>
                <a:cs typeface="Angsana New" pitchFamily="18" charset="-34"/>
              </a:rPr>
              <a:t>Belyazidi</a:t>
            </a:r>
            <a:endParaRPr lang="fr-FR" i="1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E213D3-8E98-4129-BEC2-FBE648C34139}"/>
              </a:ext>
            </a:extLst>
          </p:cNvPr>
          <p:cNvSpPr/>
          <p:nvPr/>
        </p:nvSpPr>
        <p:spPr>
          <a:xfrm>
            <a:off x="6784214" y="148206"/>
            <a:ext cx="2186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i="1" dirty="0">
                <a:latin typeface="Angsana New" pitchFamily="18" charset="-34"/>
                <a:cs typeface="Angsana New" pitchFamily="18" charset="-34"/>
              </a:rPr>
              <a:t>Année de formation :2022/2023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A9E4E8-707B-4C64-92ED-A5F3701B082E}"/>
              </a:ext>
            </a:extLst>
          </p:cNvPr>
          <p:cNvSpPr/>
          <p:nvPr/>
        </p:nvSpPr>
        <p:spPr>
          <a:xfrm>
            <a:off x="1879100" y="1423974"/>
            <a:ext cx="5328592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Développer en back-end</a:t>
            </a:r>
            <a:endParaRPr lang="fr-FR" sz="24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6F5AEB-5EF8-495E-97C3-D51D6A6A9F31}"/>
              </a:ext>
            </a:extLst>
          </p:cNvPr>
          <p:cNvSpPr/>
          <p:nvPr/>
        </p:nvSpPr>
        <p:spPr>
          <a:xfrm>
            <a:off x="4932040" y="5095485"/>
            <a:ext cx="3277600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/>
              <a:t>les relations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Carte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29562" y="3416424"/>
            <a:ext cx="7884876" cy="24939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Carte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Model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HasFactory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Adherent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belongsTo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Adherent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13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Adherent</a:t>
            </a: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29562" y="3416424"/>
            <a:ext cx="7884876" cy="24939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Adherent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Model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HasFactory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Carte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hasOne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Carte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86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Contrôleur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CarteController</a:t>
            </a: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 : </a:t>
            </a:r>
            <a:r>
              <a:rPr lang="fr-FR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web.php</a:t>
            </a:r>
            <a:endParaRPr lang="fr-FR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29562" y="3416424"/>
            <a:ext cx="7884876" cy="2172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        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//$carte = Carte::find(2);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adherent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Adherent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adherent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Carte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        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//return $carte-&gt;Adherent;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C4AD128-5951-488F-BEC7-CB0AE7DF06E9}"/>
              </a:ext>
            </a:extLst>
          </p:cNvPr>
          <p:cNvSpPr/>
          <p:nvPr/>
        </p:nvSpPr>
        <p:spPr>
          <a:xfrm>
            <a:off x="629562" y="6090125"/>
            <a:ext cx="7884876" cy="5249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7A3E9D"/>
                </a:solidFill>
                <a:latin typeface="Consolas" panose="020B0609020204030204" pitchFamily="49" charset="0"/>
              </a:rPr>
              <a:t>Route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resource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cartes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CarteController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3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s'agit d'une relation très importante, peut-être même la plus importante. Une relation telle que «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Many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ou «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One-To-Many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». Cela signifie en fait qu'un certain enregistrement est lié à plusieurs autres enregistrements.</a:t>
            </a:r>
          </a:p>
          <a:p>
            <a:pPr marL="0" indent="0">
              <a:buNone/>
            </a:pPr>
            <a:r>
              <a:rPr lang="fr-FR" sz="20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 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la situation suivante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client peut avoir plusieurs commandes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commande ne concerne qu'un seul client.</a:t>
            </a: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0FDA912-BABF-41A1-9589-C38D95FC911B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flipV="1">
            <a:off x="4500722" y="4780611"/>
            <a:ext cx="779867" cy="1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AC029E2-0156-4839-9D3E-23F04128C0FC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>
            <a:off x="6269588" y="4780611"/>
            <a:ext cx="7596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23FDC57-A83D-4BFB-A191-F1F7EC4621F3}"/>
              </a:ext>
            </a:extLst>
          </p:cNvPr>
          <p:cNvGrpSpPr/>
          <p:nvPr/>
        </p:nvGrpSpPr>
        <p:grpSpPr>
          <a:xfrm>
            <a:off x="3347864" y="3807914"/>
            <a:ext cx="5181102" cy="1781326"/>
            <a:chOff x="2629231" y="4103446"/>
            <a:chExt cx="5181102" cy="1781326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401A27EB-B9E8-40C8-A85A-B373C97611A9}"/>
                </a:ext>
              </a:extLst>
            </p:cNvPr>
            <p:cNvGrpSpPr/>
            <p:nvPr/>
          </p:nvGrpSpPr>
          <p:grpSpPr>
            <a:xfrm>
              <a:off x="2629231" y="4343453"/>
              <a:ext cx="1152858" cy="1469310"/>
              <a:chOff x="2640052" y="4350987"/>
              <a:chExt cx="1550459" cy="179519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53B5BDD-08FF-4F97-9AF7-739FDC6D986F}"/>
                  </a:ext>
                </a:extLst>
              </p:cNvPr>
              <p:cNvSpPr/>
              <p:nvPr/>
            </p:nvSpPr>
            <p:spPr>
              <a:xfrm>
                <a:off x="2641036" y="4350987"/>
                <a:ext cx="1549475" cy="179519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Nom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Prénom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E093D68-E773-49BD-853C-351CDB185789}"/>
                  </a:ext>
                </a:extLst>
              </p:cNvPr>
              <p:cNvSpPr/>
              <p:nvPr/>
            </p:nvSpPr>
            <p:spPr>
              <a:xfrm>
                <a:off x="2640052" y="4350987"/>
                <a:ext cx="1549475" cy="484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clients</a:t>
                </a: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AE4D2954-4A0E-4AE8-96C5-1253FDD3992C}"/>
                </a:ext>
              </a:extLst>
            </p:cNvPr>
            <p:cNvGrpSpPr/>
            <p:nvPr/>
          </p:nvGrpSpPr>
          <p:grpSpPr>
            <a:xfrm>
              <a:off x="6310622" y="4249306"/>
              <a:ext cx="1499711" cy="1635466"/>
              <a:chOff x="6332943" y="4219400"/>
              <a:chExt cx="1516222" cy="199819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A0E048-27D3-4DAA-ADE8-3E07FC137C35}"/>
                  </a:ext>
                </a:extLst>
              </p:cNvPr>
              <p:cNvSpPr/>
              <p:nvPr/>
            </p:nvSpPr>
            <p:spPr>
              <a:xfrm>
                <a:off x="6332943" y="4241646"/>
                <a:ext cx="1516222" cy="197595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dirty="0" err="1">
                    <a:solidFill>
                      <a:schemeClr val="tx1"/>
                    </a:solidFill>
                  </a:rPr>
                  <a:t>DateCmd</a:t>
                </a:r>
                <a:endParaRPr lang="fr-FR" dirty="0">
                  <a:solidFill>
                    <a:schemeClr val="tx1"/>
                  </a:solidFill>
                </a:endParaRPr>
              </a:p>
              <a:p>
                <a:r>
                  <a:rPr lang="fr-FR" b="1" dirty="0" err="1">
                    <a:solidFill>
                      <a:srgbClr val="C00000"/>
                    </a:solidFill>
                  </a:rPr>
                  <a:t>client_id</a:t>
                </a:r>
                <a:endParaRPr lang="fr-FR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46E2B2D-CCF8-4743-90AA-4ECFC90846E3}"/>
                  </a:ext>
                </a:extLst>
              </p:cNvPr>
              <p:cNvSpPr/>
              <p:nvPr/>
            </p:nvSpPr>
            <p:spPr>
              <a:xfrm>
                <a:off x="6337581" y="4219400"/>
                <a:ext cx="1511584" cy="5199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commandes</a:t>
                </a:r>
              </a:p>
            </p:txBody>
          </p: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88A3091-AF2A-4FF9-8A8A-65934359DEE3}"/>
                </a:ext>
              </a:extLst>
            </p:cNvPr>
            <p:cNvSpPr/>
            <p:nvPr/>
          </p:nvSpPr>
          <p:spPr>
            <a:xfrm>
              <a:off x="4561956" y="4752977"/>
              <a:ext cx="988999" cy="64633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rgbClr val="00B050"/>
                  </a:solidFill>
                </a:rPr>
                <a:t>Avoir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FAC85888-E0B9-4EDD-81CC-649B0222B079}"/>
                </a:ext>
              </a:extLst>
            </p:cNvPr>
            <p:cNvSpPr txBox="1"/>
            <p:nvPr/>
          </p:nvSpPr>
          <p:spPr>
            <a:xfrm>
              <a:off x="4280659" y="4103446"/>
              <a:ext cx="14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002060"/>
                  </a:solidFill>
                </a:rPr>
                <a:t>Type Relation</a:t>
              </a:r>
            </a:p>
            <a:p>
              <a:pPr algn="ctr"/>
              <a:r>
                <a:rPr lang="fr-FR" b="1" dirty="0">
                  <a:solidFill>
                    <a:srgbClr val="C00000"/>
                  </a:solidFill>
                </a:rPr>
                <a:t>1:n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F148F8A-9AAB-4CE2-AA75-F09B372E5955}"/>
                </a:ext>
              </a:extLst>
            </p:cNvPr>
            <p:cNvSpPr txBox="1"/>
            <p:nvPr/>
          </p:nvSpPr>
          <p:spPr>
            <a:xfrm>
              <a:off x="3661795" y="4837096"/>
              <a:ext cx="988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</a:rPr>
                <a:t>1  ,  1</a:t>
              </a:r>
            </a:p>
            <a:p>
              <a:pPr algn="ct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</a:rPr>
                <a:t>Min , Max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C767C59-8F56-4169-95D3-67383D77B039}"/>
                </a:ext>
              </a:extLst>
            </p:cNvPr>
            <p:cNvSpPr txBox="1"/>
            <p:nvPr/>
          </p:nvSpPr>
          <p:spPr>
            <a:xfrm>
              <a:off x="5425352" y="4808960"/>
              <a:ext cx="988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</a:rPr>
                <a:t>1  ,  n</a:t>
              </a:r>
            </a:p>
            <a:p>
              <a:pPr algn="ct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</a:rPr>
                <a:t>Min , 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61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relation directe:</a:t>
            </a:r>
          </a:p>
          <a:p>
            <a:pPr marL="800100" lvl="2" indent="0">
              <a:buNone/>
            </a:pPr>
            <a:r>
              <a:rPr lang="fr-FR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hasMany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l’inverse de la relation :</a:t>
            </a:r>
          </a:p>
          <a:p>
            <a:pPr marL="800100" lvl="2" indent="0">
              <a:buNone/>
            </a:pPr>
            <a:r>
              <a:rPr lang="fr-FR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23FDC57-A83D-4BFB-A191-F1F7EC4621F3}"/>
              </a:ext>
            </a:extLst>
          </p:cNvPr>
          <p:cNvGrpSpPr/>
          <p:nvPr/>
        </p:nvGrpSpPr>
        <p:grpSpPr>
          <a:xfrm>
            <a:off x="3347864" y="5206009"/>
            <a:ext cx="5107973" cy="1301514"/>
            <a:chOff x="2334594" y="4290136"/>
            <a:chExt cx="6106017" cy="139068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401A27EB-B9E8-40C8-A85A-B373C97611A9}"/>
                </a:ext>
              </a:extLst>
            </p:cNvPr>
            <p:cNvGrpSpPr/>
            <p:nvPr/>
          </p:nvGrpSpPr>
          <p:grpSpPr>
            <a:xfrm>
              <a:off x="2334594" y="4326433"/>
              <a:ext cx="1608100" cy="1354392"/>
              <a:chOff x="2243797" y="4330192"/>
              <a:chExt cx="2162704" cy="165478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53B5BDD-08FF-4F97-9AF7-739FDC6D986F}"/>
                  </a:ext>
                </a:extLst>
              </p:cNvPr>
              <p:cNvSpPr/>
              <p:nvPr/>
            </p:nvSpPr>
            <p:spPr>
              <a:xfrm>
                <a:off x="2243797" y="4330193"/>
                <a:ext cx="2162704" cy="16547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sz="1600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Nom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Prénom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E093D68-E773-49BD-853C-351CDB185789}"/>
                  </a:ext>
                </a:extLst>
              </p:cNvPr>
              <p:cNvSpPr/>
              <p:nvPr/>
            </p:nvSpPr>
            <p:spPr>
              <a:xfrm>
                <a:off x="2243797" y="4330192"/>
                <a:ext cx="2162704" cy="5545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clients</a:t>
                </a: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AE4D2954-4A0E-4AE8-96C5-1253FDD3992C}"/>
                </a:ext>
              </a:extLst>
            </p:cNvPr>
            <p:cNvGrpSpPr/>
            <p:nvPr/>
          </p:nvGrpSpPr>
          <p:grpSpPr>
            <a:xfrm>
              <a:off x="6380245" y="4290136"/>
              <a:ext cx="2060366" cy="1390689"/>
              <a:chOff x="6403334" y="4269287"/>
              <a:chExt cx="2083050" cy="169913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A0E048-27D3-4DAA-ADE8-3E07FC137C35}"/>
                  </a:ext>
                </a:extLst>
              </p:cNvPr>
              <p:cNvSpPr/>
              <p:nvPr/>
            </p:nvSpPr>
            <p:spPr>
              <a:xfrm>
                <a:off x="6403334" y="4285052"/>
                <a:ext cx="2083050" cy="168336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1600" b="1" u="sng" dirty="0">
                  <a:solidFill>
                    <a:schemeClr val="tx1"/>
                  </a:solidFill>
                </a:endParaRPr>
              </a:p>
              <a:p>
                <a:r>
                  <a:rPr lang="fr-FR" sz="1600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sz="1600" dirty="0" err="1">
                    <a:solidFill>
                      <a:schemeClr val="tx1"/>
                    </a:solidFill>
                  </a:rPr>
                  <a:t>DateCmd</a:t>
                </a:r>
                <a:endParaRPr lang="fr-FR" sz="1600" dirty="0">
                  <a:solidFill>
                    <a:schemeClr val="tx1"/>
                  </a:solidFill>
                </a:endParaRPr>
              </a:p>
              <a:p>
                <a:r>
                  <a:rPr lang="fr-FR" sz="1600" b="1" dirty="0" err="1">
                    <a:solidFill>
                      <a:srgbClr val="C00000"/>
                    </a:solidFill>
                  </a:rPr>
                  <a:t>client_id</a:t>
                </a:r>
                <a:endParaRPr lang="fr-FR" sz="16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46E2B2D-CCF8-4743-90AA-4ECFC90846E3}"/>
                  </a:ext>
                </a:extLst>
              </p:cNvPr>
              <p:cNvSpPr/>
              <p:nvPr/>
            </p:nvSpPr>
            <p:spPr>
              <a:xfrm>
                <a:off x="6403334" y="4269287"/>
                <a:ext cx="2071610" cy="5089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commandes</a:t>
                </a:r>
              </a:p>
            </p:txBody>
          </p:sp>
        </p:grpSp>
      </p:grpSp>
      <p:sp>
        <p:nvSpPr>
          <p:cNvPr id="29" name="Flèche : gauche 28">
            <a:extLst>
              <a:ext uri="{FF2B5EF4-FFF2-40B4-BE49-F238E27FC236}">
                <a16:creationId xmlns:a16="http://schemas.microsoft.com/office/drawing/2014/main" id="{CA486F86-041E-4CD4-ACCA-44835E0AE780}"/>
              </a:ext>
            </a:extLst>
          </p:cNvPr>
          <p:cNvSpPr/>
          <p:nvPr/>
        </p:nvSpPr>
        <p:spPr>
          <a:xfrm>
            <a:off x="4828234" y="5607789"/>
            <a:ext cx="1768890" cy="57811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rgbClr val="C00000"/>
                </a:solidFill>
              </a:rPr>
              <a:t>belongsTo</a:t>
            </a:r>
            <a:endParaRPr lang="fr-FR" sz="1600" b="1" dirty="0">
              <a:solidFill>
                <a:srgbClr val="C00000"/>
              </a:solidFill>
            </a:endParaRP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DFE850B0-396B-4BE5-B35D-889FF5140E0E}"/>
              </a:ext>
            </a:extLst>
          </p:cNvPr>
          <p:cNvSpPr/>
          <p:nvPr/>
        </p:nvSpPr>
        <p:spPr>
          <a:xfrm>
            <a:off x="4832531" y="3813022"/>
            <a:ext cx="1768890" cy="5781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rgbClr val="C00000"/>
                </a:solidFill>
              </a:rPr>
              <a:t>hasMany</a:t>
            </a:r>
            <a:endParaRPr lang="fr-FR" sz="1600" b="1" dirty="0">
              <a:solidFill>
                <a:srgbClr val="C00000"/>
              </a:solidFill>
            </a:endParaRP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A96A510-9352-4769-9B09-A8FBF25ABF41}"/>
              </a:ext>
            </a:extLst>
          </p:cNvPr>
          <p:cNvGrpSpPr/>
          <p:nvPr/>
        </p:nvGrpSpPr>
        <p:grpSpPr>
          <a:xfrm>
            <a:off x="3347864" y="3354306"/>
            <a:ext cx="5107973" cy="1301516"/>
            <a:chOff x="2334594" y="4290134"/>
            <a:chExt cx="6106017" cy="1390691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F043E75D-7846-4669-9640-63307EEE9A34}"/>
                </a:ext>
              </a:extLst>
            </p:cNvPr>
            <p:cNvGrpSpPr/>
            <p:nvPr/>
          </p:nvGrpSpPr>
          <p:grpSpPr>
            <a:xfrm>
              <a:off x="2334594" y="4326434"/>
              <a:ext cx="1608100" cy="1354391"/>
              <a:chOff x="2243797" y="4330192"/>
              <a:chExt cx="2162704" cy="165478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E1480B7-0468-462E-B048-45EB7BAD6CF6}"/>
                  </a:ext>
                </a:extLst>
              </p:cNvPr>
              <p:cNvSpPr/>
              <p:nvPr/>
            </p:nvSpPr>
            <p:spPr>
              <a:xfrm>
                <a:off x="2243797" y="4330192"/>
                <a:ext cx="2162704" cy="165478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sz="1600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Nom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Prénom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D6F82C5-D378-4163-8762-D7680E6E413C}"/>
                  </a:ext>
                </a:extLst>
              </p:cNvPr>
              <p:cNvSpPr/>
              <p:nvPr/>
            </p:nvSpPr>
            <p:spPr>
              <a:xfrm>
                <a:off x="2243797" y="4330192"/>
                <a:ext cx="2162704" cy="5545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clients</a:t>
                </a:r>
              </a:p>
            </p:txBody>
          </p: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4788B417-9FD4-48E8-A4C1-AAA262F32F56}"/>
                </a:ext>
              </a:extLst>
            </p:cNvPr>
            <p:cNvGrpSpPr/>
            <p:nvPr/>
          </p:nvGrpSpPr>
          <p:grpSpPr>
            <a:xfrm>
              <a:off x="6380245" y="4290134"/>
              <a:ext cx="2060366" cy="1390689"/>
              <a:chOff x="6403335" y="4269287"/>
              <a:chExt cx="2083050" cy="169913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CC4CDC1-F921-48F2-8F4E-784818C10472}"/>
                  </a:ext>
                </a:extLst>
              </p:cNvPr>
              <p:cNvSpPr/>
              <p:nvPr/>
            </p:nvSpPr>
            <p:spPr>
              <a:xfrm>
                <a:off x="6403335" y="4285052"/>
                <a:ext cx="2083050" cy="16833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1600" b="1" u="sng" dirty="0">
                  <a:solidFill>
                    <a:schemeClr val="tx1"/>
                  </a:solidFill>
                </a:endParaRPr>
              </a:p>
              <a:p>
                <a:r>
                  <a:rPr lang="fr-FR" sz="1600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sz="1600" dirty="0" err="1">
                    <a:solidFill>
                      <a:schemeClr val="tx1"/>
                    </a:solidFill>
                  </a:rPr>
                  <a:t>DateCmd</a:t>
                </a:r>
                <a:endParaRPr lang="fr-FR" sz="1600" dirty="0">
                  <a:solidFill>
                    <a:schemeClr val="tx1"/>
                  </a:solidFill>
                </a:endParaRPr>
              </a:p>
              <a:p>
                <a:r>
                  <a:rPr lang="fr-FR" sz="1600" b="1" dirty="0" err="1">
                    <a:solidFill>
                      <a:srgbClr val="C00000"/>
                    </a:solidFill>
                  </a:rPr>
                  <a:t>client_id</a:t>
                </a:r>
                <a:endParaRPr lang="fr-FR" sz="16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40607A1-5217-4CEF-83DD-10399613D966}"/>
                  </a:ext>
                </a:extLst>
              </p:cNvPr>
              <p:cNvSpPr/>
              <p:nvPr/>
            </p:nvSpPr>
            <p:spPr>
              <a:xfrm>
                <a:off x="6403335" y="4269287"/>
                <a:ext cx="2071610" cy="5089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commandes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39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 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47564" y="3429000"/>
            <a:ext cx="7848872" cy="278202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'clients'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Blueprint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            	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'nom'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prenom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timestamps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902399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commandes 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47564" y="3429000"/>
            <a:ext cx="7848872" cy="30386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'commandes'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Blueprint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    	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DateCmd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foreignId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 				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constrained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'clients'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cascadeOnDelete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timestamps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486558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29562" y="3416424"/>
            <a:ext cx="7884876" cy="24939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HasFactory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commandes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hasMany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803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Commande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29562" y="3416424"/>
            <a:ext cx="7884876" cy="24939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Commande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HasFactory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belongsTo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17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n..n (Many To Many)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permettent de définir une relation entre plusieurs objets d’un côté et plusieurs objets de l’autre.</a:t>
            </a: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 la situation suivante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utilisateur peut avoir plusieurs rôles (‘</a:t>
            </a:r>
            <a:r>
              <a:rPr lang="fr-F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admin’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‘</a:t>
            </a:r>
            <a:r>
              <a:rPr lang="fr-F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modérateur’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rôle peut être donné à plusieurs utilisateurs(‘</a:t>
            </a:r>
            <a:r>
              <a:rPr lang="fr-FR" sz="2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yahya’</a:t>
            </a:r>
            <a:r>
              <a:rPr lang="fr-F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‘</a:t>
            </a:r>
            <a:r>
              <a:rPr lang="fr-FR" sz="2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ritaje’</a:t>
            </a:r>
            <a:r>
              <a:rPr lang="fr-F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7542B68-CD21-673E-B5BC-FE10D4C76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84984"/>
            <a:ext cx="72961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0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 le Framework PHP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Découvrir les notions fondamentales des </a:t>
            </a:r>
            <a:r>
              <a:rPr lang="fr-F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Préparer l’environnement de Laravel</a:t>
            </a:r>
            <a:endParaRPr lang="fr-F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avec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Connaître les fondements du modèle MVC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Maîtriser le Framework Laravel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Gérer la sécurité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Interagir avec la base de données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Prendre en charge les tests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lphaUcPeriod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Administrer un site à l’aide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éléments essentiels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Personnaliser graphiquement un site à l’aide d’un CMS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Manipuler les outils avancés d’un CMS</a:t>
            </a:r>
          </a:p>
          <a:p>
            <a:pPr marL="0" lvl="1" indent="0">
              <a:buNone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lvl="0" indent="-457200">
              <a:buFont typeface="+mj-lt"/>
              <a:buAutoNum type="alphaUcPeriod"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8747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7429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Comme la relation est symétrique on a une seule méthode : </a:t>
            </a:r>
            <a:r>
              <a:rPr lang="fr-FR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belongsToMany</a:t>
            </a:r>
            <a:endParaRPr lang="fr-FR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7542B68-CD21-673E-B5BC-FE10D4C76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958973"/>
            <a:ext cx="7296150" cy="2105025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5CB21587-C34A-F430-67EB-21818E4AAE24}"/>
              </a:ext>
            </a:extLst>
          </p:cNvPr>
          <p:cNvSpPr/>
          <p:nvPr/>
        </p:nvSpPr>
        <p:spPr>
          <a:xfrm>
            <a:off x="3563888" y="3792177"/>
            <a:ext cx="2488970" cy="5781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rgbClr val="C00000"/>
                </a:solidFill>
              </a:rPr>
              <a:t>belongsToMany</a:t>
            </a:r>
            <a:endParaRPr lang="fr-FR" sz="1600" b="1" dirty="0">
              <a:solidFill>
                <a:srgbClr val="C00000"/>
              </a:solidFill>
            </a:endParaRPr>
          </a:p>
        </p:txBody>
      </p:sp>
      <p:sp>
        <p:nvSpPr>
          <p:cNvPr id="6" name="Flèche : gauche 5">
            <a:extLst>
              <a:ext uri="{FF2B5EF4-FFF2-40B4-BE49-F238E27FC236}">
                <a16:creationId xmlns:a16="http://schemas.microsoft.com/office/drawing/2014/main" id="{D1E8FF76-C323-42FB-7CBD-77022AF7635A}"/>
              </a:ext>
            </a:extLst>
          </p:cNvPr>
          <p:cNvSpPr/>
          <p:nvPr/>
        </p:nvSpPr>
        <p:spPr>
          <a:xfrm>
            <a:off x="3563888" y="6042883"/>
            <a:ext cx="2488970" cy="57811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rgbClr val="C00000"/>
                </a:solidFill>
              </a:rPr>
              <a:t>belongsToMany</a:t>
            </a:r>
            <a:endParaRPr lang="fr-FR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177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Création des modèles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faut donc au préalable créer également une migration pour la table </a:t>
            </a:r>
            <a:r>
              <a:rPr lang="fr-FR" sz="20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role_user</a:t>
            </a: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le nom de la table est construit en joignant les noms des tables </a:t>
            </a:r>
            <a:r>
              <a:rPr lang="fr-FR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(tous deux au singulier !) </a:t>
            </a: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</a:t>
            </a:r>
            <a:r>
              <a:rPr lang="fr-FR" sz="20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l’ordre alphabétique</a:t>
            </a: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Cela permet à </a:t>
            </a:r>
            <a:r>
              <a:rPr lang="fr-FR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faire directement le lien entre les tables sans avoir à préciser le nom de la table de relation.</a:t>
            </a:r>
          </a:p>
          <a:p>
            <a:pPr marL="400050" lvl="1" indent="0">
              <a:buNone/>
            </a:pPr>
            <a:endParaRPr lang="fr-FR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47564" y="3238128"/>
            <a:ext cx="7848872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//Création des modèles</a:t>
            </a:r>
          </a:p>
          <a:p>
            <a:r>
              <a:rPr lang="fr-F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fr-F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artisan </a:t>
            </a:r>
            <a:r>
              <a:rPr lang="fr-F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--migration  </a:t>
            </a:r>
          </a:p>
          <a:p>
            <a:r>
              <a:rPr lang="fr-F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fr-F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artisan </a:t>
            </a:r>
            <a:r>
              <a:rPr lang="fr-F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B050"/>
                </a:solidFill>
                <a:latin typeface="Consolas" panose="020B0609020204030204" pitchFamily="49" charset="0"/>
              </a:rPr>
              <a:t>Role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--migration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C72E59F-C523-218D-B828-47B0A2D5985D}"/>
              </a:ext>
            </a:extLst>
          </p:cNvPr>
          <p:cNvSpPr/>
          <p:nvPr/>
        </p:nvSpPr>
        <p:spPr>
          <a:xfrm>
            <a:off x="647564" y="5884168"/>
            <a:ext cx="7848872" cy="7634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//Création de la table de pivot</a:t>
            </a:r>
          </a:p>
          <a:p>
            <a:r>
              <a:rPr lang="fr-F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fr-FR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artisan </a:t>
            </a:r>
            <a:r>
              <a:rPr lang="fr-FR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migration</a:t>
            </a:r>
            <a:r>
              <a:rPr lang="fr-F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create_</a:t>
            </a:r>
            <a:r>
              <a:rPr lang="fr-FR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role_user_</a:t>
            </a:r>
            <a:r>
              <a:rPr lang="fr-FR" dirty="0" err="1">
                <a:solidFill>
                  <a:schemeClr val="tx1"/>
                </a:solidFill>
                <a:latin typeface="Consolas" panose="020B0609020204030204" pitchFamily="49" charset="0"/>
              </a:rPr>
              <a:t>table</a:t>
            </a:r>
            <a:endParaRPr lang="fr-FR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5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47564" y="3429000"/>
            <a:ext cx="7848872" cy="30386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Blueprint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            	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‘email’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     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timestamps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990608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47564" y="3429000"/>
            <a:ext cx="7848872" cy="30386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roles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Blueprint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            	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timestamps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866012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la table pivot :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role_user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47564" y="3429000"/>
            <a:ext cx="7848872" cy="30386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role_user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Blueprint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  	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();             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	 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$table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timestamps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  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foreignId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role_id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constrained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  $table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foreignId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fr-FR" dirty="0" err="1">
                <a:solidFill>
                  <a:srgbClr val="CE9178"/>
                </a:solidFill>
                <a:latin typeface="Consolas" panose="020B0609020204030204" pitchFamily="49" charset="0"/>
              </a:rPr>
              <a:t>user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constrained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299079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méthodes sur chaque modèle sont toutes deux de la forme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belongsToMany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29562" y="4031352"/>
            <a:ext cx="7884876" cy="24939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HasFactory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roles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i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belongsToMany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262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méthodes sur chaque modèle sont toutes deux de la forme </a:t>
            </a:r>
            <a:r>
              <a:rPr lang="fr-FR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belongsToMany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29562" y="4031352"/>
            <a:ext cx="7884876" cy="249399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HasFactory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i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i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belongsToMany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F8F8F2"/>
                </a:solidFill>
                <a:latin typeface="Consolas" panose="020B0609020204030204" pitchFamily="49" charset="0"/>
              </a:rPr>
              <a:t>User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FR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3911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vous choisissez une autre table que le nom par défaut, vous pouvez ajouter votre propre nom de table en tant que paramètre à la méthode d’extraction.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 défaut, Eloquent suppose que le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fr-F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role_id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colonnes de la  table croisé dynamique. Si vous choisissez de les nommer différemment, vous pouvez l’utiliser comme troisième et quatrième paramètre :</a:t>
            </a: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801630" y="4005064"/>
            <a:ext cx="7540740" cy="57606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$this-&gt;</a:t>
            </a:r>
            <a:r>
              <a:rPr lang="en-US" b="0" i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belongsToMany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(User::</a:t>
            </a:r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user_role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8A7A9F7-6289-B8F0-337B-61F1848940DC}"/>
              </a:ext>
            </a:extLst>
          </p:cNvPr>
          <p:cNvSpPr/>
          <p:nvPr/>
        </p:nvSpPr>
        <p:spPr>
          <a:xfrm>
            <a:off x="683568" y="5589240"/>
            <a:ext cx="7658802" cy="9361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$this-&gt;</a:t>
            </a:r>
            <a:r>
              <a:rPr lang="en-US" b="0" i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belongsToMany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(Profile::</a:t>
            </a:r>
            <a:r>
              <a:rPr lang="en-US" b="0" i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user_role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role</a:t>
            </a:r>
            <a:r>
              <a:rPr lang="en-US" b="0" i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b="0" i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i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33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Contrôleur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UserController</a:t>
            </a: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 : </a:t>
            </a:r>
            <a:r>
              <a:rPr lang="fr-FR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web.php</a:t>
            </a:r>
            <a:endParaRPr lang="fr-FR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29562" y="3416424"/>
            <a:ext cx="7884876" cy="21728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        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//$user = User::find(1);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   </a:t>
            </a:r>
            <a:r>
              <a:rPr lang="en-US" i="1" dirty="0">
                <a:solidFill>
                  <a:srgbClr val="AAAAAA"/>
                </a:solidFill>
                <a:latin typeface="Consolas" panose="020B0609020204030204" pitchFamily="49" charset="0"/>
              </a:rPr>
              <a:t>//return $user-&gt;roles;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        $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A3E9D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role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users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C4AD128-5951-488F-BEC7-CB0AE7DF06E9}"/>
              </a:ext>
            </a:extLst>
          </p:cNvPr>
          <p:cNvSpPr/>
          <p:nvPr/>
        </p:nvSpPr>
        <p:spPr>
          <a:xfrm>
            <a:off x="629562" y="6090125"/>
            <a:ext cx="7884876" cy="5249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dirty="0">
                <a:solidFill>
                  <a:srgbClr val="7A3E9D"/>
                </a:solidFill>
                <a:latin typeface="Consolas" panose="020B0609020204030204" pitchFamily="49" charset="0"/>
              </a:rPr>
              <a:t>Route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resource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(‘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users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’,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UserController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14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Intérêt de l’Object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Mapper ORM Eloquent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modèles (Génération, récupération, insertion, suppression…)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 Eloquent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des collections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des valeurs d’attributs Eloquent (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accessor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mutator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casting)</a:t>
            </a:r>
          </a:p>
          <a:p>
            <a:pPr marL="685800" lvl="1" indent="-171450">
              <a:buFont typeface="Wingdings" panose="05000000000000000000" pitchFamily="2" charset="2"/>
              <a:buChar char="ü"/>
            </a:pP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Sérialisation</a:t>
            </a:r>
          </a:p>
          <a:p>
            <a:pPr marL="0" lvl="0" indent="0">
              <a:buNone/>
            </a:pPr>
            <a:endParaRPr lang="fr-FR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485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fr-FR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relation signifie que vous avez deux tables ou plus avec des enregistrements qui sont liés les uns aux autres .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Eloquent sont définies comme des méthodes sur vos classes de modèle Eloquent.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Étant donné que les relations servent également de puissants générateurs de requêtes , la définition de relations en tant que méthodes offre de puissantes capacités de chaînage de méthodes et d'interrogation. </a:t>
            </a: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7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de relations dans ORM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One) 1 à 1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Many) 1 à plusieurs</a:t>
            </a:r>
            <a:endParaRPr lang="fr-FR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Many) plusieurs à plusieurs (avec table intermédiaire)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II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lang="fr-FR" sz="2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(Has One </a:t>
            </a:r>
            <a:r>
              <a:rPr lang="fr-FR" sz="2000" b="1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2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Many </a:t>
            </a:r>
            <a:r>
              <a:rPr lang="fr-FR" sz="2000" b="1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fr-FR" sz="2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 III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 </a:t>
            </a:r>
            <a:r>
              <a:rPr lang="fr-FR" sz="2000" b="1" i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b="1" i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Many </a:t>
            </a:r>
            <a:r>
              <a:rPr lang="fr-FR" sz="2000" b="1" i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 </a:t>
            </a:r>
            <a:r>
              <a:rPr lang="fr-FR" sz="2000" b="1" i="1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Polymorphic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48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plus simple relation mais la moins utile. Une relation de type «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One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ou «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One-To-One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». Cela signifie effectivement qu’un certain enregistrement est lié à un autre enregistrement (mais pas à plusieurs autres enregistrements !).</a:t>
            </a:r>
          </a:p>
          <a:p>
            <a:pPr marL="400050" lvl="1" indent="0">
              <a:buNone/>
            </a:pPr>
            <a:r>
              <a:rPr lang="fr-FR" sz="2000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 :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0FDA912-BABF-41A1-9589-C38D95FC911B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flipV="1">
            <a:off x="3875867" y="5069686"/>
            <a:ext cx="8226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AC029E2-0156-4839-9D3E-23F04128C0FC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>
            <a:off x="5850610" y="5069686"/>
            <a:ext cx="8873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23FDC57-A83D-4BFB-A191-F1F7EC4621F3}"/>
              </a:ext>
            </a:extLst>
          </p:cNvPr>
          <p:cNvGrpSpPr/>
          <p:nvPr/>
        </p:nvGrpSpPr>
        <p:grpSpPr>
          <a:xfrm>
            <a:off x="2483768" y="4085242"/>
            <a:ext cx="6111511" cy="1935122"/>
            <a:chOff x="2334594" y="4269274"/>
            <a:chExt cx="6111511" cy="1935122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401A27EB-B9E8-40C8-A85A-B373C97611A9}"/>
                </a:ext>
              </a:extLst>
            </p:cNvPr>
            <p:cNvGrpSpPr/>
            <p:nvPr/>
          </p:nvGrpSpPr>
          <p:grpSpPr>
            <a:xfrm>
              <a:off x="2334594" y="4384141"/>
              <a:ext cx="1392099" cy="1739155"/>
              <a:chOff x="2243797" y="4400698"/>
              <a:chExt cx="1872208" cy="212488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53B5BDD-08FF-4F97-9AF7-739FDC6D986F}"/>
                  </a:ext>
                </a:extLst>
              </p:cNvPr>
              <p:cNvSpPr/>
              <p:nvPr/>
            </p:nvSpPr>
            <p:spPr>
              <a:xfrm>
                <a:off x="2243797" y="4400699"/>
                <a:ext cx="1872208" cy="21248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Nom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Prénom</a:t>
                </a:r>
              </a:p>
              <a:p>
                <a:r>
                  <a:rPr lang="fr-FR" b="1" dirty="0" err="1">
                    <a:solidFill>
                      <a:srgbClr val="C00000"/>
                    </a:solidFill>
                  </a:rPr>
                  <a:t>carte_id</a:t>
                </a:r>
                <a:endParaRPr lang="fr-FR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E093D68-E773-49BD-853C-351CDB185789}"/>
                  </a:ext>
                </a:extLst>
              </p:cNvPr>
              <p:cNvSpPr/>
              <p:nvPr/>
            </p:nvSpPr>
            <p:spPr>
              <a:xfrm>
                <a:off x="2243797" y="4400698"/>
                <a:ext cx="1872208" cy="4839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err="1">
                    <a:solidFill>
                      <a:srgbClr val="002060"/>
                    </a:solidFill>
                  </a:rPr>
                  <a:t>adhèrents</a:t>
                </a:r>
                <a:endParaRPr lang="fr-FR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AE4D2954-4A0E-4AE8-96C5-1253FDD3992C}"/>
                </a:ext>
              </a:extLst>
            </p:cNvPr>
            <p:cNvGrpSpPr/>
            <p:nvPr/>
          </p:nvGrpSpPr>
          <p:grpSpPr>
            <a:xfrm>
              <a:off x="6588785" y="4290136"/>
              <a:ext cx="1857320" cy="1914260"/>
              <a:chOff x="6614176" y="4269287"/>
              <a:chExt cx="1877770" cy="233882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A0E048-27D3-4DAA-ADE8-3E07FC137C35}"/>
                  </a:ext>
                </a:extLst>
              </p:cNvPr>
              <p:cNvSpPr/>
              <p:nvPr/>
            </p:nvSpPr>
            <p:spPr>
              <a:xfrm>
                <a:off x="6614176" y="4285052"/>
                <a:ext cx="1872208" cy="23230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DateAbonnement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DateValidité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Tarif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46E2B2D-CCF8-4743-90AA-4ECFC90846E3}"/>
                  </a:ext>
                </a:extLst>
              </p:cNvPr>
              <p:cNvSpPr/>
              <p:nvPr/>
            </p:nvSpPr>
            <p:spPr>
              <a:xfrm>
                <a:off x="6619738" y="4269287"/>
                <a:ext cx="1872208" cy="5089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cartes</a:t>
                </a:r>
              </a:p>
            </p:txBody>
          </p: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88A3091-AF2A-4FF9-8A8A-65934359DEE3}"/>
                </a:ext>
              </a:extLst>
            </p:cNvPr>
            <p:cNvSpPr/>
            <p:nvPr/>
          </p:nvSpPr>
          <p:spPr>
            <a:xfrm>
              <a:off x="4549309" y="4857674"/>
              <a:ext cx="1152127" cy="7920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rgbClr val="00B050"/>
                  </a:solidFill>
                </a:rPr>
                <a:t>Avoir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FAC85888-E0B9-4EDD-81CC-649B0222B079}"/>
                </a:ext>
              </a:extLst>
            </p:cNvPr>
            <p:cNvSpPr txBox="1"/>
            <p:nvPr/>
          </p:nvSpPr>
          <p:spPr>
            <a:xfrm>
              <a:off x="4422921" y="4269274"/>
              <a:ext cx="14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002060"/>
                  </a:solidFill>
                </a:rPr>
                <a:t>Type Relation</a:t>
              </a:r>
            </a:p>
            <a:p>
              <a:pPr algn="ctr"/>
              <a:r>
                <a:rPr lang="fr-FR" b="1" dirty="0">
                  <a:solidFill>
                    <a:srgbClr val="C00000"/>
                  </a:solidFill>
                </a:rPr>
                <a:t>1:1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F148F8A-9AAB-4CE2-AA75-F09B372E5955}"/>
                </a:ext>
              </a:extLst>
            </p:cNvPr>
            <p:cNvSpPr txBox="1"/>
            <p:nvPr/>
          </p:nvSpPr>
          <p:spPr>
            <a:xfrm>
              <a:off x="3661772" y="4978031"/>
              <a:ext cx="988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</a:rPr>
                <a:t>1  ,  1</a:t>
              </a:r>
            </a:p>
            <a:p>
              <a:pPr algn="ct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</a:rPr>
                <a:t>Min , Max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C767C59-8F56-4169-95D3-67383D77B039}"/>
                </a:ext>
              </a:extLst>
            </p:cNvPr>
            <p:cNvSpPr txBox="1"/>
            <p:nvPr/>
          </p:nvSpPr>
          <p:spPr>
            <a:xfrm>
              <a:off x="5659205" y="4978031"/>
              <a:ext cx="988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</a:rPr>
                <a:t>1  ,  1</a:t>
              </a:r>
            </a:p>
            <a:p>
              <a:pPr algn="ctr"/>
              <a:r>
                <a:rPr lang="fr-FR" sz="1400" dirty="0">
                  <a:solidFill>
                    <a:schemeClr val="accent6">
                      <a:lumMod val="75000"/>
                    </a:schemeClr>
                  </a:solidFill>
                </a:rPr>
                <a:t>Min , 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206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r>
              <a:rPr lang="fr-F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relation directe :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hasOne</a:t>
            </a:r>
            <a:endParaRPr lang="fr-F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l’inverse de la relation :</a:t>
            </a:r>
          </a:p>
          <a:p>
            <a:pPr marL="400050" lvl="1" indent="0">
              <a:buNone/>
            </a:pPr>
            <a:r>
              <a:rPr lang="fr-F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belongsTo</a:t>
            </a:r>
            <a:endParaRPr lang="fr-FR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23FDC57-A83D-4BFB-A191-F1F7EC4621F3}"/>
              </a:ext>
            </a:extLst>
          </p:cNvPr>
          <p:cNvGrpSpPr/>
          <p:nvPr/>
        </p:nvGrpSpPr>
        <p:grpSpPr>
          <a:xfrm>
            <a:off x="3836225" y="4997472"/>
            <a:ext cx="4756703" cy="1639408"/>
            <a:chOff x="2334594" y="4303039"/>
            <a:chExt cx="6106013" cy="1646652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401A27EB-B9E8-40C8-A85A-B373C97611A9}"/>
                </a:ext>
              </a:extLst>
            </p:cNvPr>
            <p:cNvGrpSpPr/>
            <p:nvPr/>
          </p:nvGrpSpPr>
          <p:grpSpPr>
            <a:xfrm>
              <a:off x="2334594" y="4326433"/>
              <a:ext cx="1608100" cy="1623257"/>
              <a:chOff x="2243797" y="4330192"/>
              <a:chExt cx="2162704" cy="198328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53B5BDD-08FF-4F97-9AF7-739FDC6D986F}"/>
                  </a:ext>
                </a:extLst>
              </p:cNvPr>
              <p:cNvSpPr/>
              <p:nvPr/>
            </p:nvSpPr>
            <p:spPr>
              <a:xfrm>
                <a:off x="2243797" y="4330192"/>
                <a:ext cx="2162704" cy="198328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sz="1600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Nom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Prénom</a:t>
                </a:r>
              </a:p>
              <a:p>
                <a:r>
                  <a:rPr lang="fr-FR" sz="1600" b="1" dirty="0">
                    <a:solidFill>
                      <a:srgbClr val="C00000"/>
                    </a:solidFill>
                  </a:rPr>
                  <a:t>cartes_id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E093D68-E773-49BD-853C-351CDB185789}"/>
                  </a:ext>
                </a:extLst>
              </p:cNvPr>
              <p:cNvSpPr/>
              <p:nvPr/>
            </p:nvSpPr>
            <p:spPr>
              <a:xfrm>
                <a:off x="2243797" y="4330192"/>
                <a:ext cx="2162704" cy="5545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err="1">
                    <a:solidFill>
                      <a:srgbClr val="002060"/>
                    </a:solidFill>
                  </a:rPr>
                  <a:t>adhèrents</a:t>
                </a:r>
                <a:endParaRPr lang="fr-FR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AE4D2954-4A0E-4AE8-96C5-1253FDD3992C}"/>
                </a:ext>
              </a:extLst>
            </p:cNvPr>
            <p:cNvGrpSpPr/>
            <p:nvPr/>
          </p:nvGrpSpPr>
          <p:grpSpPr>
            <a:xfrm>
              <a:off x="6258686" y="4303039"/>
              <a:ext cx="2181921" cy="1646652"/>
              <a:chOff x="6280439" y="4285052"/>
              <a:chExt cx="2205944" cy="201186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9A0E048-27D3-4DAA-ADE8-3E07FC137C35}"/>
                  </a:ext>
                </a:extLst>
              </p:cNvPr>
              <p:cNvSpPr/>
              <p:nvPr/>
            </p:nvSpPr>
            <p:spPr>
              <a:xfrm>
                <a:off x="6295872" y="4285052"/>
                <a:ext cx="2190511" cy="20118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1600" b="1" u="sng" dirty="0">
                  <a:solidFill>
                    <a:schemeClr val="tx1"/>
                  </a:solidFill>
                </a:endParaRPr>
              </a:p>
              <a:p>
                <a:r>
                  <a:rPr lang="fr-FR" sz="1600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DateAbonnement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DateValidité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Tarif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46E2B2D-CCF8-4743-90AA-4ECFC90846E3}"/>
                  </a:ext>
                </a:extLst>
              </p:cNvPr>
              <p:cNvSpPr/>
              <p:nvPr/>
            </p:nvSpPr>
            <p:spPr>
              <a:xfrm>
                <a:off x="6280439" y="4296766"/>
                <a:ext cx="2205944" cy="5089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cartes</a:t>
                </a:r>
              </a:p>
            </p:txBody>
          </p:sp>
        </p:grpSp>
      </p:grpSp>
      <p:sp>
        <p:nvSpPr>
          <p:cNvPr id="29" name="Flèche : gauche 28">
            <a:extLst>
              <a:ext uri="{FF2B5EF4-FFF2-40B4-BE49-F238E27FC236}">
                <a16:creationId xmlns:a16="http://schemas.microsoft.com/office/drawing/2014/main" id="{CA486F86-041E-4CD4-ACCA-44835E0AE780}"/>
              </a:ext>
            </a:extLst>
          </p:cNvPr>
          <p:cNvSpPr/>
          <p:nvPr/>
        </p:nvSpPr>
        <p:spPr>
          <a:xfrm>
            <a:off x="5103249" y="4000836"/>
            <a:ext cx="1679055" cy="578116"/>
          </a:xfrm>
          <a:prstGeom prst="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hasOne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DFE850B0-396B-4BE5-B35D-889FF5140E0E}"/>
              </a:ext>
            </a:extLst>
          </p:cNvPr>
          <p:cNvSpPr/>
          <p:nvPr/>
        </p:nvSpPr>
        <p:spPr>
          <a:xfrm>
            <a:off x="5157485" y="5579538"/>
            <a:ext cx="1679055" cy="57811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C00000"/>
                </a:solidFill>
              </a:rPr>
              <a:t>belongsTo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A96A510-9352-4769-9B09-A8FBF25ABF41}"/>
              </a:ext>
            </a:extLst>
          </p:cNvPr>
          <p:cNvGrpSpPr/>
          <p:nvPr/>
        </p:nvGrpSpPr>
        <p:grpSpPr>
          <a:xfrm>
            <a:off x="3829270" y="3316047"/>
            <a:ext cx="4763658" cy="1572494"/>
            <a:chOff x="2746185" y="4290135"/>
            <a:chExt cx="5694426" cy="1680235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F043E75D-7846-4669-9640-63307EEE9A34}"/>
                </a:ext>
              </a:extLst>
            </p:cNvPr>
            <p:cNvGrpSpPr/>
            <p:nvPr/>
          </p:nvGrpSpPr>
          <p:grpSpPr>
            <a:xfrm>
              <a:off x="2746185" y="4347112"/>
              <a:ext cx="1497514" cy="1623258"/>
              <a:chOff x="2797339" y="4355456"/>
              <a:chExt cx="2013980" cy="198328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E1480B7-0468-462E-B048-45EB7BAD6CF6}"/>
                  </a:ext>
                </a:extLst>
              </p:cNvPr>
              <p:cNvSpPr/>
              <p:nvPr/>
            </p:nvSpPr>
            <p:spPr>
              <a:xfrm>
                <a:off x="2797341" y="4355456"/>
                <a:ext cx="2013978" cy="198328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b="1" u="sng" dirty="0">
                  <a:solidFill>
                    <a:schemeClr val="tx1"/>
                  </a:solidFill>
                </a:endParaRPr>
              </a:p>
              <a:p>
                <a:r>
                  <a:rPr lang="fr-FR" sz="1600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Nom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Prénom</a:t>
                </a:r>
              </a:p>
              <a:p>
                <a:r>
                  <a:rPr lang="fr-FR" sz="1600" b="1">
                    <a:solidFill>
                      <a:srgbClr val="C00000"/>
                    </a:solidFill>
                  </a:rPr>
                  <a:t>cartes_id</a:t>
                </a:r>
                <a:endParaRPr lang="fr-FR" sz="16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D6F82C5-D378-4163-8762-D7680E6E413C}"/>
                  </a:ext>
                </a:extLst>
              </p:cNvPr>
              <p:cNvSpPr/>
              <p:nvPr/>
            </p:nvSpPr>
            <p:spPr>
              <a:xfrm>
                <a:off x="2797339" y="4366065"/>
                <a:ext cx="2013978" cy="5545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err="1">
                    <a:solidFill>
                      <a:srgbClr val="002060"/>
                    </a:solidFill>
                  </a:rPr>
                  <a:t>adhèrents</a:t>
                </a:r>
                <a:endParaRPr lang="fr-FR" b="1" dirty="0"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4788B417-9FD4-48E8-A4C1-AAA262F32F56}"/>
                </a:ext>
              </a:extLst>
            </p:cNvPr>
            <p:cNvGrpSpPr/>
            <p:nvPr/>
          </p:nvGrpSpPr>
          <p:grpSpPr>
            <a:xfrm>
              <a:off x="6380245" y="4290135"/>
              <a:ext cx="2060366" cy="1659555"/>
              <a:chOff x="6403335" y="4269287"/>
              <a:chExt cx="2083050" cy="202763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CC4CDC1-F921-48F2-8F4E-784818C10472}"/>
                  </a:ext>
                </a:extLst>
              </p:cNvPr>
              <p:cNvSpPr/>
              <p:nvPr/>
            </p:nvSpPr>
            <p:spPr>
              <a:xfrm>
                <a:off x="6403335" y="4285052"/>
                <a:ext cx="2083050" cy="20118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sz="1600" b="1" u="sng" dirty="0">
                  <a:solidFill>
                    <a:schemeClr val="tx1"/>
                  </a:solidFill>
                </a:endParaRPr>
              </a:p>
              <a:p>
                <a:r>
                  <a:rPr lang="fr-FR" sz="1600" b="1" u="sng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DateAbonnement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DateValidité</a:t>
                </a:r>
              </a:p>
              <a:p>
                <a:r>
                  <a:rPr lang="fr-FR" sz="1600" dirty="0">
                    <a:solidFill>
                      <a:schemeClr val="tx1"/>
                    </a:solidFill>
                  </a:rPr>
                  <a:t>Tarif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40607A1-5217-4CEF-83DD-10399613D966}"/>
                  </a:ext>
                </a:extLst>
              </p:cNvPr>
              <p:cNvSpPr/>
              <p:nvPr/>
            </p:nvSpPr>
            <p:spPr>
              <a:xfrm>
                <a:off x="6403335" y="4269287"/>
                <a:ext cx="2071610" cy="5089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002060"/>
                    </a:solidFill>
                  </a:rPr>
                  <a:t>cartes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617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adherents</a:t>
            </a:r>
            <a:endParaRPr lang="fr-FR" sz="2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29562" y="3416424"/>
            <a:ext cx="7884876" cy="24939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up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</a:t>
            </a:r>
            <a:r>
              <a:rPr lang="fr-FR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Schema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create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adherents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Blueprint</a:t>
            </a:r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id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string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sz="1600" dirty="0">
                <a:solidFill>
                  <a:srgbClr val="448C27"/>
                </a:solidFill>
                <a:latin typeface="Consolas" panose="020B0609020204030204" pitchFamily="49" charset="0"/>
              </a:rPr>
              <a:t>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string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Prenom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’);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sz="1600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timestamps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777777"/>
                </a:solidFill>
                <a:latin typeface="Consolas" panose="020B0609020204030204" pitchFamily="49" charset="0"/>
              </a:rPr>
              <a:t>});</a:t>
            </a:r>
            <a:endParaRPr lang="fr-FR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2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61B9B-A94A-41A0-B2B5-8EAB5968A763}"/>
              </a:ext>
            </a:extLst>
          </p:cNvPr>
          <p:cNvSpPr/>
          <p:nvPr/>
        </p:nvSpPr>
        <p:spPr>
          <a:xfrm>
            <a:off x="457200" y="332656"/>
            <a:ext cx="8229600" cy="1267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EDF2E-28D5-4E7E-9002-E0B03A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0364"/>
            <a:ext cx="8229600" cy="1152128"/>
          </a:xfrm>
        </p:spPr>
        <p:txBody>
          <a:bodyPr>
            <a:normAutofit fontScale="90000"/>
          </a:bodyPr>
          <a:lstStyle/>
          <a:p>
            <a:br>
              <a:rPr lang="fr-FR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sz="2700" b="1" dirty="0">
                <a:solidFill>
                  <a:srgbClr val="C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Développer en back-end</a:t>
            </a:r>
            <a:br>
              <a:rPr lang="fr-FR" sz="2700" b="1" dirty="0">
                <a:solidFill>
                  <a:schemeClr val="tx2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br>
              <a:rPr lang="fr-FR" dirty="0">
                <a:solidFill>
                  <a:srgbClr val="C00000"/>
                </a:solidFill>
              </a:rPr>
            </a:b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7025C-DB73-4FBD-AE8F-1E15F960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3"/>
            </a:pPr>
            <a:r>
              <a:rPr lang="fr-F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Approfondir la programmation Laravel</a:t>
            </a:r>
            <a:endParaRPr lang="fr-FR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buFont typeface="+mj-lt"/>
              <a:buAutoNum type="arabicPeriod" startAt="3"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 l’ORM Eloquent</a:t>
            </a:r>
            <a:endParaRPr lang="fr-FR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0" algn="ctr">
              <a:buNone/>
            </a:pPr>
            <a:r>
              <a:rPr lang="fr-F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relations de modèle dans Laravel Eloquent</a:t>
            </a:r>
          </a:p>
          <a:p>
            <a:pPr marL="400050" lvl="1" indent="0">
              <a:buNone/>
            </a:pP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(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</a:t>
            </a:r>
            <a:r>
              <a:rPr lang="fr-FR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fr-FR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fr-F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cartes </a:t>
            </a: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D8F0467-4617-4BDB-9ACC-5CDD60AD2B61}"/>
              </a:ext>
            </a:extLst>
          </p:cNvPr>
          <p:cNvSpPr/>
          <p:nvPr/>
        </p:nvSpPr>
        <p:spPr>
          <a:xfrm>
            <a:off x="647564" y="3645024"/>
            <a:ext cx="7848872" cy="27820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up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Schema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::</a:t>
            </a:r>
            <a:r>
              <a:rPr lang="fr-FR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create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cartes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A3E9D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fr-FR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Blueprint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id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date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DateAbonnement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date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dirty="0" err="1">
                <a:solidFill>
                  <a:srgbClr val="448C27"/>
                </a:solidFill>
                <a:latin typeface="Consolas" panose="020B0609020204030204" pitchFamily="49" charset="0"/>
              </a:rPr>
              <a:t>DateValidité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fr-FR" dirty="0">
                <a:solidFill>
                  <a:srgbClr val="448C27"/>
                </a:solidFill>
                <a:latin typeface="Consolas" panose="020B0609020204030204" pitchFamily="49" charset="0"/>
              </a:rPr>
              <a:t>Tarif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’);</a:t>
            </a:r>
          </a:p>
          <a:p>
            <a:r>
              <a:rPr lang="en-US" dirty="0">
                <a:solidFill>
                  <a:srgbClr val="7A3E9D"/>
                </a:solidFill>
                <a:latin typeface="Consolas" panose="020B0609020204030204" pitchFamily="49" charset="0"/>
              </a:rPr>
              <a:t>	     $table</a:t>
            </a:r>
            <a:r>
              <a:rPr lang="en-US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en-US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foreignId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448C27"/>
                </a:solidFill>
                <a:latin typeface="Consolas" panose="020B0609020204030204" pitchFamily="49" charset="0"/>
              </a:rPr>
              <a:t>adherent_id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 </a:t>
            </a:r>
            <a:r>
              <a:rPr lang="en-US" b="1" dirty="0">
                <a:solidFill>
                  <a:srgbClr val="AA3731"/>
                </a:solidFill>
                <a:latin typeface="Consolas" panose="020B0609020204030204" pitchFamily="49" charset="0"/>
              </a:rPr>
              <a:t>constrained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48C27"/>
                </a:solidFill>
                <a:latin typeface="Consolas" panose="020B0609020204030204" pitchFamily="49" charset="0"/>
              </a:rPr>
              <a:t>'adherents'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cascadeOnDelete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$</a:t>
            </a:r>
            <a:r>
              <a:rPr lang="fr-FR" dirty="0">
                <a:solidFill>
                  <a:srgbClr val="7A3E9D"/>
                </a:solidFill>
                <a:latin typeface="Consolas" panose="020B0609020204030204" pitchFamily="49" charset="0"/>
              </a:rPr>
              <a:t>table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-&gt;</a:t>
            </a:r>
            <a:r>
              <a:rPr lang="fr-FR" b="1" dirty="0">
                <a:solidFill>
                  <a:srgbClr val="AA3731"/>
                </a:solidFill>
                <a:latin typeface="Consolas" panose="020B0609020204030204" pitchFamily="49" charset="0"/>
              </a:rPr>
              <a:t>timestamps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});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726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4223</TotalTime>
  <Words>2269</Words>
  <Application>Microsoft Office PowerPoint</Application>
  <PresentationFormat>On-screen Show (4:3)</PresentationFormat>
  <Paragraphs>524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Angsana New</vt:lpstr>
      <vt:lpstr>Arial</vt:lpstr>
      <vt:lpstr>Calibri</vt:lpstr>
      <vt:lpstr>Consolas</vt:lpstr>
      <vt:lpstr>Times New Roman</vt:lpstr>
      <vt:lpstr>Wingdings</vt:lpstr>
      <vt:lpstr>Thème Office</vt:lpstr>
      <vt:lpstr>PowerPoint Presentation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  <vt:lpstr>  Développer en back-end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 DOT NET Langage VB.NET Réalisé par M. Hamid Belyazidi Année Scolaire 2011/2012 </dc:title>
  <dc:creator>Belyazidi</dc:creator>
  <cp:lastModifiedBy>SAFAE LASSRI</cp:lastModifiedBy>
  <cp:revision>400</cp:revision>
  <dcterms:created xsi:type="dcterms:W3CDTF">2011-10-01T12:57:10Z</dcterms:created>
  <dcterms:modified xsi:type="dcterms:W3CDTF">2023-04-08T11:06:20Z</dcterms:modified>
</cp:coreProperties>
</file>