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80" d="100"/>
          <a:sy n="80" d="100"/>
        </p:scale>
        <p:origin x="1466" y="3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25/02/2023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25/02/2023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783409" y="6287016"/>
            <a:ext cx="2188420" cy="369332"/>
          </a:xfrm>
          <a:prstGeom prst="rect">
            <a:avLst/>
          </a:prstGeom>
        </p:spPr>
        <p:txBody>
          <a:bodyPr wrap="none">
            <a:spAutoFit/>
          </a:bodyPr>
          <a:lstStyle/>
          <a:p>
            <a:pPr algn="ctr"/>
            <a:r>
              <a:rPr lang="fr-FR" b="1" i="1" dirty="0">
                <a:solidFill>
                  <a:srgbClr val="FF0000"/>
                </a:solidFill>
                <a:latin typeface="Angsana New" pitchFamily="18" charset="-34"/>
                <a:cs typeface="Angsana New" pitchFamily="18" charset="-34"/>
              </a:rPr>
              <a:t>Réalisé par M. Hamid </a:t>
            </a:r>
            <a:r>
              <a:rPr lang="fr-FR" b="1" i="1" dirty="0" err="1">
                <a:solidFill>
                  <a:srgbClr val="FF0000"/>
                </a:solidFill>
                <a:latin typeface="Angsana New" pitchFamily="18" charset="-34"/>
                <a:cs typeface="Angsana New" pitchFamily="18" charset="-34"/>
              </a:rPr>
              <a:t>Belyazidi</a:t>
            </a:r>
            <a:endParaRPr lang="fr-FR" b="1" i="1" dirty="0">
              <a:solidFill>
                <a:srgbClr val="FF0000"/>
              </a:solidFill>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46F5AEB-5EF8-495E-97C3-D51D6A6A9F31}"/>
              </a:ext>
            </a:extLst>
          </p:cNvPr>
          <p:cNvSpPr/>
          <p:nvPr/>
        </p:nvSpPr>
        <p:spPr>
          <a:xfrm>
            <a:off x="4572000" y="5084467"/>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Template BLADE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@empty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$produit </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@empty</a:t>
            </a:r>
            <a:r>
              <a:rPr lang="fr-FR" sz="1900" dirty="0">
                <a:solidFill>
                  <a:srgbClr val="C00000"/>
                </a:solidFill>
                <a:latin typeface="Times New Roman" panose="02020603050405020304" pitchFamily="18" charset="0"/>
                <a:cs typeface="Times New Roman" panose="02020603050405020304" pitchFamily="18" charset="0"/>
              </a:rPr>
              <a:t>($produit</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latin typeface="Times New Roman" panose="02020603050405020304" pitchFamily="18" charset="0"/>
                <a:cs typeface="Times New Roman" panose="02020603050405020304" pitchFamily="18" charset="0"/>
              </a:rPr>
              <a:t>    &lt;p&gt;Le produit n'existe pas.&lt;/p&gt;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endempty</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 produit n'existe pas.&lt;/p&gt;</a:t>
            </a:r>
            <a:endParaRPr lang="fr-FR" dirty="0">
              <a:solidFill>
                <a:schemeClr val="tx1"/>
              </a:solidFill>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28227" y="3212976"/>
            <a:ext cx="7488832" cy="17567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23465" y="5301208"/>
            <a:ext cx="7488832" cy="8926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595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endParaRPr lang="fr-FR" sz="18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Pour réaliser une boucle</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lgn="ctr">
              <a:buNone/>
            </a:pPr>
            <a:endParaRPr lang="fr-FR" sz="2400" dirty="0">
              <a:solidFill>
                <a:srgbClr val="7030A0"/>
              </a:solidFill>
              <a:latin typeface="Times New Roman" panose="02020603050405020304" pitchFamily="18" charset="0"/>
              <a:cs typeface="Times New Roman" panose="02020603050405020304" pitchFamily="18" charset="0"/>
            </a:endParaRPr>
          </a:p>
          <a:p>
            <a:pPr marL="0" indent="0" algn="ctr">
              <a:buNone/>
            </a:pPr>
            <a:r>
              <a:rPr lang="fr-FR" sz="2400" dirty="0">
                <a:solidFill>
                  <a:srgbClr val="7030A0"/>
                </a:solidFill>
                <a:latin typeface="Times New Roman" panose="02020603050405020304" pitchFamily="18" charset="0"/>
                <a:cs typeface="Times New Roman" panose="02020603050405020304" pitchFamily="18" charset="0"/>
              </a:rPr>
              <a:t>@for, @foreach, @forelse et @</a:t>
            </a:r>
            <a:r>
              <a:rPr lang="fr-FR" sz="2400" dirty="0" err="1">
                <a:solidFill>
                  <a:srgbClr val="7030A0"/>
                </a:solidFill>
                <a:latin typeface="Times New Roman" panose="02020603050405020304" pitchFamily="18" charset="0"/>
                <a:cs typeface="Times New Roman" panose="02020603050405020304" pitchFamily="18" charset="0"/>
              </a:rPr>
              <a:t>while</a:t>
            </a:r>
            <a:endParaRPr lang="fr-FR" sz="2400" b="1"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1043608" y="3873994"/>
            <a:ext cx="7056784" cy="171524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003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a:t>
            </a:r>
            <a:r>
              <a:rPr lang="fr-FR" sz="2400" dirty="0" err="1">
                <a:solidFill>
                  <a:srgbClr val="7030A0"/>
                </a:solidFill>
                <a:sym typeface="Wingdings" panose="05000000000000000000" pitchFamily="2" charset="2"/>
              </a:rPr>
              <a:t>while</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$i = </a:t>
            </a:r>
            <a:r>
              <a:rPr lang="fr-FR" sz="1900" dirty="0">
                <a:solidFill>
                  <a:schemeClr val="tx1"/>
                </a:solidFill>
                <a:latin typeface="Times New Roman" panose="02020603050405020304" pitchFamily="18" charset="0"/>
                <a:cs typeface="Times New Roman" panose="02020603050405020304" pitchFamily="18" charset="0"/>
              </a:rPr>
              <a:t>1</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while</a:t>
            </a:r>
            <a:r>
              <a:rPr lang="fr-FR" sz="1900" dirty="0">
                <a:solidFill>
                  <a:srgbClr val="7030A0"/>
                </a:solidFill>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($i &lt; </a:t>
            </a:r>
            <a:r>
              <a:rPr lang="fr-FR" sz="1900" dirty="0">
                <a:solidFill>
                  <a:schemeClr val="tx1"/>
                </a:solidFill>
                <a:latin typeface="Times New Roman" panose="02020603050405020304" pitchFamily="18" charset="0"/>
                <a:cs typeface="Times New Roman" panose="02020603050405020304" pitchFamily="18" charset="0"/>
              </a:rPr>
              <a:t>3</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a:t>
            </a:r>
            <a:r>
              <a:rPr lang="fr-FR" sz="1900" dirty="0">
                <a:solidFill>
                  <a:srgbClr val="C00000"/>
                </a:solidFill>
                <a:latin typeface="Times New Roman" panose="02020603050405020304" pitchFamily="18" charset="0"/>
                <a:cs typeface="Times New Roman" panose="02020603050405020304" pitchFamily="18" charset="0"/>
              </a:rPr>
              <a:t>$i </a:t>
            </a:r>
            <a:r>
              <a:rPr lang="fr-FR" sz="1900" dirty="0">
                <a:solidFill>
                  <a:schemeClr val="tx1"/>
                </a:solidFill>
                <a:latin typeface="Times New Roman" panose="02020603050405020304" pitchFamily="18" charset="0"/>
                <a:cs typeface="Times New Roman" panose="02020603050405020304" pitchFamily="18" charset="0"/>
              </a:rPr>
              <a:t>est égal à {{</a:t>
            </a:r>
            <a:r>
              <a:rPr lang="fr-FR" sz="1900" dirty="0">
                <a:solidFill>
                  <a:srgbClr val="C00000"/>
                </a:solidFill>
                <a:latin typeface="Times New Roman" panose="02020603050405020304" pitchFamily="18" charset="0"/>
                <a:cs typeface="Times New Roman" panose="02020603050405020304" pitchFamily="18" charset="0"/>
              </a:rPr>
              <a:t> $i ++ </a:t>
            </a:r>
            <a:r>
              <a:rPr lang="fr-FR"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endwhile</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&lt;p&gt;$i est égal à 1&lt;/p&gt;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&lt;p&gt;$i est égal à 2&lt;/p&gt;</a:t>
            </a:r>
            <a:endParaRPr lang="fr-FR" dirty="0">
              <a:solidFill>
                <a:schemeClr val="tx1"/>
              </a:solidFill>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28227" y="3212976"/>
            <a:ext cx="7488832" cy="17567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23465" y="5085184"/>
            <a:ext cx="7488832" cy="108012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236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@foreach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a:t>
            </a:r>
            <a:r>
              <a:rPr lang="fr-FR" sz="1900" dirty="0" err="1">
                <a:solidFill>
                  <a:srgbClr val="C00000"/>
                </a:solidFill>
                <a:latin typeface="Times New Roman" panose="02020603050405020304" pitchFamily="18" charset="0"/>
                <a:cs typeface="Times New Roman" panose="02020603050405020304" pitchFamily="18" charset="0"/>
              </a:rPr>
              <a:t>letters</a:t>
            </a:r>
            <a:r>
              <a:rPr lang="fr-FR" sz="1900" dirty="0">
                <a:solidFill>
                  <a:srgbClr val="C00000"/>
                </a:solidFill>
                <a:latin typeface="Times New Roman" panose="02020603050405020304" pitchFamily="18" charset="0"/>
                <a:cs typeface="Times New Roman" panose="02020603050405020304" pitchFamily="18" charset="0"/>
              </a:rPr>
              <a:t> = </a:t>
            </a:r>
            <a:r>
              <a:rPr lang="fr-FR" sz="1900" dirty="0">
                <a:solidFill>
                  <a:schemeClr val="tx1"/>
                </a:solidFill>
                <a:latin typeface="Times New Roman" panose="02020603050405020304" pitchFamily="18" charset="0"/>
                <a:cs typeface="Times New Roman" panose="02020603050405020304" pitchFamily="18" charset="0"/>
              </a:rPr>
              <a:t>['a', 'b', 'c']</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@foreach </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letters</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as</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a:t>
            </a:r>
            <a:r>
              <a:rPr lang="fr-FR" sz="1900"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mon code exemple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a:t>
            </a:r>
            <a:r>
              <a:rPr lang="fr-FR" sz="1900" dirty="0">
                <a:solidFill>
                  <a:srgbClr val="C00000"/>
                </a:solidFill>
                <a:latin typeface="Times New Roman" panose="02020603050405020304" pitchFamily="18" charset="0"/>
                <a:cs typeface="Times New Roman" panose="02020603050405020304" pitchFamily="18" charset="0"/>
              </a:rPr>
              <a:t> }} </a:t>
            </a:r>
            <a:r>
              <a:rPr lang="fr-FR"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endforeach</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a&lt;/p&gt;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b&lt;/p&gt;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c&lt;/p&gt;</a:t>
            </a:r>
            <a:endParaRPr lang="fr-FR" dirty="0">
              <a:solidFill>
                <a:schemeClr val="tx1"/>
              </a:solidFill>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04142" y="2834626"/>
            <a:ext cx="7488832" cy="201622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04142" y="4941168"/>
            <a:ext cx="7488832" cy="15472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714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@for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en-US" sz="1900" dirty="0">
                <a:solidFill>
                  <a:srgbClr val="C00000"/>
                </a:solidFill>
                <a:latin typeface="Times New Roman" panose="02020603050405020304" pitchFamily="18" charset="0"/>
                <a:cs typeface="Times New Roman" panose="02020603050405020304" pitchFamily="18" charset="0"/>
              </a:rPr>
              <a:t>$numbers = </a:t>
            </a:r>
            <a:r>
              <a:rPr lang="en-US" sz="1900" dirty="0">
                <a:solidFill>
                  <a:schemeClr val="tx1"/>
                </a:solidFill>
                <a:latin typeface="Times New Roman" panose="02020603050405020304" pitchFamily="18" charset="0"/>
                <a:cs typeface="Times New Roman" panose="02020603050405020304" pitchFamily="18" charset="0"/>
              </a:rPr>
              <a:t>[1, 2, 3];</a:t>
            </a:r>
          </a:p>
          <a:p>
            <a:pPr marL="400050" lvl="1" indent="0">
              <a:buNone/>
            </a:pPr>
            <a:r>
              <a:rPr lang="en-US" sz="1900" dirty="0">
                <a:solidFill>
                  <a:srgbClr val="7030A0"/>
                </a:solidFill>
                <a:latin typeface="Times New Roman" panose="02020603050405020304" pitchFamily="18" charset="0"/>
                <a:cs typeface="Times New Roman" panose="02020603050405020304" pitchFamily="18" charset="0"/>
              </a:rPr>
              <a:t>@for </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cs typeface="Times New Roman" panose="02020603050405020304" pitchFamily="18" charset="0"/>
              </a:rPr>
              <a:t>0</a:t>
            </a:r>
            <a:r>
              <a:rPr lang="en-US" sz="1900" dirty="0">
                <a:solidFill>
                  <a:srgbClr val="C00000"/>
                </a:solidFill>
                <a:latin typeface="Times New Roman" panose="02020603050405020304" pitchFamily="18" charset="0"/>
                <a:cs typeface="Times New Roman" panose="02020603050405020304" pitchFamily="18" charset="0"/>
              </a:rPr>
              <a:t>; $</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&lt; </a:t>
            </a:r>
            <a:r>
              <a:rPr lang="en-US" sz="1900" dirty="0">
                <a:solidFill>
                  <a:schemeClr val="tx1"/>
                </a:solidFill>
                <a:latin typeface="Times New Roman" panose="02020603050405020304" pitchFamily="18" charset="0"/>
                <a:cs typeface="Times New Roman" panose="02020603050405020304" pitchFamily="18" charset="0"/>
              </a:rPr>
              <a:t>count</a:t>
            </a:r>
            <a:r>
              <a:rPr lang="en-US" sz="1900" dirty="0">
                <a:solidFill>
                  <a:srgbClr val="C00000"/>
                </a:solidFill>
                <a:latin typeface="Times New Roman" panose="02020603050405020304" pitchFamily="18" charset="0"/>
                <a:cs typeface="Times New Roman" panose="02020603050405020304" pitchFamily="18" charset="0"/>
              </a:rPr>
              <a:t>($numbers); $</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en-US" sz="1900" dirty="0">
                <a:solidFill>
                  <a:srgbClr val="C00000"/>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&lt;p&gt;</a:t>
            </a:r>
            <a:r>
              <a:rPr lang="en-US" sz="1900" dirty="0" err="1">
                <a:solidFill>
                  <a:schemeClr val="tx1"/>
                </a:solidFill>
                <a:latin typeface="Times New Roman" panose="02020603050405020304" pitchFamily="18" charset="0"/>
                <a:cs typeface="Times New Roman" panose="02020603050405020304" pitchFamily="18" charset="0"/>
              </a:rPr>
              <a:t>Nombre</a:t>
            </a:r>
            <a:r>
              <a:rPr lang="en-US" sz="1900" dirty="0">
                <a:solidFill>
                  <a:schemeClr val="tx1"/>
                </a:solidFill>
                <a:latin typeface="Times New Roman" panose="02020603050405020304" pitchFamily="18" charset="0"/>
                <a:cs typeface="Times New Roman" panose="02020603050405020304" pitchFamily="18" charset="0"/>
              </a:rPr>
              <a:t> : </a:t>
            </a:r>
            <a:r>
              <a:rPr lang="en-US" sz="1900" dirty="0">
                <a:solidFill>
                  <a:srgbClr val="C00000"/>
                </a:solidFill>
                <a:latin typeface="Times New Roman" panose="02020603050405020304" pitchFamily="18" charset="0"/>
                <a:cs typeface="Times New Roman" panose="02020603050405020304" pitchFamily="18" charset="0"/>
              </a:rPr>
              <a:t>{{ $numbers[$</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1900" dirty="0">
                <a:solidFill>
                  <a:srgbClr val="7030A0"/>
                </a:solidFill>
                <a:latin typeface="Times New Roman" panose="02020603050405020304" pitchFamily="18" charset="0"/>
                <a:cs typeface="Times New Roman" panose="02020603050405020304" pitchFamily="18" charset="0"/>
              </a:rPr>
              <a:t>@</a:t>
            </a:r>
            <a:r>
              <a:rPr lang="en-US" sz="1900" dirty="0" err="1">
                <a:solidFill>
                  <a:srgbClr val="7030A0"/>
                </a:solidFill>
                <a:latin typeface="Times New Roman" panose="02020603050405020304" pitchFamily="18" charset="0"/>
                <a:cs typeface="Times New Roman" panose="02020603050405020304" pitchFamily="18" charset="0"/>
              </a:rPr>
              <a:t>endfor</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1&lt;/p&gt;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2&lt;/p&gt;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3&lt;/p&gt;</a:t>
            </a:r>
            <a:endParaRPr lang="fr-FR" dirty="0">
              <a:solidFill>
                <a:schemeClr val="tx1"/>
              </a:solidFill>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04142" y="3123410"/>
            <a:ext cx="7488832" cy="176005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04142" y="4941168"/>
            <a:ext cx="7488832" cy="15472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3974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14350" indent="-514350">
              <a:buFont typeface="+mj-lt"/>
              <a:buAutoNum type="alphaUcPeriod" startAt="2"/>
            </a:pPr>
            <a:r>
              <a:rPr lang="fr-FR" b="1" dirty="0">
                <a:solidFill>
                  <a:srgbClr val="002060"/>
                </a:solidFill>
                <a:latin typeface="Times New Roman" panose="02020603050405020304" pitchFamily="18" charset="0"/>
                <a:cs typeface="Times New Roman" panose="02020603050405020304" pitchFamily="18" charset="0"/>
              </a:rPr>
              <a:t>Programmer avec 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3200" dirty="0"/>
              <a:t> </a:t>
            </a:r>
            <a:r>
              <a:rPr lang="fr-FR" sz="3200" dirty="0">
                <a:solidFill>
                  <a:srgbClr val="C00000"/>
                </a:solidFill>
                <a:latin typeface="Times New Roman" panose="02020603050405020304" pitchFamily="18" charset="0"/>
                <a:cs typeface="Times New Roman" panose="02020603050405020304" pitchFamily="18" charset="0"/>
              </a:rPr>
              <a:t>Laravel</a:t>
            </a:r>
            <a:endParaRPr lang="fr-FR" sz="3200" dirty="0">
              <a:latin typeface="Times New Roman" panose="02020603050405020304" pitchFamily="18" charset="0"/>
              <a:cs typeface="Times New Roman" panose="02020603050405020304" pitchFamily="18" charset="0"/>
            </a:endParaRPr>
          </a:p>
          <a:p>
            <a:pPr marL="400050" lvl="1" indent="0" algn="ctr">
              <a:buNone/>
            </a:pPr>
            <a:r>
              <a:rPr lang="fr-FR" sz="3200" dirty="0">
                <a:solidFill>
                  <a:srgbClr val="00B0F0"/>
                </a:solidFill>
              </a:rPr>
              <a:t>Création des Template Blade</a:t>
            </a:r>
          </a:p>
          <a:p>
            <a:pPr lvl="1">
              <a:buFont typeface="Wingdings" panose="05000000000000000000" pitchFamily="2" charset="2"/>
              <a:buChar char="ü"/>
            </a:pPr>
            <a:r>
              <a:rPr lang="fr-FR" sz="3200" dirty="0">
                <a:solidFill>
                  <a:srgbClr val="00B0F0"/>
                </a:solidFill>
              </a:rPr>
              <a:t>Les structures de contrôle </a:t>
            </a:r>
            <a:r>
              <a:rPr lang="fr-FR" sz="3200" dirty="0">
                <a:solidFill>
                  <a:srgbClr val="00B0F0"/>
                </a:solidFill>
                <a:sym typeface="Wingdings" panose="05000000000000000000" pitchFamily="2" charset="2"/>
              </a:rPr>
              <a:t>( </a:t>
            </a:r>
            <a:r>
              <a:rPr lang="fr-FR" sz="3200" dirty="0">
                <a:solidFill>
                  <a:srgbClr val="7030A0"/>
                </a:solidFill>
                <a:sym typeface="Wingdings" panose="05000000000000000000" pitchFamily="2" charset="2"/>
              </a:rPr>
              <a:t>@forelse </a:t>
            </a:r>
            <a:r>
              <a:rPr lang="fr-FR" sz="3200" dirty="0">
                <a:solidFill>
                  <a:srgbClr val="00B0F0"/>
                </a:solidFill>
                <a:sym typeface="Wingdings" panose="05000000000000000000" pitchFamily="2" charset="2"/>
              </a:rPr>
              <a:t>)</a:t>
            </a:r>
          </a:p>
          <a:p>
            <a:pPr marL="57150" indent="0">
              <a:buNone/>
            </a:pPr>
            <a:r>
              <a:rPr lang="fr-FR" dirty="0">
                <a:latin typeface="Times New Roman" panose="02020603050405020304" pitchFamily="18" charset="0"/>
                <a:cs typeface="Times New Roman" panose="02020603050405020304" pitchFamily="18" charset="0"/>
                <a:sym typeface="Wingdings" panose="05000000000000000000" pitchFamily="2" charset="2"/>
              </a:rPr>
              <a:t>le </a:t>
            </a:r>
            <a:r>
              <a:rPr lang="fr-FR"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@forelse </a:t>
            </a:r>
            <a:r>
              <a:rPr lang="fr-FR" dirty="0">
                <a:latin typeface="Times New Roman" panose="02020603050405020304" pitchFamily="18" charset="0"/>
                <a:cs typeface="Times New Roman" panose="02020603050405020304" pitchFamily="18" charset="0"/>
                <a:sym typeface="Wingdings" panose="05000000000000000000" pitchFamily="2" charset="2"/>
              </a:rPr>
              <a:t>est un foreach qui vous permet de retourner ce que vous souhaitez si le tableau est vide. Cela vous économisera l’ajout d’une condition if </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$animals = </a:t>
            </a:r>
            <a:r>
              <a:rPr lang="en-US" sz="2700" dirty="0">
                <a:solidFill>
                  <a:schemeClr val="tx1"/>
                </a:solidFill>
                <a:latin typeface="Times New Roman" panose="02020603050405020304" pitchFamily="18" charset="0"/>
                <a:cs typeface="Times New Roman" panose="02020603050405020304" pitchFamily="18" charset="0"/>
              </a:rPr>
              <a:t>['</a:t>
            </a:r>
            <a:r>
              <a:rPr lang="en-US" sz="2700" dirty="0" err="1">
                <a:solidFill>
                  <a:schemeClr val="tx1"/>
                </a:solidFill>
                <a:latin typeface="Times New Roman" panose="02020603050405020304" pitchFamily="18" charset="0"/>
                <a:cs typeface="Times New Roman" panose="02020603050405020304" pitchFamily="18" charset="0"/>
              </a:rPr>
              <a:t>chien</a:t>
            </a:r>
            <a:r>
              <a:rPr lang="en-US" sz="2700" dirty="0">
                <a:solidFill>
                  <a:schemeClr val="tx1"/>
                </a:solidFill>
                <a:latin typeface="Times New Roman" panose="02020603050405020304" pitchFamily="18" charset="0"/>
                <a:cs typeface="Times New Roman" panose="02020603050405020304" pitchFamily="18" charset="0"/>
              </a:rPr>
              <a:t>', 'chat', 'cheval'];</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@forelse </a:t>
            </a:r>
            <a:r>
              <a:rPr lang="en-US" sz="2700" dirty="0">
                <a:solidFill>
                  <a:srgbClr val="C00000"/>
                </a:solidFill>
                <a:latin typeface="Times New Roman" panose="02020603050405020304" pitchFamily="18" charset="0"/>
                <a:cs typeface="Times New Roman" panose="02020603050405020304" pitchFamily="18" charset="0"/>
              </a:rPr>
              <a:t>($animals </a:t>
            </a:r>
            <a:r>
              <a:rPr lang="en-US" sz="2700" dirty="0">
                <a:solidFill>
                  <a:schemeClr val="tx2"/>
                </a:solidFill>
                <a:latin typeface="Times New Roman" panose="02020603050405020304" pitchFamily="18" charset="0"/>
                <a:cs typeface="Times New Roman" panose="02020603050405020304" pitchFamily="18" charset="0"/>
              </a:rPr>
              <a:t>as</a:t>
            </a:r>
            <a:r>
              <a:rPr lang="en-US" sz="2700" dirty="0">
                <a:solidFill>
                  <a:srgbClr val="C00000"/>
                </a:solidFill>
                <a:latin typeface="Times New Roman" panose="02020603050405020304" pitchFamily="18" charset="0"/>
                <a:cs typeface="Times New Roman" panose="02020603050405020304" pitchFamily="18" charset="0"/>
              </a:rPr>
              <a:t> $animal)</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chemeClr val="tx1"/>
                </a:solidFill>
                <a:latin typeface="Times New Roman" panose="02020603050405020304" pitchFamily="18" charset="0"/>
                <a:cs typeface="Times New Roman" panose="02020603050405020304" pitchFamily="18" charset="0"/>
              </a:rPr>
              <a:t>&lt;li&gt; </a:t>
            </a:r>
            <a:r>
              <a:rPr lang="en-US" sz="2700" dirty="0">
                <a:solidFill>
                  <a:srgbClr val="C00000"/>
                </a:solidFill>
                <a:latin typeface="Times New Roman" panose="02020603050405020304" pitchFamily="18" charset="0"/>
                <a:cs typeface="Times New Roman" panose="02020603050405020304" pitchFamily="18" charset="0"/>
              </a:rPr>
              <a:t>{{ $animal }} </a:t>
            </a:r>
            <a:r>
              <a:rPr lang="en-US" sz="2700" dirty="0">
                <a:solidFill>
                  <a:schemeClr val="tx1"/>
                </a:solidFill>
                <a:latin typeface="Times New Roman" panose="02020603050405020304" pitchFamily="18" charset="0"/>
                <a:cs typeface="Times New Roman" panose="02020603050405020304" pitchFamily="18" charset="0"/>
              </a:rPr>
              <a:t>&lt;/li&gt;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@empty</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Aucun</a:t>
            </a:r>
            <a:r>
              <a:rPr lang="en-US" sz="2700" dirty="0">
                <a:solidFill>
                  <a:schemeClr val="tx1"/>
                </a:solidFill>
                <a:latin typeface="Times New Roman" panose="02020603050405020304" pitchFamily="18" charset="0"/>
                <a:cs typeface="Times New Roman" panose="02020603050405020304" pitchFamily="18" charset="0"/>
              </a:rPr>
              <a:t> animal </a:t>
            </a:r>
            <a:r>
              <a:rPr lang="en-US" sz="2700" dirty="0" err="1">
                <a:solidFill>
                  <a:schemeClr val="tx1"/>
                </a:solidFill>
                <a:latin typeface="Times New Roman" panose="02020603050405020304" pitchFamily="18" charset="0"/>
                <a:cs typeface="Times New Roman" panose="02020603050405020304" pitchFamily="18" charset="0"/>
              </a:rPr>
              <a:t>existant</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@endforelse</a:t>
            </a:r>
          </a:p>
          <a:p>
            <a:pPr marL="400050" lvl="1" indent="0">
              <a:buNone/>
            </a:pPr>
            <a:endParaRPr lang="en-US" sz="19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7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2700" dirty="0">
                <a:solidFill>
                  <a:schemeClr val="bg1">
                    <a:lumMod val="50000"/>
                  </a:schemeClr>
                </a:solidFill>
                <a:latin typeface="Times New Roman" panose="02020603050405020304" pitchFamily="18" charset="0"/>
                <a:cs typeface="Times New Roman" panose="02020603050405020304" pitchFamily="18" charset="0"/>
              </a:rPr>
              <a:t>&lt;!-- donnera : --&gt;                                   &lt;!-- Si le tableau $animals est vide --&gt;</a:t>
            </a: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&lt;li&gt;chien&lt;/li&gt;                                         </a:t>
            </a:r>
            <a:r>
              <a:rPr lang="fr-FR" sz="2700" dirty="0">
                <a:solidFill>
                  <a:srgbClr val="C00000"/>
                </a:solidFill>
                <a:latin typeface="Times New Roman" panose="02020603050405020304" pitchFamily="18" charset="0"/>
                <a:cs typeface="Times New Roman" panose="02020603050405020304" pitchFamily="18" charset="0"/>
              </a:rPr>
              <a:t>$animals </a:t>
            </a:r>
            <a:r>
              <a:rPr lang="fr-FR" sz="27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&lt;li&gt;chat&lt;/li&gt;                                          </a:t>
            </a:r>
            <a:r>
              <a:rPr lang="fr-FR" sz="2700" dirty="0">
                <a:solidFill>
                  <a:schemeClr val="bg1">
                    <a:lumMod val="50000"/>
                  </a:schemeClr>
                </a:solidFill>
                <a:latin typeface="Times New Roman" panose="02020603050405020304" pitchFamily="18" charset="0"/>
                <a:cs typeface="Times New Roman" panose="02020603050405020304" pitchFamily="18" charset="0"/>
              </a:rPr>
              <a:t>&lt;!-- Cela donnera : --&gt;</a:t>
            </a:r>
            <a:endParaRPr lang="fr-FR" sz="27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&lt;li&gt;cheval&lt;/li&gt;                                       &lt;p&gt;Aucun animal existant.&lt;/p&gt;</a:t>
            </a:r>
            <a:endParaRPr lang="fr-FR" sz="2700" dirty="0">
              <a:solidFill>
                <a:schemeClr val="tx1"/>
              </a:solidFill>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34056" y="3111858"/>
            <a:ext cx="7488832" cy="17912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14980" y="5099484"/>
            <a:ext cx="2516860" cy="122951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EEB80676-238B-4B89-8C14-81CA5B58A420}"/>
              </a:ext>
            </a:extLst>
          </p:cNvPr>
          <p:cNvSpPr/>
          <p:nvPr/>
        </p:nvSpPr>
        <p:spPr>
          <a:xfrm>
            <a:off x="3524422" y="5099484"/>
            <a:ext cx="4579390" cy="122951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3927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514350" indent="-514350">
              <a:buFont typeface="+mj-lt"/>
              <a:buAutoNum type="alphaUcPeriod" startAt="2"/>
            </a:pPr>
            <a:r>
              <a:rPr lang="fr-FR" b="1" dirty="0">
                <a:solidFill>
                  <a:srgbClr val="002060"/>
                </a:solidFill>
                <a:latin typeface="Times New Roman" panose="02020603050405020304" pitchFamily="18" charset="0"/>
                <a:cs typeface="Times New Roman" panose="02020603050405020304" pitchFamily="18" charset="0"/>
              </a:rPr>
              <a:t>Programmer avec 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3200" dirty="0"/>
              <a:t> </a:t>
            </a:r>
            <a:r>
              <a:rPr lang="fr-FR" sz="3200" dirty="0">
                <a:solidFill>
                  <a:srgbClr val="C00000"/>
                </a:solidFill>
                <a:latin typeface="Times New Roman" panose="02020603050405020304" pitchFamily="18" charset="0"/>
                <a:cs typeface="Times New Roman" panose="02020603050405020304" pitchFamily="18" charset="0"/>
              </a:rPr>
              <a:t>Laravel</a:t>
            </a:r>
            <a:endParaRPr lang="fr-FR" sz="3200" dirty="0">
              <a:latin typeface="Times New Roman" panose="02020603050405020304" pitchFamily="18" charset="0"/>
              <a:cs typeface="Times New Roman" panose="02020603050405020304" pitchFamily="18" charset="0"/>
            </a:endParaRPr>
          </a:p>
          <a:p>
            <a:pPr marL="400050" lvl="1" indent="0" algn="ctr">
              <a:buNone/>
            </a:pPr>
            <a:r>
              <a:rPr lang="fr-FR" sz="3200" dirty="0">
                <a:solidFill>
                  <a:srgbClr val="00B0F0"/>
                </a:solidFill>
              </a:rPr>
              <a:t>Création des Template Blade</a:t>
            </a:r>
          </a:p>
          <a:p>
            <a:pPr lvl="1">
              <a:buFont typeface="Wingdings" panose="05000000000000000000" pitchFamily="2" charset="2"/>
              <a:buChar char="ü"/>
            </a:pPr>
            <a:r>
              <a:rPr lang="fr-FR" sz="3200" dirty="0">
                <a:solidFill>
                  <a:srgbClr val="00B0F0"/>
                </a:solidFill>
              </a:rPr>
              <a:t>Les structures de contrôle </a:t>
            </a:r>
            <a:r>
              <a:rPr lang="fr-FR" sz="3200" dirty="0">
                <a:solidFill>
                  <a:srgbClr val="00B0F0"/>
                </a:solidFill>
                <a:sym typeface="Wingdings" panose="05000000000000000000" pitchFamily="2" charset="2"/>
              </a:rPr>
              <a:t>( </a:t>
            </a:r>
            <a:r>
              <a:rPr lang="fr-FR" sz="3200" dirty="0">
                <a:solidFill>
                  <a:srgbClr val="7030A0"/>
                </a:solidFill>
                <a:sym typeface="Wingdings" panose="05000000000000000000" pitchFamily="2" charset="2"/>
              </a:rPr>
              <a:t>$</a:t>
            </a:r>
            <a:r>
              <a:rPr lang="fr-FR" sz="3200" dirty="0" err="1">
                <a:solidFill>
                  <a:srgbClr val="7030A0"/>
                </a:solidFill>
                <a:sym typeface="Wingdings" panose="05000000000000000000" pitchFamily="2" charset="2"/>
              </a:rPr>
              <a:t>loop</a:t>
            </a:r>
            <a:r>
              <a:rPr lang="fr-FR" sz="3200" dirty="0">
                <a:solidFill>
                  <a:srgbClr val="7030A0"/>
                </a:solidFill>
                <a:sym typeface="Wingdings" panose="05000000000000000000" pitchFamily="2" charset="2"/>
              </a:rPr>
              <a:t>  </a:t>
            </a:r>
            <a:r>
              <a:rPr lang="fr-FR" sz="3200" dirty="0">
                <a:solidFill>
                  <a:srgbClr val="00B0F0"/>
                </a:solidFill>
                <a:sym typeface="Wingdings" panose="05000000000000000000" pitchFamily="2" charset="2"/>
              </a:rPr>
              <a:t>)</a:t>
            </a:r>
          </a:p>
          <a:p>
            <a:pPr marL="57150" indent="0">
              <a:buNone/>
            </a:pPr>
            <a:r>
              <a:rPr lang="fr-FR" sz="2900" dirty="0">
                <a:latin typeface="Times New Roman" panose="02020603050405020304" pitchFamily="18" charset="0"/>
                <a:cs typeface="Times New Roman" panose="02020603050405020304" pitchFamily="18" charset="0"/>
                <a:sym typeface="Wingdings" panose="05000000000000000000" pitchFamily="2" charset="2"/>
              </a:rPr>
              <a:t>Dans vos boucles vous avez également accès à une variable </a:t>
            </a:r>
            <a:r>
              <a:rPr lang="fr-FR" sz="2900" b="1"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a:t>
            </a:r>
            <a:r>
              <a:rPr lang="fr-FR" sz="2900" b="1" dirty="0" err="1">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loop</a:t>
            </a:r>
            <a:r>
              <a:rPr lang="fr-FR" sz="2900" b="1"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 </a:t>
            </a:r>
            <a:r>
              <a:rPr lang="fr-FR" sz="2900" dirty="0">
                <a:latin typeface="Times New Roman" panose="02020603050405020304" pitchFamily="18" charset="0"/>
                <a:cs typeface="Times New Roman" panose="02020603050405020304" pitchFamily="18" charset="0"/>
                <a:sym typeface="Wingdings" panose="05000000000000000000" pitchFamily="2" charset="2"/>
              </a:rPr>
              <a:t>qui permet de récupérer certaines informations concernant l’itération en cours dans la boucle. Par exemple si vous voulez mettre une condition sur la première ou la dernière itération :</a:t>
            </a:r>
            <a:endParaRPr lang="en-US" sz="27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$days = </a:t>
            </a:r>
            <a:r>
              <a:rPr lang="en-US" sz="2700" dirty="0">
                <a:solidFill>
                  <a:schemeClr val="tx1"/>
                </a:solidFill>
                <a:latin typeface="Times New Roman" panose="02020603050405020304" pitchFamily="18" charset="0"/>
                <a:cs typeface="Times New Roman" panose="02020603050405020304" pitchFamily="18" charset="0"/>
              </a:rPr>
              <a:t>['</a:t>
            </a:r>
            <a:r>
              <a:rPr lang="en-US" sz="2700" dirty="0" err="1">
                <a:solidFill>
                  <a:schemeClr val="tx1"/>
                </a:solidFill>
                <a:latin typeface="Times New Roman" panose="02020603050405020304" pitchFamily="18" charset="0"/>
                <a:cs typeface="Times New Roman" panose="02020603050405020304" pitchFamily="18" charset="0"/>
              </a:rPr>
              <a:t>lundi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mardi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mercredi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jeudi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vendredi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samedi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dimanche</a:t>
            </a:r>
            <a:r>
              <a:rPr lang="en-US" sz="27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@foreach </a:t>
            </a:r>
            <a:r>
              <a:rPr lang="en-US" sz="2700" dirty="0">
                <a:solidFill>
                  <a:srgbClr val="C00000"/>
                </a:solidFill>
                <a:latin typeface="Times New Roman" panose="02020603050405020304" pitchFamily="18" charset="0"/>
                <a:cs typeface="Times New Roman" panose="02020603050405020304" pitchFamily="18" charset="0"/>
              </a:rPr>
              <a:t>($days </a:t>
            </a:r>
            <a:r>
              <a:rPr lang="en-US" sz="2700" dirty="0">
                <a:solidFill>
                  <a:schemeClr val="tx1"/>
                </a:solidFill>
                <a:latin typeface="Times New Roman" panose="02020603050405020304" pitchFamily="18" charset="0"/>
                <a:cs typeface="Times New Roman" panose="02020603050405020304" pitchFamily="18" charset="0"/>
              </a:rPr>
              <a:t>as</a:t>
            </a:r>
            <a:r>
              <a:rPr lang="en-US" sz="2700" dirty="0">
                <a:solidFill>
                  <a:srgbClr val="C00000"/>
                </a:solidFill>
                <a:latin typeface="Times New Roman" panose="02020603050405020304" pitchFamily="18" charset="0"/>
                <a:cs typeface="Times New Roman" panose="02020603050405020304" pitchFamily="18" charset="0"/>
              </a:rPr>
              <a:t> $day)</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@if </a:t>
            </a:r>
            <a:r>
              <a:rPr lang="en-US" sz="2700" dirty="0">
                <a:solidFill>
                  <a:srgbClr val="C00000"/>
                </a:solidFill>
                <a:latin typeface="Times New Roman" panose="02020603050405020304" pitchFamily="18" charset="0"/>
                <a:cs typeface="Times New Roman" panose="02020603050405020304" pitchFamily="18" charset="0"/>
              </a:rPr>
              <a:t>($loop-&gt;first)</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C'est</a:t>
            </a:r>
            <a:r>
              <a:rPr lang="en-US" sz="2700" dirty="0">
                <a:solidFill>
                  <a:schemeClr val="tx1"/>
                </a:solidFill>
                <a:latin typeface="Times New Roman" panose="02020603050405020304" pitchFamily="18" charset="0"/>
                <a:cs typeface="Times New Roman" panose="02020603050405020304" pitchFamily="18" charset="0"/>
              </a:rPr>
              <a:t> le premier jour de la </a:t>
            </a:r>
            <a:r>
              <a:rPr lang="en-US" sz="2700" dirty="0" err="1">
                <a:solidFill>
                  <a:schemeClr val="tx1"/>
                </a:solidFill>
                <a:latin typeface="Times New Roman" panose="02020603050405020304" pitchFamily="18" charset="0"/>
                <a:cs typeface="Times New Roman" panose="02020603050405020304" pitchFamily="18" charset="0"/>
              </a:rPr>
              <a:t>semaine</a:t>
            </a:r>
            <a:r>
              <a:rPr lang="en-US" sz="2700" dirty="0">
                <a:solidFill>
                  <a:schemeClr val="tx1"/>
                </a:solidFill>
                <a:latin typeface="Times New Roman" panose="02020603050405020304" pitchFamily="18" charset="0"/>
                <a:cs typeface="Times New Roman" panose="02020603050405020304" pitchFamily="18" charset="0"/>
              </a:rPr>
              <a:t> : </a:t>
            </a:r>
            <a:r>
              <a:rPr lang="en-US" sz="2700" dirty="0">
                <a:solidFill>
                  <a:srgbClr val="C00000"/>
                </a:solidFill>
                <a:latin typeface="Times New Roman" panose="02020603050405020304" pitchFamily="18" charset="0"/>
                <a:cs typeface="Times New Roman" panose="02020603050405020304" pitchFamily="18" charset="0"/>
              </a:rPr>
              <a:t>{{ $day }} </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@endif</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@if </a:t>
            </a:r>
            <a:r>
              <a:rPr lang="en-US" sz="2700" dirty="0">
                <a:solidFill>
                  <a:srgbClr val="C00000"/>
                </a:solidFill>
                <a:latin typeface="Times New Roman" panose="02020603050405020304" pitchFamily="18" charset="0"/>
                <a:cs typeface="Times New Roman" panose="02020603050405020304" pitchFamily="18" charset="0"/>
              </a:rPr>
              <a:t>($loop-&gt;last)</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C'est</a:t>
            </a:r>
            <a:r>
              <a:rPr lang="en-US" sz="2700" dirty="0">
                <a:solidFill>
                  <a:schemeClr val="tx1"/>
                </a:solidFill>
                <a:latin typeface="Times New Roman" panose="02020603050405020304" pitchFamily="18" charset="0"/>
                <a:cs typeface="Times New Roman" panose="02020603050405020304" pitchFamily="18" charset="0"/>
              </a:rPr>
              <a:t> le dernier jour de la </a:t>
            </a:r>
            <a:r>
              <a:rPr lang="en-US" sz="2700" dirty="0" err="1">
                <a:solidFill>
                  <a:schemeClr val="tx1"/>
                </a:solidFill>
                <a:latin typeface="Times New Roman" panose="02020603050405020304" pitchFamily="18" charset="0"/>
                <a:cs typeface="Times New Roman" panose="02020603050405020304" pitchFamily="18" charset="0"/>
              </a:rPr>
              <a:t>semaine</a:t>
            </a:r>
            <a:r>
              <a:rPr lang="en-US" sz="2700" dirty="0">
                <a:solidFill>
                  <a:schemeClr val="tx1"/>
                </a:solidFill>
                <a:latin typeface="Times New Roman" panose="02020603050405020304" pitchFamily="18" charset="0"/>
                <a:cs typeface="Times New Roman" panose="02020603050405020304" pitchFamily="18" charset="0"/>
              </a:rPr>
              <a:t> : </a:t>
            </a:r>
            <a:r>
              <a:rPr lang="en-US" sz="2700" dirty="0">
                <a:solidFill>
                  <a:srgbClr val="C00000"/>
                </a:solidFill>
                <a:latin typeface="Times New Roman" panose="02020603050405020304" pitchFamily="18" charset="0"/>
                <a:cs typeface="Times New Roman" panose="02020603050405020304" pitchFamily="18" charset="0"/>
              </a:rPr>
              <a:t>{{ $day }} </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@endif</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a:t>
            </a:r>
            <a:r>
              <a:rPr lang="en-US" sz="2700" dirty="0" err="1">
                <a:solidFill>
                  <a:srgbClr val="7030A0"/>
                </a:solidFill>
                <a:latin typeface="Times New Roman" panose="02020603050405020304" pitchFamily="18" charset="0"/>
                <a:cs typeface="Times New Roman" panose="02020603050405020304" pitchFamily="18" charset="0"/>
              </a:rPr>
              <a:t>endforeach</a:t>
            </a:r>
            <a:endParaRPr lang="en-US" sz="19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11560" y="3645024"/>
            <a:ext cx="7848872" cy="282261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262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57150" indent="0">
              <a:buNone/>
            </a:pPr>
            <a:r>
              <a:rPr lang="fr-FR" sz="6200" dirty="0">
                <a:latin typeface="Times New Roman" panose="02020603050405020304" pitchFamily="18" charset="0"/>
                <a:cs typeface="Times New Roman" panose="02020603050405020304" pitchFamily="18" charset="0"/>
                <a:sym typeface="Wingdings" panose="05000000000000000000" pitchFamily="2" charset="2"/>
              </a:rPr>
              <a:t>la création de layout et l’organisation de nos fichiers de vues.</a:t>
            </a:r>
          </a:p>
          <a:p>
            <a:pPr marL="400050" lvl="1" indent="0">
              <a:buNone/>
            </a:pPr>
            <a:r>
              <a:rPr lang="en-US" sz="6200" b="1" dirty="0">
                <a:solidFill>
                  <a:schemeClr val="tx1"/>
                </a:solidFill>
                <a:latin typeface="Times New Roman" panose="02020603050405020304" pitchFamily="18" charset="0"/>
                <a:cs typeface="Times New Roman" panose="02020603050405020304" pitchFamily="18" charset="0"/>
              </a:rPr>
              <a:t>Définir le template</a:t>
            </a: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en-US" sz="6000" dirty="0">
                <a:solidFill>
                  <a:schemeClr val="bg1">
                    <a:lumMod val="50000"/>
                  </a:schemeClr>
                </a:solidFill>
                <a:latin typeface="Times New Roman" panose="02020603050405020304" pitchFamily="18" charset="0"/>
                <a:cs typeface="Times New Roman" panose="02020603050405020304" pitchFamily="18" charset="0"/>
              </a:rPr>
              <a:t>&lt;!-- Voici le template situé dans resources/views/layout.blade.php --&gt;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&lt;!DOCTYPE html&gt;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&lt;html lang="</a:t>
            </a:r>
            <a:r>
              <a:rPr lang="en-US" sz="6000" dirty="0" err="1">
                <a:solidFill>
                  <a:schemeClr val="tx1"/>
                </a:solidFill>
                <a:latin typeface="Times New Roman" panose="02020603050405020304" pitchFamily="18" charset="0"/>
                <a:cs typeface="Times New Roman" panose="02020603050405020304" pitchFamily="18" charset="0"/>
              </a:rPr>
              <a:t>fr</a:t>
            </a:r>
            <a:r>
              <a:rPr lang="en-US" sz="6000" dirty="0">
                <a:solidFill>
                  <a:schemeClr val="tx1"/>
                </a:solidFill>
                <a:latin typeface="Times New Roman" panose="02020603050405020304" pitchFamily="18" charset="0"/>
                <a:cs typeface="Times New Roman" panose="02020603050405020304" pitchFamily="18" charset="0"/>
              </a:rPr>
              <a:t>"&gt;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&lt;head&gt;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charset="UTF-8"&gt;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name="viewport" content="width=device-width, initial-scale=1.0"&gt;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http-</a:t>
            </a:r>
            <a:r>
              <a:rPr lang="en-US" sz="6000" dirty="0" err="1">
                <a:solidFill>
                  <a:schemeClr val="tx1"/>
                </a:solidFill>
                <a:latin typeface="Times New Roman" panose="02020603050405020304" pitchFamily="18" charset="0"/>
                <a:cs typeface="Times New Roman" panose="02020603050405020304" pitchFamily="18" charset="0"/>
              </a:rPr>
              <a:t>equiv</a:t>
            </a:r>
            <a:r>
              <a:rPr lang="en-US" sz="6000" dirty="0">
                <a:solidFill>
                  <a:schemeClr val="tx1"/>
                </a:solidFill>
                <a:latin typeface="Times New Roman" panose="02020603050405020304" pitchFamily="18" charset="0"/>
                <a:cs typeface="Times New Roman" panose="02020603050405020304" pitchFamily="18" charset="0"/>
              </a:rPr>
              <a:t>="X-UA-Compatible" content="</a:t>
            </a:r>
            <a:r>
              <a:rPr lang="en-US" sz="6000" dirty="0" err="1">
                <a:solidFill>
                  <a:schemeClr val="tx1"/>
                </a:solidFill>
                <a:latin typeface="Times New Roman" panose="02020603050405020304" pitchFamily="18" charset="0"/>
                <a:cs typeface="Times New Roman" panose="02020603050405020304" pitchFamily="18" charset="0"/>
              </a:rPr>
              <a:t>ie</a:t>
            </a:r>
            <a:r>
              <a:rPr lang="en-US" sz="6000" dirty="0">
                <a:solidFill>
                  <a:schemeClr val="tx1"/>
                </a:solidFill>
                <a:latin typeface="Times New Roman" panose="02020603050405020304" pitchFamily="18" charset="0"/>
                <a:cs typeface="Times New Roman" panose="02020603050405020304" pitchFamily="18" charset="0"/>
              </a:rPr>
              <a:t>=edge"&gt;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&lt;title&gt;App Name - </a:t>
            </a:r>
            <a:r>
              <a:rPr lang="en-US" sz="6000" dirty="0">
                <a:solidFill>
                  <a:srgbClr val="7030A0"/>
                </a:solidFill>
                <a:latin typeface="Times New Roman" panose="02020603050405020304" pitchFamily="18" charset="0"/>
                <a:cs typeface="Times New Roman" panose="02020603050405020304" pitchFamily="18" charset="0"/>
              </a:rPr>
              <a:t>@yield</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'title'</a:t>
            </a:r>
            <a:r>
              <a:rPr lang="en-US" sz="6000" dirty="0">
                <a:solidFill>
                  <a:schemeClr val="tx1"/>
                </a:solidFill>
                <a:latin typeface="Times New Roman" panose="02020603050405020304" pitchFamily="18" charset="0"/>
                <a:cs typeface="Times New Roman" panose="02020603050405020304" pitchFamily="18" charset="0"/>
              </a:rPr>
              <a:t>)&lt;/title&gt;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&lt;/head&gt;</a:t>
            </a: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47564" y="3140968"/>
            <a:ext cx="7848872" cy="332666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123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400050" lvl="1" indent="0">
              <a:buNone/>
            </a:pPr>
            <a:r>
              <a:rPr lang="en-US" sz="6200" b="1" dirty="0">
                <a:solidFill>
                  <a:schemeClr val="tx1"/>
                </a:solidFill>
                <a:latin typeface="Times New Roman" panose="02020603050405020304" pitchFamily="18" charset="0"/>
                <a:cs typeface="Times New Roman" panose="02020603050405020304" pitchFamily="18" charset="0"/>
              </a:rPr>
              <a:t>Définir le template(suite)</a:t>
            </a:r>
            <a:endParaRPr lang="en-US" sz="62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6000" dirty="0">
                <a:solidFill>
                  <a:srgbClr val="7030A0"/>
                </a:solidFill>
                <a:latin typeface="Times New Roman" panose="02020603050405020304" pitchFamily="18" charset="0"/>
                <a:cs typeface="Times New Roman" panose="02020603050405020304" pitchFamily="18" charset="0"/>
              </a:rPr>
              <a:t>    @section</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'sidebar'</a:t>
            </a:r>
            <a:r>
              <a:rPr lang="en-US" sz="6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Contenu de la section 'sidebar' du parent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@show</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&lt;div class="</a:t>
            </a:r>
            <a:r>
              <a:rPr lang="en-US" sz="6000" dirty="0">
                <a:solidFill>
                  <a:srgbClr val="00B050"/>
                </a:solidFill>
                <a:latin typeface="Times New Roman" panose="02020603050405020304" pitchFamily="18" charset="0"/>
                <a:cs typeface="Times New Roman" panose="02020603050405020304" pitchFamily="18" charset="0"/>
              </a:rPr>
              <a:t>container</a:t>
            </a:r>
            <a:r>
              <a:rPr lang="en-US" sz="6000" dirty="0">
                <a:solidFill>
                  <a:schemeClr val="tx1"/>
                </a:solidFill>
                <a:latin typeface="Times New Roman" panose="02020603050405020304" pitchFamily="18" charset="0"/>
                <a:cs typeface="Times New Roman" panose="02020603050405020304" pitchFamily="18" charset="0"/>
              </a:rPr>
              <a:t>"&gt;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@yield</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'content'</a:t>
            </a:r>
            <a:r>
              <a:rPr lang="en-US" sz="6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&lt;/div&gt;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&lt;/html&gt;</a:t>
            </a: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47564" y="2996952"/>
            <a:ext cx="7848872" cy="316835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2386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400050" lvl="1" indent="0">
              <a:buNone/>
            </a:pPr>
            <a:r>
              <a:rPr lang="fr-FR" sz="6000" dirty="0">
                <a:solidFill>
                  <a:schemeClr val="tx1"/>
                </a:solidFill>
                <a:latin typeface="Times New Roman" panose="02020603050405020304" pitchFamily="18" charset="0"/>
                <a:cs typeface="Times New Roman" panose="02020603050405020304" pitchFamily="18" charset="0"/>
              </a:rPr>
              <a:t>Les éléments de Blade </a:t>
            </a:r>
            <a:r>
              <a:rPr lang="fr-FR" sz="6000" dirty="0">
                <a:solidFill>
                  <a:srgbClr val="7030A0"/>
                </a:solidFill>
                <a:latin typeface="Times New Roman" panose="02020603050405020304" pitchFamily="18" charset="0"/>
                <a:cs typeface="Times New Roman" panose="02020603050405020304" pitchFamily="18" charset="0"/>
              </a:rPr>
              <a:t>: @section et @yield</a:t>
            </a: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6000" dirty="0">
                <a:solidFill>
                  <a:srgbClr val="7030A0"/>
                </a:solidFill>
                <a:latin typeface="Times New Roman" panose="02020603050405020304" pitchFamily="18" charset="0"/>
                <a:cs typeface="Times New Roman" panose="02020603050405020304" pitchFamily="18" charset="0"/>
              </a:rPr>
              <a:t>@section</a:t>
            </a:r>
            <a:r>
              <a:rPr lang="fr-FR" sz="6000" dirty="0">
                <a:solidFill>
                  <a:schemeClr val="tx1"/>
                </a:solidFill>
                <a:latin typeface="Times New Roman" panose="02020603050405020304" pitchFamily="18" charset="0"/>
                <a:cs typeface="Times New Roman" panose="02020603050405020304" pitchFamily="18" charset="0"/>
              </a:rPr>
              <a:t>() permet de déterminer la section d’un contenu.</a:t>
            </a:r>
          </a:p>
          <a:p>
            <a:pPr marL="400050" lvl="1" indent="0">
              <a:buNone/>
            </a:pPr>
            <a:r>
              <a:rPr lang="fr-FR" sz="6000" dirty="0">
                <a:solidFill>
                  <a:srgbClr val="7030A0"/>
                </a:solidFill>
                <a:latin typeface="Times New Roman" panose="02020603050405020304" pitchFamily="18" charset="0"/>
                <a:cs typeface="Times New Roman" panose="02020603050405020304" pitchFamily="18" charset="0"/>
              </a:rPr>
              <a:t>@yield</a:t>
            </a:r>
            <a:r>
              <a:rPr lang="fr-FR" sz="6000" dirty="0">
                <a:solidFill>
                  <a:schemeClr val="tx1"/>
                </a:solidFill>
                <a:latin typeface="Times New Roman" panose="02020603050405020304" pitchFamily="18" charset="0"/>
                <a:cs typeface="Times New Roman" panose="02020603050405020304" pitchFamily="18" charset="0"/>
              </a:rPr>
              <a:t>() permet de définir une zone qui permettra à l’enfant du Template d’y établir sa valeur. (yield signifie “céder” en anglais).</a:t>
            </a:r>
          </a:p>
          <a:p>
            <a:pPr marL="400050" lvl="1" indent="0">
              <a:buNone/>
            </a:pPr>
            <a:r>
              <a:rPr lang="fr-FR" sz="6000" dirty="0">
                <a:solidFill>
                  <a:schemeClr val="tx1"/>
                </a:solidFill>
                <a:latin typeface="Times New Roman" panose="02020603050405020304" pitchFamily="18" charset="0"/>
                <a:cs typeface="Times New Roman" panose="02020603050405020304" pitchFamily="18" charset="0"/>
              </a:rPr>
              <a:t>Voici comment étendre le Template que nous venu de voir :</a:t>
            </a:r>
            <a:endParaRPr lang="en-US" sz="6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56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14350" indent="-514350">
              <a:buFont typeface="+mj-lt"/>
              <a:buAutoNum type="alphaUcPeriod" startAt="2"/>
            </a:pPr>
            <a:r>
              <a:rPr lang="fr-FR" sz="8000" b="1" dirty="0">
                <a:solidFill>
                  <a:srgbClr val="002060"/>
                </a:solidFill>
                <a:latin typeface="Times New Roman" panose="02020603050405020304" pitchFamily="18" charset="0"/>
                <a:cs typeface="Times New Roman" panose="02020603050405020304" pitchFamily="18" charset="0"/>
              </a:rPr>
              <a:t>Programmer avec 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8000" dirty="0"/>
              <a:t> </a:t>
            </a:r>
            <a:r>
              <a:rPr lang="fr-FR" sz="8000" dirty="0">
                <a:solidFill>
                  <a:srgbClr val="C00000"/>
                </a:solidFill>
                <a:latin typeface="Times New Roman" panose="02020603050405020304" pitchFamily="18" charset="0"/>
                <a:cs typeface="Times New Roman" panose="02020603050405020304" pitchFamily="18" charset="0"/>
              </a:rPr>
              <a:t>Laravel</a:t>
            </a:r>
            <a:endParaRPr lang="fr-FR" sz="8000" dirty="0">
              <a:latin typeface="Times New Roman" panose="02020603050405020304" pitchFamily="18" charset="0"/>
              <a:cs typeface="Times New Roman" panose="02020603050405020304" pitchFamily="18" charset="0"/>
            </a:endParaRPr>
          </a:p>
          <a:p>
            <a:pPr marL="400050" lvl="1" indent="0" algn="ctr">
              <a:buNone/>
            </a:pPr>
            <a:r>
              <a:rPr lang="fr-FR" sz="8000" dirty="0">
                <a:solidFill>
                  <a:srgbClr val="00B0F0"/>
                </a:solidFill>
              </a:rPr>
              <a:t>Création des Template Blade</a:t>
            </a:r>
          </a:p>
          <a:p>
            <a:pPr lvl="1">
              <a:buFont typeface="Wingdings" panose="05000000000000000000" pitchFamily="2" charset="2"/>
              <a:buChar char="ü"/>
            </a:pPr>
            <a:r>
              <a:rPr lang="fr-FR" sz="8000" dirty="0">
                <a:solidFill>
                  <a:srgbClr val="00B0F0"/>
                </a:solidFill>
              </a:rPr>
              <a:t>Créer un layout</a:t>
            </a:r>
          </a:p>
          <a:p>
            <a:pPr lvl="1">
              <a:buFont typeface="Wingdings" panose="05000000000000000000" pitchFamily="2" charset="2"/>
              <a:buChar char="ü"/>
            </a:pPr>
            <a:endParaRPr lang="fr-FR" sz="8000" dirty="0">
              <a:solidFill>
                <a:srgbClr val="00B0F0"/>
              </a:solidFill>
            </a:endParaRPr>
          </a:p>
          <a:p>
            <a:pPr marL="400050" lvl="1" indent="0">
              <a:buNone/>
            </a:pPr>
            <a:r>
              <a:rPr lang="fr-FR" sz="7600" dirty="0">
                <a:solidFill>
                  <a:schemeClr val="bg1">
                    <a:lumMod val="50000"/>
                  </a:schemeClr>
                </a:solidFill>
                <a:latin typeface="Times New Roman" panose="02020603050405020304" pitchFamily="18" charset="0"/>
                <a:cs typeface="Times New Roman" panose="02020603050405020304" pitchFamily="18" charset="0"/>
              </a:rPr>
              <a:t>&lt;!-- Voici l'enfant du parent situé dans resources/views/</a:t>
            </a:r>
            <a:r>
              <a:rPr lang="fr-FR" sz="7600" dirty="0" err="1">
                <a:solidFill>
                  <a:schemeClr val="bg1">
                    <a:lumMod val="50000"/>
                  </a:schemeClr>
                </a:solidFill>
                <a:latin typeface="Times New Roman" panose="02020603050405020304" pitchFamily="18" charset="0"/>
                <a:cs typeface="Times New Roman" panose="02020603050405020304" pitchFamily="18" charset="0"/>
              </a:rPr>
              <a:t>child.blade.php</a:t>
            </a:r>
            <a:r>
              <a:rPr lang="fr-FR" sz="7600" dirty="0">
                <a:solidFill>
                  <a:schemeClr val="bg1">
                    <a:lumMod val="50000"/>
                  </a:schemeClr>
                </a:solidFill>
                <a:latin typeface="Times New Roman" panose="02020603050405020304" pitchFamily="18" charset="0"/>
                <a:cs typeface="Times New Roman" panose="02020603050405020304" pitchFamily="18" charset="0"/>
              </a:rPr>
              <a: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extends</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'layout'</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err="1">
                <a:solidFill>
                  <a:srgbClr val="00B050"/>
                </a:solidFill>
                <a:latin typeface="Times New Roman" panose="02020603050405020304" pitchFamily="18" charset="0"/>
                <a:cs typeface="Times New Roman" panose="02020603050405020304" pitchFamily="18" charset="0"/>
              </a:rPr>
              <a:t>title</a:t>
            </a:r>
            <a:r>
              <a:rPr lang="fr-FR" sz="7600" dirty="0">
                <a:solidFill>
                  <a:schemeClr val="tx1"/>
                </a:solidFill>
                <a:latin typeface="Times New Roman" panose="02020603050405020304" pitchFamily="18" charset="0"/>
                <a:cs typeface="Times New Roman" panose="02020603050405020304" pitchFamily="18" charset="0"/>
              </a:rPr>
              <a:t>', 'Titre de la page enfant')</a:t>
            </a:r>
          </a:p>
          <a:p>
            <a:pPr marL="400050" lvl="1" indent="0">
              <a:buNone/>
            </a:pPr>
            <a:endParaRPr lang="fr-FR" sz="76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'sidebar'</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chemeClr val="bg1">
                    <a:lumMod val="50000"/>
                  </a:schemeClr>
                </a:solidFill>
                <a:latin typeface="Times New Roman" panose="02020603050405020304" pitchFamily="18" charset="0"/>
                <a:cs typeface="Times New Roman" panose="02020603050405020304" pitchFamily="18" charset="0"/>
              </a:rPr>
              <a:t>    &lt;!-- Ajout de contenu avant le contenu du parent --&gt;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rgbClr val="7030A0"/>
                </a:solidFill>
                <a:latin typeface="Times New Roman" panose="02020603050405020304" pitchFamily="18" charset="0"/>
                <a:cs typeface="Times New Roman" panose="02020603050405020304" pitchFamily="18" charset="0"/>
              </a:rPr>
              <a:t>@parent </a:t>
            </a:r>
            <a:r>
              <a:rPr lang="fr-FR" sz="7600" dirty="0">
                <a:solidFill>
                  <a:schemeClr val="bg1">
                    <a:lumMod val="50000"/>
                  </a:schemeClr>
                </a:solidFill>
                <a:latin typeface="Times New Roman" panose="02020603050405020304" pitchFamily="18" charset="0"/>
                <a:cs typeface="Times New Roman" panose="02020603050405020304" pitchFamily="18" charset="0"/>
              </a:rPr>
              <a:t>&lt;!-- Contenu de la section 'sidebar' du parent --&gt;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chemeClr val="bg1">
                    <a:lumMod val="50000"/>
                  </a:schemeClr>
                </a:solidFill>
                <a:latin typeface="Times New Roman" panose="02020603050405020304" pitchFamily="18" charset="0"/>
                <a:cs typeface="Times New Roman" panose="02020603050405020304" pitchFamily="18" charset="0"/>
              </a:rPr>
              <a:t>&lt;!-- Ajout de contenu après le contenu du parent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endsection</a:t>
            </a:r>
            <a:endParaRPr lang="fr-FR" sz="76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'content'</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chemeClr val="bg1">
                    <a:lumMod val="50000"/>
                  </a:schemeClr>
                </a:solidFill>
                <a:latin typeface="Times New Roman" panose="02020603050405020304" pitchFamily="18" charset="0"/>
                <a:cs typeface="Times New Roman" panose="02020603050405020304" pitchFamily="18" charset="0"/>
              </a:rPr>
              <a:t>&lt;!-- Contenu de la section 'content' de l'enfant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endsection</a:t>
            </a:r>
            <a:endParaRPr lang="en-US" sz="76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E95BAB57-7FB2-4224-A4CE-4C33B95490B2}"/>
              </a:ext>
            </a:extLst>
          </p:cNvPr>
          <p:cNvSpPr/>
          <p:nvPr/>
        </p:nvSpPr>
        <p:spPr>
          <a:xfrm>
            <a:off x="647564" y="2564904"/>
            <a:ext cx="7884876" cy="390273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296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4E99-E3BC-337A-0D57-EE90520B56D6}"/>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098B0346-9160-5FD7-CA7A-7975EB5D1307}"/>
              </a:ext>
            </a:extLst>
          </p:cNvPr>
          <p:cNvSpPr>
            <a:spLocks noGrp="1"/>
          </p:cNvSpPr>
          <p:nvPr>
            <p:ph idx="1"/>
          </p:nvPr>
        </p:nvSpPr>
        <p:spPr/>
        <p:txBody>
          <a:bodyPr>
            <a:normAutofit fontScale="85000" lnSpcReduction="20000"/>
          </a:bodyPr>
          <a:lstStyle/>
          <a:p>
            <a:r>
              <a:rPr lang="en-GB" dirty="0" err="1"/>
              <a:t>Creer</a:t>
            </a:r>
            <a:r>
              <a:rPr lang="en-GB" dirty="0"/>
              <a:t> </a:t>
            </a:r>
            <a:r>
              <a:rPr lang="en-GB" dirty="0" err="1"/>
              <a:t>une</a:t>
            </a:r>
            <a:r>
              <a:rPr lang="en-GB" dirty="0"/>
              <a:t> page </a:t>
            </a:r>
            <a:r>
              <a:rPr lang="en-GB" dirty="0" err="1"/>
              <a:t>layout.blade.php</a:t>
            </a:r>
            <a:endParaRPr lang="en-GB" dirty="0"/>
          </a:p>
          <a:p>
            <a:r>
              <a:rPr lang="en-GB" dirty="0"/>
              <a:t>Dans </a:t>
            </a:r>
            <a:r>
              <a:rPr lang="en-GB" dirty="0" err="1"/>
              <a:t>laquelle</a:t>
            </a:r>
            <a:r>
              <a:rPr lang="en-GB" dirty="0"/>
              <a:t> le head </a:t>
            </a:r>
            <a:r>
              <a:rPr lang="en-GB" dirty="0" err="1"/>
              <a:t>est</a:t>
            </a:r>
            <a:r>
              <a:rPr lang="en-GB" dirty="0"/>
              <a:t> </a:t>
            </a:r>
            <a:r>
              <a:rPr lang="en-GB" dirty="0" err="1"/>
              <a:t>dont</a:t>
            </a:r>
            <a:r>
              <a:rPr lang="en-GB" dirty="0"/>
              <a:t> le titre </a:t>
            </a:r>
            <a:r>
              <a:rPr lang="en-GB" dirty="0" err="1"/>
              <a:t>est</a:t>
            </a:r>
            <a:r>
              <a:rPr lang="en-GB"/>
              <a:t>  </a:t>
            </a:r>
            <a:r>
              <a:rPr lang="en-GB" dirty="0"/>
              <a:t>un yield</a:t>
            </a:r>
          </a:p>
          <a:p>
            <a:r>
              <a:rPr lang="en-GB" dirty="0"/>
              <a:t>Et le body </a:t>
            </a:r>
            <a:r>
              <a:rPr lang="en-GB" dirty="0" err="1"/>
              <a:t>est</a:t>
            </a:r>
            <a:r>
              <a:rPr lang="en-GB" dirty="0"/>
              <a:t> </a:t>
            </a:r>
            <a:r>
              <a:rPr lang="en-GB" dirty="0" err="1"/>
              <a:t>une</a:t>
            </a:r>
            <a:r>
              <a:rPr lang="en-GB" dirty="0"/>
              <a:t> section </a:t>
            </a:r>
            <a:r>
              <a:rPr lang="en-GB" dirty="0" err="1"/>
              <a:t>qu’on</a:t>
            </a:r>
            <a:r>
              <a:rPr lang="en-GB" dirty="0"/>
              <a:t> </a:t>
            </a:r>
            <a:r>
              <a:rPr lang="en-GB" dirty="0" err="1"/>
              <a:t>peut</a:t>
            </a:r>
            <a:r>
              <a:rPr lang="en-GB" dirty="0"/>
              <a:t> modifier dans le child qui a son tour </a:t>
            </a:r>
            <a:r>
              <a:rPr lang="en-GB" dirty="0" err="1"/>
              <a:t>contient</a:t>
            </a:r>
            <a:r>
              <a:rPr lang="en-GB" dirty="0"/>
              <a:t> un yield dans </a:t>
            </a:r>
            <a:r>
              <a:rPr lang="en-GB" dirty="0" err="1"/>
              <a:t>une</a:t>
            </a:r>
            <a:r>
              <a:rPr lang="en-GB" dirty="0"/>
              <a:t> </a:t>
            </a:r>
            <a:r>
              <a:rPr lang="en-GB" dirty="0" err="1"/>
              <a:t>balise</a:t>
            </a:r>
            <a:r>
              <a:rPr lang="en-GB" dirty="0"/>
              <a:t> div</a:t>
            </a:r>
          </a:p>
          <a:p>
            <a:r>
              <a:rPr lang="en-GB" dirty="0"/>
              <a:t>Body parent </a:t>
            </a:r>
            <a:r>
              <a:rPr lang="en-GB" dirty="0" err="1"/>
              <a:t>contient</a:t>
            </a:r>
            <a:r>
              <a:rPr lang="en-GB" dirty="0"/>
              <a:t> le menu </a:t>
            </a:r>
            <a:r>
              <a:rPr lang="en-GB" dirty="0" err="1"/>
              <a:t>suivant</a:t>
            </a:r>
            <a:endParaRPr lang="en-GB" dirty="0"/>
          </a:p>
          <a:p>
            <a:pPr lvl="1"/>
            <a:r>
              <a:rPr lang="en-GB" dirty="0" err="1"/>
              <a:t>Accueil</a:t>
            </a:r>
            <a:r>
              <a:rPr lang="en-GB" dirty="0"/>
              <a:t> et contact et </a:t>
            </a:r>
            <a:r>
              <a:rPr lang="en-GB" dirty="0" err="1"/>
              <a:t>infos</a:t>
            </a:r>
            <a:endParaRPr lang="en-GB" dirty="0"/>
          </a:p>
          <a:p>
            <a:r>
              <a:rPr lang="en-GB" dirty="0"/>
              <a:t>Body du child </a:t>
            </a:r>
            <a:r>
              <a:rPr lang="en-GB" dirty="0" err="1"/>
              <a:t>contient</a:t>
            </a:r>
            <a:r>
              <a:rPr lang="en-GB" dirty="0"/>
              <a:t>:</a:t>
            </a:r>
          </a:p>
          <a:p>
            <a:r>
              <a:rPr lang="en-GB" dirty="0"/>
              <a:t>Le menu du parent </a:t>
            </a:r>
            <a:r>
              <a:rPr lang="en-GB" dirty="0" err="1"/>
              <a:t>modifie</a:t>
            </a:r>
            <a:r>
              <a:rPr lang="en-GB" dirty="0"/>
              <a:t> </a:t>
            </a:r>
            <a:r>
              <a:rPr lang="en-GB" dirty="0" err="1"/>
              <a:t>en</a:t>
            </a:r>
            <a:r>
              <a:rPr lang="en-GB" dirty="0"/>
              <a:t> </a:t>
            </a:r>
            <a:r>
              <a:rPr lang="en-GB" dirty="0" err="1"/>
              <a:t>rajoutant</a:t>
            </a:r>
            <a:r>
              <a:rPr lang="en-GB" dirty="0"/>
              <a:t> </a:t>
            </a:r>
            <a:r>
              <a:rPr lang="en-GB" dirty="0" err="1"/>
              <a:t>cours</a:t>
            </a:r>
            <a:r>
              <a:rPr lang="en-GB" dirty="0"/>
              <a:t> et </a:t>
            </a:r>
            <a:r>
              <a:rPr lang="en-GB" dirty="0" err="1"/>
              <a:t>tps</a:t>
            </a:r>
            <a:endParaRPr lang="en-GB" dirty="0"/>
          </a:p>
          <a:p>
            <a:r>
              <a:rPr lang="en-GB" dirty="0"/>
              <a:t>Et dans le yield on </a:t>
            </a:r>
            <a:r>
              <a:rPr lang="en-GB" dirty="0" err="1"/>
              <a:t>rajoute</a:t>
            </a:r>
            <a:r>
              <a:rPr lang="en-GB" dirty="0"/>
              <a:t> un </a:t>
            </a:r>
            <a:r>
              <a:rPr lang="en-GB" dirty="0" err="1"/>
              <a:t>paragraphe</a:t>
            </a:r>
            <a:r>
              <a:rPr lang="en-GB" dirty="0"/>
              <a:t> de </a:t>
            </a:r>
            <a:r>
              <a:rPr lang="en-GB" dirty="0" err="1"/>
              <a:t>notre</a:t>
            </a:r>
            <a:r>
              <a:rPr lang="en-GB" dirty="0"/>
              <a:t> choix</a:t>
            </a:r>
          </a:p>
        </p:txBody>
      </p:sp>
    </p:spTree>
    <p:extLst>
      <p:ext uri="{BB962C8B-B14F-4D97-AF65-F5344CB8AC3E}">
        <p14:creationId xmlns:p14="http://schemas.microsoft.com/office/powerpoint/2010/main" val="389757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2">
              <a:buFont typeface="Wingdings" panose="05000000000000000000" pitchFamily="2" charset="2"/>
              <a:buChar char="ü"/>
            </a:pPr>
            <a:r>
              <a:rPr lang="fr-FR" sz="2200" dirty="0">
                <a:solidFill>
                  <a:srgbClr val="00B0F0"/>
                </a:solidFill>
              </a:rPr>
              <a:t>Définition</a:t>
            </a:r>
            <a:endParaRPr lang="fr-FR" sz="20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Blade</a:t>
            </a:r>
            <a:r>
              <a:rPr lang="fr-FR" sz="2000" dirty="0">
                <a:latin typeface="Times New Roman" panose="02020603050405020304" pitchFamily="18" charset="0"/>
                <a:cs typeface="Times New Roman" panose="02020603050405020304" pitchFamily="18" charset="0"/>
              </a:rPr>
              <a:t> est le moteur de Template utilisé par Laravel. Son but est de permettre d’utiliser du PHP sur notre vue mais d’une manière assez particulière. Pour créer un fichier qui utilise le moteur de Template Blade il vous faut ajouter l’extension </a:t>
            </a:r>
            <a:r>
              <a:rPr lang="fr-FR" sz="2000" b="1" i="1" dirty="0">
                <a:latin typeface="Times New Roman" panose="02020603050405020304" pitchFamily="18" charset="0"/>
                <a:cs typeface="Times New Roman" panose="02020603050405020304" pitchFamily="18" charset="0"/>
              </a:rPr>
              <a:t>“.blade.php”. </a:t>
            </a:r>
            <a:r>
              <a:rPr lang="fr-FR" sz="2000" dirty="0">
                <a:latin typeface="Times New Roman" panose="02020603050405020304" pitchFamily="18" charset="0"/>
                <a:cs typeface="Times New Roman" panose="02020603050405020304" pitchFamily="18" charset="0"/>
              </a:rPr>
              <a:t>Comme nous l’avons vu dans la présentation de l’architecture de Laravel, les fichiers de vos vues se situent dans le dossier </a:t>
            </a:r>
            <a:r>
              <a:rPr lang="fr-FR" sz="2000" b="1" i="1" dirty="0">
                <a:latin typeface="Times New Roman" panose="02020603050405020304" pitchFamily="18" charset="0"/>
                <a:cs typeface="Times New Roman" panose="02020603050405020304" pitchFamily="18" charset="0"/>
              </a:rPr>
              <a:t>resources/views</a:t>
            </a:r>
            <a:r>
              <a:rPr lang="fr-FR" sz="2000" dirty="0">
                <a:latin typeface="Times New Roman" panose="02020603050405020304" pitchFamily="18" charset="0"/>
                <a:cs typeface="Times New Roman" panose="02020603050405020304" pitchFamily="18" charset="0"/>
              </a:rPr>
              <a:t>.</a:t>
            </a:r>
          </a:p>
          <a:p>
            <a:pPr marL="400050" lvl="1" indent="0">
              <a:buNone/>
            </a:pPr>
            <a:r>
              <a:rPr lang="fr-FR" sz="2000" dirty="0">
                <a:latin typeface="Times New Roman" panose="02020603050405020304" pitchFamily="18" charset="0"/>
                <a:cs typeface="Times New Roman" panose="02020603050405020304" pitchFamily="18" charset="0"/>
              </a:rPr>
              <a:t>La première fonctionnalité la plus basique de Blade est l’affichage d’une simple variable :</a:t>
            </a:r>
          </a:p>
          <a:p>
            <a:pPr marL="400050" lvl="1" indent="0">
              <a:buNone/>
            </a:pPr>
            <a:r>
              <a:rPr lang="fr-FR" sz="2000" dirty="0">
                <a:latin typeface="Times New Roman" panose="02020603050405020304" pitchFamily="18" charset="0"/>
                <a:cs typeface="Times New Roman" panose="02020603050405020304" pitchFamily="18" charset="0"/>
              </a:rPr>
              <a:t>Exemple : </a:t>
            </a:r>
          </a:p>
          <a:p>
            <a:pPr marL="400050" lvl="1" indent="0">
              <a:buNone/>
            </a:pPr>
            <a:r>
              <a:rPr lang="fr-FR" sz="2000" dirty="0">
                <a:latin typeface="Times New Roman" panose="02020603050405020304" pitchFamily="18" charset="0"/>
                <a:cs typeface="Times New Roman" panose="02020603050405020304" pitchFamily="18" charset="0"/>
              </a:rPr>
              <a:t>Si je transmets à ma vue la variable </a:t>
            </a:r>
            <a:r>
              <a:rPr lang="fr-FR" sz="2000" b="1" i="1" dirty="0">
                <a:solidFill>
                  <a:srgbClr val="0070C0"/>
                </a:solidFill>
                <a:latin typeface="Times New Roman" panose="02020603050405020304" pitchFamily="18" charset="0"/>
                <a:cs typeface="Times New Roman" panose="02020603050405020304" pitchFamily="18" charset="0"/>
              </a:rPr>
              <a:t>$</a:t>
            </a:r>
            <a:r>
              <a:rPr lang="fr-FR" sz="2000" b="1" i="1" dirty="0" err="1">
                <a:solidFill>
                  <a:srgbClr val="0070C0"/>
                </a:solidFill>
                <a:latin typeface="Times New Roman" panose="02020603050405020304" pitchFamily="18" charset="0"/>
                <a:cs typeface="Times New Roman" panose="02020603050405020304" pitchFamily="18" charset="0"/>
              </a:rPr>
              <a:t>maVariable</a:t>
            </a:r>
            <a:r>
              <a:rPr lang="fr-FR" sz="2000" b="1" i="1" dirty="0">
                <a:solidFill>
                  <a:srgbClr val="0070C0"/>
                </a:solidFill>
                <a:latin typeface="Times New Roman" panose="02020603050405020304" pitchFamily="18" charset="0"/>
                <a:cs typeface="Times New Roman" panose="02020603050405020304" pitchFamily="18" charset="0"/>
              </a:rPr>
              <a:t> </a:t>
            </a:r>
            <a:r>
              <a:rPr lang="fr-FR" sz="2000" b="1" i="1" dirty="0">
                <a:latin typeface="Times New Roman" panose="02020603050405020304" pitchFamily="18" charset="0"/>
                <a:cs typeface="Times New Roman" panose="02020603050405020304" pitchFamily="18" charset="0"/>
              </a:rPr>
              <a:t>= ‘</a:t>
            </a:r>
            <a:r>
              <a:rPr lang="fr-FR" sz="2000" b="1" i="1" dirty="0">
                <a:solidFill>
                  <a:srgbClr val="00B050"/>
                </a:solidFill>
                <a:latin typeface="Times New Roman" panose="02020603050405020304" pitchFamily="18" charset="0"/>
                <a:cs typeface="Times New Roman" panose="02020603050405020304" pitchFamily="18" charset="0"/>
              </a:rPr>
              <a:t>Hello World !’ </a:t>
            </a:r>
            <a:r>
              <a:rPr lang="fr-FR" sz="2000" dirty="0">
                <a:latin typeface="Times New Roman" panose="02020603050405020304" pitchFamily="18" charset="0"/>
                <a:cs typeface="Times New Roman" panose="02020603050405020304" pitchFamily="18" charset="0"/>
              </a:rPr>
              <a:t>Dans ma vue </a:t>
            </a:r>
            <a:r>
              <a:rPr lang="fr-FR" sz="2000" b="1" i="1" dirty="0">
                <a:solidFill>
                  <a:schemeClr val="accent6"/>
                </a:solidFill>
                <a:latin typeface="Times New Roman" panose="02020603050405020304" pitchFamily="18" charset="0"/>
                <a:cs typeface="Times New Roman" panose="02020603050405020304" pitchFamily="18" charset="0"/>
              </a:rPr>
              <a:t>{{ $maVaribale }} </a:t>
            </a:r>
            <a:r>
              <a:rPr lang="fr-FR" sz="2000" dirty="0">
                <a:latin typeface="Times New Roman" panose="02020603050405020304" pitchFamily="18" charset="0"/>
                <a:cs typeface="Times New Roman" panose="02020603050405020304" pitchFamily="18" charset="0"/>
              </a:rPr>
              <a:t>affichera </a:t>
            </a:r>
            <a:r>
              <a:rPr lang="fr-FR" sz="2000" dirty="0">
                <a:solidFill>
                  <a:srgbClr val="00B050"/>
                </a:solidFill>
                <a:latin typeface="Times New Roman" panose="02020603050405020304" pitchFamily="18" charset="0"/>
                <a:cs typeface="Times New Roman" panose="02020603050405020304" pitchFamily="18" charset="0"/>
              </a:rPr>
              <a:t>‘Hello World’ </a:t>
            </a:r>
            <a:r>
              <a:rPr lang="fr-FR" sz="2000" dirty="0">
                <a:latin typeface="Times New Roman" panose="02020603050405020304" pitchFamily="18" charset="0"/>
                <a:cs typeface="Times New Roman" panose="02020603050405020304" pitchFamily="18" charset="0"/>
              </a:rPr>
              <a:t>.</a:t>
            </a: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algn="ctr">
              <a:buFont typeface="Wingdings" panose="05000000000000000000" pitchFamily="2" charset="2"/>
              <a:buChar char="ü"/>
            </a:pPr>
            <a:r>
              <a:rPr lang="fr-FR" sz="2400" dirty="0">
                <a:solidFill>
                  <a:srgbClr val="00B0F0"/>
                </a:solidFill>
              </a:rPr>
              <a:t>Pour vous permettre de ne pas échapper les caractères html</a:t>
            </a:r>
            <a:endParaRPr lang="fr-FR" sz="2400" dirty="0">
              <a:latin typeface="Times New Roman" panose="02020603050405020304" pitchFamily="18" charset="0"/>
              <a:cs typeface="Times New Roman" panose="02020603050405020304" pitchFamily="18" charset="0"/>
            </a:endParaRPr>
          </a:p>
          <a:p>
            <a:pPr marL="400050" lvl="1" indent="0">
              <a:buNone/>
            </a:pPr>
            <a:r>
              <a:rPr lang="fr-FR" sz="2000" b="1" i="1" u="sng" dirty="0">
                <a:latin typeface="Times New Roman" panose="02020603050405020304" pitchFamily="18" charset="0"/>
                <a:cs typeface="Times New Roman" panose="02020603050405020304" pitchFamily="18" charset="0"/>
              </a:rPr>
              <a:t>Exemple </a:t>
            </a: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buNone/>
            </a:pPr>
            <a:r>
              <a:rPr lang="fr-FR" sz="2000" dirty="0">
                <a:solidFill>
                  <a:srgbClr val="0070C0"/>
                </a:solidFill>
                <a:latin typeface="Times New Roman" panose="02020603050405020304" pitchFamily="18" charset="0"/>
                <a:cs typeface="Times New Roman" panose="02020603050405020304" pitchFamily="18" charset="0"/>
              </a:rPr>
              <a:t>  $mavariable </a:t>
            </a:r>
            <a:r>
              <a:rPr lang="fr-FR" sz="2000" dirty="0">
                <a:solidFill>
                  <a:srgbClr val="00B050"/>
                </a:solidFill>
                <a:latin typeface="Times New Roman" panose="02020603050405020304" pitchFamily="18" charset="0"/>
                <a:cs typeface="Times New Roman" panose="02020603050405020304" pitchFamily="18" charset="0"/>
              </a:rPr>
              <a:t>= '&lt;h1&gt;Mon Titre&lt;/h1&gt;’;</a:t>
            </a:r>
          </a:p>
          <a:p>
            <a:pPr marL="0" indent="0">
              <a:buNone/>
            </a:pPr>
            <a:r>
              <a:rPr lang="fr-FR" sz="2000" dirty="0">
                <a:solidFill>
                  <a:srgbClr val="0070C0"/>
                </a:solidFill>
                <a:latin typeface="Times New Roman" panose="02020603050405020304" pitchFamily="18" charset="0"/>
                <a:cs typeface="Times New Roman" panose="02020603050405020304" pitchFamily="18" charset="0"/>
              </a:rPr>
              <a:t>  {{ $</a:t>
            </a:r>
            <a:r>
              <a:rPr lang="fr-FR" sz="2000" dirty="0" err="1">
                <a:solidFill>
                  <a:srgbClr val="0070C0"/>
                </a:solidFill>
                <a:latin typeface="Times New Roman" panose="02020603050405020304" pitchFamily="18" charset="0"/>
                <a:cs typeface="Times New Roman" panose="02020603050405020304" pitchFamily="18" charset="0"/>
              </a:rPr>
              <a:t>maVariable</a:t>
            </a:r>
            <a:r>
              <a:rPr lang="fr-FR" sz="2000" dirty="0">
                <a:solidFill>
                  <a:srgbClr val="0070C0"/>
                </a:solidFill>
                <a:latin typeface="Times New Roman" panose="02020603050405020304" pitchFamily="18" charset="0"/>
                <a:cs typeface="Times New Roman" panose="02020603050405020304" pitchFamily="18" charset="0"/>
              </a:rPr>
              <a:t> }}  </a:t>
            </a:r>
            <a:r>
              <a:rPr lang="fr-FR" sz="2000" dirty="0">
                <a:solidFill>
                  <a:schemeClr val="bg1">
                    <a:lumMod val="50000"/>
                  </a:schemeClr>
                </a:solidFill>
                <a:latin typeface="Times New Roman" panose="02020603050405020304" pitchFamily="18" charset="0"/>
                <a:cs typeface="Times New Roman" panose="02020603050405020304" pitchFamily="18" charset="0"/>
              </a:rPr>
              <a:t>&lt;!-- donnera : '&lt;h1&gt;Mon Titre&lt;/h1&gt;' --&gt;</a:t>
            </a:r>
          </a:p>
          <a:p>
            <a:pPr marL="0" indent="0">
              <a:buNone/>
            </a:pP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accent6"/>
                </a:solidFill>
                <a:latin typeface="Times New Roman" panose="02020603050405020304" pitchFamily="18" charset="0"/>
                <a:cs typeface="Times New Roman" panose="02020603050405020304" pitchFamily="18" charset="0"/>
              </a:rPr>
              <a:t>!!</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err="1">
                <a:solidFill>
                  <a:srgbClr val="0070C0"/>
                </a:solidFill>
                <a:latin typeface="Times New Roman" panose="02020603050405020304" pitchFamily="18" charset="0"/>
                <a:cs typeface="Times New Roman" panose="02020603050405020304" pitchFamily="18" charset="0"/>
              </a:rPr>
              <a:t>maVariable</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accent6"/>
                </a:solidFill>
                <a:latin typeface="Times New Roman" panose="02020603050405020304" pitchFamily="18" charset="0"/>
                <a:cs typeface="Times New Roman" panose="02020603050405020304" pitchFamily="18" charset="0"/>
              </a:rPr>
              <a:t>!!</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bg1">
                    <a:lumMod val="50000"/>
                  </a:schemeClr>
                </a:solidFill>
                <a:latin typeface="Times New Roman" panose="02020603050405020304" pitchFamily="18" charset="0"/>
                <a:cs typeface="Times New Roman" panose="02020603050405020304" pitchFamily="18" charset="0"/>
              </a:rPr>
              <a:t>&lt;!-- donnera : 'Mon Titre' dans une balise HTML h1 --&gt;</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534572" y="3429000"/>
            <a:ext cx="7997868" cy="165618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1471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endParaRPr lang="fr-FR" sz="2400"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Blade vous permet de manipuler des données comme le ferait le PHP, il vous est donc possible d’utiliser les différentes structures de contrôle PHP existantes. À la différence que leur écriture diffèrent un tout petit peu.</a:t>
            </a:r>
          </a:p>
          <a:p>
            <a:pPr marL="400050" lvl="1" indent="0">
              <a:buNone/>
            </a:pPr>
            <a:endParaRPr lang="fr-FR" sz="18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Pour mettre en place une condition :</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lgn="ctr">
              <a:buNone/>
            </a:pPr>
            <a:r>
              <a:rPr lang="fr-FR" sz="2400" dirty="0">
                <a:solidFill>
                  <a:srgbClr val="7030A0"/>
                </a:solidFill>
                <a:latin typeface="Times New Roman" panose="02020603050405020304" pitchFamily="18" charset="0"/>
                <a:cs typeface="Times New Roman" panose="02020603050405020304" pitchFamily="18" charset="0"/>
              </a:rPr>
              <a:t>@if / @</a:t>
            </a:r>
            <a:r>
              <a:rPr lang="fr-FR" sz="2400" dirty="0" err="1">
                <a:solidFill>
                  <a:srgbClr val="7030A0"/>
                </a:solidFill>
                <a:latin typeface="Times New Roman" panose="02020603050405020304" pitchFamily="18" charset="0"/>
                <a:cs typeface="Times New Roman" panose="02020603050405020304" pitchFamily="18" charset="0"/>
              </a:rPr>
              <a:t>elseif</a:t>
            </a:r>
            <a:r>
              <a:rPr lang="fr-FR" sz="2400" dirty="0">
                <a:solidFill>
                  <a:srgbClr val="7030A0"/>
                </a:solidFill>
                <a:latin typeface="Times New Roman" panose="02020603050405020304" pitchFamily="18" charset="0"/>
                <a:cs typeface="Times New Roman" panose="02020603050405020304" pitchFamily="18" charset="0"/>
              </a:rPr>
              <a:t> / @</a:t>
            </a:r>
            <a:r>
              <a:rPr lang="fr-FR" sz="2400" dirty="0" err="1">
                <a:solidFill>
                  <a:srgbClr val="7030A0"/>
                </a:solidFill>
                <a:latin typeface="Times New Roman" panose="02020603050405020304" pitchFamily="18" charset="0"/>
                <a:cs typeface="Times New Roman" panose="02020603050405020304" pitchFamily="18" charset="0"/>
              </a:rPr>
              <a:t>else</a:t>
            </a:r>
            <a:r>
              <a:rPr lang="fr-FR" sz="2400" dirty="0">
                <a:solidFill>
                  <a:srgbClr val="7030A0"/>
                </a:solidFill>
                <a:latin typeface="Times New Roman" panose="02020603050405020304" pitchFamily="18" charset="0"/>
                <a:cs typeface="Times New Roman" panose="02020603050405020304" pitchFamily="18" charset="0"/>
              </a:rPr>
              <a:t>, @switch, @</a:t>
            </a:r>
            <a:r>
              <a:rPr lang="fr-FR" sz="2400" dirty="0" err="1">
                <a:solidFill>
                  <a:srgbClr val="7030A0"/>
                </a:solidFill>
                <a:latin typeface="Times New Roman" panose="02020603050405020304" pitchFamily="18" charset="0"/>
                <a:cs typeface="Times New Roman" panose="02020603050405020304" pitchFamily="18" charset="0"/>
              </a:rPr>
              <a:t>isset</a:t>
            </a:r>
            <a:r>
              <a:rPr lang="fr-FR" sz="2400" dirty="0">
                <a:solidFill>
                  <a:srgbClr val="7030A0"/>
                </a:solidFill>
                <a:latin typeface="Times New Roman" panose="02020603050405020304" pitchFamily="18" charset="0"/>
                <a:cs typeface="Times New Roman" panose="02020603050405020304" pitchFamily="18" charset="0"/>
              </a:rPr>
              <a:t>, @empty</a:t>
            </a:r>
            <a:endParaRPr lang="fr-FR" sz="2400" b="1"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1043608" y="5013176"/>
            <a:ext cx="7056784" cy="108012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0171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@if, @</a:t>
            </a:r>
            <a:r>
              <a:rPr lang="fr-FR" sz="2400" dirty="0" err="1">
                <a:solidFill>
                  <a:srgbClr val="7030A0"/>
                </a:solidFill>
                <a:sym typeface="Wingdings" panose="05000000000000000000" pitchFamily="2" charset="2"/>
              </a:rPr>
              <a:t>elseif</a:t>
            </a:r>
            <a:r>
              <a:rPr lang="fr-FR" sz="2400" dirty="0">
                <a:solidFill>
                  <a:srgbClr val="7030A0"/>
                </a:solidFill>
                <a:sym typeface="Wingdings" panose="05000000000000000000" pitchFamily="2" charset="2"/>
              </a:rPr>
              <a:t>, @</a:t>
            </a:r>
            <a:r>
              <a:rPr lang="fr-FR" sz="2400" dirty="0" err="1">
                <a:solidFill>
                  <a:srgbClr val="7030A0"/>
                </a:solidFill>
                <a:sym typeface="Wingdings" panose="05000000000000000000" pitchFamily="2" charset="2"/>
              </a:rPr>
              <a:t>else</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'cheval’</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       @if </a:t>
            </a: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'chien'</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latin typeface="Times New Roman" panose="02020603050405020304" pitchFamily="18" charset="0"/>
                <a:cs typeface="Times New Roman" panose="02020603050405020304" pitchFamily="18" charset="0"/>
              </a:rPr>
              <a:t>                       &lt;p&gt;L'animal est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elseif</a:t>
            </a:r>
            <a:r>
              <a:rPr lang="fr-FR" sz="1900" dirty="0">
                <a:solidFill>
                  <a:srgbClr val="7030A0"/>
                </a:solidFill>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'chat'</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latin typeface="Times New Roman" panose="02020603050405020304" pitchFamily="18" charset="0"/>
                <a:cs typeface="Times New Roman" panose="02020603050405020304" pitchFamily="18" charset="0"/>
              </a:rPr>
              <a:t>                       &lt;p&gt;L'animal n'est pas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else</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&lt;p&gt;L'animal n'est ni un chat ni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endif</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latin typeface="Times New Roman" panose="02020603050405020304" pitchFamily="18" charset="0"/>
                <a:cs typeface="Times New Roman" panose="02020603050405020304" pitchFamily="18" charset="0"/>
              </a:rPr>
              <a:t>&lt;p&gt;L'animal n'est ni un chat ni un chien.&lt;/p&gt;</a:t>
            </a: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11560" y="2780928"/>
            <a:ext cx="7488832" cy="26642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42385FDF-0D7C-44E9-A743-F7CB8A4F7B69}"/>
              </a:ext>
            </a:extLst>
          </p:cNvPr>
          <p:cNvSpPr/>
          <p:nvPr/>
        </p:nvSpPr>
        <p:spPr>
          <a:xfrm>
            <a:off x="611560" y="5619114"/>
            <a:ext cx="7488832" cy="84852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2254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@switch </a:t>
            </a:r>
            <a:r>
              <a:rPr lang="fr-FR" sz="2400" dirty="0">
                <a:solidFill>
                  <a:srgbClr val="00B0F0"/>
                </a:solidFill>
                <a:sym typeface="Wingdings" panose="05000000000000000000" pitchFamily="2" charset="2"/>
              </a:rPr>
              <a:t>)</a:t>
            </a: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@switch</a:t>
            </a:r>
            <a:r>
              <a:rPr lang="fr-FR" sz="1900" dirty="0">
                <a:solidFill>
                  <a:srgbClr val="C00000"/>
                </a:solidFill>
                <a:latin typeface="Times New Roman" panose="02020603050405020304" pitchFamily="18" charset="0"/>
                <a:cs typeface="Times New Roman" panose="02020603050405020304" pitchFamily="18" charset="0"/>
              </a:rPr>
              <a:t>($</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@case</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 &lt; 18 )</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                      &lt;p&gt;La personne est mineure.&lt;/p&gt;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@break</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@case</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 &gt; 18 )</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&lt;p&gt;La personne est majeure.&lt;/p&gt;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@break</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@default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&lt;p&gt;valeur par défaut.&lt;/p&gt;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      @</a:t>
            </a:r>
            <a:r>
              <a:rPr lang="fr-FR" sz="1900" dirty="0" err="1">
                <a:solidFill>
                  <a:srgbClr val="7030A0"/>
                </a:solidFill>
                <a:latin typeface="Times New Roman" panose="02020603050405020304" pitchFamily="18" charset="0"/>
                <a:cs typeface="Times New Roman" panose="02020603050405020304" pitchFamily="18" charset="0"/>
              </a:rPr>
              <a:t>endswitch</a:t>
            </a:r>
            <a:endParaRPr lang="fr-FR" sz="1900"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11560" y="2924944"/>
            <a:ext cx="7488832" cy="35426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947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a:t>
            </a:r>
            <a:r>
              <a:rPr lang="fr-FR" sz="2400" dirty="0" err="1">
                <a:solidFill>
                  <a:srgbClr val="7030A0"/>
                </a:solidFill>
                <a:sym typeface="Wingdings" panose="05000000000000000000" pitchFamily="2" charset="2"/>
              </a:rPr>
              <a:t>isset</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$produit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'costume’</a:t>
            </a:r>
            <a:r>
              <a:rPr lang="fr-FR" sz="1900" dirty="0">
                <a:latin typeface="Times New Roman" panose="02020603050405020304" pitchFamily="18" charset="0"/>
                <a:cs typeface="Times New Roman" panose="02020603050405020304" pitchFamily="18" charset="0"/>
              </a:rPr>
              <a:t>;</a:t>
            </a: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isset</a:t>
            </a:r>
            <a:r>
              <a:rPr lang="fr-FR" sz="1900" dirty="0">
                <a:solidFill>
                  <a:srgbClr val="C00000"/>
                </a:solidFill>
                <a:latin typeface="Times New Roman" panose="02020603050405020304" pitchFamily="18" charset="0"/>
                <a:cs typeface="Times New Roman" panose="02020603050405020304" pitchFamily="18" charset="0"/>
              </a:rPr>
              <a:t>($produit</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latin typeface="Times New Roman" panose="02020603050405020304" pitchFamily="18" charset="0"/>
                <a:cs typeface="Times New Roman" panose="02020603050405020304" pitchFamily="18" charset="0"/>
              </a:rPr>
              <a:t>       &lt;p&gt;Le produit existe&lt;/p&gt;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endisset</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latin typeface="Times New Roman" panose="02020603050405020304" pitchFamily="18" charset="0"/>
                <a:cs typeface="Times New Roman" panose="02020603050405020304" pitchFamily="18" charset="0"/>
              </a:rPr>
              <a:t>&lt;p&gt;Le produit existe&lt;/p&gt;</a:t>
            </a:r>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28227" y="3212976"/>
            <a:ext cx="7488832" cy="194421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23465" y="5301208"/>
            <a:ext cx="7488832" cy="8926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2728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1941</TotalTime>
  <Words>1952</Words>
  <Application>Microsoft Office PowerPoint</Application>
  <PresentationFormat>On-screen Show (4:3)</PresentationFormat>
  <Paragraphs>290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Angsana New</vt:lpstr>
      <vt:lpstr>Arial</vt:lpstr>
      <vt:lpstr>Calibri</vt:lpstr>
      <vt:lpstr>Times New Roman</vt:lpstr>
      <vt:lpstr>Wingdings</vt:lpstr>
      <vt:lpstr>Thème Office</vt:lpstr>
      <vt:lpstr>PowerPoint Presentation</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dc:title>
  <dc:creator>Belyazidi</dc:creator>
  <cp:lastModifiedBy>Safae Lassri</cp:lastModifiedBy>
  <cp:revision>266</cp:revision>
  <dcterms:created xsi:type="dcterms:W3CDTF">2011-10-01T12:57:10Z</dcterms:created>
  <dcterms:modified xsi:type="dcterms:W3CDTF">2023-02-25T11:35:45Z</dcterms:modified>
</cp:coreProperties>
</file>