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8" r:id="rId3"/>
    <p:sldId id="259" r:id="rId4"/>
    <p:sldId id="260" r:id="rId5"/>
    <p:sldId id="262" r:id="rId6"/>
    <p:sldId id="263" r:id="rId7"/>
    <p:sldId id="264"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313571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142714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3975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10136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548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762279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835812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308997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5093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7063E4-1BC5-47DD-8302-586D803FB5FE}" type="datetimeFigureOut">
              <a:rPr lang="fr-FR" smtClean="0"/>
              <a:t>02/04/2024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08606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C7063E4-1BC5-47DD-8302-586D803FB5FE}" type="datetimeFigureOut">
              <a:rPr lang="fr-FR" smtClean="0"/>
              <a:t>02/04/2024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8117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C7063E4-1BC5-47DD-8302-586D803FB5FE}" type="datetimeFigureOut">
              <a:rPr lang="fr-FR" smtClean="0"/>
              <a:t>02/04/2024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195255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C7063E4-1BC5-47DD-8302-586D803FB5FE}" type="datetimeFigureOut">
              <a:rPr lang="fr-FR" smtClean="0"/>
              <a:t>02/04/2024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43105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063E4-1BC5-47DD-8302-586D803FB5FE}" type="datetimeFigureOut">
              <a:rPr lang="fr-FR" smtClean="0"/>
              <a:t>02/04/2024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15594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C7063E4-1BC5-47DD-8302-586D803FB5FE}" type="datetimeFigureOut">
              <a:rPr lang="fr-FR" smtClean="0"/>
              <a:t>02/04/2024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22836A-DD29-4644-96F5-2C1F8D4D25B3}" type="slidenum">
              <a:rPr lang="fr-FR" smtClean="0"/>
              <a:t>‹N°›</a:t>
            </a:fld>
            <a:endParaRPr lang="fr-FR"/>
          </a:p>
        </p:txBody>
      </p:sp>
    </p:spTree>
    <p:extLst>
      <p:ext uri="{BB962C8B-B14F-4D97-AF65-F5344CB8AC3E}">
        <p14:creationId xmlns:p14="http://schemas.microsoft.com/office/powerpoint/2010/main" val="290352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22836A-DD29-4644-96F5-2C1F8D4D25B3}" type="slidenum">
              <a:rPr lang="fr-FR" smtClean="0"/>
              <a:t>‹N°›</a:t>
            </a:fld>
            <a:endParaRPr lang="fr-FR"/>
          </a:p>
        </p:txBody>
      </p:sp>
      <p:sp>
        <p:nvSpPr>
          <p:cNvPr id="5" name="Date Placeholder 4"/>
          <p:cNvSpPr>
            <a:spLocks noGrp="1"/>
          </p:cNvSpPr>
          <p:nvPr>
            <p:ph type="dt" sz="half" idx="10"/>
          </p:nvPr>
        </p:nvSpPr>
        <p:spPr/>
        <p:txBody>
          <a:bodyPr/>
          <a:lstStyle/>
          <a:p>
            <a:fld id="{CC7063E4-1BC5-47DD-8302-586D803FB5FE}" type="datetimeFigureOut">
              <a:rPr lang="fr-FR" smtClean="0"/>
              <a:t>02/04/2024</a:t>
            </a:fld>
            <a:endParaRPr lang="fr-FR"/>
          </a:p>
        </p:txBody>
      </p:sp>
    </p:spTree>
    <p:extLst>
      <p:ext uri="{BB962C8B-B14F-4D97-AF65-F5344CB8AC3E}">
        <p14:creationId xmlns:p14="http://schemas.microsoft.com/office/powerpoint/2010/main" val="313077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7063E4-1BC5-47DD-8302-586D803FB5FE}" type="datetimeFigureOut">
              <a:rPr lang="fr-FR" smtClean="0"/>
              <a:t>02/04/2024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22836A-DD29-4644-96F5-2C1F8D4D25B3}" type="slidenum">
              <a:rPr lang="fr-FR" smtClean="0"/>
              <a:t>‹N°›</a:t>
            </a:fld>
            <a:endParaRPr lang="fr-FR"/>
          </a:p>
        </p:txBody>
      </p:sp>
    </p:spTree>
    <p:extLst>
      <p:ext uri="{BB962C8B-B14F-4D97-AF65-F5344CB8AC3E}">
        <p14:creationId xmlns:p14="http://schemas.microsoft.com/office/powerpoint/2010/main" val="111408491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1561-10C5-4941-97FC-1F47EFB93311}"/>
              </a:ext>
            </a:extLst>
          </p:cNvPr>
          <p:cNvSpPr>
            <a:spLocks noGrp="1"/>
          </p:cNvSpPr>
          <p:nvPr>
            <p:ph type="ctrTitle"/>
          </p:nvPr>
        </p:nvSpPr>
        <p:spPr>
          <a:xfrm>
            <a:off x="0" y="2164722"/>
            <a:ext cx="9770621" cy="1284890"/>
          </a:xfrm>
        </p:spPr>
        <p:txBody>
          <a:bodyPr>
            <a:normAutofit/>
          </a:bodyPr>
          <a:lstStyle/>
          <a:p>
            <a:r>
              <a:rPr lang="fr-FR" sz="6000" b="1" spc="300" dirty="0"/>
              <a:t>Middleware en </a:t>
            </a:r>
            <a:r>
              <a:rPr lang="fr-FR" sz="6000" b="1" spc="300" dirty="0" err="1"/>
              <a:t>Laravel</a:t>
            </a:r>
            <a:endParaRPr lang="fr-FR" sz="6000" b="1" spc="300" dirty="0"/>
          </a:p>
        </p:txBody>
      </p:sp>
      <p:sp>
        <p:nvSpPr>
          <p:cNvPr id="3" name="Sous-titre 2">
            <a:extLst>
              <a:ext uri="{FF2B5EF4-FFF2-40B4-BE49-F238E27FC236}">
                <a16:creationId xmlns:a16="http://schemas.microsoft.com/office/drawing/2014/main" id="{2802BD84-0EB7-4E6B-B13E-CF773719429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84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68B69-EC0B-44F1-89E0-EA61C1407011}"/>
              </a:ext>
            </a:extLst>
          </p:cNvPr>
          <p:cNvSpPr>
            <a:spLocks noGrp="1"/>
          </p:cNvSpPr>
          <p:nvPr>
            <p:ph type="title"/>
          </p:nvPr>
        </p:nvSpPr>
        <p:spPr>
          <a:xfrm>
            <a:off x="677334" y="609600"/>
            <a:ext cx="8596668" cy="798786"/>
          </a:xfrm>
        </p:spPr>
        <p:txBody>
          <a:bodyPr/>
          <a:lstStyle/>
          <a:p>
            <a:pPr marL="742950" indent="-742950">
              <a:buFont typeface="+mj-lt"/>
              <a:buAutoNum type="alphaUcPeriod" startAt="3"/>
            </a:pPr>
            <a:r>
              <a:rPr lang="fr-FR" b="1" i="1" u="sng" dirty="0">
                <a:solidFill>
                  <a:srgbClr val="0070C0"/>
                </a:solidFill>
              </a:rPr>
              <a:t>$</a:t>
            </a:r>
            <a:r>
              <a:rPr lang="fr-FR" sz="3600" b="1" i="1" u="sng" dirty="0" err="1">
                <a:solidFill>
                  <a:srgbClr val="0070C0"/>
                </a:solidFill>
                <a:latin typeface="Arial" panose="020B0604020202020204" pitchFamily="34" charset="0"/>
                <a:cs typeface="Arial" panose="020B0604020202020204" pitchFamily="34" charset="0"/>
              </a:rPr>
              <a:t>routeMiddleware</a:t>
            </a:r>
            <a:r>
              <a:rPr lang="fr-FR" sz="3600" b="1" i="1" u="sng" dirty="0">
                <a:solidFill>
                  <a:srgbClr val="0070C0"/>
                </a:solidFill>
                <a:latin typeface="Arial" panose="020B0604020202020204" pitchFamily="34" charset="0"/>
                <a:cs typeface="Arial" panose="020B0604020202020204" pitchFamily="34" charset="0"/>
              </a:rPr>
              <a:t> :</a:t>
            </a:r>
            <a:endParaRPr lang="fr-FR" b="1" i="1" u="sng" dirty="0">
              <a:solidFill>
                <a:srgbClr val="0070C0"/>
              </a:solidFill>
            </a:endParaRPr>
          </a:p>
        </p:txBody>
      </p:sp>
      <p:sp>
        <p:nvSpPr>
          <p:cNvPr id="3" name="Espace réservé du contenu 2">
            <a:extLst>
              <a:ext uri="{FF2B5EF4-FFF2-40B4-BE49-F238E27FC236}">
                <a16:creationId xmlns:a16="http://schemas.microsoft.com/office/drawing/2014/main" id="{46A4CBBD-372B-45BB-9BC7-BCE184E58227}"/>
              </a:ext>
            </a:extLst>
          </p:cNvPr>
          <p:cNvSpPr>
            <a:spLocks noGrp="1"/>
          </p:cNvSpPr>
          <p:nvPr>
            <p:ph idx="1"/>
          </p:nvPr>
        </p:nvSpPr>
        <p:spPr>
          <a:xfrm>
            <a:off x="677334" y="1839311"/>
            <a:ext cx="8596668" cy="4202052"/>
          </a:xfrm>
        </p:spPr>
        <p:txBody>
          <a:bodyPr/>
          <a:lstStyle/>
          <a:p>
            <a:r>
              <a:rPr lang="fr-FR" sz="2400" b="0" i="0" dirty="0">
                <a:solidFill>
                  <a:srgbClr val="0D0D0D"/>
                </a:solidFill>
                <a:effectLst/>
                <a:latin typeface="Arial" panose="020B0604020202020204" pitchFamily="34" charset="0"/>
                <a:cs typeface="Arial" panose="020B0604020202020204" pitchFamily="34" charset="0"/>
              </a:rPr>
              <a:t>Si votre middleware doit être appliqué spécifiquement à certaines routes, vous pouvez l'ajouter en tant que middleware de route nommée dans le tableau $</a:t>
            </a:r>
            <a:r>
              <a:rPr lang="fr-FR" sz="2400" b="0" i="0" dirty="0" err="1">
                <a:solidFill>
                  <a:srgbClr val="0D0D0D"/>
                </a:solidFill>
                <a:effectLst/>
                <a:latin typeface="Arial" panose="020B0604020202020204" pitchFamily="34" charset="0"/>
                <a:cs typeface="Arial" panose="020B0604020202020204" pitchFamily="34" charset="0"/>
              </a:rPr>
              <a:t>routeMiddleware</a:t>
            </a:r>
            <a:endParaRPr lang="fr-FR" dirty="0"/>
          </a:p>
        </p:txBody>
      </p:sp>
      <p:pic>
        <p:nvPicPr>
          <p:cNvPr id="6" name="Image 5">
            <a:extLst>
              <a:ext uri="{FF2B5EF4-FFF2-40B4-BE49-F238E27FC236}">
                <a16:creationId xmlns:a16="http://schemas.microsoft.com/office/drawing/2014/main" id="{8CD48E4E-B81D-4487-A9E6-A546880A9053}"/>
              </a:ext>
            </a:extLst>
          </p:cNvPr>
          <p:cNvPicPr>
            <a:picLocks noChangeAspect="1"/>
          </p:cNvPicPr>
          <p:nvPr/>
        </p:nvPicPr>
        <p:blipFill>
          <a:blip r:embed="rId2"/>
          <a:stretch>
            <a:fillRect/>
          </a:stretch>
        </p:blipFill>
        <p:spPr>
          <a:xfrm>
            <a:off x="1233524" y="3940337"/>
            <a:ext cx="8446898" cy="1819332"/>
          </a:xfrm>
          <a:prstGeom prst="rect">
            <a:avLst/>
          </a:prstGeom>
        </p:spPr>
      </p:pic>
    </p:spTree>
    <p:extLst>
      <p:ext uri="{BB962C8B-B14F-4D97-AF65-F5344CB8AC3E}">
        <p14:creationId xmlns:p14="http://schemas.microsoft.com/office/powerpoint/2010/main" val="241977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E479C-17A8-44DC-B9CC-137F68D249C8}"/>
              </a:ext>
            </a:extLst>
          </p:cNvPr>
          <p:cNvSpPr>
            <a:spLocks noGrp="1"/>
          </p:cNvSpPr>
          <p:nvPr>
            <p:ph type="title"/>
          </p:nvPr>
        </p:nvSpPr>
        <p:spPr>
          <a:xfrm>
            <a:off x="677333" y="725215"/>
            <a:ext cx="8596668" cy="924910"/>
          </a:xfrm>
        </p:spPr>
        <p:txBody>
          <a:bodyPr/>
          <a:lstStyle/>
          <a:p>
            <a:r>
              <a:rPr lang="fr-FR" sz="3600" b="1" i="1" u="sng" dirty="0"/>
              <a:t>Définition : </a:t>
            </a:r>
            <a:endParaRPr lang="fr-FR" dirty="0"/>
          </a:p>
        </p:txBody>
      </p:sp>
      <p:sp>
        <p:nvSpPr>
          <p:cNvPr id="3" name="Espace réservé du contenu 2">
            <a:extLst>
              <a:ext uri="{FF2B5EF4-FFF2-40B4-BE49-F238E27FC236}">
                <a16:creationId xmlns:a16="http://schemas.microsoft.com/office/drawing/2014/main" id="{D0B9A164-514C-4A0F-9329-0FBA1120738A}"/>
              </a:ext>
            </a:extLst>
          </p:cNvPr>
          <p:cNvSpPr>
            <a:spLocks noGrp="1"/>
          </p:cNvSpPr>
          <p:nvPr>
            <p:ph idx="1"/>
          </p:nvPr>
        </p:nvSpPr>
        <p:spPr>
          <a:xfrm>
            <a:off x="677333" y="1450427"/>
            <a:ext cx="9654335" cy="4275625"/>
          </a:xfrm>
        </p:spPr>
        <p:txBody>
          <a:bodyPr anchor="ctr"/>
          <a:lstStyle/>
          <a:p>
            <a:r>
              <a:rPr lang="fr-FR" sz="2400" dirty="0">
                <a:latin typeface="Arial" panose="020B0604020202020204" pitchFamily="34" charset="0"/>
                <a:cs typeface="Arial" panose="020B0604020202020204" pitchFamily="34" charset="0"/>
              </a:rPr>
              <a:t>Le middleware en </a:t>
            </a:r>
            <a:r>
              <a:rPr lang="fr-FR" sz="2400" dirty="0" err="1">
                <a:latin typeface="Arial" panose="020B0604020202020204" pitchFamily="34" charset="0"/>
                <a:cs typeface="Arial" panose="020B0604020202020204" pitchFamily="34" charset="0"/>
              </a:rPr>
              <a:t>laravel</a:t>
            </a:r>
            <a:r>
              <a:rPr lang="fr-FR" sz="2400" dirty="0">
                <a:latin typeface="Arial" panose="020B0604020202020204" pitchFamily="34" charset="0"/>
                <a:cs typeface="Arial" panose="020B0604020202020204" pitchFamily="34" charset="0"/>
              </a:rPr>
              <a:t> est un mécanisme qui permet d’inspecter et de filtrer les requêtes HTTP entrant dans votre application. Il peut être considéré comme une interface ou un intermédiaire agissant en coordination entre une requête et une réponse.</a:t>
            </a:r>
          </a:p>
          <a:p>
            <a:r>
              <a:rPr lang="fr-FR" sz="2400" dirty="0">
                <a:latin typeface="Arial" panose="020B0604020202020204" pitchFamily="34" charset="0"/>
                <a:cs typeface="Arial" panose="020B0604020202020204" pitchFamily="34" charset="0"/>
              </a:rPr>
              <a:t>Un middleware peut effectuer des tâches avant ou après avoir transmis la requête plus profondément dans l’application</a:t>
            </a:r>
          </a:p>
          <a:p>
            <a:endParaRPr lang="fr-FR" dirty="0"/>
          </a:p>
        </p:txBody>
      </p:sp>
    </p:spTree>
    <p:extLst>
      <p:ext uri="{BB962C8B-B14F-4D97-AF65-F5344CB8AC3E}">
        <p14:creationId xmlns:p14="http://schemas.microsoft.com/office/powerpoint/2010/main" val="68061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71F10-CDFF-4D79-871E-D49E3526E9B3}"/>
              </a:ext>
            </a:extLst>
          </p:cNvPr>
          <p:cNvSpPr>
            <a:spLocks noGrp="1"/>
          </p:cNvSpPr>
          <p:nvPr>
            <p:ph type="title"/>
          </p:nvPr>
        </p:nvSpPr>
        <p:spPr>
          <a:xfrm>
            <a:off x="677334" y="816638"/>
            <a:ext cx="9318004" cy="987972"/>
          </a:xfrm>
        </p:spPr>
        <p:txBody>
          <a:bodyPr>
            <a:normAutofit/>
          </a:bodyPr>
          <a:lstStyle/>
          <a:p>
            <a:r>
              <a:rPr lang="fr-FR" b="1" i="1" u="sng" dirty="0"/>
              <a:t>Example de Utilisation d’un Middleware</a:t>
            </a:r>
          </a:p>
        </p:txBody>
      </p:sp>
      <p:sp>
        <p:nvSpPr>
          <p:cNvPr id="3" name="Espace réservé du contenu 2">
            <a:extLst>
              <a:ext uri="{FF2B5EF4-FFF2-40B4-BE49-F238E27FC236}">
                <a16:creationId xmlns:a16="http://schemas.microsoft.com/office/drawing/2014/main" id="{9387A393-D3FE-4EED-8391-949E93EF07DC}"/>
              </a:ext>
            </a:extLst>
          </p:cNvPr>
          <p:cNvSpPr>
            <a:spLocks noGrp="1"/>
          </p:cNvSpPr>
          <p:nvPr>
            <p:ph idx="1"/>
          </p:nvPr>
        </p:nvSpPr>
        <p:spPr/>
        <p:txBody>
          <a:bodyPr anchor="ctr"/>
          <a:lstStyle/>
          <a:p>
            <a:r>
              <a:rPr lang="fr-FR" sz="2400" dirty="0">
                <a:latin typeface="Arial" panose="020B0604020202020204" pitchFamily="34" charset="0"/>
                <a:cs typeface="Arial" panose="020B0604020202020204" pitchFamily="34" charset="0"/>
              </a:rPr>
              <a:t>Par exemple, </a:t>
            </a:r>
            <a:r>
              <a:rPr lang="fr-FR" sz="2400" dirty="0" err="1">
                <a:latin typeface="Arial" panose="020B0604020202020204" pitchFamily="34" charset="0"/>
                <a:cs typeface="Arial" panose="020B0604020202020204" pitchFamily="34" charset="0"/>
              </a:rPr>
              <a:t>laravel</a:t>
            </a:r>
            <a:r>
              <a:rPr lang="fr-FR" sz="2400" dirty="0">
                <a:latin typeface="Arial" panose="020B0604020202020204" pitchFamily="34" charset="0"/>
                <a:cs typeface="Arial" panose="020B0604020202020204" pitchFamily="34" charset="0"/>
              </a:rPr>
              <a:t> inclut un middleware qui vérifie si l’utilisateur de votre application est authentifié. Si l’utilisateur n’est pas authentifié, le middleware redirigera l’utilisateur vers l’écran de connexion de votre application. Cependant, si l’utilisateur est authentifié, le middleware permettra à la requête de continuer plus loin dans l’application.</a:t>
            </a:r>
          </a:p>
          <a:p>
            <a:endParaRPr lang="fr-FR" dirty="0"/>
          </a:p>
        </p:txBody>
      </p:sp>
    </p:spTree>
    <p:extLst>
      <p:ext uri="{BB962C8B-B14F-4D97-AF65-F5344CB8AC3E}">
        <p14:creationId xmlns:p14="http://schemas.microsoft.com/office/powerpoint/2010/main" val="170825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B120D-357E-4A6F-94D1-DF6241FEDE46}"/>
              </a:ext>
            </a:extLst>
          </p:cNvPr>
          <p:cNvSpPr>
            <a:spLocks noGrp="1"/>
          </p:cNvSpPr>
          <p:nvPr>
            <p:ph type="title"/>
          </p:nvPr>
        </p:nvSpPr>
        <p:spPr>
          <a:xfrm>
            <a:off x="267429" y="304799"/>
            <a:ext cx="10169342" cy="1320800"/>
          </a:xfrm>
        </p:spPr>
        <p:txBody>
          <a:bodyPr/>
          <a:lstStyle/>
          <a:p>
            <a:pPr algn="ctr"/>
            <a:r>
              <a:rPr lang="fr-FR" b="1" i="1" u="sng" dirty="0"/>
              <a:t>L’utilisation de middleware dans </a:t>
            </a:r>
            <a:r>
              <a:rPr lang="fr-FR" b="1" i="1" u="sng" dirty="0" err="1"/>
              <a:t>Laravel</a:t>
            </a:r>
            <a:r>
              <a:rPr lang="fr-FR" b="1" i="1" u="sng" dirty="0"/>
              <a:t> offre plusieurs avantages : </a:t>
            </a:r>
          </a:p>
        </p:txBody>
      </p:sp>
      <p:sp>
        <p:nvSpPr>
          <p:cNvPr id="3" name="Espace réservé du contenu 2">
            <a:extLst>
              <a:ext uri="{FF2B5EF4-FFF2-40B4-BE49-F238E27FC236}">
                <a16:creationId xmlns:a16="http://schemas.microsoft.com/office/drawing/2014/main" id="{864E5137-6AE4-4318-A1C4-2B69409E9B26}"/>
              </a:ext>
            </a:extLst>
          </p:cNvPr>
          <p:cNvSpPr>
            <a:spLocks noGrp="1"/>
          </p:cNvSpPr>
          <p:nvPr>
            <p:ph idx="1"/>
          </p:nvPr>
        </p:nvSpPr>
        <p:spPr>
          <a:xfrm>
            <a:off x="677333" y="1776249"/>
            <a:ext cx="9601784" cy="4797972"/>
          </a:xfrm>
        </p:spPr>
        <p:txBody>
          <a:bodyPr anchor="ctr">
            <a:normAutofit fontScale="92500" lnSpcReduction="20000"/>
          </a:bodyPr>
          <a:lstStyle/>
          <a:p>
            <a:pPr algn="l"/>
            <a:r>
              <a:rPr lang="fr-FR" sz="2400" b="1" i="0" u="sng" dirty="0">
                <a:solidFill>
                  <a:srgbClr val="0070C0"/>
                </a:solidFill>
                <a:effectLst/>
                <a:latin typeface="Google Sans"/>
              </a:rPr>
              <a:t>Séparation des préoccupations: </a:t>
            </a:r>
            <a:r>
              <a:rPr lang="fr-FR" sz="2000" b="0" i="0" dirty="0">
                <a:solidFill>
                  <a:srgbClr val="1F1F1F"/>
                </a:solidFill>
                <a:effectLst/>
                <a:latin typeface="Google Sans"/>
              </a:rPr>
              <a:t>Le middleware permet de séparer la logique métier de la gestion des requêtes HTTP, favorisant une meilleure organisation et une maintenance simplifiée.</a:t>
            </a:r>
          </a:p>
          <a:p>
            <a:pPr algn="l"/>
            <a:r>
              <a:rPr lang="fr-FR" sz="2400" b="1" i="0" u="sng" dirty="0">
                <a:solidFill>
                  <a:srgbClr val="0070C0"/>
                </a:solidFill>
                <a:effectLst/>
                <a:latin typeface="Google Sans"/>
              </a:rPr>
              <a:t>Réutilisabilité du code: </a:t>
            </a:r>
            <a:r>
              <a:rPr lang="fr-FR" sz="2000" b="0" i="0" dirty="0">
                <a:solidFill>
                  <a:srgbClr val="1F1F1F"/>
                </a:solidFill>
                <a:effectLst/>
                <a:latin typeface="Google Sans"/>
              </a:rPr>
              <a:t>Le middleware est réutilisable pour des fonctionnalités communes comme l'authentification, la validation et la gestion des sessions, réduisant le code dupliqué.</a:t>
            </a:r>
          </a:p>
          <a:p>
            <a:pPr algn="l"/>
            <a:r>
              <a:rPr lang="fr-FR" sz="2400" b="1" i="0" u="sng" dirty="0">
                <a:solidFill>
                  <a:srgbClr val="0070C0"/>
                </a:solidFill>
                <a:effectLst/>
                <a:latin typeface="Google Sans"/>
              </a:rPr>
              <a:t>Flexibilité et extensibilité: </a:t>
            </a:r>
            <a:r>
              <a:rPr lang="fr-FR" sz="2000" b="0" i="0" dirty="0">
                <a:solidFill>
                  <a:srgbClr val="1F1F1F"/>
                </a:solidFill>
                <a:effectLst/>
                <a:latin typeface="Google Sans"/>
              </a:rPr>
              <a:t>L'ajout, la modification et la suppression de middleware sont aisés, sans impact sur le code des routes ou des contrôleurs, augmentant la flexibilité et l'extensibilité.</a:t>
            </a:r>
          </a:p>
          <a:p>
            <a:pPr algn="l"/>
            <a:r>
              <a:rPr lang="fr-FR" sz="2400" b="1" i="0" u="sng" dirty="0">
                <a:solidFill>
                  <a:srgbClr val="0070C0"/>
                </a:solidFill>
                <a:effectLst/>
                <a:latin typeface="Google Sans"/>
              </a:rPr>
              <a:t>Contrôle du flux de requêtes: </a:t>
            </a:r>
            <a:r>
              <a:rPr lang="fr-FR" sz="2000" b="0" i="0" dirty="0">
                <a:solidFill>
                  <a:srgbClr val="1F1F1F"/>
                </a:solidFill>
                <a:effectLst/>
                <a:latin typeface="Google Sans"/>
              </a:rPr>
              <a:t>Le middleware permet de contrôler le traitement de chaque requête en fonction de l'authentification, des autorisations et de la validation, pour une meilleure sécurité et un meilleur contrôle.</a:t>
            </a:r>
          </a:p>
          <a:p>
            <a:pPr algn="l"/>
            <a:r>
              <a:rPr lang="fr-FR" sz="2400" b="1" i="0" u="sng" dirty="0">
                <a:solidFill>
                  <a:srgbClr val="0070C0"/>
                </a:solidFill>
                <a:effectLst/>
                <a:latin typeface="Google Sans"/>
              </a:rPr>
              <a:t>Centralisation de la logique: </a:t>
            </a:r>
            <a:r>
              <a:rPr lang="fr-FR" sz="2000" b="0" i="0" dirty="0">
                <a:solidFill>
                  <a:srgbClr val="1F1F1F"/>
                </a:solidFill>
                <a:effectLst/>
                <a:latin typeface="Google Sans"/>
              </a:rPr>
              <a:t>Le middleware centralise la logique de gestion des requêtes HTTP, simplifiant la maintenance et la gestion de cette logique.</a:t>
            </a:r>
          </a:p>
          <a:p>
            <a:pPr algn="l"/>
            <a:r>
              <a:rPr lang="fr-FR" sz="2000" b="0" i="0" dirty="0">
                <a:solidFill>
                  <a:srgbClr val="1F1F1F"/>
                </a:solidFill>
                <a:effectLst/>
                <a:latin typeface="Google Sans"/>
              </a:rPr>
              <a:t>Le middleware dans </a:t>
            </a:r>
            <a:r>
              <a:rPr lang="fr-FR" sz="2000" b="0" i="0" dirty="0" err="1">
                <a:solidFill>
                  <a:srgbClr val="1F1F1F"/>
                </a:solidFill>
                <a:effectLst/>
                <a:latin typeface="Google Sans"/>
              </a:rPr>
              <a:t>laravel</a:t>
            </a:r>
            <a:r>
              <a:rPr lang="fr-FR" sz="2000" b="0" i="0" dirty="0">
                <a:solidFill>
                  <a:srgbClr val="1F1F1F"/>
                </a:solidFill>
                <a:effectLst/>
                <a:latin typeface="Google Sans"/>
              </a:rPr>
              <a:t> offre une grande flexibilité et un contrôle accru sur le traitement des requêtes et des réponses dans votre application.</a:t>
            </a:r>
          </a:p>
        </p:txBody>
      </p:sp>
    </p:spTree>
    <p:extLst>
      <p:ext uri="{BB962C8B-B14F-4D97-AF65-F5344CB8AC3E}">
        <p14:creationId xmlns:p14="http://schemas.microsoft.com/office/powerpoint/2010/main" val="247685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B5068934-3116-4D49-837D-F24A1AD181E9}"/>
              </a:ext>
            </a:extLst>
          </p:cNvPr>
          <p:cNvSpPr>
            <a:spLocks noGrp="1"/>
          </p:cNvSpPr>
          <p:nvPr>
            <p:ph type="title"/>
          </p:nvPr>
        </p:nvSpPr>
        <p:spPr>
          <a:xfrm>
            <a:off x="1219775" y="2768600"/>
            <a:ext cx="8596312" cy="1320800"/>
          </a:xfrm>
        </p:spPr>
        <p:txBody>
          <a:bodyPr>
            <a:normAutofit/>
          </a:bodyPr>
          <a:lstStyle/>
          <a:p>
            <a:pPr algn="ctr"/>
            <a:r>
              <a:rPr lang="fr-FR" sz="4000" b="1" i="1" u="sng" dirty="0"/>
              <a:t>Les étapes de base pour travailler avec un middleware en </a:t>
            </a:r>
            <a:r>
              <a:rPr lang="fr-FR" sz="4000" b="1" i="1" u="sng" dirty="0" err="1"/>
              <a:t>laravel</a:t>
            </a:r>
            <a:endParaRPr lang="fr-FR" sz="4000" b="1" i="1" u="sng" dirty="0"/>
          </a:p>
        </p:txBody>
      </p:sp>
    </p:spTree>
    <p:extLst>
      <p:ext uri="{BB962C8B-B14F-4D97-AF65-F5344CB8AC3E}">
        <p14:creationId xmlns:p14="http://schemas.microsoft.com/office/powerpoint/2010/main" val="351645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28C7A8-9EC0-445E-A1A2-FEEF763B3C7E}"/>
              </a:ext>
            </a:extLst>
          </p:cNvPr>
          <p:cNvSpPr>
            <a:spLocks noGrp="1"/>
          </p:cNvSpPr>
          <p:nvPr>
            <p:ph type="title"/>
          </p:nvPr>
        </p:nvSpPr>
        <p:spPr>
          <a:xfrm>
            <a:off x="677334" y="366824"/>
            <a:ext cx="8596668" cy="1320800"/>
          </a:xfrm>
        </p:spPr>
        <p:txBody>
          <a:bodyPr/>
          <a:lstStyle/>
          <a:p>
            <a:pPr marL="742950" indent="-742950">
              <a:buFont typeface="+mj-lt"/>
              <a:buAutoNum type="arabicPeriod"/>
            </a:pPr>
            <a:r>
              <a:rPr lang="fr-FR" b="1" i="1" u="sng" dirty="0"/>
              <a:t>Création du Middleware </a:t>
            </a:r>
          </a:p>
        </p:txBody>
      </p:sp>
      <p:sp>
        <p:nvSpPr>
          <p:cNvPr id="3" name="Espace réservé du contenu 2">
            <a:extLst>
              <a:ext uri="{FF2B5EF4-FFF2-40B4-BE49-F238E27FC236}">
                <a16:creationId xmlns:a16="http://schemas.microsoft.com/office/drawing/2014/main" id="{3D3C0511-231F-4852-A17B-B089C5B813FF}"/>
              </a:ext>
            </a:extLst>
          </p:cNvPr>
          <p:cNvSpPr>
            <a:spLocks noGrp="1"/>
          </p:cNvSpPr>
          <p:nvPr>
            <p:ph idx="1"/>
          </p:nvPr>
        </p:nvSpPr>
        <p:spPr>
          <a:xfrm>
            <a:off x="677334" y="1335159"/>
            <a:ext cx="8596668" cy="881968"/>
          </a:xfrm>
        </p:spPr>
        <p:txBody>
          <a:bodyPr>
            <a:normAutofit/>
          </a:bodyPr>
          <a:lstStyle/>
          <a:p>
            <a:r>
              <a:rPr lang="fr-FR" sz="2400" dirty="0">
                <a:latin typeface="Arial" panose="020B0604020202020204" pitchFamily="34" charset="0"/>
                <a:cs typeface="Arial" panose="020B0604020202020204" pitchFamily="34" charset="0"/>
              </a:rPr>
              <a:t>Pour la création d'un middleware en utilise la commande artisan </a:t>
            </a:r>
            <a:r>
              <a:rPr lang="fr-FR" sz="2400" dirty="0" err="1">
                <a:latin typeface="Arial" panose="020B0604020202020204" pitchFamily="34" charset="0"/>
                <a:cs typeface="Arial" panose="020B0604020202020204" pitchFamily="34" charset="0"/>
              </a:rPr>
              <a:t>make:middleware</a:t>
            </a:r>
            <a:endParaRPr lang="fr-FR" sz="24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6D98F4B8-5FC3-471C-9959-015B30B88580}"/>
              </a:ext>
            </a:extLst>
          </p:cNvPr>
          <p:cNvPicPr>
            <a:picLocks noChangeAspect="1"/>
          </p:cNvPicPr>
          <p:nvPr/>
        </p:nvPicPr>
        <p:blipFill>
          <a:blip r:embed="rId2"/>
          <a:stretch>
            <a:fillRect/>
          </a:stretch>
        </p:blipFill>
        <p:spPr>
          <a:xfrm>
            <a:off x="1917456" y="2343302"/>
            <a:ext cx="6116424" cy="788078"/>
          </a:xfrm>
          <a:prstGeom prst="rect">
            <a:avLst/>
          </a:prstGeom>
        </p:spPr>
      </p:pic>
      <p:sp>
        <p:nvSpPr>
          <p:cNvPr id="6" name="Titre 1">
            <a:extLst>
              <a:ext uri="{FF2B5EF4-FFF2-40B4-BE49-F238E27FC236}">
                <a16:creationId xmlns:a16="http://schemas.microsoft.com/office/drawing/2014/main" id="{B1657578-595A-4714-A4D9-7220AB76E2A1}"/>
              </a:ext>
            </a:extLst>
          </p:cNvPr>
          <p:cNvSpPr txBox="1">
            <a:spLocks/>
          </p:cNvSpPr>
          <p:nvPr/>
        </p:nvSpPr>
        <p:spPr>
          <a:xfrm>
            <a:off x="677334" y="3429000"/>
            <a:ext cx="9580763" cy="8819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startAt="2"/>
            </a:pPr>
            <a:r>
              <a:rPr lang="fr-FR" b="1" i="1" u="sng" dirty="0"/>
              <a:t>Définition de la Logique du Middleware</a:t>
            </a:r>
          </a:p>
        </p:txBody>
      </p:sp>
      <p:sp>
        <p:nvSpPr>
          <p:cNvPr id="9" name="Espace réservé du contenu 2">
            <a:extLst>
              <a:ext uri="{FF2B5EF4-FFF2-40B4-BE49-F238E27FC236}">
                <a16:creationId xmlns:a16="http://schemas.microsoft.com/office/drawing/2014/main" id="{021D25B7-DB54-491B-8C0E-0DBBC6EAC734}"/>
              </a:ext>
            </a:extLst>
          </p:cNvPr>
          <p:cNvSpPr txBox="1">
            <a:spLocks/>
          </p:cNvSpPr>
          <p:nvPr/>
        </p:nvSpPr>
        <p:spPr>
          <a:xfrm>
            <a:off x="677334" y="4343254"/>
            <a:ext cx="9254942" cy="2246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2400" dirty="0">
                <a:latin typeface="Arial" panose="020B0604020202020204" pitchFamily="34" charset="0"/>
                <a:cs typeface="Arial" panose="020B0604020202020204" pitchFamily="34" charset="0"/>
              </a:rPr>
              <a:t>Ouvrez le fichier du middleware nouvellement créé, situé dans le répertoire </a:t>
            </a:r>
            <a:r>
              <a:rPr lang="fr-FR" sz="2400" dirty="0">
                <a:solidFill>
                  <a:srgbClr val="0070C0"/>
                </a:solidFill>
                <a:latin typeface="Arial" panose="020B0604020202020204" pitchFamily="34" charset="0"/>
                <a:cs typeface="Arial" panose="020B0604020202020204" pitchFamily="34" charset="0"/>
              </a:rPr>
              <a:t>app/Http/Middleware</a:t>
            </a:r>
            <a:r>
              <a:rPr lang="fr-FR" sz="2400" dirty="0">
                <a:latin typeface="Arial" panose="020B0604020202020204" pitchFamily="34" charset="0"/>
                <a:cs typeface="Arial" panose="020B0604020202020204" pitchFamily="34" charset="0"/>
              </a:rPr>
              <a:t>. </a:t>
            </a:r>
          </a:p>
          <a:p>
            <a:r>
              <a:rPr lang="fr-FR" sz="2400" dirty="0">
                <a:latin typeface="Arial" panose="020B0604020202020204" pitchFamily="34" charset="0"/>
                <a:cs typeface="Arial" panose="020B0604020202020204" pitchFamily="34" charset="0"/>
              </a:rPr>
              <a:t>Dans la méthode </a:t>
            </a:r>
            <a:r>
              <a:rPr lang="fr-FR" sz="2400" dirty="0" err="1">
                <a:solidFill>
                  <a:srgbClr val="0070C0"/>
                </a:solidFill>
                <a:latin typeface="Arial" panose="020B0604020202020204" pitchFamily="34" charset="0"/>
                <a:cs typeface="Arial" panose="020B0604020202020204" pitchFamily="34" charset="0"/>
              </a:rPr>
              <a:t>handle</a:t>
            </a:r>
            <a:r>
              <a:rPr lang="fr-FR" sz="2400" dirty="0">
                <a:latin typeface="Arial" panose="020B0604020202020204" pitchFamily="34" charset="0"/>
                <a:cs typeface="Arial" panose="020B0604020202020204" pitchFamily="34" charset="0"/>
              </a:rPr>
              <a:t>, définissez la logique de traitement de la requête. Par exemple, vérifiez si l'utilisateur a l'âge requis pour accéder à certaines parties de votre application.</a:t>
            </a:r>
          </a:p>
        </p:txBody>
      </p:sp>
    </p:spTree>
    <p:extLst>
      <p:ext uri="{BB962C8B-B14F-4D97-AF65-F5344CB8AC3E}">
        <p14:creationId xmlns:p14="http://schemas.microsoft.com/office/powerpoint/2010/main" val="193710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322E2-097A-4598-B34B-442C2B9D27D9}"/>
              </a:ext>
            </a:extLst>
          </p:cNvPr>
          <p:cNvSpPr>
            <a:spLocks noGrp="1"/>
          </p:cNvSpPr>
          <p:nvPr>
            <p:ph type="title"/>
          </p:nvPr>
        </p:nvSpPr>
        <p:spPr>
          <a:xfrm>
            <a:off x="677334" y="609600"/>
            <a:ext cx="8596668" cy="662152"/>
          </a:xfrm>
        </p:spPr>
        <p:txBody>
          <a:bodyPr/>
          <a:lstStyle/>
          <a:p>
            <a:pPr marL="742950" indent="-742950">
              <a:buFont typeface="+mj-lt"/>
              <a:buAutoNum type="arabicPeriod" startAt="3"/>
            </a:pPr>
            <a:r>
              <a:rPr lang="fr-FR" b="1" i="1" u="sng" dirty="0"/>
              <a:t>Enregistrement du Middleware</a:t>
            </a:r>
          </a:p>
        </p:txBody>
      </p:sp>
      <p:sp>
        <p:nvSpPr>
          <p:cNvPr id="3" name="Espace réservé du contenu 2">
            <a:extLst>
              <a:ext uri="{FF2B5EF4-FFF2-40B4-BE49-F238E27FC236}">
                <a16:creationId xmlns:a16="http://schemas.microsoft.com/office/drawing/2014/main" id="{6C06E5F2-2420-4D5A-BD4A-F82D00559591}"/>
              </a:ext>
            </a:extLst>
          </p:cNvPr>
          <p:cNvSpPr>
            <a:spLocks noGrp="1"/>
          </p:cNvSpPr>
          <p:nvPr>
            <p:ph idx="1"/>
          </p:nvPr>
        </p:nvSpPr>
        <p:spPr>
          <a:xfrm>
            <a:off x="677334" y="1545021"/>
            <a:ext cx="9759438" cy="4496342"/>
          </a:xfrm>
        </p:spPr>
        <p:txBody>
          <a:bodyPr>
            <a:normAutofit/>
          </a:bodyPr>
          <a:lstStyle/>
          <a:p>
            <a:r>
              <a:rPr lang="fr-FR" sz="2400" dirty="0">
                <a:latin typeface="Arial" panose="020B0604020202020204" pitchFamily="34" charset="0"/>
                <a:cs typeface="Arial" panose="020B0604020202020204" pitchFamily="34" charset="0"/>
              </a:rPr>
              <a:t>Ajoutez votre middleware au groupe de middlewares souhaité dans le fichier </a:t>
            </a:r>
            <a:r>
              <a:rPr lang="fr-FR" sz="2400" dirty="0">
                <a:solidFill>
                  <a:srgbClr val="0070C0"/>
                </a:solidFill>
                <a:latin typeface="Arial" panose="020B0604020202020204" pitchFamily="34" charset="0"/>
                <a:cs typeface="Arial" panose="020B0604020202020204" pitchFamily="34" charset="0"/>
              </a:rPr>
              <a:t>app/http/</a:t>
            </a:r>
            <a:r>
              <a:rPr lang="fr-FR" sz="2400" dirty="0" err="1">
                <a:solidFill>
                  <a:srgbClr val="0070C0"/>
                </a:solidFill>
                <a:latin typeface="Arial" panose="020B0604020202020204" pitchFamily="34" charset="0"/>
                <a:cs typeface="Arial" panose="020B0604020202020204" pitchFamily="34" charset="0"/>
              </a:rPr>
              <a:t>kernel.php</a:t>
            </a:r>
            <a:r>
              <a:rPr lang="fr-FR" sz="2400" dirty="0">
                <a:latin typeface="Arial" panose="020B0604020202020204" pitchFamily="34" charset="0"/>
                <a:cs typeface="Arial" panose="020B0604020202020204" pitchFamily="34" charset="0"/>
              </a:rPr>
              <a:t>. </a:t>
            </a:r>
          </a:p>
          <a:p>
            <a:r>
              <a:rPr lang="fr-FR" sz="2400" dirty="0">
                <a:latin typeface="Arial" panose="020B0604020202020204" pitchFamily="34" charset="0"/>
                <a:cs typeface="Arial" panose="020B0604020202020204" pitchFamily="34" charset="0"/>
              </a:rPr>
              <a:t>Vous pouvez choisir parmi les groupes de middlewares prédéfinis comme </a:t>
            </a:r>
            <a:r>
              <a:rPr lang="fr-FR" sz="2400" dirty="0">
                <a:solidFill>
                  <a:srgbClr val="0070C0"/>
                </a:solidFill>
                <a:latin typeface="Arial" panose="020B0604020202020204" pitchFamily="34" charset="0"/>
                <a:cs typeface="Arial" panose="020B0604020202020204" pitchFamily="34" charset="0"/>
              </a:rPr>
              <a:t>$middleware</a:t>
            </a:r>
            <a:r>
              <a:rPr lang="fr-FR" sz="2400" dirty="0">
                <a:latin typeface="Arial" panose="020B0604020202020204" pitchFamily="34" charset="0"/>
                <a:cs typeface="Arial" panose="020B0604020202020204" pitchFamily="34" charset="0"/>
              </a:rPr>
              <a:t>, </a:t>
            </a:r>
            <a:r>
              <a:rPr lang="fr-FR" sz="2400" dirty="0">
                <a:solidFill>
                  <a:srgbClr val="0070C0"/>
                </a:solidFill>
                <a:latin typeface="Arial" panose="020B0604020202020204" pitchFamily="34" charset="0"/>
                <a:cs typeface="Arial" panose="020B0604020202020204" pitchFamily="34" charset="0"/>
              </a:rPr>
              <a:t>$</a:t>
            </a:r>
            <a:r>
              <a:rPr lang="fr-FR" sz="2400" dirty="0" err="1">
                <a:solidFill>
                  <a:srgbClr val="0070C0"/>
                </a:solidFill>
                <a:latin typeface="Arial" panose="020B0604020202020204" pitchFamily="34" charset="0"/>
                <a:cs typeface="Arial" panose="020B0604020202020204" pitchFamily="34" charset="0"/>
              </a:rPr>
              <a:t>middlewaregroups</a:t>
            </a:r>
            <a:r>
              <a:rPr lang="fr-FR" sz="2400" dirty="0">
                <a:latin typeface="Arial" panose="020B0604020202020204" pitchFamily="34" charset="0"/>
                <a:cs typeface="Arial" panose="020B0604020202020204" pitchFamily="34" charset="0"/>
              </a:rPr>
              <a:t>, ou </a:t>
            </a:r>
            <a:r>
              <a:rPr lang="fr-FR" sz="2400" dirty="0">
                <a:solidFill>
                  <a:srgbClr val="0070C0"/>
                </a:solidFill>
                <a:latin typeface="Arial" panose="020B0604020202020204" pitchFamily="34" charset="0"/>
                <a:cs typeface="Arial" panose="020B0604020202020204" pitchFamily="34" charset="0"/>
              </a:rPr>
              <a:t>$</a:t>
            </a:r>
            <a:r>
              <a:rPr lang="fr-FR" sz="2400" dirty="0" err="1">
                <a:solidFill>
                  <a:srgbClr val="0070C0"/>
                </a:solidFill>
                <a:latin typeface="Arial" panose="020B0604020202020204" pitchFamily="34" charset="0"/>
                <a:cs typeface="Arial" panose="020B0604020202020204" pitchFamily="34" charset="0"/>
              </a:rPr>
              <a:t>routemiddleware</a:t>
            </a:r>
            <a:r>
              <a:rPr lang="fr-FR"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6153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68B69-EC0B-44F1-89E0-EA61C1407011}"/>
              </a:ext>
            </a:extLst>
          </p:cNvPr>
          <p:cNvSpPr>
            <a:spLocks noGrp="1"/>
          </p:cNvSpPr>
          <p:nvPr>
            <p:ph type="title"/>
          </p:nvPr>
        </p:nvSpPr>
        <p:spPr>
          <a:xfrm>
            <a:off x="677334" y="609600"/>
            <a:ext cx="8596668" cy="798786"/>
          </a:xfrm>
        </p:spPr>
        <p:txBody>
          <a:bodyPr/>
          <a:lstStyle/>
          <a:p>
            <a:pPr marL="742950" indent="-742950">
              <a:buFont typeface="+mj-lt"/>
              <a:buAutoNum type="alphaUcPeriod"/>
            </a:pPr>
            <a:r>
              <a:rPr lang="fr-FR" b="1" i="1" u="sng" dirty="0">
                <a:solidFill>
                  <a:srgbClr val="0070C0"/>
                </a:solidFill>
              </a:rPr>
              <a:t>$middleware :</a:t>
            </a:r>
          </a:p>
        </p:txBody>
      </p:sp>
      <p:sp>
        <p:nvSpPr>
          <p:cNvPr id="3" name="Espace réservé du contenu 2">
            <a:extLst>
              <a:ext uri="{FF2B5EF4-FFF2-40B4-BE49-F238E27FC236}">
                <a16:creationId xmlns:a16="http://schemas.microsoft.com/office/drawing/2014/main" id="{46A4CBBD-372B-45BB-9BC7-BCE184E58227}"/>
              </a:ext>
            </a:extLst>
          </p:cNvPr>
          <p:cNvSpPr>
            <a:spLocks noGrp="1"/>
          </p:cNvSpPr>
          <p:nvPr>
            <p:ph idx="1"/>
          </p:nvPr>
        </p:nvSpPr>
        <p:spPr>
          <a:xfrm>
            <a:off x="677334" y="1839311"/>
            <a:ext cx="8596668" cy="4202052"/>
          </a:xfrm>
        </p:spPr>
        <p:txBody>
          <a:bodyPr/>
          <a:lstStyle/>
          <a:p>
            <a:r>
              <a:rPr lang="fr-FR" sz="2400" dirty="0">
                <a:solidFill>
                  <a:schemeClr val="tx1"/>
                </a:solidFill>
                <a:latin typeface="Arial" panose="020B0604020202020204" pitchFamily="34" charset="0"/>
                <a:cs typeface="Arial" panose="020B0604020202020204" pitchFamily="34" charset="0"/>
              </a:rPr>
              <a:t>Ce groupe contient les middlewares qui seront exécutés pour chaque requête entrante dans votre application.</a:t>
            </a:r>
          </a:p>
          <a:p>
            <a:endParaRPr lang="fr-FR" dirty="0"/>
          </a:p>
        </p:txBody>
      </p:sp>
      <p:pic>
        <p:nvPicPr>
          <p:cNvPr id="4" name="Image 3">
            <a:extLst>
              <a:ext uri="{FF2B5EF4-FFF2-40B4-BE49-F238E27FC236}">
                <a16:creationId xmlns:a16="http://schemas.microsoft.com/office/drawing/2014/main" id="{C65EB941-A19E-40AB-9240-95CAFFB86D49}"/>
              </a:ext>
            </a:extLst>
          </p:cNvPr>
          <p:cNvPicPr>
            <a:picLocks noChangeAspect="1"/>
          </p:cNvPicPr>
          <p:nvPr/>
        </p:nvPicPr>
        <p:blipFill>
          <a:blip r:embed="rId2"/>
          <a:stretch>
            <a:fillRect/>
          </a:stretch>
        </p:blipFill>
        <p:spPr>
          <a:xfrm>
            <a:off x="1676574" y="3429000"/>
            <a:ext cx="7286908" cy="1920766"/>
          </a:xfrm>
          <a:prstGeom prst="rect">
            <a:avLst/>
          </a:prstGeom>
        </p:spPr>
      </p:pic>
    </p:spTree>
    <p:extLst>
      <p:ext uri="{BB962C8B-B14F-4D97-AF65-F5344CB8AC3E}">
        <p14:creationId xmlns:p14="http://schemas.microsoft.com/office/powerpoint/2010/main" val="415882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68B69-EC0B-44F1-89E0-EA61C1407011}"/>
              </a:ext>
            </a:extLst>
          </p:cNvPr>
          <p:cNvSpPr>
            <a:spLocks noGrp="1"/>
          </p:cNvSpPr>
          <p:nvPr>
            <p:ph type="title"/>
          </p:nvPr>
        </p:nvSpPr>
        <p:spPr>
          <a:xfrm>
            <a:off x="677334" y="609600"/>
            <a:ext cx="8596668" cy="798786"/>
          </a:xfrm>
        </p:spPr>
        <p:txBody>
          <a:bodyPr/>
          <a:lstStyle/>
          <a:p>
            <a:pPr marL="742950" indent="-742950">
              <a:buFont typeface="+mj-lt"/>
              <a:buAutoNum type="alphaUcPeriod" startAt="2"/>
            </a:pPr>
            <a:r>
              <a:rPr lang="fr-FR" b="1" i="1" u="sng" dirty="0">
                <a:solidFill>
                  <a:srgbClr val="0070C0"/>
                </a:solidFill>
              </a:rPr>
              <a:t>$</a:t>
            </a:r>
            <a:r>
              <a:rPr lang="fr-FR" sz="3600" b="1" i="1" u="sng" dirty="0" err="1">
                <a:solidFill>
                  <a:srgbClr val="0070C0"/>
                </a:solidFill>
                <a:latin typeface="Arial" panose="020B0604020202020204" pitchFamily="34" charset="0"/>
                <a:cs typeface="Arial" panose="020B0604020202020204" pitchFamily="34" charset="0"/>
              </a:rPr>
              <a:t>middlewareGroups</a:t>
            </a:r>
            <a:r>
              <a:rPr lang="fr-FR" sz="3600" b="1" i="1" u="sng" dirty="0">
                <a:solidFill>
                  <a:srgbClr val="0070C0"/>
                </a:solidFill>
                <a:latin typeface="Arial" panose="020B0604020202020204" pitchFamily="34" charset="0"/>
                <a:cs typeface="Arial" panose="020B0604020202020204" pitchFamily="34" charset="0"/>
              </a:rPr>
              <a:t> :</a:t>
            </a:r>
            <a:endParaRPr lang="fr-FR" b="1" i="1" u="sng" dirty="0">
              <a:solidFill>
                <a:srgbClr val="0070C0"/>
              </a:solidFill>
            </a:endParaRPr>
          </a:p>
        </p:txBody>
      </p:sp>
      <p:sp>
        <p:nvSpPr>
          <p:cNvPr id="3" name="Espace réservé du contenu 2">
            <a:extLst>
              <a:ext uri="{FF2B5EF4-FFF2-40B4-BE49-F238E27FC236}">
                <a16:creationId xmlns:a16="http://schemas.microsoft.com/office/drawing/2014/main" id="{46A4CBBD-372B-45BB-9BC7-BCE184E58227}"/>
              </a:ext>
            </a:extLst>
          </p:cNvPr>
          <p:cNvSpPr>
            <a:spLocks noGrp="1"/>
          </p:cNvSpPr>
          <p:nvPr>
            <p:ph idx="1"/>
          </p:nvPr>
        </p:nvSpPr>
        <p:spPr>
          <a:xfrm>
            <a:off x="677334" y="1839311"/>
            <a:ext cx="8596668" cy="4202052"/>
          </a:xfrm>
        </p:spPr>
        <p:txBody>
          <a:bodyPr/>
          <a:lstStyle/>
          <a:p>
            <a:r>
              <a:rPr lang="fr-FR" sz="2400" b="0" i="0" dirty="0">
                <a:solidFill>
                  <a:srgbClr val="0D0D0D"/>
                </a:solidFill>
                <a:effectLst/>
                <a:latin typeface="Arial" panose="020B0604020202020204" pitchFamily="34" charset="0"/>
                <a:cs typeface="Arial" panose="020B0604020202020204" pitchFamily="34" charset="0"/>
              </a:rPr>
              <a:t>Ce groupe contient des ensembles de middlewares qui peuvent être appliqués à des groupes de routes spécifiques .</a:t>
            </a:r>
            <a:endParaRPr lang="fr-FR" sz="2400" b="1" i="1" u="sng" dirty="0">
              <a:solidFill>
                <a:srgbClr val="0070C0"/>
              </a:solidFill>
              <a:latin typeface="Arial" panose="020B0604020202020204" pitchFamily="34" charset="0"/>
              <a:cs typeface="Arial" panose="020B0604020202020204" pitchFamily="34" charset="0"/>
            </a:endParaRPr>
          </a:p>
          <a:p>
            <a:endParaRPr lang="fr-FR" dirty="0"/>
          </a:p>
        </p:txBody>
      </p:sp>
      <p:pic>
        <p:nvPicPr>
          <p:cNvPr id="5" name="Image 4">
            <a:extLst>
              <a:ext uri="{FF2B5EF4-FFF2-40B4-BE49-F238E27FC236}">
                <a16:creationId xmlns:a16="http://schemas.microsoft.com/office/drawing/2014/main" id="{7F1B86A5-1BCD-4F30-A110-FFFE6943230C}"/>
              </a:ext>
            </a:extLst>
          </p:cNvPr>
          <p:cNvPicPr>
            <a:picLocks noChangeAspect="1"/>
          </p:cNvPicPr>
          <p:nvPr/>
        </p:nvPicPr>
        <p:blipFill>
          <a:blip r:embed="rId2"/>
          <a:stretch>
            <a:fillRect/>
          </a:stretch>
        </p:blipFill>
        <p:spPr>
          <a:xfrm>
            <a:off x="2307241" y="3493326"/>
            <a:ext cx="6043540" cy="2548037"/>
          </a:xfrm>
          <a:prstGeom prst="rect">
            <a:avLst/>
          </a:prstGeom>
        </p:spPr>
      </p:pic>
    </p:spTree>
    <p:extLst>
      <p:ext uri="{BB962C8B-B14F-4D97-AF65-F5344CB8AC3E}">
        <p14:creationId xmlns:p14="http://schemas.microsoft.com/office/powerpoint/2010/main" val="26523875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130</TotalTime>
  <Words>502</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Google Sans</vt:lpstr>
      <vt:lpstr>Trebuchet MS</vt:lpstr>
      <vt:lpstr>Wingdings 3</vt:lpstr>
      <vt:lpstr>Facette</vt:lpstr>
      <vt:lpstr>Middleware en Laravel</vt:lpstr>
      <vt:lpstr>Définition : </vt:lpstr>
      <vt:lpstr>Example de Utilisation d’un Middleware</vt:lpstr>
      <vt:lpstr>L’utilisation de middleware dans Laravel offre plusieurs avantages : </vt:lpstr>
      <vt:lpstr>Les étapes de base pour travailler avec un middleware en laravel</vt:lpstr>
      <vt:lpstr>Création du Middleware </vt:lpstr>
      <vt:lpstr>Enregistrement du Middleware</vt:lpstr>
      <vt:lpstr>$middleware :</vt:lpstr>
      <vt:lpstr>$middlewareGroups :</vt:lpstr>
      <vt:lpstr>$routeMiddleware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en Laravel</dc:title>
  <dc:creator>Yassine</dc:creator>
  <cp:lastModifiedBy>Yassine</cp:lastModifiedBy>
  <cp:revision>12</cp:revision>
  <dcterms:created xsi:type="dcterms:W3CDTF">2024-04-01T21:16:46Z</dcterms:created>
  <dcterms:modified xsi:type="dcterms:W3CDTF">2024-04-02T08:41:10Z</dcterms:modified>
</cp:coreProperties>
</file>