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0" d="100"/>
          <a:sy n="70"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5D057FF-C723-4CFC-AD1B-6C8E8839D48F}"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51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0234B50-77C2-4905-9F57-40B25E733C5F}" type="datetimeFigureOut">
              <a:rPr lang="fr-FR" smtClean="0"/>
              <a:t>26/10/2022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D057FF-C723-4CFC-AD1B-6C8E8839D48F}" type="slidenum">
              <a:rPr lang="fr-FR" smtClean="0"/>
              <a:t>‹N°›</a:t>
            </a:fld>
            <a:endParaRPr lang="fr-FR"/>
          </a:p>
        </p:txBody>
      </p:sp>
    </p:spTree>
    <p:extLst>
      <p:ext uri="{BB962C8B-B14F-4D97-AF65-F5344CB8AC3E}">
        <p14:creationId xmlns:p14="http://schemas.microsoft.com/office/powerpoint/2010/main" val="290187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983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46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spTree>
    <p:extLst>
      <p:ext uri="{BB962C8B-B14F-4D97-AF65-F5344CB8AC3E}">
        <p14:creationId xmlns:p14="http://schemas.microsoft.com/office/powerpoint/2010/main" val="365663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7749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07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365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9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spTree>
    <p:extLst>
      <p:ext uri="{BB962C8B-B14F-4D97-AF65-F5344CB8AC3E}">
        <p14:creationId xmlns:p14="http://schemas.microsoft.com/office/powerpoint/2010/main" val="201521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234B50-77C2-4905-9F57-40B25E733C5F}" type="datetimeFigureOut">
              <a:rPr lang="fr-FR" smtClean="0"/>
              <a:t>26/10/2022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D057FF-C723-4CFC-AD1B-6C8E8839D48F}"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93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0234B50-77C2-4905-9F57-40B25E733C5F}" type="datetimeFigureOut">
              <a:rPr lang="fr-FR" smtClean="0"/>
              <a:t>26/10/2022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D057FF-C723-4CFC-AD1B-6C8E8839D48F}" type="slidenum">
              <a:rPr lang="fr-FR" smtClean="0"/>
              <a:t>‹N°›</a:t>
            </a:fld>
            <a:endParaRPr lang="fr-FR"/>
          </a:p>
        </p:txBody>
      </p:sp>
    </p:spTree>
    <p:extLst>
      <p:ext uri="{BB962C8B-B14F-4D97-AF65-F5344CB8AC3E}">
        <p14:creationId xmlns:p14="http://schemas.microsoft.com/office/powerpoint/2010/main" val="29407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0234B50-77C2-4905-9F57-40B25E733C5F}" type="datetimeFigureOut">
              <a:rPr lang="fr-FR" smtClean="0"/>
              <a:t>26/10/2022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5D057FF-C723-4CFC-AD1B-6C8E8839D48F}"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63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0234B50-77C2-4905-9F57-40B25E733C5F}" type="datetimeFigureOut">
              <a:rPr lang="fr-FR" smtClean="0"/>
              <a:t>26/10/2022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5D057FF-C723-4CFC-AD1B-6C8E8839D48F}"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7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34B50-77C2-4905-9F57-40B25E733C5F}" type="datetimeFigureOut">
              <a:rPr lang="fr-FR" smtClean="0"/>
              <a:t>26/10/2022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5D057FF-C723-4CFC-AD1B-6C8E8839D48F}" type="slidenum">
              <a:rPr lang="fr-FR" smtClean="0"/>
              <a:t>‹N°›</a:t>
            </a:fld>
            <a:endParaRPr lang="fr-FR"/>
          </a:p>
        </p:txBody>
      </p:sp>
    </p:spTree>
    <p:extLst>
      <p:ext uri="{BB962C8B-B14F-4D97-AF65-F5344CB8AC3E}">
        <p14:creationId xmlns:p14="http://schemas.microsoft.com/office/powerpoint/2010/main" val="193305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0234B50-77C2-4905-9F57-40B25E733C5F}" type="datetimeFigureOut">
              <a:rPr lang="fr-FR" smtClean="0"/>
              <a:t>26/10/2022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D057FF-C723-4CFC-AD1B-6C8E8839D48F}"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0234B50-77C2-4905-9F57-40B25E733C5F}" type="datetimeFigureOut">
              <a:rPr lang="fr-FR" smtClean="0"/>
              <a:t>26/10/2022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D057FF-C723-4CFC-AD1B-6C8E8839D48F}" type="slidenum">
              <a:rPr lang="fr-FR" smtClean="0"/>
              <a:t>‹N°›</a:t>
            </a:fld>
            <a:endParaRPr lang="fr-FR"/>
          </a:p>
        </p:txBody>
      </p:sp>
    </p:spTree>
    <p:extLst>
      <p:ext uri="{BB962C8B-B14F-4D97-AF65-F5344CB8AC3E}">
        <p14:creationId xmlns:p14="http://schemas.microsoft.com/office/powerpoint/2010/main" val="124750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34B50-77C2-4905-9F57-40B25E733C5F}" type="datetimeFigureOut">
              <a:rPr lang="fr-FR" smtClean="0"/>
              <a:t>26/10/2022</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D057FF-C723-4CFC-AD1B-6C8E8839D48F}" type="slidenum">
              <a:rPr lang="fr-FR" smtClean="0"/>
              <a:t>‹N°›</a:t>
            </a:fld>
            <a:endParaRPr lang="fr-FR"/>
          </a:p>
        </p:txBody>
      </p:sp>
    </p:spTree>
    <p:extLst>
      <p:ext uri="{BB962C8B-B14F-4D97-AF65-F5344CB8AC3E}">
        <p14:creationId xmlns:p14="http://schemas.microsoft.com/office/powerpoint/2010/main" val="1879338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E788A-5072-2611-45B4-BCE3140E65E4}"/>
              </a:ext>
            </a:extLst>
          </p:cNvPr>
          <p:cNvSpPr>
            <a:spLocks noGrp="1"/>
          </p:cNvSpPr>
          <p:nvPr>
            <p:ph type="ctrTitle"/>
          </p:nvPr>
        </p:nvSpPr>
        <p:spPr/>
        <p:txBody>
          <a:bodyPr/>
          <a:lstStyle/>
          <a:p>
            <a:r>
              <a:rPr lang="fr-FR"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web</a:t>
            </a:r>
          </a:p>
        </p:txBody>
      </p:sp>
      <p:sp>
        <p:nvSpPr>
          <p:cNvPr id="3" name="Sous-titre 2">
            <a:extLst>
              <a:ext uri="{FF2B5EF4-FFF2-40B4-BE49-F238E27FC236}">
                <a16:creationId xmlns:a16="http://schemas.microsoft.com/office/drawing/2014/main" id="{EB654CB1-E8EC-4C2C-FCBB-9FADA91608E6}"/>
              </a:ext>
            </a:extLst>
          </p:cNvPr>
          <p:cNvSpPr>
            <a:spLocks noGrp="1"/>
          </p:cNvSpPr>
          <p:nvPr>
            <p:ph type="subTitle" idx="1"/>
          </p:nvPr>
        </p:nvSpPr>
        <p:spPr/>
        <p:txBody>
          <a:bodyPr>
            <a:normAutofit/>
          </a:bodyPr>
          <a:lstStyle/>
          <a:p>
            <a:pPr algn="r"/>
            <a:r>
              <a:rPr lang="fr-FR"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By Yassine Guefrech</a:t>
            </a:r>
          </a:p>
        </p:txBody>
      </p:sp>
    </p:spTree>
    <p:extLst>
      <p:ext uri="{BB962C8B-B14F-4D97-AF65-F5344CB8AC3E}">
        <p14:creationId xmlns:p14="http://schemas.microsoft.com/office/powerpoint/2010/main" val="1894676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advClick="0" advTm="2000">
        <p15:prstTrans prst="curtains"/>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3000"/>
                                        <p:tgtEl>
                                          <p:spTgt spid="2"/>
                                        </p:tgtEl>
                                      </p:cBhvr>
                                    </p:animEffect>
                                  </p:childTnLst>
                                </p:cTn>
                              </p:par>
                            </p:childTnLst>
                          </p:cTn>
                        </p:par>
                        <p:par>
                          <p:cTn id="8" fill="hold">
                            <p:stCondLst>
                              <p:cond delay="4000"/>
                            </p:stCondLst>
                            <p:childTnLst>
                              <p:par>
                                <p:cTn id="9" presetID="14" presetClass="entr" presetSubtype="10" fill="hold" grpId="0"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C2A12-1AFD-49BB-BFE0-3F4B1E43DEBF}"/>
              </a:ext>
            </a:extLst>
          </p:cNvPr>
          <p:cNvSpPr>
            <a:spLocks noGrp="1"/>
          </p:cNvSpPr>
          <p:nvPr>
            <p:ph type="title"/>
          </p:nvPr>
        </p:nvSpPr>
        <p:spPr/>
        <p:txBody>
          <a:bodyPr>
            <a:noAutofit/>
          </a:bodyPr>
          <a:lstStyle/>
          <a:p>
            <a:r>
              <a:rPr lang="en-US" sz="66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t>How does the web work</a:t>
            </a:r>
            <a:r>
              <a:rPr lang="en-US" sz="6600" b="1" i="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t>?</a:t>
            </a:r>
            <a:br>
              <a:rPr lang="en-US" sz="6600" b="1" i="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br>
            <a:endParaRPr lang="fr-FR"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Espace réservé du contenu 2">
            <a:extLst>
              <a:ext uri="{FF2B5EF4-FFF2-40B4-BE49-F238E27FC236}">
                <a16:creationId xmlns:a16="http://schemas.microsoft.com/office/drawing/2014/main" id="{FE85045C-C422-212B-2A91-49E5808CAD9E}"/>
              </a:ext>
            </a:extLst>
          </p:cNvPr>
          <p:cNvSpPr>
            <a:spLocks noGrp="1"/>
          </p:cNvSpPr>
          <p:nvPr>
            <p:ph idx="1"/>
          </p:nvPr>
        </p:nvSpPr>
        <p:spPr/>
        <p:txBody>
          <a:bodyPr>
            <a:normAutofit fontScale="62500" lnSpcReduction="20000"/>
          </a:bodyPr>
          <a:lstStyle/>
          <a:p>
            <a:pPr marL="0" indent="0" algn="l">
              <a:buNone/>
            </a:pPr>
            <a:r>
              <a:rPr lang="en-US" sz="2600" b="1" i="0" dirty="0">
                <a:solidFill>
                  <a:schemeClr val="accent6">
                    <a:lumMod val="75000"/>
                  </a:schemeClr>
                </a:solidFill>
                <a:effectLst/>
                <a:latin typeface="Inter"/>
              </a:rPr>
              <a:t>When you type a web address into your browser (for our analogy that's like walking to the shop):</a:t>
            </a:r>
          </a:p>
          <a:p>
            <a:pPr marL="0" indent="0" algn="l">
              <a:buNone/>
            </a:pPr>
            <a:r>
              <a:rPr lang="en-US" sz="2600" b="1" i="0" dirty="0">
                <a:solidFill>
                  <a:schemeClr val="accent6">
                    <a:lumMod val="75000"/>
                  </a:schemeClr>
                </a:solidFill>
                <a:effectLst/>
                <a:latin typeface="Inter"/>
              </a:rPr>
              <a:t>1-The browser goes to the DNS server, and finds the real address of the server that the website lives on (you find the address of the shop).</a:t>
            </a:r>
          </a:p>
          <a:p>
            <a:pPr marL="0" indent="0" algn="l">
              <a:buNone/>
            </a:pPr>
            <a:r>
              <a:rPr lang="en-US" sz="2600" b="1" i="0" dirty="0">
                <a:solidFill>
                  <a:schemeClr val="accent6">
                    <a:lumMod val="75000"/>
                  </a:schemeClr>
                </a:solidFill>
                <a:effectLst/>
                <a:latin typeface="Inter"/>
              </a:rPr>
              <a:t>2-The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pPr marL="0" indent="0" algn="l">
              <a:buNone/>
            </a:pPr>
            <a:r>
              <a:rPr lang="en-US" sz="2600" b="1" i="0" dirty="0">
                <a:solidFill>
                  <a:schemeClr val="accent6">
                    <a:lumMod val="75000"/>
                  </a:schemeClr>
                </a:solidFill>
                <a:effectLst/>
                <a:latin typeface="Inter"/>
              </a:rPr>
              <a:t>3-If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pPr marL="0" indent="0" algn="l">
              <a:buNone/>
            </a:pPr>
            <a:r>
              <a:rPr lang="en-US" sz="2600" b="1" i="0" dirty="0">
                <a:solidFill>
                  <a:schemeClr val="accent6">
                    <a:lumMod val="75000"/>
                  </a:schemeClr>
                </a:solidFill>
                <a:effectLst/>
                <a:latin typeface="Inter"/>
              </a:rPr>
              <a:t>4-The browser assembles the small chunks into a complete web page and displays it to you (the goods arrive at your door — new shiny stuff, awesome!).</a:t>
            </a:r>
          </a:p>
          <a:p>
            <a:endParaRPr lang="fr-FR" dirty="0"/>
          </a:p>
        </p:txBody>
      </p:sp>
    </p:spTree>
    <p:extLst>
      <p:ext uri="{BB962C8B-B14F-4D97-AF65-F5344CB8AC3E}">
        <p14:creationId xmlns:p14="http://schemas.microsoft.com/office/powerpoint/2010/main" val="17940527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3000"/>
                                        <p:tgtEl>
                                          <p:spTgt spid="2"/>
                                        </p:tgtEl>
                                      </p:cBhvr>
                                    </p:animEffect>
                                  </p:childTnLst>
                                </p:cTn>
                              </p:par>
                            </p:childTnLst>
                          </p:cTn>
                        </p:par>
                        <p:par>
                          <p:cTn id="8" fill="hold">
                            <p:stCondLst>
                              <p:cond delay="4000"/>
                            </p:stCondLst>
                            <p:childTnLst>
                              <p:par>
                                <p:cTn id="9" presetID="10" presetClass="entr" presetSubtype="0" fill="hold" grpId="0" nodeType="afterEffect">
                                  <p:stCondLst>
                                    <p:cond delay="3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0"/>
                                        <p:tgtEl>
                                          <p:spTgt spid="3">
                                            <p:txEl>
                                              <p:pRg st="0" end="0"/>
                                            </p:txEl>
                                          </p:spTgt>
                                        </p:tgtEl>
                                      </p:cBhvr>
                                    </p:animEffect>
                                  </p:childTnLst>
                                </p:cTn>
                              </p:par>
                            </p:childTnLst>
                          </p:cTn>
                        </p:par>
                        <p:par>
                          <p:cTn id="12" fill="hold">
                            <p:stCondLst>
                              <p:cond delay="11500"/>
                            </p:stCondLst>
                            <p:childTnLst>
                              <p:par>
                                <p:cTn id="13" presetID="10" presetClass="entr" presetSubtype="0" fill="hold" grpId="0" nodeType="afterEffect">
                                  <p:stCondLst>
                                    <p:cond delay="40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0"/>
                                        <p:tgtEl>
                                          <p:spTgt spid="3">
                                            <p:txEl>
                                              <p:pRg st="1" end="1"/>
                                            </p:txEl>
                                          </p:spTgt>
                                        </p:tgtEl>
                                      </p:cBhvr>
                                    </p:animEffect>
                                  </p:childTnLst>
                                </p:cTn>
                              </p:par>
                            </p:childTnLst>
                          </p:cTn>
                        </p:par>
                        <p:par>
                          <p:cTn id="16" fill="hold">
                            <p:stCondLst>
                              <p:cond delay="20500"/>
                            </p:stCondLst>
                            <p:childTnLst>
                              <p:par>
                                <p:cTn id="17" presetID="10" presetClass="entr" presetSubtype="0" fill="hold" grpId="0" nodeType="afterEffect">
                                  <p:stCondLst>
                                    <p:cond delay="110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0"/>
                                        <p:tgtEl>
                                          <p:spTgt spid="3">
                                            <p:txEl>
                                              <p:pRg st="2" end="2"/>
                                            </p:txEl>
                                          </p:spTgt>
                                        </p:tgtEl>
                                      </p:cBhvr>
                                    </p:animEffect>
                                  </p:childTnLst>
                                </p:cTn>
                              </p:par>
                            </p:childTnLst>
                          </p:cTn>
                        </p:par>
                        <p:par>
                          <p:cTn id="20" fill="hold">
                            <p:stCondLst>
                              <p:cond delay="46500"/>
                            </p:stCondLst>
                            <p:childTnLst>
                              <p:par>
                                <p:cTn id="21" presetID="10" presetClass="entr" presetSubtype="0" fill="hold" grpId="0" nodeType="afterEffect">
                                  <p:stCondLst>
                                    <p:cond delay="1100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5000"/>
                                        <p:tgtEl>
                                          <p:spTgt spid="3">
                                            <p:txEl>
                                              <p:pRg st="3" end="3"/>
                                            </p:txEl>
                                          </p:spTgt>
                                        </p:tgtEl>
                                      </p:cBhvr>
                                    </p:animEffect>
                                  </p:childTnLst>
                                </p:cTn>
                              </p:par>
                            </p:childTnLst>
                          </p:cTn>
                        </p:par>
                        <p:par>
                          <p:cTn id="24" fill="hold">
                            <p:stCondLst>
                              <p:cond delay="72500"/>
                            </p:stCondLst>
                            <p:childTnLst>
                              <p:par>
                                <p:cTn id="25" presetID="10" presetClass="entr" presetSubtype="0" fill="hold" grpId="0" nodeType="afterEffect">
                                  <p:stCondLst>
                                    <p:cond delay="50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6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664EC-2428-CAA1-EF41-768793FCEDE8}"/>
              </a:ext>
            </a:extLst>
          </p:cNvPr>
          <p:cNvSpPr>
            <a:spLocks noGrp="1"/>
          </p:cNvSpPr>
          <p:nvPr>
            <p:ph type="title"/>
          </p:nvPr>
        </p:nvSpPr>
        <p:spPr/>
        <p:txBody>
          <a:bodyPr>
            <a:noAutofit/>
          </a:bodyPr>
          <a:lstStyle/>
          <a:p>
            <a:r>
              <a:rPr lang="en-US"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t>What </a:t>
            </a:r>
            <a:r>
              <a:rPr lang="en-US" sz="5400" b="1" i="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t>do you need</a:t>
            </a:r>
            <a:r>
              <a:rPr lang="en-US"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t> to be a web developer?</a:t>
            </a:r>
            <a:endParaRPr lang="fr-FR"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Espace réservé du contenu 2">
            <a:extLst>
              <a:ext uri="{FF2B5EF4-FFF2-40B4-BE49-F238E27FC236}">
                <a16:creationId xmlns:a16="http://schemas.microsoft.com/office/drawing/2014/main" id="{0BA739A4-35BE-7A41-F3D6-F3D00BEF0EAA}"/>
              </a:ext>
            </a:extLst>
          </p:cNvPr>
          <p:cNvSpPr>
            <a:spLocks noGrp="1"/>
          </p:cNvSpPr>
          <p:nvPr>
            <p:ph idx="1"/>
          </p:nvPr>
        </p:nvSpPr>
        <p:spPr/>
        <p:txBody>
          <a:bodyPr/>
          <a:lstStyle/>
          <a:p>
            <a:pPr marL="0" indent="0">
              <a:buNone/>
            </a:pPr>
            <a:endParaRPr lang="en-US" b="0" i="0" dirty="0">
              <a:solidFill>
                <a:schemeClr val="accent6">
                  <a:lumMod val="75000"/>
                </a:schemeClr>
              </a:solidFill>
              <a:effectLst/>
              <a:latin typeface="arial" panose="020B0604020202020204" pitchFamily="34" charset="0"/>
            </a:endParaRPr>
          </a:p>
          <a:p>
            <a:pPr marL="0" indent="0">
              <a:buNone/>
            </a:pPr>
            <a:r>
              <a:rPr lang="en-US" b="0" i="0" dirty="0">
                <a:solidFill>
                  <a:schemeClr val="accent6">
                    <a:lumMod val="75000"/>
                  </a:schemeClr>
                </a:solidFill>
                <a:effectLst/>
                <a:latin typeface="arial" panose="020B0604020202020204" pitchFamily="34" charset="0"/>
              </a:rPr>
              <a:t>To become a Web Developer, you should have </a:t>
            </a:r>
            <a:r>
              <a:rPr lang="en-US" b="1" i="0" dirty="0">
                <a:solidFill>
                  <a:schemeClr val="accent6">
                    <a:lumMod val="75000"/>
                  </a:schemeClr>
                </a:solidFill>
                <a:effectLst/>
                <a:latin typeface="arial" panose="020B0604020202020204" pitchFamily="34" charset="0"/>
              </a:rPr>
              <a:t>an understanding of HTML, CSS, and JavaScript</a:t>
            </a:r>
            <a:r>
              <a:rPr lang="en-US" b="0" i="0" dirty="0">
                <a:solidFill>
                  <a:schemeClr val="accent6">
                    <a:lumMod val="75000"/>
                  </a:schemeClr>
                </a:solidFill>
                <a:effectLst/>
                <a:latin typeface="arial" panose="020B0604020202020204" pitchFamily="34" charset="0"/>
              </a:rPr>
              <a:t>. It's also recommended to learn about CSS and CSS frameworks. Developing these fundamental web development skills will give you the foundation and logic for communicating with programming languages.</a:t>
            </a:r>
            <a:endParaRPr lang="fr-FR" dirty="0">
              <a:solidFill>
                <a:schemeClr val="accent6">
                  <a:lumMod val="75000"/>
                </a:schemeClr>
              </a:solidFill>
            </a:endParaRPr>
          </a:p>
        </p:txBody>
      </p:sp>
    </p:spTree>
    <p:extLst>
      <p:ext uri="{BB962C8B-B14F-4D97-AF65-F5344CB8AC3E}">
        <p14:creationId xmlns:p14="http://schemas.microsoft.com/office/powerpoint/2010/main" val="3336305065"/>
      </p:ext>
    </p:extLst>
  </p:cSld>
  <p:clrMapOvr>
    <a:masterClrMapping/>
  </p:clrMapOvr>
  <mc:AlternateContent xmlns:mc="http://schemas.openxmlformats.org/markup-compatibility/2006">
    <mc:Choice xmlns:p14="http://schemas.microsoft.com/office/powerpoint/2010/main" Requires="p14">
      <p:transition spd="slow" p14:dur="2500" advClick="0" advTm="2000">
        <p:checker/>
      </p:transition>
    </mc:Choice>
    <mc:Fallback>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4000"/>
                                        <p:tgtEl>
                                          <p:spTgt spid="2"/>
                                        </p:tgtEl>
                                      </p:cBhvr>
                                    </p:animEffect>
                                  </p:childTnLst>
                                </p:cTn>
                              </p:par>
                            </p:childTnLst>
                          </p:cTn>
                        </p:par>
                        <p:par>
                          <p:cTn id="8" fill="hold">
                            <p:stCondLst>
                              <p:cond delay="5000"/>
                            </p:stCondLst>
                            <p:childTnLst>
                              <p:par>
                                <p:cTn id="9" presetID="10" presetClass="entr" presetSubtype="0" fill="hold" grpId="0" nodeType="afterEffect">
                                  <p:stCondLst>
                                    <p:cond delay="3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6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26933B-87E1-A308-D7D8-138806D8561C}"/>
              </a:ext>
            </a:extLst>
          </p:cNvPr>
          <p:cNvSpPr>
            <a:spLocks noGrp="1"/>
          </p:cNvSpPr>
          <p:nvPr>
            <p:ph type="title"/>
          </p:nvPr>
        </p:nvSpPr>
        <p:spPr>
          <a:xfrm>
            <a:off x="1295401" y="1064019"/>
            <a:ext cx="9601196" cy="1303867"/>
          </a:xfrm>
        </p:spPr>
        <p:txBody>
          <a:bodyPr>
            <a:normAutofit fontScale="90000"/>
          </a:bodyPr>
          <a:lstStyle/>
          <a:p>
            <a:r>
              <a:rPr lang="en-US" sz="6000" b="1" i="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herit"/>
              </a:rPr>
              <a:t>Why did I choose to learn web development?</a:t>
            </a:r>
            <a:br>
              <a:rPr lang="en-US" b="0" i="0" dirty="0">
                <a:solidFill>
                  <a:srgbClr val="0F0F19"/>
                </a:solidFill>
                <a:effectLst/>
                <a:latin typeface="inherit"/>
              </a:rPr>
            </a:br>
            <a:endParaRPr lang="fr-FR" dirty="0"/>
          </a:p>
        </p:txBody>
      </p:sp>
      <p:sp>
        <p:nvSpPr>
          <p:cNvPr id="3" name="Espace réservé du contenu 2">
            <a:extLst>
              <a:ext uri="{FF2B5EF4-FFF2-40B4-BE49-F238E27FC236}">
                <a16:creationId xmlns:a16="http://schemas.microsoft.com/office/drawing/2014/main" id="{DBC303F4-FB4F-0409-C64A-95C036386C67}"/>
              </a:ext>
            </a:extLst>
          </p:cNvPr>
          <p:cNvSpPr>
            <a:spLocks noGrp="1"/>
          </p:cNvSpPr>
          <p:nvPr>
            <p:ph idx="1"/>
          </p:nvPr>
        </p:nvSpPr>
        <p:spPr>
          <a:xfrm>
            <a:off x="1295401" y="2556932"/>
            <a:ext cx="9601196" cy="2984059"/>
          </a:xfrm>
        </p:spPr>
        <p:txBody>
          <a:bodyPr>
            <a:normAutofit/>
          </a:bodyPr>
          <a:lstStyle/>
          <a:p>
            <a:r>
              <a:rPr lang="fr-FR" sz="2800" b="1" dirty="0">
                <a:solidFill>
                  <a:schemeClr val="accent6">
                    <a:lumMod val="75000"/>
                  </a:schemeClr>
                </a:solidFill>
              </a:rPr>
              <a:t>I </a:t>
            </a:r>
            <a:r>
              <a:rPr lang="fr-FR" sz="2800" b="1" dirty="0" err="1">
                <a:solidFill>
                  <a:schemeClr val="accent6">
                    <a:lumMod val="75000"/>
                  </a:schemeClr>
                </a:solidFill>
              </a:rPr>
              <a:t>choose</a:t>
            </a:r>
            <a:r>
              <a:rPr lang="fr-FR" sz="2800" b="1" dirty="0">
                <a:solidFill>
                  <a:schemeClr val="accent6">
                    <a:lumMod val="75000"/>
                  </a:schemeClr>
                </a:solidFill>
              </a:rPr>
              <a:t> to </a:t>
            </a:r>
            <a:r>
              <a:rPr lang="fr-FR" sz="2800" b="1" dirty="0" err="1">
                <a:solidFill>
                  <a:schemeClr val="accent6">
                    <a:lumMod val="75000"/>
                  </a:schemeClr>
                </a:solidFill>
              </a:rPr>
              <a:t>learn</a:t>
            </a:r>
            <a:r>
              <a:rPr lang="fr-FR" sz="2800" b="1" dirty="0">
                <a:solidFill>
                  <a:schemeClr val="accent6">
                    <a:lumMod val="75000"/>
                  </a:schemeClr>
                </a:solidFill>
              </a:rPr>
              <a:t> web </a:t>
            </a:r>
            <a:r>
              <a:rPr lang="fr-FR" sz="2800" b="1" dirty="0" err="1">
                <a:solidFill>
                  <a:schemeClr val="accent6">
                    <a:lumMod val="75000"/>
                  </a:schemeClr>
                </a:solidFill>
              </a:rPr>
              <a:t>development</a:t>
            </a:r>
            <a:r>
              <a:rPr lang="fr-FR" sz="2800" b="1" dirty="0">
                <a:solidFill>
                  <a:schemeClr val="accent6">
                    <a:lumMod val="75000"/>
                  </a:schemeClr>
                </a:solidFill>
              </a:rPr>
              <a:t> </a:t>
            </a:r>
            <a:r>
              <a:rPr lang="fr-FR" sz="2800" b="1" dirty="0" err="1">
                <a:solidFill>
                  <a:schemeClr val="accent6">
                    <a:lumMod val="75000"/>
                  </a:schemeClr>
                </a:solidFill>
              </a:rPr>
              <a:t>because</a:t>
            </a:r>
            <a:r>
              <a:rPr lang="fr-FR" sz="2800" b="1" dirty="0">
                <a:solidFill>
                  <a:schemeClr val="accent6">
                    <a:lumMod val="75000"/>
                  </a:schemeClr>
                </a:solidFill>
              </a:rPr>
              <a:t> i </a:t>
            </a:r>
            <a:r>
              <a:rPr lang="fr-FR" sz="2800" b="1" dirty="0" err="1">
                <a:solidFill>
                  <a:schemeClr val="accent6">
                    <a:lumMod val="75000"/>
                  </a:schemeClr>
                </a:solidFill>
              </a:rPr>
              <a:t>want</a:t>
            </a:r>
            <a:r>
              <a:rPr lang="fr-FR" sz="2800" b="1" dirty="0">
                <a:solidFill>
                  <a:schemeClr val="accent6">
                    <a:lumMod val="75000"/>
                  </a:schemeClr>
                </a:solidFill>
              </a:rPr>
              <a:t> to </a:t>
            </a:r>
            <a:r>
              <a:rPr lang="fr-FR" sz="2800" b="1" dirty="0" err="1">
                <a:solidFill>
                  <a:schemeClr val="accent6">
                    <a:lumMod val="75000"/>
                  </a:schemeClr>
                </a:solidFill>
              </a:rPr>
              <a:t>work</a:t>
            </a:r>
            <a:r>
              <a:rPr lang="fr-FR" sz="2800" b="1" dirty="0">
                <a:solidFill>
                  <a:schemeClr val="accent6">
                    <a:lumMod val="75000"/>
                  </a:schemeClr>
                </a:solidFill>
              </a:rPr>
              <a:t> as a junior web </a:t>
            </a:r>
            <a:r>
              <a:rPr lang="fr-FR" sz="2800" b="1" dirty="0" err="1">
                <a:solidFill>
                  <a:schemeClr val="accent6">
                    <a:lumMod val="75000"/>
                  </a:schemeClr>
                </a:solidFill>
              </a:rPr>
              <a:t>developper</a:t>
            </a:r>
            <a:r>
              <a:rPr lang="fr-FR" sz="2800" b="1" dirty="0">
                <a:solidFill>
                  <a:schemeClr val="accent6">
                    <a:lumMod val="75000"/>
                  </a:schemeClr>
                </a:solidFill>
              </a:rPr>
              <a:t> and </a:t>
            </a:r>
            <a:r>
              <a:rPr lang="fr-FR" sz="2800" b="1" dirty="0" err="1">
                <a:solidFill>
                  <a:schemeClr val="accent6">
                    <a:lumMod val="75000"/>
                  </a:schemeClr>
                </a:solidFill>
              </a:rPr>
              <a:t>also</a:t>
            </a:r>
            <a:r>
              <a:rPr lang="fr-FR" sz="2800" b="1" dirty="0">
                <a:solidFill>
                  <a:schemeClr val="accent6">
                    <a:lumMod val="75000"/>
                  </a:schemeClr>
                </a:solidFill>
              </a:rPr>
              <a:t> i </a:t>
            </a:r>
            <a:r>
              <a:rPr lang="fr-FR" sz="2800" b="1" dirty="0" err="1">
                <a:solidFill>
                  <a:schemeClr val="accent6">
                    <a:lumMod val="75000"/>
                  </a:schemeClr>
                </a:solidFill>
              </a:rPr>
              <a:t>want</a:t>
            </a:r>
            <a:r>
              <a:rPr lang="fr-FR" sz="2800" b="1" dirty="0">
                <a:solidFill>
                  <a:schemeClr val="accent6">
                    <a:lumMod val="75000"/>
                  </a:schemeClr>
                </a:solidFill>
              </a:rPr>
              <a:t> to </a:t>
            </a:r>
            <a:r>
              <a:rPr lang="fr-FR" sz="2800" b="1" dirty="0" err="1">
                <a:solidFill>
                  <a:schemeClr val="accent6">
                    <a:lumMod val="75000"/>
                  </a:schemeClr>
                </a:solidFill>
              </a:rPr>
              <a:t>become</a:t>
            </a:r>
            <a:r>
              <a:rPr lang="fr-FR" sz="2800" b="1" dirty="0">
                <a:solidFill>
                  <a:schemeClr val="accent6">
                    <a:lumMod val="75000"/>
                  </a:schemeClr>
                </a:solidFill>
              </a:rPr>
              <a:t> a </a:t>
            </a:r>
            <a:r>
              <a:rPr lang="fr-FR" sz="2800" b="1" dirty="0" err="1">
                <a:solidFill>
                  <a:schemeClr val="accent6">
                    <a:lumMod val="75000"/>
                  </a:schemeClr>
                </a:solidFill>
              </a:rPr>
              <a:t>freelancer</a:t>
            </a:r>
            <a:endParaRPr lang="fr-FR" sz="2800" b="1" dirty="0">
              <a:solidFill>
                <a:schemeClr val="accent6">
                  <a:lumMod val="75000"/>
                </a:schemeClr>
              </a:solidFill>
            </a:endParaRPr>
          </a:p>
        </p:txBody>
      </p:sp>
    </p:spTree>
    <p:extLst>
      <p:ext uri="{BB962C8B-B14F-4D97-AF65-F5344CB8AC3E}">
        <p14:creationId xmlns:p14="http://schemas.microsoft.com/office/powerpoint/2010/main" val="2894846438"/>
      </p:ext>
    </p:extLst>
  </p:cSld>
  <p:clrMapOvr>
    <a:masterClrMapping/>
  </p:clrMapOvr>
  <mc:AlternateContent xmlns:mc="http://schemas.openxmlformats.org/markup-compatibility/2006">
    <mc:Choice xmlns:p14="http://schemas.microsoft.com/office/powerpoint/2010/main" Requires="p14">
      <p:transition spd="slow" p14:dur="2500" advClick="0" advTm="2000">
        <p:checker/>
      </p:transition>
    </mc:Choice>
    <mc:Fallback>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3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3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9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4D6ED9-1AA9-4278-83BA-DB7D73AD6421}"/>
              </a:ext>
            </a:extLst>
          </p:cNvPr>
          <p:cNvSpPr>
            <a:spLocks noGrp="1"/>
          </p:cNvSpPr>
          <p:nvPr>
            <p:ph type="title"/>
          </p:nvPr>
        </p:nvSpPr>
        <p:spPr>
          <a:xfrm>
            <a:off x="1145276" y="3042944"/>
            <a:ext cx="9601196" cy="1303867"/>
          </a:xfrm>
        </p:spPr>
        <p:txBody>
          <a:bodyPr>
            <a:noAutofit/>
          </a:bodyPr>
          <a:lstStyle/>
          <a:p>
            <a:r>
              <a:rPr lang="fr-FR" sz="9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r>
              <a:rPr lang="fr-FR"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fr-FR" sz="9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r>
              <a:rPr lang="fr-FR"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for </a:t>
            </a:r>
            <a:r>
              <a:rPr lang="fr-FR" sz="9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watching</a:t>
            </a:r>
            <a:endParaRPr lang="fr-FR"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94743805"/>
      </p:ext>
    </p:extLst>
  </p:cSld>
  <p:clrMapOvr>
    <a:masterClrMapping/>
  </p:clrMapOvr>
  <mc:AlternateContent xmlns:mc="http://schemas.openxmlformats.org/markup-compatibility/2006">
    <mc:Choice xmlns:p14="http://schemas.microsoft.com/office/powerpoint/2010/main" Requires="p14">
      <p:transition spd="slow" p14:dur="1600" advClick="0" advTm="2000">
        <p:blinds dir="vert"/>
        <p:sndAc>
          <p:stSnd>
            <p:snd r:embed="rId2" name="applause.wav"/>
          </p:stSnd>
        </p:sndAc>
      </p:transition>
    </mc:Choice>
    <mc:Fallback>
      <p:transition spd="slow" advClick="0" advTm="2000">
        <p:blinds dir="vert"/>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TotalTime>
  <Words>320</Words>
  <Application>Microsoft Office PowerPoint</Application>
  <PresentationFormat>Grand écran</PresentationFormat>
  <Paragraphs>14</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Arial</vt:lpstr>
      <vt:lpstr>Garamond</vt:lpstr>
      <vt:lpstr>inherit</vt:lpstr>
      <vt:lpstr>Inter</vt:lpstr>
      <vt:lpstr>Organique</vt:lpstr>
      <vt:lpstr>web</vt:lpstr>
      <vt:lpstr>How does the web work? </vt:lpstr>
      <vt:lpstr>What do you need to be a web developer?</vt:lpstr>
      <vt:lpstr>Why did I choose to learn web development? </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sami guefrech</dc:creator>
  <cp:lastModifiedBy>sami guefrech</cp:lastModifiedBy>
  <cp:revision>1</cp:revision>
  <dcterms:created xsi:type="dcterms:W3CDTF">2022-10-26T09:28:40Z</dcterms:created>
  <dcterms:modified xsi:type="dcterms:W3CDTF">2022-10-26T10:44:13Z</dcterms:modified>
</cp:coreProperties>
</file>