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61" r:id="rId3"/>
    <p:sldId id="309" r:id="rId4"/>
    <p:sldId id="313" r:id="rId5"/>
    <p:sldId id="311" r:id="rId6"/>
    <p:sldId id="314" r:id="rId7"/>
    <p:sldId id="315" r:id="rId8"/>
    <p:sldId id="316" r:id="rId9"/>
    <p:sldId id="267" r:id="rId10"/>
  </p:sldIdLst>
  <p:sldSz cx="9144000" cy="5143500" type="screen16x9"/>
  <p:notesSz cx="6858000" cy="9144000"/>
  <p:embeddedFontLst>
    <p:embeddedFont>
      <p:font typeface="Montserrat ExtraBold" charset="0"/>
      <p:bold r:id="rId12"/>
      <p:boldItalic r:id="rId13"/>
    </p:embeddedFont>
    <p:embeddedFont>
      <p:font typeface="Montserrat" charset="0"/>
      <p:regular r:id="rId14"/>
      <p:bold r:id="rId15"/>
      <p:italic r:id="rId16"/>
      <p:boldItalic r:id="rId17"/>
    </p:embeddedFont>
    <p:embeddedFont>
      <p:font typeface="Montserrat ExtraLight"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1631"/>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C74256B-8F44-48DF-8B0B-DECA7F20B5B8}">
  <a:tblStyle styleId="{7C74256B-8F44-48DF-8B0B-DECA7F20B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snapToGrid="0">
      <p:cViewPr varScale="1">
        <p:scale>
          <a:sx n="111" d="100"/>
          <a:sy n="111" d="100"/>
        </p:scale>
        <p:origin x="-643"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8866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83815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4989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1320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Lists">
  <p:cSld name="SECTION_TITLE_AND_DESCRIPTION_1_3">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7" name="Google Shape;87;p24"/>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8" name="Google Shape;88;p24"/>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4"/>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90" name="Google Shape;90;p24"/>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4" r:id="rId5"/>
    <p:sldLayoutId id="2147483665"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fr-FR" dirty="0" smtClean="0"/>
              <a:t>C</a:t>
            </a:r>
            <a:r>
              <a:rPr lang="en" dirty="0" smtClean="0"/>
              <a:t>ompte bancaire</a:t>
            </a:r>
            <a:endParaRPr dirty="0"/>
          </a:p>
        </p:txBody>
      </p:sp>
      <p:sp>
        <p:nvSpPr>
          <p:cNvPr id="163" name="Google Shape;163;p38"/>
          <p:cNvSpPr txBox="1">
            <a:spLocks noGrp="1"/>
          </p:cNvSpPr>
          <p:nvPr>
            <p:ph type="subTitle" idx="1"/>
          </p:nvPr>
        </p:nvSpPr>
        <p:spPr>
          <a:xfrm>
            <a:off x="2044200" y="3704649"/>
            <a:ext cx="5055600" cy="1105889"/>
          </a:xfrm>
          <a:prstGeom prst="rect">
            <a:avLst/>
          </a:prstGeom>
        </p:spPr>
        <p:txBody>
          <a:bodyPr spcFirstLastPara="1" wrap="square" lIns="91425" tIns="91425" rIns="91425" bIns="91425" anchor="t" anchorCtr="0">
            <a:noAutofit/>
          </a:bodyPr>
          <a:lstStyle/>
          <a:p>
            <a:pPr marL="0" indent="0"/>
            <a:r>
              <a:rPr lang="en" dirty="0"/>
              <a:t>YASSINE YAHYEOUI</a:t>
            </a:r>
          </a:p>
          <a:p>
            <a:pPr marL="0" lvl="0" indent="0" algn="ctr" rtl="0">
              <a:spcBef>
                <a:spcPts val="0"/>
              </a:spcBef>
              <a:spcAft>
                <a:spcPts val="0"/>
              </a:spcAft>
              <a:buNone/>
            </a:pPr>
            <a:r>
              <a:rPr lang="en" dirty="0"/>
              <a:t>AZIZ </a:t>
            </a:r>
            <a:r>
              <a:rPr lang="en" dirty="0" smtClean="0"/>
              <a:t>HAMMAMI</a:t>
            </a:r>
            <a:endParaRPr lang="en" dirty="0"/>
          </a:p>
        </p:txBody>
      </p:sp>
      <p:sp>
        <p:nvSpPr>
          <p:cNvPr id="164" name="Google Shape;164;p38"/>
          <p:cNvSpPr txBox="1">
            <a:spLocks noGrp="1"/>
          </p:cNvSpPr>
          <p:nvPr>
            <p:ph type="ctrTitle"/>
          </p:nvPr>
        </p:nvSpPr>
        <p:spPr>
          <a:xfrm>
            <a:off x="2941650" y="2624375"/>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200" b="0" dirty="0">
                <a:latin typeface="Montserrat ExtraLight"/>
                <a:ea typeface="Montserrat ExtraLight"/>
                <a:cs typeface="Montserrat ExtraLight"/>
                <a:sym typeface="Montserrat ExtraLight"/>
              </a:rPr>
              <a:t>?</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2344871" y="1724315"/>
            <a:ext cx="3380252"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t>L</a:t>
            </a:r>
            <a:r>
              <a:rPr lang="en" dirty="0" smtClean="0"/>
              <a:t>e sujet :</a:t>
            </a:r>
            <a:endParaRPr dirty="0"/>
          </a:p>
        </p:txBody>
      </p:sp>
      <p:sp>
        <p:nvSpPr>
          <p:cNvPr id="207" name="Google Shape;207;p43"/>
          <p:cNvSpPr txBox="1">
            <a:spLocks noGrp="1"/>
          </p:cNvSpPr>
          <p:nvPr>
            <p:ph type="title" idx="2"/>
          </p:nvPr>
        </p:nvSpPr>
        <p:spPr>
          <a:xfrm>
            <a:off x="-127590" y="1724315"/>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cxnSp>
        <p:nvCxnSpPr>
          <p:cNvPr id="209" name="Google Shape;209;p43"/>
          <p:cNvCxnSpPr/>
          <p:nvPr/>
        </p:nvCxnSpPr>
        <p:spPr>
          <a:xfrm>
            <a:off x="2273987" y="1690115"/>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ZoneTexte 2"/>
          <p:cNvSpPr txBox="1"/>
          <p:nvPr/>
        </p:nvSpPr>
        <p:spPr>
          <a:xfrm>
            <a:off x="2214426" y="2206643"/>
            <a:ext cx="5327602" cy="523220"/>
          </a:xfrm>
          <a:prstGeom prst="rect">
            <a:avLst/>
          </a:prstGeom>
          <a:noFill/>
        </p:spPr>
        <p:txBody>
          <a:bodyPr wrap="square" rtlCol="0">
            <a:spAutoFit/>
          </a:bodyPr>
          <a:lstStyle/>
          <a:p>
            <a:r>
              <a:rPr lang="fr-FR" dirty="0"/>
              <a:t>- </a:t>
            </a:r>
            <a:r>
              <a:rPr lang="fr-FR" sz="2800" dirty="0">
                <a:solidFill>
                  <a:schemeClr val="bg1"/>
                </a:solidFill>
              </a:rPr>
              <a:t>Gestion de comptes </a:t>
            </a:r>
            <a:r>
              <a:rPr lang="fr-FR" sz="2800" dirty="0" smtClean="0">
                <a:solidFill>
                  <a:schemeClr val="bg1"/>
                </a:solidFill>
              </a:rPr>
              <a:t>bancaires:</a:t>
            </a:r>
            <a:endParaRPr lang="fr-FR" sz="2800" dirty="0">
              <a:solidFill>
                <a:schemeClr val="bg1"/>
              </a:solidFill>
            </a:endParaRPr>
          </a:p>
        </p:txBody>
      </p:sp>
      <p:sp>
        <p:nvSpPr>
          <p:cNvPr id="4" name="ZoneTexte 3"/>
          <p:cNvSpPr txBox="1"/>
          <p:nvPr/>
        </p:nvSpPr>
        <p:spPr>
          <a:xfrm>
            <a:off x="2108101" y="2806995"/>
            <a:ext cx="6086057" cy="2031325"/>
          </a:xfrm>
          <a:prstGeom prst="rect">
            <a:avLst/>
          </a:prstGeom>
          <a:noFill/>
        </p:spPr>
        <p:txBody>
          <a:bodyPr wrap="square" rtlCol="0">
            <a:spAutoFit/>
          </a:bodyPr>
          <a:lstStyle/>
          <a:p>
            <a:r>
              <a:rPr lang="fr-FR" dirty="0">
                <a:solidFill>
                  <a:schemeClr val="bg1"/>
                </a:solidFill>
              </a:rPr>
              <a:t>La gestion de comptes bancaires consiste en la supervision, l'administration et la coordination des activités liées à la tenue de comptes bancaires. Cela comprend la vérification des soldes, la gestion des dépôts et des retraits, l'émission de chèques, la réalisation de transferts et la tenue de registres précis des transactions. Les gestionnaires de comptes bancaires doivent également garantir la conformité aux règles et réglementations applicables, ainsi qu'aux politiques et procédures internes de la banque. Le but ultime est de maintenir des comptes bancaires rentables et de fournir un service de qualité aux clients.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6"/>
          <p:cNvSpPr txBox="1">
            <a:spLocks noGrp="1"/>
          </p:cNvSpPr>
          <p:nvPr>
            <p:ph type="title" idx="4"/>
          </p:nvPr>
        </p:nvSpPr>
        <p:spPr>
          <a:xfrm>
            <a:off x="789644" y="89092"/>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smtClean="0">
                <a:solidFill>
                  <a:schemeClr val="bg1"/>
                </a:solidFill>
              </a:rPr>
              <a:t>Modele</a:t>
            </a:r>
            <a:r>
              <a:rPr lang="fr-FR" dirty="0" smtClean="0">
                <a:solidFill>
                  <a:schemeClr val="bg1"/>
                </a:solidFill>
              </a:rPr>
              <a:t> </a:t>
            </a:r>
            <a:r>
              <a:rPr lang="fr-FR" dirty="0" err="1" smtClean="0">
                <a:solidFill>
                  <a:schemeClr val="bg1"/>
                </a:solidFill>
              </a:rPr>
              <a:t>entite-assiciation</a:t>
            </a:r>
            <a:r>
              <a:rPr lang="fr-FR" dirty="0" smtClean="0">
                <a:solidFill>
                  <a:schemeClr val="bg1"/>
                </a:solidFill>
              </a:rPr>
              <a:t>:</a:t>
            </a:r>
            <a:endParaRPr dirty="0">
              <a:solidFill>
                <a:schemeClr val="bg1"/>
              </a:solidFill>
            </a:endParaRPr>
          </a:p>
        </p:txBody>
      </p:sp>
      <p:cxnSp>
        <p:nvCxnSpPr>
          <p:cNvPr id="234" name="Google Shape;234;p46"/>
          <p:cNvCxnSpPr/>
          <p:nvPr/>
        </p:nvCxnSpPr>
        <p:spPr>
          <a:xfrm>
            <a:off x="938500" y="16592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44" name="Google Shape;244;p46"/>
          <p:cNvSpPr/>
          <p:nvPr/>
        </p:nvSpPr>
        <p:spPr>
          <a:xfrm>
            <a:off x="3766571" y="822025"/>
            <a:ext cx="1810775" cy="620624"/>
          </a:xfrm>
          <a:prstGeom prst="ellipse">
            <a:avLst/>
          </a:prstGeom>
          <a:solidFill>
            <a:schemeClr val="bg1"/>
          </a:solidFill>
          <a:ln w="1905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90647" y="713787"/>
            <a:ext cx="1464609" cy="10050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100" dirty="0">
              <a:solidFill>
                <a:schemeClr val="tx1"/>
              </a:solidFill>
            </a:endParaRPr>
          </a:p>
        </p:txBody>
      </p:sp>
      <p:cxnSp>
        <p:nvCxnSpPr>
          <p:cNvPr id="4" name="Connecteur droit 3"/>
          <p:cNvCxnSpPr/>
          <p:nvPr/>
        </p:nvCxnSpPr>
        <p:spPr>
          <a:xfrm>
            <a:off x="790647" y="1030492"/>
            <a:ext cx="1464609"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279138" y="721178"/>
            <a:ext cx="795847" cy="523220"/>
          </a:xfrm>
          <a:prstGeom prst="rect">
            <a:avLst/>
          </a:prstGeom>
          <a:noFill/>
        </p:spPr>
        <p:txBody>
          <a:bodyPr wrap="square" rtlCol="0">
            <a:spAutoFit/>
          </a:bodyPr>
          <a:lstStyle/>
          <a:p>
            <a:r>
              <a:rPr lang="fr-FR" dirty="0" smtClean="0"/>
              <a:t>User</a:t>
            </a:r>
          </a:p>
          <a:p>
            <a:endParaRPr lang="fr-FR" dirty="0"/>
          </a:p>
        </p:txBody>
      </p:sp>
      <p:cxnSp>
        <p:nvCxnSpPr>
          <p:cNvPr id="19" name="Connecteur droit 18"/>
          <p:cNvCxnSpPr>
            <a:stCxn id="2" idx="2"/>
          </p:cNvCxnSpPr>
          <p:nvPr/>
        </p:nvCxnSpPr>
        <p:spPr>
          <a:xfrm rot="16200000" flipH="1">
            <a:off x="1435244" y="1806504"/>
            <a:ext cx="226883" cy="5146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31898" y="2873540"/>
            <a:ext cx="1417592" cy="10590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21"/>
          <p:cNvCxnSpPr/>
          <p:nvPr/>
        </p:nvCxnSpPr>
        <p:spPr>
          <a:xfrm>
            <a:off x="844538" y="3167808"/>
            <a:ext cx="1417592"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1171143" y="2885905"/>
            <a:ext cx="938852" cy="523220"/>
          </a:xfrm>
          <a:prstGeom prst="rect">
            <a:avLst/>
          </a:prstGeom>
          <a:noFill/>
        </p:spPr>
        <p:txBody>
          <a:bodyPr wrap="square" rtlCol="0">
            <a:spAutoFit/>
          </a:bodyPr>
          <a:lstStyle/>
          <a:p>
            <a:r>
              <a:rPr lang="fr-FR" dirty="0" smtClean="0"/>
              <a:t>Login</a:t>
            </a:r>
          </a:p>
          <a:p>
            <a:endParaRPr lang="fr-FR" dirty="0"/>
          </a:p>
        </p:txBody>
      </p:sp>
      <p:sp>
        <p:nvSpPr>
          <p:cNvPr id="32" name="Rectangle 31"/>
          <p:cNvSpPr/>
          <p:nvPr/>
        </p:nvSpPr>
        <p:spPr>
          <a:xfrm>
            <a:off x="7504397" y="172915"/>
            <a:ext cx="1485176" cy="1134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4365087" y="894044"/>
            <a:ext cx="699283" cy="307777"/>
          </a:xfrm>
          <a:prstGeom prst="rect">
            <a:avLst/>
          </a:prstGeom>
          <a:noFill/>
        </p:spPr>
        <p:txBody>
          <a:bodyPr wrap="square" rtlCol="0">
            <a:spAutoFit/>
          </a:bodyPr>
          <a:lstStyle/>
          <a:p>
            <a:r>
              <a:rPr lang="fr-FR" dirty="0" smtClean="0"/>
              <a:t>avoir</a:t>
            </a:r>
            <a:endParaRPr lang="fr-FR" dirty="0"/>
          </a:p>
        </p:txBody>
      </p:sp>
      <p:cxnSp>
        <p:nvCxnSpPr>
          <p:cNvPr id="43" name="Connecteur droit 42"/>
          <p:cNvCxnSpPr>
            <a:endCxn id="244" idx="2"/>
          </p:cNvCxnSpPr>
          <p:nvPr/>
        </p:nvCxnSpPr>
        <p:spPr>
          <a:xfrm flipV="1">
            <a:off x="2248186" y="1132337"/>
            <a:ext cx="1518385" cy="1581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2209118" y="838401"/>
            <a:ext cx="740338" cy="307777"/>
          </a:xfrm>
          <a:prstGeom prst="rect">
            <a:avLst/>
          </a:prstGeom>
          <a:noFill/>
        </p:spPr>
        <p:txBody>
          <a:bodyPr wrap="square" rtlCol="0">
            <a:spAutoFit/>
          </a:bodyPr>
          <a:lstStyle/>
          <a:p>
            <a:r>
              <a:rPr lang="fr-FR" dirty="0" smtClean="0">
                <a:solidFill>
                  <a:schemeClr val="bg1"/>
                </a:solidFill>
              </a:rPr>
              <a:t>1..n                                                                                        </a:t>
            </a:r>
            <a:endParaRPr lang="fr-FR" dirty="0">
              <a:solidFill>
                <a:schemeClr val="bg1"/>
              </a:solidFill>
            </a:endParaRPr>
          </a:p>
        </p:txBody>
      </p:sp>
      <p:cxnSp>
        <p:nvCxnSpPr>
          <p:cNvPr id="48" name="Connecteur droit 47"/>
          <p:cNvCxnSpPr>
            <a:stCxn id="32" idx="1"/>
          </p:cNvCxnSpPr>
          <p:nvPr/>
        </p:nvCxnSpPr>
        <p:spPr>
          <a:xfrm rot="10800000">
            <a:off x="7504397" y="689058"/>
            <a:ext cx="1588" cy="50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a:off x="7504397" y="503290"/>
            <a:ext cx="1485176" cy="67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7484305" y="160661"/>
            <a:ext cx="1659695" cy="307777"/>
          </a:xfrm>
          <a:prstGeom prst="rect">
            <a:avLst/>
          </a:prstGeom>
          <a:noFill/>
        </p:spPr>
        <p:txBody>
          <a:bodyPr wrap="square" rtlCol="0">
            <a:spAutoFit/>
          </a:bodyPr>
          <a:lstStyle/>
          <a:p>
            <a:r>
              <a:rPr lang="fr-FR" dirty="0" smtClean="0"/>
              <a:t>Compte bancaire</a:t>
            </a:r>
            <a:endParaRPr lang="fr-FR" dirty="0"/>
          </a:p>
        </p:txBody>
      </p:sp>
      <p:sp>
        <p:nvSpPr>
          <p:cNvPr id="69" name="Rectangle 68"/>
          <p:cNvSpPr/>
          <p:nvPr/>
        </p:nvSpPr>
        <p:spPr>
          <a:xfrm>
            <a:off x="6010106" y="924915"/>
            <a:ext cx="1261441" cy="1508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0" name="Connecteur droit 69"/>
          <p:cNvCxnSpPr>
            <a:stCxn id="69" idx="1"/>
          </p:cNvCxnSpPr>
          <p:nvPr/>
        </p:nvCxnSpPr>
        <p:spPr>
          <a:xfrm rot="10800000">
            <a:off x="6010106" y="1441058"/>
            <a:ext cx="1588" cy="238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6010106" y="1258411"/>
            <a:ext cx="1261441"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2" name="Google Shape;244;p46"/>
          <p:cNvSpPr/>
          <p:nvPr/>
        </p:nvSpPr>
        <p:spPr>
          <a:xfrm>
            <a:off x="3169333" y="1591193"/>
            <a:ext cx="1684021" cy="547096"/>
          </a:xfrm>
          <a:prstGeom prst="ellipse">
            <a:avLst/>
          </a:prstGeom>
          <a:solidFill>
            <a:schemeClr val="bg1"/>
          </a:solidFill>
          <a:ln w="1905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ZoneTexte 72"/>
          <p:cNvSpPr txBox="1"/>
          <p:nvPr/>
        </p:nvSpPr>
        <p:spPr>
          <a:xfrm>
            <a:off x="3280412" y="1716643"/>
            <a:ext cx="1664382" cy="307777"/>
          </a:xfrm>
          <a:prstGeom prst="rect">
            <a:avLst/>
          </a:prstGeom>
          <a:noFill/>
        </p:spPr>
        <p:txBody>
          <a:bodyPr wrap="square" rtlCol="0">
            <a:spAutoFit/>
          </a:bodyPr>
          <a:lstStyle/>
          <a:p>
            <a:r>
              <a:rPr lang="fr-FR" dirty="0" smtClean="0"/>
              <a:t>Cree un compte</a:t>
            </a:r>
            <a:endParaRPr lang="fr-FR" dirty="0"/>
          </a:p>
        </p:txBody>
      </p:sp>
      <p:cxnSp>
        <p:nvCxnSpPr>
          <p:cNvPr id="68" name="Connecteur en angle 67"/>
          <p:cNvCxnSpPr/>
          <p:nvPr/>
        </p:nvCxnSpPr>
        <p:spPr>
          <a:xfrm>
            <a:off x="2264898" y="1273125"/>
            <a:ext cx="914400" cy="541607"/>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a:off x="6196379" y="931048"/>
            <a:ext cx="971107" cy="307777"/>
          </a:xfrm>
          <a:prstGeom prst="rect">
            <a:avLst/>
          </a:prstGeom>
          <a:noFill/>
        </p:spPr>
        <p:txBody>
          <a:bodyPr wrap="square" rtlCol="0">
            <a:spAutoFit/>
          </a:bodyPr>
          <a:lstStyle/>
          <a:p>
            <a:r>
              <a:rPr lang="fr-FR" dirty="0" err="1" smtClean="0"/>
              <a:t>Register</a:t>
            </a:r>
            <a:endParaRPr lang="fr-FR" dirty="0"/>
          </a:p>
        </p:txBody>
      </p:sp>
      <p:sp>
        <p:nvSpPr>
          <p:cNvPr id="94" name="Google Shape;244;p46"/>
          <p:cNvSpPr/>
          <p:nvPr/>
        </p:nvSpPr>
        <p:spPr>
          <a:xfrm>
            <a:off x="2969707" y="3098531"/>
            <a:ext cx="1810775" cy="620624"/>
          </a:xfrm>
          <a:prstGeom prst="ellipse">
            <a:avLst/>
          </a:prstGeom>
          <a:solidFill>
            <a:schemeClr val="bg1"/>
          </a:solidFill>
          <a:ln w="1905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Connecteur droit 82"/>
          <p:cNvCxnSpPr>
            <a:endCxn id="94" idx="2"/>
          </p:cNvCxnSpPr>
          <p:nvPr/>
        </p:nvCxnSpPr>
        <p:spPr>
          <a:xfrm>
            <a:off x="2261937" y="3396343"/>
            <a:ext cx="707770" cy="12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5748320" y="2721713"/>
            <a:ext cx="1261441" cy="626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Connecteur droit 104"/>
          <p:cNvCxnSpPr>
            <a:stCxn id="104" idx="1"/>
          </p:cNvCxnSpPr>
          <p:nvPr/>
        </p:nvCxnSpPr>
        <p:spPr>
          <a:xfrm rot="10800000" flipV="1">
            <a:off x="5748320" y="3034965"/>
            <a:ext cx="1588" cy="20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a:xfrm>
            <a:off x="5748320" y="3055209"/>
            <a:ext cx="126144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7" name="ZoneTexte 106"/>
          <p:cNvSpPr txBox="1"/>
          <p:nvPr/>
        </p:nvSpPr>
        <p:spPr>
          <a:xfrm>
            <a:off x="6124506" y="2748947"/>
            <a:ext cx="971107" cy="307777"/>
          </a:xfrm>
          <a:prstGeom prst="rect">
            <a:avLst/>
          </a:prstGeom>
          <a:noFill/>
        </p:spPr>
        <p:txBody>
          <a:bodyPr wrap="square" rtlCol="0">
            <a:spAutoFit/>
          </a:bodyPr>
          <a:lstStyle/>
          <a:p>
            <a:r>
              <a:rPr lang="fr-FR" dirty="0" smtClean="0"/>
              <a:t>Menu</a:t>
            </a:r>
            <a:endParaRPr lang="fr-FR" dirty="0"/>
          </a:p>
        </p:txBody>
      </p:sp>
      <p:sp>
        <p:nvSpPr>
          <p:cNvPr id="89" name="ZoneTexte 88"/>
          <p:cNvSpPr txBox="1"/>
          <p:nvPr/>
        </p:nvSpPr>
        <p:spPr>
          <a:xfrm>
            <a:off x="3237965" y="3237596"/>
            <a:ext cx="1306534" cy="307777"/>
          </a:xfrm>
          <a:prstGeom prst="rect">
            <a:avLst/>
          </a:prstGeom>
          <a:noFill/>
        </p:spPr>
        <p:txBody>
          <a:bodyPr wrap="square" rtlCol="0">
            <a:spAutoFit/>
          </a:bodyPr>
          <a:lstStyle/>
          <a:p>
            <a:r>
              <a:rPr lang="fr-FR" dirty="0" smtClean="0"/>
              <a:t>Voir le menu</a:t>
            </a:r>
            <a:endParaRPr lang="fr-FR" dirty="0"/>
          </a:p>
        </p:txBody>
      </p:sp>
      <p:sp>
        <p:nvSpPr>
          <p:cNvPr id="96" name="ZoneTexte 95"/>
          <p:cNvSpPr txBox="1"/>
          <p:nvPr/>
        </p:nvSpPr>
        <p:spPr>
          <a:xfrm>
            <a:off x="5454004" y="2713521"/>
            <a:ext cx="408419" cy="309854"/>
          </a:xfrm>
          <a:prstGeom prst="rect">
            <a:avLst/>
          </a:prstGeom>
          <a:noFill/>
        </p:spPr>
        <p:txBody>
          <a:bodyPr wrap="square" rtlCol="0">
            <a:spAutoFit/>
          </a:bodyPr>
          <a:lstStyle/>
          <a:p>
            <a:r>
              <a:rPr lang="fr-FR" dirty="0" smtClean="0">
                <a:solidFill>
                  <a:schemeClr val="bg1"/>
                </a:solidFill>
              </a:rPr>
              <a:t>1</a:t>
            </a:r>
            <a:endParaRPr lang="fr-FR" dirty="0">
              <a:solidFill>
                <a:schemeClr val="bg1"/>
              </a:solidFill>
            </a:endParaRPr>
          </a:p>
        </p:txBody>
      </p:sp>
      <p:sp>
        <p:nvSpPr>
          <p:cNvPr id="58" name="Google Shape;244;p46"/>
          <p:cNvSpPr/>
          <p:nvPr/>
        </p:nvSpPr>
        <p:spPr>
          <a:xfrm>
            <a:off x="795785" y="1935364"/>
            <a:ext cx="1810775" cy="620624"/>
          </a:xfrm>
          <a:prstGeom prst="ellipse">
            <a:avLst/>
          </a:prstGeom>
          <a:solidFill>
            <a:schemeClr val="bg1"/>
          </a:solidFill>
          <a:ln w="1905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ZoneTexte 58"/>
          <p:cNvSpPr txBox="1"/>
          <p:nvPr/>
        </p:nvSpPr>
        <p:spPr>
          <a:xfrm>
            <a:off x="1063709" y="2098824"/>
            <a:ext cx="1285437" cy="307777"/>
          </a:xfrm>
          <a:prstGeom prst="rect">
            <a:avLst/>
          </a:prstGeom>
          <a:noFill/>
        </p:spPr>
        <p:txBody>
          <a:bodyPr wrap="square" rtlCol="0">
            <a:spAutoFit/>
          </a:bodyPr>
          <a:lstStyle/>
          <a:p>
            <a:r>
              <a:rPr lang="fr-FR" dirty="0" smtClean="0"/>
              <a:t>Se connecter</a:t>
            </a:r>
          </a:p>
        </p:txBody>
      </p:sp>
      <p:cxnSp>
        <p:nvCxnSpPr>
          <p:cNvPr id="61" name="Connecteur droit 60"/>
          <p:cNvCxnSpPr/>
          <p:nvPr/>
        </p:nvCxnSpPr>
        <p:spPr>
          <a:xfrm rot="16200000" flipH="1">
            <a:off x="1426600" y="2691637"/>
            <a:ext cx="323138" cy="137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a:xfrm>
            <a:off x="1718650" y="1656327"/>
            <a:ext cx="612037" cy="307777"/>
          </a:xfrm>
          <a:prstGeom prst="rect">
            <a:avLst/>
          </a:prstGeom>
          <a:noFill/>
        </p:spPr>
        <p:txBody>
          <a:bodyPr wrap="square" rtlCol="0">
            <a:spAutoFit/>
          </a:bodyPr>
          <a:lstStyle/>
          <a:p>
            <a:r>
              <a:rPr lang="fr-FR" dirty="0" smtClean="0">
                <a:solidFill>
                  <a:schemeClr val="bg1"/>
                </a:solidFill>
              </a:rPr>
              <a:t>1..n</a:t>
            </a:r>
            <a:endParaRPr lang="fr-FR" dirty="0">
              <a:solidFill>
                <a:schemeClr val="bg1"/>
              </a:solidFill>
            </a:endParaRPr>
          </a:p>
        </p:txBody>
      </p:sp>
      <p:cxnSp>
        <p:nvCxnSpPr>
          <p:cNvPr id="88" name="Connecteur droit 87"/>
          <p:cNvCxnSpPr/>
          <p:nvPr/>
        </p:nvCxnSpPr>
        <p:spPr>
          <a:xfrm flipV="1">
            <a:off x="4848348" y="1842550"/>
            <a:ext cx="1119315" cy="1424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4430754" y="3856980"/>
            <a:ext cx="1145023" cy="12865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0" name="Connecteur droit 109"/>
          <p:cNvCxnSpPr/>
          <p:nvPr/>
        </p:nvCxnSpPr>
        <p:spPr>
          <a:xfrm>
            <a:off x="4430754" y="4229460"/>
            <a:ext cx="1145023"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1" name="ZoneTexte 110"/>
          <p:cNvSpPr txBox="1"/>
          <p:nvPr/>
        </p:nvSpPr>
        <p:spPr>
          <a:xfrm>
            <a:off x="4427621" y="3878465"/>
            <a:ext cx="1134405" cy="523220"/>
          </a:xfrm>
          <a:prstGeom prst="rect">
            <a:avLst/>
          </a:prstGeom>
          <a:noFill/>
        </p:spPr>
        <p:txBody>
          <a:bodyPr wrap="square" rtlCol="0">
            <a:spAutoFit/>
          </a:bodyPr>
          <a:lstStyle/>
          <a:p>
            <a:r>
              <a:rPr lang="fr-FR" dirty="0" smtClean="0"/>
              <a:t>Ajouter</a:t>
            </a:r>
          </a:p>
          <a:p>
            <a:endParaRPr lang="fr-FR" dirty="0"/>
          </a:p>
        </p:txBody>
      </p:sp>
      <p:sp>
        <p:nvSpPr>
          <p:cNvPr id="112" name="Rectangle 111"/>
          <p:cNvSpPr/>
          <p:nvPr/>
        </p:nvSpPr>
        <p:spPr>
          <a:xfrm>
            <a:off x="5750790" y="3846647"/>
            <a:ext cx="1193150" cy="12968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3" name="Connecteur droit 112"/>
          <p:cNvCxnSpPr/>
          <p:nvPr/>
        </p:nvCxnSpPr>
        <p:spPr>
          <a:xfrm>
            <a:off x="5750790" y="4228600"/>
            <a:ext cx="1193150"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4" name="ZoneTexte 113"/>
          <p:cNvSpPr txBox="1"/>
          <p:nvPr/>
        </p:nvSpPr>
        <p:spPr>
          <a:xfrm>
            <a:off x="5775158" y="3870731"/>
            <a:ext cx="973426" cy="523220"/>
          </a:xfrm>
          <a:prstGeom prst="rect">
            <a:avLst/>
          </a:prstGeom>
          <a:noFill/>
        </p:spPr>
        <p:txBody>
          <a:bodyPr wrap="square" rtlCol="0">
            <a:spAutoFit/>
          </a:bodyPr>
          <a:lstStyle/>
          <a:p>
            <a:r>
              <a:rPr lang="fr-FR" dirty="0" smtClean="0"/>
              <a:t>Retirer</a:t>
            </a:r>
          </a:p>
          <a:p>
            <a:endParaRPr lang="fr-FR" dirty="0"/>
          </a:p>
        </p:txBody>
      </p:sp>
      <p:sp>
        <p:nvSpPr>
          <p:cNvPr id="115" name="Rectangle 114"/>
          <p:cNvSpPr/>
          <p:nvPr/>
        </p:nvSpPr>
        <p:spPr>
          <a:xfrm>
            <a:off x="7033316" y="3856979"/>
            <a:ext cx="1141281" cy="12865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6" name="Connecteur droit 115"/>
          <p:cNvCxnSpPr/>
          <p:nvPr/>
        </p:nvCxnSpPr>
        <p:spPr>
          <a:xfrm flipV="1">
            <a:off x="7040193" y="4235116"/>
            <a:ext cx="1168781" cy="121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7" name="ZoneTexte 116"/>
          <p:cNvSpPr txBox="1"/>
          <p:nvPr/>
        </p:nvSpPr>
        <p:spPr>
          <a:xfrm>
            <a:off x="7074569" y="3849927"/>
            <a:ext cx="1161907" cy="307777"/>
          </a:xfrm>
          <a:prstGeom prst="rect">
            <a:avLst/>
          </a:prstGeom>
          <a:noFill/>
        </p:spPr>
        <p:txBody>
          <a:bodyPr wrap="square" rtlCol="0">
            <a:spAutoFit/>
          </a:bodyPr>
          <a:lstStyle/>
          <a:p>
            <a:r>
              <a:rPr lang="fr-FR" dirty="0" err="1" smtClean="0"/>
              <a:t>Transferer</a:t>
            </a:r>
            <a:endParaRPr lang="fr-FR" dirty="0"/>
          </a:p>
        </p:txBody>
      </p:sp>
      <p:sp>
        <p:nvSpPr>
          <p:cNvPr id="124" name="ZoneTexte 123"/>
          <p:cNvSpPr txBox="1"/>
          <p:nvPr/>
        </p:nvSpPr>
        <p:spPr>
          <a:xfrm>
            <a:off x="2262935" y="3108138"/>
            <a:ext cx="612037" cy="307777"/>
          </a:xfrm>
          <a:prstGeom prst="rect">
            <a:avLst/>
          </a:prstGeom>
          <a:noFill/>
        </p:spPr>
        <p:txBody>
          <a:bodyPr wrap="square" rtlCol="0">
            <a:spAutoFit/>
          </a:bodyPr>
          <a:lstStyle/>
          <a:p>
            <a:r>
              <a:rPr lang="fr-FR" dirty="0" smtClean="0">
                <a:solidFill>
                  <a:schemeClr val="bg1"/>
                </a:solidFill>
              </a:rPr>
              <a:t>1..n</a:t>
            </a:r>
            <a:endParaRPr lang="fr-FR" dirty="0">
              <a:solidFill>
                <a:schemeClr val="bg1"/>
              </a:solidFill>
            </a:endParaRPr>
          </a:p>
        </p:txBody>
      </p:sp>
      <p:sp>
        <p:nvSpPr>
          <p:cNvPr id="130" name="ZoneTexte 129"/>
          <p:cNvSpPr txBox="1"/>
          <p:nvPr/>
        </p:nvSpPr>
        <p:spPr>
          <a:xfrm>
            <a:off x="2187309" y="1286214"/>
            <a:ext cx="612037" cy="307777"/>
          </a:xfrm>
          <a:prstGeom prst="rect">
            <a:avLst/>
          </a:prstGeom>
          <a:noFill/>
        </p:spPr>
        <p:txBody>
          <a:bodyPr wrap="square" rtlCol="0">
            <a:spAutoFit/>
          </a:bodyPr>
          <a:lstStyle/>
          <a:p>
            <a:r>
              <a:rPr lang="fr-FR" dirty="0" smtClean="0">
                <a:solidFill>
                  <a:schemeClr val="bg1"/>
                </a:solidFill>
              </a:rPr>
              <a:t>1..n</a:t>
            </a:r>
            <a:endParaRPr lang="fr-FR" dirty="0">
              <a:solidFill>
                <a:schemeClr val="bg1"/>
              </a:solidFill>
            </a:endParaRPr>
          </a:p>
        </p:txBody>
      </p:sp>
      <p:sp>
        <p:nvSpPr>
          <p:cNvPr id="131" name="ZoneTexte 130"/>
          <p:cNvSpPr txBox="1"/>
          <p:nvPr/>
        </p:nvSpPr>
        <p:spPr>
          <a:xfrm>
            <a:off x="5741781" y="1526844"/>
            <a:ext cx="612037" cy="307777"/>
          </a:xfrm>
          <a:prstGeom prst="rect">
            <a:avLst/>
          </a:prstGeom>
          <a:noFill/>
        </p:spPr>
        <p:txBody>
          <a:bodyPr wrap="square" rtlCol="0">
            <a:spAutoFit/>
          </a:bodyPr>
          <a:lstStyle/>
          <a:p>
            <a:r>
              <a:rPr lang="fr-FR" dirty="0" smtClean="0">
                <a:solidFill>
                  <a:schemeClr val="bg1"/>
                </a:solidFill>
              </a:rPr>
              <a:t>1</a:t>
            </a:r>
            <a:endParaRPr lang="fr-FR" dirty="0">
              <a:solidFill>
                <a:schemeClr val="bg1"/>
              </a:solidFill>
            </a:endParaRPr>
          </a:p>
        </p:txBody>
      </p:sp>
      <p:sp>
        <p:nvSpPr>
          <p:cNvPr id="135" name="ZoneTexte 134"/>
          <p:cNvSpPr txBox="1"/>
          <p:nvPr/>
        </p:nvSpPr>
        <p:spPr>
          <a:xfrm>
            <a:off x="794288" y="976277"/>
            <a:ext cx="1371396" cy="707886"/>
          </a:xfrm>
          <a:prstGeom prst="rect">
            <a:avLst/>
          </a:prstGeom>
          <a:noFill/>
        </p:spPr>
        <p:txBody>
          <a:bodyPr wrap="square" rtlCol="0">
            <a:spAutoFit/>
          </a:bodyPr>
          <a:lstStyle/>
          <a:p>
            <a:r>
              <a:rPr lang="en-GB" sz="1000" dirty="0" smtClean="0"/>
              <a:t>Username </a:t>
            </a:r>
            <a:r>
              <a:rPr lang="en-GB" sz="1000" dirty="0" err="1" smtClean="0"/>
              <a:t>chaine</a:t>
            </a:r>
            <a:endParaRPr lang="en-GB" sz="1000" dirty="0" smtClean="0"/>
          </a:p>
          <a:p>
            <a:r>
              <a:rPr lang="en-GB" sz="1000" dirty="0" smtClean="0"/>
              <a:t>Type </a:t>
            </a:r>
            <a:r>
              <a:rPr lang="en-GB" sz="1000" dirty="0" err="1" smtClean="0"/>
              <a:t>chaine</a:t>
            </a:r>
            <a:endParaRPr lang="en-GB" sz="1000" dirty="0" smtClean="0"/>
          </a:p>
          <a:p>
            <a:r>
              <a:rPr lang="en-GB" sz="1000" dirty="0" err="1" smtClean="0"/>
              <a:t>Solde</a:t>
            </a:r>
            <a:r>
              <a:rPr lang="en-GB" sz="1000" dirty="0" smtClean="0"/>
              <a:t> double</a:t>
            </a:r>
          </a:p>
          <a:p>
            <a:r>
              <a:rPr lang="en-GB" sz="1000" dirty="0" err="1" smtClean="0"/>
              <a:t>Num_carte</a:t>
            </a:r>
            <a:r>
              <a:rPr lang="en-GB" sz="1000" dirty="0" smtClean="0"/>
              <a:t> long</a:t>
            </a:r>
            <a:endParaRPr lang="en-GB" sz="1000" dirty="0"/>
          </a:p>
        </p:txBody>
      </p:sp>
      <p:sp>
        <p:nvSpPr>
          <p:cNvPr id="143" name="ZoneTexte 142"/>
          <p:cNvSpPr txBox="1"/>
          <p:nvPr/>
        </p:nvSpPr>
        <p:spPr>
          <a:xfrm>
            <a:off x="7537851" y="536265"/>
            <a:ext cx="1361287" cy="400110"/>
          </a:xfrm>
          <a:prstGeom prst="rect">
            <a:avLst/>
          </a:prstGeom>
          <a:noFill/>
        </p:spPr>
        <p:txBody>
          <a:bodyPr wrap="square" rtlCol="0">
            <a:spAutoFit/>
          </a:bodyPr>
          <a:lstStyle/>
          <a:p>
            <a:r>
              <a:rPr lang="en-GB" sz="1000" dirty="0" err="1" smtClean="0"/>
              <a:t>Num_carte</a:t>
            </a:r>
            <a:r>
              <a:rPr lang="en-GB" sz="1000" dirty="0" smtClean="0"/>
              <a:t> long</a:t>
            </a:r>
          </a:p>
          <a:p>
            <a:r>
              <a:rPr lang="en-GB" sz="1000" dirty="0" err="1" smtClean="0"/>
              <a:t>Solde</a:t>
            </a:r>
            <a:r>
              <a:rPr lang="en-GB" sz="1000" dirty="0" smtClean="0"/>
              <a:t> double</a:t>
            </a:r>
            <a:endParaRPr lang="en-GB" sz="1000" dirty="0"/>
          </a:p>
        </p:txBody>
      </p:sp>
      <p:sp>
        <p:nvSpPr>
          <p:cNvPr id="144" name="ZoneTexte 143"/>
          <p:cNvSpPr txBox="1"/>
          <p:nvPr/>
        </p:nvSpPr>
        <p:spPr>
          <a:xfrm>
            <a:off x="862762" y="3176337"/>
            <a:ext cx="1344173" cy="553998"/>
          </a:xfrm>
          <a:prstGeom prst="rect">
            <a:avLst/>
          </a:prstGeom>
          <a:noFill/>
        </p:spPr>
        <p:txBody>
          <a:bodyPr wrap="square" rtlCol="0">
            <a:spAutoFit/>
          </a:bodyPr>
          <a:lstStyle/>
          <a:p>
            <a:r>
              <a:rPr lang="en-GB" sz="1000" dirty="0" smtClean="0"/>
              <a:t>Username </a:t>
            </a:r>
            <a:r>
              <a:rPr lang="en-GB" sz="1000" dirty="0" err="1" smtClean="0"/>
              <a:t>chaine</a:t>
            </a:r>
            <a:endParaRPr lang="en-GB" sz="1000" dirty="0" smtClean="0"/>
          </a:p>
          <a:p>
            <a:r>
              <a:rPr lang="en-GB" sz="1000" dirty="0" smtClean="0"/>
              <a:t>Password </a:t>
            </a:r>
            <a:r>
              <a:rPr lang="en-GB" sz="1000" dirty="0" err="1" smtClean="0"/>
              <a:t>chaine</a:t>
            </a:r>
            <a:endParaRPr lang="en-GB" sz="1000" dirty="0" smtClean="0"/>
          </a:p>
          <a:p>
            <a:endParaRPr lang="en-GB" sz="1000" dirty="0"/>
          </a:p>
        </p:txBody>
      </p:sp>
      <p:cxnSp>
        <p:nvCxnSpPr>
          <p:cNvPr id="152" name="Connecteur en angle 151"/>
          <p:cNvCxnSpPr>
            <a:stCxn id="104" idx="1"/>
          </p:cNvCxnSpPr>
          <p:nvPr/>
        </p:nvCxnSpPr>
        <p:spPr>
          <a:xfrm rot="10800000" flipV="1">
            <a:off x="4792006" y="3034964"/>
            <a:ext cx="956314" cy="41637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cxnSp>
        <p:nvCxnSpPr>
          <p:cNvPr id="159" name="Connecteur droit 158"/>
          <p:cNvCxnSpPr/>
          <p:nvPr/>
        </p:nvCxnSpPr>
        <p:spPr>
          <a:xfrm rot="16200000" flipH="1">
            <a:off x="6184231" y="3599162"/>
            <a:ext cx="475536" cy="11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1" name="Connecteur droit 160"/>
          <p:cNvCxnSpPr>
            <a:endCxn id="117" idx="0"/>
          </p:cNvCxnSpPr>
          <p:nvPr/>
        </p:nvCxnSpPr>
        <p:spPr>
          <a:xfrm>
            <a:off x="6848834" y="3328735"/>
            <a:ext cx="806689" cy="5211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3" name="Connecteur droit 162"/>
          <p:cNvCxnSpPr>
            <a:endCxn id="109" idx="0"/>
          </p:cNvCxnSpPr>
          <p:nvPr/>
        </p:nvCxnSpPr>
        <p:spPr>
          <a:xfrm rot="10800000" flipV="1">
            <a:off x="5003267" y="3335610"/>
            <a:ext cx="944919" cy="52136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7" name="ZoneTexte 166"/>
          <p:cNvSpPr txBox="1"/>
          <p:nvPr/>
        </p:nvSpPr>
        <p:spPr>
          <a:xfrm>
            <a:off x="7179842" y="166703"/>
            <a:ext cx="612037" cy="307777"/>
          </a:xfrm>
          <a:prstGeom prst="rect">
            <a:avLst/>
          </a:prstGeom>
          <a:noFill/>
        </p:spPr>
        <p:txBody>
          <a:bodyPr wrap="square" rtlCol="0">
            <a:spAutoFit/>
          </a:bodyPr>
          <a:lstStyle/>
          <a:p>
            <a:r>
              <a:rPr lang="fr-FR" dirty="0" smtClean="0">
                <a:solidFill>
                  <a:schemeClr val="bg1"/>
                </a:solidFill>
              </a:rPr>
              <a:t>1</a:t>
            </a:r>
            <a:endParaRPr lang="fr-FR" dirty="0">
              <a:solidFill>
                <a:schemeClr val="bg1"/>
              </a:solidFill>
            </a:endParaRPr>
          </a:p>
        </p:txBody>
      </p:sp>
      <p:cxnSp>
        <p:nvCxnSpPr>
          <p:cNvPr id="169" name="Connecteur en angle 168"/>
          <p:cNvCxnSpPr/>
          <p:nvPr/>
        </p:nvCxnSpPr>
        <p:spPr>
          <a:xfrm rot="10800000" flipV="1">
            <a:off x="5604425" y="508763"/>
            <a:ext cx="1903280" cy="571783"/>
          </a:xfrm>
          <a:prstGeom prst="bentConnector3">
            <a:avLst>
              <a:gd name="adj1" fmla="val 89013"/>
            </a:avLst>
          </a:prstGeom>
          <a:ln w="12700"/>
        </p:spPr>
        <p:style>
          <a:lnRef idx="1">
            <a:schemeClr val="accent1"/>
          </a:lnRef>
          <a:fillRef idx="0">
            <a:schemeClr val="accent1"/>
          </a:fillRef>
          <a:effectRef idx="0">
            <a:schemeClr val="accent1"/>
          </a:effectRef>
          <a:fontRef idx="minor">
            <a:schemeClr val="tx1"/>
          </a:fontRef>
        </p:style>
      </p:cxnSp>
      <p:sp>
        <p:nvSpPr>
          <p:cNvPr id="178" name="ZoneTexte 177"/>
          <p:cNvSpPr txBox="1"/>
          <p:nvPr/>
        </p:nvSpPr>
        <p:spPr>
          <a:xfrm>
            <a:off x="6050165" y="1313161"/>
            <a:ext cx="1258160" cy="1061829"/>
          </a:xfrm>
          <a:prstGeom prst="rect">
            <a:avLst/>
          </a:prstGeom>
          <a:noFill/>
        </p:spPr>
        <p:txBody>
          <a:bodyPr wrap="square" rtlCol="0">
            <a:spAutoFit/>
          </a:bodyPr>
          <a:lstStyle/>
          <a:p>
            <a:r>
              <a:rPr lang="en-GB" sz="900" dirty="0" smtClean="0"/>
              <a:t>Username </a:t>
            </a:r>
            <a:r>
              <a:rPr lang="en-GB" sz="900" dirty="0" err="1" smtClean="0"/>
              <a:t>chaine</a:t>
            </a:r>
            <a:endParaRPr lang="en-GB" sz="900" dirty="0" smtClean="0"/>
          </a:p>
          <a:p>
            <a:r>
              <a:rPr lang="en-GB" sz="900" dirty="0" smtClean="0"/>
              <a:t>Password </a:t>
            </a:r>
            <a:r>
              <a:rPr lang="en-GB" sz="900" dirty="0" err="1" smtClean="0"/>
              <a:t>chaine</a:t>
            </a:r>
            <a:endParaRPr lang="en-GB" sz="900" dirty="0" smtClean="0"/>
          </a:p>
          <a:p>
            <a:r>
              <a:rPr lang="en-GB" sz="900" dirty="0" smtClean="0"/>
              <a:t>Name </a:t>
            </a:r>
            <a:r>
              <a:rPr lang="en-GB" sz="900" dirty="0" err="1" smtClean="0"/>
              <a:t>chaine</a:t>
            </a:r>
            <a:endParaRPr lang="en-GB" sz="900" dirty="0" smtClean="0"/>
          </a:p>
          <a:p>
            <a:r>
              <a:rPr lang="en-GB" sz="900" dirty="0" err="1" smtClean="0"/>
              <a:t>Lastname</a:t>
            </a:r>
            <a:r>
              <a:rPr lang="en-GB" sz="900" dirty="0" smtClean="0"/>
              <a:t> </a:t>
            </a:r>
            <a:r>
              <a:rPr lang="en-GB" sz="900" dirty="0" err="1" smtClean="0"/>
              <a:t>chaine</a:t>
            </a:r>
            <a:endParaRPr lang="en-GB" sz="900" dirty="0" smtClean="0"/>
          </a:p>
          <a:p>
            <a:r>
              <a:rPr lang="en-GB" sz="900" dirty="0" smtClean="0"/>
              <a:t>Email </a:t>
            </a:r>
            <a:r>
              <a:rPr lang="en-GB" sz="900" dirty="0" err="1" smtClean="0"/>
              <a:t>chaine</a:t>
            </a:r>
            <a:endParaRPr lang="en-GB" sz="900" dirty="0" smtClean="0"/>
          </a:p>
          <a:p>
            <a:r>
              <a:rPr lang="en-GB" sz="900" dirty="0" err="1" smtClean="0"/>
              <a:t>Adress</a:t>
            </a:r>
            <a:r>
              <a:rPr lang="en-GB" sz="900" dirty="0" smtClean="0"/>
              <a:t> </a:t>
            </a:r>
            <a:r>
              <a:rPr lang="en-GB" sz="900" dirty="0" err="1" smtClean="0"/>
              <a:t>chaine</a:t>
            </a:r>
            <a:endParaRPr lang="en-GB" sz="900" dirty="0" smtClean="0"/>
          </a:p>
          <a:p>
            <a:r>
              <a:rPr lang="en-GB" sz="900" dirty="0" smtClean="0"/>
              <a:t>Type  </a:t>
            </a:r>
            <a:r>
              <a:rPr lang="en-GB" sz="900" dirty="0" err="1" smtClean="0"/>
              <a:t>chaine</a:t>
            </a:r>
            <a:endParaRPr lang="en-GB" sz="900" dirty="0"/>
          </a:p>
        </p:txBody>
      </p:sp>
      <p:sp>
        <p:nvSpPr>
          <p:cNvPr id="179" name="ZoneTexte 178"/>
          <p:cNvSpPr txBox="1"/>
          <p:nvPr/>
        </p:nvSpPr>
        <p:spPr>
          <a:xfrm>
            <a:off x="4400120" y="4324493"/>
            <a:ext cx="1100030" cy="400110"/>
          </a:xfrm>
          <a:prstGeom prst="rect">
            <a:avLst/>
          </a:prstGeom>
          <a:noFill/>
        </p:spPr>
        <p:txBody>
          <a:bodyPr wrap="square" rtlCol="0">
            <a:spAutoFit/>
          </a:bodyPr>
          <a:lstStyle/>
          <a:p>
            <a:r>
              <a:rPr lang="en-GB" sz="1000" dirty="0" err="1" smtClean="0"/>
              <a:t>Num_carte</a:t>
            </a:r>
            <a:r>
              <a:rPr lang="en-GB" sz="1000" dirty="0" smtClean="0"/>
              <a:t> long</a:t>
            </a:r>
          </a:p>
          <a:p>
            <a:r>
              <a:rPr lang="en-GB" sz="1000" dirty="0" err="1" smtClean="0"/>
              <a:t>Montant</a:t>
            </a:r>
            <a:r>
              <a:rPr lang="en-GB" sz="1000" dirty="0" smtClean="0"/>
              <a:t> double</a:t>
            </a:r>
            <a:endParaRPr lang="en-GB" sz="1000" dirty="0"/>
          </a:p>
        </p:txBody>
      </p:sp>
      <p:sp>
        <p:nvSpPr>
          <p:cNvPr id="180" name="ZoneTexte 179"/>
          <p:cNvSpPr txBox="1"/>
          <p:nvPr/>
        </p:nvSpPr>
        <p:spPr>
          <a:xfrm>
            <a:off x="5790054" y="4318764"/>
            <a:ext cx="1100030" cy="400110"/>
          </a:xfrm>
          <a:prstGeom prst="rect">
            <a:avLst/>
          </a:prstGeom>
          <a:noFill/>
        </p:spPr>
        <p:txBody>
          <a:bodyPr wrap="square" rtlCol="0">
            <a:spAutoFit/>
          </a:bodyPr>
          <a:lstStyle/>
          <a:p>
            <a:r>
              <a:rPr lang="en-GB" sz="1000" dirty="0" err="1" smtClean="0"/>
              <a:t>Num_carte</a:t>
            </a:r>
            <a:r>
              <a:rPr lang="en-GB" sz="1000" dirty="0" smtClean="0"/>
              <a:t> long</a:t>
            </a:r>
          </a:p>
          <a:p>
            <a:r>
              <a:rPr lang="en-GB" sz="1000" dirty="0" err="1" smtClean="0"/>
              <a:t>Montant</a:t>
            </a:r>
            <a:r>
              <a:rPr lang="en-GB" sz="1000" dirty="0" smtClean="0"/>
              <a:t> double</a:t>
            </a:r>
            <a:endParaRPr lang="en-GB" sz="1000" dirty="0"/>
          </a:p>
        </p:txBody>
      </p:sp>
      <p:sp>
        <p:nvSpPr>
          <p:cNvPr id="181" name="ZoneTexte 180"/>
          <p:cNvSpPr txBox="1"/>
          <p:nvPr/>
        </p:nvSpPr>
        <p:spPr>
          <a:xfrm>
            <a:off x="7074568" y="4283242"/>
            <a:ext cx="1326912" cy="553998"/>
          </a:xfrm>
          <a:prstGeom prst="rect">
            <a:avLst/>
          </a:prstGeom>
          <a:noFill/>
        </p:spPr>
        <p:txBody>
          <a:bodyPr wrap="square" rtlCol="0">
            <a:spAutoFit/>
          </a:bodyPr>
          <a:lstStyle/>
          <a:p>
            <a:r>
              <a:rPr lang="en-GB" sz="1000" dirty="0" err="1" smtClean="0"/>
              <a:t>Num_carte</a:t>
            </a:r>
            <a:r>
              <a:rPr lang="en-GB" sz="1000" dirty="0" smtClean="0"/>
              <a:t> long</a:t>
            </a:r>
          </a:p>
          <a:p>
            <a:r>
              <a:rPr lang="en-GB" sz="1000" dirty="0" smtClean="0"/>
              <a:t>Num_carte1 long</a:t>
            </a:r>
          </a:p>
          <a:p>
            <a:r>
              <a:rPr lang="en-GB" sz="1000" dirty="0" err="1" smtClean="0"/>
              <a:t>Montant</a:t>
            </a:r>
            <a:r>
              <a:rPr lang="en-GB" sz="1000" dirty="0" smtClean="0"/>
              <a:t> double</a:t>
            </a:r>
            <a:endParaRPr lang="en-GB" sz="1000" dirty="0"/>
          </a:p>
        </p:txBody>
      </p:sp>
    </p:spTree>
    <p:extLst>
      <p:ext uri="{BB962C8B-B14F-4D97-AF65-F5344CB8AC3E}">
        <p14:creationId xmlns:p14="http://schemas.microsoft.com/office/powerpoint/2010/main" xmlns="" val="1015634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4052" y="-216843"/>
            <a:ext cx="5842432" cy="941400"/>
          </a:xfrm>
          <a:prstGeom prst="rect">
            <a:avLst/>
          </a:prstGeom>
        </p:spPr>
        <p:txBody>
          <a:bodyPr spcFirstLastPara="1" wrap="square" lIns="91425" tIns="91425" rIns="91425" bIns="91425" anchor="t" anchorCtr="0">
            <a:noAutofit/>
          </a:bodyPr>
          <a:lstStyle/>
          <a:p>
            <a:pPr lvl="0"/>
            <a:r>
              <a:rPr lang="fr-FR" dirty="0"/>
              <a:t/>
            </a:r>
            <a:br>
              <a:rPr lang="fr-FR" dirty="0"/>
            </a:br>
            <a:r>
              <a:rPr lang="fr-FR" dirty="0" smtClean="0">
                <a:solidFill>
                  <a:schemeClr val="bg1"/>
                </a:solidFill>
              </a:rPr>
              <a:t>Diagramme des cas d’utilisation:</a:t>
            </a:r>
            <a:endParaRPr dirty="0">
              <a:solidFill>
                <a:schemeClr val="bg1"/>
              </a:solidFill>
            </a:endParaRPr>
          </a:p>
        </p:txBody>
      </p:sp>
      <p:cxnSp>
        <p:nvCxnSpPr>
          <p:cNvPr id="1998" name="Google Shape;1998;p57"/>
          <p:cNvCxnSpPr/>
          <p:nvPr/>
        </p:nvCxnSpPr>
        <p:spPr>
          <a:xfrm>
            <a:off x="1026200" y="173017"/>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4" name="Connecteur droit 3"/>
          <p:cNvCxnSpPr/>
          <p:nvPr/>
        </p:nvCxnSpPr>
        <p:spPr>
          <a:xfrm flipH="1">
            <a:off x="1183758" y="829340"/>
            <a:ext cx="1" cy="43141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1183758" y="829340"/>
            <a:ext cx="79602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446566" y="1375145"/>
            <a:ext cx="205563" cy="2126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p:nvPr/>
        </p:nvCxnSpPr>
        <p:spPr>
          <a:xfrm flipH="1">
            <a:off x="549346" y="1587796"/>
            <a:ext cx="1" cy="4182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11" idx="4"/>
          </p:cNvCxnSpPr>
          <p:nvPr/>
        </p:nvCxnSpPr>
        <p:spPr>
          <a:xfrm>
            <a:off x="549348" y="1587796"/>
            <a:ext cx="102779" cy="850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1" idx="4"/>
          </p:cNvCxnSpPr>
          <p:nvPr/>
        </p:nvCxnSpPr>
        <p:spPr>
          <a:xfrm flipH="1">
            <a:off x="460744" y="1587796"/>
            <a:ext cx="88604" cy="850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549346" y="2006010"/>
            <a:ext cx="102781" cy="921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flipH="1">
            <a:off x="446566" y="2006010"/>
            <a:ext cx="102780" cy="921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104712" y="2091070"/>
            <a:ext cx="1658679" cy="307777"/>
          </a:xfrm>
          <a:prstGeom prst="rect">
            <a:avLst/>
          </a:prstGeom>
          <a:noFill/>
        </p:spPr>
        <p:txBody>
          <a:bodyPr wrap="square" rtlCol="0">
            <a:spAutoFit/>
          </a:bodyPr>
          <a:lstStyle/>
          <a:p>
            <a:r>
              <a:rPr lang="fr-FR" dirty="0" smtClean="0">
                <a:solidFill>
                  <a:schemeClr val="bg1"/>
                </a:solidFill>
              </a:rPr>
              <a:t>Personne </a:t>
            </a:r>
            <a:endParaRPr lang="fr-FR" dirty="0">
              <a:solidFill>
                <a:schemeClr val="bg1"/>
              </a:solidFill>
            </a:endParaRPr>
          </a:p>
        </p:txBody>
      </p:sp>
      <p:sp>
        <p:nvSpPr>
          <p:cNvPr id="30" name="Triangle isocèle 29"/>
          <p:cNvSpPr/>
          <p:nvPr/>
        </p:nvSpPr>
        <p:spPr>
          <a:xfrm>
            <a:off x="427073" y="2398847"/>
            <a:ext cx="244546" cy="25220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 name="Connecteur droit 31"/>
          <p:cNvCxnSpPr>
            <a:stCxn id="30" idx="3"/>
          </p:cNvCxnSpPr>
          <p:nvPr/>
        </p:nvCxnSpPr>
        <p:spPr>
          <a:xfrm>
            <a:off x="549346" y="2651051"/>
            <a:ext cx="0" cy="38831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Ellipse 36"/>
          <p:cNvSpPr/>
          <p:nvPr/>
        </p:nvSpPr>
        <p:spPr>
          <a:xfrm>
            <a:off x="464286" y="3147236"/>
            <a:ext cx="205563" cy="2126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p:nvPr/>
        </p:nvCxnSpPr>
        <p:spPr>
          <a:xfrm flipH="1">
            <a:off x="567066" y="3359887"/>
            <a:ext cx="1" cy="4182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7" idx="4"/>
          </p:cNvCxnSpPr>
          <p:nvPr/>
        </p:nvCxnSpPr>
        <p:spPr>
          <a:xfrm>
            <a:off x="567068" y="3359887"/>
            <a:ext cx="102779" cy="850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Connecteur droit 39"/>
          <p:cNvCxnSpPr>
            <a:stCxn id="37" idx="4"/>
          </p:cNvCxnSpPr>
          <p:nvPr/>
        </p:nvCxnSpPr>
        <p:spPr>
          <a:xfrm flipH="1">
            <a:off x="478464" y="3359887"/>
            <a:ext cx="88604" cy="850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567066" y="3778101"/>
            <a:ext cx="102781" cy="921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H="1">
            <a:off x="464286" y="3778101"/>
            <a:ext cx="102780" cy="921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206202" y="3888751"/>
            <a:ext cx="2055628" cy="307777"/>
          </a:xfrm>
          <a:prstGeom prst="rect">
            <a:avLst/>
          </a:prstGeom>
          <a:noFill/>
        </p:spPr>
        <p:txBody>
          <a:bodyPr wrap="square" rtlCol="0">
            <a:spAutoFit/>
          </a:bodyPr>
          <a:lstStyle/>
          <a:p>
            <a:r>
              <a:rPr lang="fr-FR" dirty="0" smtClean="0">
                <a:solidFill>
                  <a:schemeClr val="bg1"/>
                </a:solidFill>
              </a:rPr>
              <a:t>Client</a:t>
            </a:r>
            <a:r>
              <a:rPr lang="fr-FR" dirty="0" smtClean="0"/>
              <a:t> </a:t>
            </a:r>
            <a:endParaRPr lang="fr-FR" dirty="0"/>
          </a:p>
        </p:txBody>
      </p:sp>
      <p:sp>
        <p:nvSpPr>
          <p:cNvPr id="35" name="Ellipse 34"/>
          <p:cNvSpPr/>
          <p:nvPr/>
        </p:nvSpPr>
        <p:spPr>
          <a:xfrm>
            <a:off x="4313249" y="868061"/>
            <a:ext cx="1727948"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4745637" y="1001250"/>
            <a:ext cx="1672856" cy="307777"/>
          </a:xfrm>
          <a:prstGeom prst="rect">
            <a:avLst/>
          </a:prstGeom>
          <a:noFill/>
        </p:spPr>
        <p:txBody>
          <a:bodyPr wrap="square" rtlCol="0">
            <a:spAutoFit/>
          </a:bodyPr>
          <a:lstStyle/>
          <a:p>
            <a:r>
              <a:rPr lang="fr-FR" dirty="0" smtClean="0"/>
              <a:t>registrer</a:t>
            </a:r>
            <a:endParaRPr lang="fr-FR" dirty="0"/>
          </a:p>
        </p:txBody>
      </p:sp>
      <p:cxnSp>
        <p:nvCxnSpPr>
          <p:cNvPr id="46" name="Connecteur droit avec flèche 45"/>
          <p:cNvCxnSpPr/>
          <p:nvPr/>
        </p:nvCxnSpPr>
        <p:spPr>
          <a:xfrm flipV="1">
            <a:off x="680643" y="1045029"/>
            <a:ext cx="3712602" cy="6875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390397" y="1928523"/>
            <a:ext cx="1727948"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2375412" y="3985080"/>
            <a:ext cx="1727948"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2407700" y="3293117"/>
            <a:ext cx="1727948"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6886671" y="2820687"/>
            <a:ext cx="1769191"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fier</a:t>
            </a:r>
            <a:endParaRPr lang="fr-FR" dirty="0"/>
          </a:p>
        </p:txBody>
      </p:sp>
      <p:sp>
        <p:nvSpPr>
          <p:cNvPr id="60" name="Ellipse 59"/>
          <p:cNvSpPr/>
          <p:nvPr/>
        </p:nvSpPr>
        <p:spPr>
          <a:xfrm>
            <a:off x="2390397" y="2604697"/>
            <a:ext cx="1727948"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necteur droit avec flèche 60"/>
          <p:cNvCxnSpPr/>
          <p:nvPr/>
        </p:nvCxnSpPr>
        <p:spPr>
          <a:xfrm flipV="1">
            <a:off x="934051" y="2339163"/>
            <a:ext cx="1441361" cy="11057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flipV="1">
            <a:off x="934051" y="2941107"/>
            <a:ext cx="1409073" cy="5038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86" name="Connecteur droit avec flèche 1985"/>
          <p:cNvCxnSpPr/>
          <p:nvPr/>
        </p:nvCxnSpPr>
        <p:spPr>
          <a:xfrm>
            <a:off x="934049" y="3437858"/>
            <a:ext cx="1409075" cy="131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89" name="Connecteur droit avec flèche 1988"/>
          <p:cNvCxnSpPr/>
          <p:nvPr/>
        </p:nvCxnSpPr>
        <p:spPr>
          <a:xfrm>
            <a:off x="934051" y="3444947"/>
            <a:ext cx="1409073" cy="751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95" name="ZoneTexte 1994"/>
          <p:cNvSpPr txBox="1"/>
          <p:nvPr/>
        </p:nvSpPr>
        <p:spPr>
          <a:xfrm>
            <a:off x="2625119" y="2051482"/>
            <a:ext cx="1974112" cy="307777"/>
          </a:xfrm>
          <a:prstGeom prst="rect">
            <a:avLst/>
          </a:prstGeom>
          <a:noFill/>
        </p:spPr>
        <p:txBody>
          <a:bodyPr wrap="square" rtlCol="0">
            <a:spAutoFit/>
          </a:bodyPr>
          <a:lstStyle/>
          <a:p>
            <a:r>
              <a:rPr lang="fr-FR" dirty="0" smtClean="0"/>
              <a:t>Ajouter solde</a:t>
            </a:r>
            <a:endParaRPr lang="fr-FR" dirty="0"/>
          </a:p>
        </p:txBody>
      </p:sp>
      <p:sp>
        <p:nvSpPr>
          <p:cNvPr id="77" name="ZoneTexte 76"/>
          <p:cNvSpPr txBox="1"/>
          <p:nvPr/>
        </p:nvSpPr>
        <p:spPr>
          <a:xfrm>
            <a:off x="2578398" y="2745503"/>
            <a:ext cx="1974112" cy="307777"/>
          </a:xfrm>
          <a:prstGeom prst="rect">
            <a:avLst/>
          </a:prstGeom>
          <a:noFill/>
        </p:spPr>
        <p:txBody>
          <a:bodyPr wrap="square" rtlCol="0">
            <a:spAutoFit/>
          </a:bodyPr>
          <a:lstStyle/>
          <a:p>
            <a:r>
              <a:rPr lang="fr-FR" dirty="0" smtClean="0"/>
              <a:t>Retire montant</a:t>
            </a:r>
            <a:endParaRPr lang="fr-FR" dirty="0"/>
          </a:p>
        </p:txBody>
      </p:sp>
      <p:sp>
        <p:nvSpPr>
          <p:cNvPr id="79" name="ZoneTexte 78"/>
          <p:cNvSpPr txBox="1"/>
          <p:nvPr/>
        </p:nvSpPr>
        <p:spPr>
          <a:xfrm>
            <a:off x="2547721" y="4122056"/>
            <a:ext cx="1974112" cy="307777"/>
          </a:xfrm>
          <a:prstGeom prst="rect">
            <a:avLst/>
          </a:prstGeom>
          <a:noFill/>
        </p:spPr>
        <p:txBody>
          <a:bodyPr wrap="square" rtlCol="0">
            <a:spAutoFit/>
          </a:bodyPr>
          <a:lstStyle/>
          <a:p>
            <a:r>
              <a:rPr lang="fr-FR" dirty="0" smtClean="0"/>
              <a:t>Consulter info </a:t>
            </a:r>
            <a:endParaRPr lang="fr-FR" dirty="0"/>
          </a:p>
        </p:txBody>
      </p:sp>
      <p:sp>
        <p:nvSpPr>
          <p:cNvPr id="1996" name="ZoneTexte 1995"/>
          <p:cNvSpPr txBox="1"/>
          <p:nvPr/>
        </p:nvSpPr>
        <p:spPr>
          <a:xfrm>
            <a:off x="2439988" y="3437856"/>
            <a:ext cx="1970568" cy="307777"/>
          </a:xfrm>
          <a:prstGeom prst="rect">
            <a:avLst/>
          </a:prstGeom>
          <a:noFill/>
        </p:spPr>
        <p:txBody>
          <a:bodyPr wrap="square" rtlCol="0">
            <a:spAutoFit/>
          </a:bodyPr>
          <a:lstStyle/>
          <a:p>
            <a:r>
              <a:rPr lang="fr-FR" dirty="0" err="1" smtClean="0"/>
              <a:t>Transferer</a:t>
            </a:r>
            <a:r>
              <a:rPr lang="fr-FR" dirty="0" smtClean="0"/>
              <a:t> montant</a:t>
            </a:r>
            <a:endParaRPr lang="fr-FR" dirty="0"/>
          </a:p>
        </p:txBody>
      </p:sp>
      <p:cxnSp>
        <p:nvCxnSpPr>
          <p:cNvPr id="2001" name="Connecteur droit avec flèche 2000"/>
          <p:cNvCxnSpPr/>
          <p:nvPr/>
        </p:nvCxnSpPr>
        <p:spPr>
          <a:xfrm>
            <a:off x="4180137" y="2232153"/>
            <a:ext cx="3000384" cy="565354"/>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p:nvPr/>
        </p:nvCxnSpPr>
        <p:spPr>
          <a:xfrm>
            <a:off x="4180137" y="2893845"/>
            <a:ext cx="2674246" cy="181342"/>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p:cNvCxnSpPr/>
          <p:nvPr/>
        </p:nvCxnSpPr>
        <p:spPr>
          <a:xfrm flipV="1">
            <a:off x="4135648" y="3251826"/>
            <a:ext cx="2751023" cy="317168"/>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p:nvPr/>
        </p:nvCxnSpPr>
        <p:spPr>
          <a:xfrm flipV="1">
            <a:off x="4103360" y="3433636"/>
            <a:ext cx="3077161" cy="851656"/>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008" name="ZoneTexte 2007"/>
          <p:cNvSpPr txBox="1"/>
          <p:nvPr/>
        </p:nvSpPr>
        <p:spPr>
          <a:xfrm rot="20666229">
            <a:off x="4805865" y="3591743"/>
            <a:ext cx="1410586" cy="307777"/>
          </a:xfrm>
          <a:prstGeom prst="rect">
            <a:avLst/>
          </a:prstGeom>
          <a:noFill/>
        </p:spPr>
        <p:txBody>
          <a:bodyPr wrap="square" rtlCol="0">
            <a:spAutoFit/>
          </a:bodyPr>
          <a:lstStyle/>
          <a:p>
            <a:r>
              <a:rPr lang="fr-FR" dirty="0" smtClean="0">
                <a:solidFill>
                  <a:schemeClr val="bg1"/>
                </a:solidFill>
              </a:rPr>
              <a:t>&lt;&lt;</a:t>
            </a:r>
            <a:r>
              <a:rPr lang="fr-FR" dirty="0" err="1" smtClean="0">
                <a:solidFill>
                  <a:schemeClr val="bg1"/>
                </a:solidFill>
              </a:rPr>
              <a:t>include</a:t>
            </a:r>
            <a:r>
              <a:rPr lang="fr-FR" dirty="0" smtClean="0">
                <a:solidFill>
                  <a:schemeClr val="bg1"/>
                </a:solidFill>
              </a:rPr>
              <a:t>&gt;&gt;</a:t>
            </a:r>
            <a:endParaRPr lang="fr-FR" dirty="0">
              <a:solidFill>
                <a:schemeClr val="bg1"/>
              </a:solidFill>
            </a:endParaRPr>
          </a:p>
        </p:txBody>
      </p:sp>
      <p:sp>
        <p:nvSpPr>
          <p:cNvPr id="2009" name="Rectangle 2008"/>
          <p:cNvSpPr/>
          <p:nvPr/>
        </p:nvSpPr>
        <p:spPr>
          <a:xfrm rot="235654">
            <a:off x="4766957" y="2660054"/>
            <a:ext cx="1168910" cy="523220"/>
          </a:xfrm>
          <a:prstGeom prst="rect">
            <a:avLst/>
          </a:prstGeom>
        </p:spPr>
        <p:txBody>
          <a:bodyPr wrap="none">
            <a:spAutoFit/>
          </a:bodyPr>
          <a:lstStyle/>
          <a:p>
            <a:r>
              <a:rPr lang="fr-FR" dirty="0">
                <a:solidFill>
                  <a:schemeClr val="bg1"/>
                </a:solidFill>
              </a:rPr>
              <a:t>&lt;&lt;</a:t>
            </a:r>
            <a:r>
              <a:rPr lang="fr-FR" dirty="0" err="1" smtClean="0">
                <a:solidFill>
                  <a:schemeClr val="bg1"/>
                </a:solidFill>
              </a:rPr>
              <a:t>include</a:t>
            </a:r>
            <a:r>
              <a:rPr lang="fr-FR" dirty="0" smtClean="0">
                <a:solidFill>
                  <a:schemeClr val="bg1"/>
                </a:solidFill>
              </a:rPr>
              <a:t>&gt;&gt;</a:t>
            </a:r>
            <a:endParaRPr lang="fr-FR" dirty="0">
              <a:solidFill>
                <a:schemeClr val="bg1"/>
              </a:solidFill>
            </a:endParaRPr>
          </a:p>
          <a:p>
            <a:endParaRPr lang="fr-FR" dirty="0">
              <a:solidFill>
                <a:schemeClr val="bg1"/>
              </a:solidFill>
            </a:endParaRPr>
          </a:p>
        </p:txBody>
      </p:sp>
      <p:sp>
        <p:nvSpPr>
          <p:cNvPr id="96" name="ZoneTexte 95"/>
          <p:cNvSpPr txBox="1"/>
          <p:nvPr/>
        </p:nvSpPr>
        <p:spPr>
          <a:xfrm rot="743687">
            <a:off x="4995632" y="2228532"/>
            <a:ext cx="1410586" cy="307777"/>
          </a:xfrm>
          <a:prstGeom prst="rect">
            <a:avLst/>
          </a:prstGeom>
          <a:noFill/>
        </p:spPr>
        <p:txBody>
          <a:bodyPr wrap="square" rtlCol="0">
            <a:spAutoFit/>
          </a:bodyPr>
          <a:lstStyle/>
          <a:p>
            <a:r>
              <a:rPr lang="fr-FR" dirty="0" smtClean="0">
                <a:solidFill>
                  <a:schemeClr val="bg1"/>
                </a:solidFill>
              </a:rPr>
              <a:t>&lt;&lt;</a:t>
            </a:r>
            <a:r>
              <a:rPr lang="fr-FR" dirty="0" err="1" smtClean="0">
                <a:solidFill>
                  <a:schemeClr val="bg1"/>
                </a:solidFill>
              </a:rPr>
              <a:t>include</a:t>
            </a:r>
            <a:r>
              <a:rPr lang="fr-FR" dirty="0" smtClean="0">
                <a:solidFill>
                  <a:schemeClr val="bg1"/>
                </a:solidFill>
              </a:rPr>
              <a:t>&gt;&gt;</a:t>
            </a:r>
            <a:endParaRPr lang="fr-FR" dirty="0">
              <a:solidFill>
                <a:schemeClr val="bg1"/>
              </a:solidFill>
            </a:endParaRPr>
          </a:p>
        </p:txBody>
      </p:sp>
      <p:sp>
        <p:nvSpPr>
          <p:cNvPr id="97" name="ZoneTexte 96"/>
          <p:cNvSpPr txBox="1"/>
          <p:nvPr/>
        </p:nvSpPr>
        <p:spPr>
          <a:xfrm rot="21159093">
            <a:off x="4470450" y="3157124"/>
            <a:ext cx="1410586" cy="307777"/>
          </a:xfrm>
          <a:prstGeom prst="rect">
            <a:avLst/>
          </a:prstGeom>
          <a:noFill/>
        </p:spPr>
        <p:txBody>
          <a:bodyPr wrap="square" rtlCol="0">
            <a:spAutoFit/>
          </a:bodyPr>
          <a:lstStyle/>
          <a:p>
            <a:r>
              <a:rPr lang="fr-FR" dirty="0" smtClean="0">
                <a:solidFill>
                  <a:schemeClr val="bg1"/>
                </a:solidFill>
              </a:rPr>
              <a:t>&lt;&lt;</a:t>
            </a:r>
            <a:r>
              <a:rPr lang="fr-FR" dirty="0" err="1" smtClean="0">
                <a:solidFill>
                  <a:schemeClr val="bg1"/>
                </a:solidFill>
              </a:rPr>
              <a:t>include</a:t>
            </a:r>
            <a:r>
              <a:rPr lang="fr-FR" dirty="0" smtClean="0">
                <a:solidFill>
                  <a:schemeClr val="bg1"/>
                </a:solidFill>
              </a:rPr>
              <a:t>&gt;&gt;</a:t>
            </a:r>
            <a:endParaRPr lang="fr-FR" dirty="0">
              <a:solidFill>
                <a:schemeClr val="bg1"/>
              </a:solidFill>
            </a:endParaRPr>
          </a:p>
        </p:txBody>
      </p:sp>
      <p:sp>
        <p:nvSpPr>
          <p:cNvPr id="2010" name="ZoneTexte 2009"/>
          <p:cNvSpPr txBox="1"/>
          <p:nvPr/>
        </p:nvSpPr>
        <p:spPr>
          <a:xfrm>
            <a:off x="7130805" y="2938285"/>
            <a:ext cx="1820690" cy="307777"/>
          </a:xfrm>
          <a:prstGeom prst="rect">
            <a:avLst/>
          </a:prstGeom>
          <a:noFill/>
        </p:spPr>
        <p:txBody>
          <a:bodyPr wrap="square" rtlCol="0">
            <a:spAutoFit/>
          </a:bodyPr>
          <a:lstStyle/>
          <a:p>
            <a:r>
              <a:rPr lang="fr-FR" dirty="0" smtClean="0"/>
              <a:t>S’authentifier </a:t>
            </a:r>
            <a:endParaRPr lang="fr-FR" dirty="0"/>
          </a:p>
        </p:txBody>
      </p:sp>
      <p:sp>
        <p:nvSpPr>
          <p:cNvPr id="47" name="Ellipse 46"/>
          <p:cNvSpPr/>
          <p:nvPr/>
        </p:nvSpPr>
        <p:spPr>
          <a:xfrm>
            <a:off x="2384668" y="4561770"/>
            <a:ext cx="1727948" cy="581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 name="Connecteur droit avec flèche 47"/>
          <p:cNvCxnSpPr>
            <a:endCxn id="47" idx="2"/>
          </p:cNvCxnSpPr>
          <p:nvPr/>
        </p:nvCxnSpPr>
        <p:spPr>
          <a:xfrm>
            <a:off x="921275" y="3444469"/>
            <a:ext cx="1463393" cy="14081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2564444" y="4695753"/>
            <a:ext cx="1835675" cy="307777"/>
          </a:xfrm>
          <a:prstGeom prst="rect">
            <a:avLst/>
          </a:prstGeom>
          <a:noFill/>
        </p:spPr>
        <p:txBody>
          <a:bodyPr wrap="square" rtlCol="0">
            <a:spAutoFit/>
          </a:bodyPr>
          <a:lstStyle/>
          <a:p>
            <a:r>
              <a:rPr lang="en-GB" dirty="0" err="1" smtClean="0"/>
              <a:t>Suprrimer</a:t>
            </a:r>
            <a:r>
              <a:rPr lang="en-GB" dirty="0" smtClean="0"/>
              <a:t> </a:t>
            </a:r>
            <a:r>
              <a:rPr lang="en-GB" dirty="0" err="1" smtClean="0"/>
              <a:t>Compte</a:t>
            </a:r>
            <a:endParaRPr lang="en-GB" dirty="0"/>
          </a:p>
        </p:txBody>
      </p:sp>
      <p:sp>
        <p:nvSpPr>
          <p:cNvPr id="54" name="Ellipse 53"/>
          <p:cNvSpPr/>
          <p:nvPr/>
        </p:nvSpPr>
        <p:spPr>
          <a:xfrm>
            <a:off x="2375592" y="1354411"/>
            <a:ext cx="1727948" cy="5571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1631"/>
                </a:solidFill>
              </a:rPr>
              <a:t>Voir Client Star</a:t>
            </a:r>
            <a:endParaRPr lang="fr-FR" dirty="0">
              <a:solidFill>
                <a:srgbClr val="001631"/>
              </a:solidFill>
            </a:endParaRPr>
          </a:p>
        </p:txBody>
      </p:sp>
      <p:cxnSp>
        <p:nvCxnSpPr>
          <p:cNvPr id="62" name="Connecteur droit avec flèche 61"/>
          <p:cNvCxnSpPr/>
          <p:nvPr/>
        </p:nvCxnSpPr>
        <p:spPr>
          <a:xfrm rot="5400000" flipH="1" flipV="1">
            <a:off x="746202" y="1793489"/>
            <a:ext cx="1826055" cy="14484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09009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8" name="Google Shape;265;p48"/>
          <p:cNvSpPr txBox="1">
            <a:spLocks noGrp="1"/>
          </p:cNvSpPr>
          <p:nvPr>
            <p:ph type="title"/>
          </p:nvPr>
        </p:nvSpPr>
        <p:spPr>
          <a:xfrm>
            <a:off x="790196" y="237602"/>
            <a:ext cx="6741524" cy="444348"/>
          </a:xfrm>
          <a:prstGeom prst="rect">
            <a:avLst/>
          </a:prstGeom>
        </p:spPr>
        <p:txBody>
          <a:bodyPr spcFirstLastPara="1" wrap="square" lIns="91425" tIns="91425" rIns="91425" bIns="91425" anchor="b" anchorCtr="0">
            <a:noAutofit/>
          </a:bodyPr>
          <a:lstStyle/>
          <a:p>
            <a:pPr lvl="0"/>
            <a:r>
              <a:rPr lang="fr-FR" sz="2800" dirty="0" smtClean="0">
                <a:solidFill>
                  <a:schemeClr val="bg1"/>
                </a:solidFill>
              </a:rPr>
              <a:t>Les logiciels utilises:</a:t>
            </a:r>
            <a:endParaRPr sz="2800" dirty="0">
              <a:solidFill>
                <a:schemeClr val="bg1"/>
              </a:solidFill>
            </a:endParaRPr>
          </a:p>
        </p:txBody>
      </p:sp>
      <p:cxnSp>
        <p:nvCxnSpPr>
          <p:cNvPr id="9" name="Google Shape;267;p48"/>
          <p:cNvCxnSpPr>
            <a:cxnSpLocks/>
          </p:cNvCxnSpPr>
          <p:nvPr/>
        </p:nvCxnSpPr>
        <p:spPr>
          <a:xfrm flipH="1">
            <a:off x="790198" y="106326"/>
            <a:ext cx="3937746" cy="25849"/>
          </a:xfrm>
          <a:prstGeom prst="straightConnector1">
            <a:avLst/>
          </a:prstGeom>
          <a:noFill/>
          <a:ln w="12700"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11" name="Imag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18221" y="2924601"/>
            <a:ext cx="1508492" cy="1508492"/>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91416" y="2924601"/>
            <a:ext cx="1567732" cy="1567732"/>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540382" y="375319"/>
            <a:ext cx="2122149" cy="2122149"/>
          </a:xfrm>
          <a:prstGeom prst="rect">
            <a:avLst/>
          </a:prstGeom>
        </p:spPr>
      </p:pic>
      <p:pic>
        <p:nvPicPr>
          <p:cNvPr id="14" name="Image 13"/>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004627" y="681950"/>
            <a:ext cx="1508888" cy="1508888"/>
          </a:xfrm>
          <a:prstGeom prst="rect">
            <a:avLst/>
          </a:prstGeom>
        </p:spPr>
      </p:pic>
      <p:sp>
        <p:nvSpPr>
          <p:cNvPr id="16" name="Rectangle 15"/>
          <p:cNvSpPr/>
          <p:nvPr/>
        </p:nvSpPr>
        <p:spPr>
          <a:xfrm>
            <a:off x="2118221" y="2190838"/>
            <a:ext cx="1503938" cy="523220"/>
          </a:xfrm>
          <a:prstGeom prst="rect">
            <a:avLst/>
          </a:prstGeom>
        </p:spPr>
        <p:txBody>
          <a:bodyPr wrap="none">
            <a:spAutoFit/>
          </a:bodyPr>
          <a:lstStyle/>
          <a:p>
            <a:r>
              <a:rPr lang="fr-FR" sz="2800" dirty="0">
                <a:solidFill>
                  <a:schemeClr val="bg1"/>
                </a:solidFill>
              </a:rPr>
              <a:t>Vs-code</a:t>
            </a:r>
          </a:p>
        </p:txBody>
      </p:sp>
      <p:sp>
        <p:nvSpPr>
          <p:cNvPr id="17" name="ZoneTexte 16"/>
          <p:cNvSpPr txBox="1"/>
          <p:nvPr/>
        </p:nvSpPr>
        <p:spPr>
          <a:xfrm>
            <a:off x="1913861" y="4382026"/>
            <a:ext cx="2438400" cy="523220"/>
          </a:xfrm>
          <a:prstGeom prst="rect">
            <a:avLst/>
          </a:prstGeom>
          <a:noFill/>
        </p:spPr>
        <p:txBody>
          <a:bodyPr wrap="square" rtlCol="0">
            <a:spAutoFit/>
          </a:bodyPr>
          <a:lstStyle/>
          <a:p>
            <a:r>
              <a:rPr lang="fr-FR" sz="2800" dirty="0" smtClean="0">
                <a:solidFill>
                  <a:schemeClr val="bg1"/>
                </a:solidFill>
              </a:rPr>
              <a:t>Powerpoint</a:t>
            </a:r>
            <a:endParaRPr lang="fr-FR" sz="2800" dirty="0">
              <a:solidFill>
                <a:schemeClr val="bg1"/>
              </a:solidFill>
            </a:endParaRPr>
          </a:p>
        </p:txBody>
      </p:sp>
      <p:sp>
        <p:nvSpPr>
          <p:cNvPr id="23" name="ZoneTexte 22"/>
          <p:cNvSpPr txBox="1"/>
          <p:nvPr/>
        </p:nvSpPr>
        <p:spPr>
          <a:xfrm>
            <a:off x="5986949" y="4323291"/>
            <a:ext cx="2438400" cy="523220"/>
          </a:xfrm>
          <a:prstGeom prst="rect">
            <a:avLst/>
          </a:prstGeom>
          <a:noFill/>
        </p:spPr>
        <p:txBody>
          <a:bodyPr wrap="square" rtlCol="0">
            <a:spAutoFit/>
          </a:bodyPr>
          <a:lstStyle/>
          <a:p>
            <a:r>
              <a:rPr lang="fr-FR" sz="2800" dirty="0" err="1" smtClean="0">
                <a:solidFill>
                  <a:schemeClr val="bg1"/>
                </a:solidFill>
              </a:rPr>
              <a:t>NetBeans</a:t>
            </a:r>
            <a:endParaRPr lang="fr-FR" sz="2800" dirty="0">
              <a:solidFill>
                <a:schemeClr val="bg1"/>
              </a:solidFill>
            </a:endParaRPr>
          </a:p>
        </p:txBody>
      </p:sp>
      <p:sp>
        <p:nvSpPr>
          <p:cNvPr id="24" name="ZoneTexte 23"/>
          <p:cNvSpPr txBox="1"/>
          <p:nvPr/>
        </p:nvSpPr>
        <p:spPr>
          <a:xfrm>
            <a:off x="5986949" y="2287177"/>
            <a:ext cx="2438400" cy="954107"/>
          </a:xfrm>
          <a:prstGeom prst="rect">
            <a:avLst/>
          </a:prstGeom>
          <a:noFill/>
        </p:spPr>
        <p:txBody>
          <a:bodyPr wrap="square" rtlCol="0">
            <a:spAutoFit/>
          </a:bodyPr>
          <a:lstStyle/>
          <a:p>
            <a:r>
              <a:rPr lang="fr-FR" sz="2800" dirty="0" smtClean="0">
                <a:solidFill>
                  <a:schemeClr val="bg1"/>
                </a:solidFill>
              </a:rPr>
              <a:t>XAMPP</a:t>
            </a:r>
          </a:p>
          <a:p>
            <a:endParaRPr lang="fr-FR" sz="2800" dirty="0">
              <a:solidFill>
                <a:schemeClr val="bg1"/>
              </a:solidFill>
            </a:endParaRPr>
          </a:p>
        </p:txBody>
      </p:sp>
      <p:sp>
        <p:nvSpPr>
          <p:cNvPr id="25" name="Google Shape;315;p51">
            <a:extLst>
              <a:ext uri="{FF2B5EF4-FFF2-40B4-BE49-F238E27FC236}">
                <a16:creationId xmlns:a16="http://schemas.microsoft.com/office/drawing/2014/main" xmlns="" id="{3E39F090-12F1-7991-EC8D-796133F2E7F4}"/>
              </a:ext>
            </a:extLst>
          </p:cNvPr>
          <p:cNvSpPr/>
          <p:nvPr/>
        </p:nvSpPr>
        <p:spPr>
          <a:xfrm>
            <a:off x="4611948" y="4323291"/>
            <a:ext cx="729300" cy="72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416;p81">
            <a:extLst>
              <a:ext uri="{FF2B5EF4-FFF2-40B4-BE49-F238E27FC236}">
                <a16:creationId xmlns:a16="http://schemas.microsoft.com/office/drawing/2014/main" xmlns="" id="{0D80A226-BD63-69C9-049B-2D77A8661840}"/>
              </a:ext>
            </a:extLst>
          </p:cNvPr>
          <p:cNvSpPr/>
          <p:nvPr/>
        </p:nvSpPr>
        <p:spPr>
          <a:xfrm>
            <a:off x="4790478" y="4492333"/>
            <a:ext cx="414967" cy="378970"/>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81585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8" name="Google Shape;265;p48"/>
          <p:cNvSpPr txBox="1">
            <a:spLocks noGrp="1"/>
          </p:cNvSpPr>
          <p:nvPr>
            <p:ph type="title"/>
          </p:nvPr>
        </p:nvSpPr>
        <p:spPr>
          <a:xfrm>
            <a:off x="680001" y="365193"/>
            <a:ext cx="6741524" cy="444348"/>
          </a:xfrm>
          <a:prstGeom prst="rect">
            <a:avLst/>
          </a:prstGeom>
        </p:spPr>
        <p:txBody>
          <a:bodyPr spcFirstLastPara="1" wrap="square" lIns="91425" tIns="91425" rIns="91425" bIns="91425" anchor="b" anchorCtr="0">
            <a:noAutofit/>
          </a:bodyPr>
          <a:lstStyle/>
          <a:p>
            <a:pPr lvl="0"/>
            <a:r>
              <a:rPr lang="fr-FR" dirty="0" smtClean="0">
                <a:solidFill>
                  <a:schemeClr val="bg1"/>
                </a:solidFill>
              </a:rPr>
              <a:t>Les Requêtes </a:t>
            </a:r>
            <a:r>
              <a:rPr lang="fr-FR" dirty="0" err="1" smtClean="0">
                <a:solidFill>
                  <a:schemeClr val="bg1"/>
                </a:solidFill>
              </a:rPr>
              <a:t>Sql</a:t>
            </a:r>
            <a:r>
              <a:rPr lang="fr-FR" dirty="0" smtClean="0">
                <a:solidFill>
                  <a:schemeClr val="bg1"/>
                </a:solidFill>
              </a:rPr>
              <a:t>:</a:t>
            </a:r>
            <a:endParaRPr dirty="0">
              <a:solidFill>
                <a:schemeClr val="bg1"/>
              </a:solidFill>
            </a:endParaRPr>
          </a:p>
        </p:txBody>
      </p:sp>
      <p:sp>
        <p:nvSpPr>
          <p:cNvPr id="3" name="ZoneTexte 2"/>
          <p:cNvSpPr txBox="1"/>
          <p:nvPr/>
        </p:nvSpPr>
        <p:spPr>
          <a:xfrm>
            <a:off x="288757" y="680644"/>
            <a:ext cx="8538983" cy="7848302"/>
          </a:xfrm>
          <a:prstGeom prst="rect">
            <a:avLst/>
          </a:prstGeom>
          <a:noFill/>
        </p:spPr>
        <p:txBody>
          <a:bodyPr wrap="square" rtlCol="0">
            <a:spAutoFit/>
          </a:bodyPr>
          <a:lstStyle/>
          <a:p>
            <a:r>
              <a:rPr lang="en-GB" dirty="0" smtClean="0">
                <a:solidFill>
                  <a:schemeClr val="tx2"/>
                </a:solidFill>
              </a:rPr>
              <a:t>1/ connection pour </a:t>
            </a:r>
            <a:r>
              <a:rPr lang="en-GB" dirty="0" err="1" smtClean="0">
                <a:solidFill>
                  <a:schemeClr val="tx2"/>
                </a:solidFill>
              </a:rPr>
              <a:t>Basedonne</a:t>
            </a:r>
            <a:endParaRPr lang="en-GB" dirty="0" smtClean="0">
              <a:solidFill>
                <a:schemeClr val="tx2"/>
              </a:solidFill>
            </a:endParaRPr>
          </a:p>
          <a:p>
            <a:endParaRPr lang="en-GB" dirty="0" smtClean="0">
              <a:solidFill>
                <a:schemeClr val="bg1"/>
              </a:solidFill>
            </a:endParaRPr>
          </a:p>
          <a:p>
            <a:r>
              <a:rPr lang="en-GB" dirty="0" smtClean="0">
                <a:solidFill>
                  <a:schemeClr val="bg1"/>
                </a:solidFill>
              </a:rPr>
              <a:t>Connection con = </a:t>
            </a:r>
            <a:r>
              <a:rPr lang="en-GB" dirty="0" err="1" smtClean="0">
                <a:solidFill>
                  <a:schemeClr val="bg1"/>
                </a:solidFill>
              </a:rPr>
              <a:t>DriverManager.getConnection</a:t>
            </a:r>
            <a:r>
              <a:rPr lang="en-GB" dirty="0" smtClean="0">
                <a:solidFill>
                  <a:schemeClr val="bg1"/>
                </a:solidFill>
              </a:rPr>
              <a:t>("</a:t>
            </a:r>
            <a:r>
              <a:rPr lang="en-GB" dirty="0" err="1" smtClean="0">
                <a:solidFill>
                  <a:schemeClr val="bg1"/>
                </a:solidFill>
              </a:rPr>
              <a:t>jdbc:mysql</a:t>
            </a:r>
            <a:r>
              <a:rPr lang="en-GB" dirty="0" smtClean="0">
                <a:solidFill>
                  <a:schemeClr val="bg1"/>
                </a:solidFill>
              </a:rPr>
              <a:t>://</a:t>
            </a:r>
            <a:r>
              <a:rPr lang="en-GB" dirty="0" err="1" smtClean="0">
                <a:solidFill>
                  <a:schemeClr val="bg1"/>
                </a:solidFill>
              </a:rPr>
              <a:t>localhost</a:t>
            </a:r>
            <a:r>
              <a:rPr lang="en-GB" dirty="0" smtClean="0">
                <a:solidFill>
                  <a:schemeClr val="bg1"/>
                </a:solidFill>
              </a:rPr>
              <a:t>/</a:t>
            </a:r>
            <a:r>
              <a:rPr lang="en-GB" dirty="0" err="1" smtClean="0">
                <a:solidFill>
                  <a:schemeClr val="bg1"/>
                </a:solidFill>
              </a:rPr>
              <a:t>gestion_bancaire","root</a:t>
            </a:r>
            <a:r>
              <a:rPr lang="en-GB" dirty="0" smtClean="0">
                <a:solidFill>
                  <a:schemeClr val="bg1"/>
                </a:solidFill>
              </a:rPr>
              <a:t>","");</a:t>
            </a:r>
          </a:p>
          <a:p>
            <a:endParaRPr lang="en-GB" dirty="0" smtClean="0">
              <a:solidFill>
                <a:schemeClr val="bg1"/>
              </a:solidFill>
            </a:endParaRPr>
          </a:p>
          <a:p>
            <a:r>
              <a:rPr lang="en-GB" dirty="0" smtClean="0">
                <a:solidFill>
                  <a:schemeClr val="tx2"/>
                </a:solidFill>
              </a:rPr>
              <a:t>2/register</a:t>
            </a:r>
          </a:p>
          <a:p>
            <a:endParaRPr lang="en-GB" dirty="0" smtClean="0">
              <a:solidFill>
                <a:schemeClr val="bg1"/>
              </a:solidFill>
            </a:endParaRPr>
          </a:p>
          <a:p>
            <a:r>
              <a:rPr lang="en-GB" sz="1100" dirty="0" smtClean="0">
                <a:solidFill>
                  <a:schemeClr val="bg1"/>
                </a:solidFill>
              </a:rPr>
              <a:t>INSERT INTO register(username,password,name,lastname,email,adress,type,solde,num_Carte) VALUES(?,?,?,?,?,?,?,0,%d);</a:t>
            </a:r>
          </a:p>
          <a:p>
            <a:r>
              <a:rPr lang="en-GB" sz="1100" dirty="0" err="1" smtClean="0">
                <a:solidFill>
                  <a:schemeClr val="bg1"/>
                </a:solidFill>
              </a:rPr>
              <a:t>sql</a:t>
            </a:r>
            <a:r>
              <a:rPr lang="en-GB" sz="1100" dirty="0" smtClean="0">
                <a:solidFill>
                  <a:schemeClr val="bg1"/>
                </a:solidFill>
              </a:rPr>
              <a:t> = </a:t>
            </a:r>
            <a:r>
              <a:rPr lang="en-GB" sz="1100" dirty="0" err="1" smtClean="0">
                <a:solidFill>
                  <a:schemeClr val="bg1"/>
                </a:solidFill>
              </a:rPr>
              <a:t>String.format</a:t>
            </a:r>
            <a:r>
              <a:rPr lang="en-GB" sz="1100" dirty="0" smtClean="0">
                <a:solidFill>
                  <a:schemeClr val="bg1"/>
                </a:solidFill>
              </a:rPr>
              <a:t>(</a:t>
            </a:r>
            <a:r>
              <a:rPr lang="en-GB" sz="1100" dirty="0" err="1" smtClean="0">
                <a:solidFill>
                  <a:schemeClr val="bg1"/>
                </a:solidFill>
              </a:rPr>
              <a:t>sql</a:t>
            </a:r>
            <a:r>
              <a:rPr lang="en-GB" sz="1100" dirty="0" smtClean="0">
                <a:solidFill>
                  <a:schemeClr val="bg1"/>
                </a:solidFill>
              </a:rPr>
              <a:t>, number);</a:t>
            </a:r>
          </a:p>
          <a:p>
            <a:r>
              <a:rPr lang="en-GB" sz="1100" dirty="0" err="1" smtClean="0">
                <a:solidFill>
                  <a:schemeClr val="bg1"/>
                </a:solidFill>
              </a:rPr>
              <a:t>PreparedStatement</a:t>
            </a:r>
            <a:r>
              <a:rPr lang="en-GB" sz="1100" dirty="0" smtClean="0">
                <a:solidFill>
                  <a:schemeClr val="bg1"/>
                </a:solidFill>
              </a:rPr>
              <a:t> </a:t>
            </a:r>
            <a:r>
              <a:rPr lang="en-GB" sz="1100" dirty="0" err="1" smtClean="0">
                <a:solidFill>
                  <a:schemeClr val="bg1"/>
                </a:solidFill>
              </a:rPr>
              <a:t>pst</a:t>
            </a:r>
            <a:r>
              <a:rPr lang="en-GB" sz="1100" dirty="0" smtClean="0">
                <a:solidFill>
                  <a:schemeClr val="bg1"/>
                </a:solidFill>
              </a:rPr>
              <a:t> = </a:t>
            </a:r>
            <a:r>
              <a:rPr lang="en-GB" sz="1100" dirty="0" err="1" smtClean="0">
                <a:solidFill>
                  <a:schemeClr val="bg1"/>
                </a:solidFill>
              </a:rPr>
              <a:t>con.prepareStatement</a:t>
            </a:r>
            <a:r>
              <a:rPr lang="en-GB" sz="1100" dirty="0" smtClean="0">
                <a:solidFill>
                  <a:schemeClr val="bg1"/>
                </a:solidFill>
              </a:rPr>
              <a:t>(</a:t>
            </a:r>
            <a:r>
              <a:rPr lang="en-GB" sz="1100" dirty="0" err="1" smtClean="0">
                <a:solidFill>
                  <a:schemeClr val="bg1"/>
                </a:solidFill>
              </a:rPr>
              <a:t>sql</a:t>
            </a:r>
            <a:r>
              <a:rPr lang="en-GB" sz="1100" dirty="0" smtClean="0">
                <a:solidFill>
                  <a:schemeClr val="bg1"/>
                </a:solidFill>
              </a:rPr>
              <a:t>);        </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(1,username1);</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(2,password1);</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(3,sname);</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(4,slastname);</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(5,semail);</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(6,sadress);</a:t>
            </a:r>
          </a:p>
          <a:p>
            <a:r>
              <a:rPr lang="en-GB" sz="1100" dirty="0" smtClean="0">
                <a:solidFill>
                  <a:schemeClr val="bg1"/>
                </a:solidFill>
              </a:rPr>
              <a:t>            </a:t>
            </a:r>
            <a:r>
              <a:rPr lang="en-GB" sz="1100" dirty="0" err="1" smtClean="0">
                <a:solidFill>
                  <a:schemeClr val="bg1"/>
                </a:solidFill>
              </a:rPr>
              <a:t>pst.setString</a:t>
            </a:r>
            <a:r>
              <a:rPr lang="en-GB" sz="1100" dirty="0" smtClean="0">
                <a:solidFill>
                  <a:schemeClr val="bg1"/>
                </a:solidFill>
              </a:rPr>
              <a:t>(7, </a:t>
            </a:r>
            <a:r>
              <a:rPr lang="en-GB" sz="1100" dirty="0" err="1" smtClean="0">
                <a:solidFill>
                  <a:schemeClr val="bg1"/>
                </a:solidFill>
              </a:rPr>
              <a:t>stype</a:t>
            </a:r>
            <a:r>
              <a:rPr lang="en-GB" sz="1100" dirty="0" smtClean="0">
                <a:solidFill>
                  <a:schemeClr val="bg1"/>
                </a:solidFill>
              </a:rPr>
              <a:t>);</a:t>
            </a:r>
          </a:p>
          <a:p>
            <a:endParaRPr lang="en-GB" sz="1100" dirty="0" smtClean="0">
              <a:solidFill>
                <a:schemeClr val="bg1"/>
              </a:solidFill>
            </a:endParaRPr>
          </a:p>
          <a:p>
            <a:r>
              <a:rPr lang="en-GB" dirty="0" smtClean="0">
                <a:solidFill>
                  <a:schemeClr val="tx2"/>
                </a:solidFill>
              </a:rPr>
              <a:t>3/</a:t>
            </a:r>
            <a:r>
              <a:rPr lang="en-GB" dirty="0" err="1" smtClean="0">
                <a:solidFill>
                  <a:schemeClr val="tx2"/>
                </a:solidFill>
              </a:rPr>
              <a:t>recherche</a:t>
            </a:r>
            <a:r>
              <a:rPr lang="en-GB" dirty="0" smtClean="0">
                <a:solidFill>
                  <a:schemeClr val="tx2"/>
                </a:solidFill>
              </a:rPr>
              <a:t> </a:t>
            </a:r>
            <a:r>
              <a:rPr lang="en-GB" dirty="0" err="1" smtClean="0">
                <a:solidFill>
                  <a:schemeClr val="tx2"/>
                </a:solidFill>
              </a:rPr>
              <a:t>d’info</a:t>
            </a:r>
            <a:r>
              <a:rPr lang="en-GB" dirty="0" smtClean="0">
                <a:solidFill>
                  <a:schemeClr val="tx2"/>
                </a:solidFill>
              </a:rPr>
              <a:t> avec le </a:t>
            </a:r>
            <a:r>
              <a:rPr lang="en-GB" dirty="0" err="1" smtClean="0">
                <a:solidFill>
                  <a:schemeClr val="tx2"/>
                </a:solidFill>
              </a:rPr>
              <a:t>numero</a:t>
            </a:r>
            <a:r>
              <a:rPr lang="en-GB" dirty="0" smtClean="0">
                <a:solidFill>
                  <a:schemeClr val="tx2"/>
                </a:solidFill>
              </a:rPr>
              <a:t> du carte</a:t>
            </a:r>
          </a:p>
          <a:p>
            <a:endParaRPr lang="en-GB" dirty="0" smtClean="0">
              <a:solidFill>
                <a:schemeClr val="bg1"/>
              </a:solidFill>
            </a:endParaRPr>
          </a:p>
          <a:p>
            <a:r>
              <a:rPr lang="en-GB" sz="1100" dirty="0" smtClean="0">
                <a:solidFill>
                  <a:schemeClr val="bg1"/>
                </a:solidFill>
              </a:rPr>
              <a:t>"SELECT </a:t>
            </a:r>
            <a:r>
              <a:rPr lang="en-GB" sz="1100" dirty="0" err="1" smtClean="0">
                <a:solidFill>
                  <a:schemeClr val="bg1"/>
                </a:solidFill>
              </a:rPr>
              <a:t>solde</a:t>
            </a:r>
            <a:r>
              <a:rPr lang="en-GB" sz="1100" dirty="0" smtClean="0">
                <a:solidFill>
                  <a:schemeClr val="bg1"/>
                </a:solidFill>
              </a:rPr>
              <a:t> From register Where </a:t>
            </a:r>
            <a:r>
              <a:rPr lang="en-GB" sz="1100" dirty="0" err="1" smtClean="0">
                <a:solidFill>
                  <a:schemeClr val="bg1"/>
                </a:solidFill>
              </a:rPr>
              <a:t>num_Carte</a:t>
            </a:r>
            <a:r>
              <a:rPr lang="en-GB" sz="1100" dirty="0" smtClean="0">
                <a:solidFill>
                  <a:schemeClr val="bg1"/>
                </a:solidFill>
              </a:rPr>
              <a:t>=?“</a:t>
            </a:r>
          </a:p>
          <a:p>
            <a:r>
              <a:rPr lang="en-GB" sz="1100" dirty="0" err="1" smtClean="0">
                <a:solidFill>
                  <a:schemeClr val="bg1"/>
                </a:solidFill>
              </a:rPr>
              <a:t>PreparedStatement</a:t>
            </a:r>
            <a:r>
              <a:rPr lang="en-GB" sz="1100" dirty="0" smtClean="0">
                <a:solidFill>
                  <a:schemeClr val="bg1"/>
                </a:solidFill>
              </a:rPr>
              <a:t> stmt = </a:t>
            </a:r>
            <a:r>
              <a:rPr lang="en-GB" sz="1100" dirty="0" err="1" smtClean="0">
                <a:solidFill>
                  <a:schemeClr val="bg1"/>
                </a:solidFill>
              </a:rPr>
              <a:t>con.prepareStatement</a:t>
            </a:r>
            <a:r>
              <a:rPr lang="en-GB" sz="1100" dirty="0" smtClean="0">
                <a:solidFill>
                  <a:schemeClr val="bg1"/>
                </a:solidFill>
              </a:rPr>
              <a:t>(</a:t>
            </a:r>
            <a:r>
              <a:rPr lang="en-GB" sz="1100" dirty="0" err="1" smtClean="0">
                <a:solidFill>
                  <a:schemeClr val="bg1"/>
                </a:solidFill>
              </a:rPr>
              <a:t>sql</a:t>
            </a:r>
            <a:r>
              <a:rPr lang="en-GB" sz="1100" dirty="0" smtClean="0">
                <a:solidFill>
                  <a:schemeClr val="bg1"/>
                </a:solidFill>
              </a:rPr>
              <a:t>);</a:t>
            </a:r>
          </a:p>
          <a:p>
            <a:r>
              <a:rPr lang="en-GB" sz="1100" dirty="0" smtClean="0">
                <a:solidFill>
                  <a:schemeClr val="bg1"/>
                </a:solidFill>
              </a:rPr>
              <a:t>                </a:t>
            </a:r>
            <a:r>
              <a:rPr lang="en-GB" sz="1100" dirty="0" err="1" smtClean="0">
                <a:solidFill>
                  <a:schemeClr val="bg1"/>
                </a:solidFill>
              </a:rPr>
              <a:t>stmt.setLong</a:t>
            </a:r>
            <a:r>
              <a:rPr lang="en-GB" sz="1100" dirty="0" smtClean="0">
                <a:solidFill>
                  <a:schemeClr val="bg1"/>
                </a:solidFill>
              </a:rPr>
              <a:t>(1, </a:t>
            </a:r>
            <a:r>
              <a:rPr lang="en-GB" sz="1100" dirty="0" err="1" smtClean="0">
                <a:solidFill>
                  <a:schemeClr val="bg1"/>
                </a:solidFill>
              </a:rPr>
              <a:t>nume</a:t>
            </a:r>
            <a:r>
              <a:rPr lang="en-GB" sz="1100" dirty="0" smtClean="0">
                <a:solidFill>
                  <a:schemeClr val="bg1"/>
                </a:solidFill>
              </a:rPr>
              <a:t>);</a:t>
            </a:r>
          </a:p>
          <a:p>
            <a:endParaRPr lang="en-GB" dirty="0" smtClean="0">
              <a:solidFill>
                <a:schemeClr val="accent1">
                  <a:lumMod val="60000"/>
                  <a:lumOff val="40000"/>
                </a:schemeClr>
              </a:solidFill>
            </a:endParaRPr>
          </a:p>
          <a:p>
            <a:endParaRPr lang="en-GB" dirty="0" smtClean="0">
              <a:solidFill>
                <a:schemeClr val="accent1">
                  <a:lumMod val="60000"/>
                  <a:lumOff val="40000"/>
                </a:schemeClr>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xmlns="" val="78322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9448" y="269546"/>
            <a:ext cx="8894552" cy="658604"/>
          </a:xfrm>
        </p:spPr>
        <p:txBody>
          <a:bodyPr/>
          <a:lstStyle/>
          <a:p>
            <a:r>
              <a:rPr lang="en-GB" dirty="0" smtClean="0"/>
              <a:t>Les </a:t>
            </a:r>
            <a:r>
              <a:rPr lang="fr-FR" dirty="0" smtClean="0">
                <a:solidFill>
                  <a:schemeClr val="bg1"/>
                </a:solidFill>
              </a:rPr>
              <a:t>Requêtes</a:t>
            </a:r>
            <a:r>
              <a:rPr lang="en-GB" dirty="0" smtClean="0"/>
              <a:t> </a:t>
            </a:r>
            <a:r>
              <a:rPr lang="en-GB" dirty="0" err="1" smtClean="0"/>
              <a:t>Sql</a:t>
            </a:r>
            <a:r>
              <a:rPr lang="en-GB" dirty="0" smtClean="0"/>
              <a:t> :</a:t>
            </a:r>
            <a:endParaRPr lang="en-GB" dirty="0"/>
          </a:p>
        </p:txBody>
      </p:sp>
      <p:sp>
        <p:nvSpPr>
          <p:cNvPr id="4" name="Sous-titre 3"/>
          <p:cNvSpPr>
            <a:spLocks noGrp="1"/>
          </p:cNvSpPr>
          <p:nvPr>
            <p:ph type="subTitle" idx="1"/>
          </p:nvPr>
        </p:nvSpPr>
        <p:spPr>
          <a:xfrm>
            <a:off x="295633" y="1051903"/>
            <a:ext cx="8360229" cy="3829479"/>
          </a:xfrm>
        </p:spPr>
        <p:txBody>
          <a:bodyPr/>
          <a:lstStyle/>
          <a:p>
            <a:r>
              <a:rPr lang="en-GB" dirty="0" smtClean="0">
                <a:solidFill>
                  <a:schemeClr val="tx2"/>
                </a:solidFill>
                <a:latin typeface="+mj-lt"/>
              </a:rPr>
              <a:t>4/</a:t>
            </a:r>
            <a:r>
              <a:rPr lang="en-GB" dirty="0" err="1" smtClean="0">
                <a:solidFill>
                  <a:schemeClr val="tx2"/>
                </a:solidFill>
                <a:latin typeface="+mj-lt"/>
              </a:rPr>
              <a:t>Recherche</a:t>
            </a:r>
            <a:r>
              <a:rPr lang="en-GB" dirty="0" smtClean="0">
                <a:solidFill>
                  <a:schemeClr val="tx2"/>
                </a:solidFill>
                <a:latin typeface="+mj-lt"/>
              </a:rPr>
              <a:t> </a:t>
            </a:r>
            <a:r>
              <a:rPr lang="en-GB" dirty="0" err="1" smtClean="0">
                <a:solidFill>
                  <a:schemeClr val="tx2"/>
                </a:solidFill>
                <a:latin typeface="+mj-lt"/>
              </a:rPr>
              <a:t>Solde</a:t>
            </a:r>
            <a:r>
              <a:rPr lang="en-GB" dirty="0" smtClean="0">
                <a:solidFill>
                  <a:schemeClr val="tx2"/>
                </a:solidFill>
                <a:latin typeface="+mj-lt"/>
              </a:rPr>
              <a:t> avec num carte</a:t>
            </a:r>
          </a:p>
          <a:p>
            <a:endParaRPr lang="en-GB" dirty="0" smtClean="0">
              <a:solidFill>
                <a:schemeClr val="bg1"/>
              </a:solidFill>
              <a:latin typeface="+mj-lt"/>
            </a:endParaRPr>
          </a:p>
          <a:p>
            <a:r>
              <a:rPr lang="en-GB" dirty="0" smtClean="0">
                <a:solidFill>
                  <a:schemeClr val="bg1"/>
                </a:solidFill>
                <a:latin typeface="+mj-lt"/>
              </a:rPr>
              <a:t>Update register Set </a:t>
            </a:r>
            <a:r>
              <a:rPr lang="en-GB" dirty="0" err="1" smtClean="0">
                <a:solidFill>
                  <a:schemeClr val="bg1"/>
                </a:solidFill>
                <a:latin typeface="+mj-lt"/>
              </a:rPr>
              <a:t>solde</a:t>
            </a:r>
            <a:r>
              <a:rPr lang="en-GB" dirty="0" smtClean="0">
                <a:solidFill>
                  <a:schemeClr val="bg1"/>
                </a:solidFill>
                <a:latin typeface="+mj-lt"/>
              </a:rPr>
              <a:t> =? Where </a:t>
            </a:r>
            <a:r>
              <a:rPr lang="en-GB" dirty="0" err="1" smtClean="0">
                <a:solidFill>
                  <a:schemeClr val="bg1"/>
                </a:solidFill>
                <a:latin typeface="+mj-lt"/>
              </a:rPr>
              <a:t>num_Carte</a:t>
            </a:r>
            <a:r>
              <a:rPr lang="en-GB" dirty="0" smtClean="0">
                <a:solidFill>
                  <a:schemeClr val="bg1"/>
                </a:solidFill>
                <a:latin typeface="+mj-lt"/>
              </a:rPr>
              <a:t> =?</a:t>
            </a:r>
          </a:p>
          <a:p>
            <a:r>
              <a:rPr lang="en-GB" dirty="0" err="1" smtClean="0">
                <a:solidFill>
                  <a:schemeClr val="bg1"/>
                </a:solidFill>
                <a:latin typeface="+mj-lt"/>
              </a:rPr>
              <a:t>PreparedStatement</a:t>
            </a:r>
            <a:r>
              <a:rPr lang="en-GB" dirty="0" smtClean="0">
                <a:solidFill>
                  <a:schemeClr val="bg1"/>
                </a:solidFill>
                <a:latin typeface="+mj-lt"/>
              </a:rPr>
              <a:t> stmt1 = </a:t>
            </a:r>
            <a:r>
              <a:rPr lang="en-GB" dirty="0" err="1" smtClean="0">
                <a:solidFill>
                  <a:schemeClr val="bg1"/>
                </a:solidFill>
                <a:latin typeface="+mj-lt"/>
              </a:rPr>
              <a:t>con.prepareStatement</a:t>
            </a:r>
            <a:r>
              <a:rPr lang="en-GB" dirty="0" smtClean="0">
                <a:solidFill>
                  <a:schemeClr val="bg1"/>
                </a:solidFill>
                <a:latin typeface="+mj-lt"/>
              </a:rPr>
              <a:t>(sql1);</a:t>
            </a:r>
          </a:p>
          <a:p>
            <a:r>
              <a:rPr lang="en-GB" dirty="0" smtClean="0">
                <a:solidFill>
                  <a:schemeClr val="bg1"/>
                </a:solidFill>
                <a:latin typeface="+mj-lt"/>
              </a:rPr>
              <a:t>                    stmt1.setDouble(1, </a:t>
            </a:r>
            <a:r>
              <a:rPr lang="en-GB" dirty="0" err="1" smtClean="0">
                <a:solidFill>
                  <a:schemeClr val="bg1"/>
                </a:solidFill>
                <a:latin typeface="+mj-lt"/>
              </a:rPr>
              <a:t>solde</a:t>
            </a:r>
            <a:r>
              <a:rPr lang="en-GB" dirty="0" smtClean="0">
                <a:solidFill>
                  <a:schemeClr val="bg1"/>
                </a:solidFill>
                <a:latin typeface="+mj-lt"/>
              </a:rPr>
              <a:t>);</a:t>
            </a:r>
          </a:p>
          <a:p>
            <a:r>
              <a:rPr lang="en-GB" dirty="0" smtClean="0">
                <a:solidFill>
                  <a:schemeClr val="bg1"/>
                </a:solidFill>
                <a:latin typeface="+mj-lt"/>
              </a:rPr>
              <a:t>                    stmt1.setLong(2, </a:t>
            </a:r>
            <a:r>
              <a:rPr lang="en-GB" dirty="0" err="1" smtClean="0">
                <a:solidFill>
                  <a:schemeClr val="bg1"/>
                </a:solidFill>
                <a:latin typeface="+mj-lt"/>
              </a:rPr>
              <a:t>nume</a:t>
            </a:r>
            <a:r>
              <a:rPr lang="en-GB" dirty="0" smtClean="0">
                <a:solidFill>
                  <a:schemeClr val="bg1"/>
                </a:solidFill>
                <a:latin typeface="+mj-lt"/>
              </a:rPr>
              <a:t>);</a:t>
            </a:r>
          </a:p>
          <a:p>
            <a:r>
              <a:rPr lang="en-GB" dirty="0" smtClean="0">
                <a:solidFill>
                  <a:schemeClr val="tx2"/>
                </a:solidFill>
                <a:latin typeface="+mj-lt"/>
              </a:rPr>
              <a:t>5/Suppression du </a:t>
            </a:r>
            <a:r>
              <a:rPr lang="en-GB" dirty="0" err="1" smtClean="0">
                <a:solidFill>
                  <a:schemeClr val="tx2"/>
                </a:solidFill>
                <a:latin typeface="+mj-lt"/>
              </a:rPr>
              <a:t>compte</a:t>
            </a:r>
            <a:r>
              <a:rPr lang="en-GB" dirty="0" smtClean="0">
                <a:solidFill>
                  <a:schemeClr val="tx2"/>
                </a:solidFill>
                <a:latin typeface="+mj-lt"/>
              </a:rPr>
              <a:t> :</a:t>
            </a:r>
          </a:p>
          <a:p>
            <a:r>
              <a:rPr lang="en-GB" dirty="0" smtClean="0">
                <a:solidFill>
                  <a:schemeClr val="bg1"/>
                </a:solidFill>
                <a:latin typeface="+mj-lt"/>
              </a:rPr>
              <a:t>String </a:t>
            </a:r>
            <a:r>
              <a:rPr lang="en-GB" dirty="0" err="1" smtClean="0">
                <a:solidFill>
                  <a:schemeClr val="bg1"/>
                </a:solidFill>
                <a:latin typeface="+mj-lt"/>
              </a:rPr>
              <a:t>sql</a:t>
            </a:r>
            <a:r>
              <a:rPr lang="en-GB" dirty="0" smtClean="0">
                <a:solidFill>
                  <a:schemeClr val="bg1"/>
                </a:solidFill>
                <a:latin typeface="+mj-lt"/>
              </a:rPr>
              <a:t> = "DELETE FROM register WHERE username = ?";</a:t>
            </a:r>
          </a:p>
          <a:p>
            <a:r>
              <a:rPr lang="en-GB" dirty="0" smtClean="0">
                <a:solidFill>
                  <a:schemeClr val="bg1"/>
                </a:solidFill>
                <a:latin typeface="+mj-lt"/>
              </a:rPr>
              <a:t>            </a:t>
            </a:r>
            <a:r>
              <a:rPr lang="en-GB" dirty="0" err="1" smtClean="0">
                <a:solidFill>
                  <a:schemeClr val="bg1"/>
                </a:solidFill>
                <a:latin typeface="+mj-lt"/>
              </a:rPr>
              <a:t>PreparedStatement</a:t>
            </a:r>
            <a:r>
              <a:rPr lang="en-GB" dirty="0" smtClean="0">
                <a:solidFill>
                  <a:schemeClr val="bg1"/>
                </a:solidFill>
                <a:latin typeface="+mj-lt"/>
              </a:rPr>
              <a:t> </a:t>
            </a:r>
            <a:r>
              <a:rPr lang="en-GB" dirty="0" err="1" smtClean="0">
                <a:solidFill>
                  <a:schemeClr val="bg1"/>
                </a:solidFill>
                <a:latin typeface="+mj-lt"/>
              </a:rPr>
              <a:t>pst</a:t>
            </a:r>
            <a:r>
              <a:rPr lang="en-GB" dirty="0" smtClean="0">
                <a:solidFill>
                  <a:schemeClr val="bg1"/>
                </a:solidFill>
                <a:latin typeface="+mj-lt"/>
              </a:rPr>
              <a:t> = </a:t>
            </a:r>
            <a:r>
              <a:rPr lang="en-GB" dirty="0" err="1" smtClean="0">
                <a:solidFill>
                  <a:schemeClr val="bg1"/>
                </a:solidFill>
                <a:latin typeface="+mj-lt"/>
              </a:rPr>
              <a:t>con.prepareStatement</a:t>
            </a:r>
            <a:r>
              <a:rPr lang="en-GB" dirty="0" smtClean="0">
                <a:solidFill>
                  <a:schemeClr val="bg1"/>
                </a:solidFill>
                <a:latin typeface="+mj-lt"/>
              </a:rPr>
              <a:t>(</a:t>
            </a:r>
            <a:r>
              <a:rPr lang="en-GB" dirty="0" err="1" smtClean="0">
                <a:solidFill>
                  <a:schemeClr val="bg1"/>
                </a:solidFill>
                <a:latin typeface="+mj-lt"/>
              </a:rPr>
              <a:t>sql</a:t>
            </a:r>
            <a:r>
              <a:rPr lang="en-GB" dirty="0" smtClean="0">
                <a:solidFill>
                  <a:schemeClr val="bg1"/>
                </a:solidFill>
                <a:latin typeface="+mj-lt"/>
              </a:rPr>
              <a:t>);</a:t>
            </a:r>
          </a:p>
          <a:p>
            <a:r>
              <a:rPr lang="en-GB" dirty="0" smtClean="0">
                <a:solidFill>
                  <a:schemeClr val="bg1"/>
                </a:solidFill>
                <a:latin typeface="+mj-lt"/>
              </a:rPr>
              <a:t>            </a:t>
            </a:r>
            <a:r>
              <a:rPr lang="en-GB" dirty="0" err="1" smtClean="0">
                <a:solidFill>
                  <a:schemeClr val="bg1"/>
                </a:solidFill>
                <a:latin typeface="+mj-lt"/>
              </a:rPr>
              <a:t>pst.setString</a:t>
            </a:r>
            <a:r>
              <a:rPr lang="en-GB" dirty="0" smtClean="0">
                <a:solidFill>
                  <a:schemeClr val="bg1"/>
                </a:solidFill>
                <a:latin typeface="+mj-lt"/>
              </a:rPr>
              <a:t>(1,login.user1.username);</a:t>
            </a:r>
          </a:p>
          <a:p>
            <a:r>
              <a:rPr lang="en-GB" dirty="0" smtClean="0">
                <a:solidFill>
                  <a:schemeClr val="bg1"/>
                </a:solidFill>
                <a:latin typeface="+mj-lt"/>
              </a:rPr>
              <a:t>            </a:t>
            </a:r>
            <a:r>
              <a:rPr lang="en-GB" dirty="0" err="1" smtClean="0">
                <a:solidFill>
                  <a:schemeClr val="bg1"/>
                </a:solidFill>
                <a:latin typeface="+mj-lt"/>
              </a:rPr>
              <a:t>int</a:t>
            </a:r>
            <a:r>
              <a:rPr lang="en-GB" dirty="0" smtClean="0">
                <a:solidFill>
                  <a:schemeClr val="bg1"/>
                </a:solidFill>
                <a:latin typeface="+mj-lt"/>
              </a:rPr>
              <a:t> </a:t>
            </a:r>
            <a:r>
              <a:rPr lang="en-GB" dirty="0" err="1" smtClean="0">
                <a:solidFill>
                  <a:schemeClr val="bg1"/>
                </a:solidFill>
                <a:latin typeface="+mj-lt"/>
              </a:rPr>
              <a:t>addedrows</a:t>
            </a:r>
            <a:r>
              <a:rPr lang="en-GB" dirty="0" smtClean="0">
                <a:solidFill>
                  <a:schemeClr val="bg1"/>
                </a:solidFill>
                <a:latin typeface="+mj-lt"/>
              </a:rPr>
              <a:t> = </a:t>
            </a:r>
            <a:r>
              <a:rPr lang="en-GB" dirty="0" err="1" smtClean="0">
                <a:solidFill>
                  <a:schemeClr val="bg1"/>
                </a:solidFill>
                <a:latin typeface="+mj-lt"/>
              </a:rPr>
              <a:t>pst.executeUpdate</a:t>
            </a:r>
            <a:r>
              <a:rPr lang="en-GB" dirty="0" smtClean="0">
                <a:solidFill>
                  <a:schemeClr val="bg1"/>
                </a:solidFill>
                <a:latin typeface="+mj-lt"/>
              </a:rPr>
              <a:t>();</a:t>
            </a:r>
          </a:p>
          <a:p>
            <a:endParaRPr lang="en-GB" dirty="0" smtClean="0">
              <a:solidFill>
                <a:schemeClr val="bg1"/>
              </a:solidFill>
              <a:latin typeface="+mj-lt"/>
            </a:endParaRPr>
          </a:p>
          <a:p>
            <a:r>
              <a:rPr lang="en-GB" dirty="0" smtClean="0">
                <a:solidFill>
                  <a:schemeClr val="tx2"/>
                </a:solidFill>
                <a:latin typeface="+mj-lt"/>
              </a:rPr>
              <a:t>6/</a:t>
            </a:r>
            <a:r>
              <a:rPr lang="en-GB" dirty="0" err="1" smtClean="0">
                <a:solidFill>
                  <a:schemeClr val="tx2"/>
                </a:solidFill>
                <a:latin typeface="+mj-lt"/>
              </a:rPr>
              <a:t>Recherche</a:t>
            </a:r>
            <a:r>
              <a:rPr lang="en-GB" dirty="0" smtClean="0">
                <a:solidFill>
                  <a:schemeClr val="tx2"/>
                </a:solidFill>
                <a:latin typeface="+mj-lt"/>
              </a:rPr>
              <a:t> du client </a:t>
            </a:r>
            <a:r>
              <a:rPr lang="en-GB" dirty="0" err="1" smtClean="0">
                <a:solidFill>
                  <a:schemeClr val="tx2"/>
                </a:solidFill>
                <a:latin typeface="+mj-lt"/>
              </a:rPr>
              <a:t>ayant</a:t>
            </a:r>
            <a:r>
              <a:rPr lang="en-GB" dirty="0" smtClean="0">
                <a:solidFill>
                  <a:schemeClr val="tx2"/>
                </a:solidFill>
                <a:latin typeface="+mj-lt"/>
              </a:rPr>
              <a:t> </a:t>
            </a:r>
            <a:r>
              <a:rPr lang="en-GB" dirty="0" err="1" smtClean="0">
                <a:solidFill>
                  <a:schemeClr val="tx2"/>
                </a:solidFill>
                <a:latin typeface="+mj-lt"/>
              </a:rPr>
              <a:t>solde</a:t>
            </a:r>
            <a:r>
              <a:rPr lang="en-GB" dirty="0" smtClean="0">
                <a:solidFill>
                  <a:schemeClr val="tx2"/>
                </a:solidFill>
                <a:latin typeface="+mj-lt"/>
              </a:rPr>
              <a:t> max:</a:t>
            </a:r>
          </a:p>
          <a:p>
            <a:r>
              <a:rPr lang="en-GB" dirty="0" smtClean="0">
                <a:solidFill>
                  <a:schemeClr val="bg1"/>
                </a:solidFill>
                <a:latin typeface="+mj-lt"/>
              </a:rPr>
              <a:t>"SELECT </a:t>
            </a:r>
            <a:r>
              <a:rPr lang="en-GB" dirty="0" err="1" smtClean="0">
                <a:solidFill>
                  <a:schemeClr val="bg1"/>
                </a:solidFill>
                <a:latin typeface="+mj-lt"/>
              </a:rPr>
              <a:t>num_carte,name</a:t>
            </a:r>
            <a:r>
              <a:rPr lang="en-GB" dirty="0" smtClean="0">
                <a:solidFill>
                  <a:schemeClr val="bg1"/>
                </a:solidFill>
                <a:latin typeface="+mj-lt"/>
              </a:rPr>
              <a:t> FROM register WHERE </a:t>
            </a:r>
            <a:r>
              <a:rPr lang="en-GB" dirty="0" err="1" smtClean="0">
                <a:solidFill>
                  <a:schemeClr val="bg1"/>
                </a:solidFill>
                <a:latin typeface="+mj-lt"/>
              </a:rPr>
              <a:t>solde</a:t>
            </a:r>
            <a:r>
              <a:rPr lang="en-GB" dirty="0" smtClean="0">
                <a:solidFill>
                  <a:schemeClr val="bg1"/>
                </a:solidFill>
                <a:latin typeface="+mj-lt"/>
              </a:rPr>
              <a:t> = (SELECT MAX(</a:t>
            </a:r>
            <a:r>
              <a:rPr lang="en-GB" dirty="0" err="1" smtClean="0">
                <a:solidFill>
                  <a:schemeClr val="bg1"/>
                </a:solidFill>
                <a:latin typeface="+mj-lt"/>
              </a:rPr>
              <a:t>solde</a:t>
            </a:r>
            <a:r>
              <a:rPr lang="en-GB" dirty="0" smtClean="0">
                <a:solidFill>
                  <a:schemeClr val="bg1"/>
                </a:solidFill>
                <a:latin typeface="+mj-lt"/>
              </a:rPr>
              <a:t>) FROM register</a:t>
            </a:r>
            <a:r>
              <a:rPr lang="en-GB" dirty="0" smtClean="0">
                <a:solidFill>
                  <a:schemeClr val="bg1"/>
                </a:solidFill>
                <a:latin typeface="+mj-lt"/>
              </a:rPr>
              <a:t>)"</a:t>
            </a:r>
            <a:endParaRPr lang="en-GB" dirty="0" smtClean="0">
              <a:solidFill>
                <a:schemeClr val="bg1"/>
              </a:solidFill>
              <a:latin typeface="+mj-lt"/>
            </a:endParaRPr>
          </a:p>
          <a:p>
            <a:endParaRPr lang="en-GB" dirty="0" smtClean="0">
              <a:solidFill>
                <a:schemeClr val="bg1"/>
              </a:solidFill>
              <a:latin typeface="+mj-lt"/>
            </a:endParaRPr>
          </a:p>
          <a:p>
            <a:endParaRPr lang="en-GB" dirty="0">
              <a:solidFill>
                <a:schemeClr val="bg1"/>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698" y="214543"/>
            <a:ext cx="8653919" cy="796109"/>
          </a:xfrm>
        </p:spPr>
        <p:txBody>
          <a:bodyPr/>
          <a:lstStyle/>
          <a:p>
            <a:r>
              <a:rPr lang="en-GB" dirty="0" smtClean="0"/>
              <a:t>Les Procedures </a:t>
            </a:r>
            <a:r>
              <a:rPr lang="en-GB" dirty="0" err="1" smtClean="0"/>
              <a:t>Stockés</a:t>
            </a:r>
            <a:r>
              <a:rPr lang="en-GB" dirty="0" smtClean="0"/>
              <a:t>:</a:t>
            </a:r>
            <a:endParaRPr lang="en-GB" dirty="0"/>
          </a:p>
        </p:txBody>
      </p:sp>
      <p:sp>
        <p:nvSpPr>
          <p:cNvPr id="4" name="Sous-titre 3"/>
          <p:cNvSpPr>
            <a:spLocks noGrp="1"/>
          </p:cNvSpPr>
          <p:nvPr>
            <p:ph type="subTitle" idx="1"/>
          </p:nvPr>
        </p:nvSpPr>
        <p:spPr>
          <a:xfrm>
            <a:off x="309383" y="1161907"/>
            <a:ext cx="8538984" cy="3746977"/>
          </a:xfrm>
        </p:spPr>
        <p:txBody>
          <a:bodyPr/>
          <a:lstStyle/>
          <a:p>
            <a:r>
              <a:rPr lang="en-GB" dirty="0" smtClean="0">
                <a:solidFill>
                  <a:schemeClr val="bg1"/>
                </a:solidFill>
                <a:latin typeface="+mj-lt"/>
              </a:rPr>
              <a:t>  </a:t>
            </a:r>
            <a:r>
              <a:rPr lang="en-GB" dirty="0" smtClean="0">
                <a:solidFill>
                  <a:schemeClr val="tx2"/>
                </a:solidFill>
                <a:latin typeface="+mj-lt"/>
              </a:rPr>
              <a:t> 1/</a:t>
            </a:r>
            <a:r>
              <a:rPr lang="en-GB" dirty="0" err="1" smtClean="0">
                <a:solidFill>
                  <a:schemeClr val="tx2"/>
                </a:solidFill>
                <a:latin typeface="+mj-lt"/>
              </a:rPr>
              <a:t>get_user</a:t>
            </a:r>
            <a:endParaRPr lang="en-GB" dirty="0" smtClean="0">
              <a:solidFill>
                <a:schemeClr val="tx2"/>
              </a:solidFill>
              <a:latin typeface="+mj-lt"/>
            </a:endParaRPr>
          </a:p>
          <a:p>
            <a:r>
              <a:rPr lang="en-GB" dirty="0" smtClean="0">
                <a:solidFill>
                  <a:schemeClr val="bg1"/>
                </a:solidFill>
                <a:latin typeface="+mj-lt"/>
              </a:rPr>
              <a:t>DELIMITER //</a:t>
            </a:r>
          </a:p>
          <a:p>
            <a:r>
              <a:rPr lang="en-GB" dirty="0" smtClean="0">
                <a:solidFill>
                  <a:schemeClr val="bg1"/>
                </a:solidFill>
                <a:latin typeface="+mj-lt"/>
              </a:rPr>
              <a:t>CREATE PROCEDURE </a:t>
            </a:r>
            <a:r>
              <a:rPr lang="en-GB" dirty="0" err="1" smtClean="0">
                <a:solidFill>
                  <a:schemeClr val="bg1"/>
                </a:solidFill>
                <a:latin typeface="+mj-lt"/>
              </a:rPr>
              <a:t>get_user</a:t>
            </a:r>
            <a:r>
              <a:rPr lang="en-GB" dirty="0" smtClean="0">
                <a:solidFill>
                  <a:schemeClr val="bg1"/>
                </a:solidFill>
                <a:latin typeface="+mj-lt"/>
              </a:rPr>
              <a:t>(IN </a:t>
            </a:r>
            <a:r>
              <a:rPr lang="en-GB" dirty="0" err="1" smtClean="0">
                <a:solidFill>
                  <a:schemeClr val="bg1"/>
                </a:solidFill>
                <a:latin typeface="+mj-lt"/>
              </a:rPr>
              <a:t>p_username</a:t>
            </a:r>
            <a:r>
              <a:rPr lang="en-GB" dirty="0" smtClean="0">
                <a:solidFill>
                  <a:schemeClr val="bg1"/>
                </a:solidFill>
                <a:latin typeface="+mj-lt"/>
              </a:rPr>
              <a:t> VARCHAR(255), IN </a:t>
            </a:r>
            <a:r>
              <a:rPr lang="en-GB" dirty="0" err="1" smtClean="0">
                <a:solidFill>
                  <a:schemeClr val="bg1"/>
                </a:solidFill>
                <a:latin typeface="+mj-lt"/>
              </a:rPr>
              <a:t>p_password</a:t>
            </a:r>
            <a:r>
              <a:rPr lang="en-GB" dirty="0" smtClean="0">
                <a:solidFill>
                  <a:schemeClr val="bg1"/>
                </a:solidFill>
                <a:latin typeface="+mj-lt"/>
              </a:rPr>
              <a:t> VARCHAR(255))</a:t>
            </a:r>
          </a:p>
          <a:p>
            <a:r>
              <a:rPr lang="en-GB" dirty="0" smtClean="0">
                <a:solidFill>
                  <a:schemeClr val="bg1"/>
                </a:solidFill>
                <a:latin typeface="+mj-lt"/>
              </a:rPr>
              <a:t>BEGIN</a:t>
            </a:r>
          </a:p>
          <a:p>
            <a:r>
              <a:rPr lang="en-GB" dirty="0" smtClean="0">
                <a:solidFill>
                  <a:schemeClr val="bg1"/>
                </a:solidFill>
                <a:latin typeface="+mj-lt"/>
              </a:rPr>
              <a:t>    SELECT * FROM register WHERE username = </a:t>
            </a:r>
            <a:r>
              <a:rPr lang="en-GB" dirty="0" err="1" smtClean="0">
                <a:solidFill>
                  <a:schemeClr val="bg1"/>
                </a:solidFill>
                <a:latin typeface="+mj-lt"/>
              </a:rPr>
              <a:t>p_username</a:t>
            </a:r>
            <a:r>
              <a:rPr lang="en-GB" dirty="0" smtClean="0">
                <a:solidFill>
                  <a:schemeClr val="bg1"/>
                </a:solidFill>
                <a:latin typeface="+mj-lt"/>
              </a:rPr>
              <a:t> AND password = </a:t>
            </a:r>
            <a:r>
              <a:rPr lang="en-GB" dirty="0" err="1" smtClean="0">
                <a:solidFill>
                  <a:schemeClr val="bg1"/>
                </a:solidFill>
                <a:latin typeface="+mj-lt"/>
              </a:rPr>
              <a:t>p_password</a:t>
            </a:r>
            <a:r>
              <a:rPr lang="en-GB" dirty="0" smtClean="0">
                <a:solidFill>
                  <a:schemeClr val="bg1"/>
                </a:solidFill>
                <a:latin typeface="+mj-lt"/>
              </a:rPr>
              <a:t>;</a:t>
            </a:r>
          </a:p>
          <a:p>
            <a:r>
              <a:rPr lang="en-GB" dirty="0" smtClean="0">
                <a:solidFill>
                  <a:schemeClr val="bg1"/>
                </a:solidFill>
                <a:latin typeface="+mj-lt"/>
              </a:rPr>
              <a:t>END //</a:t>
            </a:r>
          </a:p>
          <a:p>
            <a:r>
              <a:rPr lang="en-GB" dirty="0" smtClean="0">
                <a:solidFill>
                  <a:schemeClr val="bg1"/>
                </a:solidFill>
                <a:latin typeface="+mj-lt"/>
              </a:rPr>
              <a:t>DELIMITER ;</a:t>
            </a:r>
          </a:p>
          <a:p>
            <a:endParaRPr lang="en-GB" dirty="0" smtClean="0">
              <a:solidFill>
                <a:schemeClr val="bg1"/>
              </a:solidFill>
              <a:latin typeface="+mj-lt"/>
            </a:endParaRPr>
          </a:p>
          <a:p>
            <a:r>
              <a:rPr lang="en-GB" dirty="0" smtClean="0">
                <a:solidFill>
                  <a:schemeClr val="bg1"/>
                </a:solidFill>
                <a:latin typeface="+mj-lt"/>
              </a:rPr>
              <a:t>   </a:t>
            </a:r>
            <a:r>
              <a:rPr lang="en-GB" dirty="0" smtClean="0">
                <a:solidFill>
                  <a:schemeClr val="tx2"/>
                </a:solidFill>
                <a:latin typeface="+mj-lt"/>
              </a:rPr>
              <a:t>2/</a:t>
            </a:r>
            <a:r>
              <a:rPr lang="en-GB" dirty="0" err="1" smtClean="0">
                <a:solidFill>
                  <a:schemeClr val="tx2"/>
                </a:solidFill>
                <a:latin typeface="+mj-lt"/>
              </a:rPr>
              <a:t>update_user_balance</a:t>
            </a:r>
            <a:endParaRPr lang="en-GB" dirty="0" smtClean="0">
              <a:solidFill>
                <a:schemeClr val="tx2"/>
              </a:solidFill>
              <a:latin typeface="+mj-lt"/>
            </a:endParaRPr>
          </a:p>
          <a:p>
            <a:endParaRPr lang="en-GB" dirty="0" smtClean="0">
              <a:solidFill>
                <a:schemeClr val="tx2"/>
              </a:solidFill>
              <a:latin typeface="+mj-lt"/>
            </a:endParaRPr>
          </a:p>
          <a:p>
            <a:r>
              <a:rPr lang="en-GB" sz="1300" dirty="0" smtClean="0">
                <a:solidFill>
                  <a:schemeClr val="bg1"/>
                </a:solidFill>
                <a:latin typeface="+mj-lt"/>
              </a:rPr>
              <a:t>DELIMITER $$</a:t>
            </a:r>
          </a:p>
          <a:p>
            <a:r>
              <a:rPr lang="en-GB" sz="1300" dirty="0" smtClean="0">
                <a:solidFill>
                  <a:schemeClr val="bg1"/>
                </a:solidFill>
                <a:latin typeface="+mj-lt"/>
              </a:rPr>
              <a:t>CREATE PROCEDURE </a:t>
            </a:r>
            <a:r>
              <a:rPr lang="en-GB" sz="1300" dirty="0" err="1" smtClean="0">
                <a:solidFill>
                  <a:schemeClr val="bg1"/>
                </a:solidFill>
                <a:latin typeface="+mj-lt"/>
              </a:rPr>
              <a:t>update_user_balance</a:t>
            </a:r>
            <a:r>
              <a:rPr lang="en-GB" sz="1300" dirty="0" smtClean="0">
                <a:solidFill>
                  <a:schemeClr val="bg1"/>
                </a:solidFill>
                <a:latin typeface="+mj-lt"/>
              </a:rPr>
              <a:t>(IN </a:t>
            </a:r>
            <a:r>
              <a:rPr lang="en-GB" sz="1300" dirty="0" err="1" smtClean="0">
                <a:solidFill>
                  <a:schemeClr val="bg1"/>
                </a:solidFill>
                <a:latin typeface="+mj-lt"/>
              </a:rPr>
              <a:t>p_balance</a:t>
            </a:r>
            <a:r>
              <a:rPr lang="en-GB" sz="1300" dirty="0" smtClean="0">
                <a:solidFill>
                  <a:schemeClr val="bg1"/>
                </a:solidFill>
              </a:rPr>
              <a:t> Double ,</a:t>
            </a:r>
            <a:r>
              <a:rPr lang="en-GB" sz="1300" dirty="0" smtClean="0">
                <a:solidFill>
                  <a:schemeClr val="bg1"/>
                </a:solidFill>
                <a:latin typeface="+mj-lt"/>
              </a:rPr>
              <a:t>IN </a:t>
            </a:r>
            <a:r>
              <a:rPr lang="en-GB" sz="1300" dirty="0" err="1" smtClean="0">
                <a:solidFill>
                  <a:schemeClr val="bg1"/>
                </a:solidFill>
                <a:latin typeface="+mj-lt"/>
              </a:rPr>
              <a:t>p_username</a:t>
            </a:r>
            <a:r>
              <a:rPr lang="en-GB" sz="1300" dirty="0" smtClean="0">
                <a:solidFill>
                  <a:schemeClr val="bg1"/>
                </a:solidFill>
                <a:latin typeface="+mj-lt"/>
              </a:rPr>
              <a:t> VARCHAR(20))</a:t>
            </a:r>
          </a:p>
          <a:p>
            <a:r>
              <a:rPr lang="en-GB" sz="1300" dirty="0" smtClean="0">
                <a:solidFill>
                  <a:schemeClr val="bg1"/>
                </a:solidFill>
                <a:latin typeface="+mj-lt"/>
              </a:rPr>
              <a:t>BEGIN</a:t>
            </a:r>
          </a:p>
          <a:p>
            <a:r>
              <a:rPr lang="en-GB" sz="1300" dirty="0" smtClean="0">
                <a:solidFill>
                  <a:schemeClr val="bg1"/>
                </a:solidFill>
                <a:latin typeface="+mj-lt"/>
              </a:rPr>
              <a:t>    UPDATE register SET </a:t>
            </a:r>
            <a:r>
              <a:rPr lang="en-GB" sz="1300" dirty="0" err="1" smtClean="0">
                <a:solidFill>
                  <a:schemeClr val="bg1"/>
                </a:solidFill>
                <a:latin typeface="+mj-lt"/>
              </a:rPr>
              <a:t>solde</a:t>
            </a:r>
            <a:r>
              <a:rPr lang="en-GB" sz="1300" dirty="0" smtClean="0">
                <a:solidFill>
                  <a:schemeClr val="bg1"/>
                </a:solidFill>
                <a:latin typeface="+mj-lt"/>
              </a:rPr>
              <a:t> = </a:t>
            </a:r>
            <a:r>
              <a:rPr lang="en-GB" sz="1300" dirty="0" err="1" smtClean="0">
                <a:solidFill>
                  <a:schemeClr val="bg1"/>
                </a:solidFill>
                <a:latin typeface="+mj-lt"/>
              </a:rPr>
              <a:t>p_balance</a:t>
            </a:r>
            <a:r>
              <a:rPr lang="en-GB" sz="1300" dirty="0" smtClean="0">
                <a:solidFill>
                  <a:schemeClr val="bg1"/>
                </a:solidFill>
                <a:latin typeface="+mj-lt"/>
              </a:rPr>
              <a:t> WHERE username = </a:t>
            </a:r>
            <a:r>
              <a:rPr lang="en-GB" sz="1300" dirty="0" err="1" smtClean="0">
                <a:solidFill>
                  <a:schemeClr val="bg1"/>
                </a:solidFill>
                <a:latin typeface="+mj-lt"/>
              </a:rPr>
              <a:t>p_username</a:t>
            </a:r>
            <a:r>
              <a:rPr lang="en-GB" sz="1300" dirty="0" smtClean="0">
                <a:solidFill>
                  <a:schemeClr val="bg1"/>
                </a:solidFill>
                <a:latin typeface="+mj-lt"/>
              </a:rPr>
              <a:t>;</a:t>
            </a:r>
          </a:p>
          <a:p>
            <a:r>
              <a:rPr lang="en-GB" sz="1300" dirty="0" smtClean="0">
                <a:solidFill>
                  <a:schemeClr val="bg1"/>
                </a:solidFill>
                <a:latin typeface="+mj-lt"/>
              </a:rPr>
              <a:t>END $$</a:t>
            </a:r>
          </a:p>
          <a:p>
            <a:r>
              <a:rPr lang="en-GB" sz="1300" dirty="0" smtClean="0">
                <a:solidFill>
                  <a:schemeClr val="bg1"/>
                </a:solidFill>
                <a:latin typeface="+mj-lt"/>
              </a:rPr>
              <a:t>DELIMITER ;</a:t>
            </a:r>
          </a:p>
          <a:p>
            <a:endParaRPr lang="en-GB" dirty="0" smtClean="0">
              <a:solidFill>
                <a:schemeClr val="bg1"/>
              </a:solidFill>
              <a:latin typeface="+mj-lt"/>
            </a:endParaRPr>
          </a:p>
          <a:p>
            <a:endParaRPr lang="en-GB" dirty="0">
              <a:solidFill>
                <a:schemeClr val="bg1"/>
              </a:solidFill>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1273500" y="1369000"/>
            <a:ext cx="6597000" cy="9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Merci !</a:t>
            </a:r>
            <a:endParaRPr dirty="0"/>
          </a:p>
        </p:txBody>
      </p:sp>
      <p:cxnSp>
        <p:nvCxnSpPr>
          <p:cNvPr id="275" name="Google Shape;275;p49"/>
          <p:cNvCxnSpPr/>
          <p:nvPr/>
        </p:nvCxnSpPr>
        <p:spPr>
          <a:xfrm>
            <a:off x="3190500" y="23542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483</Words>
  <Application>Microsoft Office PowerPoint</Application>
  <PresentationFormat>Affichage à l'écran (16:9)</PresentationFormat>
  <Paragraphs>142</Paragraphs>
  <Slides>9</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Montserrat ExtraBold</vt:lpstr>
      <vt:lpstr>Montserrat</vt:lpstr>
      <vt:lpstr>Montserrat ExtraLight</vt:lpstr>
      <vt:lpstr>Futuristic Background by Slidesgo</vt:lpstr>
      <vt:lpstr>Compte bancaire</vt:lpstr>
      <vt:lpstr>Le sujet :</vt:lpstr>
      <vt:lpstr>Modele entite-assiciation:</vt:lpstr>
      <vt:lpstr> Diagramme des cas d’utilisation:</vt:lpstr>
      <vt:lpstr>Les logiciels utilises:</vt:lpstr>
      <vt:lpstr>Les Requêtes Sql:</vt:lpstr>
      <vt:lpstr>Les Requêtes Sql :</vt:lpstr>
      <vt:lpstr>Les Procedures Stockés:</vt:lpstr>
      <vt:lpstr>Merci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JEUX VIDEOS</dc:title>
  <cp:lastModifiedBy>Yassine</cp:lastModifiedBy>
  <cp:revision>53</cp:revision>
  <dcterms:modified xsi:type="dcterms:W3CDTF">2023-05-12T16:59:20Z</dcterms:modified>
</cp:coreProperties>
</file>