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7" r:id="rId3"/>
    <p:sldId id="258" r:id="rId4"/>
    <p:sldId id="259" r:id="rId5"/>
    <p:sldId id="266" r:id="rId6"/>
    <p:sldId id="262" r:id="rId7"/>
    <p:sldId id="260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6" r:id="rId18"/>
    <p:sldId id="277" r:id="rId19"/>
    <p:sldId id="278" r:id="rId20"/>
    <p:sldId id="279" r:id="rId21"/>
    <p:sldId id="275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9" autoAdjust="0"/>
    <p:restoredTop sz="95884"/>
  </p:normalViewPr>
  <p:slideViewPr>
    <p:cSldViewPr snapToGrid="0">
      <p:cViewPr varScale="1">
        <p:scale>
          <a:sx n="109" d="100"/>
          <a:sy n="109" d="100"/>
        </p:scale>
        <p:origin x="5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63876"/>
            <a:ext cx="113284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pPr/>
              <a:t>23.11.21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‹Nº›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CH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374898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800" y="612003"/>
            <a:ext cx="113284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pPr/>
              <a:t>23.11.21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4305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4823308"/>
            <a:ext cx="113284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bg1"/>
                </a:solidFill>
              </a:defRPr>
            </a:lvl1pPr>
          </a:lstStyle>
          <a:p>
            <a:r>
              <a:rPr lang="de-CH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5809756"/>
            <a:ext cx="113284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23.11.21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‹Nº›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800" y="620713"/>
            <a:ext cx="113284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40524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4823308"/>
            <a:ext cx="113284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tx1"/>
                </a:solidFill>
              </a:defRPr>
            </a:lvl1pPr>
          </a:lstStyle>
          <a:p>
            <a:r>
              <a:rPr lang="de-CH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5809756"/>
            <a:ext cx="113284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23.11.21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‹Nº›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800" y="620716"/>
            <a:ext cx="113284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13671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620714"/>
            <a:ext cx="11328397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90500" y="152403"/>
            <a:ext cx="11811000" cy="612775"/>
            <a:chOff x="142875" y="152400"/>
            <a:chExt cx="8858250" cy="612775"/>
          </a:xfrm>
          <a:solidFill>
            <a:schemeClr val="bg2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2" y="1063257"/>
            <a:ext cx="113283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/>
            </a:lvl1pPr>
          </a:lstStyle>
          <a:p>
            <a:r>
              <a:rPr lang="de-CH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2239022"/>
      </p:ext>
    </p:extLst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2024064"/>
            <a:ext cx="11328400" cy="4210046"/>
          </a:xfrm>
        </p:spPr>
        <p:txBody>
          <a:bodyPr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23.11.21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‹Nº›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764163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800" y="2024066"/>
            <a:ext cx="5472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435" indent="-133350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8021" y="2024066"/>
            <a:ext cx="5472179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pPr/>
              <a:t>23.11.21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‹Nº›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881323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23.11.21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‹Nº›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951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pPr/>
              <a:t>23.11.21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‹Nº›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800" y="620713"/>
            <a:ext cx="113284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930798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pPr/>
              <a:t>23.11.21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‹Nº›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431800" y="1565138"/>
            <a:ext cx="113284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800" y="612000"/>
            <a:ext cx="113284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</p:spTree>
    <p:extLst>
      <p:ext uri="{BB962C8B-B14F-4D97-AF65-F5344CB8AC3E}">
        <p14:creationId xmlns:p14="http://schemas.microsoft.com/office/powerpoint/2010/main" val="22915438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90501" y="152403"/>
            <a:ext cx="11812801" cy="612775"/>
            <a:chOff x="142874" y="152400"/>
            <a:chExt cx="8859601" cy="612775"/>
          </a:xfrm>
          <a:solidFill>
            <a:schemeClr val="bg2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583500" y="6308726"/>
            <a:ext cx="81609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pPr/>
              <a:t>23.11.21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02" y="6308726"/>
            <a:ext cx="427815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((Vorname Nachname))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501801" y="6308726"/>
            <a:ext cx="3556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‹Nº›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2024064"/>
            <a:ext cx="11311917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413132" y="6300190"/>
            <a:ext cx="141277" cy="468312"/>
          </a:xfrm>
          <a:prstGeom prst="rect">
            <a:avLst/>
          </a:prstGeom>
          <a:noFill/>
        </p:spPr>
        <p:txBody>
          <a:bodyPr wrap="none" lIns="27000" rIns="27000" rtlCol="0" anchor="ctr" anchorCtr="0">
            <a:noAutofit/>
          </a:bodyPr>
          <a:lstStyle/>
          <a:p>
            <a:pPr algn="ctr"/>
            <a:r>
              <a:rPr lang="de-CH" sz="6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446012" y="6300189"/>
            <a:ext cx="141277" cy="468312"/>
          </a:xfrm>
          <a:prstGeom prst="rect">
            <a:avLst/>
          </a:prstGeom>
          <a:noFill/>
        </p:spPr>
        <p:txBody>
          <a:bodyPr wrap="none" lIns="27000" rIns="27000" rtlCol="0" anchor="ctr" anchorCtr="0">
            <a:noAutofit/>
          </a:bodyPr>
          <a:lstStyle/>
          <a:p>
            <a:pPr algn="ctr"/>
            <a:r>
              <a:rPr lang="de-CH" sz="6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620714"/>
            <a:ext cx="113284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2" y="6448497"/>
            <a:ext cx="912265" cy="17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1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/>
  </p:transition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97" indent="-198835" algn="l" defTabSz="6858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70322" indent="-200025" algn="l" defTabSz="6858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08435" indent="-133350" algn="l" defTabSz="6858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46547" indent="-138113" algn="l" defTabSz="6858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Font typeface="Wingdings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6EF35F79-BD1B-9640-AB15-F295956BB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Guillem</a:t>
            </a:r>
            <a:r>
              <a:rPr lang="en-US" dirty="0"/>
              <a:t> Salazar &amp; Melanie Lang, 23 Nov 2021</a:t>
            </a:r>
          </a:p>
          <a:p>
            <a:endParaRPr lang="es-ES" dirty="0"/>
          </a:p>
          <a:p>
            <a:r>
              <a:rPr lang="es-ES" dirty="0"/>
              <a:t>551-1119-00L	</a:t>
            </a:r>
            <a:r>
              <a:rPr lang="es-ES" dirty="0" err="1"/>
              <a:t>Microbial</a:t>
            </a:r>
            <a:r>
              <a:rPr lang="es-ES" dirty="0"/>
              <a:t> </a:t>
            </a:r>
            <a:r>
              <a:rPr lang="es-ES" dirty="0" err="1"/>
              <a:t>community</a:t>
            </a:r>
            <a:r>
              <a:rPr lang="es-ES" dirty="0"/>
              <a:t> </a:t>
            </a:r>
            <a:r>
              <a:rPr lang="es-ES" dirty="0" err="1"/>
              <a:t>genomics</a:t>
            </a:r>
            <a:endParaRPr lang="es-ES" dirty="0"/>
          </a:p>
          <a:p>
            <a:endParaRPr lang="en-U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5DC9ED-015B-ED4F-A01E-A56EE8EE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pPr/>
              <a:t>23.11.21</a:t>
            </a:fld>
            <a:endParaRPr lang="de-D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C782C5-ECAF-E343-BBA0-A78B7133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258208-1D29-9E41-8CAE-FA797416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4E3C822-8232-664A-B006-B8DE421A0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3600" b="0" dirty="0" err="1"/>
              <a:t>Report</a:t>
            </a:r>
            <a:r>
              <a:rPr lang="es-ES" sz="3600" b="0" dirty="0"/>
              <a:t> </a:t>
            </a:r>
            <a:r>
              <a:rPr lang="es-ES" sz="3600" b="0" dirty="0" err="1"/>
              <a:t>writing</a:t>
            </a:r>
            <a:r>
              <a:rPr lang="es-ES" sz="3600" b="0" dirty="0"/>
              <a:t> and </a:t>
            </a:r>
            <a:r>
              <a:rPr lang="es-ES" sz="3600" b="0" dirty="0" err="1"/>
              <a:t>presentation</a:t>
            </a:r>
            <a:r>
              <a:rPr lang="es-ES" sz="3600" b="0" dirty="0"/>
              <a:t> </a:t>
            </a:r>
            <a:r>
              <a:rPr lang="es-ES" sz="3600" b="0" dirty="0" err="1"/>
              <a:t>skills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8231527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reference to the main purpose or hypothesis of the study</a:t>
            </a:r>
          </a:p>
          <a:p>
            <a:pPr lvl="0"/>
            <a:r>
              <a:rPr lang="en-US" sz="2800" dirty="0"/>
              <a:t>brief summary of the most important findings</a:t>
            </a:r>
          </a:p>
          <a:p>
            <a:pPr lvl="0"/>
            <a:r>
              <a:rPr lang="en-US" sz="2800" dirty="0"/>
              <a:t>discuss possible explanations for the findings and compare them to other investigations/publications</a:t>
            </a:r>
          </a:p>
          <a:p>
            <a:pPr lvl="0"/>
            <a:r>
              <a:rPr lang="en-US" sz="2800" dirty="0"/>
              <a:t>state some limitations of the study</a:t>
            </a:r>
          </a:p>
          <a:p>
            <a:pPr lvl="0"/>
            <a:r>
              <a:rPr lang="en-US" sz="2800" dirty="0"/>
              <a:t>explain potential wider implications of the study </a:t>
            </a:r>
          </a:p>
          <a:p>
            <a:pPr lvl="0"/>
            <a:r>
              <a:rPr lang="en-US" sz="2800" dirty="0"/>
              <a:t>end your report with an open question or a small statement what needs be addressed in the future</a:t>
            </a:r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/>
            </a:pPr>
            <a:r>
              <a:rPr lang="de-CH" sz="3600" dirty="0" err="1"/>
              <a:t>Discussion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19461122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follow the journal format for references and citations in the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/>
            </a:pPr>
            <a:r>
              <a:rPr lang="de-CH" sz="3600" dirty="0"/>
              <a:t>References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30488862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Figure captions (below figure) should be self-contained, clear and understandable without having to read the whole manuscript</a:t>
            </a:r>
          </a:p>
          <a:p>
            <a:pPr lvl="0"/>
            <a:r>
              <a:rPr lang="en-US" sz="2800" dirty="0"/>
              <a:t>Use clear and informative titles.</a:t>
            </a:r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/>
            </a:pPr>
            <a:r>
              <a:rPr lang="de-CH" sz="3600" dirty="0" err="1"/>
              <a:t>Figures</a:t>
            </a:r>
            <a:r>
              <a:rPr lang="de-CH" sz="3600" dirty="0"/>
              <a:t> </a:t>
            </a:r>
            <a:r>
              <a:rPr lang="de-CH" sz="3600" dirty="0" err="1"/>
              <a:t>and</a:t>
            </a:r>
            <a:r>
              <a:rPr lang="de-CH" sz="3600" dirty="0"/>
              <a:t> </a:t>
            </a:r>
            <a:r>
              <a:rPr lang="de-CH" sz="3600" dirty="0" err="1"/>
              <a:t>tables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1951255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Use clear and informative figure headers</a:t>
            </a:r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/>
            </a:pPr>
            <a:r>
              <a:rPr lang="de-CH" sz="3600" dirty="0" err="1"/>
              <a:t>Figures</a:t>
            </a:r>
            <a:r>
              <a:rPr lang="de-CH" sz="3600" dirty="0"/>
              <a:t> </a:t>
            </a:r>
            <a:r>
              <a:rPr lang="de-CH" sz="3600" dirty="0" err="1"/>
              <a:t>and</a:t>
            </a:r>
            <a:r>
              <a:rPr lang="de-CH" sz="3600" dirty="0"/>
              <a:t> </a:t>
            </a:r>
            <a:r>
              <a:rPr lang="de-CH" sz="3600" dirty="0" err="1"/>
              <a:t>tables</a:t>
            </a:r>
            <a:endParaRPr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54" y="2574192"/>
            <a:ext cx="4967654" cy="1896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641" y="2569306"/>
            <a:ext cx="4766435" cy="25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5915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Use informative row and column titles, units, error values and sample sizes</a:t>
            </a:r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/>
            </a:pPr>
            <a:r>
              <a:rPr lang="de-CH" sz="3600" dirty="0" err="1"/>
              <a:t>Figures</a:t>
            </a:r>
            <a:r>
              <a:rPr lang="de-CH" sz="3600" dirty="0"/>
              <a:t> </a:t>
            </a:r>
            <a:r>
              <a:rPr lang="de-CH" sz="3600" dirty="0" err="1"/>
              <a:t>and</a:t>
            </a:r>
            <a:r>
              <a:rPr lang="de-CH" sz="3600" dirty="0"/>
              <a:t> </a:t>
            </a:r>
            <a:r>
              <a:rPr lang="de-CH" sz="3600" dirty="0" err="1"/>
              <a:t>tables</a:t>
            </a:r>
            <a:endParaRPr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754" y="3199608"/>
            <a:ext cx="7244861" cy="31865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8462" y="3048000"/>
            <a:ext cx="670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1. Exposure to salinity reduces the growth of wheat plants</a:t>
            </a:r>
          </a:p>
        </p:txBody>
      </p:sp>
    </p:spTree>
    <p:extLst>
      <p:ext uri="{BB962C8B-B14F-4D97-AF65-F5344CB8AC3E}">
        <p14:creationId xmlns:p14="http://schemas.microsoft.com/office/powerpoint/2010/main" val="191646062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Try as hard as possible to read your report/manuscript as if you were an uninformed first-time reader</a:t>
            </a:r>
          </a:p>
          <a:p>
            <a:r>
              <a:rPr lang="en-US" sz="4000" dirty="0"/>
              <a:t>Have your manuscript read by an colleague / someone unfamiliar with the details of </a:t>
            </a:r>
            <a:r>
              <a:rPr lang="en-US" sz="4000"/>
              <a:t>the work</a:t>
            </a:r>
            <a:endParaRPr lang="en-US" sz="4000" dirty="0"/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/>
            </a:pPr>
            <a:r>
              <a:rPr lang="de-CH" sz="3600" dirty="0"/>
              <a:t>Final </a:t>
            </a:r>
            <a:r>
              <a:rPr lang="de-CH" sz="3600" dirty="0" err="1"/>
              <a:t>remark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44055109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>
                <a:solidFill>
                  <a:prstClr val="black"/>
                </a:solidFill>
                <a:latin typeface="Arial"/>
              </a:rPr>
              <a:pPr/>
              <a:t>23.11.21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  <a:latin typeface="Arial"/>
              </a:rPr>
              <a:t>((Vorname Nachname))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>
                <a:solidFill>
                  <a:prstClr val="black"/>
                </a:solidFill>
                <a:latin typeface="Arial"/>
              </a:rPr>
              <a:pPr/>
              <a:t>16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skills - Some guidelines</a:t>
            </a:r>
          </a:p>
        </p:txBody>
      </p:sp>
    </p:spTree>
    <p:extLst>
      <p:ext uri="{BB962C8B-B14F-4D97-AF65-F5344CB8AC3E}">
        <p14:creationId xmlns:p14="http://schemas.microsoft.com/office/powerpoint/2010/main" val="404154861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sz="half" idx="1"/>
          </p:nvPr>
        </p:nvSpPr>
        <p:spPr>
          <a:xfrm>
            <a:off x="431799" y="2024066"/>
            <a:ext cx="6109677" cy="4213225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Wingdings" pitchFamily="2" charset="2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de-CH" sz="2800" dirty="0"/>
              <a:t>Title</a:t>
            </a:r>
          </a:p>
          <a:p>
            <a:pPr marL="342900" indent="-342900">
              <a:buFont typeface="Wingdings" pitchFamily="2" charset="2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de-CH" sz="2800" dirty="0" err="1"/>
              <a:t>Introduction</a:t>
            </a:r>
            <a:endParaRPr lang="de-CH" sz="2800" dirty="0"/>
          </a:p>
          <a:p>
            <a:pPr marL="342900" indent="-342900">
              <a:buFont typeface="Wingdings" pitchFamily="2" charset="2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de-CH" sz="2800" dirty="0"/>
              <a:t>Materials </a:t>
            </a:r>
            <a:r>
              <a:rPr lang="de-CH" sz="2800" dirty="0" err="1"/>
              <a:t>and</a:t>
            </a:r>
            <a:r>
              <a:rPr lang="de-CH" sz="2800" dirty="0"/>
              <a:t> </a:t>
            </a:r>
            <a:r>
              <a:rPr lang="de-CH" sz="2800" dirty="0" err="1"/>
              <a:t>Methods</a:t>
            </a:r>
            <a:endParaRPr lang="de-CH" sz="2800" dirty="0"/>
          </a:p>
          <a:p>
            <a:pPr marL="342900" indent="-342900">
              <a:buFont typeface="Wingdings" pitchFamily="2" charset="2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de-CH" sz="2800" dirty="0" err="1"/>
              <a:t>Results</a:t>
            </a:r>
            <a:endParaRPr lang="de-CH" sz="2800" dirty="0"/>
          </a:p>
          <a:p>
            <a:pPr marL="342900" indent="-342900">
              <a:buFont typeface="Wingdings" pitchFamily="2" charset="2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de-CH" sz="2800" dirty="0" err="1"/>
              <a:t>Discussion</a:t>
            </a:r>
            <a:endParaRPr lang="de-CH" sz="2800" dirty="0"/>
          </a:p>
          <a:p>
            <a:pPr marL="342900" indent="-342900">
              <a:buFont typeface="Wingdings" pitchFamily="2" charset="2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de-CH" sz="2800" dirty="0"/>
              <a:t>Summary / </a:t>
            </a:r>
            <a:r>
              <a:rPr lang="de-CH" sz="2800" dirty="0" err="1"/>
              <a:t>Conclusions</a:t>
            </a:r>
            <a:endParaRPr lang="de-CH" sz="2800" dirty="0"/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/>
            </a:pPr>
            <a:r>
              <a:rPr lang="en-US" sz="3600" dirty="0"/>
              <a:t>Structure of a scientific presentation	</a:t>
            </a:r>
            <a:endParaRPr sz="3600" dirty="0"/>
          </a:p>
        </p:txBody>
      </p:sp>
      <p:sp>
        <p:nvSpPr>
          <p:cNvPr id="15" name="Cerrar corchete 14">
            <a:extLst>
              <a:ext uri="{FF2B5EF4-FFF2-40B4-BE49-F238E27FC236}">
                <a16:creationId xmlns:a16="http://schemas.microsoft.com/office/drawing/2014/main" id="{2DE7585B-A1E3-E146-AA11-F2A1534048EC}"/>
              </a:ext>
            </a:extLst>
          </p:cNvPr>
          <p:cNvSpPr/>
          <p:nvPr/>
        </p:nvSpPr>
        <p:spPr>
          <a:xfrm>
            <a:off x="2883877" y="3429000"/>
            <a:ext cx="93785" cy="908538"/>
          </a:xfrm>
          <a:prstGeom prst="rightBracket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7A6DE5F-4922-6645-A64E-81B74B858B12}"/>
              </a:ext>
            </a:extLst>
          </p:cNvPr>
          <p:cNvSpPr txBox="1"/>
          <p:nvPr/>
        </p:nvSpPr>
        <p:spPr>
          <a:xfrm>
            <a:off x="3153508" y="369860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Might be combined</a:t>
            </a:r>
          </a:p>
        </p:txBody>
      </p:sp>
    </p:spTree>
    <p:extLst>
      <p:ext uri="{BB962C8B-B14F-4D97-AF65-F5344CB8AC3E}">
        <p14:creationId xmlns:p14="http://schemas.microsoft.com/office/powerpoint/2010/main" val="299633058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00" y="1852246"/>
            <a:ext cx="11328400" cy="4255477"/>
          </a:xfrm>
        </p:spPr>
        <p:txBody>
          <a:bodyPr/>
          <a:lstStyle/>
          <a:p>
            <a:r>
              <a:rPr lang="en-US" sz="2800" dirty="0"/>
              <a:t>Scientific presentation is storytelling</a:t>
            </a:r>
          </a:p>
          <a:p>
            <a:pPr lvl="1"/>
            <a:r>
              <a:rPr lang="en-US" sz="2400" dirty="0"/>
              <a:t>Plan what points to make and how to get there</a:t>
            </a:r>
          </a:p>
          <a:p>
            <a:pPr lvl="1"/>
            <a:r>
              <a:rPr lang="en-US" sz="2400" dirty="0"/>
              <a:t>Tell a coherent story with a central theme</a:t>
            </a:r>
          </a:p>
          <a:p>
            <a:pPr lvl="1"/>
            <a:r>
              <a:rPr lang="en-US" sz="2400" dirty="0"/>
              <a:t>Make it exciting, show importance</a:t>
            </a:r>
          </a:p>
          <a:p>
            <a:pPr lvl="1"/>
            <a:r>
              <a:rPr lang="en-US" sz="2400" dirty="0"/>
              <a:t>Don’t be complete, be selective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Science needs to be understood</a:t>
            </a:r>
          </a:p>
          <a:p>
            <a:pPr lvl="1"/>
            <a:r>
              <a:rPr lang="en-US" sz="2400" dirty="0"/>
              <a:t>Adjust complexity to audience</a:t>
            </a:r>
          </a:p>
          <a:p>
            <a:pPr lvl="1"/>
            <a:r>
              <a:rPr lang="en-US" sz="2400" dirty="0"/>
              <a:t>Be precise and clear</a:t>
            </a:r>
          </a:p>
          <a:p>
            <a:pPr lvl="1"/>
            <a:r>
              <a:rPr lang="en-US" sz="2400" dirty="0"/>
              <a:t>Introduce terms</a:t>
            </a:r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/>
            </a:pPr>
            <a:r>
              <a:rPr lang="de-CH" sz="3600" dirty="0"/>
              <a:t>General </a:t>
            </a:r>
            <a:r>
              <a:rPr lang="de-CH" sz="3600" dirty="0" err="1"/>
              <a:t>considerations</a:t>
            </a:r>
            <a:endParaRPr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68112B-AC43-4447-ABB0-90371BB2B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581" y="620714"/>
            <a:ext cx="3965619" cy="29864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01F731-226A-4140-93EB-1BC808F64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169" y="3866700"/>
            <a:ext cx="3597031" cy="265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5277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00" y="1852246"/>
            <a:ext cx="11328400" cy="4255477"/>
          </a:xfrm>
        </p:spPr>
        <p:txBody>
          <a:bodyPr/>
          <a:lstStyle/>
          <a:p>
            <a:r>
              <a:rPr lang="en-US" sz="2400" dirty="0"/>
              <a:t>Don’t assume the audience knows the topic in detail</a:t>
            </a:r>
          </a:p>
          <a:p>
            <a:pPr lvl="1"/>
            <a:r>
              <a:rPr lang="en-US" sz="2100" dirty="0"/>
              <a:t>Invest time in the introduction: </a:t>
            </a:r>
            <a:r>
              <a:rPr lang="en-US" sz="2100" i="1" dirty="0"/>
              <a:t>Results are meaningless without a proper motivation</a:t>
            </a:r>
          </a:p>
          <a:p>
            <a:pPr lvl="1"/>
            <a:r>
              <a:rPr lang="en-US" sz="2100" dirty="0"/>
              <a:t>Go from broad interest to the specific problem addressed</a:t>
            </a:r>
          </a:p>
          <a:p>
            <a:pPr lvl="1"/>
            <a:r>
              <a:rPr lang="en-US" sz="2100" dirty="0"/>
              <a:t>Clearly state </a:t>
            </a:r>
            <a:r>
              <a:rPr lang="en-US" sz="2100" dirty="0" err="1"/>
              <a:t>hipotheses</a:t>
            </a:r>
            <a:endParaRPr lang="en-US" sz="2100" dirty="0"/>
          </a:p>
          <a:p>
            <a:endParaRPr lang="en-US" sz="2400" dirty="0"/>
          </a:p>
          <a:p>
            <a:r>
              <a:rPr lang="en-US" sz="2400" dirty="0"/>
              <a:t>M&amp;M should be short but sufficient to understand what you did</a:t>
            </a:r>
          </a:p>
          <a:p>
            <a:pPr lvl="1"/>
            <a:r>
              <a:rPr lang="en-US" sz="2100" dirty="0"/>
              <a:t>Cartoons and flowcharts usually help</a:t>
            </a:r>
          </a:p>
          <a:p>
            <a:pPr lvl="1"/>
            <a:endParaRPr lang="en-US" sz="2100" dirty="0"/>
          </a:p>
          <a:p>
            <a:r>
              <a:rPr lang="en-US" sz="2400" dirty="0"/>
              <a:t>Invest time in describing the results</a:t>
            </a:r>
          </a:p>
          <a:p>
            <a:pPr lvl="1"/>
            <a:r>
              <a:rPr lang="en-US" sz="2100" dirty="0"/>
              <a:t>All figure items should be readable</a:t>
            </a:r>
          </a:p>
          <a:p>
            <a:pPr lvl="1"/>
            <a:r>
              <a:rPr lang="en-US" sz="2100" dirty="0"/>
              <a:t>Describe both the figures (axes, legends, etc.) and the meaning of the figures</a:t>
            </a:r>
          </a:p>
          <a:p>
            <a:endParaRPr lang="en-US" sz="2400" dirty="0"/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/>
            </a:pPr>
            <a:r>
              <a:rPr lang="de-CH" sz="3600" dirty="0" err="1"/>
              <a:t>Recommendations</a:t>
            </a:r>
            <a:r>
              <a:rPr lang="de-CH" sz="3600" dirty="0"/>
              <a:t> (</a:t>
            </a:r>
            <a:r>
              <a:rPr lang="de-CH" sz="3600" dirty="0" err="1"/>
              <a:t>common</a:t>
            </a:r>
            <a:r>
              <a:rPr lang="de-CH" sz="3600" dirty="0"/>
              <a:t> </a:t>
            </a:r>
            <a:r>
              <a:rPr lang="de-CH" sz="3600" dirty="0" err="1"/>
              <a:t>mistakes</a:t>
            </a:r>
            <a:r>
              <a:rPr lang="de-CH" sz="3600" dirty="0"/>
              <a:t>)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164042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>
                <a:solidFill>
                  <a:prstClr val="black"/>
                </a:solidFill>
                <a:latin typeface="Arial"/>
              </a:rPr>
              <a:pPr/>
              <a:t>23.11.21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  <a:latin typeface="Arial"/>
              </a:rPr>
              <a:t>((Vorname Nachname))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>
                <a:solidFill>
                  <a:prstClr val="black"/>
                </a:solidFill>
                <a:latin typeface="Arial"/>
              </a:rPr>
              <a:pPr/>
              <a:t>2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write a report? - Some guidelines</a:t>
            </a:r>
          </a:p>
        </p:txBody>
      </p:sp>
    </p:spTree>
    <p:extLst>
      <p:ext uri="{BB962C8B-B14F-4D97-AF65-F5344CB8AC3E}">
        <p14:creationId xmlns:p14="http://schemas.microsoft.com/office/powerpoint/2010/main" val="56810466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00" y="1852246"/>
            <a:ext cx="11328400" cy="4255477"/>
          </a:xfrm>
        </p:spPr>
        <p:txBody>
          <a:bodyPr/>
          <a:lstStyle/>
          <a:p>
            <a:r>
              <a:rPr lang="en-US" sz="2400" dirty="0"/>
              <a:t>The discussion may include</a:t>
            </a:r>
          </a:p>
          <a:p>
            <a:pPr lvl="1"/>
            <a:r>
              <a:rPr lang="en-US" sz="2100" dirty="0"/>
              <a:t>Limitations of the data, analyses and results</a:t>
            </a:r>
          </a:p>
          <a:p>
            <a:pPr lvl="1"/>
            <a:r>
              <a:rPr lang="en-US" sz="2100" dirty="0"/>
              <a:t>Alternative explanations for the results</a:t>
            </a:r>
          </a:p>
          <a:p>
            <a:pPr lvl="1"/>
            <a:r>
              <a:rPr lang="en-US" sz="2100" dirty="0"/>
              <a:t>Comparisons to other studies / previous knowledge</a:t>
            </a:r>
          </a:p>
          <a:p>
            <a:pPr lvl="1"/>
            <a:r>
              <a:rPr lang="en-US" sz="2100" dirty="0"/>
              <a:t>Alignment of the results to the initial hypothesis</a:t>
            </a:r>
          </a:p>
          <a:p>
            <a:pPr lvl="1"/>
            <a:r>
              <a:rPr lang="en-US" sz="2100" dirty="0"/>
              <a:t>Broder implications of the results</a:t>
            </a:r>
          </a:p>
          <a:p>
            <a:pPr lvl="1"/>
            <a:r>
              <a:rPr lang="en-US" sz="2100" dirty="0"/>
              <a:t>Future directions / open questions</a:t>
            </a:r>
          </a:p>
          <a:p>
            <a:endParaRPr lang="en-US" sz="2400" dirty="0"/>
          </a:p>
          <a:p>
            <a:r>
              <a:rPr lang="en-US" sz="2400" dirty="0"/>
              <a:t>A conclusions / summary section is always needed</a:t>
            </a:r>
          </a:p>
          <a:p>
            <a:pPr lvl="1"/>
            <a:endParaRPr lang="en-US" sz="2100" dirty="0"/>
          </a:p>
          <a:p>
            <a:pPr lvl="1"/>
            <a:endParaRPr lang="en-US" sz="2100" dirty="0"/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/>
            </a:pPr>
            <a:r>
              <a:rPr lang="de-CH" sz="3600" dirty="0" err="1"/>
              <a:t>Recommendations</a:t>
            </a:r>
            <a:r>
              <a:rPr lang="de-CH" sz="3600" dirty="0"/>
              <a:t> (</a:t>
            </a:r>
            <a:r>
              <a:rPr lang="de-CH" sz="3600" dirty="0" err="1"/>
              <a:t>common</a:t>
            </a:r>
            <a:r>
              <a:rPr lang="de-CH" sz="3600" dirty="0"/>
              <a:t> </a:t>
            </a:r>
            <a:r>
              <a:rPr lang="de-CH" sz="3600" dirty="0" err="1"/>
              <a:t>mistakes</a:t>
            </a:r>
            <a:r>
              <a:rPr lang="de-CH" sz="3600" dirty="0"/>
              <a:t>)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87139461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>
                <a:solidFill>
                  <a:prstClr val="black"/>
                </a:solidFill>
                <a:latin typeface="Arial"/>
              </a:rPr>
              <a:pPr/>
              <a:t>23.11.21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  <a:latin typeface="Arial"/>
              </a:rPr>
              <a:t>((Vorname Nachname))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>
                <a:solidFill>
                  <a:prstClr val="black"/>
                </a:solidFill>
                <a:latin typeface="Arial"/>
              </a:rPr>
              <a:pPr/>
              <a:t>21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Block Course report &amp; presentation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97188094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00" y="926124"/>
            <a:ext cx="11328400" cy="5181600"/>
          </a:xfrm>
        </p:spPr>
        <p:txBody>
          <a:bodyPr/>
          <a:lstStyle/>
          <a:p>
            <a:r>
              <a:rPr lang="en-US" sz="2400" b="1" dirty="0"/>
              <a:t>Written report (1/3): </a:t>
            </a:r>
            <a:r>
              <a:rPr lang="en-US" sz="2200" b="1" dirty="0">
                <a:solidFill>
                  <a:schemeClr val="tx2"/>
                </a:solidFill>
              </a:rPr>
              <a:t>one report by each student</a:t>
            </a:r>
          </a:p>
          <a:p>
            <a:pPr lvl="1"/>
            <a:r>
              <a:rPr lang="en-US" sz="1900" b="1" dirty="0">
                <a:solidFill>
                  <a:schemeClr val="tx2"/>
                </a:solidFill>
              </a:rPr>
              <a:t>December 16</a:t>
            </a:r>
            <a:r>
              <a:rPr lang="en-US" sz="1900" b="1" baseline="30000" dirty="0">
                <a:solidFill>
                  <a:schemeClr val="tx2"/>
                </a:solidFill>
              </a:rPr>
              <a:t>th</a:t>
            </a:r>
            <a:r>
              <a:rPr lang="en-US" sz="1900" b="1" dirty="0">
                <a:solidFill>
                  <a:schemeClr val="tx2"/>
                </a:solidFill>
              </a:rPr>
              <a:t> 2021</a:t>
            </a:r>
          </a:p>
          <a:p>
            <a:pPr lvl="1"/>
            <a:r>
              <a:rPr lang="en-US" sz="2100" dirty="0"/>
              <a:t>In the format of a short scientific paper: </a:t>
            </a:r>
            <a:r>
              <a:rPr lang="en-US" sz="1800" i="1" dirty="0"/>
              <a:t>Title, Abstract, Introduction, Methods, Results, Discussion (+Figure/Table)</a:t>
            </a:r>
          </a:p>
          <a:p>
            <a:pPr lvl="1"/>
            <a:r>
              <a:rPr lang="en-US" sz="2100" dirty="0"/>
              <a:t>Each report should contain at least one figure/table with legends/headers.</a:t>
            </a:r>
          </a:p>
          <a:p>
            <a:pPr lvl="1"/>
            <a:r>
              <a:rPr lang="en-US" sz="2000" dirty="0"/>
              <a:t>Font size 12, 1.5 line spacing. Maximum 10 pages in total including figures, legends and references.</a:t>
            </a:r>
            <a:endParaRPr lang="en-US" sz="2400" dirty="0"/>
          </a:p>
          <a:p>
            <a:endParaRPr lang="en-US" sz="2400" b="1" dirty="0"/>
          </a:p>
          <a:p>
            <a:r>
              <a:rPr lang="en-US" sz="2400" b="1" dirty="0"/>
              <a:t>Written exam (1/3): </a:t>
            </a:r>
            <a:r>
              <a:rPr lang="en-US" sz="2200" b="1" dirty="0">
                <a:solidFill>
                  <a:schemeClr val="tx2"/>
                </a:solidFill>
              </a:rPr>
              <a:t>one exam by each student</a:t>
            </a:r>
            <a:endParaRPr lang="en-US" sz="2200" b="1" dirty="0"/>
          </a:p>
          <a:p>
            <a:pPr lvl="1"/>
            <a:r>
              <a:rPr lang="en-US" sz="2100" b="1" dirty="0">
                <a:solidFill>
                  <a:schemeClr val="tx2"/>
                </a:solidFill>
              </a:rPr>
              <a:t>November 30</a:t>
            </a:r>
            <a:r>
              <a:rPr lang="en-US" sz="2100" b="1" baseline="30000" dirty="0">
                <a:solidFill>
                  <a:schemeClr val="tx2"/>
                </a:solidFill>
              </a:rPr>
              <a:t>th</a:t>
            </a:r>
            <a:r>
              <a:rPr lang="en-US" sz="2100" b="1" dirty="0">
                <a:solidFill>
                  <a:schemeClr val="tx2"/>
                </a:solidFill>
              </a:rPr>
              <a:t> 2021, 13:30 – 15:30</a:t>
            </a:r>
          </a:p>
          <a:p>
            <a:endParaRPr lang="en-US" sz="2400" b="1" dirty="0">
              <a:solidFill>
                <a:schemeClr val="tx2"/>
              </a:solidFill>
            </a:endParaRPr>
          </a:p>
          <a:p>
            <a:r>
              <a:rPr lang="en-US" sz="2400" b="1" dirty="0"/>
              <a:t>Oral presentation (1/3):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one presentation by each student</a:t>
            </a:r>
          </a:p>
          <a:p>
            <a:pPr lvl="1"/>
            <a:r>
              <a:rPr lang="en-US" sz="2100" b="1" dirty="0">
                <a:solidFill>
                  <a:schemeClr val="tx2"/>
                </a:solidFill>
              </a:rPr>
              <a:t>December 1</a:t>
            </a:r>
            <a:r>
              <a:rPr lang="en-US" sz="2100" b="1" baseline="30000" dirty="0">
                <a:solidFill>
                  <a:schemeClr val="tx2"/>
                </a:solidFill>
              </a:rPr>
              <a:t>st</a:t>
            </a:r>
            <a:r>
              <a:rPr lang="en-US" sz="2100" b="1" dirty="0">
                <a:solidFill>
                  <a:schemeClr val="tx2"/>
                </a:solidFill>
              </a:rPr>
              <a:t> 2021, 13:30 – 17:00</a:t>
            </a:r>
          </a:p>
          <a:p>
            <a:pPr lvl="1"/>
            <a:r>
              <a:rPr lang="en-US" sz="2100" dirty="0"/>
              <a:t>20 minutes (15 presentation + 5 questions)</a:t>
            </a:r>
          </a:p>
        </p:txBody>
      </p:sp>
    </p:spTree>
    <p:extLst>
      <p:ext uri="{BB962C8B-B14F-4D97-AF65-F5344CB8AC3E}">
        <p14:creationId xmlns:p14="http://schemas.microsoft.com/office/powerpoint/2010/main" val="39311518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 typeface="Wingdings" pitchFamily="2" charset="2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de-CH" sz="2800" dirty="0"/>
              <a:t>Title</a:t>
            </a:r>
          </a:p>
          <a:p>
            <a:pPr marL="342900" indent="-342900">
              <a:buFont typeface="Wingdings" pitchFamily="2" charset="2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de-CH" sz="2800" dirty="0"/>
              <a:t>Abstract</a:t>
            </a:r>
          </a:p>
          <a:p>
            <a:pPr marL="342900" indent="-342900">
              <a:buFont typeface="Wingdings" pitchFamily="2" charset="2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de-CH" sz="2800" dirty="0" err="1"/>
              <a:t>Introduction</a:t>
            </a:r>
            <a:endParaRPr lang="de-CH" sz="2800" dirty="0"/>
          </a:p>
          <a:p>
            <a:pPr marL="342900" indent="-342900">
              <a:buFont typeface="Wingdings" pitchFamily="2" charset="2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de-CH" sz="2800" dirty="0"/>
              <a:t>Materials </a:t>
            </a:r>
            <a:r>
              <a:rPr lang="de-CH" sz="2800" dirty="0" err="1"/>
              <a:t>and</a:t>
            </a:r>
            <a:r>
              <a:rPr lang="de-CH" sz="2800" dirty="0"/>
              <a:t> </a:t>
            </a:r>
            <a:r>
              <a:rPr lang="de-CH" sz="2800" dirty="0" err="1"/>
              <a:t>Methods</a:t>
            </a:r>
            <a:endParaRPr lang="de-CH" sz="2800" dirty="0"/>
          </a:p>
          <a:p>
            <a:pPr marL="342900" indent="-342900">
              <a:buFont typeface="Wingdings" pitchFamily="2" charset="2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de-CH" sz="2800" dirty="0" err="1"/>
              <a:t>Results</a:t>
            </a:r>
            <a:endParaRPr lang="de-CH" sz="2800" dirty="0"/>
          </a:p>
          <a:p>
            <a:pPr marL="342900" indent="-342900">
              <a:buFont typeface="Wingdings" pitchFamily="2" charset="2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de-CH" sz="2800" dirty="0" err="1"/>
              <a:t>Discussion</a:t>
            </a:r>
            <a:endParaRPr lang="de-CH" sz="2800" dirty="0"/>
          </a:p>
          <a:p>
            <a:pPr marL="342900" indent="-342900">
              <a:buFont typeface="Wingdings" pitchFamily="2" charset="2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de-CH" sz="2800" dirty="0"/>
              <a:t>References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de-CH" sz="25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Figures</a:t>
            </a:r>
          </a:p>
          <a:p>
            <a:r>
              <a:rPr lang="en-US" sz="2800" dirty="0"/>
              <a:t>Tables</a:t>
            </a:r>
          </a:p>
          <a:p>
            <a:r>
              <a:rPr lang="en-US" sz="2800" dirty="0"/>
              <a:t>Acknowledgements</a:t>
            </a:r>
          </a:p>
          <a:p>
            <a:r>
              <a:rPr lang="en-US" sz="2800" dirty="0"/>
              <a:t>Supplementary Materials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/>
            </a:pPr>
            <a:r>
              <a:rPr lang="en-US" sz="3600" dirty="0"/>
              <a:t>Structure of a scientific manuscript	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5206460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de-CH" sz="2800" dirty="0"/>
              <a:t>Scientific </a:t>
            </a:r>
            <a:r>
              <a:rPr lang="de-CH" sz="2800" dirty="0" err="1"/>
              <a:t>journals</a:t>
            </a:r>
            <a:r>
              <a:rPr lang="de-CH" sz="2800" dirty="0"/>
              <a:t> </a:t>
            </a:r>
            <a:r>
              <a:rPr lang="de-CH" sz="2800" dirty="0" err="1"/>
              <a:t>provide</a:t>
            </a:r>
            <a:r>
              <a:rPr lang="de-CH" sz="2800" dirty="0"/>
              <a:t> </a:t>
            </a:r>
            <a:r>
              <a:rPr lang="de-CH" sz="2800" dirty="0" err="1"/>
              <a:t>instructions</a:t>
            </a:r>
            <a:r>
              <a:rPr lang="de-CH" sz="2800" dirty="0"/>
              <a:t> (</a:t>
            </a:r>
            <a:r>
              <a:rPr lang="de-CH" sz="2800" dirty="0" err="1"/>
              <a:t>rules</a:t>
            </a:r>
            <a:r>
              <a:rPr lang="de-CH" sz="2800" dirty="0"/>
              <a:t>) </a:t>
            </a:r>
            <a:r>
              <a:rPr lang="de-CH" sz="2800" dirty="0" err="1"/>
              <a:t>to</a:t>
            </a:r>
            <a:r>
              <a:rPr lang="de-CH" sz="2800" dirty="0"/>
              <a:t> </a:t>
            </a:r>
            <a:r>
              <a:rPr lang="de-CH" sz="2800" dirty="0" err="1"/>
              <a:t>authors</a:t>
            </a:r>
            <a:endParaRPr lang="de-CH" sz="2800" dirty="0"/>
          </a:p>
          <a:p>
            <a:pPr lvl="1">
              <a:buFont typeface="Wingdings" charset="0"/>
              <a:buChar char="à"/>
              <a:defRPr sz="1800">
                <a:solidFill>
                  <a:srgbClr val="000000"/>
                </a:solidFill>
              </a:defRPr>
            </a:pPr>
            <a:r>
              <a:rPr lang="de-CH" sz="2200" b="1" dirty="0" err="1"/>
              <a:t>carefully</a:t>
            </a:r>
            <a:r>
              <a:rPr lang="de-CH" sz="2200" b="1" dirty="0"/>
              <a:t> </a:t>
            </a:r>
            <a:r>
              <a:rPr lang="de-CH" sz="2200" b="1" dirty="0" err="1"/>
              <a:t>read</a:t>
            </a:r>
            <a:r>
              <a:rPr lang="de-CH" sz="2200" b="1" dirty="0"/>
              <a:t> </a:t>
            </a:r>
            <a:r>
              <a:rPr lang="de-CH" sz="2200" b="1" dirty="0" err="1"/>
              <a:t>and</a:t>
            </a:r>
            <a:r>
              <a:rPr lang="de-CH" sz="2200" b="1" dirty="0"/>
              <a:t> </a:t>
            </a:r>
            <a:r>
              <a:rPr lang="de-CH" sz="2200" b="1" dirty="0" err="1"/>
              <a:t>exactly</a:t>
            </a:r>
            <a:r>
              <a:rPr lang="de-CH" sz="2200" b="1" dirty="0"/>
              <a:t> </a:t>
            </a:r>
            <a:r>
              <a:rPr lang="de-CH" sz="2200" b="1" dirty="0" err="1"/>
              <a:t>follow</a:t>
            </a:r>
            <a:r>
              <a:rPr lang="de-CH" sz="2200" b="1" dirty="0"/>
              <a:t> </a:t>
            </a:r>
            <a:r>
              <a:rPr lang="de-CH" sz="2200" b="1" dirty="0" err="1"/>
              <a:t>them</a:t>
            </a:r>
            <a:endParaRPr lang="de-CH" sz="2200" b="1" dirty="0"/>
          </a:p>
          <a:p>
            <a:pPr marL="271462" lvl="1" indent="0">
              <a:buNone/>
              <a:defRPr sz="1800">
                <a:solidFill>
                  <a:srgbClr val="000000"/>
                </a:solidFill>
              </a:defRPr>
            </a:pPr>
            <a:endParaRPr lang="de-CH" sz="2200" b="1" dirty="0"/>
          </a:p>
          <a:p>
            <a:pPr>
              <a:buFont typeface="Wingdings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de-CH" sz="2500" dirty="0"/>
              <a:t>Different </a:t>
            </a:r>
            <a:r>
              <a:rPr lang="de-CH" sz="2500" dirty="0" err="1"/>
              <a:t>manuscript</a:t>
            </a:r>
            <a:r>
              <a:rPr lang="de-CH" sz="2500" dirty="0"/>
              <a:t> </a:t>
            </a:r>
            <a:r>
              <a:rPr lang="de-CH" sz="2500" dirty="0" err="1"/>
              <a:t>formats</a:t>
            </a:r>
            <a:r>
              <a:rPr lang="de-CH" sz="2500" dirty="0"/>
              <a:t> </a:t>
            </a:r>
            <a:r>
              <a:rPr lang="de-CH" sz="2500" dirty="0" err="1"/>
              <a:t>have</a:t>
            </a:r>
            <a:r>
              <a:rPr lang="de-CH" sz="2500" dirty="0"/>
              <a:t> different </a:t>
            </a:r>
            <a:r>
              <a:rPr lang="de-CH" sz="2500" dirty="0" err="1"/>
              <a:t>rules</a:t>
            </a:r>
            <a:endParaRPr lang="de-CH" sz="2500" dirty="0"/>
          </a:p>
          <a:p>
            <a:pPr lvl="1">
              <a:buFont typeface="Wingdings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de-CH" sz="2200" dirty="0" err="1"/>
              <a:t>Article</a:t>
            </a:r>
            <a:endParaRPr lang="de-CH" sz="2200" dirty="0"/>
          </a:p>
          <a:p>
            <a:pPr lvl="1">
              <a:buFont typeface="Wingdings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de-CH" sz="2200" dirty="0"/>
              <a:t>Short </a:t>
            </a:r>
            <a:r>
              <a:rPr lang="de-CH" sz="2200" dirty="0" err="1"/>
              <a:t>article</a:t>
            </a:r>
            <a:r>
              <a:rPr lang="de-CH" sz="2200" dirty="0"/>
              <a:t> (</a:t>
            </a:r>
            <a:r>
              <a:rPr lang="de-CH" sz="2200" dirty="0" err="1"/>
              <a:t>letter</a:t>
            </a:r>
            <a:r>
              <a:rPr lang="de-CH" sz="2200" dirty="0"/>
              <a:t>, </a:t>
            </a:r>
            <a:r>
              <a:rPr lang="de-CH" sz="2200" dirty="0" err="1"/>
              <a:t>brief</a:t>
            </a:r>
            <a:r>
              <a:rPr lang="de-CH" sz="2200" dirty="0"/>
              <a:t> </a:t>
            </a:r>
            <a:r>
              <a:rPr lang="de-CH" sz="2200" dirty="0" err="1"/>
              <a:t>communication</a:t>
            </a:r>
            <a:r>
              <a:rPr lang="de-CH" sz="2200" dirty="0"/>
              <a:t>)</a:t>
            </a:r>
          </a:p>
          <a:p>
            <a:pPr lvl="1">
              <a:buFont typeface="Wingdings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de-CH" sz="2200" dirty="0"/>
              <a:t>Review</a:t>
            </a:r>
          </a:p>
          <a:p>
            <a:pPr>
              <a:buFont typeface="Wingdings" charset="2"/>
              <a:buChar char="§"/>
              <a:defRPr sz="1800">
                <a:solidFill>
                  <a:srgbClr val="000000"/>
                </a:solidFill>
              </a:defRPr>
            </a:pPr>
            <a:endParaRPr lang="de-CH" sz="2500" dirty="0"/>
          </a:p>
          <a:p>
            <a:pPr>
              <a:buFont typeface="Wingdings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de-CH" sz="2500" dirty="0" err="1"/>
              <a:t>Limitations</a:t>
            </a:r>
            <a:r>
              <a:rPr lang="de-CH" sz="2500" dirty="0"/>
              <a:t>: </a:t>
            </a:r>
            <a:r>
              <a:rPr lang="de-CH" sz="2500" dirty="0" err="1"/>
              <a:t>length</a:t>
            </a:r>
            <a:r>
              <a:rPr lang="de-CH" sz="2500" dirty="0"/>
              <a:t> </a:t>
            </a:r>
            <a:r>
              <a:rPr lang="de-CH" sz="2500" dirty="0" err="1"/>
              <a:t>of</a:t>
            </a:r>
            <a:r>
              <a:rPr lang="de-CH" sz="2500" dirty="0"/>
              <a:t> </a:t>
            </a:r>
            <a:r>
              <a:rPr lang="de-CH" sz="2500" dirty="0" err="1"/>
              <a:t>text</a:t>
            </a:r>
            <a:r>
              <a:rPr lang="de-CH" sz="2500" dirty="0"/>
              <a:t>, </a:t>
            </a:r>
            <a:r>
              <a:rPr lang="de-CH" sz="2500" dirty="0" err="1"/>
              <a:t>number</a:t>
            </a:r>
            <a:r>
              <a:rPr lang="de-CH" sz="2500" dirty="0"/>
              <a:t> </a:t>
            </a:r>
            <a:r>
              <a:rPr lang="de-CH" sz="2500" dirty="0" err="1"/>
              <a:t>of</a:t>
            </a:r>
            <a:r>
              <a:rPr lang="de-CH" sz="2500" dirty="0"/>
              <a:t> </a:t>
            </a:r>
            <a:r>
              <a:rPr lang="de-CH" sz="2500" dirty="0" err="1"/>
              <a:t>figures</a:t>
            </a:r>
            <a:r>
              <a:rPr lang="de-CH" sz="2500" dirty="0"/>
              <a:t>/</a:t>
            </a:r>
            <a:r>
              <a:rPr lang="de-CH" sz="2500" dirty="0" err="1"/>
              <a:t>tables</a:t>
            </a:r>
            <a:r>
              <a:rPr lang="de-CH" sz="2500" dirty="0"/>
              <a:t>, </a:t>
            </a:r>
            <a:r>
              <a:rPr lang="de-CH" sz="2500" dirty="0" err="1"/>
              <a:t>number</a:t>
            </a:r>
            <a:r>
              <a:rPr lang="de-CH" sz="2500" dirty="0"/>
              <a:t> </a:t>
            </a:r>
            <a:r>
              <a:rPr lang="de-CH" sz="2500" dirty="0" err="1"/>
              <a:t>of</a:t>
            </a:r>
            <a:r>
              <a:rPr lang="de-CH" sz="2500" dirty="0"/>
              <a:t> </a:t>
            </a:r>
            <a:r>
              <a:rPr lang="de-CH" sz="2500" dirty="0" err="1"/>
              <a:t>citations</a:t>
            </a:r>
            <a:r>
              <a:rPr lang="de-CH" sz="2500" dirty="0"/>
              <a:t>, etc.</a:t>
            </a:r>
          </a:p>
          <a:p>
            <a:pPr marL="271462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de-CH" sz="2200" dirty="0">
                <a:sym typeface="Wingdings"/>
              </a:rPr>
              <a:t> </a:t>
            </a:r>
            <a:r>
              <a:rPr lang="de-CH" sz="2200" dirty="0" err="1">
                <a:sym typeface="Wingdings"/>
              </a:rPr>
              <a:t>boils</a:t>
            </a:r>
            <a:r>
              <a:rPr lang="de-CH" sz="2200" dirty="0">
                <a:sym typeface="Wingdings"/>
              </a:rPr>
              <a:t> down </a:t>
            </a:r>
            <a:r>
              <a:rPr lang="de-CH" sz="2200" dirty="0" err="1">
                <a:sym typeface="Wingdings"/>
              </a:rPr>
              <a:t>to</a:t>
            </a:r>
            <a:r>
              <a:rPr lang="de-CH" sz="2200" dirty="0">
                <a:sym typeface="Wingdings"/>
              </a:rPr>
              <a:t> </a:t>
            </a:r>
            <a:r>
              <a:rPr lang="de-CH" sz="2200" dirty="0" err="1">
                <a:sym typeface="Wingdings"/>
              </a:rPr>
              <a:t>number</a:t>
            </a:r>
            <a:r>
              <a:rPr lang="de-CH" sz="2200" dirty="0">
                <a:sym typeface="Wingdings"/>
              </a:rPr>
              <a:t> </a:t>
            </a:r>
            <a:r>
              <a:rPr lang="de-CH" sz="2200" dirty="0" err="1">
                <a:sym typeface="Wingdings"/>
              </a:rPr>
              <a:t>of</a:t>
            </a:r>
            <a:r>
              <a:rPr lang="de-CH" sz="2200" dirty="0">
                <a:sym typeface="Wingdings"/>
              </a:rPr>
              <a:t> </a:t>
            </a:r>
            <a:r>
              <a:rPr lang="de-CH" sz="2200" dirty="0" err="1">
                <a:sym typeface="Wingdings"/>
              </a:rPr>
              <a:t>printed</a:t>
            </a:r>
            <a:r>
              <a:rPr lang="de-CH" sz="2200" dirty="0">
                <a:sym typeface="Wingdings"/>
              </a:rPr>
              <a:t> </a:t>
            </a:r>
            <a:r>
              <a:rPr lang="de-CH" sz="2200" dirty="0" err="1">
                <a:sym typeface="Wingdings"/>
              </a:rPr>
              <a:t>pages</a:t>
            </a:r>
            <a:endParaRPr lang="de-CH" sz="2200" dirty="0"/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/>
            </a:pPr>
            <a:r>
              <a:rPr lang="de-CH" sz="3600" dirty="0" err="1"/>
              <a:t>Instructions</a:t>
            </a:r>
            <a:r>
              <a:rPr lang="de-CH" sz="3600" dirty="0"/>
              <a:t> </a:t>
            </a:r>
            <a:r>
              <a:rPr lang="de-CH" sz="3600" dirty="0" err="1"/>
              <a:t>to</a:t>
            </a:r>
            <a:r>
              <a:rPr lang="de-CH" sz="3600" dirty="0"/>
              <a:t> </a:t>
            </a:r>
            <a:r>
              <a:rPr lang="de-CH" sz="3600" dirty="0" err="1"/>
              <a:t>authors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58312212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Learning scientific writing is similar to learning a language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Concise, accurate, structured, non-redundant</a:t>
            </a:r>
          </a:p>
          <a:p>
            <a:pPr marL="271462" lvl="1" indent="0">
              <a:buNone/>
            </a:pPr>
            <a:r>
              <a:rPr lang="en-US" sz="1800" dirty="0"/>
              <a:t>Example:</a:t>
            </a:r>
            <a:r>
              <a:rPr lang="en-US" sz="1800" i="1" dirty="0"/>
              <a:t> “Due to the fact of more run-off into the water, the end result is more bacteria in the water.”</a:t>
            </a:r>
          </a:p>
          <a:p>
            <a:pPr marL="271462" lvl="1" indent="0">
              <a:buNone/>
            </a:pPr>
            <a:r>
              <a:rPr lang="en-US" sz="1800" dirty="0"/>
              <a:t>Revision:</a:t>
            </a:r>
            <a:r>
              <a:rPr lang="en-US" sz="1800" i="1" dirty="0"/>
              <a:t> “Higher levels of bacteria are caused by increased run-off.”</a:t>
            </a:r>
          </a:p>
          <a:p>
            <a:endParaRPr lang="en-US" sz="2800" dirty="0"/>
          </a:p>
          <a:p>
            <a:r>
              <a:rPr lang="en-US" sz="2800" dirty="0"/>
              <a:t>Avoid:</a:t>
            </a:r>
          </a:p>
          <a:p>
            <a:pPr lvl="1"/>
            <a:r>
              <a:rPr lang="en-US" sz="2500" dirty="0"/>
              <a:t>non-quantitative adjectives (many/lots, some, little, very)</a:t>
            </a:r>
          </a:p>
          <a:p>
            <a:pPr lvl="1"/>
            <a:r>
              <a:rPr lang="en-US" sz="2500" dirty="0"/>
              <a:t>ambiguous wording, grammar</a:t>
            </a:r>
          </a:p>
          <a:p>
            <a:pPr marL="271462" lvl="1" indent="0">
              <a:buNone/>
            </a:pPr>
            <a:r>
              <a:rPr lang="en-US" sz="1800" i="1" dirty="0"/>
              <a:t>“Using multiple-regression techniques, the animals in Experiment I were found to be significantly </a:t>
            </a:r>
            <a:r>
              <a:rPr lang="is-IS" sz="1800" i="1" dirty="0"/>
              <a:t>…</a:t>
            </a:r>
            <a:r>
              <a:rPr lang="en-US" sz="1800" i="1" dirty="0"/>
              <a:t>”</a:t>
            </a:r>
          </a:p>
          <a:p>
            <a:pPr marL="415528" indent="-342900"/>
            <a:endParaRPr lang="en-US" sz="2800" dirty="0"/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/>
            </a:pPr>
            <a:r>
              <a:rPr lang="de-CH" sz="3600" dirty="0"/>
              <a:t>General </a:t>
            </a:r>
            <a:r>
              <a:rPr lang="de-CH" sz="3600" dirty="0" err="1"/>
              <a:t>considerations</a:t>
            </a:r>
            <a:endParaRPr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966945" y="6550223"/>
            <a:ext cx="7225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people.vetmed.wsu.edu</a:t>
            </a:r>
            <a:r>
              <a:rPr lang="en-US" sz="1400" dirty="0"/>
              <a:t>/</a:t>
            </a:r>
            <a:r>
              <a:rPr lang="en-US" sz="1400" dirty="0" err="1"/>
              <a:t>jmgay</a:t>
            </a:r>
            <a:r>
              <a:rPr lang="en-US" sz="1400" dirty="0"/>
              <a:t>/courses/documents/</a:t>
            </a:r>
            <a:r>
              <a:rPr lang="en-US" sz="1400"/>
              <a:t>ScientificWritingWordUsage.pdf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50649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/>
            </a:pPr>
            <a:r>
              <a:rPr lang="de-CH" sz="3600" dirty="0"/>
              <a:t>Abstract</a:t>
            </a:r>
            <a:endParaRPr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231" y="870902"/>
            <a:ext cx="7092129" cy="58796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9461" y="6535614"/>
            <a:ext cx="7596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cbs.umn.edu</a:t>
            </a:r>
            <a:r>
              <a:rPr lang="en-US" sz="1400" dirty="0"/>
              <a:t>/sites/</a:t>
            </a:r>
            <a:r>
              <a:rPr lang="en-US" sz="1400" dirty="0" err="1"/>
              <a:t>cbs.umn.edu</a:t>
            </a:r>
            <a:r>
              <a:rPr lang="en-US" sz="1400" dirty="0"/>
              <a:t>/files/public/downloads/</a:t>
            </a:r>
            <a:r>
              <a:rPr lang="en-US" sz="1400" dirty="0" err="1"/>
              <a:t>Annotated_Nature_abstract.pdf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1260478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Guide the reader from a general/theoretical description of the topic to the very specific question or hypothesis you are aiming to investigate</a:t>
            </a:r>
          </a:p>
          <a:p>
            <a:endParaRPr lang="en-US" sz="2800" dirty="0"/>
          </a:p>
          <a:p>
            <a:pPr lvl="1"/>
            <a:r>
              <a:rPr lang="en-US" sz="2500" dirty="0"/>
              <a:t>indicate why the general research area is of importance</a:t>
            </a:r>
          </a:p>
          <a:p>
            <a:pPr lvl="1"/>
            <a:r>
              <a:rPr lang="en-US" sz="2500" dirty="0"/>
              <a:t>indicate the need to extend previous work</a:t>
            </a:r>
          </a:p>
          <a:p>
            <a:pPr lvl="1"/>
            <a:r>
              <a:rPr lang="en-US" sz="2500" dirty="0"/>
              <a:t>announce the experimental procedure and general findings</a:t>
            </a:r>
          </a:p>
          <a:p>
            <a:endParaRPr lang="en-US" sz="2800" dirty="0"/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/>
            </a:pPr>
            <a:r>
              <a:rPr lang="de-CH" sz="3600" dirty="0" err="1"/>
              <a:t>Introduction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3152865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Accurate description of materials and methods </a:t>
            </a:r>
          </a:p>
          <a:p>
            <a:endParaRPr lang="en-US" sz="2800" dirty="0"/>
          </a:p>
          <a:p>
            <a:r>
              <a:rPr lang="en-US" sz="2800" dirty="0"/>
              <a:t>Necessary and sufficient information for reproducing all results</a:t>
            </a:r>
          </a:p>
          <a:p>
            <a:endParaRPr lang="en-US" sz="2800" dirty="0"/>
          </a:p>
          <a:p>
            <a:r>
              <a:rPr lang="en-US" sz="2800" dirty="0"/>
              <a:t>Pay attention to use of units, vendor details, software version used, etc.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/>
            </a:pPr>
            <a:r>
              <a:rPr lang="de-CH" sz="3600" dirty="0"/>
              <a:t>Materials </a:t>
            </a:r>
            <a:r>
              <a:rPr lang="de-CH" sz="3600" dirty="0" err="1"/>
              <a:t>and</a:t>
            </a:r>
            <a:r>
              <a:rPr lang="de-CH" sz="3600" dirty="0"/>
              <a:t> </a:t>
            </a:r>
            <a:r>
              <a:rPr lang="de-CH" sz="3600" dirty="0" err="1"/>
              <a:t>Methods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7245095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Section are organized as the following:</a:t>
            </a:r>
          </a:p>
          <a:p>
            <a:endParaRPr lang="en-US" sz="2800" dirty="0"/>
          </a:p>
          <a:p>
            <a:pPr lvl="0"/>
            <a:r>
              <a:rPr lang="en-US" sz="2800" dirty="0"/>
              <a:t>Section title that explains the purpose or the main question</a:t>
            </a:r>
          </a:p>
          <a:p>
            <a:pPr lvl="0"/>
            <a:r>
              <a:rPr lang="en-US" sz="2800" dirty="0"/>
              <a:t>Methods are briefly mentioned </a:t>
            </a:r>
          </a:p>
          <a:p>
            <a:pPr lvl="0"/>
            <a:r>
              <a:rPr lang="en-US" sz="2800" dirty="0"/>
              <a:t>Results are presented (figures, tables)</a:t>
            </a:r>
          </a:p>
          <a:p>
            <a:pPr lvl="0"/>
            <a:r>
              <a:rPr lang="en-US" sz="2800" dirty="0"/>
              <a:t>Simple explanation/conclusion can be mentioned</a:t>
            </a:r>
          </a:p>
          <a:p>
            <a:pPr lvl="0"/>
            <a:r>
              <a:rPr lang="en-US" sz="2800" dirty="0"/>
              <a:t>Tables/figures and individual sub-parts of figures, as well as supplementary figures, must appear in the order in which they are mentioned in the text.</a:t>
            </a:r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/>
            </a:pPr>
            <a:r>
              <a:rPr lang="de-CH" sz="3600" dirty="0" err="1"/>
              <a:t>Results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23711705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Theme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936</Words>
  <Application>Microsoft Macintosh PowerPoint</Application>
  <PresentationFormat>Panorámica</PresentationFormat>
  <Paragraphs>149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Arial</vt:lpstr>
      <vt:lpstr>Wingdings</vt:lpstr>
      <vt:lpstr>Default Theme</vt:lpstr>
      <vt:lpstr>Report writing and presentation skills</vt:lpstr>
      <vt:lpstr>How to write a report? - Some guidelines</vt:lpstr>
      <vt:lpstr>Structure of a scientific manuscript </vt:lpstr>
      <vt:lpstr>Instructions to authors</vt:lpstr>
      <vt:lpstr>General considerations</vt:lpstr>
      <vt:lpstr>Abstract</vt:lpstr>
      <vt:lpstr>Introduction</vt:lpstr>
      <vt:lpstr>Materials and Methods</vt:lpstr>
      <vt:lpstr>Results</vt:lpstr>
      <vt:lpstr>Discussion</vt:lpstr>
      <vt:lpstr>References</vt:lpstr>
      <vt:lpstr>Figures and tables</vt:lpstr>
      <vt:lpstr>Figures and tables</vt:lpstr>
      <vt:lpstr>Figures and tables</vt:lpstr>
      <vt:lpstr>Final remark</vt:lpstr>
      <vt:lpstr>Presentation skills - Some guidelines</vt:lpstr>
      <vt:lpstr>Structure of a scientific presentation </vt:lpstr>
      <vt:lpstr>General considerations</vt:lpstr>
      <vt:lpstr>Recommendations (common mistakes)</vt:lpstr>
      <vt:lpstr>Recommendations (common mistakes)</vt:lpstr>
      <vt:lpstr>Block Course report &amp; presentation details</vt:lpstr>
      <vt:lpstr>Presentación de PowerPoint</vt:lpstr>
    </vt:vector>
  </TitlesOfParts>
  <Company>Microbiology ETH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study of gut microbiota using the 16S rRNA gene</dc:title>
  <dc:creator>shinichi.sunagawa@hotmail.com</dc:creator>
  <cp:lastModifiedBy>Microsoft Office User</cp:lastModifiedBy>
  <cp:revision>35</cp:revision>
  <dcterms:created xsi:type="dcterms:W3CDTF">2017-03-06T13:56:51Z</dcterms:created>
  <dcterms:modified xsi:type="dcterms:W3CDTF">2021-11-23T10:14:08Z</dcterms:modified>
</cp:coreProperties>
</file>