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303" r:id="rId5"/>
    <p:sldId id="288" r:id="rId6"/>
    <p:sldId id="290" r:id="rId7"/>
    <p:sldId id="291" r:id="rId8"/>
    <p:sldId id="289" r:id="rId9"/>
    <p:sldId id="292" r:id="rId10"/>
    <p:sldId id="293" r:id="rId11"/>
    <p:sldId id="304" r:id="rId12"/>
    <p:sldId id="294" r:id="rId13"/>
    <p:sldId id="297" r:id="rId14"/>
    <p:sldId id="295" r:id="rId15"/>
    <p:sldId id="298" r:id="rId16"/>
    <p:sldId id="299" r:id="rId17"/>
    <p:sldId id="300" r:id="rId18"/>
    <p:sldId id="301" r:id="rId19"/>
    <p:sldId id="302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7A3"/>
    <a:srgbClr val="FF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6B70-D4A8-479C-938A-8728C79C5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041AC-DFAA-4058-851E-0EAB6E483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A888-4409-436D-A4BD-95AC7E1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5580-D686-4FC6-B7BB-12CF4421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28E2-9F03-4226-9E73-7E41C28B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6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131-B686-4B9F-93C5-78261AC5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604D-9AEF-4AFA-949E-54A25188A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7B28-B552-45E2-804C-E98EDBD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7523-5C07-4C71-8AFF-0F87F653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3DF6-F8A6-4CC8-8CA6-9D742AFB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96585-EDA6-4A10-AE46-93F9B2535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5E45-176C-4094-8985-FDA2A2C8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0BE3-59A5-45ED-ADCE-13D6C156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6320C-B932-4CAD-8AF4-775A974B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ED39-9E41-4B54-ACE6-4C776D1B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1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FE66-5380-4426-AF88-A5819A38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CD71-506F-401A-9E55-4A086A1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E58-6031-4ED6-AF5D-3DE5A63C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0CBC-8911-4227-8A3A-3B2DE42C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6942-5A07-413E-A365-1F9A938D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EA92-12D0-4138-BFB1-BE5A41D1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7FEE-D322-4FDF-B303-43013FA2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AFBE-362F-4B64-B9AB-0AA9E2D7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07A0-D2EF-43AC-BA0B-6C9E047F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1293-B096-4BA3-81CF-44821703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B739-F33E-49FA-93E6-3E492932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1247-DF7B-4640-A131-03CE2F33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ED20-95A9-476E-87B0-05A8E3F8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62FA-D72E-4570-9FCD-FAD8724C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D9C05-F7A0-4F70-9155-E9DA9DF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84A4-FC26-4E81-9E33-96A5835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4797-8239-48D0-A067-E651BF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64E22-694E-48AC-A87E-F2B97511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01AA-973E-4A10-BE41-3550EA29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F3623-4664-46A6-8117-26B6B9A0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EAE3F-F081-411F-B88C-818E083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183CC-AE35-475A-9534-641DA7A9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22995-7FDE-4CF8-AA52-2DF95B51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0681-87C5-4851-A8FA-3684901E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8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8BD9-E5C8-442A-86D1-24A6A150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346DE-A3E6-4D36-8B97-5473CFB6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B8CBC-E06A-4262-927F-8196C827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1663C-66A5-4B69-93DE-457F0932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D413F-4797-4546-92AF-8A899E04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BEB0F-E300-47D2-A7A7-136289C7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5B3A-FDAA-4494-8FF0-AB8B32D9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1FD8-862F-43B3-B171-82496341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CD10-8B09-4D17-B49F-6FDCDE0F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D730F-5F1E-493E-BE89-33C2953E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EA2D2-FC28-49D8-8310-583354D7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E319-B10A-491F-9F7C-7067F54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7C723-C76A-46B6-AC43-ABC8508C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0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4C58-AFEF-4CC6-B0B8-BD815B5A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BB188-4E6D-4EC1-8AFA-E883E3EC9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380F-4C18-454F-94B8-04C2BED9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6751-458C-4FFA-9104-7306E16D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E8A0E-0D3A-4969-8C9F-0C8A291B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D0037-6DF3-4D80-BF44-06C57E9B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8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F8457-5294-4A46-8792-443B70DE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7703C-1345-47F8-A32E-B69B6BCA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633E-6BEE-4D2B-8334-4A4D67803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F4D0-8814-48C9-846E-B801902CBBB5}" type="datetimeFigureOut">
              <a:rPr lang="en-GB" smtClean="0"/>
              <a:t>10.11.2021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4450-309E-45B6-96CD-F37ADD1D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CFB-3F07-46D3-9BF2-F4EFE9B3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7D71-7538-4FE0-B276-B09192DC1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6A8F-CD4A-4CCF-9C55-4ED7AED2B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A55E8-9B4F-4083-BA71-9B41EBAFC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7553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32D0-68C1-4C68-9AED-990BF4AB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19C6E-9806-43BE-9769-6D6D1ABC21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frames are 2-dimensional structures where each column can have a different mode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are the standard tabular format for data in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DA51C-3151-43A0-8204-E21A6B375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Declare a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data.frame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df &lt;-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data.frame</a:t>
            </a: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(names=c("Anna", "Ben", "Chris"), scores=c(23, 31, 34))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84250" algn="r"/>
                <a:tab pos="1976438" algn="r"/>
              </a:tabLst>
            </a:pP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names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</a:rPr>
              <a:t>	scores</a:t>
            </a:r>
          </a:p>
          <a:p>
            <a:pPr marL="0" indent="0">
              <a:buNone/>
              <a:tabLst>
                <a:tab pos="984250" algn="r"/>
                <a:tab pos="1976438" algn="r"/>
              </a:tabLst>
            </a:pP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</a:rPr>
              <a:t>1	Anna	23</a:t>
            </a:r>
          </a:p>
          <a:p>
            <a:pPr marL="0" indent="0">
              <a:buNone/>
              <a:tabLst>
                <a:tab pos="984250" algn="r"/>
                <a:tab pos="1976438" algn="r"/>
              </a:tabLst>
            </a:pP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</a:rPr>
              <a:t>2	Ben	31</a:t>
            </a:r>
          </a:p>
          <a:p>
            <a:pPr marL="0" indent="0">
              <a:buNone/>
              <a:tabLst>
                <a:tab pos="984250" algn="r"/>
                <a:tab pos="1976438" algn="r"/>
              </a:tabLst>
            </a:pP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</a:rPr>
              <a:t>3	Chris	34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5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A618D5-75BB-48AA-AF4D-352E24B03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Variables 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677FA0C-AD79-49E3-85EC-B40257649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5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C562-9F4A-4518-BBB6-492BE297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7B2C12-EC22-4C97-8380-28E2C5C6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Variables have </a:t>
            </a:r>
            <a:r>
              <a:rPr lang="en-GB" b="1" dirty="0"/>
              <a:t>names</a:t>
            </a:r>
            <a:r>
              <a:rPr lang="en-GB" dirty="0"/>
              <a:t> that you refer to in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Vector and list </a:t>
            </a:r>
            <a:r>
              <a:rPr lang="en-GB" b="1" dirty="0"/>
              <a:t>elements</a:t>
            </a:r>
            <a:r>
              <a:rPr lang="en-GB" dirty="0"/>
              <a:t>, and data frame </a:t>
            </a:r>
            <a:r>
              <a:rPr lang="en-GB" b="1" dirty="0"/>
              <a:t>rows</a:t>
            </a:r>
            <a:r>
              <a:rPr lang="en-GB" dirty="0"/>
              <a:t> and </a:t>
            </a:r>
            <a:r>
              <a:rPr lang="en-GB" b="1" dirty="0"/>
              <a:t>columns</a:t>
            </a:r>
            <a:r>
              <a:rPr lang="en-GB" dirty="0"/>
              <a:t> can also be named individually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use these names to select specific elements of your containers</a:t>
            </a:r>
          </a:p>
        </p:txBody>
      </p:sp>
    </p:spTree>
    <p:extLst>
      <p:ext uri="{BB962C8B-B14F-4D97-AF65-F5344CB8AC3E}">
        <p14:creationId xmlns:p14="http://schemas.microsoft.com/office/powerpoint/2010/main" val="394482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Indexing: 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437C-05D6-474D-A6BB-C0E019FC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28905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Names can be used to extract specific elements of a vector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 also internally indexes the elements by </a:t>
            </a:r>
            <a:r>
              <a:rPr lang="en-GB" b="1" dirty="0"/>
              <a:t>position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14676"/>
            <a:ext cx="10515600" cy="306228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Access single element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 &lt;- c("C", "M", "Field")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names(x) &lt;- c("Initial", "Middle", "Surname")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X[1]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X["Initial"]</a:t>
            </a:r>
          </a:p>
        </p:txBody>
      </p:sp>
    </p:spTree>
    <p:extLst>
      <p:ext uri="{BB962C8B-B14F-4D97-AF65-F5344CB8AC3E}">
        <p14:creationId xmlns:p14="http://schemas.microsoft.com/office/powerpoint/2010/main" val="323287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Slicing: 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437C-05D6-474D-A6BB-C0E019FC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2890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dirty="0"/>
              <a:t>You can also use a vector or range to </a:t>
            </a:r>
            <a:r>
              <a:rPr lang="en-GB" b="1" dirty="0"/>
              <a:t>slice</a:t>
            </a:r>
            <a:r>
              <a:rPr lang="en-GB" dirty="0"/>
              <a:t> a vector</a:t>
            </a:r>
            <a:endParaRPr lang="en-GB" b="1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14676"/>
            <a:ext cx="10515600" cy="306228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Access multiple elements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 &lt;- c("C", "M", "Field")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names(x) &lt;- c("Initial", "Middle", "Surname")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X[1:2]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X[c("Initial", "Surname")]</a:t>
            </a:r>
          </a:p>
        </p:txBody>
      </p:sp>
    </p:spTree>
    <p:extLst>
      <p:ext uri="{BB962C8B-B14F-4D97-AF65-F5344CB8AC3E}">
        <p14:creationId xmlns:p14="http://schemas.microsoft.com/office/powerpoint/2010/main" val="234637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Slicing: lists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Access list elements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x &lt;- list(names=c("Anna", "Ben", "Chris"), scores=c(23, 31, 34))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770313" algn="l"/>
              </a:tabLst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x[1]	# returns a list of 1 element</a:t>
            </a:r>
          </a:p>
          <a:p>
            <a:pPr marL="0" indent="0">
              <a:buNone/>
              <a:tabLst>
                <a:tab pos="3770313" algn="l"/>
              </a:tabLst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x[[1]]	# returns the element</a:t>
            </a:r>
          </a:p>
          <a:p>
            <a:pPr marL="0" indent="0">
              <a:buNone/>
              <a:tabLst>
                <a:tab pos="3770313" algn="l"/>
              </a:tabLst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X[["names"]]	# returns the element</a:t>
            </a:r>
          </a:p>
        </p:txBody>
      </p:sp>
    </p:spTree>
    <p:extLst>
      <p:ext uri="{BB962C8B-B14F-4D97-AF65-F5344CB8AC3E}">
        <p14:creationId xmlns:p14="http://schemas.microsoft.com/office/powerpoint/2010/main" val="258508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A41-A23D-4D99-9B2F-830A6AC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Slicing: data frames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A37DB6B-D3B7-43F2-84B3-8F90CE99F3B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Access data frame elements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x &lt;- 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data.frame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(name=c("Anna", "Ben", "Chris"), score=c(23, 31, 34))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770313" algn="l"/>
              </a:tabLst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x[1,]	# returns the first row</a:t>
            </a:r>
          </a:p>
          <a:p>
            <a:pPr marL="0" indent="0">
              <a:buNone/>
              <a:tabLst>
                <a:tab pos="3770313" algn="l"/>
              </a:tabLst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770313" algn="l"/>
              </a:tabLst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x[,1]</a:t>
            </a:r>
          </a:p>
          <a:p>
            <a:pPr marL="0" indent="0">
              <a:buNone/>
              <a:tabLst>
                <a:tab pos="3770313" algn="l"/>
              </a:tabLst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x[,"name"]</a:t>
            </a:r>
          </a:p>
          <a:p>
            <a:pPr marL="0" indent="0">
              <a:buNone/>
              <a:tabLst>
                <a:tab pos="3770313" algn="l"/>
              </a:tabLst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x$name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# returns the first column</a:t>
            </a:r>
          </a:p>
          <a:p>
            <a:pPr marL="0" indent="0">
              <a:buNone/>
              <a:tabLst>
                <a:tab pos="3770313" algn="l"/>
              </a:tabLst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770313" algn="l"/>
              </a:tabLst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x[1,1]	# returns a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20406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F911-D048-407A-965F-558F24B5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7791-A5CE-49E4-8F85-2D629313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can slice using:</a:t>
            </a:r>
          </a:p>
          <a:p>
            <a:pPr lvl="1"/>
            <a:r>
              <a:rPr lang="en-GB" dirty="0"/>
              <a:t>an index or name</a:t>
            </a:r>
          </a:p>
          <a:p>
            <a:pPr lvl="1"/>
            <a:r>
              <a:rPr lang="en-GB" dirty="0"/>
              <a:t>a range (of indices)</a:t>
            </a:r>
          </a:p>
          <a:p>
            <a:pPr lvl="1"/>
            <a:r>
              <a:rPr lang="en-GB" dirty="0"/>
              <a:t>a vector of indices or names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also provide a vector of </a:t>
            </a:r>
            <a:r>
              <a:rPr lang="en-GB" b="1" dirty="0"/>
              <a:t>logical</a:t>
            </a:r>
            <a:r>
              <a:rPr lang="en-GB" dirty="0"/>
              <a:t> values, TRUE or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generate such a vector </a:t>
            </a:r>
            <a:r>
              <a:rPr lang="en-GB" b="1" dirty="0"/>
              <a:t>using the vector you want to slice itself</a:t>
            </a:r>
          </a:p>
        </p:txBody>
      </p:sp>
    </p:spTree>
    <p:extLst>
      <p:ext uri="{BB962C8B-B14F-4D97-AF65-F5344CB8AC3E}">
        <p14:creationId xmlns:p14="http://schemas.microsoft.com/office/powerpoint/2010/main" val="218996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D754-E635-4743-A048-D7D52963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slicing: an example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F34EAD7-94E2-4C09-8562-B6537365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 &lt;- 1:10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[1] 1  2  3  4  5  6  7  8  9  10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slice &lt;- x &lt; 5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[1] TRUE 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FALSE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x[slice]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[1] 1  2  3  4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x[x&lt;5]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[1] 1  2  3  4</a:t>
            </a:r>
          </a:p>
        </p:txBody>
      </p:sp>
    </p:spTree>
    <p:extLst>
      <p:ext uri="{BB962C8B-B14F-4D97-AF65-F5344CB8AC3E}">
        <p14:creationId xmlns:p14="http://schemas.microsoft.com/office/powerpoint/2010/main" val="417197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9C13-8616-46D6-9B64-67B5675A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slicing: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DD6E-849D-4FED-80BF-E1EDD898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can use any compatible vector to slice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means you can slice one variable with a logical statement about another variable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More likely, you want to slice a data frame with a logical statement about one of its columns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I.e.: show the rows which satisfy this statement about this column</a:t>
            </a:r>
          </a:p>
        </p:txBody>
      </p:sp>
    </p:spTree>
    <p:extLst>
      <p:ext uri="{BB962C8B-B14F-4D97-AF65-F5344CB8AC3E}">
        <p14:creationId xmlns:p14="http://schemas.microsoft.com/office/powerpoint/2010/main" val="350226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AB3D-D81A-49D5-B604-C371A03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199F-81D9-4BA5-A270-9CA27EA9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Workbench/Studio intro</a:t>
            </a:r>
          </a:p>
          <a:p>
            <a:r>
              <a:rPr lang="en-GB" dirty="0"/>
              <a:t>Calculator</a:t>
            </a:r>
          </a:p>
          <a:p>
            <a:r>
              <a:rPr lang="en-GB" dirty="0"/>
              <a:t>Variables</a:t>
            </a:r>
          </a:p>
          <a:p>
            <a:r>
              <a:rPr lang="en-GB" dirty="0"/>
              <a:t>Types</a:t>
            </a:r>
          </a:p>
          <a:p>
            <a:r>
              <a:rPr lang="en-GB" dirty="0"/>
              <a:t>Vectors, Lists, DFs</a:t>
            </a:r>
          </a:p>
          <a:p>
            <a:r>
              <a:rPr lang="en-GB" dirty="0"/>
              <a:t>Names, indexing</a:t>
            </a:r>
          </a:p>
          <a:p>
            <a:r>
              <a:rPr lang="en-GB" dirty="0"/>
              <a:t>Slicing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58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34323-3054-4A25-B809-6CB1A3135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Slicing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49332D-7E88-47CD-BE14-E6827FF9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3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C736-B6BA-4FD3-9C2B-0B7CB2F3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Workbench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C0DB0-B9B9-4005-A25A-04F100A1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2764B-4B92-452C-8A97-9C67B2B7C171}"/>
              </a:ext>
            </a:extLst>
          </p:cNvPr>
          <p:cNvSpPr txBox="1"/>
          <p:nvPr/>
        </p:nvSpPr>
        <p:spPr>
          <a:xfrm>
            <a:off x="740875" y="3098055"/>
            <a:ext cx="89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D68C4-16B7-44FD-A62E-0C53AAF53386}"/>
              </a:ext>
            </a:extLst>
          </p:cNvPr>
          <p:cNvSpPr txBox="1"/>
          <p:nvPr/>
        </p:nvSpPr>
        <p:spPr>
          <a:xfrm>
            <a:off x="10554147" y="4467322"/>
            <a:ext cx="1335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File Browser</a:t>
            </a:r>
            <a:br>
              <a:rPr lang="en-GB" dirty="0">
                <a:solidFill>
                  <a:srgbClr val="FFC00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Plots</a:t>
            </a:r>
            <a:br>
              <a:rPr lang="en-GB" dirty="0">
                <a:solidFill>
                  <a:srgbClr val="FFC00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Packages</a:t>
            </a:r>
            <a:br>
              <a:rPr lang="en-GB" dirty="0">
                <a:solidFill>
                  <a:srgbClr val="FFC00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Help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704F6-4FB7-4EB2-8F63-E673F98FB741}"/>
              </a:ext>
            </a:extLst>
          </p:cNvPr>
          <p:cNvSpPr txBox="1"/>
          <p:nvPr/>
        </p:nvSpPr>
        <p:spPr>
          <a:xfrm>
            <a:off x="10554147" y="272872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279E9-A45D-48B9-8868-80FF4C2059F2}"/>
              </a:ext>
            </a:extLst>
          </p:cNvPr>
          <p:cNvSpPr txBox="1"/>
          <p:nvPr/>
        </p:nvSpPr>
        <p:spPr>
          <a:xfrm>
            <a:off x="528253" y="513788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A247A3"/>
                </a:solidFill>
              </a:rPr>
              <a:t>R Console</a:t>
            </a:r>
          </a:p>
        </p:txBody>
      </p:sp>
    </p:spTree>
    <p:extLst>
      <p:ext uri="{BB962C8B-B14F-4D97-AF65-F5344CB8AC3E}">
        <p14:creationId xmlns:p14="http://schemas.microsoft.com/office/powerpoint/2010/main" val="29670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BC426-7056-4F9B-BA85-51AE346A0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Workbench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72AE2F-09FB-4ED2-902A-D84893C67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5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66FE-1AF6-4C2A-8B78-EDBBEBAD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4BBE-A24F-4B36-A5CD-18D0CFD7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may seem trivial but the power of programming comes from the ability to store data in </a:t>
            </a:r>
            <a:r>
              <a:rPr lang="en-GB" b="1" dirty="0"/>
              <a:t>variables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A variable has an associated </a:t>
            </a:r>
            <a:r>
              <a:rPr lang="en-GB" b="1" dirty="0"/>
              <a:t>name</a:t>
            </a:r>
            <a:r>
              <a:rPr lang="en-GB" dirty="0"/>
              <a:t> to identify and refer to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new variable must be </a:t>
            </a:r>
            <a:r>
              <a:rPr lang="en-GB" b="1" dirty="0"/>
              <a:t>declared</a:t>
            </a:r>
            <a:r>
              <a:rPr lang="en-GB" dirty="0"/>
              <a:t> and have data </a:t>
            </a:r>
            <a:r>
              <a:rPr lang="en-GB" b="1" dirty="0"/>
              <a:t>assigned</a:t>
            </a:r>
            <a:r>
              <a:rPr lang="en-GB" dirty="0"/>
              <a:t> to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Variables can be </a:t>
            </a:r>
            <a:r>
              <a:rPr lang="en-GB" b="1" dirty="0"/>
              <a:t>modified</a:t>
            </a:r>
            <a:r>
              <a:rPr lang="en-GB" dirty="0"/>
              <a:t> and </a:t>
            </a:r>
            <a:r>
              <a:rPr lang="en-GB" b="1" dirty="0"/>
              <a:t>removed</a:t>
            </a:r>
            <a:r>
              <a:rPr lang="en-GB" dirty="0"/>
              <a:t> if needed</a:t>
            </a:r>
          </a:p>
        </p:txBody>
      </p:sp>
    </p:spTree>
    <p:extLst>
      <p:ext uri="{BB962C8B-B14F-4D97-AF65-F5344CB8AC3E}">
        <p14:creationId xmlns:p14="http://schemas.microsoft.com/office/powerpoint/2010/main" val="35685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FB67-1F38-438B-8EDD-8F953025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3083-82D9-4142-BB33-C0944B7C4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/>
              <a:t>Programming languages use </a:t>
            </a:r>
            <a:r>
              <a:rPr lang="en-GB" b="1" dirty="0"/>
              <a:t>typed</a:t>
            </a:r>
            <a:r>
              <a:rPr lang="en-GB" dirty="0"/>
              <a:t> variables for ease of computation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computer can respond appropriately if a variable is a certain 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D075F-346F-45FA-B4DF-1A8522A8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/>
          <a:lstStyle/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int	integer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float	floating point number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character	letter or symbol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string	several characters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logical	TRUE / FALSE</a:t>
            </a:r>
          </a:p>
        </p:txBody>
      </p:sp>
    </p:spTree>
    <p:extLst>
      <p:ext uri="{BB962C8B-B14F-4D97-AF65-F5344CB8AC3E}">
        <p14:creationId xmlns:p14="http://schemas.microsoft.com/office/powerpoint/2010/main" val="14353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B83D-CD6A-4614-952A-065F975F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R: modes and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85F1C-17F5-4DE0-AB09-BA3C4E32C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/>
          <a:lstStyle/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A mode is ~ type</a:t>
            </a:r>
          </a:p>
          <a:p>
            <a:pPr marL="2603500" indent="-260350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numeric	any number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character	any string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logical	TRUE / FALSE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list	special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3C1F36A-2598-4B08-B5CD-53533F61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/>
          </a:solidFill>
        </p:spPr>
        <p:txBody>
          <a:bodyPr/>
          <a:lstStyle/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A class is a container</a:t>
            </a:r>
          </a:p>
          <a:p>
            <a:pPr marL="2603500" indent="-260350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vector	1D structure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matrix	2D structure</a:t>
            </a:r>
          </a:p>
          <a:p>
            <a:pPr marL="2603500" indent="-2603500">
              <a:buNone/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data.frame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2D mixed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formula	For stats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factor	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2989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AD45-17CB-413B-BD10-C6A98CCE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5CA64-FFA7-45B6-A0C0-F913B814A8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1-dimensional structure storing multiple values of the same mode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 will do arithmetic with vectors in an intelligent fashion if they are compatible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150FDBE-C190-4E0C-9FC2-64A4B0A25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/>
          <a:lstStyle/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Declare a vector</a:t>
            </a:r>
          </a:p>
          <a:p>
            <a:pPr marL="2603500" indent="-2603500">
              <a:buNone/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myvector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&lt;- c(0, 2, 5, 8)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another &lt;- c(1, 3)</a:t>
            </a:r>
          </a:p>
          <a:p>
            <a:pPr marL="2603500" indent="-260350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603500" indent="-2603500">
              <a:buNone/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myvector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+ another</a:t>
            </a:r>
          </a:p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[1] 1  5  6  11</a:t>
            </a:r>
          </a:p>
        </p:txBody>
      </p:sp>
    </p:spTree>
    <p:extLst>
      <p:ext uri="{BB962C8B-B14F-4D97-AF65-F5344CB8AC3E}">
        <p14:creationId xmlns:p14="http://schemas.microsoft.com/office/powerpoint/2010/main" val="172808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EB88-B849-4BED-877C-2022D318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58A8-0A63-4EA4-8FC3-4F46B10336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1-dimensional structure storing multiple variables of different modes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 cannot do 'vectorised' operations with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DC9C6D-BA30-419D-8787-E402BA8D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/>
          </a:solidFill>
        </p:spPr>
        <p:txBody>
          <a:bodyPr/>
          <a:lstStyle/>
          <a:p>
            <a:pPr marL="2603500" indent="-260350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# Declare a list</a:t>
            </a:r>
          </a:p>
          <a:p>
            <a:pPr marL="2603500" indent="-260350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603500" indent="-2603500">
              <a:buNone/>
            </a:pP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mylist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&lt;- list(0, 2, "a")</a:t>
            </a:r>
          </a:p>
          <a:p>
            <a:pPr marL="2603500" indent="-260350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603500" indent="-260350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1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826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R 1</vt:lpstr>
      <vt:lpstr>PowerPoint Presentation</vt:lpstr>
      <vt:lpstr>R Workbench</vt:lpstr>
      <vt:lpstr>R Workbench Demo</vt:lpstr>
      <vt:lpstr>Variables</vt:lpstr>
      <vt:lpstr>Types</vt:lpstr>
      <vt:lpstr>R: modes and classes</vt:lpstr>
      <vt:lpstr>Vectors</vt:lpstr>
      <vt:lpstr>Lists</vt:lpstr>
      <vt:lpstr>Data frames</vt:lpstr>
      <vt:lpstr>Variables Demo</vt:lpstr>
      <vt:lpstr>Names</vt:lpstr>
      <vt:lpstr>Indexing: vectors</vt:lpstr>
      <vt:lpstr>Slicing: vectors</vt:lpstr>
      <vt:lpstr>Slicing: lists</vt:lpstr>
      <vt:lpstr>Slicing: data frames</vt:lpstr>
      <vt:lpstr>Logical slicing</vt:lpstr>
      <vt:lpstr>Logical slicing: an example</vt:lpstr>
      <vt:lpstr>Logical slicing: advanced</vt:lpstr>
      <vt:lpstr>Slicing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Field  Christopher</dc:creator>
  <cp:lastModifiedBy>Field  Christopher</cp:lastModifiedBy>
  <cp:revision>35</cp:revision>
  <dcterms:created xsi:type="dcterms:W3CDTF">2021-10-25T13:18:26Z</dcterms:created>
  <dcterms:modified xsi:type="dcterms:W3CDTF">2021-11-10T14:38:39Z</dcterms:modified>
</cp:coreProperties>
</file>