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8" r:id="rId5"/>
    <p:sldId id="297" r:id="rId6"/>
    <p:sldId id="299" r:id="rId7"/>
    <p:sldId id="301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ED0-6F22-40FC-AEA2-3ABBB78C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36D7A-8298-4BB0-BC1F-7BA0662BE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F06D-2BF9-4F6C-AD27-48519DA4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4C05-3864-4CB5-9831-444E6D2A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CABB-C290-4694-942A-6F9CE746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BAE9-D64C-4934-8AA7-3ACE9EC5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0706D-74D5-407A-9AB0-E2D72940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230D-0A70-4350-9FB5-DE56C105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35E1-52AD-4164-8E37-B0737A26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3405-68CC-4C6F-B089-3AB2714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BE02A-8B27-44BE-B85E-3D90A19BF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638D3-D785-4C31-BA4C-047F5872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4982-1B3B-40B7-ABF5-4BF77BFE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3ABF-75D2-4CB1-B5E9-05DFFC82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ED78-5368-4247-9E8D-0F1B04DE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8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7D69-7D8A-4D75-8038-EFC5BAAF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A9F7-2DCF-4AA0-9D5A-10E88708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C2F4-8DA3-4082-ACBE-8C588850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862E-17BC-4F3F-A784-570A59A6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F799-68F1-4FC0-8F0C-BE07A940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6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6A20-8CD5-45A1-8EB9-0BBFEEFF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23970-652F-48EE-B777-7A14C6C6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DEDA-4231-4B23-91A2-40D3B22A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EB70-79A1-4A7D-AC98-2DCA7F23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BB3-8845-4417-AFF7-19F910A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0145-9AA6-408B-9E44-AFB9D380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B586-332F-4AA3-9689-099D8C29E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FD874-6488-4B9A-81DB-21F828B5F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AAB92-82EE-43DC-B019-C1E74966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1A323-2177-4487-BBAE-2AC04E95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8FE88-8DCB-42AF-89A4-B0B5C570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5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76CC-96EC-468F-B152-05A4F238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A2F56-883B-4DD4-B900-211240CE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518F3-668C-4073-A1B4-25319326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26A23-5CD8-44F3-8C4C-710756143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4D1D1-2324-4FEE-A8B4-29DFE5EA4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B0094-6193-49C3-A73B-76F43752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2E434-8ADE-4EB9-9D0E-B4827D54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9C7B1-C8C9-4D63-B96E-50D46F86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8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85AF-80D5-4592-AF6B-1E447334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AA07B-EF5C-476B-8B15-AB7B780F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9C116-540E-4CF7-AD61-C38E447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9DBBD-D243-41B1-862F-E4F3FE07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60D65-A6B3-4963-8868-689ECC31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96166-9068-48FF-8CB0-E89C2A37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209F-AC6E-4FCD-93F6-CC5FAE40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24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00DD-778A-4C6F-AB41-EAD5A30A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6862-B1AF-4CA9-9729-94F3120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53826-E563-4CA5-ACC7-FCBBED3DE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CD26-17D1-4918-AA12-4B1BC34D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24DF5-41AD-479A-8241-D90A49FF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66A94-E937-4F7D-BDA2-C1172114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8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1014-9AB3-4F7E-BBB9-924000A4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9FAF5-2C82-4F21-BAD2-428739836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5413E-BB43-47B0-991D-1AE35A066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368-30B0-49EB-830D-1D5788DB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CDD1-AC92-4339-A813-E50B144E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8550-13BF-438B-AF58-5DD17A55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4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1D9D6-134F-4F13-AC28-FE9B2B25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A4FEC-31C8-45C7-87E0-E9659C91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1639-5DFF-416A-91F2-1B2ADBB1C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344F-AB90-4938-A9D8-400F9B6D44EA}" type="datetimeFigureOut">
              <a:rPr lang="en-GB" smtClean="0"/>
              <a:t>08.11.2021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9516-DD49-4139-AF94-5FD79EE31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C2C1-8446-4CB2-A711-596D2B7DF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F4A3-24CC-4008-9AE3-20C6A334CF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53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DF-36D7-4F47-B055-21665FEB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Unix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C2D21-7D64-465E-8F73-4033EC508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2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F19C-4476-44C3-9CB2-0854AF33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Flow: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3ADD-D758-4223-97FF-AE1D6D53E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603375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Often you want to run several commands in series, which creates a lot of intermediate files.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be avoided by sending the output of one command directly to the input of the next.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28F28-E5DA-4BF0-AB8B-56251D484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0" y="3923819"/>
            <a:ext cx="11420879" cy="1143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83DDC-8E66-4D88-92FA-AF760D81C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0" y="3923818"/>
            <a:ext cx="11420879" cy="11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0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AE07430-BFD2-4957-BC25-9CB74485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Flow: pipe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F214C6F-B0D3-4653-AB83-21B5959A428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# Simple example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# First find lines with "female" then lines also with "Stool"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grep "female" </a:t>
            </a:r>
            <a:r>
              <a:rPr lang="en-GB" dirty="0" err="1">
                <a:solidFill>
                  <a:schemeClr val="bg1"/>
                </a:solidFill>
              </a:rPr>
              <a:t>metadata.tsv</a:t>
            </a:r>
            <a:r>
              <a:rPr lang="en-GB" dirty="0">
                <a:solidFill>
                  <a:schemeClr val="bg1"/>
                </a:solidFill>
              </a:rPr>
              <a:t> | grep "Stool"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# More complex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# First find A homopolymers, then sort (by length) then reduce + count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grep -</a:t>
            </a:r>
            <a:r>
              <a:rPr lang="en-GB" dirty="0" err="1">
                <a:solidFill>
                  <a:schemeClr val="bg1"/>
                </a:solidFill>
              </a:rPr>
              <a:t>oP</a:t>
            </a:r>
            <a:r>
              <a:rPr lang="en-GB" dirty="0">
                <a:solidFill>
                  <a:schemeClr val="bg1"/>
                </a:solidFill>
              </a:rPr>
              <a:t> "A{2,}" </a:t>
            </a:r>
            <a:r>
              <a:rPr lang="en-GB" dirty="0" err="1">
                <a:solidFill>
                  <a:schemeClr val="bg1"/>
                </a:solidFill>
              </a:rPr>
              <a:t>ecoli.fna</a:t>
            </a:r>
            <a:r>
              <a:rPr lang="en-GB" dirty="0">
                <a:solidFill>
                  <a:schemeClr val="bg1"/>
                </a:solidFill>
              </a:rPr>
              <a:t> | sort | </a:t>
            </a:r>
            <a:r>
              <a:rPr lang="en-GB" dirty="0" err="1">
                <a:solidFill>
                  <a:schemeClr val="bg1"/>
                </a:solidFill>
              </a:rPr>
              <a:t>uniq</a:t>
            </a:r>
            <a:r>
              <a:rPr lang="en-GB" dirty="0">
                <a:solidFill>
                  <a:schemeClr val="bg1"/>
                </a:solidFill>
              </a:rPr>
              <a:t> -c</a:t>
            </a:r>
          </a:p>
        </p:txBody>
      </p:sp>
    </p:spTree>
    <p:extLst>
      <p:ext uri="{BB962C8B-B14F-4D97-AF65-F5344CB8AC3E}">
        <p14:creationId xmlns:p14="http://schemas.microsoft.com/office/powerpoint/2010/main" val="342841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49891-07DC-4836-9FDF-BAA558ABC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 Flow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57ED08-B3AA-4F88-9874-DD36030E5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63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766C-902A-4637-AF20-40232C97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7EFF-3B1D-4B9A-9186-1CA0803A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 you want to run a particular piece of software..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order from easiest to hardest you could:</a:t>
            </a:r>
          </a:p>
          <a:p>
            <a:pPr marL="895350" indent="-895350">
              <a:buNone/>
            </a:pPr>
            <a:r>
              <a:rPr lang="en-GB" dirty="0"/>
              <a:t>	Ask your friendly sysadmin to install it for you</a:t>
            </a:r>
          </a:p>
          <a:p>
            <a:pPr marL="895350" indent="-895350">
              <a:buNone/>
            </a:pPr>
            <a:r>
              <a:rPr lang="en-GB" dirty="0"/>
              <a:t>	Use a docker or singularity image</a:t>
            </a:r>
          </a:p>
          <a:p>
            <a:pPr marL="895350" indent="-895350">
              <a:buNone/>
            </a:pPr>
            <a:r>
              <a:rPr lang="en-GB" dirty="0"/>
              <a:t>	Install it using </a:t>
            </a:r>
            <a:r>
              <a:rPr lang="en-GB" dirty="0" err="1"/>
              <a:t>Conda</a:t>
            </a:r>
            <a:endParaRPr lang="en-GB" dirty="0"/>
          </a:p>
          <a:p>
            <a:pPr marL="895350" indent="-895350">
              <a:buNone/>
            </a:pPr>
            <a:r>
              <a:rPr lang="en-GB" dirty="0"/>
              <a:t>	Install it from scratch, including libraries, dependencies and ensuring it does not clash with any existing installations</a:t>
            </a:r>
          </a:p>
        </p:txBody>
      </p:sp>
    </p:spTree>
    <p:extLst>
      <p:ext uri="{BB962C8B-B14F-4D97-AF65-F5344CB8AC3E}">
        <p14:creationId xmlns:p14="http://schemas.microsoft.com/office/powerpoint/2010/main" val="96644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59DD-A401-415D-B556-F98EF20E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Module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391E-CD88-4110-A840-29127C709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8880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Preinstalled software that automatically loads libraries, dependencies and avoids clashes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467929-0ED4-4A29-B06D-29F09D90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429000"/>
            <a:ext cx="10515600" cy="2747962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5200650" algn="l"/>
              </a:tabLst>
            </a:pPr>
            <a:r>
              <a:rPr lang="en-GB" dirty="0">
                <a:solidFill>
                  <a:schemeClr val="bg1"/>
                </a:solidFill>
              </a:rPr>
              <a:t>ml or module	base command; list loaded modules</a:t>
            </a:r>
          </a:p>
          <a:p>
            <a:pPr marL="0" indent="0">
              <a:buNone/>
              <a:tabLst>
                <a:tab pos="5200650" algn="l"/>
              </a:tabLst>
            </a:pPr>
            <a:r>
              <a:rPr lang="en-GB" dirty="0">
                <a:solidFill>
                  <a:schemeClr val="bg1"/>
                </a:solidFill>
              </a:rPr>
              <a:t>ml avail	list available modules</a:t>
            </a:r>
          </a:p>
          <a:p>
            <a:pPr marL="0" indent="0">
              <a:buNone/>
              <a:tabLst>
                <a:tab pos="5200650" algn="l"/>
              </a:tabLst>
            </a:pPr>
            <a:r>
              <a:rPr lang="en-GB" dirty="0">
                <a:solidFill>
                  <a:schemeClr val="bg1"/>
                </a:solidFill>
              </a:rPr>
              <a:t>ml &lt;name&gt; or ml load &lt;name&gt;	load named module</a:t>
            </a:r>
          </a:p>
          <a:p>
            <a:pPr marL="0" indent="0">
              <a:buNone/>
              <a:tabLst>
                <a:tab pos="5200650" algn="l"/>
              </a:tabLst>
            </a:pPr>
            <a:r>
              <a:rPr lang="en-GB" dirty="0">
                <a:solidFill>
                  <a:schemeClr val="bg1"/>
                </a:solidFill>
              </a:rPr>
              <a:t>ml unload &lt;name&gt;	unload named module</a:t>
            </a:r>
          </a:p>
          <a:p>
            <a:pPr marL="0" indent="0">
              <a:buNone/>
              <a:tabLst>
                <a:tab pos="5200650" algn="l"/>
              </a:tabLst>
            </a:pPr>
            <a:r>
              <a:rPr lang="en-GB" dirty="0">
                <a:solidFill>
                  <a:schemeClr val="bg1"/>
                </a:solidFill>
              </a:rPr>
              <a:t>ml purge	unload all modules</a:t>
            </a:r>
          </a:p>
          <a:p>
            <a:pPr marL="0" indent="0">
              <a:buNone/>
              <a:tabLst>
                <a:tab pos="5200650" algn="l"/>
              </a:tabLst>
            </a:pPr>
            <a:r>
              <a:rPr lang="en-GB" dirty="0">
                <a:solidFill>
                  <a:schemeClr val="bg1"/>
                </a:solidFill>
              </a:rPr>
              <a:t>ml spider &lt;name&gt;	search modules for name</a:t>
            </a:r>
          </a:p>
        </p:txBody>
      </p:sp>
    </p:spTree>
    <p:extLst>
      <p:ext uri="{BB962C8B-B14F-4D97-AF65-F5344CB8AC3E}">
        <p14:creationId xmlns:p14="http://schemas.microsoft.com/office/powerpoint/2010/main" val="390105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2196-0359-44B2-B308-A89B13E9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Responsible HPC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F9D34-9582-44F7-9976-0CA725DF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many users of Morgan, even more of Euler and limited resources (CPUs, RAM) – how is this managed?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a workload manager (or queueing or job submission system).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write your commands into a script and add parameters that the system understands, </a:t>
            </a:r>
            <a:r>
              <a:rPr lang="en-GB"/>
              <a:t>then submit your job.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65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D1AAF4-897D-4F96-9C20-DE0A66C7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submit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F421-3315-4F2B-B920-01B7BBE3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</a:t>
            </a:r>
            <a:r>
              <a:rPr lang="en-GB" dirty="0" err="1"/>
              <a:t>cwd</a:t>
            </a:r>
            <a:r>
              <a:rPr lang="en-GB" dirty="0"/>
              <a:t>	# run in current directory</a:t>
            </a:r>
          </a:p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-S /bin/bash	# interpreting shell for the job</a:t>
            </a:r>
          </a:p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-N job1	# name of the job</a:t>
            </a:r>
          </a:p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-V	# .</a:t>
            </a:r>
            <a:r>
              <a:rPr lang="en-GB" dirty="0" err="1"/>
              <a:t>bashrc</a:t>
            </a:r>
            <a:r>
              <a:rPr lang="en-GB" dirty="0"/>
              <a:t> is read in all nodes</a:t>
            </a:r>
          </a:p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-pe </a:t>
            </a:r>
            <a:r>
              <a:rPr lang="en-GB" dirty="0" err="1"/>
              <a:t>smp</a:t>
            </a:r>
            <a:r>
              <a:rPr lang="en-GB" dirty="0"/>
              <a:t> 10	# number of threads to be reserved</a:t>
            </a:r>
          </a:p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-l </a:t>
            </a:r>
            <a:r>
              <a:rPr lang="en-GB" dirty="0" err="1"/>
              <a:t>h_vmem</a:t>
            </a:r>
            <a:r>
              <a:rPr lang="en-GB" dirty="0"/>
              <a:t>=16G	# memory required</a:t>
            </a:r>
          </a:p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-e error.log	# error file</a:t>
            </a:r>
          </a:p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-o out.log	# output file</a:t>
            </a:r>
          </a:p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-m </a:t>
            </a:r>
            <a:r>
              <a:rPr lang="en-GB" dirty="0" err="1"/>
              <a:t>bea</a:t>
            </a:r>
            <a:r>
              <a:rPr lang="en-GB" dirty="0"/>
              <a:t>	# send an email at the beginning, end and if aborted</a:t>
            </a:r>
          </a:p>
          <a:p>
            <a:pPr marL="0" indent="0">
              <a:buNone/>
              <a:tabLst>
                <a:tab pos="3048000" algn="l"/>
              </a:tabLst>
            </a:pPr>
            <a:r>
              <a:rPr lang="en-GB" dirty="0"/>
              <a:t>#$ -M yourmail@ethz.ch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Insert your commands here</a:t>
            </a:r>
          </a:p>
          <a:p>
            <a:pPr marL="0" indent="0">
              <a:buNone/>
            </a:pPr>
            <a:r>
              <a:rPr lang="en-GB" dirty="0"/>
              <a:t>echo 'Hello World!'</a:t>
            </a:r>
          </a:p>
        </p:txBody>
      </p:sp>
    </p:spTree>
    <p:extLst>
      <p:ext uri="{BB962C8B-B14F-4D97-AF65-F5344CB8AC3E}">
        <p14:creationId xmlns:p14="http://schemas.microsoft.com/office/powerpoint/2010/main" val="84918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BC4D3-EA2F-4E8A-A903-0314EE839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Queue Demo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80DD3D-65CF-41A5-B053-4599079BF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3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F19CC-5966-47B0-986B-B7D3D8D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41DB4-A060-472E-86D9-2968C2FCC8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the exercise material you learned about </a:t>
            </a:r>
            <a:r>
              <a:rPr lang="en-GB" b="1" dirty="0"/>
              <a:t>wildcards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Placeholders in an argument that can be substituted for a defined set of characters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6A67982-FDA1-4648-AD5F-E7864516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# list all nucleotide </a:t>
            </a:r>
            <a:r>
              <a:rPr lang="en-GB" dirty="0" err="1">
                <a:solidFill>
                  <a:schemeClr val="bg1"/>
                </a:solidFill>
              </a:rPr>
              <a:t>fasta</a:t>
            </a:r>
            <a:r>
              <a:rPr lang="en-GB" dirty="0">
                <a:solidFill>
                  <a:schemeClr val="bg1"/>
                </a:solidFill>
              </a:rPr>
              <a:t> files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ls *.</a:t>
            </a:r>
            <a:r>
              <a:rPr lang="en-GB" dirty="0" err="1">
                <a:solidFill>
                  <a:schemeClr val="bg1"/>
                </a:solidFill>
              </a:rPr>
              <a:t>fna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# list all </a:t>
            </a:r>
            <a:r>
              <a:rPr lang="en-GB" dirty="0" err="1">
                <a:solidFill>
                  <a:schemeClr val="bg1"/>
                </a:solidFill>
              </a:rPr>
              <a:t>nucl</a:t>
            </a:r>
            <a:r>
              <a:rPr lang="en-GB" dirty="0">
                <a:solidFill>
                  <a:schemeClr val="bg1"/>
                </a:solidFill>
              </a:rPr>
              <a:t>. and </a:t>
            </a:r>
            <a:r>
              <a:rPr lang="en-GB" dirty="0" err="1">
                <a:solidFill>
                  <a:schemeClr val="bg1"/>
                </a:solidFill>
              </a:rPr>
              <a:t>prot.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fasta</a:t>
            </a:r>
            <a:r>
              <a:rPr lang="en-GB" dirty="0">
                <a:solidFill>
                  <a:schemeClr val="bg1"/>
                </a:solidFill>
              </a:rPr>
              <a:t> files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ls *.</a:t>
            </a:r>
            <a:r>
              <a:rPr lang="en-GB" dirty="0" err="1">
                <a:solidFill>
                  <a:schemeClr val="bg1"/>
                </a:solidFill>
              </a:rPr>
              <a:t>f?a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# alternatively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ls *{.</a:t>
            </a:r>
            <a:r>
              <a:rPr lang="en-GB" dirty="0" err="1">
                <a:solidFill>
                  <a:schemeClr val="bg1"/>
                </a:solidFill>
              </a:rPr>
              <a:t>fna</a:t>
            </a:r>
            <a:r>
              <a:rPr lang="en-GB" dirty="0">
                <a:solidFill>
                  <a:schemeClr val="bg1"/>
                </a:solidFill>
              </a:rPr>
              <a:t>,.</a:t>
            </a:r>
            <a:r>
              <a:rPr lang="en-GB" dirty="0" err="1">
                <a:solidFill>
                  <a:schemeClr val="bg1"/>
                </a:solidFill>
              </a:rPr>
              <a:t>faa</a:t>
            </a: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26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50F3-7600-45E5-B60E-E1DA96C6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FD4A91-AD5B-49F9-9CB1-3EA3D0C12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8999"/>
            <a:ext cx="5181600" cy="2747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Example wildcards</a:t>
            </a:r>
          </a:p>
          <a:p>
            <a:pPr marL="0" indent="0">
              <a:buNone/>
            </a:pPr>
            <a:r>
              <a:rPr lang="en-GB" dirty="0"/>
              <a:t>.   any character</a:t>
            </a:r>
          </a:p>
          <a:p>
            <a:pPr marL="0" indent="0">
              <a:buNone/>
            </a:pPr>
            <a:r>
              <a:rPr lang="en-GB" dirty="0"/>
              <a:t>\d  any digit</a:t>
            </a:r>
          </a:p>
          <a:p>
            <a:pPr marL="0" indent="0">
              <a:buNone/>
            </a:pPr>
            <a:r>
              <a:rPr lang="en-GB" dirty="0"/>
              <a:t>\w  any letter or digit</a:t>
            </a:r>
          </a:p>
          <a:p>
            <a:pPr marL="0" indent="0">
              <a:buNone/>
            </a:pPr>
            <a:r>
              <a:rPr lang="en-GB" dirty="0"/>
              <a:t>\s  any whitespace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3C9543-4865-418D-A508-C7B5CC14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428999"/>
            <a:ext cx="5181600" cy="2747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Example quantifiers</a:t>
            </a:r>
          </a:p>
          <a:p>
            <a:pPr marL="0" indent="0">
              <a:buNone/>
            </a:pPr>
            <a:r>
              <a:rPr lang="en-GB" dirty="0"/>
              <a:t>*    pattern is seen 0 or more times</a:t>
            </a:r>
          </a:p>
          <a:p>
            <a:pPr marL="0" indent="0">
              <a:buNone/>
            </a:pPr>
            <a:r>
              <a:rPr lang="en-GB" dirty="0"/>
              <a:t>+    pattern is seen 1 or more times</a:t>
            </a:r>
          </a:p>
          <a:p>
            <a:pPr marL="0" indent="0">
              <a:buNone/>
            </a:pPr>
            <a:r>
              <a:rPr lang="en-GB" dirty="0"/>
              <a:t>?    pattern is seen 0 or 1 times</a:t>
            </a:r>
          </a:p>
          <a:p>
            <a:pPr marL="0" indent="0">
              <a:buNone/>
            </a:pPr>
            <a:r>
              <a:rPr lang="en-GB" dirty="0"/>
              <a:t>{</a:t>
            </a:r>
            <a:r>
              <a:rPr lang="en-GB" dirty="0" err="1"/>
              <a:t>n,m</a:t>
            </a:r>
            <a:r>
              <a:rPr lang="en-GB" dirty="0"/>
              <a:t>} pattern is seen n to m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1C0A0-5820-4DAD-AF5F-CFD0660ED647}"/>
              </a:ext>
            </a:extLst>
          </p:cNvPr>
          <p:cNvSpPr txBox="1"/>
          <p:nvPr/>
        </p:nvSpPr>
        <p:spPr>
          <a:xfrm>
            <a:off x="838200" y="1825625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Powerful system of </a:t>
            </a:r>
            <a:r>
              <a:rPr lang="en-GB" sz="2800" b="1" dirty="0"/>
              <a:t>wildcards</a:t>
            </a:r>
            <a:r>
              <a:rPr lang="en-GB" sz="2800" dirty="0"/>
              <a:t> and </a:t>
            </a:r>
            <a:r>
              <a:rPr lang="en-GB" sz="2800" b="1" dirty="0"/>
              <a:t>quantifiers</a:t>
            </a:r>
            <a:r>
              <a:rPr lang="en-GB" sz="2800" dirty="0"/>
              <a:t> to let you find </a:t>
            </a:r>
            <a:r>
              <a:rPr lang="en-GB" sz="2800" b="1" dirty="0"/>
              <a:t>patterns</a:t>
            </a:r>
            <a:r>
              <a:rPr lang="en-GB" sz="2800" dirty="0"/>
              <a:t> in text, and extract or replace them</a:t>
            </a:r>
          </a:p>
        </p:txBody>
      </p:sp>
    </p:spTree>
    <p:extLst>
      <p:ext uri="{BB962C8B-B14F-4D97-AF65-F5344CB8AC3E}">
        <p14:creationId xmlns:p14="http://schemas.microsoft.com/office/powerpoint/2010/main" val="107526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50F3-7600-45E5-B60E-E1DA96C6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FD4A91-AD5B-49F9-9CB1-3EA3D0C12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Brackets</a:t>
            </a:r>
          </a:p>
          <a:p>
            <a:pPr marL="0" indent="0">
              <a:buNone/>
            </a:pPr>
            <a:r>
              <a:rPr lang="en-GB" dirty="0"/>
              <a:t>Enclosing an expression in brackets makes a group</a:t>
            </a:r>
          </a:p>
          <a:p>
            <a:pPr marL="0" indent="0">
              <a:buNone/>
            </a:pPr>
            <a:r>
              <a:rPr lang="en-GB" dirty="0"/>
              <a:t>Quantifiers can be applied to groups</a:t>
            </a:r>
          </a:p>
          <a:p>
            <a:pPr marL="0" indent="0">
              <a:buNone/>
            </a:pPr>
            <a:r>
              <a:rPr lang="en-GB" dirty="0"/>
              <a:t>E.g.: (ACGT)+ would match:</a:t>
            </a:r>
          </a:p>
          <a:p>
            <a:pPr marL="0" indent="0">
              <a:buNone/>
            </a:pPr>
            <a:r>
              <a:rPr lang="en-GB" dirty="0"/>
              <a:t>	ACGT</a:t>
            </a:r>
          </a:p>
          <a:p>
            <a:pPr marL="0" indent="0">
              <a:buNone/>
            </a:pPr>
            <a:r>
              <a:rPr lang="en-GB" dirty="0"/>
              <a:t>	ACGTACGT</a:t>
            </a:r>
          </a:p>
          <a:p>
            <a:pPr marL="0" indent="0">
              <a:buNone/>
            </a:pPr>
            <a:r>
              <a:rPr lang="en-GB" dirty="0"/>
              <a:t>	ACGTACGTACGT etc.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3C9543-4865-418D-A508-C7B5CC14D2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Alternates</a:t>
            </a:r>
          </a:p>
          <a:p>
            <a:pPr marL="0" indent="0">
              <a:buNone/>
            </a:pPr>
            <a:r>
              <a:rPr lang="en-GB" dirty="0"/>
              <a:t>The pipe character acts as a logical OR operation</a:t>
            </a:r>
          </a:p>
          <a:p>
            <a:pPr marL="0" indent="0">
              <a:buNone/>
            </a:pPr>
            <a:r>
              <a:rPr lang="en-GB" dirty="0"/>
              <a:t>A group can contain alternates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 err="1"/>
              <a:t>E.g</a:t>
            </a:r>
            <a:r>
              <a:rPr lang="en-GB" dirty="0"/>
              <a:t>: (AC|GT|CT) would match:</a:t>
            </a:r>
          </a:p>
          <a:p>
            <a:pPr marL="0" indent="0">
              <a:buNone/>
            </a:pPr>
            <a:r>
              <a:rPr lang="en-GB" dirty="0"/>
              <a:t>	AC</a:t>
            </a:r>
          </a:p>
          <a:p>
            <a:pPr marL="0" indent="0">
              <a:buNone/>
            </a:pPr>
            <a:r>
              <a:rPr lang="en-GB" dirty="0"/>
              <a:t>	GT</a:t>
            </a:r>
          </a:p>
          <a:p>
            <a:pPr marL="0" indent="0">
              <a:buNone/>
            </a:pPr>
            <a:r>
              <a:rPr lang="en-GB" dirty="0"/>
              <a:t>	CT</a:t>
            </a:r>
          </a:p>
        </p:txBody>
      </p:sp>
    </p:spTree>
    <p:extLst>
      <p:ext uri="{BB962C8B-B14F-4D97-AF65-F5344CB8AC3E}">
        <p14:creationId xmlns:p14="http://schemas.microsoft.com/office/powerpoint/2010/main" val="424996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3768-9660-4569-BBA9-C2E15C9A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1B3E-91E5-4484-9197-FD315D09A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Find email addresses on a webpage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\w+@\w+\.\w+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D1227-6BB9-480A-89F0-A9D68084D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Find homopolymers 4bp or longer in sequence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(A{4,}|C{4,}|G{4,}|T{4,})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using an advanced feature: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([ACGT])\1{4,}</a:t>
            </a:r>
          </a:p>
        </p:txBody>
      </p:sp>
    </p:spTree>
    <p:extLst>
      <p:ext uri="{BB962C8B-B14F-4D97-AF65-F5344CB8AC3E}">
        <p14:creationId xmlns:p14="http://schemas.microsoft.com/office/powerpoint/2010/main" val="77693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2C018A-727F-4007-B5F5-F140F1471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Grep 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1499DCE-DB20-4191-86EB-3FB8C2080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4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F19CC-5966-47B0-986B-B7D3D8D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41DB4-A060-472E-86D9-2968C2FCC8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Data files often require rearrangement to fit a certain format or extract certain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are several common commands to help with this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6A67982-FDA1-4648-AD5F-E7864516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sort		sorts lines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cut		extracts columns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paste		combines columns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tr		replaces characters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uniq</a:t>
            </a:r>
            <a:r>
              <a:rPr lang="en-GB" dirty="0">
                <a:solidFill>
                  <a:schemeClr val="bg1"/>
                </a:solidFill>
              </a:rPr>
              <a:t>		removes adjacent 			duplicates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5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9340-364A-4AD8-AE7C-EDBD2575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1AA136F-907C-4C83-986A-D106890C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1603375"/>
          </a:xfrm>
        </p:spPr>
        <p:txBody>
          <a:bodyPr numCol="2"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input</a:t>
            </a:r>
            <a:r>
              <a:rPr lang="en-GB" dirty="0"/>
              <a:t> and </a:t>
            </a:r>
            <a:r>
              <a:rPr lang="en-GB" b="1" dirty="0"/>
              <a:t>output</a:t>
            </a:r>
            <a:r>
              <a:rPr lang="en-GB" dirty="0"/>
              <a:t> of basic commands follows a standard.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  <a:tabLst>
                <a:tab pos="1438275" algn="l"/>
              </a:tabLst>
            </a:pPr>
            <a:r>
              <a:rPr lang="en-GB" b="1" dirty="0"/>
              <a:t>stdin</a:t>
            </a:r>
            <a:r>
              <a:rPr lang="en-GB" dirty="0"/>
              <a:t>	standard input stream</a:t>
            </a:r>
          </a:p>
          <a:p>
            <a:pPr marL="0" indent="0">
              <a:buNone/>
              <a:tabLst>
                <a:tab pos="1438275" algn="l"/>
              </a:tabLst>
            </a:pPr>
            <a:r>
              <a:rPr lang="en-GB" b="1" dirty="0" err="1"/>
              <a:t>stdout</a:t>
            </a:r>
            <a:r>
              <a:rPr lang="en-GB" dirty="0"/>
              <a:t>	standard output stream</a:t>
            </a:r>
          </a:p>
          <a:p>
            <a:pPr marL="0" indent="0">
              <a:buNone/>
              <a:tabLst>
                <a:tab pos="1438275" algn="l"/>
              </a:tabLst>
            </a:pPr>
            <a:r>
              <a:rPr lang="en-GB" b="1" dirty="0"/>
              <a:t>stderr</a:t>
            </a:r>
            <a:r>
              <a:rPr lang="en-GB" dirty="0"/>
              <a:t>	standard error stream</a:t>
            </a:r>
          </a:p>
        </p:txBody>
      </p:sp>
      <p:pic>
        <p:nvPicPr>
          <p:cNvPr id="20" name="Content Placeholder 19" descr="A picture containing logo&#10;&#10;Description automatically generated">
            <a:extLst>
              <a:ext uri="{FF2B5EF4-FFF2-40B4-BE49-F238E27FC236}">
                <a16:creationId xmlns:a16="http://schemas.microsoft.com/office/drawing/2014/main" id="{A5B09112-001D-4175-97B3-4600DB0162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2" y="3563937"/>
            <a:ext cx="9738776" cy="2332038"/>
          </a:xfrm>
        </p:spPr>
      </p:pic>
    </p:spTree>
    <p:extLst>
      <p:ext uri="{BB962C8B-B14F-4D97-AF65-F5344CB8AC3E}">
        <p14:creationId xmlns:p14="http://schemas.microsoft.com/office/powerpoint/2010/main" val="218149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F19CC-5966-47B0-986B-B7D3D8D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Flow: redirection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41DB4-A060-472E-86D9-2968C2FCC8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Send file to stdin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Send </a:t>
            </a:r>
            <a:r>
              <a:rPr lang="en-GB" dirty="0" err="1"/>
              <a:t>stdout</a:t>
            </a:r>
            <a:r>
              <a:rPr lang="en-GB" dirty="0"/>
              <a:t> to file</a:t>
            </a:r>
          </a:p>
          <a:p>
            <a:pPr marL="0" indent="0">
              <a:buNone/>
            </a:pPr>
            <a:r>
              <a:rPr lang="en-GB" dirty="0"/>
              <a:t>Send stderr to file</a:t>
            </a:r>
          </a:p>
          <a:p>
            <a:pPr marL="0" indent="0">
              <a:buNone/>
            </a:pPr>
            <a:r>
              <a:rPr lang="en-GB" dirty="0"/>
              <a:t>Send both to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Combine all three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6A67982-FDA1-4648-AD5F-E7864516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2550" y="1825625"/>
            <a:ext cx="61912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cat &lt; file.txt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cat file.txt &gt; newfile.txt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cat doesnotexist.txt 2&gt; error.txt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cat file.txt doesnotexist.txt &amp;&gt; newfile.txt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cat &lt; file.txt &gt; newfile.txt 2&gt; error.txt</a:t>
            </a:r>
          </a:p>
        </p:txBody>
      </p:sp>
    </p:spTree>
    <p:extLst>
      <p:ext uri="{BB962C8B-B14F-4D97-AF65-F5344CB8AC3E}">
        <p14:creationId xmlns:p14="http://schemas.microsoft.com/office/powerpoint/2010/main" val="189263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858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Unix 2</vt:lpstr>
      <vt:lpstr>Wildcards</vt:lpstr>
      <vt:lpstr>Regular Expressions</vt:lpstr>
      <vt:lpstr>Regular Expressions</vt:lpstr>
      <vt:lpstr>Regular Expressions: examples</vt:lpstr>
      <vt:lpstr>Grep Demo</vt:lpstr>
      <vt:lpstr>Data Wrangling</vt:lpstr>
      <vt:lpstr>Program Flow</vt:lpstr>
      <vt:lpstr>Program Flow: redirection</vt:lpstr>
      <vt:lpstr>Program Flow: pipe</vt:lpstr>
      <vt:lpstr>Program Flow: pipe</vt:lpstr>
      <vt:lpstr>Program Flow Demo</vt:lpstr>
      <vt:lpstr>Software</vt:lpstr>
      <vt:lpstr>The Module System</vt:lpstr>
      <vt:lpstr>Responsible HPC use</vt:lpstr>
      <vt:lpstr>Example submit script</vt:lpstr>
      <vt:lpstr>Queue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 2</dc:title>
  <dc:creator>Field  Christopher</dc:creator>
  <cp:lastModifiedBy>Field  Christopher</cp:lastModifiedBy>
  <cp:revision>33</cp:revision>
  <dcterms:created xsi:type="dcterms:W3CDTF">2021-10-26T13:55:31Z</dcterms:created>
  <dcterms:modified xsi:type="dcterms:W3CDTF">2021-11-08T11:58:57Z</dcterms:modified>
</cp:coreProperties>
</file>