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4" r:id="rId4"/>
    <p:sldId id="267" r:id="rId5"/>
    <p:sldId id="280" r:id="rId6"/>
    <p:sldId id="266" r:id="rId7"/>
    <p:sldId id="260" r:id="rId8"/>
    <p:sldId id="258" r:id="rId9"/>
    <p:sldId id="261" r:id="rId10"/>
    <p:sldId id="262" r:id="rId11"/>
    <p:sldId id="263" r:id="rId1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5"/>
    <p:restoredTop sz="94677"/>
  </p:normalViewPr>
  <p:slideViewPr>
    <p:cSldViewPr snapToGrid="0" snapToObjects="1">
      <p:cViewPr varScale="1">
        <p:scale>
          <a:sx n="101" d="100"/>
          <a:sy n="101" d="100"/>
        </p:scale>
        <p:origin x="-136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5101F9A3-4017-D14D-B37E-ACF3C2407AD0}" type="datetimeFigureOut">
              <a:rPr lang="en-US" smtClean="0"/>
              <a:t>17.09.19</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en-US"/>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6F8BD25E-4E94-9944-B0EF-B9A1C2D12877}" type="slidenum">
              <a:rPr lang="en-US" smtClean="0"/>
              <a:t>‹#›</a:t>
            </a:fld>
            <a:endParaRPr lang="en-US"/>
          </a:p>
        </p:txBody>
      </p:sp>
    </p:spTree>
    <p:extLst>
      <p:ext uri="{BB962C8B-B14F-4D97-AF65-F5344CB8AC3E}">
        <p14:creationId xmlns:p14="http://schemas.microsoft.com/office/powerpoint/2010/main" val="37296331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850" y="4563876"/>
            <a:ext cx="8496300" cy="1673412"/>
          </a:xfrm>
          <a:solidFill>
            <a:schemeClr val="bg2"/>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97C53EDD-55EB-F14A-81BF-CACD5B1511C7}" type="datetime5">
              <a:rPr lang="en-US" smtClean="0"/>
              <a:t>17-Sep-19</a:t>
            </a:fld>
            <a:endParaRPr lang="de-DE"/>
          </a:p>
        </p:txBody>
      </p:sp>
      <p:sp>
        <p:nvSpPr>
          <p:cNvPr id="5" name="Fußzeilenplatzhalter 4"/>
          <p:cNvSpPr>
            <a:spLocks noGrp="1"/>
          </p:cNvSpPr>
          <p:nvPr>
            <p:ph type="ftr" sz="quarter" idx="11"/>
          </p:nvPr>
        </p:nvSpPr>
        <p:spPr/>
        <p:txBody>
          <a:bodyPr/>
          <a:lstStyle/>
          <a:p>
            <a:r>
              <a:rPr lang="de-DE" dirty="0"/>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
        <p:nvSpPr>
          <p:cNvPr id="2" name="Titel 1"/>
          <p:cNvSpPr>
            <a:spLocks noGrp="1"/>
          </p:cNvSpPr>
          <p:nvPr>
            <p:ph type="ctrTitle"/>
          </p:nvPr>
        </p:nvSpPr>
        <p:spPr>
          <a:xfrm>
            <a:off x="323850" y="3429000"/>
            <a:ext cx="8496300" cy="1152128"/>
          </a:xfrm>
          <a:solidFill>
            <a:schemeClr val="bg2"/>
          </a:solidFill>
        </p:spPr>
        <p:txBody>
          <a:bodyPr wrap="square" lIns="144000" tIns="72000" anchor="t" anchorCtr="0"/>
          <a:lstStyle>
            <a:lvl1pPr>
              <a:lnSpc>
                <a:spcPct val="100000"/>
              </a:lnSpc>
              <a:spcBef>
                <a:spcPts val="0"/>
              </a:spcBef>
              <a:defRPr sz="3200">
                <a:solidFill>
                  <a:schemeClr val="bg1"/>
                </a:solidFill>
              </a:defRPr>
            </a:lvl1pPr>
          </a:lstStyle>
          <a:p>
            <a:r>
              <a:rPr lang="de-CH"/>
              <a:t>Click to edit Master title style</a:t>
            </a:r>
            <a:endParaRPr lang="de-DE" dirty="0"/>
          </a:p>
        </p:txBody>
      </p:sp>
    </p:spTree>
    <p:extLst>
      <p:ext uri="{BB962C8B-B14F-4D97-AF65-F5344CB8AC3E}">
        <p14:creationId xmlns:p14="http://schemas.microsoft.com/office/powerpoint/2010/main" val="82600996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apitelauftakt B">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612000"/>
            <a:ext cx="8496300" cy="5616575"/>
          </a:xfrm>
          <a:solidFill>
            <a:schemeClr val="tx1"/>
          </a:solidFill>
        </p:spPr>
        <p:txBody>
          <a:bodyPr lIns="144000" tIns="450000" bIns="0" anchor="t" anchorCtr="0"/>
          <a:lstStyle>
            <a:lvl1pPr>
              <a:lnSpc>
                <a:spcPct val="113000"/>
              </a:lnSpc>
              <a:defRPr sz="3200" baseline="0">
                <a:solidFill>
                  <a:schemeClr val="bg1"/>
                </a:solidFill>
              </a:defRPr>
            </a:lvl1pPr>
          </a:lstStyle>
          <a:p>
            <a:r>
              <a:rPr lang="de-DE" dirty="0"/>
              <a:t>Titel und Hintergrundfarbe bearbeiten</a:t>
            </a:r>
          </a:p>
        </p:txBody>
      </p:sp>
      <p:sp>
        <p:nvSpPr>
          <p:cNvPr id="3" name="Datumsplatzhalter 2"/>
          <p:cNvSpPr>
            <a:spLocks noGrp="1"/>
          </p:cNvSpPr>
          <p:nvPr>
            <p:ph type="dt" sz="half" idx="10"/>
          </p:nvPr>
        </p:nvSpPr>
        <p:spPr>
          <a:xfrm>
            <a:off x="7937624" y="6308726"/>
            <a:ext cx="612068" cy="468312"/>
          </a:xfrm>
          <a:prstGeom prst="rect">
            <a:avLst/>
          </a:prstGeom>
        </p:spPr>
        <p:txBody>
          <a:bodyPr/>
          <a:lstStyle/>
          <a:p>
            <a:fld id="{63B469A6-295A-F543-92FA-7DA63931CA71}" type="datetime5">
              <a:rPr lang="en-US" smtClean="0"/>
              <a:t>17-Sep-19</a:t>
            </a:fld>
            <a:endParaRPr lang="de-DE"/>
          </a:p>
        </p:txBody>
      </p:sp>
      <p:sp>
        <p:nvSpPr>
          <p:cNvPr id="4" name="Fußzeilenplatzhalter 3"/>
          <p:cNvSpPr>
            <a:spLocks noGrp="1"/>
          </p:cNvSpPr>
          <p:nvPr>
            <p:ph type="ftr" sz="quarter" idx="11"/>
          </p:nvPr>
        </p:nvSpPr>
        <p:spPr/>
        <p:txBody>
          <a:bodyPr/>
          <a:lstStyle/>
          <a:p>
            <a:r>
              <a:rPr lang="de-DE"/>
              <a:t>Shinichi Sunagawa</a:t>
            </a:r>
          </a:p>
        </p:txBody>
      </p:sp>
      <p:sp>
        <p:nvSpPr>
          <p:cNvPr id="5" name="Foliennummernplatzhalter 4"/>
          <p:cNvSpPr>
            <a:spLocks noGrp="1"/>
          </p:cNvSpPr>
          <p:nvPr>
            <p:ph type="sldNum" sz="quarter" idx="12"/>
          </p:nvPr>
        </p:nvSpPr>
        <p:spPr/>
        <p:txBody>
          <a:bodyPr/>
          <a:lstStyle/>
          <a:p>
            <a:fld id="{6C6AE60A-B69C-4790-82F7-3882EDF23186}" type="slidenum">
              <a:rPr lang="de-DE" smtClean="0"/>
              <a:pPr/>
              <a:t>‹#›</a:t>
            </a:fld>
            <a:endParaRPr lang="de-DE"/>
          </a:p>
        </p:txBody>
      </p:sp>
    </p:spTree>
    <p:extLst>
      <p:ext uri="{BB962C8B-B14F-4D97-AF65-F5344CB8AC3E}">
        <p14:creationId xmlns:p14="http://schemas.microsoft.com/office/powerpoint/2010/main" val="748044121"/>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a:t>Click to edit Master title style</a:t>
            </a:r>
            <a:endParaRPr lang="en-US"/>
          </a:p>
        </p:txBody>
      </p:sp>
      <p:sp>
        <p:nvSpPr>
          <p:cNvPr id="3" name="Content Placeholder 2"/>
          <p:cNvSpPr>
            <a:spLocks noGrp="1"/>
          </p:cNvSpPr>
          <p:nvPr>
            <p:ph idx="1"/>
          </p:nvPr>
        </p:nvSpPr>
        <p:spPr/>
        <p:txBody>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en-US"/>
          </a:p>
        </p:txBody>
      </p:sp>
      <p:sp>
        <p:nvSpPr>
          <p:cNvPr id="4" name="Date Placeholder 3"/>
          <p:cNvSpPr>
            <a:spLocks noGrp="1"/>
          </p:cNvSpPr>
          <p:nvPr>
            <p:ph type="dt" sz="half" idx="10"/>
          </p:nvPr>
        </p:nvSpPr>
        <p:spPr>
          <a:xfrm>
            <a:off x="7937624" y="6308726"/>
            <a:ext cx="612068" cy="468312"/>
          </a:xfrm>
          <a:prstGeom prst="rect">
            <a:avLst/>
          </a:prstGeom>
        </p:spPr>
        <p:txBody>
          <a:bodyPr/>
          <a:lstStyle/>
          <a:p>
            <a:fld id="{0F716988-2CE9-4C43-A8C3-3937AFD9A728}" type="datetime5">
              <a:rPr lang="en-US" smtClean="0"/>
              <a:t>17-Sep-19</a:t>
            </a:fld>
            <a:endParaRPr lang="en-US"/>
          </a:p>
        </p:txBody>
      </p:sp>
      <p:sp>
        <p:nvSpPr>
          <p:cNvPr id="5" name="Footer Placeholder 4"/>
          <p:cNvSpPr>
            <a:spLocks noGrp="1"/>
          </p:cNvSpPr>
          <p:nvPr>
            <p:ph type="ftr" sz="quarter" idx="11"/>
          </p:nvPr>
        </p:nvSpPr>
        <p:spPr/>
        <p:txBody>
          <a:bodyPr/>
          <a:lstStyle/>
          <a:p>
            <a:r>
              <a:rPr lang="en-US"/>
              <a:t>Shinichi Sunagawa</a:t>
            </a:r>
          </a:p>
        </p:txBody>
      </p:sp>
      <p:sp>
        <p:nvSpPr>
          <p:cNvPr id="6" name="Slide Number Placeholder 5"/>
          <p:cNvSpPr>
            <a:spLocks noGrp="1"/>
          </p:cNvSpPr>
          <p:nvPr>
            <p:ph type="sldNum" sz="quarter" idx="12"/>
          </p:nvPr>
        </p:nvSpPr>
        <p:spPr/>
        <p:txBody>
          <a:bodyPr/>
          <a:lstStyle/>
          <a:p>
            <a:fld id="{0BCCC639-F27E-534C-9D2A-85662285B476}" type="slidenum">
              <a:rPr lang="en-US" smtClean="0"/>
              <a:t>‹#›</a:t>
            </a:fld>
            <a:endParaRPr lang="en-US"/>
          </a:p>
        </p:txBody>
      </p:sp>
    </p:spTree>
    <p:extLst>
      <p:ext uri="{BB962C8B-B14F-4D97-AF65-F5344CB8AC3E}">
        <p14:creationId xmlns:p14="http://schemas.microsoft.com/office/powerpoint/2010/main" val="63867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p:nvPr>
        </p:nvSpPr>
        <p:spPr>
          <a:xfrm>
            <a:off x="323850" y="4823305"/>
            <a:ext cx="8496300" cy="1013969"/>
          </a:xfrm>
          <a:solidFill>
            <a:schemeClr val="bg2"/>
          </a:solidFill>
        </p:spPr>
        <p:txBody>
          <a:bodyPr wrap="square" lIns="144000" tIns="108000" anchor="t" anchorCtr="0"/>
          <a:lstStyle>
            <a:lvl1pPr>
              <a:lnSpc>
                <a:spcPct val="100000"/>
              </a:lnSpc>
              <a:spcBef>
                <a:spcPts val="0"/>
              </a:spcBef>
              <a:defRPr sz="2800" baseline="0">
                <a:solidFill>
                  <a:schemeClr val="bg1"/>
                </a:solidFill>
              </a:defRPr>
            </a:lvl1pPr>
          </a:lstStyle>
          <a:p>
            <a:r>
              <a:rPr lang="de-CH"/>
              <a:t>Click to edit Master title style</a:t>
            </a:r>
            <a:endParaRPr lang="de-DE" dirty="0"/>
          </a:p>
        </p:txBody>
      </p:sp>
      <p:sp>
        <p:nvSpPr>
          <p:cNvPr id="3" name="Untertitel 2"/>
          <p:cNvSpPr>
            <a:spLocks noGrp="1"/>
          </p:cNvSpPr>
          <p:nvPr>
            <p:ph type="subTitle" idx="1"/>
          </p:nvPr>
        </p:nvSpPr>
        <p:spPr>
          <a:xfrm>
            <a:off x="323850" y="5809753"/>
            <a:ext cx="8496300" cy="427535"/>
          </a:xfrm>
          <a:solidFill>
            <a:schemeClr val="bg2"/>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516A2132-3A02-4343-B336-A9890DE2DE8B}" type="datetime5">
              <a:rPr lang="en-US" smtClean="0"/>
              <a:t>17-Sep-19</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
        <p:nvSpPr>
          <p:cNvPr id="10" name="Bildplatzhalter 9"/>
          <p:cNvSpPr>
            <a:spLocks noGrp="1"/>
          </p:cNvSpPr>
          <p:nvPr>
            <p:ph type="pic" sz="quarter" idx="13"/>
          </p:nvPr>
        </p:nvSpPr>
        <p:spPr>
          <a:xfrm>
            <a:off x="323850" y="620713"/>
            <a:ext cx="8496300" cy="4204512"/>
          </a:xfrm>
          <a:noFill/>
        </p:spPr>
        <p:txBody>
          <a:bodyPr/>
          <a:lstStyle>
            <a:lvl1pPr marL="0" indent="0">
              <a:buNone/>
              <a:defRPr/>
            </a:lvl1pPr>
          </a:lstStyle>
          <a:p>
            <a:r>
              <a:rPr lang="de-CH"/>
              <a:t>Drag picture to placeholder or click icon to add</a:t>
            </a:r>
            <a:endParaRPr lang="de-CH" dirty="0"/>
          </a:p>
        </p:txBody>
      </p:sp>
    </p:spTree>
    <p:extLst>
      <p:ext uri="{BB962C8B-B14F-4D97-AF65-F5344CB8AC3E}">
        <p14:creationId xmlns:p14="http://schemas.microsoft.com/office/powerpoint/2010/main" val="826009964"/>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de-CH"/>
              <a:t>Click to edit Master title style</a:t>
            </a:r>
            <a:endParaRPr lang="de-DE" dirty="0"/>
          </a:p>
        </p:txBody>
      </p:sp>
      <p:sp>
        <p:nvSpPr>
          <p:cNvPr id="3" name="Untertitel 2"/>
          <p:cNvSpPr>
            <a:spLocks noGrp="1"/>
          </p:cNvSpPr>
          <p:nvPr>
            <p:ph type="subTitle" idx="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38B2A5F8-7173-7845-ADFF-5666CE60558A}" type="datetime5">
              <a:rPr lang="en-US" smtClean="0"/>
              <a:t>17-Sep-19</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
        <p:nvSpPr>
          <p:cNvPr id="10" name="Bildplatzhalter 9"/>
          <p:cNvSpPr>
            <a:spLocks noGrp="1"/>
          </p:cNvSpPr>
          <p:nvPr>
            <p:ph type="pic" sz="quarter" idx="13"/>
          </p:nvPr>
        </p:nvSpPr>
        <p:spPr>
          <a:xfrm>
            <a:off x="323850" y="620713"/>
            <a:ext cx="8496300" cy="4204513"/>
          </a:xfrm>
          <a:noFill/>
        </p:spPr>
        <p:txBody>
          <a:bodyPr/>
          <a:lstStyle>
            <a:lvl1pPr marL="0" indent="0">
              <a:buNone/>
              <a:defRPr/>
            </a:lvl1pPr>
          </a:lstStyle>
          <a:p>
            <a:r>
              <a:rPr lang="de-CH"/>
              <a:t>Drag picture to placeholder or click icon to add</a:t>
            </a:r>
            <a:endParaRPr lang="de-CH" dirty="0"/>
          </a:p>
        </p:txBody>
      </p:sp>
    </p:spTree>
    <p:extLst>
      <p:ext uri="{BB962C8B-B14F-4D97-AF65-F5344CB8AC3E}">
        <p14:creationId xmlns:p14="http://schemas.microsoft.com/office/powerpoint/2010/main" val="14902917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323850" y="620714"/>
            <a:ext cx="8496298" cy="465726"/>
          </a:xfrm>
          <a:solidFill>
            <a:schemeClr val="bg1"/>
          </a:solidFill>
          <a:ln>
            <a:noFill/>
          </a:ln>
        </p:spPr>
        <p:txBody>
          <a:bodyPr lIns="144000" tIns="108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a:t>Click to edit Master subtitle style</a:t>
            </a:r>
            <a:endParaRPr lang="de-DE" dirty="0"/>
          </a:p>
        </p:txBody>
      </p:sp>
      <p:grpSp>
        <p:nvGrpSpPr>
          <p:cNvPr id="6" name="Gruppieren 5"/>
          <p:cNvGrpSpPr/>
          <p:nvPr userDrawn="1"/>
        </p:nvGrpSpPr>
        <p:grpSpPr>
          <a:xfrm>
            <a:off x="142875" y="152400"/>
            <a:ext cx="8858250" cy="612775"/>
            <a:chOff x="142875" y="152400"/>
            <a:chExt cx="8858250" cy="612775"/>
          </a:xfrm>
          <a:solidFill>
            <a:schemeClr val="bg2"/>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2" name="Bild 18" descr="g_eth_logo_kurz_neg_Schutzraum.eps"/>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p:nvPr>
        </p:nvSpPr>
        <p:spPr>
          <a:xfrm>
            <a:off x="323850" y="1063254"/>
            <a:ext cx="8496299" cy="960809"/>
          </a:xfrm>
          <a:solidFill>
            <a:schemeClr val="bg1"/>
          </a:solidFill>
        </p:spPr>
        <p:txBody>
          <a:bodyPr wrap="square" lIns="144000" tIns="0" anchor="t" anchorCtr="0"/>
          <a:lstStyle>
            <a:lvl1pPr>
              <a:lnSpc>
                <a:spcPct val="100000"/>
              </a:lnSpc>
              <a:spcBef>
                <a:spcPts val="0"/>
              </a:spcBef>
              <a:defRPr sz="2800"/>
            </a:lvl1pPr>
          </a:lstStyle>
          <a:p>
            <a:r>
              <a:rPr lang="de-CH"/>
              <a:t>Click to edit Master title style</a:t>
            </a:r>
            <a:endParaRPr lang="de-DE" dirty="0"/>
          </a:p>
        </p:txBody>
      </p:sp>
    </p:spTree>
    <p:extLst>
      <p:ext uri="{BB962C8B-B14F-4D97-AF65-F5344CB8AC3E}">
        <p14:creationId xmlns:p14="http://schemas.microsoft.com/office/powerpoint/2010/main" val="1980723131"/>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p:nvPr>
        </p:nvSpPr>
        <p:spPr>
          <a:xfrm>
            <a:off x="323850" y="2024064"/>
            <a:ext cx="8496300" cy="4210046"/>
          </a:xfrm>
        </p:spPr>
        <p:txBody>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endParaRPr lang="de-DE" dirty="0"/>
          </a:p>
        </p:txBody>
      </p:sp>
      <p:sp>
        <p:nvSpPr>
          <p:cNvPr id="4" name="Datumsplatzhalter 3"/>
          <p:cNvSpPr>
            <a:spLocks noGrp="1"/>
          </p:cNvSpPr>
          <p:nvPr>
            <p:ph type="dt" sz="half" idx="10"/>
          </p:nvPr>
        </p:nvSpPr>
        <p:spPr>
          <a:xfrm>
            <a:off x="7937624" y="6308726"/>
            <a:ext cx="612068" cy="468312"/>
          </a:xfrm>
          <a:prstGeom prst="rect">
            <a:avLst/>
          </a:prstGeom>
        </p:spPr>
        <p:txBody>
          <a:bodyPr/>
          <a:lstStyle/>
          <a:p>
            <a:fld id="{67933209-5A9B-8041-9B28-DD83AD8C6742}" type="datetime5">
              <a:rPr lang="en-US" smtClean="0"/>
              <a:t>17-Sep-19</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
        <p:nvSpPr>
          <p:cNvPr id="7" name="Titel 6"/>
          <p:cNvSpPr>
            <a:spLocks noGrp="1"/>
          </p:cNvSpPr>
          <p:nvPr>
            <p:ph type="title"/>
          </p:nvPr>
        </p:nvSpPr>
        <p:spPr>
          <a:solidFill>
            <a:schemeClr val="bg1"/>
          </a:solidFill>
        </p:spPr>
        <p:txBody>
          <a:bodyPr/>
          <a:lstStyle/>
          <a:p>
            <a:r>
              <a:rPr lang="de-CH"/>
              <a:t>Click to edit Master title style</a:t>
            </a:r>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5" name="Datumsplatzhalter 4"/>
          <p:cNvSpPr>
            <a:spLocks noGrp="1"/>
          </p:cNvSpPr>
          <p:nvPr>
            <p:ph type="dt" sz="half" idx="10"/>
          </p:nvPr>
        </p:nvSpPr>
        <p:spPr>
          <a:xfrm>
            <a:off x="7937624" y="6308726"/>
            <a:ext cx="612068" cy="468312"/>
          </a:xfrm>
          <a:prstGeom prst="rect">
            <a:avLst/>
          </a:prstGeom>
        </p:spPr>
        <p:txBody>
          <a:bodyPr/>
          <a:lstStyle/>
          <a:p>
            <a:fld id="{136571AB-ED3D-2B44-859B-DADBA9D9A8C9}" type="datetime5">
              <a:rPr lang="en-US" smtClean="0"/>
              <a:t>17-Sep-19</a:t>
            </a:fld>
            <a:endParaRPr lang="de-DE"/>
          </a:p>
        </p:txBody>
      </p:sp>
      <p:sp>
        <p:nvSpPr>
          <p:cNvPr id="6" name="Fußzeilenplatzhalter 5"/>
          <p:cNvSpPr>
            <a:spLocks noGrp="1"/>
          </p:cNvSpPr>
          <p:nvPr>
            <p:ph type="ftr" sz="quarter" idx="11"/>
          </p:nvPr>
        </p:nvSpPr>
        <p:spPr/>
        <p:txBody>
          <a:bodyPr/>
          <a:lstStyle/>
          <a:p>
            <a:r>
              <a:rPr lang="de-DE"/>
              <a:t>Shinichi Sunagawa</a:t>
            </a:r>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
        <p:nvSpPr>
          <p:cNvPr id="8" name="Titel 7"/>
          <p:cNvSpPr>
            <a:spLocks noGrp="1"/>
          </p:cNvSpPr>
          <p:nvPr>
            <p:ph type="title"/>
          </p:nvPr>
        </p:nvSpPr>
        <p:spPr>
          <a:solidFill>
            <a:schemeClr val="bg1"/>
          </a:solidFill>
        </p:spPr>
        <p:txBody>
          <a:bodyPr/>
          <a:lstStyle/>
          <a:p>
            <a:r>
              <a:rPr lang="de-CH"/>
              <a:t>Click to edit Master title style</a:t>
            </a:r>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7937624" y="6308726"/>
            <a:ext cx="612068" cy="468312"/>
          </a:xfrm>
          <a:prstGeom prst="rect">
            <a:avLst/>
          </a:prstGeom>
        </p:spPr>
        <p:txBody>
          <a:bodyPr/>
          <a:lstStyle/>
          <a:p>
            <a:fld id="{55E08B85-7759-7E4E-AE4C-7CB5FAA6E258}" type="datetime5">
              <a:rPr lang="en-US" smtClean="0"/>
              <a:t>17-Sep-19</a:t>
            </a:fld>
            <a:endParaRPr lang="de-DE"/>
          </a:p>
        </p:txBody>
      </p:sp>
      <p:sp>
        <p:nvSpPr>
          <p:cNvPr id="3" name="Fußzeilenplatzhalter 2"/>
          <p:cNvSpPr>
            <a:spLocks noGrp="1"/>
          </p:cNvSpPr>
          <p:nvPr>
            <p:ph type="ftr" sz="quarter" idx="11"/>
          </p:nvPr>
        </p:nvSpPr>
        <p:spPr/>
        <p:txBody>
          <a:bodyPr/>
          <a:lstStyle/>
          <a:p>
            <a:r>
              <a:rPr lang="de-DE"/>
              <a:t>Shinichi Sunagawa</a:t>
            </a:r>
          </a:p>
        </p:txBody>
      </p:sp>
      <p:sp>
        <p:nvSpPr>
          <p:cNvPr id="4" name="Foliennummernplatzhalter 3"/>
          <p:cNvSpPr>
            <a:spLocks noGrp="1"/>
          </p:cNvSpPr>
          <p:nvPr>
            <p:ph type="sldNum" sz="quarter" idx="12"/>
          </p:nvPr>
        </p:nvSpPr>
        <p:spPr/>
        <p:txBody>
          <a:bodyPr/>
          <a:lstStyle/>
          <a:p>
            <a:fld id="{6C6AE60A-B69C-4790-82F7-3882EDF23186}" type="slidenum">
              <a:rPr lang="de-DE" smtClean="0"/>
              <a:pPr/>
              <a:t>‹#›</a:t>
            </a:fld>
            <a:endParaRPr lang="de-DE"/>
          </a:p>
        </p:txBody>
      </p:sp>
      <p:sp>
        <p:nvSpPr>
          <p:cNvPr id="5" name="Titel 4"/>
          <p:cNvSpPr>
            <a:spLocks noGrp="1"/>
          </p:cNvSpPr>
          <p:nvPr>
            <p:ph type="title"/>
          </p:nvPr>
        </p:nvSpPr>
        <p:spPr/>
        <p:txBody>
          <a:bodyPr/>
          <a:lstStyle/>
          <a:p>
            <a:r>
              <a:rPr lang="de-CH"/>
              <a:t>Click to edit Master title style</a:t>
            </a:r>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7937624" y="6308726"/>
            <a:ext cx="612068" cy="468312"/>
          </a:xfrm>
          <a:prstGeom prst="rect">
            <a:avLst/>
          </a:prstGeom>
        </p:spPr>
        <p:txBody>
          <a:bodyPr/>
          <a:lstStyle/>
          <a:p>
            <a:fld id="{FF7CA13C-212A-ED4C-A4D9-577B5CADE549}" type="datetime5">
              <a:rPr lang="en-US" smtClean="0"/>
              <a:t>17-Sep-19</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
        <p:nvSpPr>
          <p:cNvPr id="10" name="Bildplatzhalter 9"/>
          <p:cNvSpPr>
            <a:spLocks noGrp="1"/>
          </p:cNvSpPr>
          <p:nvPr>
            <p:ph type="pic" sz="quarter" idx="13"/>
          </p:nvPr>
        </p:nvSpPr>
        <p:spPr>
          <a:xfrm>
            <a:off x="323850" y="620713"/>
            <a:ext cx="8496300" cy="5607860"/>
          </a:xfrm>
          <a:noFill/>
        </p:spPr>
        <p:txBody>
          <a:bodyPr/>
          <a:lstStyle>
            <a:lvl1pPr marL="0" indent="0">
              <a:buNone/>
              <a:defRPr/>
            </a:lvl1pPr>
          </a:lstStyle>
          <a:p>
            <a:r>
              <a:rPr lang="de-CH"/>
              <a:t>Drag picture to placeholder or click icon to add</a:t>
            </a:r>
            <a:endParaRPr lang="de-CH" dirty="0"/>
          </a:p>
        </p:txBody>
      </p:sp>
    </p:spTree>
    <p:extLst>
      <p:ext uri="{BB962C8B-B14F-4D97-AF65-F5344CB8AC3E}">
        <p14:creationId xmlns:p14="http://schemas.microsoft.com/office/powerpoint/2010/main" val="1353896245"/>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auftakt A">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7937624" y="6308726"/>
            <a:ext cx="612068" cy="468312"/>
          </a:xfrm>
          <a:prstGeom prst="rect">
            <a:avLst/>
          </a:prstGeom>
        </p:spPr>
        <p:txBody>
          <a:bodyPr/>
          <a:lstStyle/>
          <a:p>
            <a:fld id="{24FFAFD7-39EB-8747-BD2B-528EEC506136}" type="datetime5">
              <a:rPr lang="en-US" smtClean="0"/>
              <a:t>17-Sep-19</a:t>
            </a:fld>
            <a:endParaRPr lang="de-DE"/>
          </a:p>
        </p:txBody>
      </p:sp>
      <p:sp>
        <p:nvSpPr>
          <p:cNvPr id="5" name="Fußzeilenplatzhalter 4"/>
          <p:cNvSpPr>
            <a:spLocks noGrp="1"/>
          </p:cNvSpPr>
          <p:nvPr>
            <p:ph type="ftr" sz="quarter" idx="11"/>
          </p:nvPr>
        </p:nvSpPr>
        <p:spPr/>
        <p:txBody>
          <a:bodyPr/>
          <a:lstStyle/>
          <a:p>
            <a:r>
              <a:rPr lang="de-DE"/>
              <a:t>Shinichi Sunagawa</a:t>
            </a:r>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
        <p:nvSpPr>
          <p:cNvPr id="8" name="Inhaltsplatzhalter 7"/>
          <p:cNvSpPr>
            <a:spLocks noGrp="1"/>
          </p:cNvSpPr>
          <p:nvPr>
            <p:ph sz="quarter" idx="13" hasCustomPrompt="1"/>
          </p:nvPr>
        </p:nvSpPr>
        <p:spPr>
          <a:xfrm>
            <a:off x="323850" y="1565138"/>
            <a:ext cx="8496300" cy="4672150"/>
          </a:xfrm>
          <a:solidFill>
            <a:schemeClr val="tx1"/>
          </a:solidFill>
        </p:spPr>
        <p:txBody>
          <a:bodyPr lIns="144000" tIns="450000"/>
          <a:lstStyle>
            <a:lvl1pPr marL="0" indent="0">
              <a:lnSpc>
                <a:spcPct val="114000"/>
              </a:lnSpc>
              <a:buNone/>
              <a:defRPr sz="2000">
                <a:solidFill>
                  <a:schemeClr val="bg1"/>
                </a:solidFill>
              </a:defRPr>
            </a:lvl1pPr>
          </a:lstStyle>
          <a:p>
            <a:pPr lvl="0"/>
            <a:r>
              <a:rPr lang="de-DE" dirty="0"/>
              <a:t>Inhalt und Hintergrundfarbe bearbeiten</a:t>
            </a:r>
          </a:p>
        </p:txBody>
      </p:sp>
      <p:sp>
        <p:nvSpPr>
          <p:cNvPr id="2" name="Titel 1"/>
          <p:cNvSpPr>
            <a:spLocks noGrp="1"/>
          </p:cNvSpPr>
          <p:nvPr>
            <p:ph type="title" hasCustomPrompt="1"/>
          </p:nvPr>
        </p:nvSpPr>
        <p:spPr>
          <a:xfrm>
            <a:off x="323850" y="612000"/>
            <a:ext cx="8496300" cy="972000"/>
          </a:xfrm>
          <a:solidFill>
            <a:schemeClr val="tx1"/>
          </a:solidFill>
        </p:spPr>
        <p:txBody>
          <a:bodyPr lIns="140400"/>
          <a:lstStyle>
            <a:lvl1pPr>
              <a:lnSpc>
                <a:spcPct val="100000"/>
              </a:lnSpc>
              <a:defRPr sz="2800" baseline="0">
                <a:solidFill>
                  <a:schemeClr val="bg1"/>
                </a:solidFill>
              </a:defRPr>
            </a:lvl1pPr>
          </a:lstStyle>
          <a:p>
            <a:r>
              <a:rPr lang="de-DE" dirty="0"/>
              <a:t>Titel und Hintergrundfarbe bearbeiten</a:t>
            </a:r>
          </a:p>
        </p:txBody>
      </p:sp>
    </p:spTree>
    <p:extLst>
      <p:ext uri="{BB962C8B-B14F-4D97-AF65-F5344CB8AC3E}">
        <p14:creationId xmlns:p14="http://schemas.microsoft.com/office/powerpoint/2010/main" val="3262962747"/>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uppieren 10"/>
          <p:cNvGrpSpPr/>
          <p:nvPr/>
        </p:nvGrpSpPr>
        <p:grpSpPr>
          <a:xfrm>
            <a:off x="142874" y="152400"/>
            <a:ext cx="8859601" cy="612775"/>
            <a:chOff x="142874" y="152400"/>
            <a:chExt cx="8859601" cy="612775"/>
          </a:xfrm>
          <a:solidFill>
            <a:schemeClr val="bg2"/>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7" name="Bild 18" descr="g_eth_logo_kurz_neg_Schutzraum.eps"/>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fld id="{C807586E-0533-EF4A-8788-B1488D97646E}" type="datetime5">
              <a:rPr lang="en-US" smtClean="0"/>
              <a:t>17-Sep-19</a:t>
            </a:fld>
            <a:endParaRPr lang="de-DE" dirty="0"/>
          </a:p>
        </p:txBody>
      </p:sp>
      <p:sp>
        <p:nvSpPr>
          <p:cNvPr id="5" name="Fußzeilenplatzhalter 4"/>
          <p:cNvSpPr>
            <a:spLocks noGrp="1"/>
          </p:cNvSpPr>
          <p:nvPr>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de-DE" dirty="0"/>
              <a:t>Shinichi Sunagawa</a:t>
            </a:r>
          </a:p>
        </p:txBody>
      </p:sp>
      <p:sp>
        <p:nvSpPr>
          <p:cNvPr id="6" name="Foliennummernplatzhalter 5"/>
          <p:cNvSpPr>
            <a:spLocks noGrp="1"/>
          </p:cNvSpPr>
          <p:nvPr>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de-DE" smtClean="0"/>
              <a:pPr/>
              <a:t>‹#›</a:t>
            </a:fld>
            <a:endParaRPr lang="de-DE"/>
          </a:p>
        </p:txBody>
      </p:sp>
      <p:sp>
        <p:nvSpPr>
          <p:cNvPr id="3" name="Textplatzhalter 2"/>
          <p:cNvSpPr>
            <a:spLocks noGrp="1"/>
          </p:cNvSpPr>
          <p:nvPr>
            <p:ph type="body" idx="1"/>
          </p:nvPr>
        </p:nvSpPr>
        <p:spPr>
          <a:xfrm>
            <a:off x="323850" y="2024064"/>
            <a:ext cx="8483938" cy="4213224"/>
          </a:xfrm>
          <a:prstGeom prst="rect">
            <a:avLst/>
          </a:prstGeom>
        </p:spPr>
        <p:txBody>
          <a:bodyPr vert="horz" lIns="140400" tIns="0" rIns="14400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feld 15"/>
          <p:cNvSpPr txBox="1"/>
          <p:nvPr/>
        </p:nvSpPr>
        <p:spPr>
          <a:xfrm>
            <a:off x="8559849" y="6300190"/>
            <a:ext cx="105958" cy="468312"/>
          </a:xfrm>
          <a:prstGeom prst="rect">
            <a:avLst/>
          </a:prstGeom>
          <a:noFill/>
        </p:spPr>
        <p:txBody>
          <a:bodyPr wrap="none" lIns="36000" rIns="36000" rtlCol="0" anchor="ctr" anchorCtr="0">
            <a:noAutofit/>
          </a:bodyPr>
          <a:lstStyle/>
          <a:p>
            <a:pPr algn="ctr"/>
            <a:r>
              <a:rPr lang="de-CH" sz="800" dirty="0"/>
              <a:t>|</a:t>
            </a:r>
          </a:p>
        </p:txBody>
      </p:sp>
      <p:sp>
        <p:nvSpPr>
          <p:cNvPr id="18" name="Textfeld 17"/>
          <p:cNvSpPr txBox="1"/>
          <p:nvPr/>
        </p:nvSpPr>
        <p:spPr>
          <a:xfrm>
            <a:off x="7834508" y="6300189"/>
            <a:ext cx="105958" cy="468312"/>
          </a:xfrm>
          <a:prstGeom prst="rect">
            <a:avLst/>
          </a:prstGeom>
          <a:noFill/>
        </p:spPr>
        <p:txBody>
          <a:bodyPr wrap="none" lIns="36000" rIns="36000" rtlCol="0" anchor="ctr" anchorCtr="0">
            <a:noAutofit/>
          </a:bodyPr>
          <a:lstStyle/>
          <a:p>
            <a:pPr algn="ctr"/>
            <a:r>
              <a:rPr lang="de-CH" sz="800" dirty="0"/>
              <a:t>|</a:t>
            </a:r>
          </a:p>
        </p:txBody>
      </p:sp>
      <p:sp>
        <p:nvSpPr>
          <p:cNvPr id="2" name="Titelplatzhalter 1"/>
          <p:cNvSpPr>
            <a:spLocks noGrp="1"/>
          </p:cNvSpPr>
          <p:nvPr>
            <p:ph type="title"/>
          </p:nvPr>
        </p:nvSpPr>
        <p:spPr>
          <a:xfrm>
            <a:off x="323850" y="620714"/>
            <a:ext cx="8496300" cy="972000"/>
          </a:xfrm>
          <a:prstGeom prst="rect">
            <a:avLst/>
          </a:prstGeom>
          <a:solidFill>
            <a:schemeClr val="bg1"/>
          </a:solidFill>
        </p:spPr>
        <p:txBody>
          <a:bodyPr vert="horz" lIns="140400" tIns="0" rIns="144000" bIns="0" rtlCol="0" anchor="b" anchorCtr="0">
            <a:noAutofit/>
          </a:bodyPr>
          <a:lstStyle/>
          <a:p>
            <a:r>
              <a:rPr lang="de-DE" dirty="0"/>
              <a:t>Titelmasterformat durch Klicken bearbeiten</a:t>
            </a:r>
          </a:p>
        </p:txBody>
      </p:sp>
      <p:pic>
        <p:nvPicPr>
          <p:cNvPr id="8" name="Grafik 7"/>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23850" y="6448494"/>
            <a:ext cx="684199" cy="17170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6" r:id="rId4"/>
    <p:sldLayoutId id="2147483650" r:id="rId5"/>
    <p:sldLayoutId id="2147483652" r:id="rId6"/>
    <p:sldLayoutId id="2147483655" r:id="rId7"/>
    <p:sldLayoutId id="2147483665" r:id="rId8"/>
    <p:sldLayoutId id="2147483664" r:id="rId9"/>
    <p:sldLayoutId id="2147483663" r:id="rId10"/>
    <p:sldLayoutId id="2147483668" r:id="rId11"/>
  </p:sldLayoutIdLst>
  <p:transition xmlns:p14="http://schemas.microsoft.com/office/powerpoint/2010/mai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tx2"/>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tx2"/>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tx2"/>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tx2"/>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tx2"/>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 Id="rId3" Type="http://schemas.openxmlformats.org/officeDocument/2006/relationships/hyperlink" Target="https://pauli-lectures.ethz.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Introduction to the course:</a:t>
            </a:r>
          </a:p>
          <a:p>
            <a:r>
              <a:rPr lang="en-US" dirty="0"/>
              <a:t>Time plan, room plan, assessments</a:t>
            </a:r>
          </a:p>
        </p:txBody>
      </p:sp>
      <p:sp>
        <p:nvSpPr>
          <p:cNvPr id="3" name="Date Placeholder 2"/>
          <p:cNvSpPr>
            <a:spLocks noGrp="1"/>
          </p:cNvSpPr>
          <p:nvPr>
            <p:ph type="dt" sz="half" idx="10"/>
          </p:nvPr>
        </p:nvSpPr>
        <p:spPr/>
        <p:txBody>
          <a:bodyPr/>
          <a:lstStyle/>
          <a:p>
            <a:fld id="{33308F4E-876D-2049-ADEB-18010BBABF9D}" type="datetime5">
              <a:rPr lang="en-US" smtClean="0"/>
              <a:t>17-Sep-19</a:t>
            </a:fld>
            <a:endParaRPr lang="de-DE"/>
          </a:p>
        </p:txBody>
      </p:sp>
      <p:sp>
        <p:nvSpPr>
          <p:cNvPr id="4" name="Footer Placeholder 3"/>
          <p:cNvSpPr>
            <a:spLocks noGrp="1"/>
          </p:cNvSpPr>
          <p:nvPr>
            <p:ph type="ftr" sz="quarter" idx="11"/>
          </p:nvPr>
        </p:nvSpPr>
        <p:spPr/>
        <p:txBody>
          <a:bodyPr/>
          <a:lstStyle/>
          <a:p>
            <a:r>
              <a:rPr lang="de-DE"/>
              <a:t>Shinichi Sunagawa</a:t>
            </a:r>
            <a:endParaRPr lang="de-DE" dirty="0"/>
          </a:p>
        </p:txBody>
      </p:sp>
      <p:sp>
        <p:nvSpPr>
          <p:cNvPr id="5" name="Slide Number Placeholder 4"/>
          <p:cNvSpPr>
            <a:spLocks noGrp="1"/>
          </p:cNvSpPr>
          <p:nvPr>
            <p:ph type="sldNum" sz="quarter" idx="12"/>
          </p:nvPr>
        </p:nvSpPr>
        <p:spPr/>
        <p:txBody>
          <a:bodyPr/>
          <a:lstStyle/>
          <a:p>
            <a:fld id="{6C6AE60A-B69C-4790-82F7-3882EDF23186}" type="slidenum">
              <a:rPr lang="de-DE" smtClean="0"/>
              <a:pPr/>
              <a:t>1</a:t>
            </a:fld>
            <a:endParaRPr lang="de-DE"/>
          </a:p>
        </p:txBody>
      </p:sp>
      <p:sp>
        <p:nvSpPr>
          <p:cNvPr id="6" name="Title 5"/>
          <p:cNvSpPr>
            <a:spLocks noGrp="1"/>
          </p:cNvSpPr>
          <p:nvPr>
            <p:ph type="ctrTitle"/>
          </p:nvPr>
        </p:nvSpPr>
        <p:spPr/>
        <p:txBody>
          <a:bodyPr/>
          <a:lstStyle/>
          <a:p>
            <a:r>
              <a:rPr lang="en-US" sz="2800" dirty="0"/>
              <a:t>Microbial Community Genomics</a:t>
            </a:r>
          </a:p>
        </p:txBody>
      </p:sp>
    </p:spTree>
    <p:extLst>
      <p:ext uri="{BB962C8B-B14F-4D97-AF65-F5344CB8AC3E}">
        <p14:creationId xmlns:p14="http://schemas.microsoft.com/office/powerpoint/2010/main" val="26306489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4</a:t>
            </a:r>
          </a:p>
        </p:txBody>
      </p:sp>
      <p:graphicFrame>
        <p:nvGraphicFramePr>
          <p:cNvPr id="4" name="Table 3"/>
          <p:cNvGraphicFramePr>
            <a:graphicFrameLocks noGrp="1"/>
          </p:cNvGraphicFramePr>
          <p:nvPr>
            <p:extLst>
              <p:ext uri="{D42A27DB-BD31-4B8C-83A1-F6EECF244321}">
                <p14:modId xmlns:p14="http://schemas.microsoft.com/office/powerpoint/2010/main" val="711818213"/>
              </p:ext>
            </p:extLst>
          </p:nvPr>
        </p:nvGraphicFramePr>
        <p:xfrm>
          <a:off x="757166" y="1886799"/>
          <a:ext cx="7913605" cy="3924610"/>
        </p:xfrm>
        <a:graphic>
          <a:graphicData uri="http://schemas.openxmlformats.org/drawingml/2006/table">
            <a:tbl>
              <a:tblPr firstRow="1" bandRow="1">
                <a:tableStyleId>{00A15C55-8517-42AA-B614-E9B94910E393}</a:tableStyleId>
              </a:tblPr>
              <a:tblGrid>
                <a:gridCol w="4323173">
                  <a:extLst>
                    <a:ext uri="{9D8B030D-6E8A-4147-A177-3AD203B41FA5}">
                      <a16:colId xmlns:a16="http://schemas.microsoft.com/office/drawing/2014/main" xmlns="" val="20000"/>
                    </a:ext>
                  </a:extLst>
                </a:gridCol>
                <a:gridCol w="3590432">
                  <a:extLst>
                    <a:ext uri="{9D8B030D-6E8A-4147-A177-3AD203B41FA5}">
                      <a16:colId xmlns:a16="http://schemas.microsoft.com/office/drawing/2014/main" xmlns="" val="20001"/>
                    </a:ext>
                  </a:extLst>
                </a:gridCol>
              </a:tblGrid>
              <a:tr h="567320">
                <a:tc>
                  <a:txBody>
                    <a:bodyPr/>
                    <a:lstStyle/>
                    <a:p>
                      <a:r>
                        <a:rPr lang="en-US" dirty="0"/>
                        <a:t>Tue 9</a:t>
                      </a:r>
                      <a:r>
                        <a:rPr lang="en-US" baseline="30000" dirty="0"/>
                        <a:t>th</a:t>
                      </a:r>
                      <a:r>
                        <a:rPr lang="en-US" dirty="0"/>
                        <a:t> October</a:t>
                      </a:r>
                    </a:p>
                  </a:txBody>
                  <a:tcPr/>
                </a:tc>
                <a:tc>
                  <a:txBody>
                    <a:bodyPr/>
                    <a:lstStyle/>
                    <a:p>
                      <a:r>
                        <a:rPr lang="en-US" dirty="0"/>
                        <a:t>Wed 10</a:t>
                      </a:r>
                      <a:r>
                        <a:rPr lang="en-US" baseline="30000" dirty="0"/>
                        <a:t>th</a:t>
                      </a:r>
                      <a:r>
                        <a:rPr lang="en-US" dirty="0"/>
                        <a:t> October</a:t>
                      </a:r>
                    </a:p>
                  </a:txBody>
                  <a:tcPr/>
                </a:tc>
                <a:extLst>
                  <a:ext uri="{0D108BD9-81ED-4DB2-BD59-A6C34878D82A}">
                    <a16:rowId xmlns:a16="http://schemas.microsoft.com/office/drawing/2014/main" xmlns="" val="10000"/>
                  </a:ext>
                </a:extLst>
              </a:tr>
              <a:tr h="1398872">
                <a:tc>
                  <a:txBody>
                    <a:bodyPr/>
                    <a:lstStyle/>
                    <a:p>
                      <a:endParaRPr lang="en-US" dirty="0"/>
                    </a:p>
                  </a:txBody>
                  <a:tcPr/>
                </a:tc>
                <a:tc>
                  <a:txBody>
                    <a:bodyPr/>
                    <a:lstStyle/>
                    <a:p>
                      <a:pPr rtl="0"/>
                      <a:r>
                        <a:rPr lang="en-US" sz="1800" b="0" i="0" u="none" strike="noStrike" kern="1200" dirty="0">
                          <a:solidFill>
                            <a:schemeClr val="dk1"/>
                          </a:solidFill>
                          <a:effectLst/>
                          <a:latin typeface="+mn-lt"/>
                          <a:ea typeface="+mn-ea"/>
                          <a:cs typeface="+mn-cs"/>
                        </a:rPr>
                        <a:t>8:30-12:00 Preparation oral</a:t>
                      </a:r>
                      <a:r>
                        <a:rPr lang="en-US" sz="1800" b="0" i="0" u="none" strike="noStrike" kern="1200" baseline="0" dirty="0">
                          <a:solidFill>
                            <a:schemeClr val="dk1"/>
                          </a:solidFill>
                          <a:effectLst/>
                          <a:latin typeface="+mn-lt"/>
                          <a:ea typeface="+mn-ea"/>
                          <a:cs typeface="+mn-cs"/>
                        </a:rPr>
                        <a:t> presentation and report writing</a:t>
                      </a:r>
                      <a:endParaRPr lang="en-US" dirty="0">
                        <a:effectLst/>
                      </a:endParaRPr>
                    </a:p>
                  </a:txBody>
                  <a:tcPr/>
                </a:tc>
                <a:extLst>
                  <a:ext uri="{0D108BD9-81ED-4DB2-BD59-A6C34878D82A}">
                    <a16:rowId xmlns:a16="http://schemas.microsoft.com/office/drawing/2014/main" xmlns="" val="10001"/>
                  </a:ext>
                </a:extLst>
              </a:tr>
              <a:tr h="979209">
                <a:tc>
                  <a:txBody>
                    <a:bodyPr/>
                    <a:lstStyle/>
                    <a:p>
                      <a:r>
                        <a:rPr lang="en-US" dirty="0"/>
                        <a:t>13:30-15:00h. Written exam (HCP F38.2) </a:t>
                      </a:r>
                    </a:p>
                    <a:p>
                      <a:r>
                        <a:rPr lang="en-US" dirty="0"/>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8:30-12:00 Preparation oral</a:t>
                      </a:r>
                      <a:r>
                        <a:rPr lang="en-US" sz="1800" b="0" i="0" u="none" strike="noStrike" kern="1200" baseline="0" dirty="0">
                          <a:solidFill>
                            <a:schemeClr val="dk1"/>
                          </a:solidFill>
                          <a:effectLst/>
                          <a:latin typeface="+mn-lt"/>
                          <a:ea typeface="+mn-ea"/>
                          <a:cs typeface="+mn-cs"/>
                        </a:rPr>
                        <a:t> presentation and report writing</a:t>
                      </a:r>
                      <a:endParaRPr lang="en-US" dirty="0">
                        <a:effectLst/>
                      </a:endParaRPr>
                    </a:p>
                    <a:p>
                      <a:endParaRPr lang="en-US" dirty="0"/>
                    </a:p>
                  </a:txBody>
                  <a:tcPr/>
                </a:tc>
                <a:extLst>
                  <a:ext uri="{0D108BD9-81ED-4DB2-BD59-A6C34878D82A}">
                    <a16:rowId xmlns:a16="http://schemas.microsoft.com/office/drawing/2014/main" xmlns="" val="10002"/>
                  </a:ext>
                </a:extLst>
              </a:tr>
              <a:tr h="979209">
                <a:tc>
                  <a:txBody>
                    <a:bodyPr/>
                    <a:lstStyle/>
                    <a:p>
                      <a:r>
                        <a:rPr lang="en-US" dirty="0"/>
                        <a:t>15h-17h: Start data synthesis in mixed groups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13:30h – 16h: G443: Oral presentation</a:t>
                      </a:r>
                    </a:p>
                  </a:txBody>
                  <a:tcPr/>
                </a:tc>
                <a:extLst>
                  <a:ext uri="{0D108BD9-81ED-4DB2-BD59-A6C34878D82A}">
                    <a16:rowId xmlns:a16="http://schemas.microsoft.com/office/drawing/2014/main" xmlns="" val="10003"/>
                  </a:ext>
                </a:extLst>
              </a:tr>
            </a:tbl>
          </a:graphicData>
        </a:graphic>
      </p:graphicFrame>
      <p:sp>
        <p:nvSpPr>
          <p:cNvPr id="7" name="Date Placeholder 6">
            <a:extLst>
              <a:ext uri="{FF2B5EF4-FFF2-40B4-BE49-F238E27FC236}">
                <a16:creationId xmlns:a16="http://schemas.microsoft.com/office/drawing/2014/main" xmlns="" id="{56C7D4BF-F7B3-FF47-98CF-5C592F24BB60}"/>
              </a:ext>
            </a:extLst>
          </p:cNvPr>
          <p:cNvSpPr>
            <a:spLocks noGrp="1"/>
          </p:cNvSpPr>
          <p:nvPr>
            <p:ph type="dt" sz="half" idx="10"/>
          </p:nvPr>
        </p:nvSpPr>
        <p:spPr/>
        <p:txBody>
          <a:bodyPr/>
          <a:lstStyle/>
          <a:p>
            <a:fld id="{EE742A70-E64C-A141-8465-404BB4EA36FE}" type="datetime5">
              <a:rPr lang="en-US" smtClean="0"/>
              <a:t>17-Sep-19</a:t>
            </a:fld>
            <a:endParaRPr lang="en-US"/>
          </a:p>
        </p:txBody>
      </p:sp>
      <p:sp>
        <p:nvSpPr>
          <p:cNvPr id="8" name="Footer Placeholder 7">
            <a:extLst>
              <a:ext uri="{FF2B5EF4-FFF2-40B4-BE49-F238E27FC236}">
                <a16:creationId xmlns:a16="http://schemas.microsoft.com/office/drawing/2014/main" xmlns="" id="{CF81DF8D-3004-C446-AA37-3D02E0B8CCE0}"/>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xmlns="" id="{1C047337-0754-3C49-ABF9-30FB23583E95}"/>
              </a:ext>
            </a:extLst>
          </p:cNvPr>
          <p:cNvSpPr>
            <a:spLocks noGrp="1"/>
          </p:cNvSpPr>
          <p:nvPr>
            <p:ph type="sldNum" sz="quarter" idx="12"/>
          </p:nvPr>
        </p:nvSpPr>
        <p:spPr/>
        <p:txBody>
          <a:bodyPr/>
          <a:lstStyle/>
          <a:p>
            <a:fld id="{0BCCC639-F27E-534C-9D2A-85662285B476}" type="slidenum">
              <a:rPr lang="en-US" smtClean="0"/>
              <a:t>10</a:t>
            </a:fld>
            <a:endParaRPr lang="en-US"/>
          </a:p>
        </p:txBody>
      </p:sp>
    </p:spTree>
    <p:extLst>
      <p:ext uri="{BB962C8B-B14F-4D97-AF65-F5344CB8AC3E}">
        <p14:creationId xmlns:p14="http://schemas.microsoft.com/office/powerpoint/2010/main" val="34399533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room numbers</a:t>
            </a:r>
          </a:p>
        </p:txBody>
      </p:sp>
      <p:sp>
        <p:nvSpPr>
          <p:cNvPr id="3" name="Content Placeholder 2"/>
          <p:cNvSpPr>
            <a:spLocks noGrp="1"/>
          </p:cNvSpPr>
          <p:nvPr>
            <p:ph idx="1"/>
          </p:nvPr>
        </p:nvSpPr>
        <p:spPr/>
        <p:txBody>
          <a:bodyPr>
            <a:normAutofit/>
          </a:bodyPr>
          <a:lstStyle/>
          <a:p>
            <a:pPr marL="0" indent="0">
              <a:buNone/>
            </a:pPr>
            <a:r>
              <a:rPr lang="en-US" dirty="0" smtClean="0"/>
              <a:t>HCI (4</a:t>
            </a:r>
            <a:r>
              <a:rPr lang="en-US" baseline="30000" dirty="0" smtClean="0"/>
              <a:t>th</a:t>
            </a:r>
            <a:r>
              <a:rPr lang="en-US" dirty="0" smtClean="0"/>
              <a:t> finger)</a:t>
            </a:r>
          </a:p>
          <a:p>
            <a:r>
              <a:rPr lang="en-US" dirty="0" smtClean="0"/>
              <a:t>HCI F423 </a:t>
            </a:r>
            <a:r>
              <a:rPr lang="en-US" dirty="0"/>
              <a:t>– </a:t>
            </a:r>
            <a:r>
              <a:rPr lang="en-US" dirty="0" err="1"/>
              <a:t>Shini’s</a:t>
            </a:r>
            <a:r>
              <a:rPr lang="en-US" dirty="0"/>
              <a:t> office</a:t>
            </a:r>
          </a:p>
          <a:p>
            <a:r>
              <a:rPr lang="en-US" dirty="0" smtClean="0"/>
              <a:t>HCI </a:t>
            </a:r>
            <a:r>
              <a:rPr lang="en-US" dirty="0" smtClean="0"/>
              <a:t>F425A</a:t>
            </a:r>
            <a:r>
              <a:rPr lang="en-US" dirty="0"/>
              <a:t>/B – Sunagawa lab offices</a:t>
            </a:r>
          </a:p>
          <a:p>
            <a:pPr marL="0" indent="0">
              <a:buNone/>
            </a:pPr>
            <a:endParaRPr lang="en-US" smtClean="0"/>
          </a:p>
          <a:p>
            <a:pPr marL="0" indent="0">
              <a:buNone/>
            </a:pPr>
            <a:r>
              <a:rPr lang="en-US" smtClean="0"/>
              <a:t>HPC </a:t>
            </a:r>
            <a:r>
              <a:rPr lang="en-US" dirty="0"/>
              <a:t>F38.2 – Computer lab</a:t>
            </a:r>
          </a:p>
        </p:txBody>
      </p:sp>
      <p:sp>
        <p:nvSpPr>
          <p:cNvPr id="7" name="Date Placeholder 6">
            <a:extLst>
              <a:ext uri="{FF2B5EF4-FFF2-40B4-BE49-F238E27FC236}">
                <a16:creationId xmlns:a16="http://schemas.microsoft.com/office/drawing/2014/main" xmlns="" id="{6569A54C-1FD0-C042-A3C4-74188B296A15}"/>
              </a:ext>
            </a:extLst>
          </p:cNvPr>
          <p:cNvSpPr>
            <a:spLocks noGrp="1"/>
          </p:cNvSpPr>
          <p:nvPr>
            <p:ph type="dt" sz="half" idx="10"/>
          </p:nvPr>
        </p:nvSpPr>
        <p:spPr/>
        <p:txBody>
          <a:bodyPr/>
          <a:lstStyle/>
          <a:p>
            <a:fld id="{2721B5D8-004C-4A4B-A335-E8EF55F00273}" type="datetime5">
              <a:rPr lang="en-US" smtClean="0"/>
              <a:t>17-Sep-19</a:t>
            </a:fld>
            <a:endParaRPr lang="en-US"/>
          </a:p>
        </p:txBody>
      </p:sp>
      <p:sp>
        <p:nvSpPr>
          <p:cNvPr id="8" name="Footer Placeholder 7">
            <a:extLst>
              <a:ext uri="{FF2B5EF4-FFF2-40B4-BE49-F238E27FC236}">
                <a16:creationId xmlns:a16="http://schemas.microsoft.com/office/drawing/2014/main" xmlns="" id="{6599962F-67E5-8C47-9400-EAFF1A1B569B}"/>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xmlns="" id="{639DD0A3-229C-CF49-B28B-4BA3653B136A}"/>
              </a:ext>
            </a:extLst>
          </p:cNvPr>
          <p:cNvSpPr>
            <a:spLocks noGrp="1"/>
          </p:cNvSpPr>
          <p:nvPr>
            <p:ph type="sldNum" sz="quarter" idx="12"/>
          </p:nvPr>
        </p:nvSpPr>
        <p:spPr/>
        <p:txBody>
          <a:bodyPr/>
          <a:lstStyle/>
          <a:p>
            <a:fld id="{0BCCC639-F27E-534C-9D2A-85662285B476}" type="slidenum">
              <a:rPr lang="en-US" smtClean="0"/>
              <a:t>11</a:t>
            </a:fld>
            <a:endParaRPr lang="en-US"/>
          </a:p>
        </p:txBody>
      </p:sp>
    </p:spTree>
    <p:extLst>
      <p:ext uri="{BB962C8B-B14F-4D97-AF65-F5344CB8AC3E}">
        <p14:creationId xmlns:p14="http://schemas.microsoft.com/office/powerpoint/2010/main" val="10188988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08EAD7-62CC-FF4A-9E1F-9053BFFF7866}" type="datetime5">
              <a:rPr lang="en-US" smtClean="0"/>
              <a:t>17-Sep-19</a:t>
            </a:fld>
            <a:endParaRPr lang="de-DE"/>
          </a:p>
        </p:txBody>
      </p:sp>
      <p:sp>
        <p:nvSpPr>
          <p:cNvPr id="5" name="Footer Placeholder 4"/>
          <p:cNvSpPr>
            <a:spLocks noGrp="1"/>
          </p:cNvSpPr>
          <p:nvPr>
            <p:ph type="ftr" sz="quarter" idx="11"/>
          </p:nvPr>
        </p:nvSpPr>
        <p:spPr/>
        <p:txBody>
          <a:bodyPr/>
          <a:lstStyle/>
          <a:p>
            <a:r>
              <a:rPr lang="de-DE"/>
              <a:t>Shinichi Sunagawa</a:t>
            </a:r>
          </a:p>
        </p:txBody>
      </p:sp>
      <p:sp>
        <p:nvSpPr>
          <p:cNvPr id="6" name="Slide Number Placeholder 5"/>
          <p:cNvSpPr>
            <a:spLocks noGrp="1"/>
          </p:cNvSpPr>
          <p:nvPr>
            <p:ph type="sldNum" sz="quarter" idx="12"/>
          </p:nvPr>
        </p:nvSpPr>
        <p:spPr/>
        <p:txBody>
          <a:bodyPr/>
          <a:lstStyle/>
          <a:p>
            <a:fld id="{6C6AE60A-B69C-4790-82F7-3882EDF23186}" type="slidenum">
              <a:rPr lang="de-DE" smtClean="0"/>
              <a:pPr/>
              <a:t>2</a:t>
            </a:fld>
            <a:endParaRPr lang="de-DE"/>
          </a:p>
        </p:txBody>
      </p:sp>
      <p:sp>
        <p:nvSpPr>
          <p:cNvPr id="8" name="Title 7"/>
          <p:cNvSpPr>
            <a:spLocks noGrp="1"/>
          </p:cNvSpPr>
          <p:nvPr>
            <p:ph type="title"/>
          </p:nvPr>
        </p:nvSpPr>
        <p:spPr/>
        <p:txBody>
          <a:bodyPr anchor="ctr"/>
          <a:lstStyle/>
          <a:p>
            <a:r>
              <a:rPr lang="en-US" dirty="0"/>
              <a:t>What to expect</a:t>
            </a:r>
          </a:p>
        </p:txBody>
      </p:sp>
      <p:sp>
        <p:nvSpPr>
          <p:cNvPr id="9" name="Rectangle 8"/>
          <p:cNvSpPr/>
          <p:nvPr/>
        </p:nvSpPr>
        <p:spPr>
          <a:xfrm>
            <a:off x="602783" y="1883673"/>
            <a:ext cx="7750065" cy="4524315"/>
          </a:xfrm>
          <a:prstGeom prst="rect">
            <a:avLst/>
          </a:prstGeom>
        </p:spPr>
        <p:txBody>
          <a:bodyPr wrap="square">
            <a:spAutoFit/>
          </a:bodyPr>
          <a:lstStyle/>
          <a:p>
            <a:pPr marL="342900" indent="-342900">
              <a:buFont typeface="Arial"/>
              <a:buChar char="•"/>
            </a:pPr>
            <a:r>
              <a:rPr lang="en-US" sz="2400" dirty="0"/>
              <a:t>Introduction to the research area of microbial community metagenomics</a:t>
            </a:r>
          </a:p>
          <a:p>
            <a:pPr marL="342900" indent="-342900">
              <a:buFont typeface="Arial"/>
              <a:buChar char="•"/>
            </a:pPr>
            <a:r>
              <a:rPr lang="en-US" sz="2400" dirty="0"/>
              <a:t>We will balance tutorials with REAL scientific research for the next 3.5 weeks</a:t>
            </a:r>
          </a:p>
          <a:p>
            <a:pPr marL="800100" lvl="1" indent="-342900">
              <a:buFont typeface="Arial"/>
              <a:buChar char="•"/>
            </a:pPr>
            <a:r>
              <a:rPr lang="en-US" sz="2400" dirty="0"/>
              <a:t>Things may not work out as planned</a:t>
            </a:r>
          </a:p>
          <a:p>
            <a:pPr marL="800100" lvl="1" indent="-342900">
              <a:buFont typeface="Arial"/>
              <a:buChar char="•"/>
            </a:pPr>
            <a:r>
              <a:rPr lang="en-US" sz="2400" dirty="0"/>
              <a:t>Your supervisor will be managing multiple projects as well as yours. Please be patient with them. If you have “spare time”, read papers, practice some of the skills you acquire, etc.</a:t>
            </a:r>
          </a:p>
          <a:p>
            <a:pPr marL="800100" lvl="1" indent="-342900">
              <a:buFont typeface="Arial"/>
              <a:buChar char="•"/>
            </a:pPr>
            <a:r>
              <a:rPr lang="en-US" sz="2400" dirty="0"/>
              <a:t>You will get out what you put in</a:t>
            </a:r>
            <a:r>
              <a:rPr lang="is-IS" sz="2400" dirty="0"/>
              <a:t>…</a:t>
            </a:r>
          </a:p>
          <a:p>
            <a:pPr marL="800100" lvl="1" indent="-342900">
              <a:buFont typeface="Arial"/>
              <a:buChar char="•"/>
            </a:pPr>
            <a:r>
              <a:rPr lang="is-IS" sz="2400" dirty="0"/>
              <a:t>You are expected to work professionally and responsibly at all times</a:t>
            </a:r>
            <a:endParaRPr lang="en-US" sz="2400" dirty="0"/>
          </a:p>
        </p:txBody>
      </p:sp>
    </p:spTree>
    <p:extLst>
      <p:ext uri="{BB962C8B-B14F-4D97-AF65-F5344CB8AC3E}">
        <p14:creationId xmlns:p14="http://schemas.microsoft.com/office/powerpoint/2010/main" val="6497451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Important points for </a:t>
            </a:r>
            <a:r>
              <a:rPr lang="en-US" i="1" dirty="0"/>
              <a:t>real</a:t>
            </a:r>
            <a:r>
              <a:rPr lang="en-US" dirty="0"/>
              <a:t> research</a:t>
            </a:r>
          </a:p>
        </p:txBody>
      </p:sp>
      <p:sp>
        <p:nvSpPr>
          <p:cNvPr id="3" name="Content Placeholder 2"/>
          <p:cNvSpPr>
            <a:spLocks noGrp="1"/>
          </p:cNvSpPr>
          <p:nvPr>
            <p:ph idx="1"/>
          </p:nvPr>
        </p:nvSpPr>
        <p:spPr/>
        <p:txBody>
          <a:bodyPr>
            <a:normAutofit/>
          </a:bodyPr>
          <a:lstStyle/>
          <a:p>
            <a:r>
              <a:rPr lang="en-US" dirty="0"/>
              <a:t>Scientific Integrity</a:t>
            </a:r>
          </a:p>
          <a:p>
            <a:pPr lvl="1"/>
            <a:r>
              <a:rPr lang="en-US" dirty="0"/>
              <a:t>You will be working in an environment and with equipment that is shared with the Microbiome Research laboratory</a:t>
            </a:r>
          </a:p>
          <a:p>
            <a:pPr lvl="1"/>
            <a:r>
              <a:rPr lang="en-US" dirty="0"/>
              <a:t>Be respectful, do not enter experimental laboratories, etc.</a:t>
            </a:r>
          </a:p>
          <a:p>
            <a:pPr lvl="1"/>
            <a:r>
              <a:rPr lang="en-US" dirty="0"/>
              <a:t>Do not remove/modify any data on the systems that are unrelated to your work. If in any doubt ASK (we prefer stupid questions to stupid accidents!)</a:t>
            </a:r>
          </a:p>
          <a:p>
            <a:pPr lvl="1"/>
            <a:r>
              <a:rPr lang="en-US" dirty="0"/>
              <a:t>When doing original work, you need to document what you do, so that it is reproducible for anyone else</a:t>
            </a:r>
          </a:p>
          <a:p>
            <a:pPr lvl="1"/>
            <a:r>
              <a:rPr lang="en-US" dirty="0"/>
              <a:t>Take time to think and talk through course content so you understand what you are doing</a:t>
            </a:r>
          </a:p>
        </p:txBody>
      </p:sp>
      <p:sp>
        <p:nvSpPr>
          <p:cNvPr id="7" name="Date Placeholder 6">
            <a:extLst>
              <a:ext uri="{FF2B5EF4-FFF2-40B4-BE49-F238E27FC236}">
                <a16:creationId xmlns:a16="http://schemas.microsoft.com/office/drawing/2014/main" xmlns="" id="{360BEE4B-E982-2D44-968E-6FFFD95FBB80}"/>
              </a:ext>
            </a:extLst>
          </p:cNvPr>
          <p:cNvSpPr>
            <a:spLocks noGrp="1"/>
          </p:cNvSpPr>
          <p:nvPr>
            <p:ph type="dt" sz="half" idx="10"/>
          </p:nvPr>
        </p:nvSpPr>
        <p:spPr/>
        <p:txBody>
          <a:bodyPr/>
          <a:lstStyle/>
          <a:p>
            <a:fld id="{C6CC197C-2981-714F-BF02-CBCC575975CF}" type="datetime5">
              <a:rPr lang="en-US" smtClean="0"/>
              <a:t>17-Sep-19</a:t>
            </a:fld>
            <a:endParaRPr lang="en-US"/>
          </a:p>
        </p:txBody>
      </p:sp>
      <p:sp>
        <p:nvSpPr>
          <p:cNvPr id="8" name="Footer Placeholder 7">
            <a:extLst>
              <a:ext uri="{FF2B5EF4-FFF2-40B4-BE49-F238E27FC236}">
                <a16:creationId xmlns:a16="http://schemas.microsoft.com/office/drawing/2014/main" xmlns="" id="{42C3FF3A-E03F-914D-9F45-C45F32D093BD}"/>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xmlns="" id="{84FD4CFD-D7C2-A940-9791-90A58A217E8C}"/>
              </a:ext>
            </a:extLst>
          </p:cNvPr>
          <p:cNvSpPr>
            <a:spLocks noGrp="1"/>
          </p:cNvSpPr>
          <p:nvPr>
            <p:ph type="sldNum" sz="quarter" idx="12"/>
          </p:nvPr>
        </p:nvSpPr>
        <p:spPr/>
        <p:txBody>
          <a:bodyPr/>
          <a:lstStyle/>
          <a:p>
            <a:fld id="{0BCCC639-F27E-534C-9D2A-85662285B476}" type="slidenum">
              <a:rPr lang="en-US" smtClean="0"/>
              <a:t>3</a:t>
            </a:fld>
            <a:endParaRPr lang="en-US"/>
          </a:p>
        </p:txBody>
      </p:sp>
    </p:spTree>
    <p:extLst>
      <p:ext uri="{BB962C8B-B14F-4D97-AF65-F5344CB8AC3E}">
        <p14:creationId xmlns:p14="http://schemas.microsoft.com/office/powerpoint/2010/main" val="30819395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Plan for the next 3 weeks</a:t>
            </a:r>
          </a:p>
        </p:txBody>
      </p:sp>
      <p:sp>
        <p:nvSpPr>
          <p:cNvPr id="4" name="Date Placeholder 3"/>
          <p:cNvSpPr>
            <a:spLocks noGrp="1"/>
          </p:cNvSpPr>
          <p:nvPr>
            <p:ph type="dt" sz="half" idx="10"/>
          </p:nvPr>
        </p:nvSpPr>
        <p:spPr/>
        <p:txBody>
          <a:bodyPr/>
          <a:lstStyle/>
          <a:p>
            <a:fld id="{286F4972-00F4-B440-A2BC-CBDAE00279BE}" type="datetime5">
              <a:rPr lang="en-US" smtClean="0"/>
              <a:t>17-Sep-19</a:t>
            </a:fld>
            <a:endParaRPr lang="en-US" dirty="0"/>
          </a:p>
        </p:txBody>
      </p:sp>
      <p:sp>
        <p:nvSpPr>
          <p:cNvPr id="6" name="Slide Number Placeholder 5"/>
          <p:cNvSpPr>
            <a:spLocks noGrp="1"/>
          </p:cNvSpPr>
          <p:nvPr>
            <p:ph type="sldNum" sz="quarter" idx="12"/>
          </p:nvPr>
        </p:nvSpPr>
        <p:spPr/>
        <p:txBody>
          <a:bodyPr/>
          <a:lstStyle/>
          <a:p>
            <a:fld id="{0BCCC639-F27E-534C-9D2A-85662285B476}" type="slidenum">
              <a:rPr lang="en-US" smtClean="0"/>
              <a:t>4</a:t>
            </a:fld>
            <a:endParaRPr lang="en-US"/>
          </a:p>
        </p:txBody>
      </p:sp>
      <p:sp>
        <p:nvSpPr>
          <p:cNvPr id="7" name="Content Placeholder 6"/>
          <p:cNvSpPr>
            <a:spLocks noGrp="1"/>
          </p:cNvSpPr>
          <p:nvPr>
            <p:ph idx="1"/>
          </p:nvPr>
        </p:nvSpPr>
        <p:spPr>
          <a:xfrm>
            <a:off x="323850" y="1830348"/>
            <a:ext cx="8483938" cy="4478378"/>
          </a:xfrm>
        </p:spPr>
        <p:txBody>
          <a:bodyPr/>
          <a:lstStyle/>
          <a:p>
            <a:r>
              <a:rPr lang="en-US" dirty="0"/>
              <a:t>Learn basics of 16S rRNA data analysis</a:t>
            </a:r>
          </a:p>
          <a:p>
            <a:pPr marL="0" indent="0">
              <a:buNone/>
            </a:pPr>
            <a:endParaRPr lang="en-US" dirty="0"/>
          </a:p>
          <a:p>
            <a:r>
              <a:rPr lang="en-US" dirty="0"/>
              <a:t>Interpret patterns of compositions shifts in human gut microbial communities during an intervention experiment</a:t>
            </a:r>
          </a:p>
          <a:p>
            <a:endParaRPr lang="en-US" dirty="0"/>
          </a:p>
          <a:p>
            <a:endParaRPr lang="en-US" dirty="0"/>
          </a:p>
          <a:p>
            <a:endParaRPr lang="en-US" dirty="0"/>
          </a:p>
          <a:p>
            <a:pPr marL="0" indent="0">
              <a:buNone/>
            </a:pPr>
            <a:endParaRPr lang="en-US" dirty="0"/>
          </a:p>
          <a:p>
            <a:r>
              <a:rPr lang="en-US" dirty="0"/>
              <a:t>Identify and work on research questions you would like to address</a:t>
            </a:r>
          </a:p>
        </p:txBody>
      </p:sp>
      <p:sp>
        <p:nvSpPr>
          <p:cNvPr id="5" name="Footer Placeholder 4">
            <a:extLst>
              <a:ext uri="{FF2B5EF4-FFF2-40B4-BE49-F238E27FC236}">
                <a16:creationId xmlns:a16="http://schemas.microsoft.com/office/drawing/2014/main" xmlns="" id="{81499505-4914-DF4F-AE83-3E800A882588}"/>
              </a:ext>
            </a:extLst>
          </p:cNvPr>
          <p:cNvSpPr>
            <a:spLocks noGrp="1"/>
          </p:cNvSpPr>
          <p:nvPr>
            <p:ph type="ftr" sz="quarter" idx="11"/>
          </p:nvPr>
        </p:nvSpPr>
        <p:spPr/>
        <p:txBody>
          <a:bodyPr/>
          <a:lstStyle/>
          <a:p>
            <a:r>
              <a:rPr lang="en-US"/>
              <a:t>Shinichi Sunagawa</a:t>
            </a:r>
          </a:p>
        </p:txBody>
      </p:sp>
      <p:sp>
        <p:nvSpPr>
          <p:cNvPr id="8" name="TextBox 7">
            <a:extLst>
              <a:ext uri="{FF2B5EF4-FFF2-40B4-BE49-F238E27FC236}">
                <a16:creationId xmlns:a16="http://schemas.microsoft.com/office/drawing/2014/main" xmlns="" id="{5220791C-2401-014A-9578-D8A16D8AEBEE}"/>
              </a:ext>
            </a:extLst>
          </p:cNvPr>
          <p:cNvSpPr txBox="1"/>
          <p:nvPr/>
        </p:nvSpPr>
        <p:spPr>
          <a:xfrm>
            <a:off x="679270" y="3627554"/>
            <a:ext cx="7870422" cy="1200329"/>
          </a:xfrm>
          <a:prstGeom prst="rect">
            <a:avLst/>
          </a:prstGeom>
          <a:noFill/>
          <a:ln>
            <a:solidFill>
              <a:schemeClr val="accent1"/>
            </a:solidFill>
          </a:ln>
        </p:spPr>
        <p:txBody>
          <a:bodyPr wrap="square" rtlCol="0">
            <a:spAutoFit/>
          </a:bodyPr>
          <a:lstStyle/>
          <a:p>
            <a:r>
              <a:rPr lang="de-CH" dirty="0"/>
              <a:t>16S </a:t>
            </a:r>
            <a:r>
              <a:rPr lang="de-CH" dirty="0" err="1"/>
              <a:t>rRNA</a:t>
            </a:r>
            <a:r>
              <a:rPr lang="de-CH" dirty="0"/>
              <a:t> gene-</a:t>
            </a:r>
            <a:r>
              <a:rPr lang="de-CH" dirty="0" err="1"/>
              <a:t>based</a:t>
            </a:r>
            <a:r>
              <a:rPr lang="de-CH" dirty="0"/>
              <a:t> </a:t>
            </a:r>
            <a:r>
              <a:rPr lang="de-CH" dirty="0" err="1"/>
              <a:t>analysis</a:t>
            </a:r>
            <a:r>
              <a:rPr lang="de-CH" dirty="0"/>
              <a:t> </a:t>
            </a:r>
            <a:r>
              <a:rPr lang="de-CH" dirty="0" err="1"/>
              <a:t>of</a:t>
            </a:r>
            <a:r>
              <a:rPr lang="de-CH" dirty="0"/>
              <a:t> human gut </a:t>
            </a:r>
            <a:r>
              <a:rPr lang="de-CH" dirty="0" err="1"/>
              <a:t>microbiota</a:t>
            </a:r>
            <a:r>
              <a:rPr lang="de-CH" dirty="0"/>
              <a:t> </a:t>
            </a:r>
            <a:r>
              <a:rPr lang="de-CH" dirty="0" err="1"/>
              <a:t>composition</a:t>
            </a:r>
            <a:r>
              <a:rPr lang="de-CH" dirty="0"/>
              <a:t> in </a:t>
            </a:r>
            <a:r>
              <a:rPr lang="de-CH" dirty="0" err="1"/>
              <a:t>samples</a:t>
            </a:r>
            <a:r>
              <a:rPr lang="de-CH" dirty="0"/>
              <a:t> </a:t>
            </a:r>
            <a:r>
              <a:rPr lang="de-CH" dirty="0" err="1"/>
              <a:t>from</a:t>
            </a:r>
            <a:r>
              <a:rPr lang="de-CH" dirty="0"/>
              <a:t> an </a:t>
            </a:r>
            <a:r>
              <a:rPr lang="de-CH" dirty="0" err="1"/>
              <a:t>intervention</a:t>
            </a:r>
            <a:r>
              <a:rPr lang="de-CH" dirty="0"/>
              <a:t> </a:t>
            </a:r>
            <a:r>
              <a:rPr lang="de-CH" dirty="0" err="1"/>
              <a:t>experiment</a:t>
            </a:r>
            <a:r>
              <a:rPr lang="de-CH" dirty="0"/>
              <a:t>. Samples </a:t>
            </a:r>
            <a:r>
              <a:rPr lang="de-CH" dirty="0" err="1"/>
              <a:t>were</a:t>
            </a:r>
            <a:r>
              <a:rPr lang="de-CH" dirty="0"/>
              <a:t> </a:t>
            </a:r>
            <a:r>
              <a:rPr lang="de-CH" dirty="0" err="1"/>
              <a:t>collected</a:t>
            </a:r>
            <a:r>
              <a:rPr lang="de-CH" dirty="0"/>
              <a:t> </a:t>
            </a:r>
            <a:r>
              <a:rPr lang="de-CH" dirty="0" err="1"/>
              <a:t>before</a:t>
            </a:r>
            <a:r>
              <a:rPr lang="de-CH" dirty="0"/>
              <a:t> </a:t>
            </a:r>
            <a:r>
              <a:rPr lang="de-CH" dirty="0" err="1"/>
              <a:t>during</a:t>
            </a:r>
            <a:r>
              <a:rPr lang="de-CH" dirty="0"/>
              <a:t> </a:t>
            </a:r>
            <a:r>
              <a:rPr lang="de-CH" dirty="0" err="1"/>
              <a:t>and</a:t>
            </a:r>
            <a:r>
              <a:rPr lang="de-CH" dirty="0"/>
              <a:t> after </a:t>
            </a:r>
            <a:r>
              <a:rPr lang="de-CH" dirty="0" err="1"/>
              <a:t>dietary</a:t>
            </a:r>
            <a:r>
              <a:rPr lang="de-CH" dirty="0"/>
              <a:t> </a:t>
            </a:r>
            <a:r>
              <a:rPr lang="de-CH" dirty="0" err="1"/>
              <a:t>intervention</a:t>
            </a:r>
            <a:r>
              <a:rPr lang="de-CH" dirty="0"/>
              <a:t> (high </a:t>
            </a:r>
            <a:r>
              <a:rPr lang="de-CH" dirty="0" err="1"/>
              <a:t>fat</a:t>
            </a:r>
            <a:r>
              <a:rPr lang="de-CH" dirty="0"/>
              <a:t> </a:t>
            </a:r>
            <a:r>
              <a:rPr lang="de-CH" dirty="0" err="1"/>
              <a:t>vs</a:t>
            </a:r>
            <a:r>
              <a:rPr lang="de-CH" dirty="0"/>
              <a:t> </a:t>
            </a:r>
            <a:r>
              <a:rPr lang="de-CH" dirty="0" err="1"/>
              <a:t>low</a:t>
            </a:r>
            <a:r>
              <a:rPr lang="de-CH" dirty="0"/>
              <a:t> </a:t>
            </a:r>
            <a:r>
              <a:rPr lang="de-CH" dirty="0" err="1"/>
              <a:t>fat</a:t>
            </a:r>
            <a:r>
              <a:rPr lang="de-CH" dirty="0"/>
              <a:t>/high </a:t>
            </a:r>
            <a:r>
              <a:rPr lang="de-CH" dirty="0" err="1"/>
              <a:t>protein</a:t>
            </a:r>
            <a:r>
              <a:rPr lang="de-CH" dirty="0"/>
              <a:t>). </a:t>
            </a:r>
            <a:r>
              <a:rPr lang="de-CH" dirty="0" err="1"/>
              <a:t>During</a:t>
            </a:r>
            <a:r>
              <a:rPr lang="de-CH" dirty="0"/>
              <a:t> </a:t>
            </a:r>
            <a:r>
              <a:rPr lang="de-CH" dirty="0" err="1"/>
              <a:t>intervention</a:t>
            </a:r>
            <a:r>
              <a:rPr lang="de-CH" dirty="0"/>
              <a:t>, </a:t>
            </a:r>
            <a:r>
              <a:rPr lang="de-CH" dirty="0" err="1"/>
              <a:t>participants</a:t>
            </a:r>
            <a:r>
              <a:rPr lang="de-CH" dirty="0"/>
              <a:t> </a:t>
            </a:r>
            <a:r>
              <a:rPr lang="de-CH" dirty="0" err="1"/>
              <a:t>received</a:t>
            </a:r>
            <a:r>
              <a:rPr lang="de-CH" dirty="0"/>
              <a:t> </a:t>
            </a:r>
            <a:r>
              <a:rPr lang="de-CH" dirty="0" err="1"/>
              <a:t>one</a:t>
            </a:r>
            <a:r>
              <a:rPr lang="de-CH" dirty="0"/>
              <a:t> pro-</a:t>
            </a:r>
            <a:r>
              <a:rPr lang="de-CH" dirty="0" err="1"/>
              <a:t>biotic</a:t>
            </a:r>
            <a:r>
              <a:rPr lang="de-CH" dirty="0"/>
              <a:t> dose </a:t>
            </a:r>
            <a:r>
              <a:rPr lang="de-CH" dirty="0" err="1"/>
              <a:t>of</a:t>
            </a:r>
            <a:r>
              <a:rPr lang="de-CH" dirty="0"/>
              <a:t> </a:t>
            </a:r>
            <a:r>
              <a:rPr lang="de-CH" i="1" dirty="0"/>
              <a:t>E. coli </a:t>
            </a:r>
            <a:r>
              <a:rPr lang="de-CH" dirty="0" err="1"/>
              <a:t>Nissle</a:t>
            </a:r>
            <a:r>
              <a:rPr lang="de-CH" dirty="0"/>
              <a:t>.</a:t>
            </a:r>
            <a:endParaRPr lang="en-US" dirty="0"/>
          </a:p>
        </p:txBody>
      </p:sp>
    </p:spTree>
    <p:extLst>
      <p:ext uri="{BB962C8B-B14F-4D97-AF65-F5344CB8AC3E}">
        <p14:creationId xmlns:p14="http://schemas.microsoft.com/office/powerpoint/2010/main" val="40772698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23" y="1739763"/>
            <a:ext cx="8483938" cy="4213224"/>
          </a:xfrm>
        </p:spPr>
        <p:txBody>
          <a:bodyPr/>
          <a:lstStyle/>
          <a:p>
            <a:pPr lvl="1"/>
            <a:endParaRPr lang="de-CH" dirty="0"/>
          </a:p>
          <a:p>
            <a:pPr lvl="1"/>
            <a:r>
              <a:rPr lang="de-CH" dirty="0" err="1"/>
              <a:t>use</a:t>
            </a:r>
            <a:r>
              <a:rPr lang="de-CH" dirty="0"/>
              <a:t> </a:t>
            </a:r>
            <a:r>
              <a:rPr lang="de-CH" dirty="0" err="1"/>
              <a:t>of</a:t>
            </a:r>
            <a:r>
              <a:rPr lang="de-CH" dirty="0"/>
              <a:t> </a:t>
            </a:r>
            <a:r>
              <a:rPr lang="de-CH" dirty="0" err="1"/>
              <a:t>bioinformatics</a:t>
            </a:r>
            <a:r>
              <a:rPr lang="de-CH" dirty="0"/>
              <a:t> </a:t>
            </a:r>
            <a:r>
              <a:rPr lang="de-CH" dirty="0" err="1"/>
              <a:t>software</a:t>
            </a:r>
            <a:r>
              <a:rPr lang="de-CH" dirty="0"/>
              <a:t> </a:t>
            </a:r>
            <a:r>
              <a:rPr lang="de-CH" dirty="0" err="1"/>
              <a:t>and</a:t>
            </a:r>
            <a:r>
              <a:rPr lang="de-CH" dirty="0"/>
              <a:t> </a:t>
            </a:r>
            <a:r>
              <a:rPr lang="de-CH" dirty="0" err="1"/>
              <a:t>programming</a:t>
            </a:r>
            <a:r>
              <a:rPr lang="de-CH" dirty="0"/>
              <a:t> </a:t>
            </a:r>
            <a:r>
              <a:rPr lang="de-CH" dirty="0" err="1"/>
              <a:t>language</a:t>
            </a:r>
            <a:r>
              <a:rPr lang="de-CH" dirty="0"/>
              <a:t> R</a:t>
            </a:r>
          </a:p>
          <a:p>
            <a:pPr marL="361950" lvl="1" indent="0">
              <a:buNone/>
            </a:pPr>
            <a:endParaRPr lang="de-CH" dirty="0"/>
          </a:p>
          <a:p>
            <a:pPr lvl="1"/>
            <a:r>
              <a:rPr lang="de-CH" dirty="0" err="1"/>
              <a:t>use</a:t>
            </a:r>
            <a:r>
              <a:rPr lang="de-CH" dirty="0"/>
              <a:t> </a:t>
            </a:r>
            <a:r>
              <a:rPr lang="de-CH" dirty="0" err="1"/>
              <a:t>data</a:t>
            </a:r>
            <a:r>
              <a:rPr lang="de-CH" dirty="0"/>
              <a:t> </a:t>
            </a:r>
            <a:r>
              <a:rPr lang="de-CH" dirty="0" err="1"/>
              <a:t>from</a:t>
            </a:r>
            <a:r>
              <a:rPr lang="de-CH" dirty="0"/>
              <a:t> PCR-</a:t>
            </a:r>
            <a:r>
              <a:rPr lang="de-CH" dirty="0" err="1"/>
              <a:t>amplified</a:t>
            </a:r>
            <a:r>
              <a:rPr lang="de-CH" dirty="0"/>
              <a:t> 16S </a:t>
            </a:r>
            <a:r>
              <a:rPr lang="de-CH" dirty="0" err="1"/>
              <a:t>rRNA</a:t>
            </a:r>
            <a:r>
              <a:rPr lang="de-CH" dirty="0"/>
              <a:t> </a:t>
            </a:r>
            <a:r>
              <a:rPr lang="de-CH" dirty="0" err="1"/>
              <a:t>gene</a:t>
            </a:r>
            <a:r>
              <a:rPr lang="de-CH" dirty="0"/>
              <a:t> </a:t>
            </a:r>
            <a:r>
              <a:rPr lang="de-CH" dirty="0" err="1"/>
              <a:t>fragments</a:t>
            </a:r>
            <a:r>
              <a:rPr lang="de-CH" dirty="0"/>
              <a:t> </a:t>
            </a:r>
            <a:r>
              <a:rPr lang="de-CH" dirty="0" err="1"/>
              <a:t>to</a:t>
            </a:r>
            <a:r>
              <a:rPr lang="de-CH" dirty="0"/>
              <a:t> </a:t>
            </a:r>
            <a:r>
              <a:rPr lang="de-CH" dirty="0" err="1"/>
              <a:t>analyze</a:t>
            </a:r>
            <a:r>
              <a:rPr lang="de-CH" dirty="0"/>
              <a:t> </a:t>
            </a:r>
            <a:r>
              <a:rPr lang="de-CH" dirty="0" err="1"/>
              <a:t>microbial</a:t>
            </a:r>
            <a:r>
              <a:rPr lang="de-CH" dirty="0"/>
              <a:t> </a:t>
            </a:r>
            <a:r>
              <a:rPr lang="de-CH" dirty="0" err="1"/>
              <a:t>communities</a:t>
            </a:r>
            <a:r>
              <a:rPr lang="de-CH" dirty="0"/>
              <a:t> </a:t>
            </a:r>
          </a:p>
          <a:p>
            <a:pPr lvl="1"/>
            <a:endParaRPr lang="de-CH" dirty="0"/>
          </a:p>
          <a:p>
            <a:pPr lvl="1"/>
            <a:r>
              <a:rPr lang="de-CH" dirty="0" err="1"/>
              <a:t>use</a:t>
            </a:r>
            <a:r>
              <a:rPr lang="de-CH" dirty="0"/>
              <a:t> </a:t>
            </a:r>
            <a:r>
              <a:rPr lang="de-CH" dirty="0" err="1"/>
              <a:t>command</a:t>
            </a:r>
            <a:r>
              <a:rPr lang="de-CH" dirty="0"/>
              <a:t> </a:t>
            </a:r>
            <a:r>
              <a:rPr lang="de-CH" dirty="0" err="1"/>
              <a:t>line</a:t>
            </a:r>
            <a:r>
              <a:rPr lang="de-CH" dirty="0"/>
              <a:t> </a:t>
            </a:r>
            <a:r>
              <a:rPr lang="de-CH" dirty="0" err="1"/>
              <a:t>software</a:t>
            </a:r>
            <a:r>
              <a:rPr lang="de-CH" dirty="0"/>
              <a:t> </a:t>
            </a:r>
            <a:r>
              <a:rPr lang="de-CH" dirty="0" err="1"/>
              <a:t>to</a:t>
            </a:r>
            <a:r>
              <a:rPr lang="de-CH" dirty="0"/>
              <a:t> </a:t>
            </a:r>
            <a:r>
              <a:rPr lang="de-CH" dirty="0" err="1"/>
              <a:t>analyze</a:t>
            </a:r>
            <a:r>
              <a:rPr lang="de-CH" dirty="0"/>
              <a:t> </a:t>
            </a:r>
            <a:r>
              <a:rPr lang="de-CH" dirty="0" err="1"/>
              <a:t>data</a:t>
            </a:r>
            <a:endParaRPr lang="de-CH" dirty="0"/>
          </a:p>
          <a:p>
            <a:pPr lvl="1"/>
            <a:endParaRPr lang="de-CH" dirty="0"/>
          </a:p>
          <a:p>
            <a:pPr lvl="1"/>
            <a:r>
              <a:rPr lang="de-CH" dirty="0" err="1"/>
              <a:t>work</a:t>
            </a:r>
            <a:r>
              <a:rPr lang="de-CH" dirty="0"/>
              <a:t> on </a:t>
            </a:r>
            <a:r>
              <a:rPr lang="de-CH" dirty="0" err="1"/>
              <a:t>specific</a:t>
            </a:r>
            <a:r>
              <a:rPr lang="de-CH" dirty="0"/>
              <a:t> </a:t>
            </a:r>
            <a:r>
              <a:rPr lang="de-CH" dirty="0" err="1"/>
              <a:t>research</a:t>
            </a:r>
            <a:r>
              <a:rPr lang="de-CH" dirty="0"/>
              <a:t> </a:t>
            </a:r>
            <a:r>
              <a:rPr lang="de-CH" dirty="0" err="1"/>
              <a:t>questions</a:t>
            </a:r>
            <a:r>
              <a:rPr lang="de-CH" dirty="0"/>
              <a:t> in </a:t>
            </a:r>
            <a:r>
              <a:rPr lang="de-CH" dirty="0" err="1"/>
              <a:t>groups</a:t>
            </a:r>
            <a:endParaRPr lang="de-CH" dirty="0"/>
          </a:p>
        </p:txBody>
      </p:sp>
      <p:sp>
        <p:nvSpPr>
          <p:cNvPr id="4" name="Date Placeholder 3"/>
          <p:cNvSpPr>
            <a:spLocks noGrp="1"/>
          </p:cNvSpPr>
          <p:nvPr>
            <p:ph type="dt" sz="half" idx="10"/>
          </p:nvPr>
        </p:nvSpPr>
        <p:spPr/>
        <p:txBody>
          <a:bodyPr/>
          <a:lstStyle/>
          <a:p>
            <a:fld id="{828E3B32-3E62-F144-B96A-942B2E605D69}" type="datetime5">
              <a:rPr lang="en-US" smtClean="0"/>
              <a:t>17-Sep-19</a:t>
            </a:fld>
            <a:endParaRPr lang="en-US"/>
          </a:p>
        </p:txBody>
      </p:sp>
      <p:sp>
        <p:nvSpPr>
          <p:cNvPr id="6" name="Slide Number Placeholder 5"/>
          <p:cNvSpPr>
            <a:spLocks noGrp="1"/>
          </p:cNvSpPr>
          <p:nvPr>
            <p:ph type="sldNum" sz="quarter" idx="12"/>
          </p:nvPr>
        </p:nvSpPr>
        <p:spPr/>
        <p:txBody>
          <a:bodyPr/>
          <a:lstStyle/>
          <a:p>
            <a:fld id="{0BCCC639-F27E-534C-9D2A-85662285B476}" type="slidenum">
              <a:rPr lang="en-US" smtClean="0"/>
              <a:t>5</a:t>
            </a:fld>
            <a:endParaRPr lang="en-US"/>
          </a:p>
        </p:txBody>
      </p:sp>
      <p:sp>
        <p:nvSpPr>
          <p:cNvPr id="11" name="Title 1">
            <a:extLst>
              <a:ext uri="{FF2B5EF4-FFF2-40B4-BE49-F238E27FC236}">
                <a16:creationId xmlns:a16="http://schemas.microsoft.com/office/drawing/2014/main" xmlns="" id="{C7067F5C-1A1D-3548-B795-55D897E8E5A9}"/>
              </a:ext>
            </a:extLst>
          </p:cNvPr>
          <p:cNvSpPr>
            <a:spLocks noGrp="1"/>
          </p:cNvSpPr>
          <p:nvPr>
            <p:ph type="title"/>
          </p:nvPr>
        </p:nvSpPr>
        <p:spPr>
          <a:xfrm>
            <a:off x="323850" y="620714"/>
            <a:ext cx="8496300" cy="972000"/>
          </a:xfrm>
        </p:spPr>
        <p:txBody>
          <a:bodyPr anchor="ctr"/>
          <a:lstStyle/>
          <a:p>
            <a:r>
              <a:rPr lang="en-US" dirty="0"/>
              <a:t>Methods</a:t>
            </a:r>
          </a:p>
        </p:txBody>
      </p:sp>
      <p:sp>
        <p:nvSpPr>
          <p:cNvPr id="5" name="Footer Placeholder 4">
            <a:extLst>
              <a:ext uri="{FF2B5EF4-FFF2-40B4-BE49-F238E27FC236}">
                <a16:creationId xmlns:a16="http://schemas.microsoft.com/office/drawing/2014/main" xmlns="" id="{24783D0B-496D-8B4F-8530-73DCDBDF0BFA}"/>
              </a:ext>
            </a:extLst>
          </p:cNvPr>
          <p:cNvSpPr>
            <a:spLocks noGrp="1"/>
          </p:cNvSpPr>
          <p:nvPr>
            <p:ph type="ftr" sz="quarter" idx="11"/>
          </p:nvPr>
        </p:nvSpPr>
        <p:spPr/>
        <p:txBody>
          <a:bodyPr/>
          <a:lstStyle/>
          <a:p>
            <a:r>
              <a:rPr lang="en-US"/>
              <a:t>Shinichi Sunagawa</a:t>
            </a:r>
          </a:p>
        </p:txBody>
      </p:sp>
    </p:spTree>
    <p:extLst>
      <p:ext uri="{BB962C8B-B14F-4D97-AF65-F5344CB8AC3E}">
        <p14:creationId xmlns:p14="http://schemas.microsoft.com/office/powerpoint/2010/main" val="24425346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Assessment</a:t>
            </a:r>
          </a:p>
        </p:txBody>
      </p:sp>
      <p:sp>
        <p:nvSpPr>
          <p:cNvPr id="3" name="Content Placeholder 2"/>
          <p:cNvSpPr>
            <a:spLocks noGrp="1"/>
          </p:cNvSpPr>
          <p:nvPr>
            <p:ph idx="1"/>
          </p:nvPr>
        </p:nvSpPr>
        <p:spPr>
          <a:xfrm>
            <a:off x="323850" y="1592714"/>
            <a:ext cx="8483938" cy="4213224"/>
          </a:xfrm>
        </p:spPr>
        <p:txBody>
          <a:bodyPr>
            <a:normAutofit lnSpcReduction="10000"/>
          </a:bodyPr>
          <a:lstStyle/>
          <a:p>
            <a:pPr marL="0" indent="0">
              <a:buNone/>
            </a:pPr>
            <a:r>
              <a:rPr lang="en-US" b="1" dirty="0" smtClean="0">
                <a:solidFill>
                  <a:srgbClr val="FF0000"/>
                </a:solidFill>
              </a:rPr>
              <a:t>1) Written </a:t>
            </a:r>
            <a:r>
              <a:rPr lang="en-US" b="1" dirty="0">
                <a:solidFill>
                  <a:srgbClr val="FF0000"/>
                </a:solidFill>
              </a:rPr>
              <a:t>report </a:t>
            </a:r>
            <a:r>
              <a:rPr lang="en-US" dirty="0"/>
              <a:t>in the format of a short scientific paper.  </a:t>
            </a:r>
          </a:p>
          <a:p>
            <a:pPr>
              <a:buFont typeface="Wingdings" pitchFamily="2" charset="2"/>
              <a:buChar char="à"/>
            </a:pPr>
            <a:r>
              <a:rPr lang="en-US" sz="1800" dirty="0"/>
              <a:t>Title, Abstract, Introduction, Methods, Results, Discussion (+Figure/Table)</a:t>
            </a:r>
          </a:p>
          <a:p>
            <a:r>
              <a:rPr lang="en-US" dirty="0"/>
              <a:t>Each student should prepare at least one figure/table with legends/headers</a:t>
            </a:r>
          </a:p>
          <a:p>
            <a:r>
              <a:rPr lang="en-US" dirty="0"/>
              <a:t>Each participant should produce their own introduction, results and discussion. Plagiarism will not be tolerated.</a:t>
            </a:r>
          </a:p>
          <a:p>
            <a:r>
              <a:rPr lang="en-US" dirty="0"/>
              <a:t>Font size 12, 1.5 line spacing. Maximum 10 pages in total including figures, legends and references.</a:t>
            </a:r>
          </a:p>
          <a:p>
            <a:pPr marL="0" indent="0">
              <a:buNone/>
            </a:pPr>
            <a:r>
              <a:rPr lang="en-US" b="1" dirty="0" smtClean="0">
                <a:sym typeface="Wingdings"/>
              </a:rPr>
              <a:t>	</a:t>
            </a:r>
            <a:r>
              <a:rPr lang="en-US" b="1" dirty="0" smtClean="0">
                <a:solidFill>
                  <a:srgbClr val="FF0000"/>
                </a:solidFill>
                <a:sym typeface="Wingdings"/>
              </a:rPr>
              <a:t> </a:t>
            </a:r>
            <a:r>
              <a:rPr lang="en-US" b="1" dirty="0" smtClean="0">
                <a:solidFill>
                  <a:srgbClr val="FF0000"/>
                </a:solidFill>
              </a:rPr>
              <a:t>Hand </a:t>
            </a:r>
            <a:r>
              <a:rPr lang="en-US" b="1" dirty="0">
                <a:solidFill>
                  <a:srgbClr val="FF0000"/>
                </a:solidFill>
              </a:rPr>
              <a:t>in by October </a:t>
            </a:r>
            <a:r>
              <a:rPr lang="en-US" b="1" dirty="0" smtClean="0">
                <a:solidFill>
                  <a:srgbClr val="FF0000"/>
                </a:solidFill>
              </a:rPr>
              <a:t>20</a:t>
            </a:r>
            <a:r>
              <a:rPr lang="en-US" b="1" baseline="30000" dirty="0" smtClean="0">
                <a:solidFill>
                  <a:srgbClr val="FF0000"/>
                </a:solidFill>
              </a:rPr>
              <a:t>th</a:t>
            </a:r>
            <a:r>
              <a:rPr lang="en-US" b="1" dirty="0" smtClean="0">
                <a:solidFill>
                  <a:srgbClr val="FF0000"/>
                </a:solidFill>
              </a:rPr>
              <a:t> 2019.</a:t>
            </a:r>
          </a:p>
          <a:p>
            <a:pPr marL="0" indent="0">
              <a:buNone/>
            </a:pPr>
            <a:r>
              <a:rPr lang="en-US" b="1" dirty="0" smtClean="0">
                <a:solidFill>
                  <a:srgbClr val="FF0000"/>
                </a:solidFill>
              </a:rPr>
              <a:t>2) Written exam</a:t>
            </a:r>
          </a:p>
          <a:p>
            <a:pPr marL="0" indent="0">
              <a:buNone/>
            </a:pPr>
            <a:r>
              <a:rPr lang="en-US" b="1" dirty="0" smtClean="0">
                <a:solidFill>
                  <a:srgbClr val="FF0000"/>
                </a:solidFill>
              </a:rPr>
              <a:t>3) Oral presentation</a:t>
            </a:r>
            <a:endParaRPr lang="en-US" b="1" dirty="0" smtClean="0">
              <a:solidFill>
                <a:srgbClr val="FF0000"/>
              </a:solidFill>
            </a:endParaRPr>
          </a:p>
          <a:p>
            <a:endParaRPr lang="en-US" b="1" dirty="0"/>
          </a:p>
        </p:txBody>
      </p:sp>
      <p:sp>
        <p:nvSpPr>
          <p:cNvPr id="7" name="Date Placeholder 6">
            <a:extLst>
              <a:ext uri="{FF2B5EF4-FFF2-40B4-BE49-F238E27FC236}">
                <a16:creationId xmlns:a16="http://schemas.microsoft.com/office/drawing/2014/main" xmlns="" id="{291FE2B1-936D-0348-BEE5-9E33CD2CFFB1}"/>
              </a:ext>
            </a:extLst>
          </p:cNvPr>
          <p:cNvSpPr>
            <a:spLocks noGrp="1"/>
          </p:cNvSpPr>
          <p:nvPr>
            <p:ph type="dt" sz="half" idx="10"/>
          </p:nvPr>
        </p:nvSpPr>
        <p:spPr/>
        <p:txBody>
          <a:bodyPr/>
          <a:lstStyle/>
          <a:p>
            <a:fld id="{4512F344-7670-3946-961F-594FF0D1DFE5}" type="datetime5">
              <a:rPr lang="en-US" smtClean="0"/>
              <a:t>17-Sep-19</a:t>
            </a:fld>
            <a:endParaRPr lang="en-US"/>
          </a:p>
        </p:txBody>
      </p:sp>
      <p:sp>
        <p:nvSpPr>
          <p:cNvPr id="8" name="Footer Placeholder 7">
            <a:extLst>
              <a:ext uri="{FF2B5EF4-FFF2-40B4-BE49-F238E27FC236}">
                <a16:creationId xmlns:a16="http://schemas.microsoft.com/office/drawing/2014/main" xmlns="" id="{1A5DFDFB-85FB-B54F-AFFD-77B992694EFF}"/>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xmlns="" id="{A19BCCA8-69B5-9C44-AB6B-30218B2A73B6}"/>
              </a:ext>
            </a:extLst>
          </p:cNvPr>
          <p:cNvSpPr>
            <a:spLocks noGrp="1"/>
          </p:cNvSpPr>
          <p:nvPr>
            <p:ph type="sldNum" sz="quarter" idx="12"/>
          </p:nvPr>
        </p:nvSpPr>
        <p:spPr/>
        <p:txBody>
          <a:bodyPr/>
          <a:lstStyle/>
          <a:p>
            <a:fld id="{0BCCC639-F27E-534C-9D2A-85662285B476}" type="slidenum">
              <a:rPr lang="en-US" smtClean="0"/>
              <a:t>6</a:t>
            </a:fld>
            <a:endParaRPr lang="en-US"/>
          </a:p>
        </p:txBody>
      </p:sp>
    </p:spTree>
    <p:extLst>
      <p:ext uri="{BB962C8B-B14F-4D97-AF65-F5344CB8AC3E}">
        <p14:creationId xmlns:p14="http://schemas.microsoft.com/office/powerpoint/2010/main" val="8928982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1</a:t>
            </a:r>
          </a:p>
        </p:txBody>
      </p:sp>
      <p:sp>
        <p:nvSpPr>
          <p:cNvPr id="6" name="Date Placeholder 5">
            <a:extLst>
              <a:ext uri="{FF2B5EF4-FFF2-40B4-BE49-F238E27FC236}">
                <a16:creationId xmlns:a16="http://schemas.microsoft.com/office/drawing/2014/main" xmlns="" id="{84C13C10-D8D8-E340-B5F7-58AC1B22A5E6}"/>
              </a:ext>
            </a:extLst>
          </p:cNvPr>
          <p:cNvSpPr>
            <a:spLocks noGrp="1"/>
          </p:cNvSpPr>
          <p:nvPr>
            <p:ph type="dt" sz="half" idx="10"/>
          </p:nvPr>
        </p:nvSpPr>
        <p:spPr/>
        <p:txBody>
          <a:bodyPr/>
          <a:lstStyle/>
          <a:p>
            <a:fld id="{D059B8B4-5130-9642-B626-3C68B96B6AF2}" type="datetime5">
              <a:rPr lang="en-US" smtClean="0"/>
              <a:t>17-Sep-19</a:t>
            </a:fld>
            <a:endParaRPr lang="en-US"/>
          </a:p>
        </p:txBody>
      </p:sp>
      <p:sp>
        <p:nvSpPr>
          <p:cNvPr id="8" name="Footer Placeholder 7">
            <a:extLst>
              <a:ext uri="{FF2B5EF4-FFF2-40B4-BE49-F238E27FC236}">
                <a16:creationId xmlns:a16="http://schemas.microsoft.com/office/drawing/2014/main" xmlns="" id="{2025B0B6-9D1E-4742-81DB-3E5FF7B4FCD9}"/>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xmlns="" id="{D90F9657-D57D-E449-BAF3-15955CBA2022}"/>
              </a:ext>
            </a:extLst>
          </p:cNvPr>
          <p:cNvSpPr>
            <a:spLocks noGrp="1"/>
          </p:cNvSpPr>
          <p:nvPr>
            <p:ph type="sldNum" sz="quarter" idx="12"/>
          </p:nvPr>
        </p:nvSpPr>
        <p:spPr/>
        <p:txBody>
          <a:bodyPr/>
          <a:lstStyle/>
          <a:p>
            <a:fld id="{0BCCC639-F27E-534C-9D2A-85662285B476}" type="slidenum">
              <a:rPr lang="en-US" smtClean="0"/>
              <a:t>7</a:t>
            </a:fld>
            <a:endParaRPr lang="en-US"/>
          </a:p>
        </p:txBody>
      </p:sp>
      <p:sp>
        <p:nvSpPr>
          <p:cNvPr id="11" name="TextBox 10">
            <a:extLst>
              <a:ext uri="{FF2B5EF4-FFF2-40B4-BE49-F238E27FC236}">
                <a16:creationId xmlns:a16="http://schemas.microsoft.com/office/drawing/2014/main" xmlns="" id="{23C991D9-574C-0848-AC00-AD6731B2C35A}"/>
              </a:ext>
            </a:extLst>
          </p:cNvPr>
          <p:cNvSpPr txBox="1"/>
          <p:nvPr/>
        </p:nvSpPr>
        <p:spPr>
          <a:xfrm>
            <a:off x="505823" y="5582920"/>
            <a:ext cx="8314327" cy="646331"/>
          </a:xfrm>
          <a:prstGeom prst="rect">
            <a:avLst/>
          </a:prstGeom>
          <a:noFill/>
        </p:spPr>
        <p:txBody>
          <a:bodyPr wrap="square" rtlCol="0">
            <a:spAutoFit/>
          </a:bodyPr>
          <a:lstStyle/>
          <a:p>
            <a:r>
              <a:rPr lang="en-US" dirty="0" smtClean="0"/>
              <a:t>Notes: Institute of Microbiology seminar series: Wed 17:15; HCI J3 (usually) </a:t>
            </a:r>
          </a:p>
          <a:p>
            <a:r>
              <a:rPr lang="en-US" dirty="0" smtClean="0"/>
              <a:t>JC </a:t>
            </a:r>
            <a:r>
              <a:rPr lang="en-US" dirty="0"/>
              <a:t>on Thursday, also on other weeks</a:t>
            </a:r>
          </a:p>
        </p:txBody>
      </p:sp>
      <p:pic>
        <p:nvPicPr>
          <p:cNvPr id="12" name="Picture 11">
            <a:extLst>
              <a:ext uri="{FF2B5EF4-FFF2-40B4-BE49-F238E27FC236}">
                <a16:creationId xmlns:a16="http://schemas.microsoft.com/office/drawing/2014/main" xmlns="" id="{6A15FBF9-AD3E-0647-A101-9588B8AFBB86}"/>
              </a:ext>
            </a:extLst>
          </p:cNvPr>
          <p:cNvPicPr>
            <a:picLocks noChangeAspect="1"/>
          </p:cNvPicPr>
          <p:nvPr/>
        </p:nvPicPr>
        <p:blipFill>
          <a:blip r:embed="rId2"/>
          <a:stretch>
            <a:fillRect/>
          </a:stretch>
        </p:blipFill>
        <p:spPr>
          <a:xfrm>
            <a:off x="505823" y="1397000"/>
            <a:ext cx="6756400" cy="4064000"/>
          </a:xfrm>
          <a:prstGeom prst="rect">
            <a:avLst/>
          </a:prstGeom>
        </p:spPr>
      </p:pic>
    </p:spTree>
    <p:extLst>
      <p:ext uri="{BB962C8B-B14F-4D97-AF65-F5344CB8AC3E}">
        <p14:creationId xmlns:p14="http://schemas.microsoft.com/office/powerpoint/2010/main" val="30072204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2</a:t>
            </a:r>
          </a:p>
        </p:txBody>
      </p:sp>
      <p:sp>
        <p:nvSpPr>
          <p:cNvPr id="7" name="Date Placeholder 6">
            <a:extLst>
              <a:ext uri="{FF2B5EF4-FFF2-40B4-BE49-F238E27FC236}">
                <a16:creationId xmlns:a16="http://schemas.microsoft.com/office/drawing/2014/main" xmlns="" id="{48F06907-C7B0-DA4D-A0C3-426174761100}"/>
              </a:ext>
            </a:extLst>
          </p:cNvPr>
          <p:cNvSpPr>
            <a:spLocks noGrp="1"/>
          </p:cNvSpPr>
          <p:nvPr>
            <p:ph type="dt" sz="half" idx="10"/>
          </p:nvPr>
        </p:nvSpPr>
        <p:spPr/>
        <p:txBody>
          <a:bodyPr/>
          <a:lstStyle/>
          <a:p>
            <a:fld id="{216FF3FB-FF0A-1B4D-8694-1971D09910EF}" type="datetime5">
              <a:rPr lang="en-US" smtClean="0"/>
              <a:t>17-Sep-19</a:t>
            </a:fld>
            <a:endParaRPr lang="en-US"/>
          </a:p>
        </p:txBody>
      </p:sp>
      <p:sp>
        <p:nvSpPr>
          <p:cNvPr id="8" name="Footer Placeholder 7">
            <a:extLst>
              <a:ext uri="{FF2B5EF4-FFF2-40B4-BE49-F238E27FC236}">
                <a16:creationId xmlns:a16="http://schemas.microsoft.com/office/drawing/2014/main" xmlns="" id="{661CD7F6-7578-3D42-8163-297056ACE150}"/>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xmlns="" id="{1EC14EC2-72EE-6147-A2C3-95153ADD6087}"/>
              </a:ext>
            </a:extLst>
          </p:cNvPr>
          <p:cNvSpPr>
            <a:spLocks noGrp="1"/>
          </p:cNvSpPr>
          <p:nvPr>
            <p:ph type="sldNum" sz="quarter" idx="12"/>
          </p:nvPr>
        </p:nvSpPr>
        <p:spPr/>
        <p:txBody>
          <a:bodyPr/>
          <a:lstStyle/>
          <a:p>
            <a:fld id="{0BCCC639-F27E-534C-9D2A-85662285B476}" type="slidenum">
              <a:rPr lang="en-US" smtClean="0"/>
              <a:t>8</a:t>
            </a:fld>
            <a:endParaRPr lang="en-US"/>
          </a:p>
        </p:txBody>
      </p:sp>
      <p:pic>
        <p:nvPicPr>
          <p:cNvPr id="10" name="Picture 9">
            <a:extLst>
              <a:ext uri="{FF2B5EF4-FFF2-40B4-BE49-F238E27FC236}">
                <a16:creationId xmlns:a16="http://schemas.microsoft.com/office/drawing/2014/main" xmlns="" id="{32D95F6C-1BE4-0644-96B0-6BE8BBA1573B}"/>
              </a:ext>
            </a:extLst>
          </p:cNvPr>
          <p:cNvPicPr>
            <a:picLocks noChangeAspect="1"/>
          </p:cNvPicPr>
          <p:nvPr/>
        </p:nvPicPr>
        <p:blipFill>
          <a:blip r:embed="rId2"/>
          <a:stretch>
            <a:fillRect/>
          </a:stretch>
        </p:blipFill>
        <p:spPr>
          <a:xfrm>
            <a:off x="539205" y="1492795"/>
            <a:ext cx="6654800" cy="4064000"/>
          </a:xfrm>
          <a:prstGeom prst="rect">
            <a:avLst/>
          </a:prstGeom>
        </p:spPr>
      </p:pic>
      <p:sp>
        <p:nvSpPr>
          <p:cNvPr id="11" name="TextBox 10">
            <a:extLst>
              <a:ext uri="{FF2B5EF4-FFF2-40B4-BE49-F238E27FC236}">
                <a16:creationId xmlns:a16="http://schemas.microsoft.com/office/drawing/2014/main" xmlns="" id="{23C991D9-574C-0848-AC00-AD6731B2C35A}"/>
              </a:ext>
            </a:extLst>
          </p:cNvPr>
          <p:cNvSpPr txBox="1"/>
          <p:nvPr/>
        </p:nvSpPr>
        <p:spPr>
          <a:xfrm>
            <a:off x="505823" y="5582920"/>
            <a:ext cx="8314327" cy="646331"/>
          </a:xfrm>
          <a:prstGeom prst="rect">
            <a:avLst/>
          </a:prstGeom>
          <a:noFill/>
        </p:spPr>
        <p:txBody>
          <a:bodyPr wrap="square" rtlCol="0">
            <a:spAutoFit/>
          </a:bodyPr>
          <a:lstStyle/>
          <a:p>
            <a:r>
              <a:rPr lang="en-US" dirty="0" smtClean="0"/>
              <a:t>Notes: Institute of Microbiology seminar series: Wed 17:15; HCI J3 (usually) </a:t>
            </a:r>
          </a:p>
          <a:p>
            <a:r>
              <a:rPr lang="en-US" dirty="0" smtClean="0"/>
              <a:t>JC </a:t>
            </a:r>
            <a:r>
              <a:rPr lang="en-US" dirty="0"/>
              <a:t>on Thursday, also on other weeks</a:t>
            </a:r>
          </a:p>
        </p:txBody>
      </p:sp>
    </p:spTree>
    <p:extLst>
      <p:ext uri="{BB962C8B-B14F-4D97-AF65-F5344CB8AC3E}">
        <p14:creationId xmlns:p14="http://schemas.microsoft.com/office/powerpoint/2010/main" val="19510192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Timing – week 3</a:t>
            </a:r>
          </a:p>
        </p:txBody>
      </p:sp>
      <p:pic>
        <p:nvPicPr>
          <p:cNvPr id="3" name="Picture 2">
            <a:extLst>
              <a:ext uri="{FF2B5EF4-FFF2-40B4-BE49-F238E27FC236}">
                <a16:creationId xmlns:a16="http://schemas.microsoft.com/office/drawing/2014/main" xmlns="" id="{F520C97C-4EF8-544B-A428-6EB0A1B462C3}"/>
              </a:ext>
            </a:extLst>
          </p:cNvPr>
          <p:cNvPicPr>
            <a:picLocks noChangeAspect="1"/>
          </p:cNvPicPr>
          <p:nvPr/>
        </p:nvPicPr>
        <p:blipFill>
          <a:blip r:embed="rId2"/>
          <a:stretch>
            <a:fillRect/>
          </a:stretch>
        </p:blipFill>
        <p:spPr>
          <a:xfrm>
            <a:off x="509088" y="1592714"/>
            <a:ext cx="6577700" cy="3714025"/>
          </a:xfrm>
          <a:prstGeom prst="rect">
            <a:avLst/>
          </a:prstGeom>
        </p:spPr>
      </p:pic>
      <p:sp>
        <p:nvSpPr>
          <p:cNvPr id="7" name="Date Placeholder 6">
            <a:extLst>
              <a:ext uri="{FF2B5EF4-FFF2-40B4-BE49-F238E27FC236}">
                <a16:creationId xmlns:a16="http://schemas.microsoft.com/office/drawing/2014/main" xmlns="" id="{09550FBA-7D7F-E144-A8CC-7F852D7B8A11}"/>
              </a:ext>
            </a:extLst>
          </p:cNvPr>
          <p:cNvSpPr>
            <a:spLocks noGrp="1"/>
          </p:cNvSpPr>
          <p:nvPr>
            <p:ph type="dt" sz="half" idx="10"/>
          </p:nvPr>
        </p:nvSpPr>
        <p:spPr/>
        <p:txBody>
          <a:bodyPr/>
          <a:lstStyle/>
          <a:p>
            <a:fld id="{F9473E47-862C-BD48-A1B1-525558E74945}" type="datetime5">
              <a:rPr lang="en-US" smtClean="0"/>
              <a:t>17-Sep-19</a:t>
            </a:fld>
            <a:endParaRPr lang="en-US"/>
          </a:p>
        </p:txBody>
      </p:sp>
      <p:sp>
        <p:nvSpPr>
          <p:cNvPr id="8" name="Footer Placeholder 7">
            <a:extLst>
              <a:ext uri="{FF2B5EF4-FFF2-40B4-BE49-F238E27FC236}">
                <a16:creationId xmlns:a16="http://schemas.microsoft.com/office/drawing/2014/main" xmlns="" id="{3FE82CD3-E45D-264B-AC6A-BB0590278192}"/>
              </a:ext>
            </a:extLst>
          </p:cNvPr>
          <p:cNvSpPr>
            <a:spLocks noGrp="1"/>
          </p:cNvSpPr>
          <p:nvPr>
            <p:ph type="ftr" sz="quarter" idx="11"/>
          </p:nvPr>
        </p:nvSpPr>
        <p:spPr/>
        <p:txBody>
          <a:bodyPr/>
          <a:lstStyle/>
          <a:p>
            <a:r>
              <a:rPr lang="en-US"/>
              <a:t>Shinichi Sunagawa</a:t>
            </a:r>
          </a:p>
        </p:txBody>
      </p:sp>
      <p:sp>
        <p:nvSpPr>
          <p:cNvPr id="9" name="Slide Number Placeholder 8">
            <a:extLst>
              <a:ext uri="{FF2B5EF4-FFF2-40B4-BE49-F238E27FC236}">
                <a16:creationId xmlns:a16="http://schemas.microsoft.com/office/drawing/2014/main" xmlns="" id="{C6D22848-9D7D-7F42-A3A9-AF85150F7986}"/>
              </a:ext>
            </a:extLst>
          </p:cNvPr>
          <p:cNvSpPr>
            <a:spLocks noGrp="1"/>
          </p:cNvSpPr>
          <p:nvPr>
            <p:ph type="sldNum" sz="quarter" idx="12"/>
          </p:nvPr>
        </p:nvSpPr>
        <p:spPr/>
        <p:txBody>
          <a:bodyPr/>
          <a:lstStyle/>
          <a:p>
            <a:fld id="{0BCCC639-F27E-534C-9D2A-85662285B476}" type="slidenum">
              <a:rPr lang="en-US" smtClean="0"/>
              <a:t>9</a:t>
            </a:fld>
            <a:endParaRPr lang="en-US"/>
          </a:p>
        </p:txBody>
      </p:sp>
      <p:sp>
        <p:nvSpPr>
          <p:cNvPr id="10" name="TextBox 9">
            <a:extLst>
              <a:ext uri="{FF2B5EF4-FFF2-40B4-BE49-F238E27FC236}">
                <a16:creationId xmlns:a16="http://schemas.microsoft.com/office/drawing/2014/main" xmlns="" id="{23C991D9-574C-0848-AC00-AD6731B2C35A}"/>
              </a:ext>
            </a:extLst>
          </p:cNvPr>
          <p:cNvSpPr txBox="1"/>
          <p:nvPr/>
        </p:nvSpPr>
        <p:spPr>
          <a:xfrm>
            <a:off x="128621" y="5408749"/>
            <a:ext cx="9552891" cy="1200329"/>
          </a:xfrm>
          <a:prstGeom prst="rect">
            <a:avLst/>
          </a:prstGeom>
          <a:noFill/>
        </p:spPr>
        <p:txBody>
          <a:bodyPr wrap="square" rtlCol="0">
            <a:spAutoFit/>
          </a:bodyPr>
          <a:lstStyle/>
          <a:p>
            <a:r>
              <a:rPr lang="en-US" dirty="0" smtClean="0"/>
              <a:t>Notes: 	Institute of Microbiology seminar series: Wed 17:15; HCI J3 (usually) </a:t>
            </a:r>
          </a:p>
          <a:p>
            <a:r>
              <a:rPr lang="en-US" dirty="0" smtClean="0"/>
              <a:t>	JC </a:t>
            </a:r>
            <a:r>
              <a:rPr lang="en-US" dirty="0"/>
              <a:t>on Thursday, also on other </a:t>
            </a:r>
            <a:r>
              <a:rPr lang="en-US" dirty="0" smtClean="0"/>
              <a:t>weeks</a:t>
            </a:r>
          </a:p>
          <a:p>
            <a:r>
              <a:rPr lang="en-US" dirty="0" smtClean="0"/>
              <a:t>	Wolfgang </a:t>
            </a:r>
            <a:r>
              <a:rPr lang="en-US" dirty="0"/>
              <a:t>Pauli Lectures on Tue, Wed, </a:t>
            </a:r>
            <a:r>
              <a:rPr lang="en-US" dirty="0" smtClean="0"/>
              <a:t>Thu </a:t>
            </a:r>
            <a:r>
              <a:rPr lang="en-US" dirty="0" smtClean="0">
                <a:hlinkClick r:id="rId3"/>
              </a:rPr>
              <a:t>https</a:t>
            </a:r>
            <a:r>
              <a:rPr lang="en-US" dirty="0">
                <a:hlinkClick r:id="rId3"/>
              </a:rPr>
              <a:t>://pauli-lectures.ethz.ch/</a:t>
            </a:r>
            <a:endParaRPr lang="en-US" dirty="0"/>
          </a:p>
          <a:p>
            <a:endParaRPr lang="en-US" dirty="0"/>
          </a:p>
        </p:txBody>
      </p:sp>
    </p:spTree>
    <p:extLst>
      <p:ext uri="{BB962C8B-B14F-4D97-AF65-F5344CB8AC3E}">
        <p14:creationId xmlns:p14="http://schemas.microsoft.com/office/powerpoint/2010/main" val="7898112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ETH Zuerich - Fachwelt">
      <a:dk1>
        <a:sysClr val="windowText" lastClr="000000"/>
      </a:dk1>
      <a:lt1>
        <a:sysClr val="window" lastClr="FFFFFF"/>
      </a:lt1>
      <a:dk2>
        <a:srgbClr val="72791C"/>
      </a:dk2>
      <a:lt2>
        <a:srgbClr val="1269B0"/>
      </a:lt2>
      <a:accent1>
        <a:srgbClr val="91056A"/>
      </a:accent1>
      <a:accent2>
        <a:srgbClr val="6F6F64"/>
      </a:accent2>
      <a:accent3>
        <a:srgbClr val="A8322D"/>
      </a:accent3>
      <a:accent4>
        <a:srgbClr val="007A96"/>
      </a:accent4>
      <a:accent5>
        <a:srgbClr val="956013"/>
      </a:accent5>
      <a:accent6>
        <a:srgbClr val="FFFFFF"/>
      </a:accent6>
      <a:hlink>
        <a:srgbClr val="1269B0"/>
      </a:hlink>
      <a:folHlink>
        <a:srgbClr val="8CB63C"/>
      </a:folHlink>
    </a:clrScheme>
    <a:fontScheme name="ETH Züric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12033</TotalTime>
  <Words>630</Words>
  <Application>Microsoft Macintosh PowerPoint</Application>
  <PresentationFormat>On-screen Show (4:3)</PresentationFormat>
  <Paragraphs>103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 Theme</vt:lpstr>
      <vt:lpstr>Microbial Community Genomics</vt:lpstr>
      <vt:lpstr>What to expect</vt:lpstr>
      <vt:lpstr>Important points for real research</vt:lpstr>
      <vt:lpstr>Plan for the next 3 weeks</vt:lpstr>
      <vt:lpstr>Methods</vt:lpstr>
      <vt:lpstr>Assessment</vt:lpstr>
      <vt:lpstr>Timing – week 1</vt:lpstr>
      <vt:lpstr>Timing – week 2</vt:lpstr>
      <vt:lpstr>Timing – week 3</vt:lpstr>
      <vt:lpstr>Timing – week 4</vt:lpstr>
      <vt:lpstr>Important room numbers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Wetter</dc:creator>
  <cp:lastModifiedBy>Shinichi Sunagawa</cp:lastModifiedBy>
  <cp:revision>67</cp:revision>
  <dcterms:created xsi:type="dcterms:W3CDTF">2017-02-16T08:01:47Z</dcterms:created>
  <dcterms:modified xsi:type="dcterms:W3CDTF">2019-09-17T12:08:23Z</dcterms:modified>
</cp:coreProperties>
</file>