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7" r:id="rId3"/>
    <p:sldId id="256" r:id="rId4"/>
    <p:sldId id="259" r:id="rId5"/>
    <p:sldId id="260" r:id="rId6"/>
    <p:sldId id="261" r:id="rId7"/>
    <p:sldId id="263" r:id="rId8"/>
    <p:sldId id="269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ünd  Mirjam" initials="Z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75E"/>
    <a:srgbClr val="5B9BD5"/>
    <a:srgbClr val="FEC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94674"/>
  </p:normalViewPr>
  <p:slideViewPr>
    <p:cSldViewPr snapToGrid="0">
      <p:cViewPr varScale="1">
        <p:scale>
          <a:sx n="112" d="100"/>
          <a:sy n="112" d="100"/>
        </p:scale>
        <p:origin x="-4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05B38-53D1-429C-94AB-E888BE0FD0AD}" type="datetimeFigureOut">
              <a:rPr lang="en-US" smtClean="0"/>
              <a:t>18/09/19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FEE8-772C-454A-975B-D00F556A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9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952D-DDA4-48F9-9724-7177A477FE94}" type="datetimeFigureOut">
              <a:rPr lang="de-CH" smtClean="0"/>
              <a:t>18/09/19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63669-0C84-45B1-9EE0-5F242772FAE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318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63669-0C84-45B1-9EE0-5F242772FAE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08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Remember: Q score can tell us only an estimated error and not exactly how many errors are in a read. </a:t>
            </a:r>
            <a:endParaRPr lang="de-CH" sz="120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63669-0C84-45B1-9EE0-5F242772FAE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15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A3FE-D623-4814-AE87-C6EB48151215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880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5125-94F2-43C2-B41B-65C168021B26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2161134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823307"/>
            <a:ext cx="11542458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809755"/>
            <a:ext cx="11542458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64F1-09E2-4BBF-9CF2-0FF39E0DBCB1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5"/>
            <a:ext cx="11542458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014112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6" y="1044001"/>
            <a:ext cx="11542459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977" y="620714"/>
            <a:ext cx="1154245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976" y="6957490"/>
            <a:ext cx="8499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 picture: Select picture – right click – change picture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0602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1311965"/>
            <a:ext cx="11542458" cy="492214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E8B3-D17E-42FB-9F04-3467A9C73555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61663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4573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978" y="2024065"/>
            <a:ext cx="557982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2" y="2024065"/>
            <a:ext cx="556938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33F1-144F-4A7E-9A4B-18D6024DE7A8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650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C946-D8B7-4A70-8C8C-D554E584C219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6660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837A-E199-4534-9EAA-D29B5921FFAF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95361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5D3B-FF45-460D-8DC2-A61FBAE0B2C4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67356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47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520" y="152402"/>
            <a:ext cx="11902608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8F6178E-98D4-4187-85E8-4829C2134F24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976" y="620714"/>
            <a:ext cx="1153342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977" y="6308727"/>
            <a:ext cx="5772023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Microbial community genomics and transcriptomics </a:t>
            </a:r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hyperlink" Target="https://en.wikipedia.org/wiki/5S_ribosomal_RNA" TargetMode="External"/><Relationship Id="rId6" Type="http://schemas.openxmlformats.org/officeDocument/2006/relationships/hyperlink" Target="https://en.wikipedia.org/wiki/23S_ribosomal_RNA" TargetMode="External"/><Relationship Id="rId7" Type="http://schemas.openxmlformats.org/officeDocument/2006/relationships/hyperlink" Target="https://en.wikipedia.org/wiki/16S_ribosomal_RNA" TargetMode="External"/><Relationship Id="rId8" Type="http://schemas.openxmlformats.org/officeDocument/2006/relationships/image" Target="../media/image5.gi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Bildergebnis für 16s ribosomal r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7" y="5595577"/>
            <a:ext cx="7437427" cy="249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prokaryotic ribosomes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present in all prokaryotes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conserved regions and variable regions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16S </a:t>
            </a:r>
            <a:r>
              <a:rPr lang="en-US" sz="3200" dirty="0" err="1" smtClean="0"/>
              <a:t>rRNA</a:t>
            </a:r>
            <a:r>
              <a:rPr lang="en-US" sz="3200" dirty="0" smtClean="0"/>
              <a:t> gene</a:t>
            </a:r>
            <a:endParaRPr lang="de-CH" sz="3200" dirty="0"/>
          </a:p>
        </p:txBody>
      </p:sp>
      <p:pic>
        <p:nvPicPr>
          <p:cNvPr id="20" name="Picture 3" descr="D:\kuloth\2014\Aug\05-08-2014\nrmicro_issue\slides_img\nrmicro3330-f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09" y="1717551"/>
            <a:ext cx="3820986" cy="512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8112"/>
              </p:ext>
            </p:extLst>
          </p:nvPr>
        </p:nvGraphicFramePr>
        <p:xfrm>
          <a:off x="838996" y="1857046"/>
          <a:ext cx="5140385" cy="1005840"/>
        </p:xfrm>
        <a:graphic>
          <a:graphicData uri="http://schemas.openxmlformats.org/drawingml/2006/table">
            <a:tbl>
              <a:tblPr/>
              <a:tblGrid>
                <a:gridCol w="3478562">
                  <a:extLst>
                    <a:ext uri="{9D8B030D-6E8A-4147-A177-3AD203B41FA5}">
                      <a16:colId xmlns:a16="http://schemas.microsoft.com/office/drawing/2014/main" xmlns="" val="1269309550"/>
                    </a:ext>
                  </a:extLst>
                </a:gridCol>
                <a:gridCol w="1661823">
                  <a:extLst>
                    <a:ext uri="{9D8B030D-6E8A-4147-A177-3AD203B41FA5}">
                      <a16:colId xmlns:a16="http://schemas.microsoft.com/office/drawing/2014/main" xmlns="" val="2028956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effectLst/>
                        </a:rPr>
                        <a:t>50S large </a:t>
                      </a:r>
                      <a:r>
                        <a:rPr lang="en-US" b="0" dirty="0">
                          <a:effectLst/>
                        </a:rPr>
                        <a:t>subunit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(33 proteins)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strike="noStrike" dirty="0" smtClean="0">
                          <a:solidFill>
                            <a:srgbClr val="0B0080"/>
                          </a:solidFill>
                          <a:effectLst/>
                          <a:hlinkClick r:id="rId5" tooltip="5S ribosomal RNA"/>
                        </a:rPr>
                        <a:t>5S</a:t>
                      </a:r>
                      <a:r>
                        <a:rPr lang="en-US" dirty="0" smtClean="0">
                          <a:effectLst/>
                        </a:rPr>
                        <a:t>: 120 </a:t>
                      </a:r>
                      <a:r>
                        <a:rPr lang="en-US" dirty="0" err="1" smtClean="0">
                          <a:effectLst/>
                        </a:rPr>
                        <a:t>nt</a:t>
                      </a:r>
                      <a:endParaRPr lang="en-US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strike="noStrike" dirty="0" smtClean="0">
                          <a:solidFill>
                            <a:srgbClr val="0B0080"/>
                          </a:solidFill>
                          <a:effectLst/>
                          <a:hlinkClick r:id="rId6" tooltip="23S ribosomal RNA"/>
                        </a:rPr>
                        <a:t>23S</a:t>
                      </a:r>
                      <a:r>
                        <a:rPr lang="en-US" dirty="0" smtClean="0">
                          <a:effectLst/>
                        </a:rPr>
                        <a:t> : 2906 </a:t>
                      </a:r>
                      <a:r>
                        <a:rPr lang="en-US" dirty="0" err="1" smtClean="0">
                          <a:effectLst/>
                        </a:rPr>
                        <a:t>nt</a:t>
                      </a:r>
                      <a:endParaRPr lang="en-US" dirty="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03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30S small subunit</a:t>
                      </a:r>
                      <a:r>
                        <a:rPr lang="en-US" dirty="0" smtClean="0">
                          <a:effectLst/>
                        </a:rPr>
                        <a:t> (22 proteins)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u="none" strike="noStrike" dirty="0" smtClean="0">
                          <a:solidFill>
                            <a:srgbClr val="0B0080"/>
                          </a:solidFill>
                          <a:effectLst/>
                          <a:hlinkClick r:id="rId7" tooltip="16S ribosomal RNA"/>
                        </a:rPr>
                        <a:t>16S</a:t>
                      </a:r>
                      <a:r>
                        <a:rPr lang="en-US" b="1" dirty="0" smtClean="0">
                          <a:effectLst/>
                        </a:rPr>
                        <a:t>: </a:t>
                      </a:r>
                      <a:r>
                        <a:rPr lang="en-US" b="1" dirty="0">
                          <a:effectLst/>
                        </a:rPr>
                        <a:t>1542 </a:t>
                      </a:r>
                      <a:r>
                        <a:rPr lang="en-US" b="1" dirty="0" err="1" smtClean="0">
                          <a:effectLst/>
                        </a:rPr>
                        <a:t>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3466462"/>
                  </a:ext>
                </a:extLst>
              </a:tr>
            </a:tbl>
          </a:graphicData>
        </a:graphic>
      </p:graphicFrame>
      <p:sp>
        <p:nvSpPr>
          <p:cNvPr id="36" name="Right Arrow 35"/>
          <p:cNvSpPr/>
          <p:nvPr/>
        </p:nvSpPr>
        <p:spPr>
          <a:xfrm>
            <a:off x="5796240" y="5064515"/>
            <a:ext cx="2272746" cy="275457"/>
          </a:xfrm>
          <a:prstGeom prst="rightArrow">
            <a:avLst/>
          </a:prstGeom>
          <a:solidFill>
            <a:srgbClr val="FEC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ildergebnis für 16s ribosomal rn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91" y="3460767"/>
            <a:ext cx="2089230" cy="208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75662" y="347094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30S small subunit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8908" y="475907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blue: ribosomal proteins</a:t>
            </a:r>
          </a:p>
          <a:p>
            <a:r>
              <a:rPr lang="en-US" dirty="0"/>
              <a:t>g</a:t>
            </a:r>
            <a:r>
              <a:rPr lang="en-US" dirty="0" smtClean="0"/>
              <a:t>old: 16S </a:t>
            </a:r>
            <a:r>
              <a:rPr lang="en-US" dirty="0" err="1" smtClean="0"/>
              <a:t>rRNA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09809" y="135812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Secondary structure of 16S </a:t>
            </a:r>
            <a:r>
              <a:rPr lang="en-US" b="1" dirty="0" err="1" smtClean="0"/>
              <a:t>rRNA</a:t>
            </a:r>
            <a:endParaRPr lang="en-US" b="1" dirty="0"/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A42-B8B9-4492-AA34-B6674A11F0DA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361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323977" y="1240406"/>
            <a:ext cx="11542458" cy="4922145"/>
          </a:xfrm>
        </p:spPr>
        <p:txBody>
          <a:bodyPr/>
          <a:lstStyle/>
          <a:p>
            <a:r>
              <a:rPr lang="en-US" smtClean="0"/>
              <a:t>All reads </a:t>
            </a:r>
            <a:r>
              <a:rPr lang="en-US" dirty="0" smtClean="0"/>
              <a:t>are aligned to best matching OUT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is an OTU table, summarizing the number of reads for each OTU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of OTUs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808049" y="2062530"/>
            <a:ext cx="460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07920" y="2888684"/>
            <a:ext cx="460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6920" y="1768491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GAGCGGTAAGC</a:t>
            </a:r>
            <a:r>
              <a:rPr lang="de-CH" sz="1400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9203" y="2350786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GAGCGGTAAGC</a:t>
            </a:r>
            <a:r>
              <a:rPr lang="de-CH" sz="1400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6399" y="3143382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GAGCGGTAAGC</a:t>
            </a:r>
            <a:r>
              <a:rPr lang="de-CH" sz="1400" b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26151" y="3403106"/>
            <a:ext cx="4647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GAGCGGT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GC</a:t>
            </a:r>
            <a:r>
              <a:rPr lang="de-CH" sz="14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05756" y="2623093"/>
            <a:ext cx="4647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GAGCGGT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GC</a:t>
            </a:r>
            <a:r>
              <a:rPr lang="de-CH" sz="14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38200" y="3671435"/>
            <a:ext cx="4647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GAGCGGT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GC</a:t>
            </a:r>
            <a:r>
              <a:rPr lang="de-CH" sz="1400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5" name="Straight Arrow Connector 94"/>
          <p:cNvCxnSpPr>
            <a:stCxn id="94" idx="3"/>
            <a:endCxn id="105" idx="2"/>
          </p:cNvCxnSpPr>
          <p:nvPr/>
        </p:nvCxnSpPr>
        <p:spPr>
          <a:xfrm flipV="1">
            <a:off x="5485306" y="3747367"/>
            <a:ext cx="5303903" cy="77957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95"/>
          <p:cNvCxnSpPr>
            <a:stCxn id="93" idx="3"/>
            <a:endCxn id="105" idx="2"/>
          </p:cNvCxnSpPr>
          <p:nvPr/>
        </p:nvCxnSpPr>
        <p:spPr>
          <a:xfrm>
            <a:off x="5452862" y="2776982"/>
            <a:ext cx="5336347" cy="970385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96"/>
          <p:cNvCxnSpPr>
            <a:stCxn id="92" idx="3"/>
            <a:endCxn id="105" idx="2"/>
          </p:cNvCxnSpPr>
          <p:nvPr/>
        </p:nvCxnSpPr>
        <p:spPr>
          <a:xfrm>
            <a:off x="5473257" y="3556995"/>
            <a:ext cx="5315952" cy="190372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97"/>
          <p:cNvCxnSpPr>
            <a:endCxn id="104" idx="2"/>
          </p:cNvCxnSpPr>
          <p:nvPr/>
        </p:nvCxnSpPr>
        <p:spPr>
          <a:xfrm flipV="1">
            <a:off x="5410199" y="2930870"/>
            <a:ext cx="5378234" cy="36632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9" name="Straight Arrow Connector 98"/>
          <p:cNvCxnSpPr>
            <a:stCxn id="90" idx="3"/>
            <a:endCxn id="104" idx="2"/>
          </p:cNvCxnSpPr>
          <p:nvPr/>
        </p:nvCxnSpPr>
        <p:spPr>
          <a:xfrm>
            <a:off x="5434765" y="2504675"/>
            <a:ext cx="5353668" cy="426195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Straight Arrow Connector 99"/>
          <p:cNvCxnSpPr>
            <a:stCxn id="89" idx="3"/>
          </p:cNvCxnSpPr>
          <p:nvPr/>
        </p:nvCxnSpPr>
        <p:spPr>
          <a:xfrm>
            <a:off x="5422482" y="1922380"/>
            <a:ext cx="5353668" cy="1000726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Straight Arrow Connector 100"/>
          <p:cNvCxnSpPr>
            <a:stCxn id="87" idx="3"/>
            <a:endCxn id="106" idx="2"/>
          </p:cNvCxnSpPr>
          <p:nvPr/>
        </p:nvCxnSpPr>
        <p:spPr>
          <a:xfrm flipV="1">
            <a:off x="5411810" y="2114373"/>
            <a:ext cx="5376623" cy="102046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/>
          <p:cNvCxnSpPr>
            <a:endCxn id="106" idx="2"/>
          </p:cNvCxnSpPr>
          <p:nvPr/>
        </p:nvCxnSpPr>
        <p:spPr>
          <a:xfrm flipV="1">
            <a:off x="5485306" y="2114373"/>
            <a:ext cx="5303127" cy="928199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Oval 103"/>
          <p:cNvSpPr/>
          <p:nvPr/>
        </p:nvSpPr>
        <p:spPr>
          <a:xfrm>
            <a:off x="10788433" y="2584988"/>
            <a:ext cx="719734" cy="6917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789209" y="3401485"/>
            <a:ext cx="719734" cy="691764"/>
          </a:xfrm>
          <a:prstGeom prst="ellipse">
            <a:avLst/>
          </a:prstGeom>
          <a:noFill/>
          <a:ln>
            <a:solidFill>
              <a:srgbClr val="82B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788433" y="1768491"/>
            <a:ext cx="719734" cy="691764"/>
          </a:xfrm>
          <a:prstGeom prst="ellipse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0761694" y="27651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OTU2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0761694" y="193514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OTU1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761694" y="355286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OTU3</a:t>
            </a:r>
            <a:endParaRPr lang="en-US" dirty="0"/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0956"/>
              </p:ext>
            </p:extLst>
          </p:nvPr>
        </p:nvGraphicFramePr>
        <p:xfrm>
          <a:off x="838200" y="4704730"/>
          <a:ext cx="378945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153">
                  <a:extLst>
                    <a:ext uri="{9D8B030D-6E8A-4147-A177-3AD203B41FA5}">
                      <a16:colId xmlns:a16="http://schemas.microsoft.com/office/drawing/2014/main" xmlns="" val="522582480"/>
                    </a:ext>
                  </a:extLst>
                </a:gridCol>
                <a:gridCol w="1263153">
                  <a:extLst>
                    <a:ext uri="{9D8B030D-6E8A-4147-A177-3AD203B41FA5}">
                      <a16:colId xmlns:a16="http://schemas.microsoft.com/office/drawing/2014/main" xmlns="" val="198512673"/>
                    </a:ext>
                  </a:extLst>
                </a:gridCol>
                <a:gridCol w="1263153">
                  <a:extLst>
                    <a:ext uri="{9D8B030D-6E8A-4147-A177-3AD203B41FA5}">
                      <a16:colId xmlns:a16="http://schemas.microsoft.com/office/drawing/2014/main" xmlns="" val="1153700344"/>
                    </a:ext>
                  </a:extLst>
                </a:gridCol>
              </a:tblGrid>
              <a:tr h="301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OTU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</a:t>
                      </a:r>
                      <a:r>
                        <a:rPr lang="en-US" sz="1600" baseline="0" dirty="0" smtClean="0"/>
                        <a:t>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Sample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558165"/>
                  </a:ext>
                </a:extLst>
              </a:tr>
              <a:tr h="301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OTU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3453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782115"/>
                  </a:ext>
                </a:extLst>
              </a:tr>
              <a:tr h="301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47293"/>
                  </a:ext>
                </a:extLst>
              </a:tr>
              <a:tr h="301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6785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6996079"/>
                  </a:ext>
                </a:extLst>
              </a:tr>
              <a:tr h="301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535474"/>
                  </a:ext>
                </a:extLst>
              </a:tr>
            </a:tbl>
          </a:graphicData>
        </a:graphic>
      </p:graphicFrame>
      <p:sp>
        <p:nvSpPr>
          <p:cNvPr id="122" name="Right Arrow 121"/>
          <p:cNvSpPr/>
          <p:nvPr/>
        </p:nvSpPr>
        <p:spPr>
          <a:xfrm>
            <a:off x="4930340" y="5324269"/>
            <a:ext cx="2329732" cy="4373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537837" y="532426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ecological / statistical analyses</a:t>
            </a:r>
            <a:endParaRPr lang="en-US" dirty="0"/>
          </a:p>
        </p:txBody>
      </p:sp>
      <p:sp>
        <p:nvSpPr>
          <p:cNvPr id="124" name="Date Placeholder 8"/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fld id="{737CC05A-25CE-4856-9876-A80D6D8725F0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6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629448" y="6308726"/>
            <a:ext cx="355600" cy="468312"/>
          </a:xfrm>
        </p:spPr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343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Generation of 16S </a:t>
            </a:r>
            <a:r>
              <a:rPr lang="en-US" sz="3200" dirty="0" err="1" smtClean="0"/>
              <a:t>rRNA</a:t>
            </a:r>
            <a:r>
              <a:rPr lang="en-US" sz="3200" dirty="0" smtClean="0"/>
              <a:t> gene PCR amplicons</a:t>
            </a:r>
            <a:endParaRPr lang="de-CH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3977" y="4292391"/>
            <a:ext cx="883447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PCR products (amplicons) are used for sequencing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sequencing output are forward reads and reverse 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Sequencing reads are saved as plain (or compressed) text files in the </a:t>
            </a:r>
            <a:r>
              <a:rPr lang="en-US" dirty="0" err="1" smtClean="0"/>
              <a:t>fastq</a:t>
            </a:r>
            <a:r>
              <a:rPr lang="en-US" dirty="0" smtClean="0"/>
              <a:t> 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see</a:t>
            </a:r>
            <a:r>
              <a:rPr lang="en-US" dirty="0"/>
              <a:t>: https://en.wikipedia.org/wiki/FASTQ_format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37" name="Rectangle 36"/>
          <p:cNvSpPr/>
          <p:nvPr/>
        </p:nvSpPr>
        <p:spPr>
          <a:xfrm>
            <a:off x="326075" y="2255048"/>
            <a:ext cx="11506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5’-</a:t>
            </a:r>
            <a:r>
              <a:rPr lang="de-CH" sz="14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ACTACGATCACGTACTCGACATTCTA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ACGCTCTGAGCGGTAAGCACTAAGTCACACTG</a:t>
            </a:r>
            <a:r>
              <a:rPr lang="de-CH" sz="14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CTCGCAGTCTGAGTAGCTAG-3</a:t>
            </a:r>
            <a:r>
              <a:rPr lang="de-CH" sz="1400" b="1" spc="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de-CH" sz="14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3977" y="1931765"/>
            <a:ext cx="248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prstClr val="black"/>
                </a:solidFill>
              </a:rPr>
              <a:t>16S </a:t>
            </a:r>
            <a:r>
              <a:rPr lang="en-US" sz="1600" u="sng" dirty="0" err="1" smtClean="0">
                <a:solidFill>
                  <a:prstClr val="black"/>
                </a:solidFill>
              </a:rPr>
              <a:t>rRNA</a:t>
            </a:r>
            <a:r>
              <a:rPr lang="en-US" sz="1600" u="sng" dirty="0" smtClean="0">
                <a:solidFill>
                  <a:prstClr val="black"/>
                </a:solidFill>
              </a:rPr>
              <a:t> gene</a:t>
            </a:r>
            <a:endParaRPr lang="de-CH" sz="1600" u="sng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07675" y="2057808"/>
            <a:ext cx="178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CTCGACATTCTA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6568" y="2444406"/>
            <a:ext cx="1381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GAGCGTCA</a:t>
            </a:r>
            <a:endParaRPr lang="de-CH" sz="1400" b="1" spc="3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07154" y="2229101"/>
            <a:ext cx="1576262" cy="1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 flipH="1" flipV="1">
            <a:off x="6651668" y="2598294"/>
            <a:ext cx="1840622" cy="1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356652" y="1848651"/>
            <a:ext cx="164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</a:t>
            </a:r>
            <a:r>
              <a:rPr lang="en-US" sz="1400" dirty="0" smtClean="0">
                <a:solidFill>
                  <a:prstClr val="black"/>
                </a:solidFill>
              </a:rPr>
              <a:t>orward primer</a:t>
            </a:r>
            <a:endParaRPr lang="de-CH" sz="14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54683" y="2680592"/>
            <a:ext cx="164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</a:t>
            </a:r>
            <a:r>
              <a:rPr lang="en-US" sz="1400" dirty="0" smtClean="0">
                <a:solidFill>
                  <a:prstClr val="black"/>
                </a:solidFill>
              </a:rPr>
              <a:t>everse primer</a:t>
            </a:r>
            <a:endParaRPr lang="de-CH" sz="1400" dirty="0">
              <a:solidFill>
                <a:prstClr val="black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95206" y="2680592"/>
            <a:ext cx="0" cy="59946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3180400" y="3361186"/>
            <a:ext cx="6237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CTCGACATTCTA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ACGCTCTGAGCGGTAAGCTCTAAGTCACA…</a:t>
            </a:r>
            <a:endParaRPr lang="de-CH" sz="14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26017" y="3361185"/>
            <a:ext cx="21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f</a:t>
            </a:r>
            <a:r>
              <a:rPr lang="en-US" sz="1400" dirty="0" smtClean="0">
                <a:solidFill>
                  <a:prstClr val="black"/>
                </a:solidFill>
              </a:rPr>
              <a:t>orward reads</a:t>
            </a:r>
            <a:endParaRPr lang="de-CH" sz="14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26017" y="3790764"/>
            <a:ext cx="21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</a:t>
            </a:r>
            <a:r>
              <a:rPr lang="en-US" sz="1400" dirty="0" smtClean="0">
                <a:solidFill>
                  <a:prstClr val="black"/>
                </a:solidFill>
              </a:rPr>
              <a:t>everse reads</a:t>
            </a:r>
            <a:endParaRPr lang="de-CH" sz="14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11316" y="1586141"/>
            <a:ext cx="404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B9BD5"/>
                </a:solidFill>
              </a:rPr>
              <a:t>V4 Region of 16S </a:t>
            </a:r>
            <a:r>
              <a:rPr lang="en-US" sz="1200" b="1" dirty="0" err="1" smtClean="0">
                <a:solidFill>
                  <a:srgbClr val="5B9BD5"/>
                </a:solidFill>
              </a:rPr>
              <a:t>rRNA</a:t>
            </a:r>
            <a:r>
              <a:rPr lang="en-US" sz="1200" b="1" dirty="0" smtClean="0">
                <a:solidFill>
                  <a:srgbClr val="5B9BD5"/>
                </a:solidFill>
              </a:rPr>
              <a:t> gene (ca. 250 </a:t>
            </a:r>
            <a:r>
              <a:rPr lang="en-US" sz="1200" b="1" dirty="0" err="1" smtClean="0">
                <a:solidFill>
                  <a:srgbClr val="5B9BD5"/>
                </a:solidFill>
              </a:rPr>
              <a:t>nt</a:t>
            </a:r>
            <a:r>
              <a:rPr lang="en-US" sz="1200" b="1" dirty="0" smtClean="0">
                <a:solidFill>
                  <a:srgbClr val="5B9BD5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80400" y="3790764"/>
            <a:ext cx="5911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ACTGCGAG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CAGTGTGACTTAGAGCTTACCGCTCAGAGCGT…</a:t>
            </a:r>
            <a:endParaRPr lang="de-CH" sz="1400" b="1" spc="300" dirty="0"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>
            <a:off x="8027737" y="1650569"/>
            <a:ext cx="464553" cy="170342"/>
            <a:chOff x="4178499" y="1616876"/>
            <a:chExt cx="464553" cy="17034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178499" y="1616876"/>
              <a:ext cx="0" cy="170342"/>
            </a:xfrm>
            <a:prstGeom prst="line">
              <a:avLst/>
            </a:prstGeom>
            <a:ln w="12700" cap="sq">
              <a:solidFill>
                <a:srgbClr val="5B9BD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178499" y="1705052"/>
              <a:ext cx="464553" cy="1898"/>
            </a:xfrm>
            <a:prstGeom prst="line">
              <a:avLst/>
            </a:prstGeom>
            <a:ln w="12700" cap="sq">
              <a:solidFill>
                <a:srgbClr val="5B9BD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218780" y="1634222"/>
            <a:ext cx="464553" cy="170342"/>
            <a:chOff x="4178499" y="1616876"/>
            <a:chExt cx="464553" cy="17034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178499" y="1616876"/>
              <a:ext cx="0" cy="170342"/>
            </a:xfrm>
            <a:prstGeom prst="line">
              <a:avLst/>
            </a:prstGeom>
            <a:ln w="12700" cap="sq">
              <a:solidFill>
                <a:srgbClr val="5B9BD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78499" y="1705052"/>
              <a:ext cx="464553" cy="1898"/>
            </a:xfrm>
            <a:prstGeom prst="line">
              <a:avLst/>
            </a:prstGeom>
            <a:ln w="12700" cap="sq">
              <a:solidFill>
                <a:srgbClr val="5B9BD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888140" y="2758939"/>
            <a:ext cx="248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prstClr val="black"/>
                </a:solidFill>
              </a:rPr>
              <a:t>s</a:t>
            </a:r>
            <a:r>
              <a:rPr lang="en-US" sz="1600" u="sng" dirty="0" smtClean="0">
                <a:solidFill>
                  <a:prstClr val="black"/>
                </a:solidFill>
              </a:rPr>
              <a:t>equencing</a:t>
            </a:r>
            <a:endParaRPr lang="de-CH" sz="1600" u="sng" dirty="0">
              <a:solidFill>
                <a:prstClr val="black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98783" y="4186002"/>
            <a:ext cx="11752027" cy="6794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E4CF-1F90-474B-9452-194A0D995EE8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820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43" y="1456524"/>
            <a:ext cx="10284843" cy="2213040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553518" y="1469116"/>
            <a:ext cx="178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CTCGACATTCTA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650736" y="2309188"/>
            <a:ext cx="1381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GAGCGTCA</a:t>
            </a:r>
            <a:endParaRPr lang="de-CH" sz="1400" b="1" spc="3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Merging of forward and reverse reads</a:t>
            </a:r>
            <a:endParaRPr lang="de-CH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408909" y="3830286"/>
            <a:ext cx="10552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Each base of the forward and reverse have a quality (Q) score: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higher the Q score the higher the probability that the base call is correct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In a mismatch position: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base call with the higher Q score is chosen 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base call is taken from the forward read if the Q score is the same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Q score of consensus sequence are calculated as a function of both Q scores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8909" y="1246054"/>
            <a:ext cx="184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orward </a:t>
            </a:r>
            <a:r>
              <a:rPr lang="en-US" sz="1400" dirty="0"/>
              <a:t>r</a:t>
            </a:r>
            <a:r>
              <a:rPr lang="en-US" sz="1400" dirty="0" smtClean="0"/>
              <a:t>ead</a:t>
            </a:r>
            <a:endParaRPr lang="de-CH" sz="1400" dirty="0"/>
          </a:p>
        </p:txBody>
      </p:sp>
      <p:sp>
        <p:nvSpPr>
          <p:cNvPr id="60" name="Rectangle 59"/>
          <p:cNvSpPr/>
          <p:nvPr/>
        </p:nvSpPr>
        <p:spPr>
          <a:xfrm>
            <a:off x="10429704" y="2516164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everse read</a:t>
            </a:r>
            <a:endParaRPr lang="de-CH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8909" y="2805226"/>
            <a:ext cx="3548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onsensus (merged) sequence</a:t>
            </a:r>
            <a:endParaRPr lang="de-CH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08909" y="1734053"/>
            <a:ext cx="220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</a:t>
            </a:r>
            <a:r>
              <a:rPr lang="en-US" sz="1400" b="1" dirty="0" smtClean="0"/>
              <a:t>uality scores </a:t>
            </a:r>
            <a:r>
              <a:rPr lang="en-US" sz="1400" dirty="0" smtClean="0"/>
              <a:t>relate to</a:t>
            </a:r>
          </a:p>
          <a:p>
            <a:r>
              <a:rPr lang="en-US" sz="1400" dirty="0" smtClean="0"/>
              <a:t>error probability:</a:t>
            </a:r>
            <a:endParaRPr lang="de-CH" sz="1400" dirty="0"/>
          </a:p>
        </p:txBody>
      </p:sp>
      <p:sp>
        <p:nvSpPr>
          <p:cNvPr id="74" name="Rectangle 73"/>
          <p:cNvSpPr/>
          <p:nvPr/>
        </p:nvSpPr>
        <p:spPr>
          <a:xfrm>
            <a:off x="1553518" y="3110848"/>
            <a:ext cx="178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CTCGACATTCTA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650736" y="3110847"/>
            <a:ext cx="1381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GAGCGTCA</a:t>
            </a:r>
            <a:endParaRPr lang="de-CH" sz="1400" b="1" spc="3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62050" y="3764566"/>
            <a:ext cx="11752027" cy="6794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ate Placeholder 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A64A-F90F-490D-B927-8E1550254043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3" name="Picture 2" descr="Captura de pantalla 2019-09-18 a las 9.51.4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07" y="1315030"/>
            <a:ext cx="1143000" cy="431800"/>
          </a:xfrm>
          <a:prstGeom prst="rect">
            <a:avLst/>
          </a:prstGeom>
        </p:spPr>
      </p:pic>
      <p:pic>
        <p:nvPicPr>
          <p:cNvPr id="4" name="Picture 3" descr="Captura de pantalla 2019-09-18 a las 9.54.4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57" y="794740"/>
            <a:ext cx="1714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4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Quality filtering by maximum expected errors </a:t>
            </a:r>
            <a:r>
              <a:rPr lang="en-US" sz="1800" dirty="0" smtClean="0"/>
              <a:t>(</a:t>
            </a:r>
            <a:r>
              <a:rPr lang="en-US" sz="1800" dirty="0" err="1" smtClean="0"/>
              <a:t>E_max</a:t>
            </a:r>
            <a:r>
              <a:rPr lang="en-US" sz="1800" dirty="0" smtClean="0"/>
              <a:t>) should </a:t>
            </a:r>
            <a:r>
              <a:rPr lang="en-US" sz="1800" dirty="0"/>
              <a:t>be performed as a post-processing step after reads have been merged in order </a:t>
            </a:r>
            <a:r>
              <a:rPr lang="en-US" sz="1800" dirty="0" smtClean="0"/>
              <a:t>to predict the expected number of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 smtClean="0"/>
              <a:t>E = expected errors = sum of error probability (sum of P)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small E = high quality; large E = low quality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By setting a maximum expected errors (</a:t>
            </a:r>
            <a:r>
              <a:rPr lang="en-US" sz="1800" dirty="0" err="1" smtClean="0"/>
              <a:t>E_max</a:t>
            </a:r>
            <a:r>
              <a:rPr lang="en-US" sz="1800" dirty="0" smtClean="0"/>
              <a:t>) threshold, we can discard reads with E&gt;</a:t>
            </a:r>
            <a:r>
              <a:rPr lang="en-US" sz="1800" dirty="0" err="1" smtClean="0"/>
              <a:t>E_max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Quality control of merged reads: error filtering</a:t>
            </a:r>
            <a:endParaRPr lang="de-CH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55147" y="4762609"/>
            <a:ext cx="859899" cy="1171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3095" y="4299962"/>
            <a:ext cx="144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E &lt; </a:t>
            </a:r>
            <a:r>
              <a:rPr lang="en-US" sz="1600" dirty="0" err="1" smtClean="0"/>
              <a:t>E_max</a:t>
            </a:r>
            <a:endParaRPr lang="de-C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16689" y="5964605"/>
            <a:ext cx="376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dirty="0" smtClean="0"/>
              <a:t>eep high quality read</a:t>
            </a:r>
            <a:endParaRPr lang="de-C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23579" y="4345489"/>
            <a:ext cx="144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E &gt; </a:t>
            </a:r>
            <a:r>
              <a:rPr lang="en-US" sz="1600" dirty="0" err="1" smtClean="0"/>
              <a:t>E_max</a:t>
            </a:r>
            <a:endParaRPr lang="de-CH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14930" y="4762609"/>
            <a:ext cx="1009271" cy="1171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7509" y="5933827"/>
            <a:ext cx="376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discard low quality re</a:t>
            </a:r>
            <a:r>
              <a:rPr lang="en-US" dirty="0" smtClean="0"/>
              <a:t>ad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BFA5-E056-4292-82D1-D427E3E52BEF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05" y="3921633"/>
            <a:ext cx="7529213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89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Quality control of merged reads: </a:t>
            </a:r>
            <a:r>
              <a:rPr lang="en-US" sz="3200" dirty="0" smtClean="0"/>
              <a:t>primer match </a:t>
            </a:r>
            <a:r>
              <a:rPr lang="en-US" sz="3200" dirty="0"/>
              <a:t>filtering</a:t>
            </a:r>
            <a:endParaRPr lang="de-CH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774574" y="4270383"/>
            <a:ext cx="11217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Forward and reverse primer sequences are aligned to the read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both primers perfectly match, the read is used for further steps, otherwise the read is discarded 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83B4-D584-4782-8395-1E763EC9332E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574" y="1682376"/>
            <a:ext cx="7936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CTCGACATTCTA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ACGCTCTGAGCGGTAAGCACTAAGTCACACTG</a:t>
            </a:r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CGTC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endParaRPr lang="de-CH" sz="1400" b="1" spc="300" dirty="0">
              <a:solidFill>
                <a:srgbClr val="70AD47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74574" y="2687150"/>
            <a:ext cx="7462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CTCGACATTCTA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ACGCTCTGAGCGGTAAGCACTAAGTCACACTG</a:t>
            </a:r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GAGCGTCA</a:t>
            </a:r>
            <a:endParaRPr lang="de-CH" sz="1400" b="1" spc="3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74574" y="1453429"/>
            <a:ext cx="178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CTCGACATTCTA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74574" y="2458203"/>
            <a:ext cx="178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CTCGACATTCTA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47436" y="1911323"/>
            <a:ext cx="1381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GAGCGTCA</a:t>
            </a:r>
            <a:endParaRPr lang="de-CH" sz="1400" b="1" spc="3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63338" y="2875360"/>
            <a:ext cx="1381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b="1" spc="3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GAGCGTCA</a:t>
            </a:r>
            <a:endParaRPr lang="de-CH" sz="1400" b="1" spc="3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44892" y="1773015"/>
            <a:ext cx="13927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>
          <a:xfrm>
            <a:off x="4522506" y="3046613"/>
            <a:ext cx="15136" cy="61784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9691646" y="1632089"/>
            <a:ext cx="193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</a:rPr>
              <a:t>iscard read</a:t>
            </a:r>
            <a:endParaRPr lang="de-CH" sz="1600" b="1" dirty="0">
              <a:solidFill>
                <a:prstClr val="black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431607" y="2520088"/>
            <a:ext cx="13706" cy="59191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818515" y="2586381"/>
            <a:ext cx="26149" cy="61555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2344996" y="3664459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ACGCTCTGAGCGGTAAGCACTAAGTCACACTG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92775" y="3664459"/>
            <a:ext cx="2095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16s </a:t>
            </a:r>
            <a:r>
              <a:rPr lang="en-US" sz="1600" b="1" dirty="0" err="1" smtClean="0">
                <a:solidFill>
                  <a:prstClr val="black"/>
                </a:solidFill>
              </a:rPr>
              <a:t>rRNA</a:t>
            </a:r>
            <a:r>
              <a:rPr lang="en-US" sz="1600" b="1" dirty="0" smtClean="0">
                <a:solidFill>
                  <a:prstClr val="black"/>
                </a:solidFill>
              </a:rPr>
              <a:t> V4 region</a:t>
            </a:r>
            <a:endParaRPr lang="de-CH" sz="1600" b="1" dirty="0">
              <a:solidFill>
                <a:prstClr val="black"/>
              </a:solidFill>
            </a:endParaRPr>
          </a:p>
        </p:txBody>
      </p:sp>
      <p:pic>
        <p:nvPicPr>
          <p:cNvPr id="75" name="Picture 2" descr="https://openclipart.org/image/2400px/svg_to_png/194379/Scissor%20St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6673" flipV="1">
            <a:off x="1991756" y="3056253"/>
            <a:ext cx="361690" cy="2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https://openclipart.org/image/2400px/svg_to_png/194379/Scissor%20St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6679" flipV="1">
            <a:off x="6900865" y="3221825"/>
            <a:ext cx="361690" cy="2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/>
          <p:cNvCxnSpPr/>
          <p:nvPr/>
        </p:nvCxnSpPr>
        <p:spPr>
          <a:xfrm flipV="1">
            <a:off x="162050" y="4106474"/>
            <a:ext cx="11752027" cy="6794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7639" y="2236169"/>
            <a:ext cx="193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primer match</a:t>
            </a:r>
            <a:endParaRPr lang="de-CH" sz="12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7639" y="1250343"/>
            <a:ext cx="193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primer match</a:t>
            </a:r>
            <a:endParaRPr lang="de-CH" sz="12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73684" y="1458330"/>
            <a:ext cx="193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primer mismatch</a:t>
            </a:r>
            <a:endParaRPr lang="de-CH" sz="12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4845" y="2496200"/>
            <a:ext cx="193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primer match</a:t>
            </a:r>
            <a:endParaRPr lang="de-CH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650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77" y="5294041"/>
            <a:ext cx="11542458" cy="49221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reads are aligned to each other to identify identical sequences</a:t>
            </a:r>
          </a:p>
          <a:p>
            <a:r>
              <a:rPr lang="en-US" sz="1800" dirty="0" smtClean="0"/>
              <a:t>Unique sequences are kept and the number of identical sequences is counted</a:t>
            </a:r>
          </a:p>
          <a:p>
            <a:r>
              <a:rPr lang="en-US" sz="1800" dirty="0" smtClean="0"/>
              <a:t>Output are unique sequences with records of identical sequences</a:t>
            </a:r>
            <a:endParaRPr lang="de-CH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Dereplication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EA5E-1507-451D-B077-EFF22257F2EB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3597" y="1781885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3597" y="1519089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3597" y="2305131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3597" y="2053854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Right Brace 52"/>
          <p:cNvSpPr/>
          <p:nvPr/>
        </p:nvSpPr>
        <p:spPr>
          <a:xfrm>
            <a:off x="5575887" y="1519089"/>
            <a:ext cx="405404" cy="1093819"/>
          </a:xfrm>
          <a:prstGeom prst="rightBrace">
            <a:avLst>
              <a:gd name="adj1" fmla="val 8333"/>
              <a:gd name="adj2" fmla="val 48183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04926" y="1902756"/>
            <a:ext cx="4625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722120" y="1887367"/>
            <a:ext cx="1006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count =  4</a:t>
            </a:r>
            <a:endParaRPr lang="de-CH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22120" y="3303515"/>
            <a:ext cx="960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count = 5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3597" y="3118304"/>
            <a:ext cx="460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3597" y="2873872"/>
            <a:ext cx="460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3597" y="3386335"/>
            <a:ext cx="460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3597" y="3654366"/>
            <a:ext cx="460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3597" y="3907983"/>
            <a:ext cx="460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18359" y="3318904"/>
            <a:ext cx="460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CTAAGTCACACTG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5575887" y="2843013"/>
            <a:ext cx="405404" cy="1380490"/>
          </a:xfrm>
          <a:prstGeom prst="rightBrace">
            <a:avLst>
              <a:gd name="adj1" fmla="val 8333"/>
              <a:gd name="adj2" fmla="val 48183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3597" y="4503922"/>
            <a:ext cx="469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3597" y="4737947"/>
            <a:ext cx="469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</a:t>
            </a:r>
            <a:r>
              <a:rPr lang="de-CH" sz="1400" b="1" spc="300" dirty="0" smtClean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Right Brace 65"/>
          <p:cNvSpPr/>
          <p:nvPr/>
        </p:nvSpPr>
        <p:spPr>
          <a:xfrm>
            <a:off x="5563249" y="4273053"/>
            <a:ext cx="405404" cy="788486"/>
          </a:xfrm>
          <a:prstGeom prst="rightBrace">
            <a:avLst>
              <a:gd name="adj1" fmla="val 8333"/>
              <a:gd name="adj2" fmla="val 48183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83382" y="4449935"/>
            <a:ext cx="469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ACGCTC</a:t>
            </a:r>
            <a:r>
              <a:rPr lang="de-CH" sz="1400" b="1" spc="300" dirty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GAG</a:t>
            </a:r>
            <a:r>
              <a:rPr lang="de-CH" sz="1400" b="1" spc="300" dirty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GGTAAGC</a:t>
            </a:r>
            <a:r>
              <a:rPr lang="de-CH" sz="1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CTAAGTCA</a:t>
            </a:r>
            <a:r>
              <a:rPr lang="de-CH" sz="1400" b="1" spc="300" dirty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</a:t>
            </a:r>
            <a:r>
              <a:rPr lang="de-CH" sz="1400" b="1" spc="300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ACTG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722120" y="4434546"/>
            <a:ext cx="960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ount = 2</a:t>
            </a:r>
            <a:endParaRPr lang="de-CH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3597" y="115769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quality reads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40264" y="1157699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Unique high </a:t>
            </a:r>
            <a:r>
              <a:rPr lang="en-US" b="1" dirty="0"/>
              <a:t>quality reads</a:t>
            </a:r>
          </a:p>
        </p:txBody>
      </p:sp>
    </p:spTree>
    <p:extLst>
      <p:ext uri="{BB962C8B-B14F-4D97-AF65-F5344CB8AC3E}">
        <p14:creationId xmlns:p14="http://schemas.microsoft.com/office/powerpoint/2010/main" val="774027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sz="half" idx="1"/>
          </p:nvPr>
        </p:nvSpPr>
        <p:spPr>
          <a:xfrm>
            <a:off x="323978" y="1491327"/>
            <a:ext cx="5964044" cy="4213225"/>
          </a:xfrm>
        </p:spPr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gene sequences can be used as proxy for phylogenetic relatedness of organisms</a:t>
            </a:r>
          </a:p>
          <a:p>
            <a:r>
              <a:rPr lang="en-US" dirty="0" smtClean="0"/>
              <a:t>Owing to lack of prokaryotic species definition, 97% sequence similarity is often used to define ‘species’-like units of taxonomic relatedness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>
          <a:xfrm>
            <a:off x="6574269" y="1491327"/>
            <a:ext cx="5569380" cy="4213225"/>
          </a:xfrm>
        </p:spPr>
        <p:txBody>
          <a:bodyPr/>
          <a:lstStyle/>
          <a:p>
            <a:r>
              <a:rPr lang="en-US" dirty="0"/>
              <a:t>GOAL: Cluster unique sequences into </a:t>
            </a:r>
            <a:r>
              <a:rPr lang="en-US" b="1" dirty="0"/>
              <a:t>Operational Taxonomic Units (OTUs)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6D1-8E73-4377-93CA-08816039F831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77" y="620713"/>
            <a:ext cx="11542458" cy="64797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Clustering of sequences into OTUs</a:t>
            </a:r>
            <a:endParaRPr lang="de-CH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57" y="2170529"/>
            <a:ext cx="4518567" cy="31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059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6025" y="1494845"/>
            <a:ext cx="11542458" cy="492214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dirty="0" smtClean="0"/>
              <a:t>1) Unique high quality reads are sorted by counts (high to low)</a:t>
            </a:r>
          </a:p>
          <a:p>
            <a:pPr marL="0" indent="0" algn="l">
              <a:buNone/>
            </a:pPr>
            <a:r>
              <a:rPr lang="en-US" sz="1600" dirty="0" smtClean="0"/>
              <a:t>2) Read with highest count is centroid of a new OTU database (N=1)</a:t>
            </a:r>
          </a:p>
          <a:p>
            <a:pPr marL="0" indent="0" algn="l">
              <a:buNone/>
            </a:pPr>
            <a:r>
              <a:rPr lang="en-US" sz="1600" dirty="0" smtClean="0"/>
              <a:t>3) Next read is compared to OTU database. </a:t>
            </a:r>
          </a:p>
          <a:p>
            <a:pPr marL="0" indent="0" algn="l">
              <a:buNone/>
            </a:pPr>
            <a:r>
              <a:rPr lang="en-US" sz="1600" dirty="0" smtClean="0"/>
              <a:t>    2 different possibilities: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sz="1600" dirty="0" smtClean="0"/>
              <a:t>Centroid sequence and new read are &gt; 97% identical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read becomes new member of the OTU database (N=1)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sz="1600" dirty="0" smtClean="0"/>
              <a:t>Centroid sequence and new read are &lt; 97% identical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read is added as new centroid to OTU database (N=2)</a:t>
            </a:r>
          </a:p>
          <a:p>
            <a:pPr marL="0" indent="0" algn="l">
              <a:buNone/>
            </a:pPr>
            <a:r>
              <a:rPr lang="en-US" sz="1600" dirty="0" smtClean="0"/>
              <a:t>4) Next read is compared to OTU database</a:t>
            </a:r>
          </a:p>
          <a:p>
            <a:pPr marL="0" indent="0">
              <a:buNone/>
            </a:pPr>
            <a:r>
              <a:rPr lang="en-US" sz="1600" dirty="0" smtClean="0"/>
              <a:t>    3 </a:t>
            </a:r>
            <a:r>
              <a:rPr lang="en-US" sz="1600" dirty="0"/>
              <a:t>different possibilities: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Any centroid sequence and new read </a:t>
            </a:r>
            <a:r>
              <a:rPr lang="en-US" sz="1600" dirty="0"/>
              <a:t>are &gt; 97% identical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read </a:t>
            </a:r>
            <a:r>
              <a:rPr lang="en-US" sz="1600" dirty="0"/>
              <a:t>becomes new member of the OTU </a:t>
            </a:r>
            <a:r>
              <a:rPr lang="en-US" sz="1600" dirty="0" smtClean="0"/>
              <a:t>database (N=N)</a:t>
            </a:r>
            <a:endParaRPr lang="en-US" sz="1600" dirty="0"/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Any centroid sequence and new read </a:t>
            </a:r>
            <a:r>
              <a:rPr lang="en-US" sz="1600" dirty="0"/>
              <a:t>are &lt; 97% identical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read </a:t>
            </a:r>
            <a:r>
              <a:rPr lang="en-US" sz="1600" dirty="0"/>
              <a:t>is added as new centroid to OTU </a:t>
            </a:r>
            <a:r>
              <a:rPr lang="en-US" sz="1600" dirty="0" smtClean="0"/>
              <a:t>database (N=N+1)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Read is chimeric (a mix of different centroid sequences)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Read is discarded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Clustering of sequences into OTUs</a:t>
            </a:r>
            <a:endParaRPr lang="de-CH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6D1-8E73-4377-93CA-08816039F831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52196" y="1739204"/>
            <a:ext cx="4814239" cy="276999"/>
            <a:chOff x="6661517" y="1894284"/>
            <a:chExt cx="4814239" cy="276999"/>
          </a:xfrm>
        </p:grpSpPr>
        <p:sp>
          <p:nvSpPr>
            <p:cNvPr id="69" name="Rectangle 68"/>
            <p:cNvSpPr/>
            <p:nvPr/>
          </p:nvSpPr>
          <p:spPr>
            <a:xfrm>
              <a:off x="6661517" y="1894284"/>
              <a:ext cx="41792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ACGCTC</a:t>
              </a:r>
              <a:r>
                <a:rPr lang="de-CH" sz="1200" b="1" spc="3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T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GAG</a:t>
              </a:r>
              <a:r>
                <a:rPr lang="de-CH" sz="1200" b="1" spc="3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C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GGTAAGC</a:t>
              </a:r>
              <a:r>
                <a:rPr lang="de-CH" sz="1200" b="1" spc="3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A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CTAAGTCACACTG</a:t>
              </a:r>
              <a:endParaRPr lang="de-CH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708687" y="1894284"/>
              <a:ext cx="7670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Calibri" panose="020F0502020204030204"/>
                </a:rPr>
                <a:t>count = 4</a:t>
              </a:r>
              <a:endParaRPr lang="de-CH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52196" y="1494845"/>
            <a:ext cx="4814239" cy="276999"/>
            <a:chOff x="6661517" y="1639532"/>
            <a:chExt cx="4814239" cy="276999"/>
          </a:xfrm>
        </p:grpSpPr>
        <p:sp>
          <p:nvSpPr>
            <p:cNvPr id="71" name="Rectangle 70"/>
            <p:cNvSpPr/>
            <p:nvPr/>
          </p:nvSpPr>
          <p:spPr>
            <a:xfrm>
              <a:off x="10708687" y="1639532"/>
              <a:ext cx="7670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Calibri" panose="020F0502020204030204"/>
                </a:rPr>
                <a:t>count = 5</a:t>
              </a:r>
              <a:endParaRPr lang="de-CH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661517" y="1639532"/>
              <a:ext cx="41623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ACGCTC</a:t>
              </a:r>
              <a:r>
                <a:rPr lang="de-CH" sz="1200" b="1" spc="3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T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GAG</a:t>
              </a:r>
              <a:r>
                <a:rPr lang="de-CH" sz="1200" b="1" spc="3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C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GGTAAGC</a:t>
              </a:r>
              <a:r>
                <a:rPr lang="de-CH" sz="1200" b="1" spc="3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T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CTAAGTCACACTG</a:t>
              </a:r>
              <a:endParaRPr lang="de-CH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52196" y="1983562"/>
            <a:ext cx="4814239" cy="276999"/>
            <a:chOff x="6661517" y="2128249"/>
            <a:chExt cx="4814239" cy="276999"/>
          </a:xfrm>
        </p:grpSpPr>
        <p:sp>
          <p:nvSpPr>
            <p:cNvPr id="73" name="Rectangle 72"/>
            <p:cNvSpPr/>
            <p:nvPr/>
          </p:nvSpPr>
          <p:spPr>
            <a:xfrm>
              <a:off x="6661517" y="2128249"/>
              <a:ext cx="42355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ACGCTC</a:t>
              </a:r>
              <a:r>
                <a:rPr lang="de-CH" sz="1200" b="1" spc="300" dirty="0">
                  <a:solidFill>
                    <a:srgbClr val="70AD47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GAG</a:t>
              </a:r>
              <a:r>
                <a:rPr lang="de-CH" sz="1200" b="1" spc="300" dirty="0">
                  <a:solidFill>
                    <a:srgbClr val="70AD47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GGTAAGC</a:t>
              </a:r>
              <a:r>
                <a:rPr lang="de-CH" sz="1200" b="1" spc="3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A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CTAAGTCA</a:t>
              </a:r>
              <a:r>
                <a:rPr lang="de-CH" sz="1200" b="1" spc="300" dirty="0">
                  <a:solidFill>
                    <a:srgbClr val="70AD47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G</a:t>
              </a:r>
              <a:r>
                <a:rPr lang="de-CH" sz="1200" b="1" spc="300" dirty="0">
                  <a:solidFill>
                    <a:srgbClr val="5B9BD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ACTG</a:t>
              </a:r>
              <a:endParaRPr lang="de-CH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08687" y="2128249"/>
              <a:ext cx="7670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c</a:t>
              </a:r>
              <a:r>
                <a:rPr lang="en-US" sz="1200" dirty="0" smtClean="0">
                  <a:solidFill>
                    <a:prstClr val="black"/>
                  </a:solidFill>
                  <a:latin typeface="Calibri" panose="020F0502020204030204"/>
                </a:rPr>
                <a:t>ount = 2</a:t>
              </a:r>
              <a:endParaRPr lang="de-CH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6949440" y="1585636"/>
            <a:ext cx="102756" cy="95416"/>
          </a:xfrm>
          <a:prstGeom prst="ellipse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49440" y="1829995"/>
            <a:ext cx="102756" cy="954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49440" y="2074353"/>
            <a:ext cx="102756" cy="954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6408" y="3896069"/>
            <a:ext cx="102756" cy="95416"/>
          </a:xfrm>
          <a:prstGeom prst="ellipse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1412" y="3672605"/>
            <a:ext cx="102756" cy="954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41147" y="3567221"/>
            <a:ext cx="719734" cy="691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11505" y="34879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640214" y="3896069"/>
            <a:ext cx="102756" cy="95416"/>
          </a:xfrm>
          <a:prstGeom prst="ellipse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84212" y="3894677"/>
            <a:ext cx="102756" cy="954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31725" y="3596503"/>
            <a:ext cx="719734" cy="691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95311" y="34879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70621" y="3596503"/>
            <a:ext cx="719734" cy="691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65419" y="4986496"/>
            <a:ext cx="102756" cy="95416"/>
          </a:xfrm>
          <a:prstGeom prst="ellipse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60423" y="4763032"/>
            <a:ext cx="102756" cy="954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50158" y="4508964"/>
            <a:ext cx="595187" cy="6178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850158" y="4657648"/>
            <a:ext cx="719734" cy="691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20516" y="45783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649225" y="4986496"/>
            <a:ext cx="102756" cy="95416"/>
          </a:xfrm>
          <a:prstGeom prst="ellipse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202108" y="4985104"/>
            <a:ext cx="102756" cy="954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333964" y="4508964"/>
            <a:ext cx="595187" cy="6178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340736" y="4686930"/>
            <a:ext cx="719734" cy="691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04322" y="45783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888517" y="4686930"/>
            <a:ext cx="719734" cy="691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959052" y="5059278"/>
            <a:ext cx="102756" cy="954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815048" y="5134122"/>
            <a:ext cx="102756" cy="954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303373" y="48210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1099366" y="4846578"/>
            <a:ext cx="102756" cy="954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65418" y="5893195"/>
            <a:ext cx="102756" cy="95416"/>
          </a:xfrm>
          <a:prstGeom prst="ellipse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60422" y="5669731"/>
            <a:ext cx="102756" cy="954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50158" y="4899841"/>
            <a:ext cx="595187" cy="6178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420515" y="54850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156407" y="6154260"/>
            <a:ext cx="102756" cy="954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13640" y="5669731"/>
            <a:ext cx="1452785" cy="871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413640" y="5893960"/>
            <a:ext cx="1452785" cy="87154"/>
          </a:xfrm>
          <a:prstGeom prst="rect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413641" y="6118189"/>
            <a:ext cx="770116" cy="98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183758" y="6118189"/>
            <a:ext cx="682668" cy="98864"/>
          </a:xfrm>
          <a:prstGeom prst="rect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986262" y="6188702"/>
            <a:ext cx="360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0385580" y="6015245"/>
            <a:ext cx="193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</a:rPr>
              <a:t>iscard read</a:t>
            </a:r>
            <a:endParaRPr lang="de-CH" sz="1600" b="1" dirty="0">
              <a:solidFill>
                <a:prstClr val="black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131565" y="2735896"/>
            <a:ext cx="102756" cy="95416"/>
          </a:xfrm>
          <a:prstGeom prst="ellipse">
            <a:avLst/>
          </a:prstGeom>
          <a:solidFill>
            <a:srgbClr val="FE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823076" y="2436330"/>
            <a:ext cx="719734" cy="691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662656" y="2606846"/>
            <a:ext cx="274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First centroid sequence</a:t>
            </a:r>
            <a:endParaRPr lang="de-CH" sz="1600" b="1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727922" y="3932501"/>
            <a:ext cx="971338" cy="13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872166" y="3355110"/>
            <a:ext cx="193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&lt;</a:t>
            </a:r>
            <a:r>
              <a:rPr lang="en-US" sz="1600" b="1" smtClean="0">
                <a:solidFill>
                  <a:prstClr val="black"/>
                </a:solidFill>
              </a:rPr>
              <a:t>97</a:t>
            </a:r>
            <a:r>
              <a:rPr lang="en-US" sz="1600" b="1" dirty="0" smtClean="0">
                <a:solidFill>
                  <a:prstClr val="black"/>
                </a:solidFill>
              </a:rPr>
              <a:t>%</a:t>
            </a:r>
            <a:endParaRPr lang="de-CH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796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53" y="4343471"/>
            <a:ext cx="11542458" cy="4922145"/>
          </a:xfrm>
        </p:spPr>
        <p:txBody>
          <a:bodyPr/>
          <a:lstStyle/>
          <a:p>
            <a:r>
              <a:rPr lang="en-US" sz="1800" dirty="0" smtClean="0"/>
              <a:t>Prediction of OTU taxonomy</a:t>
            </a:r>
          </a:p>
          <a:p>
            <a:r>
              <a:rPr lang="en-US" sz="1800" dirty="0" smtClean="0"/>
              <a:t>The centroid sequence of each OTU is compared to a database of annotated 16S </a:t>
            </a:r>
            <a:r>
              <a:rPr lang="en-US" sz="1800" dirty="0" err="1" smtClean="0"/>
              <a:t>rRNA</a:t>
            </a:r>
            <a:r>
              <a:rPr lang="en-US" sz="1800" dirty="0" smtClean="0"/>
              <a:t> gene sequences</a:t>
            </a:r>
          </a:p>
          <a:p>
            <a:r>
              <a:rPr lang="en-US" sz="1800" dirty="0" smtClean="0"/>
              <a:t>Sequence </a:t>
            </a:r>
            <a:r>
              <a:rPr lang="en-US" sz="1800" dirty="0"/>
              <a:t>are classified </a:t>
            </a:r>
            <a:r>
              <a:rPr lang="en-US" sz="1800" dirty="0" smtClean="0"/>
              <a:t>to a phylum</a:t>
            </a:r>
            <a:r>
              <a:rPr lang="en-US" sz="1800" dirty="0"/>
              <a:t>, class, family etc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annotation of OTUs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05A-25CE-4856-9876-A80D6D8725F0}" type="datetime1">
              <a:rPr lang="en-US" smtClean="0">
                <a:solidFill>
                  <a:prstClr val="black"/>
                </a:solidFill>
              </a:rPr>
              <a:t>18/09/19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Shinichi Sunagawa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 rot="5400000">
            <a:off x="6761241" y="1027862"/>
            <a:ext cx="1918952" cy="27829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497144" y="2234675"/>
            <a:ext cx="4057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spc="3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ACGCTCAGAGCGGTAAGCACTAA</a:t>
            </a:r>
            <a:endParaRPr lang="de-CH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934689" y="2420589"/>
            <a:ext cx="1661374" cy="1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30403" y="1657431"/>
            <a:ext cx="940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Phylum</a:t>
            </a:r>
          </a:p>
          <a:p>
            <a:r>
              <a:rPr lang="en-US" sz="1600" dirty="0" smtClean="0"/>
              <a:t>Class</a:t>
            </a:r>
          </a:p>
          <a:p>
            <a:r>
              <a:rPr lang="en-US" sz="1600" dirty="0" smtClean="0"/>
              <a:t>Order</a:t>
            </a:r>
          </a:p>
          <a:p>
            <a:r>
              <a:rPr lang="en-US" sz="1600" dirty="0" smtClean="0"/>
              <a:t>Family</a:t>
            </a:r>
          </a:p>
          <a:p>
            <a:r>
              <a:rPr lang="en-US" sz="1600" dirty="0" smtClean="0"/>
              <a:t>Genus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pecies</a:t>
            </a:r>
          </a:p>
          <a:p>
            <a:endParaRPr lang="de-CH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620625" y="1687934"/>
            <a:ext cx="202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Database of</a:t>
            </a:r>
            <a:r>
              <a:rPr lang="de-CH" b="1" dirty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taxonomically</a:t>
            </a:r>
            <a:r>
              <a:rPr lang="de-CH" b="1" dirty="0" smtClean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annotated</a:t>
            </a:r>
            <a:endParaRPr lang="de-CH" b="1" dirty="0" smtClean="0">
              <a:solidFill>
                <a:schemeClr val="bg1"/>
              </a:solidFill>
            </a:endParaRPr>
          </a:p>
          <a:p>
            <a:r>
              <a:rPr lang="de-CH" b="1" dirty="0" smtClean="0">
                <a:solidFill>
                  <a:schemeClr val="bg1"/>
                </a:solidFill>
              </a:rPr>
              <a:t>16S </a:t>
            </a:r>
            <a:r>
              <a:rPr lang="de-CH" b="1" dirty="0" err="1" smtClean="0">
                <a:solidFill>
                  <a:schemeClr val="bg1"/>
                </a:solidFill>
              </a:rPr>
              <a:t>sequences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endCxn id="15" idx="3"/>
          </p:cNvCxnSpPr>
          <p:nvPr/>
        </p:nvCxnSpPr>
        <p:spPr>
          <a:xfrm>
            <a:off x="5264519" y="2419342"/>
            <a:ext cx="10647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7144" y="1949545"/>
            <a:ext cx="356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Sequence of OTU 1</a:t>
            </a:r>
            <a:endParaRPr lang="de-CH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96063" y="1237349"/>
            <a:ext cx="356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Taxonomy</a:t>
            </a:r>
            <a:endParaRPr lang="de-CH" sz="1600" b="1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62050" y="4106474"/>
            <a:ext cx="11752027" cy="6794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732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910</Words>
  <Application>Microsoft Macintosh PowerPoint</Application>
  <PresentationFormat>Custom</PresentationFormat>
  <Paragraphs>225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eth_praesentation_16zu9_ETH1</vt:lpstr>
      <vt:lpstr>The 16S rRNA gene</vt:lpstr>
      <vt:lpstr>Generation of 16S rRNA gene PCR amplicons</vt:lpstr>
      <vt:lpstr>Merging of forward and reverse reads</vt:lpstr>
      <vt:lpstr>Quality control of merged reads: error filtering</vt:lpstr>
      <vt:lpstr>Quality control of merged reads: primer match filtering</vt:lpstr>
      <vt:lpstr>Dereplication</vt:lpstr>
      <vt:lpstr>Clustering of sequences into OTUs</vt:lpstr>
      <vt:lpstr>Clustering of sequences into OTUs</vt:lpstr>
      <vt:lpstr>Taxonomic annotation of OTUs</vt:lpstr>
      <vt:lpstr>Quantification of OTUs</vt:lpstr>
    </vt:vector>
  </TitlesOfParts>
  <Company>Microbiology 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Zünd  Mirjam</dc:creator>
  <cp:lastModifiedBy>Guillem Salazar</cp:lastModifiedBy>
  <cp:revision>114</cp:revision>
  <dcterms:created xsi:type="dcterms:W3CDTF">2017-02-14T12:41:56Z</dcterms:created>
  <dcterms:modified xsi:type="dcterms:W3CDTF">2019-09-18T07:58:26Z</dcterms:modified>
</cp:coreProperties>
</file>