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4" r:id="rId9"/>
    <p:sldId id="267" r:id="rId10"/>
    <p:sldId id="265" r:id="rId11"/>
    <p:sldId id="266" r:id="rId12"/>
    <p:sldId id="268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7917778" y="5656200"/>
            <a:ext cx="1803381" cy="2957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58FB4290-6522-4139-852E-05BD9E7F0D2E}" type="datetime1">
              <a:rPr lang="en-US" smtClean="0"/>
              <a:pPr/>
              <a:t>20/09/19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AAB955F9-81EA-47C5-8059-9E5C2B437C70}" type="datetime1">
              <a:rPr lang="en-US" smtClean="0"/>
              <a:pPr/>
              <a:t>20/09/19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1CEF607B-A47E-422C-9BEF-122CCDB7C526}" type="datetime1">
              <a:rPr lang="en-US" smtClean="0"/>
              <a:pPr/>
              <a:t>20/09/19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63A9A7CB-BEE6-4F99-898E-913F06E8E125}" type="datetime1">
              <a:rPr lang="en-US" smtClean="0"/>
              <a:pPr/>
              <a:t>20/09/19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B6EE300C-6FC5-4FC3-AF1A-075E4F50620D}" type="datetime1">
              <a:rPr lang="en-US" smtClean="0"/>
              <a:pPr/>
              <a:t>20/09/19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50D295D-4A77-4DEB-B04C-9F4282A8BC04}" type="datetime1">
              <a:rPr lang="en-US" smtClean="0"/>
              <a:pPr/>
              <a:t>20/09/19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02B28685-4D0C-42D5-8013-B5904CD1FCBC}" type="datetime1">
              <a:rPr lang="en-US" smtClean="0"/>
              <a:pPr/>
              <a:t>20/09/19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DF226C0-9885-4BA9-BBFA-A52CBFEBB775}" type="datetime1">
              <a:rPr lang="en-US" smtClean="0"/>
              <a:pPr/>
              <a:t>20/09/19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EBEE1B38-C5EB-4D66-9137-0AFE9CDEDE8F}" type="datetime1">
              <a:rPr lang="en-US" smtClean="0"/>
              <a:pPr/>
              <a:t>20/09/19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327B613C-1AD7-49D3-885D-F654C5CDBAA6}" type="datetime1">
              <a:rPr lang="en-US" smtClean="0"/>
              <a:pPr/>
              <a:t>20/09/19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69540" y="11340"/>
            <a:ext cx="685800" cy="6858000"/>
          </a:xfrm>
          <a:prstGeom prst="rect">
            <a:avLst/>
          </a:prstGeom>
          <a:solidFill>
            <a:srgbClr val="003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7917778" y="5656200"/>
            <a:ext cx="1803381" cy="295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447"/>
            <a:ext cx="6736668" cy="2593975"/>
          </a:xfrm>
        </p:spPr>
        <p:txBody>
          <a:bodyPr/>
          <a:lstStyle/>
          <a:p>
            <a:r>
              <a:rPr lang="en-US" sz="55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Diversity</a:t>
            </a:r>
            <a:br>
              <a:rPr lang="en-US" sz="55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55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and</a:t>
            </a:r>
            <a:br>
              <a:rPr lang="en-US" sz="55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55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community dissimilarity</a:t>
            </a:r>
            <a:endParaRPr lang="en-US" sz="5500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78500"/>
            <a:ext cx="2095500" cy="55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Guillem Salazar</a:t>
            </a:r>
            <a:r>
              <a:rPr lang="en-US" dirty="0" smtClean="0"/>
              <a:t> (</a:t>
            </a:r>
            <a:r>
              <a:rPr lang="en-US" dirty="0" err="1" smtClean="0"/>
              <a:t>Sunagawa</a:t>
            </a:r>
            <a:r>
              <a:rPr lang="en-US" dirty="0" smtClean="0"/>
              <a:t> lab)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7699" y="4206775"/>
            <a:ext cx="413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Block Course</a:t>
            </a:r>
          </a:p>
        </p:txBody>
      </p:sp>
    </p:spTree>
    <p:extLst>
      <p:ext uri="{BB962C8B-B14F-4D97-AF65-F5344CB8AC3E}">
        <p14:creationId xmlns:p14="http://schemas.microsoft.com/office/powerpoint/2010/main" val="77096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 smtClean="0"/>
              <a:t>Community dissimilarity</a:t>
            </a:r>
            <a:br>
              <a:rPr lang="en-US" sz="3600" dirty="0" smtClean="0"/>
            </a:br>
            <a:r>
              <a:rPr lang="en-US" sz="3600" dirty="0" smtClean="0"/>
              <a:t>(beta-diversity)</a:t>
            </a:r>
            <a:endParaRPr lang="en-US" sz="3600" dirty="0"/>
          </a:p>
        </p:txBody>
      </p:sp>
      <p:pic>
        <p:nvPicPr>
          <p:cNvPr id="5" name="Picture 4" descr="Captura de pantalla 2017-03-06 a las 11.56.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37"/>
            <a:ext cx="8330241" cy="29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 smtClean="0"/>
              <a:t>Community dissimilarity</a:t>
            </a:r>
            <a:br>
              <a:rPr lang="en-US" sz="3600" dirty="0" smtClean="0"/>
            </a:br>
            <a:r>
              <a:rPr lang="en-US" sz="3600" dirty="0" smtClean="0"/>
              <a:t>(beta-diversity)</a:t>
            </a:r>
            <a:endParaRPr lang="en-US" sz="3600" dirty="0"/>
          </a:p>
        </p:txBody>
      </p:sp>
      <p:pic>
        <p:nvPicPr>
          <p:cNvPr id="5" name="Picture 4" descr="Captura de pantalla 2017-03-06 a las 11.56.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137"/>
            <a:ext cx="8330241" cy="2959711"/>
          </a:xfrm>
          <a:prstGeom prst="rect">
            <a:avLst/>
          </a:prstGeom>
        </p:spPr>
      </p:pic>
      <p:pic>
        <p:nvPicPr>
          <p:cNvPr id="9" name="Picture 8" descr="Captura de pantalla 2017-03-03 a las 17.07.4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09" y="1060293"/>
            <a:ext cx="3940873" cy="2842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5422" y="5239820"/>
            <a:ext cx="17750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Site A-B:</a:t>
            </a:r>
          </a:p>
          <a:p>
            <a:r>
              <a:rPr lang="en-US" sz="1600" dirty="0" smtClean="0"/>
              <a:t>J = 3/(3+0+2) = </a:t>
            </a:r>
            <a:r>
              <a:rPr lang="en-US" sz="1600" b="1" dirty="0" smtClean="0"/>
              <a:t>0.6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Site </a:t>
            </a:r>
            <a:r>
              <a:rPr lang="en-US" sz="1600" b="1" dirty="0"/>
              <a:t>A</a:t>
            </a:r>
            <a:r>
              <a:rPr lang="en-US" sz="1600" b="1" dirty="0" smtClean="0"/>
              <a:t>-C:</a:t>
            </a:r>
            <a:endParaRPr lang="en-US" sz="1600" b="1" dirty="0"/>
          </a:p>
          <a:p>
            <a:r>
              <a:rPr lang="en-US" sz="1600" dirty="0" smtClean="0"/>
              <a:t>J </a:t>
            </a:r>
            <a:r>
              <a:rPr lang="en-US" sz="1600" dirty="0"/>
              <a:t>= 3/(3+0</a:t>
            </a:r>
            <a:r>
              <a:rPr lang="en-US" sz="1600" dirty="0" smtClean="0"/>
              <a:t>+0) </a:t>
            </a:r>
            <a:r>
              <a:rPr lang="en-US" sz="1600" dirty="0"/>
              <a:t>= </a:t>
            </a:r>
            <a:r>
              <a:rPr lang="en-US" sz="1600" b="1" dirty="0" smtClean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5531" y="5468400"/>
            <a:ext cx="124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 = 1-J = </a:t>
            </a:r>
            <a:r>
              <a:rPr lang="en-US" sz="1600" b="1" dirty="0" smtClean="0"/>
              <a:t>0.4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45531" y="6212376"/>
            <a:ext cx="108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 = 1-J  = </a:t>
            </a:r>
            <a:r>
              <a:rPr lang="en-US" sz="1600" b="1" dirty="0" smtClean="0"/>
              <a:t>0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89188" y="4636238"/>
            <a:ext cx="105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Similarity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6796" y="4636238"/>
            <a:ext cx="232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Distance / Dissimilarity</a:t>
            </a:r>
          </a:p>
        </p:txBody>
      </p:sp>
    </p:spTree>
    <p:extLst>
      <p:ext uri="{BB962C8B-B14F-4D97-AF65-F5344CB8AC3E}">
        <p14:creationId xmlns:p14="http://schemas.microsoft.com/office/powerpoint/2010/main" val="217271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 smtClean="0"/>
              <a:t>Community dissimilarity</a:t>
            </a:r>
            <a:br>
              <a:rPr lang="en-US" sz="3600" dirty="0" smtClean="0"/>
            </a:b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16433"/>
              </p:ext>
            </p:extLst>
          </p:nvPr>
        </p:nvGraphicFramePr>
        <p:xfrm>
          <a:off x="1511692" y="2802505"/>
          <a:ext cx="2082800" cy="174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657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3663" y="2433173"/>
            <a:ext cx="83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 species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41888" y="3542514"/>
            <a:ext cx="9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samples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19355532">
            <a:off x="4112658" y="233040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Richness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 rot="19355532">
            <a:off x="4622313" y="233040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Evenness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9355532">
            <a:off x="4402842" y="232568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Diversity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98090"/>
              </p:ext>
            </p:extLst>
          </p:nvPr>
        </p:nvGraphicFramePr>
        <p:xfrm>
          <a:off x="4232358" y="2802505"/>
          <a:ext cx="624840" cy="174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657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2810"/>
              </p:ext>
            </p:extLst>
          </p:nvPr>
        </p:nvGraphicFramePr>
        <p:xfrm>
          <a:off x="5538435" y="2802505"/>
          <a:ext cx="1457960" cy="174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6570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" name="Curved Down Arrow 16"/>
          <p:cNvSpPr/>
          <p:nvPr/>
        </p:nvSpPr>
        <p:spPr>
          <a:xfrm>
            <a:off x="2858727" y="1890697"/>
            <a:ext cx="2923904" cy="54247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43890" y="3541025"/>
            <a:ext cx="9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samples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467" y="2441719"/>
            <a:ext cx="9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 samples</a:t>
            </a:r>
            <a:endParaRPr lang="en-US" sz="1400" dirty="0"/>
          </a:p>
        </p:txBody>
      </p:sp>
      <p:sp>
        <p:nvSpPr>
          <p:cNvPr id="20" name="Curved Up Arrow 19"/>
          <p:cNvSpPr/>
          <p:nvPr/>
        </p:nvSpPr>
        <p:spPr>
          <a:xfrm>
            <a:off x="3427662" y="4672687"/>
            <a:ext cx="966739" cy="505489"/>
          </a:xfrm>
          <a:prstGeom prst="curvedUp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9649512">
            <a:off x="5591423" y="3490317"/>
            <a:ext cx="13901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Dissimilarity matrix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 rot="19649512">
            <a:off x="1834824" y="3490318"/>
            <a:ext cx="14157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Relative abundance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5938" y="5190505"/>
            <a:ext cx="169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- diversity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60477" y="1521365"/>
            <a:ext cx="158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 -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2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 smtClean="0"/>
              <a:t>Community dissimilarity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 descr="Captura de pantalla 2018-03-08 a las 7.04.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0" y="1054826"/>
            <a:ext cx="7480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85010" y="789324"/>
            <a:ext cx="7180657" cy="5736954"/>
            <a:chOff x="1085010" y="789324"/>
            <a:chExt cx="7180657" cy="57369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85010" y="1495660"/>
              <a:ext cx="5688425" cy="5030618"/>
              <a:chOff x="1085010" y="1495660"/>
              <a:chExt cx="5688425" cy="503061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85010" y="1495660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08507" y="1495660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126441" y="3924666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49938" y="3924666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5314093" y="998648"/>
              <a:ext cx="1356265" cy="456173"/>
            </a:xfrm>
            <a:custGeom>
              <a:avLst/>
              <a:gdLst>
                <a:gd name="connsiteX0" fmla="*/ 0 w 1356265"/>
                <a:gd name="connsiteY0" fmla="*/ 456173 h 456173"/>
                <a:gd name="connsiteX1" fmla="*/ 949385 w 1356265"/>
                <a:gd name="connsiteY1" fmla="*/ 0 h 456173"/>
                <a:gd name="connsiteX2" fmla="*/ 1356265 w 1356265"/>
                <a:gd name="connsiteY2" fmla="*/ 0 h 45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6265" h="456173">
                  <a:moveTo>
                    <a:pt x="0" y="456173"/>
                  </a:moveTo>
                  <a:lnTo>
                    <a:pt x="949385" y="0"/>
                  </a:lnTo>
                  <a:lnTo>
                    <a:pt x="1356265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0358" y="789324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Alpha-diversity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27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425503" y="2759576"/>
            <a:ext cx="6097280" cy="2544225"/>
            <a:chOff x="2425503" y="2759576"/>
            <a:chExt cx="6097280" cy="2544225"/>
          </a:xfrm>
        </p:grpSpPr>
        <p:grpSp>
          <p:nvGrpSpPr>
            <p:cNvPr id="30" name="Group 29"/>
            <p:cNvGrpSpPr/>
            <p:nvPr/>
          </p:nvGrpSpPr>
          <p:grpSpPr>
            <a:xfrm>
              <a:off x="2425503" y="2759576"/>
              <a:ext cx="3028649" cy="2544225"/>
              <a:chOff x="2425503" y="2759576"/>
              <a:chExt cx="3028649" cy="2544225"/>
            </a:xfrm>
          </p:grpSpPr>
          <p:sp>
            <p:nvSpPr>
              <p:cNvPr id="23" name="Left-Right Arrow 22"/>
              <p:cNvSpPr/>
              <p:nvPr/>
            </p:nvSpPr>
            <p:spPr>
              <a:xfrm rot="2374132">
                <a:off x="2667652" y="3866106"/>
                <a:ext cx="2564573" cy="184935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Left-Right Arrow 23"/>
              <p:cNvSpPr/>
              <p:nvPr/>
            </p:nvSpPr>
            <p:spPr>
              <a:xfrm rot="19072586">
                <a:off x="2626222" y="3906657"/>
                <a:ext cx="2564573" cy="184935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5" name="Left-Right Arrow 24"/>
              <p:cNvSpPr/>
              <p:nvPr/>
            </p:nvSpPr>
            <p:spPr>
              <a:xfrm rot="5400000">
                <a:off x="4995919" y="3918501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6" name="Left-Right Arrow 25"/>
              <p:cNvSpPr/>
              <p:nvPr/>
            </p:nvSpPr>
            <p:spPr>
              <a:xfrm rot="5400000">
                <a:off x="2152206" y="3906172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7" name="Left-Right Arrow 26"/>
              <p:cNvSpPr/>
              <p:nvPr/>
            </p:nvSpPr>
            <p:spPr>
              <a:xfrm>
                <a:off x="3542742" y="2759576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Left-Right Arrow 28"/>
              <p:cNvSpPr/>
              <p:nvPr/>
            </p:nvSpPr>
            <p:spPr>
              <a:xfrm>
                <a:off x="3542742" y="5118865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5560686" y="4253501"/>
              <a:ext cx="1647554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40248" y="3888352"/>
              <a:ext cx="148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Beta-diversity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79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13759" y="437042"/>
            <a:ext cx="6226489" cy="6282257"/>
            <a:chOff x="813759" y="437042"/>
            <a:chExt cx="6226489" cy="6282257"/>
          </a:xfrm>
        </p:grpSpPr>
        <p:sp>
          <p:nvSpPr>
            <p:cNvPr id="18" name="Rounded Rectangle 17"/>
            <p:cNvSpPr/>
            <p:nvPr/>
          </p:nvSpPr>
          <p:spPr>
            <a:xfrm>
              <a:off x="813759" y="1331531"/>
              <a:ext cx="6226489" cy="5387768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081125" y="875627"/>
              <a:ext cx="0" cy="369332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83470" y="437042"/>
              <a:ext cx="1789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Gamma-diversity</a:t>
              </a:r>
              <a:endParaRPr lang="en-US" dirty="0">
                <a:solidFill>
                  <a:srgbClr val="33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83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pic>
        <p:nvPicPr>
          <p:cNvPr id="5" name="Picture 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" y="1643608"/>
            <a:ext cx="6654800" cy="48006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85010" y="789324"/>
            <a:ext cx="7180657" cy="5736954"/>
            <a:chOff x="1085010" y="789324"/>
            <a:chExt cx="7180657" cy="57369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85010" y="1495660"/>
              <a:ext cx="5688425" cy="5030618"/>
              <a:chOff x="1085010" y="1495660"/>
              <a:chExt cx="5688425" cy="503061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85010" y="1495660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08507" y="1495660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126441" y="3924666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49938" y="3924666"/>
                <a:ext cx="2823497" cy="2601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5314093" y="998648"/>
              <a:ext cx="1356265" cy="456173"/>
            </a:xfrm>
            <a:custGeom>
              <a:avLst/>
              <a:gdLst>
                <a:gd name="connsiteX0" fmla="*/ 0 w 1356265"/>
                <a:gd name="connsiteY0" fmla="*/ 456173 h 456173"/>
                <a:gd name="connsiteX1" fmla="*/ 949385 w 1356265"/>
                <a:gd name="connsiteY1" fmla="*/ 0 h 456173"/>
                <a:gd name="connsiteX2" fmla="*/ 1356265 w 1356265"/>
                <a:gd name="connsiteY2" fmla="*/ 0 h 45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6265" h="456173">
                  <a:moveTo>
                    <a:pt x="0" y="456173"/>
                  </a:moveTo>
                  <a:lnTo>
                    <a:pt x="949385" y="0"/>
                  </a:lnTo>
                  <a:lnTo>
                    <a:pt x="1356265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0358" y="789324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Alpha-diversity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13759" y="437042"/>
            <a:ext cx="6226489" cy="6282257"/>
            <a:chOff x="813759" y="437042"/>
            <a:chExt cx="6226489" cy="6282257"/>
          </a:xfrm>
        </p:grpSpPr>
        <p:sp>
          <p:nvSpPr>
            <p:cNvPr id="18" name="Rounded Rectangle 17"/>
            <p:cNvSpPr/>
            <p:nvPr/>
          </p:nvSpPr>
          <p:spPr>
            <a:xfrm>
              <a:off x="813759" y="1331531"/>
              <a:ext cx="6226489" cy="5387768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081125" y="875627"/>
              <a:ext cx="0" cy="369332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83470" y="437042"/>
              <a:ext cx="1789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Gamma-diversity</a:t>
              </a:r>
              <a:endParaRPr lang="en-US" dirty="0">
                <a:solidFill>
                  <a:srgbClr val="3366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25503" y="2759576"/>
            <a:ext cx="6097280" cy="2544225"/>
            <a:chOff x="2425503" y="2759576"/>
            <a:chExt cx="6097280" cy="2544225"/>
          </a:xfrm>
        </p:grpSpPr>
        <p:grpSp>
          <p:nvGrpSpPr>
            <p:cNvPr id="30" name="Group 29"/>
            <p:cNvGrpSpPr/>
            <p:nvPr/>
          </p:nvGrpSpPr>
          <p:grpSpPr>
            <a:xfrm>
              <a:off x="2425503" y="2759576"/>
              <a:ext cx="3028649" cy="2544225"/>
              <a:chOff x="2425503" y="2759576"/>
              <a:chExt cx="3028649" cy="2544225"/>
            </a:xfrm>
          </p:grpSpPr>
          <p:sp>
            <p:nvSpPr>
              <p:cNvPr id="23" name="Left-Right Arrow 22"/>
              <p:cNvSpPr/>
              <p:nvPr/>
            </p:nvSpPr>
            <p:spPr>
              <a:xfrm rot="2374132">
                <a:off x="2667652" y="3866106"/>
                <a:ext cx="2564573" cy="184935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Left-Right Arrow 23"/>
              <p:cNvSpPr/>
              <p:nvPr/>
            </p:nvSpPr>
            <p:spPr>
              <a:xfrm rot="19072586">
                <a:off x="2626222" y="3906657"/>
                <a:ext cx="2564573" cy="184935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5" name="Left-Right Arrow 24"/>
              <p:cNvSpPr/>
              <p:nvPr/>
            </p:nvSpPr>
            <p:spPr>
              <a:xfrm rot="5400000">
                <a:off x="4995919" y="3918501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6" name="Left-Right Arrow 25"/>
              <p:cNvSpPr/>
              <p:nvPr/>
            </p:nvSpPr>
            <p:spPr>
              <a:xfrm rot="5400000">
                <a:off x="2152206" y="3906172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7" name="Left-Right Arrow 26"/>
              <p:cNvSpPr/>
              <p:nvPr/>
            </p:nvSpPr>
            <p:spPr>
              <a:xfrm>
                <a:off x="3542742" y="2759576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9" name="Left-Right Arrow 28"/>
              <p:cNvSpPr/>
              <p:nvPr/>
            </p:nvSpPr>
            <p:spPr>
              <a:xfrm>
                <a:off x="3542742" y="5118865"/>
                <a:ext cx="731529" cy="184936"/>
              </a:xfrm>
              <a:prstGeom prst="leftRightArrow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5560686" y="4253501"/>
              <a:ext cx="1647554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40248" y="3888352"/>
              <a:ext cx="148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Beta-diversity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79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703"/>
            <a:ext cx="7620000" cy="908945"/>
          </a:xfrm>
        </p:spPr>
        <p:txBody>
          <a:bodyPr/>
          <a:lstStyle/>
          <a:p>
            <a:r>
              <a:rPr lang="en-US" sz="3600" dirty="0" smtClean="0"/>
              <a:t>Alphadiversity ~ Richness + Evenness</a:t>
            </a:r>
            <a:endParaRPr lang="en-US" sz="3600" dirty="0"/>
          </a:p>
        </p:txBody>
      </p:sp>
      <p:pic>
        <p:nvPicPr>
          <p:cNvPr id="15" name="Picture 14" descr="Captura de pantalla 2017-03-03 a las 17.07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2" y="1643608"/>
            <a:ext cx="6147887" cy="4434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375" y="1273542"/>
            <a:ext cx="1535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Richness = 3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evenness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1877" y="1273542"/>
            <a:ext cx="1535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Richness = 5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evenness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715" y="602529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Richness = 3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Low evenness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7217" y="6025291"/>
            <a:ext cx="1535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Richness = 3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evenness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0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a de pantalla 2017-03-06 a las 11.21.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635"/>
            <a:ext cx="3365500" cy="1384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106792"/>
            <a:ext cx="340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p</a:t>
            </a:r>
            <a:r>
              <a:rPr lang="en-US" i="1" baseline="-25000" dirty="0" smtClean="0"/>
              <a:t>i</a:t>
            </a:r>
            <a:r>
              <a:rPr lang="en-US" dirty="0" smtClean="0"/>
              <a:t> is the relative abundance</a:t>
            </a:r>
          </a:p>
          <a:p>
            <a:r>
              <a:rPr lang="en-US" dirty="0" smtClean="0"/>
              <a:t>of species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53972" y="1430163"/>
            <a:ext cx="216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Shannon diversity:</a:t>
            </a:r>
            <a:endParaRPr lang="en-US" sz="2000" b="1" dirty="0"/>
          </a:p>
        </p:txBody>
      </p:sp>
      <p:pic>
        <p:nvPicPr>
          <p:cNvPr id="11" name="Picture 10" descr="Captura de pantalla 2017-03-03 a las 17.07.4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09" y="1430163"/>
            <a:ext cx="3940873" cy="2842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972" y="4487752"/>
            <a:ext cx="70724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Site A:</a:t>
            </a:r>
          </a:p>
          <a:p>
            <a:r>
              <a:rPr lang="en-US" sz="1600" dirty="0" smtClean="0"/>
              <a:t>H’ = -(1/3*</a:t>
            </a:r>
            <a:r>
              <a:rPr lang="en-US" sz="1600" dirty="0" err="1" smtClean="0"/>
              <a:t>ln</a:t>
            </a:r>
            <a:r>
              <a:rPr lang="en-US" sz="1600" dirty="0" smtClean="0"/>
              <a:t>(1/3) + </a:t>
            </a:r>
            <a:r>
              <a:rPr lang="en-US" sz="1600" dirty="0"/>
              <a:t>1/3*</a:t>
            </a:r>
            <a:r>
              <a:rPr lang="en-US" sz="1600" dirty="0" err="1"/>
              <a:t>ln</a:t>
            </a:r>
            <a:r>
              <a:rPr lang="en-US" sz="1600" dirty="0"/>
              <a:t>(1/3</a:t>
            </a:r>
            <a:r>
              <a:rPr lang="en-US" sz="1600" dirty="0" smtClean="0"/>
              <a:t>) </a:t>
            </a:r>
            <a:r>
              <a:rPr lang="en-US" sz="1600" dirty="0"/>
              <a:t>+ 1/3*</a:t>
            </a:r>
            <a:r>
              <a:rPr lang="en-US" sz="1600" dirty="0" err="1"/>
              <a:t>ln</a:t>
            </a:r>
            <a:r>
              <a:rPr lang="en-US" sz="1600" dirty="0"/>
              <a:t>(1/3</a:t>
            </a:r>
            <a:r>
              <a:rPr lang="en-US" sz="1600" dirty="0" smtClean="0"/>
              <a:t>)) = </a:t>
            </a:r>
            <a:r>
              <a:rPr lang="en-US" sz="1600" b="1" dirty="0" smtClean="0"/>
              <a:t>1.0986</a:t>
            </a:r>
          </a:p>
          <a:p>
            <a:endParaRPr lang="en-US" sz="1600" dirty="0"/>
          </a:p>
          <a:p>
            <a:r>
              <a:rPr lang="en-US" sz="1600" b="1" dirty="0"/>
              <a:t>Site </a:t>
            </a:r>
            <a:r>
              <a:rPr lang="en-US" sz="1600" b="1" dirty="0" smtClean="0"/>
              <a:t>B:</a:t>
            </a:r>
            <a:endParaRPr lang="en-US" sz="1600" b="1" dirty="0"/>
          </a:p>
          <a:p>
            <a:r>
              <a:rPr lang="en-US" sz="1600" dirty="0"/>
              <a:t>H’ = -(1</a:t>
            </a:r>
            <a:r>
              <a:rPr lang="en-US" sz="1600" dirty="0" smtClean="0"/>
              <a:t>/5*</a:t>
            </a:r>
            <a:r>
              <a:rPr lang="en-US" sz="1600" dirty="0" err="1"/>
              <a:t>ln</a:t>
            </a:r>
            <a:r>
              <a:rPr lang="en-US" sz="1600" dirty="0"/>
              <a:t>(1</a:t>
            </a:r>
            <a:r>
              <a:rPr lang="en-US" sz="1600" dirty="0" smtClean="0"/>
              <a:t>/5) </a:t>
            </a:r>
            <a:r>
              <a:rPr lang="en-US" sz="1600" dirty="0"/>
              <a:t>+ 1</a:t>
            </a:r>
            <a:r>
              <a:rPr lang="en-US" sz="1600" dirty="0" smtClean="0"/>
              <a:t>/5*</a:t>
            </a:r>
            <a:r>
              <a:rPr lang="en-US" sz="1600" dirty="0" err="1"/>
              <a:t>ln</a:t>
            </a:r>
            <a:r>
              <a:rPr lang="en-US" sz="1600" dirty="0"/>
              <a:t>(1</a:t>
            </a:r>
            <a:r>
              <a:rPr lang="en-US" sz="1600" dirty="0" smtClean="0"/>
              <a:t>/5) </a:t>
            </a:r>
            <a:r>
              <a:rPr lang="en-US" sz="1600" dirty="0"/>
              <a:t>+ 1</a:t>
            </a:r>
            <a:r>
              <a:rPr lang="en-US" sz="1600" dirty="0" smtClean="0"/>
              <a:t>/5*</a:t>
            </a:r>
            <a:r>
              <a:rPr lang="en-US" sz="1600" dirty="0" err="1"/>
              <a:t>ln</a:t>
            </a:r>
            <a:r>
              <a:rPr lang="en-US" sz="1600" dirty="0"/>
              <a:t>(1</a:t>
            </a:r>
            <a:r>
              <a:rPr lang="en-US" sz="1600" dirty="0" smtClean="0"/>
              <a:t>/5) </a:t>
            </a:r>
            <a:r>
              <a:rPr lang="en-US" sz="1600" dirty="0"/>
              <a:t>+ 1/5*</a:t>
            </a:r>
            <a:r>
              <a:rPr lang="en-US" sz="1600" dirty="0" err="1"/>
              <a:t>ln</a:t>
            </a:r>
            <a:r>
              <a:rPr lang="en-US" sz="1600" dirty="0"/>
              <a:t>(1/5</a:t>
            </a:r>
            <a:r>
              <a:rPr lang="en-US" sz="1600" dirty="0" smtClean="0"/>
              <a:t>) </a:t>
            </a:r>
            <a:r>
              <a:rPr lang="en-US" sz="1600" dirty="0"/>
              <a:t>+ 1/5*</a:t>
            </a:r>
            <a:r>
              <a:rPr lang="en-US" sz="1600" dirty="0" err="1"/>
              <a:t>ln</a:t>
            </a:r>
            <a:r>
              <a:rPr lang="en-US" sz="1600" dirty="0"/>
              <a:t>(1/5)</a:t>
            </a:r>
            <a:r>
              <a:rPr lang="en-US" sz="1600" dirty="0" smtClean="0"/>
              <a:t>) </a:t>
            </a:r>
            <a:r>
              <a:rPr lang="en-US" sz="1600" dirty="0"/>
              <a:t>= </a:t>
            </a:r>
            <a:r>
              <a:rPr lang="en-US" sz="1600" b="1" dirty="0" smtClean="0"/>
              <a:t>1.6094</a:t>
            </a:r>
          </a:p>
          <a:p>
            <a:endParaRPr lang="en-US" sz="1600" dirty="0"/>
          </a:p>
          <a:p>
            <a:r>
              <a:rPr lang="en-US" sz="1600" b="1" dirty="0" smtClean="0"/>
              <a:t>Site C:</a:t>
            </a:r>
            <a:endParaRPr lang="en-US" sz="1600" b="1" dirty="0"/>
          </a:p>
          <a:p>
            <a:r>
              <a:rPr lang="en-US" sz="1600" dirty="0"/>
              <a:t>H’ = -</a:t>
            </a:r>
            <a:r>
              <a:rPr lang="en-US" sz="1600" dirty="0" smtClean="0"/>
              <a:t>(4/6*</a:t>
            </a:r>
            <a:r>
              <a:rPr lang="en-US" sz="1600" dirty="0" err="1"/>
              <a:t>ln</a:t>
            </a:r>
            <a:r>
              <a:rPr lang="en-US" sz="1600" dirty="0" smtClean="0"/>
              <a:t>(4/6) </a:t>
            </a:r>
            <a:r>
              <a:rPr lang="en-US" sz="1600" dirty="0"/>
              <a:t>+ 1</a:t>
            </a:r>
            <a:r>
              <a:rPr lang="en-US" sz="1600" dirty="0" smtClean="0"/>
              <a:t>/6*</a:t>
            </a:r>
            <a:r>
              <a:rPr lang="en-US" sz="1600" dirty="0" err="1"/>
              <a:t>ln</a:t>
            </a:r>
            <a:r>
              <a:rPr lang="en-US" sz="1600" dirty="0"/>
              <a:t>(1</a:t>
            </a:r>
            <a:r>
              <a:rPr lang="en-US" sz="1600" dirty="0" smtClean="0"/>
              <a:t>/6) </a:t>
            </a:r>
            <a:r>
              <a:rPr lang="en-US" sz="1600" dirty="0"/>
              <a:t>+ 1</a:t>
            </a:r>
            <a:r>
              <a:rPr lang="en-US" sz="1600" dirty="0" smtClean="0"/>
              <a:t>/6*</a:t>
            </a:r>
            <a:r>
              <a:rPr lang="en-US" sz="1600" dirty="0" err="1"/>
              <a:t>ln</a:t>
            </a:r>
            <a:r>
              <a:rPr lang="en-US" sz="1600" dirty="0"/>
              <a:t>(1</a:t>
            </a:r>
            <a:r>
              <a:rPr lang="en-US" sz="1600" dirty="0" smtClean="0"/>
              <a:t>/6) = </a:t>
            </a:r>
            <a:r>
              <a:rPr lang="en-US" sz="1600" b="1" dirty="0" smtClean="0"/>
              <a:t>0.8676</a:t>
            </a:r>
            <a:endParaRPr lang="en-US" sz="1600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89703"/>
            <a:ext cx="7620000" cy="908945"/>
          </a:xfrm>
        </p:spPr>
        <p:txBody>
          <a:bodyPr/>
          <a:lstStyle/>
          <a:p>
            <a:r>
              <a:rPr lang="en-US" sz="3600" dirty="0" smtClean="0"/>
              <a:t>Alphadiversity ~ Richness + Evenness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286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50" y="237651"/>
            <a:ext cx="7952643" cy="908945"/>
          </a:xfrm>
        </p:spPr>
        <p:txBody>
          <a:bodyPr/>
          <a:lstStyle/>
          <a:p>
            <a:r>
              <a:rPr lang="en-US" sz="3600" dirty="0" smtClean="0"/>
              <a:t>Community dissimilarity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 descr="Captura de pantalla 2017-03-06 a las 12.09.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6" y="897030"/>
            <a:ext cx="6095969" cy="58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4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2634</TotalTime>
  <Words>309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Diversity and community dissimilarity</vt:lpstr>
      <vt:lpstr>Diversity</vt:lpstr>
      <vt:lpstr>Diversity</vt:lpstr>
      <vt:lpstr>Diversity</vt:lpstr>
      <vt:lpstr>Diversity</vt:lpstr>
      <vt:lpstr>Diversity</vt:lpstr>
      <vt:lpstr>Alphadiversity ~ Richness + Evenness</vt:lpstr>
      <vt:lpstr>Alphadiversity ~ Richness + Evenness</vt:lpstr>
      <vt:lpstr>Community dissimilarity </vt:lpstr>
      <vt:lpstr>Community dissimilarity (beta-diversity)</vt:lpstr>
      <vt:lpstr>Community dissimilarity (beta-diversity)</vt:lpstr>
      <vt:lpstr>Community dissimilarity </vt:lpstr>
      <vt:lpstr>Community dissimilarity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and community dissimilarity</dc:title>
  <dc:creator>Guillem Salazar</dc:creator>
  <cp:lastModifiedBy>Guillem Salazar</cp:lastModifiedBy>
  <cp:revision>23</cp:revision>
  <dcterms:created xsi:type="dcterms:W3CDTF">2017-03-03T15:52:03Z</dcterms:created>
  <dcterms:modified xsi:type="dcterms:W3CDTF">2019-09-20T08:02:11Z</dcterms:modified>
</cp:coreProperties>
</file>