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4" r:id="rId2"/>
    <p:sldId id="263" r:id="rId3"/>
    <p:sldId id="258" r:id="rId4"/>
    <p:sldId id="259" r:id="rId5"/>
    <p:sldId id="260" r:id="rId6"/>
    <p:sldId id="261" r:id="rId7"/>
    <p:sldId id="262" r:id="rId8"/>
    <p:sldId id="266"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25"/>
    <p:restoredTop sz="94605"/>
  </p:normalViewPr>
  <p:slideViewPr>
    <p:cSldViewPr snapToGrid="0" snapToObjects="1">
      <p:cViewPr varScale="1">
        <p:scale>
          <a:sx n="107" d="100"/>
          <a:sy n="107" d="100"/>
        </p:scale>
        <p:origin x="19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844FA2-8EF2-B545-923E-5293F27A280D}" type="datetimeFigureOut">
              <a:rPr lang="en-US" smtClean="0"/>
              <a:t>11/12/21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6E2E3E-26A8-F244-A878-2E398CE6C903}" type="slidenum">
              <a:rPr lang="en-US" smtClean="0"/>
              <a:t>‹Nº›</a:t>
            </a:fld>
            <a:endParaRPr lang="en-US"/>
          </a:p>
        </p:txBody>
      </p:sp>
    </p:spTree>
    <p:extLst>
      <p:ext uri="{BB962C8B-B14F-4D97-AF65-F5344CB8AC3E}">
        <p14:creationId xmlns:p14="http://schemas.microsoft.com/office/powerpoint/2010/main" val="4030954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844FA2-8EF2-B545-923E-5293F27A280D}" type="datetimeFigureOut">
              <a:rPr lang="en-US" smtClean="0"/>
              <a:t>11/12/21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6E2E3E-26A8-F244-A878-2E398CE6C903}" type="slidenum">
              <a:rPr lang="en-US" smtClean="0"/>
              <a:t>‹Nº›</a:t>
            </a:fld>
            <a:endParaRPr lang="en-US"/>
          </a:p>
        </p:txBody>
      </p:sp>
    </p:spTree>
    <p:extLst>
      <p:ext uri="{BB962C8B-B14F-4D97-AF65-F5344CB8AC3E}">
        <p14:creationId xmlns:p14="http://schemas.microsoft.com/office/powerpoint/2010/main" val="2877149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844FA2-8EF2-B545-923E-5293F27A280D}" type="datetimeFigureOut">
              <a:rPr lang="en-US" smtClean="0"/>
              <a:t>11/12/21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6E2E3E-26A8-F244-A878-2E398CE6C903}" type="slidenum">
              <a:rPr lang="en-US" smtClean="0"/>
              <a:t>‹Nº›</a:t>
            </a:fld>
            <a:endParaRPr lang="en-US"/>
          </a:p>
        </p:txBody>
      </p:sp>
    </p:spTree>
    <p:extLst>
      <p:ext uri="{BB962C8B-B14F-4D97-AF65-F5344CB8AC3E}">
        <p14:creationId xmlns:p14="http://schemas.microsoft.com/office/powerpoint/2010/main" val="4271900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844FA2-8EF2-B545-923E-5293F27A280D}" type="datetimeFigureOut">
              <a:rPr lang="en-US" smtClean="0"/>
              <a:t>11/12/21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6E2E3E-26A8-F244-A878-2E398CE6C903}" type="slidenum">
              <a:rPr lang="en-US" smtClean="0"/>
              <a:t>‹Nº›</a:t>
            </a:fld>
            <a:endParaRPr lang="en-US"/>
          </a:p>
        </p:txBody>
      </p:sp>
    </p:spTree>
    <p:extLst>
      <p:ext uri="{BB962C8B-B14F-4D97-AF65-F5344CB8AC3E}">
        <p14:creationId xmlns:p14="http://schemas.microsoft.com/office/powerpoint/2010/main" val="3837454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844FA2-8EF2-B545-923E-5293F27A280D}" type="datetimeFigureOut">
              <a:rPr lang="en-US" smtClean="0"/>
              <a:t>11/12/21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6E2E3E-26A8-F244-A878-2E398CE6C903}" type="slidenum">
              <a:rPr lang="en-US" smtClean="0"/>
              <a:t>‹Nº›</a:t>
            </a:fld>
            <a:endParaRPr lang="en-US"/>
          </a:p>
        </p:txBody>
      </p:sp>
    </p:spTree>
    <p:extLst>
      <p:ext uri="{BB962C8B-B14F-4D97-AF65-F5344CB8AC3E}">
        <p14:creationId xmlns:p14="http://schemas.microsoft.com/office/powerpoint/2010/main" val="1311166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844FA2-8EF2-B545-923E-5293F27A280D}" type="datetimeFigureOut">
              <a:rPr lang="en-US" smtClean="0"/>
              <a:t>11/12/21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6E2E3E-26A8-F244-A878-2E398CE6C903}" type="slidenum">
              <a:rPr lang="en-US" smtClean="0"/>
              <a:t>‹Nº›</a:t>
            </a:fld>
            <a:endParaRPr lang="en-US"/>
          </a:p>
        </p:txBody>
      </p:sp>
    </p:spTree>
    <p:extLst>
      <p:ext uri="{BB962C8B-B14F-4D97-AF65-F5344CB8AC3E}">
        <p14:creationId xmlns:p14="http://schemas.microsoft.com/office/powerpoint/2010/main" val="3852251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844FA2-8EF2-B545-923E-5293F27A280D}" type="datetimeFigureOut">
              <a:rPr lang="en-US" smtClean="0"/>
              <a:t>11/12/21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6E2E3E-26A8-F244-A878-2E398CE6C903}" type="slidenum">
              <a:rPr lang="en-US" smtClean="0"/>
              <a:t>‹Nº›</a:t>
            </a:fld>
            <a:endParaRPr lang="en-US"/>
          </a:p>
        </p:txBody>
      </p:sp>
    </p:spTree>
    <p:extLst>
      <p:ext uri="{BB962C8B-B14F-4D97-AF65-F5344CB8AC3E}">
        <p14:creationId xmlns:p14="http://schemas.microsoft.com/office/powerpoint/2010/main" val="986279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844FA2-8EF2-B545-923E-5293F27A280D}" type="datetimeFigureOut">
              <a:rPr lang="en-US" smtClean="0"/>
              <a:t>11/12/21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6E2E3E-26A8-F244-A878-2E398CE6C903}" type="slidenum">
              <a:rPr lang="en-US" smtClean="0"/>
              <a:t>‹Nº›</a:t>
            </a:fld>
            <a:endParaRPr lang="en-US"/>
          </a:p>
        </p:txBody>
      </p:sp>
    </p:spTree>
    <p:extLst>
      <p:ext uri="{BB962C8B-B14F-4D97-AF65-F5344CB8AC3E}">
        <p14:creationId xmlns:p14="http://schemas.microsoft.com/office/powerpoint/2010/main" val="1843744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844FA2-8EF2-B545-923E-5293F27A280D}" type="datetimeFigureOut">
              <a:rPr lang="en-US" smtClean="0"/>
              <a:t>11/12/21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6E2E3E-26A8-F244-A878-2E398CE6C903}" type="slidenum">
              <a:rPr lang="en-US" smtClean="0"/>
              <a:t>‹Nº›</a:t>
            </a:fld>
            <a:endParaRPr lang="en-US"/>
          </a:p>
        </p:txBody>
      </p:sp>
    </p:spTree>
    <p:extLst>
      <p:ext uri="{BB962C8B-B14F-4D97-AF65-F5344CB8AC3E}">
        <p14:creationId xmlns:p14="http://schemas.microsoft.com/office/powerpoint/2010/main" val="1530396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844FA2-8EF2-B545-923E-5293F27A280D}" type="datetimeFigureOut">
              <a:rPr lang="en-US" smtClean="0"/>
              <a:t>11/12/21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6E2E3E-26A8-F244-A878-2E398CE6C903}" type="slidenum">
              <a:rPr lang="en-US" smtClean="0"/>
              <a:t>‹Nº›</a:t>
            </a:fld>
            <a:endParaRPr lang="en-US"/>
          </a:p>
        </p:txBody>
      </p:sp>
    </p:spTree>
    <p:extLst>
      <p:ext uri="{BB962C8B-B14F-4D97-AF65-F5344CB8AC3E}">
        <p14:creationId xmlns:p14="http://schemas.microsoft.com/office/powerpoint/2010/main" val="1746157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844FA2-8EF2-B545-923E-5293F27A280D}" type="datetimeFigureOut">
              <a:rPr lang="en-US" smtClean="0"/>
              <a:t>11/12/21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6E2E3E-26A8-F244-A878-2E398CE6C903}" type="slidenum">
              <a:rPr lang="en-US" smtClean="0"/>
              <a:t>‹Nº›</a:t>
            </a:fld>
            <a:endParaRPr lang="en-US"/>
          </a:p>
        </p:txBody>
      </p:sp>
    </p:spTree>
    <p:extLst>
      <p:ext uri="{BB962C8B-B14F-4D97-AF65-F5344CB8AC3E}">
        <p14:creationId xmlns:p14="http://schemas.microsoft.com/office/powerpoint/2010/main" val="212923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844FA2-8EF2-B545-923E-5293F27A280D}" type="datetimeFigureOut">
              <a:rPr lang="en-US" smtClean="0"/>
              <a:t>11/12/21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6E2E3E-26A8-F244-A878-2E398CE6C903}" type="slidenum">
              <a:rPr lang="en-US" smtClean="0"/>
              <a:t>‹Nº›</a:t>
            </a:fld>
            <a:endParaRPr lang="en-US"/>
          </a:p>
        </p:txBody>
      </p:sp>
    </p:spTree>
    <p:extLst>
      <p:ext uri="{BB962C8B-B14F-4D97-AF65-F5344CB8AC3E}">
        <p14:creationId xmlns:p14="http://schemas.microsoft.com/office/powerpoint/2010/main" val="12962915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C97C667-F109-AC47-85D0-284BA69F807E}"/>
              </a:ext>
            </a:extLst>
          </p:cNvPr>
          <p:cNvSpPr/>
          <p:nvPr/>
        </p:nvSpPr>
        <p:spPr>
          <a:xfrm>
            <a:off x="478971" y="3105834"/>
            <a:ext cx="8186058" cy="646331"/>
          </a:xfrm>
          <a:prstGeom prst="rect">
            <a:avLst/>
          </a:prstGeom>
        </p:spPr>
        <p:txBody>
          <a:bodyPr wrap="square">
            <a:spAutoFit/>
          </a:bodyPr>
          <a:lstStyle/>
          <a:p>
            <a:pPr marL="457200" algn="ctr"/>
            <a:r>
              <a:rPr lang="en-GB" b="1" dirty="0">
                <a:solidFill>
                  <a:srgbClr val="000000"/>
                </a:solidFill>
                <a:latin typeface="Arial" panose="020B0604020202020204" pitchFamily="34" charset="0"/>
              </a:rPr>
              <a:t>Microbial community genomics block course</a:t>
            </a:r>
          </a:p>
          <a:p>
            <a:pPr marL="457200" algn="ctr"/>
            <a:r>
              <a:rPr lang="en-GB" b="1" dirty="0">
                <a:solidFill>
                  <a:srgbClr val="000000"/>
                </a:solidFill>
                <a:latin typeface="Arial" panose="020B0604020202020204" pitchFamily="34" charset="0"/>
              </a:rPr>
              <a:t>Student projects</a:t>
            </a:r>
            <a:endParaRPr lang="en-GB" dirty="0">
              <a:solidFill>
                <a:srgbClr val="000000"/>
              </a:solidFill>
              <a:latin typeface="Arial" panose="020B0604020202020204" pitchFamily="34" charset="0"/>
            </a:endParaRPr>
          </a:p>
        </p:txBody>
      </p:sp>
      <p:pic>
        <p:nvPicPr>
          <p:cNvPr id="1026" name="Picture 2" descr="What is Bacteria? - Facts about Bacteria for Kids">
            <a:extLst>
              <a:ext uri="{FF2B5EF4-FFF2-40B4-BE49-F238E27FC236}">
                <a16:creationId xmlns:a16="http://schemas.microsoft.com/office/drawing/2014/main" id="{47D518A2-C86D-7C42-B59A-BEA085CBC7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2892" r="56803"/>
          <a:stretch/>
        </p:blipFill>
        <p:spPr bwMode="auto">
          <a:xfrm>
            <a:off x="6781801" y="1108147"/>
            <a:ext cx="1398814" cy="78935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What is Bacteria? - Facts about Bacteria for Kids">
            <a:extLst>
              <a:ext uri="{FF2B5EF4-FFF2-40B4-BE49-F238E27FC236}">
                <a16:creationId xmlns:a16="http://schemas.microsoft.com/office/drawing/2014/main" id="{E18A421F-FD2B-6A49-8DED-37ACE04CCA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871" b="50000"/>
          <a:stretch/>
        </p:blipFill>
        <p:spPr bwMode="auto">
          <a:xfrm>
            <a:off x="3967842" y="362971"/>
            <a:ext cx="1926772" cy="1504755"/>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8EB3025B-258B-7B44-B3E2-DF8DD29BDF56}"/>
              </a:ext>
            </a:extLst>
          </p:cNvPr>
          <p:cNvGrpSpPr/>
          <p:nvPr/>
        </p:nvGrpSpPr>
        <p:grpSpPr>
          <a:xfrm>
            <a:off x="963385" y="454774"/>
            <a:ext cx="1284515" cy="1459583"/>
            <a:chOff x="4800599" y="163286"/>
            <a:chExt cx="2362201" cy="2440213"/>
          </a:xfrm>
        </p:grpSpPr>
        <p:pic>
          <p:nvPicPr>
            <p:cNvPr id="10" name="Picture 2" descr="What is Bacteria? - Facts about Bacteria for Kids">
              <a:extLst>
                <a:ext uri="{FF2B5EF4-FFF2-40B4-BE49-F238E27FC236}">
                  <a16:creationId xmlns:a16="http://schemas.microsoft.com/office/drawing/2014/main" id="{E8267B92-40B3-0B4B-A143-D24F5EFCF3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830" t="45267" r="27415"/>
            <a:stretch/>
          </p:blipFill>
          <p:spPr bwMode="auto">
            <a:xfrm>
              <a:off x="4800599" y="337456"/>
              <a:ext cx="2220687" cy="226604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6D18C64E-5327-DD4C-BE09-9EB72ABD9FD8}"/>
                </a:ext>
              </a:extLst>
            </p:cNvPr>
            <p:cNvSpPr/>
            <p:nvPr/>
          </p:nvSpPr>
          <p:spPr>
            <a:xfrm>
              <a:off x="6683829" y="163286"/>
              <a:ext cx="478971" cy="391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2" descr="What is Bacteria? - Facts about Bacteria for Kids">
            <a:extLst>
              <a:ext uri="{FF2B5EF4-FFF2-40B4-BE49-F238E27FC236}">
                <a16:creationId xmlns:a16="http://schemas.microsoft.com/office/drawing/2014/main" id="{724971D8-A9A6-2448-8BA6-252B0F0323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490" t="1622" r="57211" b="44478"/>
          <a:stretch/>
        </p:blipFill>
        <p:spPr bwMode="auto">
          <a:xfrm>
            <a:off x="3793326" y="4207766"/>
            <a:ext cx="1557347" cy="153488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What is Bacteria? - Facts about Bacteria for Kids">
            <a:extLst>
              <a:ext uri="{FF2B5EF4-FFF2-40B4-BE49-F238E27FC236}">
                <a16:creationId xmlns:a16="http://schemas.microsoft.com/office/drawing/2014/main" id="{87195CDC-AB56-4449-879C-50DE865D6B30}"/>
              </a:ext>
            </a:extLst>
          </p:cNvPr>
          <p:cNvPicPr>
            <a:picLocks noChangeAspect="1" noChangeArrowheads="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52892" r="56803"/>
          <a:stretch/>
        </p:blipFill>
        <p:spPr bwMode="auto">
          <a:xfrm>
            <a:off x="867759" y="4548963"/>
            <a:ext cx="1398814" cy="7893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What is Bacteria? - Facts about Bacteria for Kids">
            <a:extLst>
              <a:ext uri="{FF2B5EF4-FFF2-40B4-BE49-F238E27FC236}">
                <a16:creationId xmlns:a16="http://schemas.microsoft.com/office/drawing/2014/main" id="{A34620C4-39D6-F84C-8BAF-E8ED385CDF0A}"/>
              </a:ext>
            </a:extLst>
          </p:cNvPr>
          <p:cNvPicPr>
            <a:picLocks noChangeAspect="1" noChangeArrowheads="1"/>
          </p:cNvPicPr>
          <p:nvPr/>
        </p:nvPicPr>
        <p:blipFill rotWithShape="1">
          <a:blip r:embed="rId2">
            <a:duotone>
              <a:schemeClr val="accent4">
                <a:shade val="45000"/>
                <a:satMod val="135000"/>
              </a:schemeClr>
              <a:prstClr val="white"/>
            </a:duotone>
            <a:extLst>
              <a:ext uri="{28A0092B-C50C-407E-A947-70E740481C1C}">
                <a14:useLocalDpi xmlns:a14="http://schemas.microsoft.com/office/drawing/2010/main" val="0"/>
              </a:ext>
            </a:extLst>
          </a:blip>
          <a:srcRect l="66871" b="50000"/>
          <a:stretch/>
        </p:blipFill>
        <p:spPr bwMode="auto">
          <a:xfrm>
            <a:off x="6632121" y="4060371"/>
            <a:ext cx="1926772" cy="1504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159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C97C667-F109-AC47-85D0-284BA69F807E}"/>
              </a:ext>
            </a:extLst>
          </p:cNvPr>
          <p:cNvSpPr/>
          <p:nvPr/>
        </p:nvSpPr>
        <p:spPr>
          <a:xfrm>
            <a:off x="391885" y="1622869"/>
            <a:ext cx="8186058" cy="3970318"/>
          </a:xfrm>
          <a:prstGeom prst="rect">
            <a:avLst/>
          </a:prstGeom>
        </p:spPr>
        <p:txBody>
          <a:bodyPr wrap="square">
            <a:spAutoFit/>
          </a:bodyPr>
          <a:lstStyle/>
          <a:p>
            <a:pPr marL="457200"/>
            <a:r>
              <a:rPr lang="en-GB" b="1" dirty="0">
                <a:solidFill>
                  <a:srgbClr val="000000"/>
                </a:solidFill>
                <a:latin typeface="Arial" panose="020B0604020202020204" pitchFamily="34" charset="0"/>
              </a:rPr>
              <a:t>Project 1: Patient gut microbiome and patient response to intensive chemotherapy in AML</a:t>
            </a:r>
            <a:endParaRPr lang="en-GB" dirty="0">
              <a:solidFill>
                <a:srgbClr val="000000"/>
              </a:solidFill>
            </a:endParaRPr>
          </a:p>
          <a:p>
            <a:pPr marL="457200"/>
            <a:endParaRPr lang="en-GB" dirty="0">
              <a:solidFill>
                <a:srgbClr val="000000"/>
              </a:solidFill>
              <a:latin typeface="Arial" panose="020B0604020202020204" pitchFamily="34" charset="0"/>
            </a:endParaRPr>
          </a:p>
          <a:p>
            <a:pPr marL="457200"/>
            <a:endParaRPr lang="en-GB" dirty="0">
              <a:solidFill>
                <a:srgbClr val="000000"/>
              </a:solidFill>
              <a:latin typeface="Arial" panose="020B0604020202020204" pitchFamily="34" charset="0"/>
            </a:endParaRPr>
          </a:p>
          <a:p>
            <a:pPr marL="457200"/>
            <a:r>
              <a:rPr lang="en-GB" b="1" dirty="0">
                <a:solidFill>
                  <a:srgbClr val="000000"/>
                </a:solidFill>
                <a:latin typeface="Arial" panose="020B0604020202020204" pitchFamily="34" charset="0"/>
              </a:rPr>
              <a:t>Goal</a:t>
            </a:r>
            <a:r>
              <a:rPr lang="en-GB" dirty="0">
                <a:solidFill>
                  <a:srgbClr val="000000"/>
                </a:solidFill>
                <a:latin typeface="Arial" panose="020B0604020202020204" pitchFamily="34" charset="0"/>
              </a:rPr>
              <a:t>: Investigate the differences in microbiome composition between AML patients who were considered responders vs non-responders</a:t>
            </a:r>
            <a:endParaRPr lang="en-GB" dirty="0">
              <a:solidFill>
                <a:srgbClr val="000000"/>
              </a:solidFill>
            </a:endParaRPr>
          </a:p>
          <a:p>
            <a:pPr marL="457200" fontAlgn="base"/>
            <a:r>
              <a:rPr lang="en-GB" b="1" dirty="0">
                <a:solidFill>
                  <a:srgbClr val="000000"/>
                </a:solidFill>
                <a:latin typeface="Arial" panose="020B0604020202020204" pitchFamily="34" charset="0"/>
              </a:rPr>
              <a:t>Data</a:t>
            </a:r>
            <a:r>
              <a:rPr lang="en-GB" dirty="0">
                <a:solidFill>
                  <a:srgbClr val="000000"/>
                </a:solidFill>
                <a:latin typeface="Arial" panose="020B0604020202020204" pitchFamily="34" charset="0"/>
              </a:rPr>
              <a:t>: ASV table from 16S rRNA sequencing</a:t>
            </a:r>
          </a:p>
          <a:p>
            <a:pPr marL="457200" fontAlgn="base"/>
            <a:r>
              <a:rPr lang="en-GB" b="1" dirty="0">
                <a:solidFill>
                  <a:srgbClr val="000000"/>
                </a:solidFill>
                <a:latin typeface="Arial" panose="020B0604020202020204" pitchFamily="34" charset="0"/>
              </a:rPr>
              <a:t>Important note</a:t>
            </a:r>
            <a:r>
              <a:rPr lang="en-GB" dirty="0">
                <a:solidFill>
                  <a:srgbClr val="000000"/>
                </a:solidFill>
                <a:latin typeface="Arial" panose="020B0604020202020204" pitchFamily="34" charset="0"/>
              </a:rPr>
              <a:t>: don’t forget about gut decontamination being administered in some patients!!</a:t>
            </a:r>
          </a:p>
          <a:p>
            <a:pPr marL="457200"/>
            <a:endParaRPr lang="en-GB" dirty="0">
              <a:solidFill>
                <a:srgbClr val="000000"/>
              </a:solidFill>
            </a:endParaRPr>
          </a:p>
          <a:p>
            <a:pPr marL="457200"/>
            <a:br>
              <a:rPr lang="en-GB" dirty="0">
                <a:solidFill>
                  <a:srgbClr val="000000"/>
                </a:solidFill>
              </a:rPr>
            </a:br>
            <a:r>
              <a:rPr lang="en-GB" dirty="0">
                <a:solidFill>
                  <a:srgbClr val="000000"/>
                </a:solidFill>
                <a:latin typeface="Arial" panose="020B0604020202020204" pitchFamily="34" charset="0"/>
              </a:rPr>
              <a:t>→ </a:t>
            </a:r>
            <a:r>
              <a:rPr lang="en-GB" u="sng" dirty="0">
                <a:solidFill>
                  <a:srgbClr val="000000"/>
                </a:solidFill>
                <a:latin typeface="Arial" panose="020B0604020202020204" pitchFamily="34" charset="0"/>
              </a:rPr>
              <a:t>Extension to project</a:t>
            </a:r>
            <a:r>
              <a:rPr lang="en-GB" dirty="0">
                <a:solidFill>
                  <a:srgbClr val="000000"/>
                </a:solidFill>
                <a:latin typeface="Arial" panose="020B0604020202020204" pitchFamily="34" charset="0"/>
              </a:rPr>
              <a:t>: Investigate if there are functional differences between responders and non-responders</a:t>
            </a:r>
            <a:endParaRPr lang="en-GB" dirty="0">
              <a:solidFill>
                <a:srgbClr val="000000"/>
              </a:solidFill>
            </a:endParaRPr>
          </a:p>
          <a:p>
            <a:pPr marL="457200" fontAlgn="base"/>
            <a:r>
              <a:rPr lang="en-GB" b="1" dirty="0">
                <a:solidFill>
                  <a:srgbClr val="000000"/>
                </a:solidFill>
                <a:latin typeface="Arial" panose="020B0604020202020204" pitchFamily="34" charset="0"/>
              </a:rPr>
              <a:t>Data</a:t>
            </a:r>
            <a:r>
              <a:rPr lang="en-GB" dirty="0">
                <a:solidFill>
                  <a:srgbClr val="000000"/>
                </a:solidFill>
                <a:latin typeface="Arial" panose="020B0604020202020204" pitchFamily="34" charset="0"/>
              </a:rPr>
              <a:t>: Functional profiles derived from metagenomic data</a:t>
            </a:r>
          </a:p>
        </p:txBody>
      </p:sp>
      <p:pic>
        <p:nvPicPr>
          <p:cNvPr id="1026" name="Picture 2" descr="What is Bacteria? - Facts about Bacteria for Kids">
            <a:extLst>
              <a:ext uri="{FF2B5EF4-FFF2-40B4-BE49-F238E27FC236}">
                <a16:creationId xmlns:a16="http://schemas.microsoft.com/office/drawing/2014/main" id="{47D518A2-C86D-7C42-B59A-BEA085CBC7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2892" r="56803"/>
          <a:stretch/>
        </p:blipFill>
        <p:spPr bwMode="auto">
          <a:xfrm>
            <a:off x="6896100" y="391885"/>
            <a:ext cx="1398814" cy="789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601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C97C667-F109-AC47-85D0-284BA69F807E}"/>
              </a:ext>
            </a:extLst>
          </p:cNvPr>
          <p:cNvSpPr/>
          <p:nvPr/>
        </p:nvSpPr>
        <p:spPr>
          <a:xfrm>
            <a:off x="391885" y="1622869"/>
            <a:ext cx="8186058" cy="4801314"/>
          </a:xfrm>
          <a:prstGeom prst="rect">
            <a:avLst/>
          </a:prstGeom>
        </p:spPr>
        <p:txBody>
          <a:bodyPr wrap="square">
            <a:spAutoFit/>
          </a:bodyPr>
          <a:lstStyle/>
          <a:p>
            <a:pPr marL="457200"/>
            <a:r>
              <a:rPr lang="en-GB" b="1" dirty="0">
                <a:solidFill>
                  <a:srgbClr val="000000"/>
                </a:solidFill>
                <a:latin typeface="Arial" panose="020B0604020202020204" pitchFamily="34" charset="0"/>
              </a:rPr>
              <a:t>Project 2: Patient gut microbiome and patient risk of developing neutropenic enterocolitis as a consequence of intensive chemotherapy in AML</a:t>
            </a:r>
            <a:endParaRPr lang="en-GB" dirty="0">
              <a:solidFill>
                <a:srgbClr val="000000"/>
              </a:solidFill>
            </a:endParaRPr>
          </a:p>
          <a:p>
            <a:pPr marL="457200"/>
            <a:endParaRPr lang="en-GB" dirty="0">
              <a:solidFill>
                <a:srgbClr val="000000"/>
              </a:solidFill>
              <a:latin typeface="Arial" panose="020B0604020202020204" pitchFamily="34" charset="0"/>
            </a:endParaRPr>
          </a:p>
          <a:p>
            <a:pPr marL="457200"/>
            <a:endParaRPr lang="en-GB" dirty="0">
              <a:solidFill>
                <a:srgbClr val="000000"/>
              </a:solidFill>
              <a:latin typeface="Arial" panose="020B0604020202020204" pitchFamily="34" charset="0"/>
            </a:endParaRPr>
          </a:p>
          <a:p>
            <a:pPr marL="457200"/>
            <a:r>
              <a:rPr lang="en-GB" b="1" dirty="0">
                <a:solidFill>
                  <a:srgbClr val="000000"/>
                </a:solidFill>
                <a:latin typeface="Arial" panose="020B0604020202020204" pitchFamily="34" charset="0"/>
              </a:rPr>
              <a:t>Goal</a:t>
            </a:r>
            <a:r>
              <a:rPr lang="en-GB" dirty="0">
                <a:solidFill>
                  <a:srgbClr val="000000"/>
                </a:solidFill>
                <a:latin typeface="Arial" panose="020B0604020202020204" pitchFamily="34" charset="0"/>
              </a:rPr>
              <a:t>: Investigate the differences in microbiome composition between AML patients who developed neutropenic enterocolitis vs those that do not at any point during AML treatment</a:t>
            </a:r>
            <a:endParaRPr lang="en-GB" dirty="0">
              <a:solidFill>
                <a:srgbClr val="000000"/>
              </a:solidFill>
            </a:endParaRPr>
          </a:p>
          <a:p>
            <a:pPr marL="457200" fontAlgn="base"/>
            <a:r>
              <a:rPr lang="en-GB" b="1" dirty="0">
                <a:solidFill>
                  <a:srgbClr val="000000"/>
                </a:solidFill>
                <a:latin typeface="Arial" panose="020B0604020202020204" pitchFamily="34" charset="0"/>
              </a:rPr>
              <a:t>Data</a:t>
            </a:r>
            <a:r>
              <a:rPr lang="en-GB" dirty="0">
                <a:solidFill>
                  <a:srgbClr val="000000"/>
                </a:solidFill>
                <a:latin typeface="Arial" panose="020B0604020202020204" pitchFamily="34" charset="0"/>
              </a:rPr>
              <a:t>: ASV table from 16S rRNA sequencing</a:t>
            </a:r>
          </a:p>
          <a:p>
            <a:pPr marL="457200"/>
            <a:r>
              <a:rPr lang="en-GB" b="1" dirty="0">
                <a:solidFill>
                  <a:srgbClr val="000000"/>
                </a:solidFill>
                <a:latin typeface="Arial" panose="020B0604020202020204" pitchFamily="34" charset="0"/>
              </a:rPr>
              <a:t>Important note</a:t>
            </a:r>
            <a:r>
              <a:rPr lang="en-GB" dirty="0">
                <a:solidFill>
                  <a:srgbClr val="000000"/>
                </a:solidFill>
                <a:latin typeface="Arial" panose="020B0604020202020204" pitchFamily="34" charset="0"/>
              </a:rPr>
              <a:t>: don’t forget about gut decontamination being administered in some patients!!</a:t>
            </a:r>
            <a:endParaRPr lang="en-GB" dirty="0">
              <a:solidFill>
                <a:srgbClr val="000000"/>
              </a:solidFill>
            </a:endParaRPr>
          </a:p>
          <a:p>
            <a:pPr marL="457200"/>
            <a:endParaRPr lang="en-GB" dirty="0">
              <a:solidFill>
                <a:srgbClr val="000000"/>
              </a:solidFill>
            </a:endParaRPr>
          </a:p>
          <a:p>
            <a:pPr marL="457200"/>
            <a:br>
              <a:rPr lang="en-GB" dirty="0">
                <a:solidFill>
                  <a:srgbClr val="000000"/>
                </a:solidFill>
              </a:rPr>
            </a:br>
            <a:r>
              <a:rPr lang="en-GB" dirty="0">
                <a:solidFill>
                  <a:srgbClr val="000000"/>
                </a:solidFill>
                <a:latin typeface="Arial" panose="020B0604020202020204" pitchFamily="34" charset="0"/>
              </a:rPr>
              <a:t>→ </a:t>
            </a:r>
            <a:r>
              <a:rPr lang="en-GB" u="sng" dirty="0">
                <a:solidFill>
                  <a:srgbClr val="000000"/>
                </a:solidFill>
                <a:latin typeface="Arial" panose="020B0604020202020204" pitchFamily="34" charset="0"/>
              </a:rPr>
              <a:t>Extension to project</a:t>
            </a:r>
            <a:r>
              <a:rPr lang="en-GB" dirty="0">
                <a:solidFill>
                  <a:srgbClr val="000000"/>
                </a:solidFill>
                <a:latin typeface="Arial" panose="020B0604020202020204" pitchFamily="34" charset="0"/>
              </a:rPr>
              <a:t>: Investigate if there are functional differences between AML patients who developed neutropenic enterocolitis vs those that do not </a:t>
            </a:r>
            <a:endParaRPr lang="en-GB" dirty="0">
              <a:solidFill>
                <a:srgbClr val="000000"/>
              </a:solidFill>
            </a:endParaRPr>
          </a:p>
          <a:p>
            <a:pPr marL="457200" fontAlgn="base"/>
            <a:r>
              <a:rPr lang="en-GB" b="1" dirty="0">
                <a:solidFill>
                  <a:srgbClr val="000000"/>
                </a:solidFill>
                <a:latin typeface="Arial" panose="020B0604020202020204" pitchFamily="34" charset="0"/>
              </a:rPr>
              <a:t>Data</a:t>
            </a:r>
            <a:r>
              <a:rPr lang="en-GB" dirty="0">
                <a:solidFill>
                  <a:srgbClr val="000000"/>
                </a:solidFill>
                <a:latin typeface="Arial" panose="020B0604020202020204" pitchFamily="34" charset="0"/>
              </a:rPr>
              <a:t>: Functional profiles derived from metagenomic data</a:t>
            </a:r>
          </a:p>
        </p:txBody>
      </p:sp>
      <p:pic>
        <p:nvPicPr>
          <p:cNvPr id="4" name="Picture 2" descr="What is Bacteria? - Facts about Bacteria for Kids">
            <a:extLst>
              <a:ext uri="{FF2B5EF4-FFF2-40B4-BE49-F238E27FC236}">
                <a16:creationId xmlns:a16="http://schemas.microsoft.com/office/drawing/2014/main" id="{DFC96BE6-1E22-C04F-AE34-88608105956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871" b="50000"/>
          <a:stretch/>
        </p:blipFill>
        <p:spPr bwMode="auto">
          <a:xfrm>
            <a:off x="6999515" y="0"/>
            <a:ext cx="1926772" cy="1504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016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C97C667-F109-AC47-85D0-284BA69F807E}"/>
              </a:ext>
            </a:extLst>
          </p:cNvPr>
          <p:cNvSpPr/>
          <p:nvPr/>
        </p:nvSpPr>
        <p:spPr>
          <a:xfrm>
            <a:off x="391885" y="1622869"/>
            <a:ext cx="8186058" cy="4247317"/>
          </a:xfrm>
          <a:prstGeom prst="rect">
            <a:avLst/>
          </a:prstGeom>
        </p:spPr>
        <p:txBody>
          <a:bodyPr wrap="square">
            <a:spAutoFit/>
          </a:bodyPr>
          <a:lstStyle/>
          <a:p>
            <a:pPr marL="457200"/>
            <a:r>
              <a:rPr lang="en-GB" b="1" dirty="0">
                <a:solidFill>
                  <a:srgbClr val="000000"/>
                </a:solidFill>
                <a:latin typeface="Arial" panose="020B0604020202020204" pitchFamily="34" charset="0"/>
              </a:rPr>
              <a:t>Project 3: Potential of AML patient gut microbiome to interact with chemotherapeutic drugs used during intensive induction chemotherapy</a:t>
            </a:r>
            <a:endParaRPr lang="en-GB" dirty="0">
              <a:solidFill>
                <a:srgbClr val="000000"/>
              </a:solidFill>
            </a:endParaRPr>
          </a:p>
          <a:p>
            <a:pPr marL="457200"/>
            <a:endParaRPr lang="en-GB" dirty="0">
              <a:solidFill>
                <a:srgbClr val="000000"/>
              </a:solidFill>
              <a:latin typeface="Arial" panose="020B0604020202020204" pitchFamily="34" charset="0"/>
            </a:endParaRPr>
          </a:p>
          <a:p>
            <a:pPr marL="457200"/>
            <a:endParaRPr lang="en-GB" dirty="0">
              <a:solidFill>
                <a:srgbClr val="000000"/>
              </a:solidFill>
              <a:latin typeface="Arial" panose="020B0604020202020204" pitchFamily="34" charset="0"/>
            </a:endParaRPr>
          </a:p>
          <a:p>
            <a:pPr marL="457200"/>
            <a:r>
              <a:rPr lang="en-GB" b="1" dirty="0">
                <a:solidFill>
                  <a:srgbClr val="000000"/>
                </a:solidFill>
                <a:latin typeface="Arial" panose="020B0604020202020204" pitchFamily="34" charset="0"/>
              </a:rPr>
              <a:t>Goal</a:t>
            </a:r>
            <a:r>
              <a:rPr lang="en-GB" dirty="0">
                <a:solidFill>
                  <a:srgbClr val="000000"/>
                </a:solidFill>
                <a:latin typeface="Arial" panose="020B0604020202020204" pitchFamily="34" charset="0"/>
              </a:rPr>
              <a:t>: Identify and compare the presence and abundance of genes/gene families potentially interacting with chemotherapy drugs between AML patients who were considered responders vs non-responders</a:t>
            </a:r>
          </a:p>
          <a:p>
            <a:pPr marL="457200"/>
            <a:r>
              <a:rPr lang="en-GB" b="1" dirty="0">
                <a:solidFill>
                  <a:srgbClr val="000000"/>
                </a:solidFill>
                <a:latin typeface="Arial" panose="020B0604020202020204" pitchFamily="34" charset="0"/>
              </a:rPr>
              <a:t>Data:	</a:t>
            </a:r>
            <a:r>
              <a:rPr lang="en-GB" dirty="0" err="1">
                <a:solidFill>
                  <a:srgbClr val="000000"/>
                </a:solidFill>
                <a:latin typeface="Arial" panose="020B0604020202020204" pitchFamily="34" charset="0"/>
              </a:rPr>
              <a:t>metaG</a:t>
            </a:r>
            <a:r>
              <a:rPr lang="en-GB" dirty="0">
                <a:solidFill>
                  <a:srgbClr val="000000"/>
                </a:solidFill>
                <a:latin typeface="Arial" panose="020B0604020202020204" pitchFamily="34" charset="0"/>
              </a:rPr>
              <a:t> gene catalogue and abundance table</a:t>
            </a:r>
          </a:p>
          <a:p>
            <a:pPr marL="457200"/>
            <a:r>
              <a:rPr lang="en-GB" dirty="0">
                <a:solidFill>
                  <a:srgbClr val="000000"/>
                </a:solidFill>
                <a:latin typeface="Arial" panose="020B0604020202020204" pitchFamily="34" charset="0"/>
              </a:rPr>
              <a:t>		List of antineoplastic agents used in the study </a:t>
            </a:r>
          </a:p>
          <a:p>
            <a:pPr marL="457200"/>
            <a:endParaRPr lang="en-GB" dirty="0">
              <a:solidFill>
                <a:srgbClr val="000000"/>
              </a:solidFill>
            </a:endParaRPr>
          </a:p>
          <a:p>
            <a:pPr marL="457200"/>
            <a:br>
              <a:rPr lang="en-GB" dirty="0">
                <a:solidFill>
                  <a:srgbClr val="000000"/>
                </a:solidFill>
              </a:rPr>
            </a:br>
            <a:r>
              <a:rPr lang="en-GB" dirty="0">
                <a:solidFill>
                  <a:srgbClr val="000000"/>
                </a:solidFill>
                <a:latin typeface="Arial" panose="020B0604020202020204" pitchFamily="34" charset="0"/>
              </a:rPr>
              <a:t>→ </a:t>
            </a:r>
            <a:r>
              <a:rPr lang="en-GB" u="sng" dirty="0">
                <a:solidFill>
                  <a:srgbClr val="000000"/>
                </a:solidFill>
                <a:latin typeface="Arial" panose="020B0604020202020204" pitchFamily="34" charset="0"/>
              </a:rPr>
              <a:t>Extension to project</a:t>
            </a:r>
            <a:r>
              <a:rPr lang="en-GB" dirty="0">
                <a:solidFill>
                  <a:srgbClr val="000000"/>
                </a:solidFill>
                <a:latin typeface="Arial" panose="020B0604020202020204" pitchFamily="34" charset="0"/>
              </a:rPr>
              <a:t>: In which MAGs do we find identified/relevant genes?</a:t>
            </a:r>
          </a:p>
          <a:p>
            <a:pPr marL="457200"/>
            <a:r>
              <a:rPr lang="en-GB" b="1" dirty="0">
                <a:solidFill>
                  <a:srgbClr val="000000"/>
                </a:solidFill>
                <a:latin typeface="Arial" panose="020B0604020202020204" pitchFamily="34" charset="0"/>
              </a:rPr>
              <a:t>Data</a:t>
            </a:r>
            <a:r>
              <a:rPr lang="en-GB" dirty="0">
                <a:solidFill>
                  <a:srgbClr val="000000"/>
                </a:solidFill>
                <a:latin typeface="Arial" panose="020B0604020202020204" pitchFamily="34" charset="0"/>
              </a:rPr>
              <a:t>: List of MAGs</a:t>
            </a:r>
          </a:p>
        </p:txBody>
      </p:sp>
      <p:grpSp>
        <p:nvGrpSpPr>
          <p:cNvPr id="3" name="Group 2">
            <a:extLst>
              <a:ext uri="{FF2B5EF4-FFF2-40B4-BE49-F238E27FC236}">
                <a16:creationId xmlns:a16="http://schemas.microsoft.com/office/drawing/2014/main" id="{36C09BBB-4AFD-184B-B95F-A5FEB328CF77}"/>
              </a:ext>
            </a:extLst>
          </p:cNvPr>
          <p:cNvGrpSpPr/>
          <p:nvPr/>
        </p:nvGrpSpPr>
        <p:grpSpPr>
          <a:xfrm>
            <a:off x="7293428" y="163286"/>
            <a:ext cx="1284515" cy="1459583"/>
            <a:chOff x="4800599" y="163286"/>
            <a:chExt cx="2362201" cy="2440213"/>
          </a:xfrm>
        </p:grpSpPr>
        <p:pic>
          <p:nvPicPr>
            <p:cNvPr id="5" name="Picture 2" descr="What is Bacteria? - Facts about Bacteria for Kids">
              <a:extLst>
                <a:ext uri="{FF2B5EF4-FFF2-40B4-BE49-F238E27FC236}">
                  <a16:creationId xmlns:a16="http://schemas.microsoft.com/office/drawing/2014/main" id="{C66C0544-ACFE-FD40-96EC-313E37EC74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830" t="45267" r="27415"/>
            <a:stretch/>
          </p:blipFill>
          <p:spPr bwMode="auto">
            <a:xfrm>
              <a:off x="4800599" y="337456"/>
              <a:ext cx="2220687" cy="226604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7D9B308-F780-7F48-8987-62081CA86550}"/>
                </a:ext>
              </a:extLst>
            </p:cNvPr>
            <p:cNvSpPr/>
            <p:nvPr/>
          </p:nvSpPr>
          <p:spPr>
            <a:xfrm>
              <a:off x="6683829" y="163286"/>
              <a:ext cx="478971" cy="391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38635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C97C667-F109-AC47-85D0-284BA69F807E}"/>
              </a:ext>
            </a:extLst>
          </p:cNvPr>
          <p:cNvSpPr/>
          <p:nvPr/>
        </p:nvSpPr>
        <p:spPr>
          <a:xfrm>
            <a:off x="391885" y="1622869"/>
            <a:ext cx="8186058" cy="2862322"/>
          </a:xfrm>
          <a:prstGeom prst="rect">
            <a:avLst/>
          </a:prstGeom>
        </p:spPr>
        <p:txBody>
          <a:bodyPr wrap="square">
            <a:spAutoFit/>
          </a:bodyPr>
          <a:lstStyle/>
          <a:p>
            <a:pPr marL="457200"/>
            <a:r>
              <a:rPr lang="en-GB" b="1" dirty="0">
                <a:solidFill>
                  <a:srgbClr val="000000"/>
                </a:solidFill>
                <a:latin typeface="Arial" panose="020B0604020202020204" pitchFamily="34" charset="0"/>
              </a:rPr>
              <a:t>Project 4: Functional redundancy in AML patient gut microbiome</a:t>
            </a:r>
          </a:p>
          <a:p>
            <a:pPr marL="457200"/>
            <a:endParaRPr lang="en-GB" b="1" dirty="0">
              <a:solidFill>
                <a:srgbClr val="000000"/>
              </a:solidFill>
              <a:latin typeface="Arial" panose="020B0604020202020204" pitchFamily="34" charset="0"/>
            </a:endParaRPr>
          </a:p>
          <a:p>
            <a:pPr marL="457200"/>
            <a:endParaRPr lang="en-GB" dirty="0">
              <a:solidFill>
                <a:srgbClr val="000000"/>
              </a:solidFill>
              <a:latin typeface="Arial" panose="020B0604020202020204" pitchFamily="34" charset="0"/>
            </a:endParaRPr>
          </a:p>
          <a:p>
            <a:pPr marL="457200"/>
            <a:endParaRPr lang="en-GB" dirty="0">
              <a:solidFill>
                <a:srgbClr val="000000"/>
              </a:solidFill>
              <a:latin typeface="Arial" panose="020B0604020202020204" pitchFamily="34" charset="0"/>
            </a:endParaRPr>
          </a:p>
          <a:p>
            <a:pPr marL="457200"/>
            <a:r>
              <a:rPr lang="en-GB" b="1" dirty="0">
                <a:solidFill>
                  <a:srgbClr val="000000"/>
                </a:solidFill>
                <a:latin typeface="Arial" panose="020B0604020202020204" pitchFamily="34" charset="0"/>
              </a:rPr>
              <a:t>Goal</a:t>
            </a:r>
            <a:r>
              <a:rPr lang="en-GB" dirty="0">
                <a:solidFill>
                  <a:srgbClr val="000000"/>
                </a:solidFill>
                <a:latin typeface="Arial" panose="020B0604020202020204" pitchFamily="34" charset="0"/>
              </a:rPr>
              <a:t>: Assessing the degree of functional redundancy, i.e. the discrepancy between taxonomic and functional profiles, and how this is linked to clinically relevant variable (responders vs non-responders, developing/not developing NE, gut decontamination/no gut decontamination, etc.)</a:t>
            </a:r>
          </a:p>
          <a:p>
            <a:pPr marL="457200"/>
            <a:r>
              <a:rPr lang="en-GB" b="1" dirty="0">
                <a:solidFill>
                  <a:srgbClr val="000000"/>
                </a:solidFill>
                <a:latin typeface="Arial" panose="020B0604020202020204" pitchFamily="34" charset="0"/>
              </a:rPr>
              <a:t>Data</a:t>
            </a:r>
            <a:r>
              <a:rPr lang="en-GB" dirty="0">
                <a:solidFill>
                  <a:srgbClr val="000000"/>
                </a:solidFill>
                <a:latin typeface="Arial" panose="020B0604020202020204" pitchFamily="34" charset="0"/>
              </a:rPr>
              <a:t>:	taxonomic profiles (16S or </a:t>
            </a:r>
            <a:r>
              <a:rPr lang="en-GB" dirty="0" err="1">
                <a:solidFill>
                  <a:srgbClr val="000000"/>
                </a:solidFill>
                <a:latin typeface="Arial" panose="020B0604020202020204" pitchFamily="34" charset="0"/>
              </a:rPr>
              <a:t>metaG</a:t>
            </a:r>
            <a:r>
              <a:rPr lang="en-GB" dirty="0">
                <a:solidFill>
                  <a:srgbClr val="000000"/>
                </a:solidFill>
                <a:latin typeface="Arial" panose="020B0604020202020204" pitchFamily="34" charset="0"/>
              </a:rPr>
              <a:t>-derived)</a:t>
            </a:r>
          </a:p>
          <a:p>
            <a:pPr marL="457200"/>
            <a:r>
              <a:rPr lang="en-GB" dirty="0">
                <a:solidFill>
                  <a:srgbClr val="000000"/>
                </a:solidFill>
                <a:latin typeface="Arial" panose="020B0604020202020204" pitchFamily="34" charset="0"/>
              </a:rPr>
              <a:t>		functional profiles</a:t>
            </a:r>
          </a:p>
        </p:txBody>
      </p:sp>
      <p:pic>
        <p:nvPicPr>
          <p:cNvPr id="7" name="Picture 2" descr="What is Bacteria? - Facts about Bacteria for Kids">
            <a:extLst>
              <a:ext uri="{FF2B5EF4-FFF2-40B4-BE49-F238E27FC236}">
                <a16:creationId xmlns:a16="http://schemas.microsoft.com/office/drawing/2014/main" id="{0C8A3996-0115-354F-A2A5-2A79B0BC178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490" t="1622" r="57211" b="44478"/>
          <a:stretch/>
        </p:blipFill>
        <p:spPr bwMode="auto">
          <a:xfrm>
            <a:off x="7020596" y="0"/>
            <a:ext cx="1557347" cy="1534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535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C97C667-F109-AC47-85D0-284BA69F807E}"/>
              </a:ext>
            </a:extLst>
          </p:cNvPr>
          <p:cNvSpPr/>
          <p:nvPr/>
        </p:nvSpPr>
        <p:spPr>
          <a:xfrm>
            <a:off x="391885" y="1622869"/>
            <a:ext cx="8186058" cy="3693319"/>
          </a:xfrm>
          <a:prstGeom prst="rect">
            <a:avLst/>
          </a:prstGeom>
        </p:spPr>
        <p:txBody>
          <a:bodyPr wrap="square">
            <a:spAutoFit/>
          </a:bodyPr>
          <a:lstStyle/>
          <a:p>
            <a:pPr marL="457200"/>
            <a:r>
              <a:rPr lang="en-GB" b="1" dirty="0">
                <a:solidFill>
                  <a:srgbClr val="000000"/>
                </a:solidFill>
                <a:latin typeface="Arial" panose="020B0604020202020204" pitchFamily="34" charset="0"/>
              </a:rPr>
              <a:t>Project 5: Bacterial population structure in AML patients</a:t>
            </a:r>
          </a:p>
          <a:p>
            <a:pPr marL="457200"/>
            <a:endParaRPr lang="en-GB" b="1" dirty="0">
              <a:solidFill>
                <a:srgbClr val="000000"/>
              </a:solidFill>
              <a:latin typeface="Arial" panose="020B0604020202020204" pitchFamily="34" charset="0"/>
            </a:endParaRPr>
          </a:p>
          <a:p>
            <a:pPr marL="457200"/>
            <a:endParaRPr lang="en-GB" dirty="0">
              <a:solidFill>
                <a:srgbClr val="000000"/>
              </a:solidFill>
              <a:latin typeface="Arial" panose="020B0604020202020204" pitchFamily="34" charset="0"/>
            </a:endParaRPr>
          </a:p>
          <a:p>
            <a:pPr marL="457200"/>
            <a:endParaRPr lang="en-GB" dirty="0">
              <a:solidFill>
                <a:srgbClr val="000000"/>
              </a:solidFill>
              <a:latin typeface="Arial" panose="020B0604020202020204" pitchFamily="34" charset="0"/>
            </a:endParaRPr>
          </a:p>
          <a:p>
            <a:pPr marL="457200"/>
            <a:r>
              <a:rPr lang="en-GB" b="1" dirty="0">
                <a:solidFill>
                  <a:srgbClr val="000000"/>
                </a:solidFill>
                <a:latin typeface="Arial" panose="020B0604020202020204" pitchFamily="34" charset="0"/>
              </a:rPr>
              <a:t>Goal</a:t>
            </a:r>
            <a:r>
              <a:rPr lang="en-GB" dirty="0">
                <a:solidFill>
                  <a:srgbClr val="000000"/>
                </a:solidFill>
                <a:latin typeface="Arial" panose="020B0604020202020204" pitchFamily="34" charset="0"/>
              </a:rPr>
              <a:t>: Investigate the population structure and intraspecific variability for the most prevalent MAG species present in the data, and whether any specific characteristics are correlated to clinically relevant variables (responders/non-responders, patients developing NE(no NE, etc). </a:t>
            </a:r>
            <a:br>
              <a:rPr lang="en-GB" dirty="0">
                <a:solidFill>
                  <a:srgbClr val="000000"/>
                </a:solidFill>
                <a:latin typeface="Arial" panose="020B0604020202020204" pitchFamily="34" charset="0"/>
              </a:rPr>
            </a:br>
            <a:r>
              <a:rPr lang="en-GB" dirty="0">
                <a:solidFill>
                  <a:srgbClr val="000000"/>
                </a:solidFill>
                <a:latin typeface="Arial" panose="020B0604020202020204" pitchFamily="34" charset="0"/>
              </a:rPr>
              <a:t> </a:t>
            </a:r>
            <a:r>
              <a:rPr lang="en-GB" b="1" dirty="0">
                <a:solidFill>
                  <a:srgbClr val="000000"/>
                </a:solidFill>
                <a:latin typeface="Arial" panose="020B0604020202020204" pitchFamily="34" charset="0"/>
              </a:rPr>
              <a:t>Data</a:t>
            </a:r>
            <a:r>
              <a:rPr lang="en-GB" dirty="0">
                <a:solidFill>
                  <a:srgbClr val="000000"/>
                </a:solidFill>
                <a:latin typeface="Arial" panose="020B0604020202020204" pitchFamily="34" charset="0"/>
              </a:rPr>
              <a:t>:	List of MAGs (ANI distances from the most prevalent ones)</a:t>
            </a:r>
          </a:p>
          <a:p>
            <a:pPr marL="457200"/>
            <a:endParaRPr lang="en-GB" dirty="0">
              <a:solidFill>
                <a:srgbClr val="000000"/>
              </a:solidFill>
              <a:latin typeface="Arial" panose="020B0604020202020204" pitchFamily="34" charset="0"/>
            </a:endParaRPr>
          </a:p>
          <a:p>
            <a:pPr marL="457200"/>
            <a:r>
              <a:rPr lang="en-GB" dirty="0">
                <a:solidFill>
                  <a:srgbClr val="000000"/>
                </a:solidFill>
                <a:latin typeface="Arial" panose="020B0604020202020204" pitchFamily="34" charset="0"/>
                <a:sym typeface="Wingdings" pitchFamily="2" charset="2"/>
              </a:rPr>
              <a:t> </a:t>
            </a:r>
            <a:r>
              <a:rPr lang="en-GB" u="sng" dirty="0">
                <a:solidFill>
                  <a:srgbClr val="000000"/>
                </a:solidFill>
                <a:latin typeface="Arial" panose="020B0604020202020204" pitchFamily="34" charset="0"/>
                <a:sym typeface="Wingdings" pitchFamily="2" charset="2"/>
              </a:rPr>
              <a:t>Extension to project</a:t>
            </a:r>
            <a:r>
              <a:rPr lang="en-GB" dirty="0">
                <a:solidFill>
                  <a:srgbClr val="000000"/>
                </a:solidFill>
                <a:latin typeface="Arial" panose="020B0604020202020204" pitchFamily="34" charset="0"/>
                <a:sym typeface="Wingdings" pitchFamily="2" charset="2"/>
              </a:rPr>
              <a:t>: T</a:t>
            </a:r>
            <a:r>
              <a:rPr lang="en-GB" dirty="0">
                <a:solidFill>
                  <a:srgbClr val="000000"/>
                </a:solidFill>
                <a:latin typeface="Arial" panose="020B0604020202020204" pitchFamily="34" charset="0"/>
              </a:rPr>
              <a:t>ake a closer look at the difference between different populations (SNPs? Gene content differences?)</a:t>
            </a:r>
          </a:p>
          <a:p>
            <a:pPr marL="457200"/>
            <a:endParaRPr lang="en-GB" dirty="0">
              <a:solidFill>
                <a:srgbClr val="000000"/>
              </a:solidFill>
              <a:latin typeface="Arial" panose="020B0604020202020204" pitchFamily="34" charset="0"/>
            </a:endParaRPr>
          </a:p>
        </p:txBody>
      </p:sp>
      <p:pic>
        <p:nvPicPr>
          <p:cNvPr id="7" name="Picture 2" descr="What is Bacteria? - Facts about Bacteria for Kids">
            <a:extLst>
              <a:ext uri="{FF2B5EF4-FFF2-40B4-BE49-F238E27FC236}">
                <a16:creationId xmlns:a16="http://schemas.microsoft.com/office/drawing/2014/main" id="{90869028-ADE9-A248-AAEE-10FCAE5150A0}"/>
              </a:ext>
            </a:extLst>
          </p:cNvPr>
          <p:cNvPicPr>
            <a:picLocks noChangeAspect="1" noChangeArrowheads="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52892" r="56803"/>
          <a:stretch/>
        </p:blipFill>
        <p:spPr bwMode="auto">
          <a:xfrm>
            <a:off x="6896100" y="391885"/>
            <a:ext cx="1398814" cy="789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673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C97C667-F109-AC47-85D0-284BA69F807E}"/>
              </a:ext>
            </a:extLst>
          </p:cNvPr>
          <p:cNvSpPr/>
          <p:nvPr/>
        </p:nvSpPr>
        <p:spPr>
          <a:xfrm>
            <a:off x="391885" y="1622869"/>
            <a:ext cx="8186058" cy="2862322"/>
          </a:xfrm>
          <a:prstGeom prst="rect">
            <a:avLst/>
          </a:prstGeom>
        </p:spPr>
        <p:txBody>
          <a:bodyPr wrap="square">
            <a:spAutoFit/>
          </a:bodyPr>
          <a:lstStyle/>
          <a:p>
            <a:pPr marL="457200"/>
            <a:r>
              <a:rPr lang="en-GB" b="1" dirty="0">
                <a:solidFill>
                  <a:srgbClr val="000000"/>
                </a:solidFill>
                <a:latin typeface="Arial" panose="020B0604020202020204" pitchFamily="34" charset="0"/>
              </a:rPr>
              <a:t>Project 6: Investigate the uncharted diversity of the gut microbiome in AML patients</a:t>
            </a:r>
          </a:p>
          <a:p>
            <a:pPr marL="457200"/>
            <a:endParaRPr lang="en-GB" b="1" dirty="0">
              <a:solidFill>
                <a:srgbClr val="000000"/>
              </a:solidFill>
              <a:latin typeface="Arial" panose="020B0604020202020204" pitchFamily="34" charset="0"/>
            </a:endParaRPr>
          </a:p>
          <a:p>
            <a:pPr marL="457200"/>
            <a:endParaRPr lang="en-GB" dirty="0">
              <a:solidFill>
                <a:srgbClr val="000000"/>
              </a:solidFill>
              <a:latin typeface="Arial" panose="020B0604020202020204" pitchFamily="34" charset="0"/>
            </a:endParaRPr>
          </a:p>
          <a:p>
            <a:pPr marL="457200"/>
            <a:r>
              <a:rPr lang="en-GB" b="1" dirty="0">
                <a:solidFill>
                  <a:srgbClr val="000000"/>
                </a:solidFill>
                <a:latin typeface="Arial" panose="020B0604020202020204" pitchFamily="34" charset="0"/>
              </a:rPr>
              <a:t>Goal</a:t>
            </a:r>
            <a:r>
              <a:rPr lang="en-GB" dirty="0">
                <a:solidFill>
                  <a:srgbClr val="000000"/>
                </a:solidFill>
                <a:latin typeface="Arial" panose="020B0604020202020204" pitchFamily="34" charset="0"/>
              </a:rPr>
              <a:t>: Identify which species reconstructed from the </a:t>
            </a:r>
            <a:r>
              <a:rPr lang="en-GB" dirty="0" err="1">
                <a:solidFill>
                  <a:srgbClr val="000000"/>
                </a:solidFill>
                <a:latin typeface="Arial" panose="020B0604020202020204" pitchFamily="34" charset="0"/>
              </a:rPr>
              <a:t>metaG</a:t>
            </a:r>
            <a:r>
              <a:rPr lang="en-GB" dirty="0">
                <a:solidFill>
                  <a:srgbClr val="000000"/>
                </a:solidFill>
                <a:latin typeface="Arial" panose="020B0604020202020204" pitchFamily="34" charset="0"/>
              </a:rPr>
              <a:t> data (MAGs) only feature in samples from chemotherapy patients from this study and characterise them (are there clinical variables, e.g. onset of treatment, driving their origin? Do they all belong to the same genus?)</a:t>
            </a:r>
          </a:p>
          <a:p>
            <a:pPr marL="457200"/>
            <a:br>
              <a:rPr lang="en-GB" dirty="0">
                <a:solidFill>
                  <a:srgbClr val="000000"/>
                </a:solidFill>
                <a:latin typeface="Arial" panose="020B0604020202020204" pitchFamily="34" charset="0"/>
              </a:rPr>
            </a:br>
            <a:r>
              <a:rPr lang="en-GB" dirty="0">
                <a:solidFill>
                  <a:srgbClr val="000000"/>
                </a:solidFill>
                <a:latin typeface="Arial" panose="020B0604020202020204" pitchFamily="34" charset="0"/>
              </a:rPr>
              <a:t> </a:t>
            </a:r>
            <a:r>
              <a:rPr lang="en-GB" b="1" dirty="0">
                <a:solidFill>
                  <a:srgbClr val="000000"/>
                </a:solidFill>
                <a:latin typeface="Arial" panose="020B0604020202020204" pitchFamily="34" charset="0"/>
              </a:rPr>
              <a:t>Data</a:t>
            </a:r>
            <a:r>
              <a:rPr lang="en-GB" dirty="0">
                <a:solidFill>
                  <a:srgbClr val="000000"/>
                </a:solidFill>
                <a:latin typeface="Arial" panose="020B0604020202020204" pitchFamily="34" charset="0"/>
              </a:rPr>
              <a:t>:	List of MAGs (ANI distances from the most prevalent ones)</a:t>
            </a:r>
          </a:p>
        </p:txBody>
      </p:sp>
      <p:pic>
        <p:nvPicPr>
          <p:cNvPr id="7" name="Picture 2" descr="What is Bacteria? - Facts about Bacteria for Kids">
            <a:extLst>
              <a:ext uri="{FF2B5EF4-FFF2-40B4-BE49-F238E27FC236}">
                <a16:creationId xmlns:a16="http://schemas.microsoft.com/office/drawing/2014/main" id="{6C539ABA-3ADB-3D4F-BF26-119342A541F3}"/>
              </a:ext>
            </a:extLst>
          </p:cNvPr>
          <p:cNvPicPr>
            <a:picLocks noChangeAspect="1" noChangeArrowheads="1"/>
          </p:cNvPicPr>
          <p:nvPr/>
        </p:nvPicPr>
        <p:blipFill rotWithShape="1">
          <a:blip r:embed="rId2">
            <a:duotone>
              <a:schemeClr val="accent4">
                <a:shade val="45000"/>
                <a:satMod val="135000"/>
              </a:schemeClr>
              <a:prstClr val="white"/>
            </a:duotone>
            <a:extLst>
              <a:ext uri="{28A0092B-C50C-407E-A947-70E740481C1C}">
                <a14:useLocalDpi xmlns:a14="http://schemas.microsoft.com/office/drawing/2010/main" val="0"/>
              </a:ext>
            </a:extLst>
          </a:blip>
          <a:srcRect l="66871" b="50000"/>
          <a:stretch/>
        </p:blipFill>
        <p:spPr bwMode="auto">
          <a:xfrm>
            <a:off x="6999515" y="0"/>
            <a:ext cx="1926772" cy="1504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177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C97C667-F109-AC47-85D0-284BA69F807E}"/>
              </a:ext>
            </a:extLst>
          </p:cNvPr>
          <p:cNvSpPr/>
          <p:nvPr/>
        </p:nvSpPr>
        <p:spPr>
          <a:xfrm>
            <a:off x="348343" y="915297"/>
            <a:ext cx="8186058" cy="5355312"/>
          </a:xfrm>
          <a:prstGeom prst="rect">
            <a:avLst/>
          </a:prstGeom>
        </p:spPr>
        <p:txBody>
          <a:bodyPr wrap="square">
            <a:spAutoFit/>
          </a:bodyPr>
          <a:lstStyle/>
          <a:p>
            <a:pPr marL="457200"/>
            <a:r>
              <a:rPr lang="en-GB" b="1" dirty="0">
                <a:solidFill>
                  <a:srgbClr val="000000"/>
                </a:solidFill>
                <a:latin typeface="Arial" panose="020B0604020202020204" pitchFamily="34" charset="0"/>
              </a:rPr>
              <a:t>Project 1: Patient gut microbiome and patient response to intensive chemotherapy in AML </a:t>
            </a:r>
            <a:r>
              <a:rPr lang="en-GB" b="1" dirty="0">
                <a:solidFill>
                  <a:srgbClr val="000000"/>
                </a:solidFill>
                <a:latin typeface="Arial" panose="020B0604020202020204" pitchFamily="34" charset="0"/>
                <a:sym typeface="Wingdings" pitchFamily="2" charset="2"/>
              </a:rPr>
              <a:t> </a:t>
            </a:r>
            <a:r>
              <a:rPr lang="en-GB" b="1" dirty="0" err="1">
                <a:solidFill>
                  <a:schemeClr val="accent1">
                    <a:lumMod val="60000"/>
                    <a:lumOff val="40000"/>
                  </a:schemeClr>
                </a:solidFill>
                <a:latin typeface="Arial" panose="020B0604020202020204" pitchFamily="34" charset="0"/>
                <a:sym typeface="Wingdings" pitchFamily="2" charset="2"/>
              </a:rPr>
              <a:t>Mads&amp;Elina</a:t>
            </a:r>
            <a:endParaRPr lang="en-GB" dirty="0">
              <a:solidFill>
                <a:schemeClr val="accent1">
                  <a:lumMod val="60000"/>
                  <a:lumOff val="40000"/>
                </a:schemeClr>
              </a:solidFill>
            </a:endParaRPr>
          </a:p>
          <a:p>
            <a:pPr marL="457200"/>
            <a:endParaRPr lang="en-GB" b="1" dirty="0">
              <a:solidFill>
                <a:srgbClr val="000000"/>
              </a:solidFill>
              <a:latin typeface="Arial" panose="020B0604020202020204" pitchFamily="34" charset="0"/>
            </a:endParaRPr>
          </a:p>
          <a:p>
            <a:pPr marL="457200"/>
            <a:r>
              <a:rPr lang="en-GB" b="1" dirty="0">
                <a:solidFill>
                  <a:srgbClr val="000000"/>
                </a:solidFill>
                <a:latin typeface="Arial" panose="020B0604020202020204" pitchFamily="34" charset="0"/>
              </a:rPr>
              <a:t>Project 2: Patient gut microbiome and patient risk of developing neutropenic enterocolitis as a consequence of intensive chemotherapy in AML </a:t>
            </a:r>
            <a:r>
              <a:rPr lang="en-GB" b="1" dirty="0">
                <a:solidFill>
                  <a:srgbClr val="000000"/>
                </a:solidFill>
                <a:latin typeface="Arial" panose="020B0604020202020204" pitchFamily="34" charset="0"/>
                <a:sym typeface="Wingdings" pitchFamily="2" charset="2"/>
              </a:rPr>
              <a:t> </a:t>
            </a:r>
            <a:r>
              <a:rPr lang="en-GB" b="1" dirty="0" err="1">
                <a:solidFill>
                  <a:schemeClr val="accent6">
                    <a:lumMod val="75000"/>
                  </a:schemeClr>
                </a:solidFill>
                <a:latin typeface="Arial" panose="020B0604020202020204" pitchFamily="34" charset="0"/>
                <a:sym typeface="Wingdings" pitchFamily="2" charset="2"/>
              </a:rPr>
              <a:t>Gioia&amp;Lena</a:t>
            </a:r>
            <a:endParaRPr lang="en-GB" b="1" dirty="0">
              <a:solidFill>
                <a:schemeClr val="accent6">
                  <a:lumMod val="75000"/>
                </a:schemeClr>
              </a:solidFill>
              <a:latin typeface="Arial" panose="020B0604020202020204" pitchFamily="34" charset="0"/>
            </a:endParaRPr>
          </a:p>
          <a:p>
            <a:pPr marL="457200"/>
            <a:endParaRPr lang="en-GB" b="1" dirty="0">
              <a:solidFill>
                <a:srgbClr val="000000"/>
              </a:solidFill>
              <a:latin typeface="Arial" panose="020B0604020202020204" pitchFamily="34" charset="0"/>
            </a:endParaRPr>
          </a:p>
          <a:p>
            <a:pPr marL="457200"/>
            <a:r>
              <a:rPr lang="en-GB" b="1" dirty="0">
                <a:solidFill>
                  <a:srgbClr val="000000"/>
                </a:solidFill>
                <a:latin typeface="Arial" panose="020B0604020202020204" pitchFamily="34" charset="0"/>
              </a:rPr>
              <a:t>Project 3: Potential of AML patient gut microbiome to interact with chemotherapeutic drugs used during intensive induction chemotherapy </a:t>
            </a:r>
            <a:r>
              <a:rPr lang="en-GB" b="1" dirty="0">
                <a:solidFill>
                  <a:srgbClr val="000000"/>
                </a:solidFill>
                <a:latin typeface="Arial" panose="020B0604020202020204" pitchFamily="34" charset="0"/>
                <a:sym typeface="Wingdings" pitchFamily="2" charset="2"/>
              </a:rPr>
              <a:t> </a:t>
            </a:r>
            <a:r>
              <a:rPr lang="en-GB" b="1" dirty="0" err="1">
                <a:solidFill>
                  <a:srgbClr val="FF0000"/>
                </a:solidFill>
                <a:latin typeface="Arial" panose="020B0604020202020204" pitchFamily="34" charset="0"/>
                <a:sym typeface="Wingdings" pitchFamily="2" charset="2"/>
              </a:rPr>
              <a:t>Dennis&amp;Léa</a:t>
            </a:r>
            <a:endParaRPr lang="en-GB" b="1" dirty="0">
              <a:solidFill>
                <a:srgbClr val="FF0000"/>
              </a:solidFill>
              <a:latin typeface="Arial" panose="020B0604020202020204" pitchFamily="34" charset="0"/>
            </a:endParaRPr>
          </a:p>
          <a:p>
            <a:pPr marL="457200"/>
            <a:endParaRPr lang="en-GB" b="1" dirty="0">
              <a:solidFill>
                <a:srgbClr val="000000"/>
              </a:solidFill>
              <a:latin typeface="Arial" panose="020B0604020202020204" pitchFamily="34" charset="0"/>
            </a:endParaRPr>
          </a:p>
          <a:p>
            <a:pPr marL="457200"/>
            <a:r>
              <a:rPr lang="en-GB" b="1" dirty="0">
                <a:solidFill>
                  <a:srgbClr val="000000"/>
                </a:solidFill>
                <a:latin typeface="Arial" panose="020B0604020202020204" pitchFamily="34" charset="0"/>
              </a:rPr>
              <a:t>Project 4: Functional redundancy in AML patient gut microbiome </a:t>
            </a:r>
            <a:r>
              <a:rPr lang="en-GB" b="1" dirty="0">
                <a:solidFill>
                  <a:srgbClr val="000000"/>
                </a:solidFill>
                <a:latin typeface="Arial" panose="020B0604020202020204" pitchFamily="34" charset="0"/>
                <a:sym typeface="Wingdings" pitchFamily="2" charset="2"/>
              </a:rPr>
              <a:t> </a:t>
            </a:r>
            <a:endParaRPr lang="en-GB" b="1" dirty="0">
              <a:solidFill>
                <a:srgbClr val="000000"/>
              </a:solidFill>
              <a:latin typeface="Arial" panose="020B0604020202020204" pitchFamily="34" charset="0"/>
            </a:endParaRPr>
          </a:p>
          <a:p>
            <a:pPr marL="457200"/>
            <a:endParaRPr lang="en-GB" dirty="0">
              <a:solidFill>
                <a:srgbClr val="000000"/>
              </a:solidFill>
            </a:endParaRPr>
          </a:p>
          <a:p>
            <a:pPr marL="457200"/>
            <a:r>
              <a:rPr lang="en-GB" b="1" dirty="0">
                <a:solidFill>
                  <a:srgbClr val="000000"/>
                </a:solidFill>
                <a:latin typeface="Arial" panose="020B0604020202020204" pitchFamily="34" charset="0"/>
              </a:rPr>
              <a:t>Project 5: Bacterial population structure in AML patients</a:t>
            </a:r>
            <a:endParaRPr lang="en-GB" dirty="0">
              <a:solidFill>
                <a:srgbClr val="000000"/>
              </a:solidFill>
            </a:endParaRPr>
          </a:p>
          <a:p>
            <a:pPr marL="457200"/>
            <a:endParaRPr lang="en-GB" b="1" dirty="0">
              <a:solidFill>
                <a:srgbClr val="000000"/>
              </a:solidFill>
              <a:latin typeface="Arial" panose="020B0604020202020204" pitchFamily="34" charset="0"/>
            </a:endParaRPr>
          </a:p>
          <a:p>
            <a:pPr marL="457200"/>
            <a:r>
              <a:rPr lang="en-GB" b="1" dirty="0">
                <a:solidFill>
                  <a:srgbClr val="000000"/>
                </a:solidFill>
                <a:latin typeface="Arial" panose="020B0604020202020204" pitchFamily="34" charset="0"/>
              </a:rPr>
              <a:t>Project 6: Investigate the uncharted diversity of the gut microbiome in AML patients </a:t>
            </a:r>
            <a:r>
              <a:rPr lang="en-GB" b="1" dirty="0">
                <a:solidFill>
                  <a:srgbClr val="000000"/>
                </a:solidFill>
                <a:latin typeface="Arial" panose="020B0604020202020204" pitchFamily="34" charset="0"/>
                <a:sym typeface="Wingdings" pitchFamily="2" charset="2"/>
              </a:rPr>
              <a:t> </a:t>
            </a:r>
            <a:r>
              <a:rPr lang="en-GB" b="1" dirty="0" err="1">
                <a:solidFill>
                  <a:srgbClr val="7030A0"/>
                </a:solidFill>
                <a:latin typeface="Arial" panose="020B0604020202020204" pitchFamily="34" charset="0"/>
                <a:sym typeface="Wingdings" pitchFamily="2" charset="2"/>
              </a:rPr>
              <a:t>Marius&amp;Manuel</a:t>
            </a:r>
            <a:endParaRPr lang="en-GB" b="1" dirty="0">
              <a:solidFill>
                <a:srgbClr val="7030A0"/>
              </a:solidFill>
              <a:latin typeface="Arial" panose="020B0604020202020204" pitchFamily="34" charset="0"/>
            </a:endParaRPr>
          </a:p>
          <a:p>
            <a:pPr marL="457200"/>
            <a:endParaRPr lang="en-GB" b="1" dirty="0">
              <a:solidFill>
                <a:srgbClr val="000000"/>
              </a:solidFill>
              <a:latin typeface="Arial" panose="020B0604020202020204" pitchFamily="34" charset="0"/>
            </a:endParaRPr>
          </a:p>
          <a:p>
            <a:pPr marL="457200"/>
            <a:endParaRPr lang="en-GB" dirty="0">
              <a:solidFill>
                <a:srgbClr val="000000"/>
              </a:solidFill>
              <a:latin typeface="Arial" panose="020B0604020202020204" pitchFamily="34" charset="0"/>
            </a:endParaRPr>
          </a:p>
        </p:txBody>
      </p:sp>
    </p:spTree>
    <p:extLst>
      <p:ext uri="{BB962C8B-B14F-4D97-AF65-F5344CB8AC3E}">
        <p14:creationId xmlns:p14="http://schemas.microsoft.com/office/powerpoint/2010/main" val="20520862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1256</TotalTime>
  <Words>628</Words>
  <Application>Microsoft Macintosh PowerPoint</Application>
  <PresentationFormat>Presentación en pantalla (4:3)</PresentationFormat>
  <Paragraphs>59</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Calibri Light</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Lang  Melanie</dc:creator>
  <cp:lastModifiedBy>Microsoft Office User</cp:lastModifiedBy>
  <cp:revision>6</cp:revision>
  <dcterms:created xsi:type="dcterms:W3CDTF">2021-11-11T12:43:54Z</dcterms:created>
  <dcterms:modified xsi:type="dcterms:W3CDTF">2021-11-12T09:46:32Z</dcterms:modified>
</cp:coreProperties>
</file>