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9" r:id="rId7"/>
    <p:sldId id="280" r:id="rId8"/>
    <p:sldId id="278" r:id="rId9"/>
    <p:sldId id="281" r:id="rId10"/>
    <p:sldId id="282" r:id="rId11"/>
    <p:sldId id="284" r:id="rId12"/>
    <p:sldId id="285" r:id="rId13"/>
    <p:sldId id="287" r:id="rId14"/>
    <p:sldId id="286" r:id="rId15"/>
    <p:sldId id="296" r:id="rId16"/>
    <p:sldId id="288" r:id="rId17"/>
    <p:sldId id="289" r:id="rId18"/>
    <p:sldId id="290" r:id="rId19"/>
    <p:sldId id="292" r:id="rId20"/>
    <p:sldId id="293" r:id="rId21"/>
    <p:sldId id="294" r:id="rId22"/>
    <p:sldId id="297" r:id="rId23"/>
    <p:sldId id="295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ADD8E6"/>
    <a:srgbClr val="7570B3"/>
    <a:srgbClr val="DC681D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5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9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9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E8F9-C272-4DE9-96AB-61B2F41C0EF2}" type="datetimeFigureOut">
              <a:rPr lang="en-GB" smtClean="0"/>
              <a:t>01.11.2021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96DA-44F6-4F87-8831-54814DF14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8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Unix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23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F4BB43B-31B4-427E-9800-C712F546DA0F}"/>
              </a:ext>
            </a:extLst>
          </p:cNvPr>
          <p:cNvCxnSpPr>
            <a:cxnSpLocks/>
          </p:cNvCxnSpPr>
          <p:nvPr/>
        </p:nvCxnSpPr>
        <p:spPr>
          <a:xfrm>
            <a:off x="3295650" y="2428083"/>
            <a:ext cx="2226469" cy="300830"/>
          </a:xfrm>
          <a:prstGeom prst="bentConnector3">
            <a:avLst>
              <a:gd name="adj1" fmla="val -53"/>
            </a:avLst>
          </a:prstGeom>
          <a:ln w="76200">
            <a:solidFill>
              <a:srgbClr val="FF0000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go back a level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19CB8E92-AC43-444D-9707-DB112BF7CD08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/genomes/fungi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3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23C98C-ECD9-4544-9305-268A1DA86B1F}"/>
              </a:ext>
            </a:extLst>
          </p:cNvPr>
          <p:cNvCxnSpPr>
            <a:cxnSpLocks/>
          </p:cNvCxnSpPr>
          <p:nvPr/>
        </p:nvCxnSpPr>
        <p:spPr>
          <a:xfrm flipV="1">
            <a:off x="1806575" y="2428875"/>
            <a:ext cx="1489075" cy="688182"/>
          </a:xfrm>
          <a:prstGeom prst="bentConnector3">
            <a:avLst>
              <a:gd name="adj1" fmla="val -373"/>
            </a:avLst>
          </a:prstGeom>
          <a:ln w="76200">
            <a:solidFill>
              <a:srgbClr val="FF0000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A1C3272-F6B1-46F1-A93D-2E08E76773F6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go back a level</a:t>
            </a:r>
          </a:p>
        </p:txBody>
      </p:sp>
    </p:spTree>
    <p:extLst>
      <p:ext uri="{BB962C8B-B14F-4D97-AF65-F5344CB8AC3E}">
        <p14:creationId xmlns:p14="http://schemas.microsoft.com/office/powerpoint/2010/main" val="189283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A1C3272-F6B1-46F1-A93D-2E08E76773F6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fungi/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/genomes/fungi/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go to directory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B39CC-890B-4C5A-989C-C63256373E95}"/>
              </a:ext>
            </a:extLst>
          </p:cNvPr>
          <p:cNvGrpSpPr/>
          <p:nvPr/>
        </p:nvGrpSpPr>
        <p:grpSpPr>
          <a:xfrm>
            <a:off x="1803400" y="2428875"/>
            <a:ext cx="1916113" cy="682625"/>
            <a:chOff x="1803400" y="2428875"/>
            <a:chExt cx="1916113" cy="682625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1E498BA-40E6-4392-8E7C-5BB6693FF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00" y="2428875"/>
              <a:ext cx="1492250" cy="682625"/>
            </a:xfrm>
            <a:prstGeom prst="bentConnector3">
              <a:avLst>
                <a:gd name="adj1" fmla="val 53"/>
              </a:avLst>
            </a:prstGeom>
            <a:ln w="762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CC97F83-998D-4088-B5B6-6DCB380F0FDB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2428875"/>
              <a:ext cx="423863" cy="302419"/>
            </a:xfrm>
            <a:prstGeom prst="bentConnector3">
              <a:avLst>
                <a:gd name="adj1" fmla="val 562"/>
              </a:avLst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3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A1C3272-F6B1-46F1-A93D-2E08E76773F6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../../bacteria/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escherichia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/genomes/bacteria/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escherichia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go to relative path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135D53-488C-4688-85CD-6E4CA2481E45}"/>
              </a:ext>
            </a:extLst>
          </p:cNvPr>
          <p:cNvGrpSpPr/>
          <p:nvPr/>
        </p:nvGrpSpPr>
        <p:grpSpPr>
          <a:xfrm>
            <a:off x="1803400" y="2428875"/>
            <a:ext cx="3718719" cy="1830983"/>
            <a:chOff x="1803400" y="2428875"/>
            <a:chExt cx="3718719" cy="1830983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11E498BA-40E6-4392-8E7C-5BB6693FF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5781" y="2428875"/>
              <a:ext cx="1492250" cy="682626"/>
            </a:xfrm>
            <a:prstGeom prst="bentConnector3">
              <a:avLst>
                <a:gd name="adj1" fmla="val -203"/>
              </a:avLst>
            </a:prstGeom>
            <a:ln w="762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CC97F83-998D-4088-B5B6-6DCB380F0FDB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2428875"/>
              <a:ext cx="2226469" cy="300038"/>
            </a:xfrm>
            <a:prstGeom prst="bentConnector3">
              <a:avLst>
                <a:gd name="adj1" fmla="val 53"/>
              </a:avLst>
            </a:prstGeom>
            <a:ln w="76200">
              <a:solidFill>
                <a:srgbClr val="FF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98E3513-6A33-404B-B1B3-2EE49F239287}"/>
                </a:ext>
              </a:extLst>
            </p:cNvPr>
            <p:cNvCxnSpPr>
              <a:cxnSpLocks/>
            </p:cNvCxnSpPr>
            <p:nvPr/>
          </p:nvCxnSpPr>
          <p:spPr>
            <a:xfrm>
              <a:off x="1803400" y="3111500"/>
              <a:ext cx="1492250" cy="691356"/>
            </a:xfrm>
            <a:prstGeom prst="bentConnector3">
              <a:avLst>
                <a:gd name="adj1" fmla="val 53"/>
              </a:avLst>
            </a:prstGeom>
            <a:ln w="762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7E47933-2810-40F7-AD6F-6B9B31ED1AB5}"/>
                </a:ext>
              </a:extLst>
            </p:cNvPr>
            <p:cNvCxnSpPr>
              <a:cxnSpLocks/>
            </p:cNvCxnSpPr>
            <p:nvPr/>
          </p:nvCxnSpPr>
          <p:spPr>
            <a:xfrm>
              <a:off x="3295650" y="3764756"/>
              <a:ext cx="700088" cy="495102"/>
            </a:xfrm>
            <a:prstGeom prst="bentConnector3">
              <a:avLst>
                <a:gd name="adj1" fmla="val 0"/>
              </a:avLst>
            </a:prstGeom>
            <a:ln w="762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3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A1C3272-F6B1-46F1-A93D-2E08E76773F6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/genomes/fungi/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/genomes/fungi/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go to absolute path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B4ABC-7677-4C57-8A92-BAD7A5C8F823}"/>
              </a:ext>
            </a:extLst>
          </p:cNvPr>
          <p:cNvCxnSpPr>
            <a:cxnSpLocks/>
          </p:cNvCxnSpPr>
          <p:nvPr/>
        </p:nvCxnSpPr>
        <p:spPr>
          <a:xfrm flipV="1">
            <a:off x="4775201" y="2724150"/>
            <a:ext cx="749299" cy="1535907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3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F20-637F-4391-947C-17CB8C54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6D92-90D1-484C-AA8C-2E15EAF30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current location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Move to directory (relative path)</a:t>
            </a:r>
          </a:p>
          <a:p>
            <a:pPr marL="0" indent="0">
              <a:buNone/>
            </a:pPr>
            <a:r>
              <a:rPr lang="en-GB" dirty="0"/>
              <a:t>Move to directory (absolute path)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Move up a level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List files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4113BC3-71BA-4F20-B281-41F2D47A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pwd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cd documents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cd /home/</a:t>
            </a:r>
            <a:r>
              <a:rPr lang="en-GB" dirty="0" err="1">
                <a:solidFill>
                  <a:schemeClr val="bg1"/>
                </a:solidFill>
              </a:rPr>
              <a:t>fieldc</a:t>
            </a:r>
            <a:r>
              <a:rPr lang="en-GB" dirty="0">
                <a:solidFill>
                  <a:schemeClr val="bg1"/>
                </a:solidFill>
              </a:rPr>
              <a:t>/documents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cd ..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ls</a:t>
            </a:r>
          </a:p>
        </p:txBody>
      </p:sp>
    </p:spTree>
    <p:extLst>
      <p:ext uri="{BB962C8B-B14F-4D97-AF65-F5344CB8AC3E}">
        <p14:creationId xmlns:p14="http://schemas.microsoft.com/office/powerpoint/2010/main" val="329600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operations: move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mv dir1/file.txt dir2/file.txt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886C20-D221-4983-A49B-60047EF01176}"/>
              </a:ext>
            </a:extLst>
          </p:cNvPr>
          <p:cNvGrpSpPr/>
          <p:nvPr/>
        </p:nvGrpSpPr>
        <p:grpSpPr>
          <a:xfrm>
            <a:off x="7171313" y="3574533"/>
            <a:ext cx="914400" cy="1196439"/>
            <a:chOff x="7315200" y="1863189"/>
            <a:chExt cx="914400" cy="1196439"/>
          </a:xfrm>
        </p:grpSpPr>
        <p:pic>
          <p:nvPicPr>
            <p:cNvPr id="8" name="Content Placeholder 4" descr="Paper outline">
              <a:extLst>
                <a:ext uri="{FF2B5EF4-FFF2-40B4-BE49-F238E27FC236}">
                  <a16:creationId xmlns:a16="http://schemas.microsoft.com/office/drawing/2014/main" id="{6729D03B-6ADF-42D1-A706-B3F69511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200" y="186318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5A338-C667-4959-904E-E96AFAD3A052}"/>
                </a:ext>
              </a:extLst>
            </p:cNvPr>
            <p:cNvSpPr txBox="1"/>
            <p:nvPr/>
          </p:nvSpPr>
          <p:spPr>
            <a:xfrm>
              <a:off x="7380818" y="2690296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file.txt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4CDC1-7E40-4602-A6EF-30817D3627F5}"/>
              </a:ext>
            </a:extLst>
          </p:cNvPr>
          <p:cNvGrpSpPr/>
          <p:nvPr/>
        </p:nvGrpSpPr>
        <p:grpSpPr>
          <a:xfrm>
            <a:off x="6408361" y="2763301"/>
            <a:ext cx="914400" cy="1196439"/>
            <a:chOff x="6466418" y="1863189"/>
            <a:chExt cx="914400" cy="1196439"/>
          </a:xfrm>
        </p:grpSpPr>
        <p:pic>
          <p:nvPicPr>
            <p:cNvPr id="15" name="Graphic 14" descr="Open folder outline">
              <a:extLst>
                <a:ext uri="{FF2B5EF4-FFF2-40B4-BE49-F238E27FC236}">
                  <a16:creationId xmlns:a16="http://schemas.microsoft.com/office/drawing/2014/main" id="{AB6B2F90-3D3D-4B6A-B602-F56BE50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10A64-1B6C-4F6B-9D6A-06B95B46818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1BCABF-87B2-4631-ABEA-02B85843899E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 rot="16200000" flipH="1">
            <a:off x="6737963" y="4087338"/>
            <a:ext cx="626566" cy="371370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BA5746-8FC1-4E91-A4D2-5F3D0E061007}"/>
              </a:ext>
            </a:extLst>
          </p:cNvPr>
          <p:cNvGrpSpPr/>
          <p:nvPr/>
        </p:nvGrpSpPr>
        <p:grpSpPr>
          <a:xfrm>
            <a:off x="10439400" y="4611192"/>
            <a:ext cx="914400" cy="1196439"/>
            <a:chOff x="7315200" y="1863189"/>
            <a:chExt cx="914400" cy="1196439"/>
          </a:xfrm>
        </p:grpSpPr>
        <p:pic>
          <p:nvPicPr>
            <p:cNvPr id="31" name="Content Placeholder 4" descr="Paper outline">
              <a:extLst>
                <a:ext uri="{FF2B5EF4-FFF2-40B4-BE49-F238E27FC236}">
                  <a16:creationId xmlns:a16="http://schemas.microsoft.com/office/drawing/2014/main" id="{913E1560-3721-49AE-803C-6B458367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200" y="1863189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5E9CDD-716C-49AD-B8C3-0467C541F156}"/>
                </a:ext>
              </a:extLst>
            </p:cNvPr>
            <p:cNvSpPr txBox="1"/>
            <p:nvPr/>
          </p:nvSpPr>
          <p:spPr>
            <a:xfrm>
              <a:off x="7380818" y="2690296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file.txt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B3AA-76BC-4618-A44A-42FDB7E250B9}"/>
              </a:ext>
            </a:extLst>
          </p:cNvPr>
          <p:cNvGrpSpPr/>
          <p:nvPr/>
        </p:nvGrpSpPr>
        <p:grpSpPr>
          <a:xfrm>
            <a:off x="9703919" y="2763301"/>
            <a:ext cx="914400" cy="1196439"/>
            <a:chOff x="6466418" y="1863189"/>
            <a:chExt cx="914400" cy="1196439"/>
          </a:xfrm>
        </p:grpSpPr>
        <p:pic>
          <p:nvPicPr>
            <p:cNvPr id="34" name="Graphic 33" descr="Open folder outline">
              <a:extLst>
                <a:ext uri="{FF2B5EF4-FFF2-40B4-BE49-F238E27FC236}">
                  <a16:creationId xmlns:a16="http://schemas.microsoft.com/office/drawing/2014/main" id="{0A16A1F3-D19D-420A-8D18-14FB34F0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9380D-8D8C-4249-8CA2-C76BA2915EC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FBD7C6-96D1-496A-8D25-17AEF685F1E7}"/>
              </a:ext>
            </a:extLst>
          </p:cNvPr>
          <p:cNvGrpSpPr/>
          <p:nvPr/>
        </p:nvGrpSpPr>
        <p:grpSpPr>
          <a:xfrm>
            <a:off x="9703919" y="3815605"/>
            <a:ext cx="914400" cy="1196439"/>
            <a:chOff x="6466418" y="1863189"/>
            <a:chExt cx="914400" cy="1196439"/>
          </a:xfrm>
        </p:grpSpPr>
        <p:pic>
          <p:nvPicPr>
            <p:cNvPr id="37" name="Graphic 36" descr="Open folder outline">
              <a:extLst>
                <a:ext uri="{FF2B5EF4-FFF2-40B4-BE49-F238E27FC236}">
                  <a16:creationId xmlns:a16="http://schemas.microsoft.com/office/drawing/2014/main" id="{0BBF3461-93F1-487C-9AAF-F2CA1B75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2907F-D8D9-4821-8D9A-DBA8B43FB355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dir2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B55EADA-41B1-4848-9CAF-9C05C48B0170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10006050" y="5123997"/>
            <a:ext cx="626566" cy="371370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98988E-7111-4D32-BB85-5A667F57BC74}"/>
              </a:ext>
            </a:extLst>
          </p:cNvPr>
          <p:cNvGrpSpPr/>
          <p:nvPr/>
        </p:nvGrpSpPr>
        <p:grpSpPr>
          <a:xfrm>
            <a:off x="6408361" y="4770972"/>
            <a:ext cx="914400" cy="1196439"/>
            <a:chOff x="6466418" y="1863189"/>
            <a:chExt cx="914400" cy="1196439"/>
          </a:xfrm>
        </p:grpSpPr>
        <p:pic>
          <p:nvPicPr>
            <p:cNvPr id="53" name="Graphic 52" descr="Open folder outline">
              <a:extLst>
                <a:ext uri="{FF2B5EF4-FFF2-40B4-BE49-F238E27FC236}">
                  <a16:creationId xmlns:a16="http://schemas.microsoft.com/office/drawing/2014/main" id="{8526FF49-EE54-42F9-8939-C911A9B4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A5F467-AEB3-45F9-866C-80ACF80CBBB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3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operations: rename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mv dir1/file1.txt dir1/file2.txt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4CDC1-7E40-4602-A6EF-30817D3627F5}"/>
              </a:ext>
            </a:extLst>
          </p:cNvPr>
          <p:cNvGrpSpPr/>
          <p:nvPr/>
        </p:nvGrpSpPr>
        <p:grpSpPr>
          <a:xfrm>
            <a:off x="6408361" y="2763301"/>
            <a:ext cx="914400" cy="1196439"/>
            <a:chOff x="6466418" y="1863189"/>
            <a:chExt cx="914400" cy="1196439"/>
          </a:xfrm>
        </p:grpSpPr>
        <p:pic>
          <p:nvPicPr>
            <p:cNvPr id="15" name="Graphic 14" descr="Open folder outline">
              <a:extLst>
                <a:ext uri="{FF2B5EF4-FFF2-40B4-BE49-F238E27FC236}">
                  <a16:creationId xmlns:a16="http://schemas.microsoft.com/office/drawing/2014/main" id="{AB6B2F90-3D3D-4B6A-B602-F56BE50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10A64-1B6C-4F6B-9D6A-06B95B46818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BB6BA-F61E-4C49-8569-006C98CB7C6D}"/>
              </a:ext>
            </a:extLst>
          </p:cNvPr>
          <p:cNvGrpSpPr/>
          <p:nvPr/>
        </p:nvGrpSpPr>
        <p:grpSpPr>
          <a:xfrm>
            <a:off x="6865561" y="3574533"/>
            <a:ext cx="1271553" cy="1196439"/>
            <a:chOff x="6865561" y="3574533"/>
            <a:chExt cx="1271553" cy="11964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886C20-D221-4983-A49B-60047EF01176}"/>
                </a:ext>
              </a:extLst>
            </p:cNvPr>
            <p:cNvGrpSpPr/>
            <p:nvPr/>
          </p:nvGrpSpPr>
          <p:grpSpPr>
            <a:xfrm>
              <a:off x="7171313" y="3574533"/>
              <a:ext cx="965801" cy="1196439"/>
              <a:chOff x="7315200" y="1863189"/>
              <a:chExt cx="965801" cy="1196439"/>
            </a:xfrm>
          </p:grpSpPr>
          <p:pic>
            <p:nvPicPr>
              <p:cNvPr id="8" name="Content Placeholder 4" descr="Paper outline">
                <a:extLst>
                  <a:ext uri="{FF2B5EF4-FFF2-40B4-BE49-F238E27FC236}">
                    <a16:creationId xmlns:a16="http://schemas.microsoft.com/office/drawing/2014/main" id="{6729D03B-6ADF-42D1-A706-B3F695112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5200" y="18631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5A338-C667-4959-904E-E96AFAD3A052}"/>
                  </a:ext>
                </a:extLst>
              </p:cNvPr>
              <p:cNvSpPr txBox="1"/>
              <p:nvPr/>
            </p:nvSpPr>
            <p:spPr>
              <a:xfrm>
                <a:off x="7380818" y="2690296"/>
                <a:ext cx="90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file1.txt</a:t>
                </a:r>
              </a:p>
            </p:txBody>
          </p: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21BCABF-87B2-4631-ABEA-02B85843899E}"/>
                </a:ext>
              </a:extLst>
            </p:cNvPr>
            <p:cNvCxnSpPr>
              <a:stCxn id="16" idx="2"/>
              <a:endCxn id="12" idx="1"/>
            </p:cNvCxnSpPr>
            <p:nvPr/>
          </p:nvCxnSpPr>
          <p:spPr>
            <a:xfrm rot="16200000" flipH="1">
              <a:off x="6737963" y="4087338"/>
              <a:ext cx="626566" cy="371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B3AA-76BC-4618-A44A-42FDB7E250B9}"/>
              </a:ext>
            </a:extLst>
          </p:cNvPr>
          <p:cNvGrpSpPr/>
          <p:nvPr/>
        </p:nvGrpSpPr>
        <p:grpSpPr>
          <a:xfrm>
            <a:off x="9703919" y="2763301"/>
            <a:ext cx="914400" cy="1196439"/>
            <a:chOff x="6466418" y="1863189"/>
            <a:chExt cx="914400" cy="1196439"/>
          </a:xfrm>
        </p:grpSpPr>
        <p:pic>
          <p:nvPicPr>
            <p:cNvPr id="34" name="Graphic 33" descr="Open folder outline">
              <a:extLst>
                <a:ext uri="{FF2B5EF4-FFF2-40B4-BE49-F238E27FC236}">
                  <a16:creationId xmlns:a16="http://schemas.microsoft.com/office/drawing/2014/main" id="{0A16A1F3-D19D-420A-8D18-14FB34F0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9380D-8D8C-4249-8CA2-C76BA2915EC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916011-106C-400F-A541-04EE31DA00A5}"/>
              </a:ext>
            </a:extLst>
          </p:cNvPr>
          <p:cNvGrpSpPr/>
          <p:nvPr/>
        </p:nvGrpSpPr>
        <p:grpSpPr>
          <a:xfrm>
            <a:off x="10161119" y="3574533"/>
            <a:ext cx="1271553" cy="1196439"/>
            <a:chOff x="10161119" y="3644878"/>
            <a:chExt cx="1271553" cy="11964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0B3803-4FC2-44DB-98C4-5DE754B21854}"/>
                </a:ext>
              </a:extLst>
            </p:cNvPr>
            <p:cNvGrpSpPr/>
            <p:nvPr/>
          </p:nvGrpSpPr>
          <p:grpSpPr>
            <a:xfrm>
              <a:off x="10466871" y="3644878"/>
              <a:ext cx="965801" cy="1196439"/>
              <a:chOff x="7315200" y="1863189"/>
              <a:chExt cx="965801" cy="1196439"/>
            </a:xfrm>
          </p:grpSpPr>
          <p:pic>
            <p:nvPicPr>
              <p:cNvPr id="46" name="Content Placeholder 4" descr="Paper outline">
                <a:extLst>
                  <a:ext uri="{FF2B5EF4-FFF2-40B4-BE49-F238E27FC236}">
                    <a16:creationId xmlns:a16="http://schemas.microsoft.com/office/drawing/2014/main" id="{35B8D74C-32C2-4075-991D-C81A4A321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5200" y="18631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1ACA64-A3C4-4386-92D2-EA48C352182D}"/>
                  </a:ext>
                </a:extLst>
              </p:cNvPr>
              <p:cNvSpPr txBox="1"/>
              <p:nvPr/>
            </p:nvSpPr>
            <p:spPr>
              <a:xfrm>
                <a:off x="7380818" y="2690296"/>
                <a:ext cx="90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file2.txt</a:t>
                </a:r>
              </a:p>
            </p:txBody>
          </p:sp>
        </p:grp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078C6024-88F3-49C2-913B-FAEBDA7EB742}"/>
                </a:ext>
              </a:extLst>
            </p:cNvPr>
            <p:cNvCxnSpPr>
              <a:endCxn id="47" idx="1"/>
            </p:cNvCxnSpPr>
            <p:nvPr/>
          </p:nvCxnSpPr>
          <p:spPr>
            <a:xfrm rot="16200000" flipH="1">
              <a:off x="10033521" y="4157683"/>
              <a:ext cx="626566" cy="371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971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operations: copy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cp dir1/file.txt dir2/file.txt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886C20-D221-4983-A49B-60047EF01176}"/>
              </a:ext>
            </a:extLst>
          </p:cNvPr>
          <p:cNvGrpSpPr/>
          <p:nvPr/>
        </p:nvGrpSpPr>
        <p:grpSpPr>
          <a:xfrm>
            <a:off x="7171313" y="3574533"/>
            <a:ext cx="914400" cy="1196439"/>
            <a:chOff x="7315200" y="1863189"/>
            <a:chExt cx="914400" cy="1196439"/>
          </a:xfrm>
        </p:grpSpPr>
        <p:pic>
          <p:nvPicPr>
            <p:cNvPr id="8" name="Content Placeholder 4" descr="Paper outline">
              <a:extLst>
                <a:ext uri="{FF2B5EF4-FFF2-40B4-BE49-F238E27FC236}">
                  <a16:creationId xmlns:a16="http://schemas.microsoft.com/office/drawing/2014/main" id="{6729D03B-6ADF-42D1-A706-B3F695112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200" y="186318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5A338-C667-4959-904E-E96AFAD3A052}"/>
                </a:ext>
              </a:extLst>
            </p:cNvPr>
            <p:cNvSpPr txBox="1"/>
            <p:nvPr/>
          </p:nvSpPr>
          <p:spPr>
            <a:xfrm>
              <a:off x="7380818" y="2690296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file.txt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4CDC1-7E40-4602-A6EF-30817D3627F5}"/>
              </a:ext>
            </a:extLst>
          </p:cNvPr>
          <p:cNvGrpSpPr/>
          <p:nvPr/>
        </p:nvGrpSpPr>
        <p:grpSpPr>
          <a:xfrm>
            <a:off x="6408361" y="2763301"/>
            <a:ext cx="914400" cy="1196439"/>
            <a:chOff x="6466418" y="1863189"/>
            <a:chExt cx="914400" cy="1196439"/>
          </a:xfrm>
        </p:grpSpPr>
        <p:pic>
          <p:nvPicPr>
            <p:cNvPr id="15" name="Graphic 14" descr="Open folder outline">
              <a:extLst>
                <a:ext uri="{FF2B5EF4-FFF2-40B4-BE49-F238E27FC236}">
                  <a16:creationId xmlns:a16="http://schemas.microsoft.com/office/drawing/2014/main" id="{AB6B2F90-3D3D-4B6A-B602-F56BE50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10A64-1B6C-4F6B-9D6A-06B95B46818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0815A8-AAB4-404A-B22C-CB6BC1088337}"/>
              </a:ext>
            </a:extLst>
          </p:cNvPr>
          <p:cNvGrpSpPr/>
          <p:nvPr/>
        </p:nvGrpSpPr>
        <p:grpSpPr>
          <a:xfrm>
            <a:off x="6408361" y="4770972"/>
            <a:ext cx="914400" cy="1196439"/>
            <a:chOff x="6466418" y="1863189"/>
            <a:chExt cx="914400" cy="1196439"/>
          </a:xfrm>
        </p:grpSpPr>
        <p:pic>
          <p:nvPicPr>
            <p:cNvPr id="24" name="Graphic 23" descr="Open folder outline">
              <a:extLst>
                <a:ext uri="{FF2B5EF4-FFF2-40B4-BE49-F238E27FC236}">
                  <a16:creationId xmlns:a16="http://schemas.microsoft.com/office/drawing/2014/main" id="{7022F003-8040-43DE-8497-E0F3A3810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FCB7DF-4637-456D-852D-A12959D91529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dir2</a:t>
              </a:r>
            </a:p>
          </p:txBody>
        </p: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1BCABF-87B2-4631-ABEA-02B85843899E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 rot="16200000" flipH="1">
            <a:off x="6737963" y="4087338"/>
            <a:ext cx="626566" cy="371370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BA5746-8FC1-4E91-A4D2-5F3D0E061007}"/>
              </a:ext>
            </a:extLst>
          </p:cNvPr>
          <p:cNvGrpSpPr/>
          <p:nvPr/>
        </p:nvGrpSpPr>
        <p:grpSpPr>
          <a:xfrm>
            <a:off x="10439400" y="5566559"/>
            <a:ext cx="914400" cy="1196439"/>
            <a:chOff x="7315200" y="1863189"/>
            <a:chExt cx="914400" cy="1196439"/>
          </a:xfrm>
        </p:grpSpPr>
        <p:pic>
          <p:nvPicPr>
            <p:cNvPr id="31" name="Content Placeholder 4" descr="Paper outline">
              <a:extLst>
                <a:ext uri="{FF2B5EF4-FFF2-40B4-BE49-F238E27FC236}">
                  <a16:creationId xmlns:a16="http://schemas.microsoft.com/office/drawing/2014/main" id="{913E1560-3721-49AE-803C-6B458367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200" y="1863189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5E9CDD-716C-49AD-B8C3-0467C541F156}"/>
                </a:ext>
              </a:extLst>
            </p:cNvPr>
            <p:cNvSpPr txBox="1"/>
            <p:nvPr/>
          </p:nvSpPr>
          <p:spPr>
            <a:xfrm>
              <a:off x="7380818" y="2690296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file.txt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B3AA-76BC-4618-A44A-42FDB7E250B9}"/>
              </a:ext>
            </a:extLst>
          </p:cNvPr>
          <p:cNvGrpSpPr/>
          <p:nvPr/>
        </p:nvGrpSpPr>
        <p:grpSpPr>
          <a:xfrm>
            <a:off x="9703919" y="2763301"/>
            <a:ext cx="914400" cy="1196439"/>
            <a:chOff x="6466418" y="1863189"/>
            <a:chExt cx="914400" cy="1196439"/>
          </a:xfrm>
        </p:grpSpPr>
        <p:pic>
          <p:nvPicPr>
            <p:cNvPr id="34" name="Graphic 33" descr="Open folder outline">
              <a:extLst>
                <a:ext uri="{FF2B5EF4-FFF2-40B4-BE49-F238E27FC236}">
                  <a16:creationId xmlns:a16="http://schemas.microsoft.com/office/drawing/2014/main" id="{0A16A1F3-D19D-420A-8D18-14FB34F0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9380D-8D8C-4249-8CA2-C76BA2915EC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FBD7C6-96D1-496A-8D25-17AEF685F1E7}"/>
              </a:ext>
            </a:extLst>
          </p:cNvPr>
          <p:cNvGrpSpPr/>
          <p:nvPr/>
        </p:nvGrpSpPr>
        <p:grpSpPr>
          <a:xfrm>
            <a:off x="9703919" y="4770972"/>
            <a:ext cx="914400" cy="1196439"/>
            <a:chOff x="6466418" y="1863189"/>
            <a:chExt cx="914400" cy="1196439"/>
          </a:xfrm>
        </p:grpSpPr>
        <p:pic>
          <p:nvPicPr>
            <p:cNvPr id="37" name="Graphic 36" descr="Open folder outline">
              <a:extLst>
                <a:ext uri="{FF2B5EF4-FFF2-40B4-BE49-F238E27FC236}">
                  <a16:creationId xmlns:a16="http://schemas.microsoft.com/office/drawing/2014/main" id="{0BBF3461-93F1-487C-9AAF-F2CA1B75E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2907F-D8D9-4821-8D9A-DBA8B43FB355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dir2</a:t>
              </a: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B55EADA-41B1-4848-9CAF-9C05C48B0170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10006050" y="6079364"/>
            <a:ext cx="626566" cy="371370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5EFFD3-99DA-47F2-AC07-BCACD5E9326B}"/>
              </a:ext>
            </a:extLst>
          </p:cNvPr>
          <p:cNvGrpSpPr/>
          <p:nvPr/>
        </p:nvGrpSpPr>
        <p:grpSpPr>
          <a:xfrm>
            <a:off x="10439400" y="3574533"/>
            <a:ext cx="914400" cy="1196439"/>
            <a:chOff x="7315200" y="1863189"/>
            <a:chExt cx="914400" cy="1196439"/>
          </a:xfrm>
        </p:grpSpPr>
        <p:pic>
          <p:nvPicPr>
            <p:cNvPr id="28" name="Content Placeholder 4" descr="Paper outline">
              <a:extLst>
                <a:ext uri="{FF2B5EF4-FFF2-40B4-BE49-F238E27FC236}">
                  <a16:creationId xmlns:a16="http://schemas.microsoft.com/office/drawing/2014/main" id="{3AA8877C-2E7E-40A9-9D66-1414C28C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15200" y="1863189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B03170-0A99-4244-93D6-CEBE4D838BE1}"/>
                </a:ext>
              </a:extLst>
            </p:cNvPr>
            <p:cNvSpPr txBox="1"/>
            <p:nvPr/>
          </p:nvSpPr>
          <p:spPr>
            <a:xfrm>
              <a:off x="7380818" y="2690296"/>
              <a:ext cx="783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file.txt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EC47C84-09EE-4442-9384-5F8AE202BFE9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10006050" y="4087338"/>
            <a:ext cx="626566" cy="371370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8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operations: remove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rm dir1/file1.txt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D4CDC1-7E40-4602-A6EF-30817D3627F5}"/>
              </a:ext>
            </a:extLst>
          </p:cNvPr>
          <p:cNvGrpSpPr/>
          <p:nvPr/>
        </p:nvGrpSpPr>
        <p:grpSpPr>
          <a:xfrm>
            <a:off x="6408361" y="2763301"/>
            <a:ext cx="914400" cy="1196439"/>
            <a:chOff x="6466418" y="1863189"/>
            <a:chExt cx="914400" cy="1196439"/>
          </a:xfrm>
        </p:grpSpPr>
        <p:pic>
          <p:nvPicPr>
            <p:cNvPr id="15" name="Graphic 14" descr="Open folder outline">
              <a:extLst>
                <a:ext uri="{FF2B5EF4-FFF2-40B4-BE49-F238E27FC236}">
                  <a16:creationId xmlns:a16="http://schemas.microsoft.com/office/drawing/2014/main" id="{AB6B2F90-3D3D-4B6A-B602-F56BE50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10A64-1B6C-4F6B-9D6A-06B95B46818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BB6BA-F61E-4C49-8569-006C98CB7C6D}"/>
              </a:ext>
            </a:extLst>
          </p:cNvPr>
          <p:cNvGrpSpPr/>
          <p:nvPr/>
        </p:nvGrpSpPr>
        <p:grpSpPr>
          <a:xfrm>
            <a:off x="6865561" y="3574533"/>
            <a:ext cx="1271553" cy="1196439"/>
            <a:chOff x="6865561" y="3574533"/>
            <a:chExt cx="1271553" cy="11964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886C20-D221-4983-A49B-60047EF01176}"/>
                </a:ext>
              </a:extLst>
            </p:cNvPr>
            <p:cNvGrpSpPr/>
            <p:nvPr/>
          </p:nvGrpSpPr>
          <p:grpSpPr>
            <a:xfrm>
              <a:off x="7171313" y="3574533"/>
              <a:ext cx="965801" cy="1196439"/>
              <a:chOff x="7315200" y="1863189"/>
              <a:chExt cx="965801" cy="1196439"/>
            </a:xfrm>
          </p:grpSpPr>
          <p:pic>
            <p:nvPicPr>
              <p:cNvPr id="8" name="Content Placeholder 4" descr="Paper outline">
                <a:extLst>
                  <a:ext uri="{FF2B5EF4-FFF2-40B4-BE49-F238E27FC236}">
                    <a16:creationId xmlns:a16="http://schemas.microsoft.com/office/drawing/2014/main" id="{6729D03B-6ADF-42D1-A706-B3F695112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15200" y="18631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85A338-C667-4959-904E-E96AFAD3A052}"/>
                  </a:ext>
                </a:extLst>
              </p:cNvPr>
              <p:cNvSpPr txBox="1"/>
              <p:nvPr/>
            </p:nvSpPr>
            <p:spPr>
              <a:xfrm>
                <a:off x="7380818" y="2690296"/>
                <a:ext cx="90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file1.txt</a:t>
                </a:r>
              </a:p>
            </p:txBody>
          </p:sp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821BCABF-87B2-4631-ABEA-02B85843899E}"/>
                </a:ext>
              </a:extLst>
            </p:cNvPr>
            <p:cNvCxnSpPr>
              <a:stCxn id="16" idx="2"/>
              <a:endCxn id="12" idx="1"/>
            </p:cNvCxnSpPr>
            <p:nvPr/>
          </p:nvCxnSpPr>
          <p:spPr>
            <a:xfrm rot="16200000" flipH="1">
              <a:off x="6737963" y="4087338"/>
              <a:ext cx="626566" cy="37137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B3AA-76BC-4618-A44A-42FDB7E250B9}"/>
              </a:ext>
            </a:extLst>
          </p:cNvPr>
          <p:cNvGrpSpPr/>
          <p:nvPr/>
        </p:nvGrpSpPr>
        <p:grpSpPr>
          <a:xfrm>
            <a:off x="9703919" y="2763301"/>
            <a:ext cx="914400" cy="1196439"/>
            <a:chOff x="6466418" y="1863189"/>
            <a:chExt cx="914400" cy="1196439"/>
          </a:xfrm>
        </p:grpSpPr>
        <p:pic>
          <p:nvPicPr>
            <p:cNvPr id="34" name="Graphic 33" descr="Open folder outline">
              <a:extLst>
                <a:ext uri="{FF2B5EF4-FFF2-40B4-BE49-F238E27FC236}">
                  <a16:creationId xmlns:a16="http://schemas.microsoft.com/office/drawing/2014/main" id="{0A16A1F3-D19D-420A-8D18-14FB34F0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9380D-8D8C-4249-8CA2-C76BA2915EC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1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0EA9-524F-47D7-8853-D96B20F0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Unix?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B35F42-AE3F-4DAC-9EE6-700FED278B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54967"/>
            <a:ext cx="5181600" cy="40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A4EB5-4A30-49F3-BC65-37A24F049D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GB" dirty="0"/>
              <a:t>An operating system manages the use of hardware resources by software applications</a:t>
            </a:r>
          </a:p>
          <a:p>
            <a:endParaRPr lang="en-GB" dirty="0"/>
          </a:p>
          <a:p>
            <a:r>
              <a:rPr lang="en-GB" dirty="0"/>
              <a:t>Technically our servers use a version of Linux, a Unix-like operating system</a:t>
            </a:r>
          </a:p>
          <a:p>
            <a:endParaRPr lang="en-GB" dirty="0"/>
          </a:p>
          <a:p>
            <a:r>
              <a:rPr lang="en-GB" dirty="0"/>
              <a:t>Major operating systems such as Android and an optional Windows component are Unix-based underneath</a:t>
            </a:r>
          </a:p>
        </p:txBody>
      </p:sp>
    </p:spTree>
    <p:extLst>
      <p:ext uri="{BB962C8B-B14F-4D97-AF65-F5344CB8AC3E}">
        <p14:creationId xmlns:p14="http://schemas.microsoft.com/office/powerpoint/2010/main" val="14352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operations: create directory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mkdir</a:t>
            </a:r>
            <a:r>
              <a:rPr lang="en-GB" dirty="0">
                <a:solidFill>
                  <a:schemeClr val="bg1"/>
                </a:solidFill>
              </a:rPr>
              <a:t> dir1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4B3AA-76BC-4618-A44A-42FDB7E250B9}"/>
              </a:ext>
            </a:extLst>
          </p:cNvPr>
          <p:cNvGrpSpPr/>
          <p:nvPr/>
        </p:nvGrpSpPr>
        <p:grpSpPr>
          <a:xfrm>
            <a:off x="9703919" y="2763301"/>
            <a:ext cx="914400" cy="1196439"/>
            <a:chOff x="6466418" y="1863189"/>
            <a:chExt cx="914400" cy="1196439"/>
          </a:xfrm>
        </p:grpSpPr>
        <p:pic>
          <p:nvPicPr>
            <p:cNvPr id="34" name="Graphic 33" descr="Open folder outline">
              <a:extLst>
                <a:ext uri="{FF2B5EF4-FFF2-40B4-BE49-F238E27FC236}">
                  <a16:creationId xmlns:a16="http://schemas.microsoft.com/office/drawing/2014/main" id="{0A16A1F3-D19D-420A-8D18-14FB34F0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9380D-8D8C-4249-8CA2-C76BA2915EC3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62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A5-E768-4FDF-92D0-CAB0BA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Directory operations: remove directory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607F5-B7FF-4091-BD10-74BA3008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rmdir</a:t>
            </a:r>
            <a:r>
              <a:rPr lang="en-GB" dirty="0">
                <a:solidFill>
                  <a:schemeClr val="bg1"/>
                </a:solidFill>
              </a:rPr>
              <a:t> dir1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# only works if directory is empty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459D883-01F3-483F-B9A0-ED377CB48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tabLst>
                <a:tab pos="990600" algn="ctr"/>
                <a:tab pos="4216400" algn="ctr"/>
              </a:tabLst>
            </a:pPr>
            <a:r>
              <a:rPr lang="en-GB" dirty="0"/>
              <a:t>	Before	After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14A58-C51D-49FC-9640-6DFFBA65A6F5}"/>
              </a:ext>
            </a:extLst>
          </p:cNvPr>
          <p:cNvGrpSpPr/>
          <p:nvPr/>
        </p:nvGrpSpPr>
        <p:grpSpPr>
          <a:xfrm>
            <a:off x="6408361" y="2763301"/>
            <a:ext cx="914400" cy="1196439"/>
            <a:chOff x="6466418" y="1863189"/>
            <a:chExt cx="914400" cy="1196439"/>
          </a:xfrm>
        </p:grpSpPr>
        <p:pic>
          <p:nvPicPr>
            <p:cNvPr id="10" name="Graphic 9" descr="Open folder outline">
              <a:extLst>
                <a:ext uri="{FF2B5EF4-FFF2-40B4-BE49-F238E27FC236}">
                  <a16:creationId xmlns:a16="http://schemas.microsoft.com/office/drawing/2014/main" id="{B726E08C-33F0-4982-BD44-EBAC1AC9C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6418" y="186318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5F9DD9-7CDA-49C8-90A2-125E34C80D05}"/>
                </a:ext>
              </a:extLst>
            </p:cNvPr>
            <p:cNvSpPr txBox="1"/>
            <p:nvPr/>
          </p:nvSpPr>
          <p:spPr>
            <a:xfrm>
              <a:off x="6645336" y="269029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68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9F20-637F-4391-947C-17CB8C54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F6D92-90D1-484C-AA8C-2E15EAF307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Move or rename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Copy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Delete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directory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Remove directory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4113BC3-71BA-4F20-B281-41F2D47A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mv </a:t>
            </a:r>
            <a:r>
              <a:rPr lang="en-GB" dirty="0" err="1">
                <a:solidFill>
                  <a:schemeClr val="bg1"/>
                </a:solidFill>
              </a:rPr>
              <a:t>sourcepath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destinationpath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cp </a:t>
            </a:r>
            <a:r>
              <a:rPr lang="en-GB" dirty="0" err="1">
                <a:solidFill>
                  <a:schemeClr val="bg1"/>
                </a:solidFill>
              </a:rPr>
              <a:t>sourcepath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destinationpath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rm </a:t>
            </a:r>
            <a:r>
              <a:rPr lang="en-GB" dirty="0" err="1">
                <a:solidFill>
                  <a:schemeClr val="bg1"/>
                </a:solidFill>
              </a:rPr>
              <a:t>filepath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mkdir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directoryname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rmdir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directorypath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6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F19CC-5966-47B0-986B-B7D3D8D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help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41DB4-A060-472E-86D9-2968C2FCC8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Many commands have a manual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have help information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6A67982-FDA1-4648-AD5F-E7864516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man ls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perl</a:t>
            </a:r>
            <a:r>
              <a:rPr lang="en-GB" dirty="0">
                <a:solidFill>
                  <a:schemeClr val="bg1"/>
                </a:solidFill>
              </a:rPr>
              <a:t> -h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perl</a:t>
            </a:r>
            <a:r>
              <a:rPr lang="en-GB" dirty="0">
                <a:solidFill>
                  <a:schemeClr val="bg1"/>
                </a:solidFill>
              </a:rPr>
              <a:t> --help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$ </a:t>
            </a:r>
            <a:r>
              <a:rPr lang="en-GB" dirty="0" err="1">
                <a:solidFill>
                  <a:schemeClr val="bg1"/>
                </a:solidFill>
              </a:rPr>
              <a:t>perl</a:t>
            </a:r>
            <a:r>
              <a:rPr lang="en-GB" dirty="0">
                <a:solidFill>
                  <a:schemeClr val="bg1"/>
                </a:solidFill>
              </a:rPr>
              <a:t> -help</a:t>
            </a:r>
          </a:p>
        </p:txBody>
      </p:sp>
    </p:spTree>
    <p:extLst>
      <p:ext uri="{BB962C8B-B14F-4D97-AF65-F5344CB8AC3E}">
        <p14:creationId xmlns:p14="http://schemas.microsoft.com/office/powerpoint/2010/main" val="369926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45BE-7BBE-4EC4-93B1-19577D63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Looking at files</a:t>
            </a:r>
          </a:p>
        </p:txBody>
      </p:sp>
      <p:pic>
        <p:nvPicPr>
          <p:cNvPr id="9" name="Content Placeholder 5" descr="Document outline">
            <a:extLst>
              <a:ext uri="{FF2B5EF4-FFF2-40B4-BE49-F238E27FC236}">
                <a16:creationId xmlns:a16="http://schemas.microsoft.com/office/drawing/2014/main" id="{F9ED9CE9-F0E6-46C8-8542-27C9FFA00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621212" cy="4621212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DD603-9CF1-4B02-A296-2BF9054B879B}"/>
              </a:ext>
            </a:extLst>
          </p:cNvPr>
          <p:cNvCxnSpPr>
            <a:cxnSpLocks/>
          </p:cNvCxnSpPr>
          <p:nvPr/>
        </p:nvCxnSpPr>
        <p:spPr>
          <a:xfrm>
            <a:off x="5459412" y="2076450"/>
            <a:ext cx="0" cy="3848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57C650-7C6D-46A2-A37E-9835B206720E}"/>
              </a:ext>
            </a:extLst>
          </p:cNvPr>
          <p:cNvCxnSpPr>
            <a:cxnSpLocks/>
          </p:cNvCxnSpPr>
          <p:nvPr/>
        </p:nvCxnSpPr>
        <p:spPr>
          <a:xfrm>
            <a:off x="6934200" y="2076450"/>
            <a:ext cx="0" cy="638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09886-A122-4821-8DF1-1714E7124A36}"/>
              </a:ext>
            </a:extLst>
          </p:cNvPr>
          <p:cNvCxnSpPr>
            <a:cxnSpLocks/>
          </p:cNvCxnSpPr>
          <p:nvPr/>
        </p:nvCxnSpPr>
        <p:spPr>
          <a:xfrm>
            <a:off x="8372475" y="5286375"/>
            <a:ext cx="0" cy="638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557FB7-7CE0-43CA-9AA6-95C21A24814E}"/>
              </a:ext>
            </a:extLst>
          </p:cNvPr>
          <p:cNvSpPr txBox="1"/>
          <p:nvPr/>
        </p:nvSpPr>
        <p:spPr>
          <a:xfrm>
            <a:off x="5226432" y="1707118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7638A-B256-4348-AFA7-D3BA12C6245F}"/>
              </a:ext>
            </a:extLst>
          </p:cNvPr>
          <p:cNvSpPr txBox="1"/>
          <p:nvPr/>
        </p:nvSpPr>
        <p:spPr>
          <a:xfrm>
            <a:off x="6607027" y="16906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BF2AA-B73B-4D6E-A32B-1FBF9698C221}"/>
              </a:ext>
            </a:extLst>
          </p:cNvPr>
          <p:cNvSpPr txBox="1"/>
          <p:nvPr/>
        </p:nvSpPr>
        <p:spPr>
          <a:xfrm>
            <a:off x="8134877" y="5942568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49834C-B903-4F30-B039-B3255D723CEE}"/>
              </a:ext>
            </a:extLst>
          </p:cNvPr>
          <p:cNvCxnSpPr>
            <a:cxnSpLocks/>
          </p:cNvCxnSpPr>
          <p:nvPr/>
        </p:nvCxnSpPr>
        <p:spPr>
          <a:xfrm>
            <a:off x="9810750" y="2076450"/>
            <a:ext cx="0" cy="6381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DB63D1-1C44-441A-A2D1-95D811D2E6E8}"/>
              </a:ext>
            </a:extLst>
          </p:cNvPr>
          <p:cNvCxnSpPr>
            <a:cxnSpLocks/>
          </p:cNvCxnSpPr>
          <p:nvPr/>
        </p:nvCxnSpPr>
        <p:spPr>
          <a:xfrm>
            <a:off x="9810750" y="2094468"/>
            <a:ext cx="0" cy="384810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F593C8-D20C-4AA5-BE52-C3F08E022E99}"/>
              </a:ext>
            </a:extLst>
          </p:cNvPr>
          <p:cNvSpPr txBox="1"/>
          <p:nvPr/>
        </p:nvSpPr>
        <p:spPr>
          <a:xfrm>
            <a:off x="9544491" y="16989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35298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73E9A-E7CD-4F10-806F-0685EE90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command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4352F-3554-4E6E-88E9-24BE43510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Windows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C:\Users\fieldc&gt;_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Mac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MacBook: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~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chris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$_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Linux remote server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fieldc@morgan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GB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$_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1B3FD6-62D1-4604-B14C-FB8B429B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anchor="ctr"/>
          <a:lstStyle/>
          <a:p>
            <a:r>
              <a:rPr lang="en-GB" dirty="0"/>
              <a:t>Our interface with the server is text-based, with no graphics</a:t>
            </a:r>
          </a:p>
          <a:p>
            <a:endParaRPr lang="en-GB" dirty="0"/>
          </a:p>
          <a:p>
            <a:r>
              <a:rPr lang="en-GB" dirty="0"/>
              <a:t>Through this interface we issue commands and receive output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B070-B9D8-4C10-80CE-03B6FCFE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structure of a command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B6035B-1E5D-4BE9-B671-3B6E22773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4121149"/>
            <a:ext cx="10515601" cy="20244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Examples:</a:t>
            </a:r>
          </a:p>
          <a:p>
            <a:pPr marL="0" indent="0">
              <a:buNone/>
            </a:pPr>
            <a:r>
              <a:rPr lang="en-GB" dirty="0">
                <a:solidFill>
                  <a:srgbClr val="1B9E77"/>
                </a:solidFill>
                <a:latin typeface="Consolas" panose="020B0609020204030204" pitchFamily="49" charset="0"/>
              </a:rPr>
              <a:t>	cat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570B3"/>
                </a:solidFill>
                <a:latin typeface="Consolas" panose="020B0609020204030204" pitchFamily="49" charset="0"/>
              </a:rPr>
              <a:t>file1.txt</a:t>
            </a:r>
          </a:p>
          <a:p>
            <a:pPr marL="0" indent="0">
              <a:buNone/>
            </a:pPr>
            <a:r>
              <a:rPr lang="en-GB" dirty="0">
                <a:solidFill>
                  <a:srgbClr val="1B9E77"/>
                </a:solidFill>
                <a:latin typeface="Consolas" panose="020B0609020204030204" pitchFamily="49" charset="0"/>
              </a:rPr>
              <a:t>	cat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681D"/>
                </a:solidFill>
                <a:latin typeface="Consolas" panose="020B0609020204030204" pitchFamily="49" charset="0"/>
              </a:rPr>
              <a:t>-n --</a:t>
            </a:r>
            <a:r>
              <a:rPr lang="en-GB" dirty="0" err="1">
                <a:solidFill>
                  <a:srgbClr val="DC681D"/>
                </a:solidFill>
                <a:latin typeface="Consolas" panose="020B0609020204030204" pitchFamily="49" charset="0"/>
              </a:rPr>
              <a:t>squeeze_blank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570B3"/>
                </a:solidFill>
                <a:latin typeface="Consolas" panose="020B0609020204030204" pitchFamily="49" charset="0"/>
              </a:rPr>
              <a:t>file1.txt file2.txt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12B08F5-6582-4793-A712-3B5A3B20AA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8185" y="1690688"/>
            <a:ext cx="7755630" cy="2430462"/>
          </a:xfrm>
        </p:spPr>
      </p:pic>
    </p:spTree>
    <p:extLst>
      <p:ext uri="{BB962C8B-B14F-4D97-AF65-F5344CB8AC3E}">
        <p14:creationId xmlns:p14="http://schemas.microsoft.com/office/powerpoint/2010/main" val="14545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structure of the file system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690688"/>
            <a:ext cx="13863636" cy="46212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7C246-AE7B-4BE9-9938-101FAEDE1C14}"/>
              </a:ext>
            </a:extLst>
          </p:cNvPr>
          <p:cNvSpPr txBox="1"/>
          <p:nvPr/>
        </p:nvSpPr>
        <p:spPr>
          <a:xfrm>
            <a:off x="5064243" y="1690688"/>
            <a:ext cx="1031757" cy="369332"/>
          </a:xfrm>
          <a:prstGeom prst="rect">
            <a:avLst/>
          </a:prstGeom>
          <a:solidFill>
            <a:srgbClr val="ADD8E6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5E378-F10E-4AF1-AFD5-CF1FDC16D214}"/>
              </a:ext>
            </a:extLst>
          </p:cNvPr>
          <p:cNvSpPr txBox="1"/>
          <p:nvPr/>
        </p:nvSpPr>
        <p:spPr>
          <a:xfrm>
            <a:off x="6096000" y="1690688"/>
            <a:ext cx="4764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88413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3C585-1D11-416D-B91E-FD76F026155D}"/>
              </a:ext>
            </a:extLst>
          </p:cNvPr>
          <p:cNvSpPr txBox="1"/>
          <p:nvPr/>
        </p:nvSpPr>
        <p:spPr>
          <a:xfrm>
            <a:off x="1905000" y="2932390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 are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E8423-132D-4522-9430-FD7C57E9F88E}"/>
              </a:ext>
            </a:extLst>
          </p:cNvPr>
          <p:cNvSpPr/>
          <p:nvPr/>
        </p:nvSpPr>
        <p:spPr>
          <a:xfrm>
            <a:off x="1689100" y="2999581"/>
            <a:ext cx="234950" cy="23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80AA168F-9339-4B5C-9594-04C624F4798A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where am I?</a:t>
            </a:r>
          </a:p>
        </p:txBody>
      </p:sp>
    </p:spTree>
    <p:extLst>
      <p:ext uri="{BB962C8B-B14F-4D97-AF65-F5344CB8AC3E}">
        <p14:creationId xmlns:p14="http://schemas.microsoft.com/office/powerpoint/2010/main" val="93538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23C98C-ECD9-4544-9305-268A1DA86B1F}"/>
              </a:ext>
            </a:extLst>
          </p:cNvPr>
          <p:cNvCxnSpPr>
            <a:cxnSpLocks/>
          </p:cNvCxnSpPr>
          <p:nvPr/>
        </p:nvCxnSpPr>
        <p:spPr>
          <a:xfrm flipV="1">
            <a:off x="1806575" y="2428081"/>
            <a:ext cx="1152525" cy="688975"/>
          </a:xfrm>
          <a:prstGeom prst="bentConnector3">
            <a:avLst>
              <a:gd name="adj1" fmla="val -138"/>
            </a:avLst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BA1C3272-F6B1-46F1-A93D-2E08E76773F6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fungi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/genomes/fungi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enter a directory</a:t>
            </a:r>
          </a:p>
        </p:txBody>
      </p:sp>
    </p:spTree>
    <p:extLst>
      <p:ext uri="{BB962C8B-B14F-4D97-AF65-F5344CB8AC3E}">
        <p14:creationId xmlns:p14="http://schemas.microsoft.com/office/powerpoint/2010/main" val="114774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F4BB43B-31B4-427E-9800-C712F546DA0F}"/>
              </a:ext>
            </a:extLst>
          </p:cNvPr>
          <p:cNvCxnSpPr>
            <a:cxnSpLocks/>
          </p:cNvCxnSpPr>
          <p:nvPr/>
        </p:nvCxnSpPr>
        <p:spPr>
          <a:xfrm>
            <a:off x="3295650" y="2428083"/>
            <a:ext cx="423863" cy="300036"/>
          </a:xfrm>
          <a:prstGeom prst="bentConnector3">
            <a:avLst>
              <a:gd name="adj1" fmla="val 0"/>
            </a:avLst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enter a directory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19CB8E92-AC43-444D-9707-DB112BF7CD08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cd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pwd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/genomes/fungi/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saccharomyces_cerevisiae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4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5BC318-8C40-405B-889D-B2422C02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5818" y="1118394"/>
            <a:ext cx="13863636" cy="4621212"/>
          </a:xfr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5AE8423-132D-4522-9430-FD7C57E9F88E}"/>
              </a:ext>
            </a:extLst>
          </p:cNvPr>
          <p:cNvSpPr/>
          <p:nvPr/>
        </p:nvSpPr>
        <p:spPr>
          <a:xfrm>
            <a:off x="5406231" y="2610644"/>
            <a:ext cx="234950" cy="234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D05C5-A923-4FC0-8A0D-AEDB295E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Navigation: list contents</a:t>
            </a:r>
          </a:p>
        </p:txBody>
      </p:sp>
      <p:sp>
        <p:nvSpPr>
          <p:cNvPr id="43" name="Content Placeholder 6">
            <a:extLst>
              <a:ext uri="{FF2B5EF4-FFF2-40B4-BE49-F238E27FC236}">
                <a16:creationId xmlns:a16="http://schemas.microsoft.com/office/drawing/2014/main" id="{19CB8E92-AC43-444D-9707-DB112BF7CD08}"/>
              </a:ext>
            </a:extLst>
          </p:cNvPr>
          <p:cNvSpPr txBox="1">
            <a:spLocks/>
          </p:cNvSpPr>
          <p:nvPr/>
        </p:nvSpPr>
        <p:spPr>
          <a:xfrm>
            <a:off x="0" y="5167313"/>
            <a:ext cx="12196780" cy="16906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$ 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GCF_000146045.2_R64_genomic.gff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GCF_000146045.2_R64_protein.faa</a:t>
            </a:r>
            <a:b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GCF_000146045.2_R64_genomic.fna</a:t>
            </a:r>
          </a:p>
        </p:txBody>
      </p:sp>
    </p:spTree>
    <p:extLst>
      <p:ext uri="{BB962C8B-B14F-4D97-AF65-F5344CB8AC3E}">
        <p14:creationId xmlns:p14="http://schemas.microsoft.com/office/powerpoint/2010/main" val="54595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553</Words>
  <Application>Microsoft Office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Office Theme</vt:lpstr>
      <vt:lpstr>Introduction to Unix 1</vt:lpstr>
      <vt:lpstr>What is Unix?</vt:lpstr>
      <vt:lpstr>The command line</vt:lpstr>
      <vt:lpstr>The structure of a command</vt:lpstr>
      <vt:lpstr>The structure of the file system</vt:lpstr>
      <vt:lpstr>Navigation: where am I?</vt:lpstr>
      <vt:lpstr>Navigation: enter a directory</vt:lpstr>
      <vt:lpstr>Navigation: enter a directory</vt:lpstr>
      <vt:lpstr>Navigation: list contents</vt:lpstr>
      <vt:lpstr>Navigation: go back a level</vt:lpstr>
      <vt:lpstr>Navigation: go back a level</vt:lpstr>
      <vt:lpstr>Navigation: go to directory</vt:lpstr>
      <vt:lpstr>Navigation: go to relative path</vt:lpstr>
      <vt:lpstr>Navigation: go to absolute path</vt:lpstr>
      <vt:lpstr>Navigation summary</vt:lpstr>
      <vt:lpstr>File operations: move</vt:lpstr>
      <vt:lpstr>File operations: rename</vt:lpstr>
      <vt:lpstr>File operations: copy</vt:lpstr>
      <vt:lpstr>File operations: remove</vt:lpstr>
      <vt:lpstr>Directory operations: create directory</vt:lpstr>
      <vt:lpstr>Directory operations: remove directory</vt:lpstr>
      <vt:lpstr>Operations summary</vt:lpstr>
      <vt:lpstr>Getting help</vt:lpstr>
      <vt:lpstr>Looking at files</vt:lpstr>
    </vt:vector>
  </TitlesOfParts>
  <Company>Microbiology ETH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Field  Christopher</dc:creator>
  <cp:lastModifiedBy>Field  Christopher</cp:lastModifiedBy>
  <cp:revision>94</cp:revision>
  <dcterms:created xsi:type="dcterms:W3CDTF">2018-09-30T11:35:43Z</dcterms:created>
  <dcterms:modified xsi:type="dcterms:W3CDTF">2021-11-01T14:37:08Z</dcterms:modified>
</cp:coreProperties>
</file>