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07" r:id="rId4"/>
    <p:sldId id="309" r:id="rId5"/>
    <p:sldId id="308" r:id="rId6"/>
    <p:sldId id="310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7A3"/>
    <a:srgbClr val="FF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6B70-D4A8-479C-938A-8728C79C5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041AC-DFAA-4058-851E-0EAB6E483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A888-4409-436D-A4BD-95AC7E16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5580-D686-4FC6-B7BB-12CF4421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28E2-9F03-4226-9E73-7E41C28B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06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131-B686-4B9F-93C5-78261AC5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604D-9AEF-4AFA-949E-54A25188A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7B28-B552-45E2-804C-E98EDBD7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7523-5C07-4C71-8AFF-0F87F653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3DF6-F8A6-4CC8-8CA6-9D742AFB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96585-EDA6-4A10-AE46-93F9B2535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75E45-176C-4094-8985-FDA2A2C84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0BE3-59A5-45ED-ADCE-13D6C156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6320C-B932-4CAD-8AF4-775A974B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ED39-9E41-4B54-ACE6-4C776D1B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1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FE66-5380-4426-AF88-A5819A38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CD71-506F-401A-9E55-4A086A1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E58-6031-4ED6-AF5D-3DE5A63C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0CBC-8911-4227-8A3A-3B2DE42C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6942-5A07-413E-A365-1F9A938D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EA92-12D0-4138-BFB1-BE5A41D1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7FEE-D322-4FDF-B303-43013FA2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AFBE-362F-4B64-B9AB-0AA9E2D7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07A0-D2EF-43AC-BA0B-6C9E047F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1293-B096-4BA3-81CF-44821703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B739-F33E-49FA-93E6-3E492932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1247-DF7B-4640-A131-03CE2F335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5ED20-95A9-476E-87B0-05A8E3F8F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862FA-D72E-4570-9FCD-FAD8724C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D9C05-F7A0-4F70-9155-E9DA9DFC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F84A4-FC26-4E81-9E33-96A5835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74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4797-8239-48D0-A067-E651BF8E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64E22-694E-48AC-A87E-F2B97511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01AA-973E-4A10-BE41-3550EA29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F3623-4664-46A6-8117-26B6B9A0B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EAE3F-F081-411F-B88C-818E083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183CC-AE35-475A-9534-641DA7A9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22995-7FDE-4CF8-AA52-2DF95B51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60681-87C5-4851-A8FA-3684901E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8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8BD9-E5C8-442A-86D1-24A6A150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346DE-A3E6-4D36-8B97-5473CFB6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B8CBC-E06A-4262-927F-8196C827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1663C-66A5-4B69-93DE-457F0932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D413F-4797-4546-92AF-8A899E04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BEB0F-E300-47D2-A7A7-136289C7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5B3A-FDAA-4494-8FF0-AB8B32D9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7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1FD8-862F-43B3-B171-82496341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CD10-8B09-4D17-B49F-6FDCDE0F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D730F-5F1E-493E-BE89-33C2953E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EA2D2-FC28-49D8-8310-583354D7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E319-B10A-491F-9F7C-7067F54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7C723-C76A-46B6-AC43-ABC8508C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0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4C58-AFEF-4CC6-B0B8-BD815B5A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BB188-4E6D-4EC1-8AFA-E883E3EC9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9380F-4C18-454F-94B8-04C2BED9C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56751-458C-4FFA-9104-7306E16D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E8A0E-0D3A-4969-8C9F-0C8A291B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D0037-6DF3-4D80-BF44-06C57E9B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8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F8457-5294-4A46-8792-443B70DE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7703C-1345-47F8-A32E-B69B6BCA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633E-6BEE-4D2B-8334-4A4D67803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F4D0-8814-48C9-846E-B801902CBBB5}" type="datetimeFigureOut">
              <a:rPr lang="en-GB" smtClean="0"/>
              <a:t>26.11.2021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F4450-309E-45B6-96CD-F37ADD1DE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CFB-3F07-46D3-9BF2-F4EFE9B3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6A8F-CD4A-4CCF-9C55-4ED7AED2B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A55E8-9B4F-4083-BA71-9B41EBAFC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7553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B67FD-8BD9-4CE0-AC1C-7F27A5BE9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Plotting 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2A8363-DE42-4B03-9A05-7B01CE66C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53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D9B4-541B-40E7-B6F4-4B17FA88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1DD2-3BF3-4065-B2B5-3E481AA9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Script commands execute in order, unless you control the </a:t>
            </a:r>
            <a:r>
              <a:rPr lang="en-GB" b="1" dirty="0"/>
              <a:t>program flow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if</a:t>
            </a:r>
            <a:r>
              <a:rPr lang="en-GB" dirty="0"/>
              <a:t> function performs a logical test and runs commands if passed:</a:t>
            </a:r>
          </a:p>
        </p:txBody>
      </p:sp>
    </p:spTree>
    <p:extLst>
      <p:ext uri="{BB962C8B-B14F-4D97-AF65-F5344CB8AC3E}">
        <p14:creationId xmlns:p14="http://schemas.microsoft.com/office/powerpoint/2010/main" val="8047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CA41-A23D-4D99-9B2F-830A6AC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1437C-05D6-474D-A6BB-C0E019FCF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515599" cy="160337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/>
              <a:t>Script commands execute in order, unless you control the </a:t>
            </a:r>
            <a:r>
              <a:rPr lang="en-GB" b="1" dirty="0"/>
              <a:t>program flow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if</a:t>
            </a:r>
            <a:r>
              <a:rPr lang="en-GB" dirty="0"/>
              <a:t> function performs a logical test and runs commands if passed: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A37DB6B-D3B7-43F2-84B3-8F90CE99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429000"/>
            <a:ext cx="10515600" cy="2747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if (x &gt;= 0)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 cat("x is positive")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 cat("x is negative")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82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CA41-A23D-4D99-9B2F-830A6AC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1437C-05D6-474D-A6BB-C0E019FCF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515599" cy="160337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/>
              <a:t>Script commands execute in order, unless you control the </a:t>
            </a:r>
            <a:r>
              <a:rPr lang="en-GB" b="1" dirty="0"/>
              <a:t>program flow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for</a:t>
            </a:r>
            <a:r>
              <a:rPr lang="en-GB" dirty="0"/>
              <a:t> loop runs the same commands for each </a:t>
            </a:r>
            <a:r>
              <a:rPr lang="en-GB" b="1" dirty="0"/>
              <a:t>iteration</a:t>
            </a:r>
            <a:r>
              <a:rPr lang="en-GB" dirty="0"/>
              <a:t> of a variable: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A37DB6B-D3B7-43F2-84B3-8F90CE99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429000"/>
            <a:ext cx="10515600" cy="2747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in 1:10){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 cat(paste("Loop",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,"!"))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92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CA41-A23D-4D99-9B2F-830A6AC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1437C-05D6-474D-A6BB-C0E019FCF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515599" cy="160337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/>
              <a:t>Script commands execute in order, unless you control the </a:t>
            </a:r>
            <a:r>
              <a:rPr lang="en-GB" b="1" dirty="0"/>
              <a:t>program flow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*</a:t>
            </a:r>
            <a:r>
              <a:rPr lang="en-GB" b="1" dirty="0"/>
              <a:t>apply</a:t>
            </a:r>
            <a:r>
              <a:rPr lang="en-GB" dirty="0"/>
              <a:t> series of functions operate on each item in a container: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A37DB6B-D3B7-43F2-84B3-8F90CE99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429000"/>
            <a:ext cx="10515600" cy="2747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data(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EuStockMarkets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stock_average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&lt;- apply(EuStockMarkets,1,mean)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# apply operates row-wise (1) or col-wise (2)</a:t>
            </a:r>
          </a:p>
        </p:txBody>
      </p:sp>
    </p:spTree>
    <p:extLst>
      <p:ext uri="{BB962C8B-B14F-4D97-AF65-F5344CB8AC3E}">
        <p14:creationId xmlns:p14="http://schemas.microsoft.com/office/powerpoint/2010/main" val="153344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56C6-6011-44BB-A23F-7D7A7433C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 Flow 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0FD4F6B-8E1C-469F-9E6A-8BC72B8FC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5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123E-CE59-40B4-A342-6B21B85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8E272-4613-44F4-B13A-A9D7252A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 is expandable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Additional functions and features can be added through </a:t>
            </a:r>
            <a:r>
              <a:rPr lang="en-GB" b="1" dirty="0"/>
              <a:t>packages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function </a:t>
            </a:r>
            <a:r>
              <a:rPr lang="en-GB" b="1" dirty="0"/>
              <a:t>library()</a:t>
            </a:r>
            <a:r>
              <a:rPr lang="en-GB" dirty="0"/>
              <a:t> allows you to load a package by name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function </a:t>
            </a:r>
            <a:r>
              <a:rPr lang="en-GB" b="1" dirty="0" err="1"/>
              <a:t>install.packages</a:t>
            </a:r>
            <a:r>
              <a:rPr lang="en-GB" b="1" dirty="0"/>
              <a:t>()</a:t>
            </a:r>
            <a:r>
              <a:rPr lang="en-GB" dirty="0"/>
              <a:t> allows you to install a package by name</a:t>
            </a:r>
          </a:p>
        </p:txBody>
      </p:sp>
    </p:spTree>
    <p:extLst>
      <p:ext uri="{BB962C8B-B14F-4D97-AF65-F5344CB8AC3E}">
        <p14:creationId xmlns:p14="http://schemas.microsoft.com/office/powerpoint/2010/main" val="157135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AB3D-D81A-49D5-B604-C371A03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199F-81D9-4BA5-A270-9CA27EA9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  <a:p>
            <a:r>
              <a:rPr lang="en-GB" dirty="0"/>
              <a:t>Statistical functions</a:t>
            </a:r>
          </a:p>
          <a:p>
            <a:r>
              <a:rPr lang="en-GB" dirty="0"/>
              <a:t>Basic plots</a:t>
            </a:r>
          </a:p>
          <a:p>
            <a:r>
              <a:rPr lang="en-GB" dirty="0"/>
              <a:t>Program flow</a:t>
            </a:r>
          </a:p>
          <a:p>
            <a:r>
              <a:rPr lang="en-GB" dirty="0"/>
              <a:t>Writing a function</a:t>
            </a:r>
          </a:p>
          <a:p>
            <a:r>
              <a:rPr lang="en-GB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46258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A37DB6B-D3B7-43F2-84B3-8F90CE99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406290"/>
            <a:ext cx="10515600" cy="891448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GB" b="0" i="0" dirty="0">
                <a:solidFill>
                  <a:srgbClr val="E5E7EB"/>
                </a:solidFill>
                <a:effectLst/>
                <a:latin typeface="Consolas" panose="020B0609020204030204" pitchFamily="49" charset="0"/>
              </a:rPr>
              <a:t>mean(x, trim = 0, na.rm = FALSE, …)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6CA41-A23D-4D99-9B2F-830A6AC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1437C-05D6-474D-A6BB-C0E019FCF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429000"/>
            <a:ext cx="10515599" cy="2888436"/>
          </a:xfrm>
        </p:spPr>
        <p:txBody>
          <a:bodyPr numCol="1">
            <a:normAutofit/>
          </a:bodyPr>
          <a:lstStyle/>
          <a:p>
            <a:pPr marL="0" indent="0">
              <a:buNone/>
              <a:tabLst>
                <a:tab pos="5111750" algn="l"/>
              </a:tabLst>
            </a:pPr>
            <a:r>
              <a:rPr lang="en-GB" dirty="0"/>
              <a:t>Function name	mean</a:t>
            </a:r>
          </a:p>
          <a:p>
            <a:pPr marL="0" indent="0">
              <a:buNone/>
              <a:tabLst>
                <a:tab pos="5111750" algn="l"/>
              </a:tabLst>
            </a:pPr>
            <a:r>
              <a:rPr lang="en-GB" dirty="0"/>
              <a:t>Arguments	x, trim, na.rm</a:t>
            </a:r>
          </a:p>
          <a:p>
            <a:pPr marL="0" indent="0">
              <a:buNone/>
              <a:tabLst>
                <a:tab pos="5111750" algn="l"/>
              </a:tabLst>
            </a:pPr>
            <a:r>
              <a:rPr lang="en-GB" dirty="0"/>
              <a:t>Required argument	x</a:t>
            </a:r>
          </a:p>
          <a:p>
            <a:pPr marL="0" indent="0">
              <a:buNone/>
              <a:tabLst>
                <a:tab pos="5111750" algn="l"/>
              </a:tabLst>
            </a:pPr>
            <a:r>
              <a:rPr lang="en-GB" dirty="0"/>
              <a:t>Default values	trim = 0, na.rm = FALSE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E67B701-A907-45F4-B60D-08DC3BED8EE3}"/>
              </a:ext>
            </a:extLst>
          </p:cNvPr>
          <p:cNvSpPr txBox="1">
            <a:spLocks/>
          </p:cNvSpPr>
          <p:nvPr/>
        </p:nvSpPr>
        <p:spPr>
          <a:xfrm>
            <a:off x="838200" y="1825627"/>
            <a:ext cx="10515599" cy="5806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Functions are set pieces of code that perform a specific task</a:t>
            </a:r>
          </a:p>
        </p:txBody>
      </p:sp>
    </p:spTree>
    <p:extLst>
      <p:ext uri="{BB962C8B-B14F-4D97-AF65-F5344CB8AC3E}">
        <p14:creationId xmlns:p14="http://schemas.microsoft.com/office/powerpoint/2010/main" val="367421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CA41-A23D-4D99-9B2F-830A6AC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1437C-05D6-474D-A6BB-C0E019FCF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515599" cy="128905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/>
              <a:t>Arguments can be specified by position or name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A37DB6B-D3B7-43F2-84B3-8F90CE99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14676"/>
            <a:ext cx="10515600" cy="306228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E5E7EB"/>
                </a:solidFill>
                <a:effectLst/>
                <a:latin typeface="Consolas" panose="020B0609020204030204" pitchFamily="49" charset="0"/>
              </a:rPr>
              <a:t># Make a vector</a:t>
            </a:r>
          </a:p>
          <a:p>
            <a:pPr marL="0" indent="0">
              <a:buNone/>
            </a:pPr>
            <a:r>
              <a:rPr lang="en-GB" dirty="0">
                <a:solidFill>
                  <a:srgbClr val="E5E7EB"/>
                </a:solidFill>
                <a:latin typeface="Consolas" panose="020B0609020204030204" pitchFamily="49" charset="0"/>
              </a:rPr>
              <a:t>v &lt;- 1:10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E5E7EB"/>
                </a:solidFill>
                <a:effectLst/>
                <a:latin typeface="Consolas" panose="020B0609020204030204" pitchFamily="49" charset="0"/>
              </a:rPr>
              <a:t># Specify arguments by position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E5E7EB"/>
                </a:solidFill>
                <a:effectLst/>
                <a:latin typeface="Consolas" panose="020B0609020204030204" pitchFamily="49" charset="0"/>
              </a:rPr>
              <a:t>mean(v, 0.1)</a:t>
            </a:r>
          </a:p>
          <a:p>
            <a:pPr marL="0" indent="0">
              <a:buNone/>
            </a:pPr>
            <a:r>
              <a:rPr lang="en-GB" dirty="0">
                <a:solidFill>
                  <a:srgbClr val="E5E7EB"/>
                </a:solidFill>
                <a:latin typeface="Consolas" panose="020B0609020204030204" pitchFamily="49" charset="0"/>
              </a:rPr>
              <a:t># Specify arguments by name</a:t>
            </a:r>
          </a:p>
          <a:p>
            <a:pPr marL="0" indent="0">
              <a:buNone/>
            </a:pPr>
            <a:r>
              <a:rPr lang="en-GB" dirty="0">
                <a:solidFill>
                  <a:srgbClr val="E5E7EB"/>
                </a:solidFill>
                <a:latin typeface="Consolas" panose="020B0609020204030204" pitchFamily="49" charset="0"/>
              </a:rPr>
              <a:t>mean(trim = 0.1, x = v)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2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7314-D8EF-4CD5-B1F1-22075F78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help</a:t>
            </a:r>
          </a:p>
        </p:txBody>
      </p:sp>
      <p:pic>
        <p:nvPicPr>
          <p:cNvPr id="6" name="Content Placeholder 5" descr="Table&#10;&#10;Description automatically generated with low confidence">
            <a:extLst>
              <a:ext uri="{FF2B5EF4-FFF2-40B4-BE49-F238E27FC236}">
                <a16:creationId xmlns:a16="http://schemas.microsoft.com/office/drawing/2014/main" id="{38C20173-CB33-4BBD-9DD2-E3084815CF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38" y="1825625"/>
            <a:ext cx="4417124" cy="4351338"/>
          </a:xfr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12393D2-CA8D-4562-8ACF-AC351170F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1"/>
          </a:solidFill>
        </p:spPr>
        <p:txBody>
          <a:bodyPr/>
          <a:lstStyle/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# Help with named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ftn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?mean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help("mean")</a:t>
            </a:r>
          </a:p>
          <a:p>
            <a:pPr marL="2603500" indent="-260350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# Search all help files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??mean</a:t>
            </a:r>
          </a:p>
        </p:txBody>
      </p:sp>
    </p:spTree>
    <p:extLst>
      <p:ext uri="{BB962C8B-B14F-4D97-AF65-F5344CB8AC3E}">
        <p14:creationId xmlns:p14="http://schemas.microsoft.com/office/powerpoint/2010/main" val="126183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E0D7-C953-4DFB-A716-DDABFD93A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 + Help Demo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6203795-9FC6-4753-B22B-B218DDA47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3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90E8-42EB-45B5-8AB1-1B0859DC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 in 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C17DC6-29DC-49C4-8297-B3F53A72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Vast array of functions available for all kinds of statistics.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use the </a:t>
            </a:r>
            <a:r>
              <a:rPr lang="en-GB" b="1" dirty="0"/>
              <a:t>formula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  <a:tabLst>
                <a:tab pos="3857625" algn="l"/>
              </a:tabLst>
            </a:pPr>
            <a:r>
              <a:rPr lang="en-GB" dirty="0"/>
              <a:t>	</a:t>
            </a:r>
            <a:r>
              <a:rPr lang="en-GB" dirty="0" err="1"/>
              <a:t>varX</a:t>
            </a:r>
            <a:r>
              <a:rPr lang="en-GB" dirty="0"/>
              <a:t> ~ </a:t>
            </a:r>
            <a:r>
              <a:rPr lang="en-GB" dirty="0" err="1"/>
              <a:t>varY</a:t>
            </a:r>
            <a:r>
              <a:rPr lang="en-GB" dirty="0"/>
              <a:t> + </a:t>
            </a:r>
            <a:r>
              <a:rPr lang="en-GB" dirty="0" err="1"/>
              <a:t>varZ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Variable X is related to Variable Y and Variable Z</a:t>
            </a:r>
          </a:p>
        </p:txBody>
      </p:sp>
    </p:spTree>
    <p:extLst>
      <p:ext uri="{BB962C8B-B14F-4D97-AF65-F5344CB8AC3E}">
        <p14:creationId xmlns:p14="http://schemas.microsoft.com/office/powerpoint/2010/main" val="408033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90E8-42EB-45B5-8AB1-1B0859DC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 in 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C17DC6-29DC-49C4-8297-B3F53A72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Vast array of functions available for all kinds of statistics.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use the </a:t>
            </a:r>
            <a:r>
              <a:rPr lang="en-GB" b="1" dirty="0"/>
              <a:t>formula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  <a:tabLst>
                <a:tab pos="3857625" algn="l"/>
              </a:tabLst>
            </a:pPr>
            <a:r>
              <a:rPr lang="en-GB" dirty="0"/>
              <a:t>	</a:t>
            </a:r>
            <a:r>
              <a:rPr lang="en-GB" dirty="0" err="1"/>
              <a:t>varX</a:t>
            </a:r>
            <a:r>
              <a:rPr lang="en-GB" dirty="0"/>
              <a:t> ~ </a:t>
            </a:r>
            <a:r>
              <a:rPr lang="en-GB" dirty="0" err="1"/>
              <a:t>varY</a:t>
            </a:r>
            <a:r>
              <a:rPr lang="en-GB" dirty="0"/>
              <a:t> + </a:t>
            </a:r>
            <a:r>
              <a:rPr lang="en-GB" dirty="0" err="1"/>
              <a:t>varZ</a:t>
            </a:r>
            <a:r>
              <a:rPr lang="en-GB" dirty="0"/>
              <a:t> </a:t>
            </a:r>
            <a:r>
              <a:rPr lang="en-GB" b="1" dirty="0"/>
              <a:t>+ </a:t>
            </a:r>
            <a:r>
              <a:rPr lang="en-GB" b="1" dirty="0" err="1"/>
              <a:t>varY:varZ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Variable X is related to Variable Y and Variable Z </a:t>
            </a:r>
            <a:r>
              <a:rPr lang="en-GB" b="1" dirty="0"/>
              <a:t>and their interaction</a:t>
            </a:r>
          </a:p>
        </p:txBody>
      </p:sp>
    </p:spTree>
    <p:extLst>
      <p:ext uri="{BB962C8B-B14F-4D97-AF65-F5344CB8AC3E}">
        <p14:creationId xmlns:p14="http://schemas.microsoft.com/office/powerpoint/2010/main" val="394159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8257-476C-4F0E-BC28-E1FDB719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8B3D-FA13-45FB-A684-EEE06518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Fundamental function is </a:t>
            </a:r>
            <a:r>
              <a:rPr lang="en-GB" b="1" dirty="0"/>
              <a:t>plot</a:t>
            </a:r>
            <a:r>
              <a:rPr lang="en-GB" dirty="0"/>
              <a:t> for lines and points; other functions exist for other basic plot types such as </a:t>
            </a:r>
            <a:r>
              <a:rPr lang="en-GB" b="1" dirty="0"/>
              <a:t>boxplot</a:t>
            </a:r>
            <a:r>
              <a:rPr lang="en-GB" dirty="0"/>
              <a:t> or </a:t>
            </a:r>
            <a:r>
              <a:rPr lang="en-GB" b="1" dirty="0"/>
              <a:t>hist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Plots are very customisable in terms of layout, colours, shapes, axes, scales, labels and so on, and the exercises show some of these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people find the base plot functions too limiting, so if you are interested in learning a new syntax, look up </a:t>
            </a:r>
            <a:r>
              <a:rPr lang="en-GB" b="1" dirty="0" err="1"/>
              <a:t>ggplot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22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517</Words>
  <Application>Microsoft Office PowerPoint</Application>
  <PresentationFormat>Widescreen</PresentationFormat>
  <Paragraphs>90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Introduction to R 2</vt:lpstr>
      <vt:lpstr>PowerPoint Presentation</vt:lpstr>
      <vt:lpstr>Functions</vt:lpstr>
      <vt:lpstr>Using a function</vt:lpstr>
      <vt:lpstr>Getting help</vt:lpstr>
      <vt:lpstr>Functions + Help Demo</vt:lpstr>
      <vt:lpstr>Statistics in R</vt:lpstr>
      <vt:lpstr>Statistics in R</vt:lpstr>
      <vt:lpstr>Plotting in R</vt:lpstr>
      <vt:lpstr>Plotting Demo</vt:lpstr>
      <vt:lpstr>Program Flow</vt:lpstr>
      <vt:lpstr>Program Flow</vt:lpstr>
      <vt:lpstr>Program Flow</vt:lpstr>
      <vt:lpstr>Program Flow</vt:lpstr>
      <vt:lpstr>Program Flow Demo</vt:lpstr>
      <vt:lpstr>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Field  Christopher</dc:creator>
  <cp:lastModifiedBy>Field  Christopher</cp:lastModifiedBy>
  <cp:revision>56</cp:revision>
  <dcterms:created xsi:type="dcterms:W3CDTF">2021-10-25T13:18:26Z</dcterms:created>
  <dcterms:modified xsi:type="dcterms:W3CDTF">2021-11-26T13:38:57Z</dcterms:modified>
</cp:coreProperties>
</file>