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571-0B95-8D48-AF14-364B6A5D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BCB9E-0CCC-3046-AD6B-B73E474F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157-AB1B-654D-85F6-68A56B8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E32B-733F-B346-85E0-3F67ED4F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3B6E-31AF-944E-A887-07BB391A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7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E2BF-F455-6642-8EF2-9E92B6DB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D0572-368E-964C-92BD-968F1FD8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0FF0-7633-A04C-9664-411473F1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A112-4320-454C-8038-0DDB2379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E1BD-5FF1-244C-82CE-BDEA4A34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04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7E6A9-01A9-4E48-9904-977370813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0AFDE-DDE3-1449-8DA8-22B4918E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AE09-D1AA-9948-A741-37693A8D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AEC2-AA75-354F-AA8E-FF8119B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02F1-ED2F-2040-95D1-2D7D43CA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80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10AC-493B-944C-8637-44E3E413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4D20-0364-5540-BBAE-3980224A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76C7-9459-CC4B-B3FB-CFBAA74E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0A93-9AA1-C643-9C1F-0577BD5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BDB8-87E5-7D43-B0AE-B510BEF8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79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C57-4634-6A46-B3B6-F2AE897B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F20A-558B-5F43-95F8-1A5FA2AD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3E54-A9DC-1F41-ABDA-7811EDF3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19A5-B624-934C-876C-697E226E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0CDE-EA39-DE4A-8691-A81CE291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5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0E61-AF60-9840-AD62-9CF4EF7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FC48-BD20-4143-B3F1-A70E2A4F3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B1025-3A40-7E46-AE2A-7DF1AA1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7D50-87F9-E248-8F08-A78C376D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CB1C4-024B-CE40-8E97-BEB4E80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899C-4DBE-E840-B940-856DFAD8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884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9EF3-BF26-994E-B378-33E6F3AF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A7DF-041B-8045-B582-B27723F5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68B6A-2FED-AF4E-9E0D-6D1E74A3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C8064-5FB9-0646-B005-65C6F4CE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9E340-B38D-7440-8FBF-B05288DD8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04A82-0D00-9C4F-8A7F-A195E5F8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82104-3913-1E47-9AC3-05579771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9255C-015E-5844-9A65-E2A79EE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29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BA19-E0F4-C145-9F6B-66E50910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E2E-FA39-4740-A94A-D19C36E9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9FB96-884A-B84C-A95E-D18D669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113AE-628A-E247-A13A-C236A71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0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800C1-B72C-4343-BE87-75B51239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72AA7-2749-D54C-AE76-5251050B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A9CDD-20E4-5C4F-AF71-DD38FDC7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447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306-338C-2940-964D-E99388EF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C109-0176-1B4B-B0C9-20F2CCD4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8ACC3-8451-044A-9A3E-0A1F434B4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3AF5-A838-BA4D-837E-76E0D043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037EF-5762-E143-B3C0-7C3DEC58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C92F-9CC1-504F-97B4-1F5C1FE2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44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B41E-5DD4-954F-AF45-9B2C8D3C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EC7DC-A145-5E47-B58B-EBBF58E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67B1-A8CD-4849-9496-DC6CE06B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F662-C83C-E540-A359-DDD0ED32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2B14-CFB1-7840-9A87-EE2F4843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55A2-3119-2D4B-8C41-BFF4251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96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B09C4-30DE-0540-BEBB-586F5A87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8155-53AA-FF44-83C6-F910ECA6F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E746-0EEC-224B-977B-ADBFC9176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E7B6-2773-DD4F-9D73-1A72ED53D6F3}" type="datetimeFigureOut">
              <a:rPr lang="en-CH" smtClean="0"/>
              <a:t>22.09.20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99E7-4F13-6847-A701-EEC29BC9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E1A7-5468-DC49-9DE7-C267DEABC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79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cbi.100551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B0A6-4A5A-EB45-8BBB-0A1101763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Good Enough Practices In Scientific Computing (And Data Management)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8C62-209F-B640-9512-FCE690E50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https://doi.org/10.1371/journal.pcbi.1005510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803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9BCB-1618-5F47-9239-5F28B0D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Good Enough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E2E2-6FBB-1A4D-86BA-24700D27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ym typeface="Wingdings" pitchFamily="2" charset="2"/>
              </a:rPr>
              <a:t>Scratch</a:t>
            </a:r>
            <a:r>
              <a:rPr lang="en-GB" dirty="0">
                <a:sym typeface="Wingdings" pitchFamily="2" charset="2"/>
              </a:rPr>
              <a:t> Folder</a:t>
            </a:r>
          </a:p>
          <a:p>
            <a:pPr lvl="1"/>
            <a:r>
              <a:rPr lang="en-GB" b="1" dirty="0">
                <a:sym typeface="Wingdings" pitchFamily="2" charset="2"/>
              </a:rPr>
              <a:t>0raw</a:t>
            </a:r>
            <a:r>
              <a:rPr lang="en-GB" dirty="0">
                <a:sym typeface="Wingdings" pitchFamily="2" charset="2"/>
              </a:rPr>
              <a:t>  Raw data</a:t>
            </a:r>
          </a:p>
          <a:p>
            <a:pPr lvl="1"/>
            <a:r>
              <a:rPr lang="en-GB" b="1" dirty="0">
                <a:sym typeface="Wingdings" pitchFamily="2" charset="2"/>
              </a:rPr>
              <a:t>1cutadapt</a:t>
            </a:r>
            <a:r>
              <a:rPr lang="en-GB" dirty="0">
                <a:sym typeface="Wingdings" pitchFamily="2" charset="2"/>
              </a:rPr>
              <a:t>  remove adapters</a:t>
            </a:r>
          </a:p>
          <a:p>
            <a:pPr lvl="1"/>
            <a:r>
              <a:rPr lang="en-GB" b="1" dirty="0">
                <a:sym typeface="Wingdings" pitchFamily="2" charset="2"/>
              </a:rPr>
              <a:t>2filterAndTrim</a:t>
            </a:r>
            <a:r>
              <a:rPr lang="en-GB" dirty="0">
                <a:sym typeface="Wingdings" pitchFamily="2" charset="2"/>
              </a:rPr>
              <a:t>  remove low quality bases</a:t>
            </a: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…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sz="1400" dirty="0">
                <a:latin typeface="Courier" pitchFamily="2" charset="0"/>
                <a:sym typeface="Wingdings" pitchFamily="2" charset="2"/>
              </a:rPr>
              <a:t>ls /551-1119-00L_FALL2020_TEA/scratch/NOVOGENE/novo1/1cutadapt/100A_NOVO1/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/>
                </a:solidFill>
                <a:latin typeface="Courier" pitchFamily="2" charset="0"/>
                <a:sym typeface="Wingdings" pitchFamily="2" charset="2"/>
              </a:rPr>
              <a:t>100A_NOVO1.cutadapt.benchmark  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/>
                </a:solidFill>
                <a:latin typeface="Courier" pitchFamily="2" charset="0"/>
                <a:sym typeface="Wingdings" pitchFamily="2" charset="2"/>
              </a:rPr>
              <a:t>100A_NOVO1.cutadapt.command  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/>
                </a:solidFill>
                <a:latin typeface="Courier" pitchFamily="2" charset="0"/>
                <a:sym typeface="Wingdings" pitchFamily="2" charset="2"/>
              </a:rPr>
              <a:t>100A_NOVO1.cutadapt.done  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/>
                </a:solidFill>
                <a:latin typeface="Courier" pitchFamily="2" charset="0"/>
                <a:sym typeface="Wingdings" pitchFamily="2" charset="2"/>
              </a:rPr>
              <a:t>100A_NOVO1.cutadapt.log  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/>
                </a:solidFill>
                <a:latin typeface="Courier" pitchFamily="2" charset="0"/>
                <a:sym typeface="Wingdings" pitchFamily="2" charset="2"/>
              </a:rPr>
              <a:t>100A_NOVO1_R1.fastq.gz  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/>
                </a:solidFill>
                <a:latin typeface="Courier" pitchFamily="2" charset="0"/>
                <a:sym typeface="Wingdings" pitchFamily="2" charset="2"/>
              </a:rPr>
              <a:t>100A_NOVO1_R2.fastq.gz</a:t>
            </a:r>
          </a:p>
        </p:txBody>
      </p:sp>
    </p:spTree>
    <p:extLst>
      <p:ext uri="{BB962C8B-B14F-4D97-AF65-F5344CB8AC3E}">
        <p14:creationId xmlns:p14="http://schemas.microsoft.com/office/powerpoint/2010/main" val="232936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D3B-1825-AB4B-A1DD-5918F5B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Code/Software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98A5-9D99-7B48-ACC1-57481B5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Project-Level</a:t>
            </a:r>
          </a:p>
          <a:p>
            <a:pPr lvl="1"/>
            <a:r>
              <a:rPr lang="en-CH" dirty="0"/>
              <a:t>Use language specific guidelines for code/structure</a:t>
            </a:r>
          </a:p>
          <a:p>
            <a:pPr lvl="1"/>
            <a:r>
              <a:rPr lang="en-GB" dirty="0"/>
              <a:t>G</a:t>
            </a:r>
            <a:r>
              <a:rPr lang="en-CH" dirty="0"/>
              <a:t>et familiar with git </a:t>
            </a:r>
            <a:r>
              <a:rPr lang="en-CH" dirty="0">
                <a:sym typeface="Wingdings" pitchFamily="2" charset="2"/>
              </a:rPr>
              <a:t> Versioning</a:t>
            </a:r>
          </a:p>
          <a:p>
            <a:pPr lvl="1"/>
            <a:r>
              <a:rPr lang="en-CH" dirty="0">
                <a:sym typeface="Wingdings" pitchFamily="2" charset="2"/>
              </a:rPr>
              <a:t>Test Driven Design</a:t>
            </a:r>
          </a:p>
          <a:p>
            <a:pPr lvl="1"/>
            <a:r>
              <a:rPr lang="en-CH" dirty="0">
                <a:sym typeface="Wingdings" pitchFamily="2" charset="2"/>
              </a:rPr>
              <a:t>Automated testing</a:t>
            </a:r>
          </a:p>
          <a:p>
            <a:r>
              <a:rPr lang="en-CH" dirty="0">
                <a:sym typeface="Wingdings" pitchFamily="2" charset="2"/>
              </a:rPr>
              <a:t>Code-Level</a:t>
            </a:r>
          </a:p>
          <a:p>
            <a:pPr lvl="1"/>
            <a:r>
              <a:rPr lang="en-CH" dirty="0">
                <a:sym typeface="Wingdings" pitchFamily="2" charset="2"/>
              </a:rPr>
              <a:t>Comment</a:t>
            </a:r>
          </a:p>
          <a:p>
            <a:pPr lvl="1"/>
            <a:r>
              <a:rPr lang="en-CH" dirty="0">
                <a:sym typeface="Wingdings" pitchFamily="2" charset="2"/>
              </a:rPr>
              <a:t>If the comment is complicated so is the code</a:t>
            </a:r>
          </a:p>
          <a:p>
            <a:pPr lvl="1"/>
            <a:r>
              <a:rPr lang="en-CH" dirty="0">
                <a:sym typeface="Wingdings" pitchFamily="2" charset="2"/>
              </a:rPr>
              <a:t>Semantic Naming</a:t>
            </a:r>
          </a:p>
          <a:p>
            <a:pPr lvl="1"/>
            <a:r>
              <a:rPr lang="en-CH" dirty="0">
                <a:sym typeface="Wingdings" pitchFamily="2" charset="2"/>
              </a:rPr>
              <a:t>Simple is always better</a:t>
            </a:r>
          </a:p>
          <a:p>
            <a:pPr lvl="1"/>
            <a:r>
              <a:rPr lang="en-CH" dirty="0">
                <a:sym typeface="Wingdings" pitchFamily="2" charset="2"/>
              </a:rPr>
              <a:t>Don’t repeat yourself</a:t>
            </a:r>
          </a:p>
          <a:p>
            <a:pPr lvl="1"/>
            <a:endParaRPr lang="en-CH" dirty="0">
              <a:sym typeface="Wingdings" pitchFamily="2" charset="2"/>
            </a:endParaRP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634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D3B-1825-AB4B-A1DD-5918F5B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98A5-9D99-7B48-ACC1-57481B5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that everyone is on the same page</a:t>
            </a:r>
          </a:p>
          <a:p>
            <a:r>
              <a:rPr lang="en-US" dirty="0">
                <a:sym typeface="Wingdings" pitchFamily="2" charset="2"/>
              </a:rPr>
              <a:t>Goals first, details later</a:t>
            </a:r>
          </a:p>
          <a:p>
            <a:r>
              <a:rPr lang="en-US" dirty="0">
                <a:sym typeface="Wingdings" pitchFamily="2" charset="2"/>
              </a:rPr>
              <a:t>Delegate duties, set deadlines  People are busy.</a:t>
            </a:r>
          </a:p>
          <a:p>
            <a:r>
              <a:rPr lang="en-US" dirty="0">
                <a:sym typeface="Wingdings" pitchFamily="2" charset="2"/>
              </a:rPr>
              <a:t>React to questions/requests ASAP.  --&gt; Sometimes you cant afford to wait</a:t>
            </a:r>
          </a:p>
          <a:p>
            <a:r>
              <a:rPr lang="en-US" dirty="0">
                <a:sym typeface="Wingdings" pitchFamily="2" charset="2"/>
              </a:rPr>
              <a:t>Share whatever you can share</a:t>
            </a:r>
          </a:p>
          <a:p>
            <a:pPr lvl="1"/>
            <a:r>
              <a:rPr lang="en-US" dirty="0">
                <a:sym typeface="Wingdings" pitchFamily="2" charset="2"/>
              </a:rPr>
              <a:t>Versioned Code  Git</a:t>
            </a:r>
          </a:p>
          <a:p>
            <a:pPr lvl="1"/>
            <a:r>
              <a:rPr lang="en-US" dirty="0">
                <a:sym typeface="Wingdings" pitchFamily="2" charset="2"/>
              </a:rPr>
              <a:t>Versioned Data   </a:t>
            </a:r>
            <a:r>
              <a:rPr lang="en-US" dirty="0" err="1">
                <a:sym typeface="Wingdings" pitchFamily="2" charset="2"/>
              </a:rPr>
              <a:t>Zenodo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CH" dirty="0">
              <a:sym typeface="Wingdings" pitchFamily="2" charset="2"/>
            </a:endParaRPr>
          </a:p>
          <a:p>
            <a:pPr lvl="1"/>
            <a:endParaRPr lang="en-CH" dirty="0">
              <a:sym typeface="Wingdings" pitchFamily="2" charset="2"/>
            </a:endParaRP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561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D3B-1825-AB4B-A1DD-5918F5B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98A5-9D99-7B48-ACC1-57481B5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There will be iterations/Plans will change</a:t>
            </a:r>
          </a:p>
          <a:p>
            <a:r>
              <a:rPr lang="en-US" dirty="0">
                <a:sym typeface="Wingdings" pitchFamily="2" charset="2"/>
              </a:rPr>
              <a:t>Be conservative with time estimates (Expectation Management)</a:t>
            </a:r>
          </a:p>
          <a:p>
            <a:r>
              <a:rPr lang="en-US" dirty="0">
                <a:sym typeface="Wingdings" pitchFamily="2" charset="2"/>
              </a:rPr>
              <a:t>Set a standard for data hygiene and follow ruthless</a:t>
            </a:r>
          </a:p>
          <a:p>
            <a:pPr lvl="1"/>
            <a:r>
              <a:rPr lang="en-US" dirty="0">
                <a:sym typeface="Wingdings" pitchFamily="2" charset="2"/>
              </a:rPr>
              <a:t>E.g. once a week, documentation, deletion</a:t>
            </a:r>
          </a:p>
          <a:p>
            <a:r>
              <a:rPr lang="en-US" dirty="0">
                <a:sym typeface="Wingdings" pitchFamily="2" charset="2"/>
              </a:rPr>
              <a:t>Untested code shouldn’t become public</a:t>
            </a:r>
          </a:p>
          <a:p>
            <a:r>
              <a:rPr lang="en-US" dirty="0">
                <a:sym typeface="Wingdings" pitchFamily="2" charset="2"/>
              </a:rPr>
              <a:t>Version/DOI Freezes</a:t>
            </a:r>
          </a:p>
          <a:p>
            <a:r>
              <a:rPr lang="en-US" dirty="0">
                <a:sym typeface="Wingdings" pitchFamily="2" charset="2"/>
              </a:rPr>
              <a:t>Think 2-3 steps ahead </a:t>
            </a:r>
            <a:r>
              <a:rPr lang="en-US">
                <a:sym typeface="Wingdings" pitchFamily="2" charset="2"/>
              </a:rPr>
              <a:t> Overall goal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CH" dirty="0">
              <a:sym typeface="Wingdings" pitchFamily="2" charset="2"/>
            </a:endParaRPr>
          </a:p>
          <a:p>
            <a:pPr lvl="1"/>
            <a:endParaRPr lang="en-CH" dirty="0">
              <a:sym typeface="Wingdings" pitchFamily="2" charset="2"/>
            </a:endParaRP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031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0801-A77B-C645-96BB-3721A69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0C09-F49C-5140-A8E7-A8328CD8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Projects/ Pairs of 2</a:t>
            </a:r>
          </a:p>
          <a:p>
            <a:r>
              <a:rPr lang="en-CH" dirty="0"/>
              <a:t>Decide on common project</a:t>
            </a:r>
          </a:p>
          <a:p>
            <a:pPr lvl="1"/>
            <a:r>
              <a:rPr lang="en-GB" dirty="0"/>
              <a:t>N</a:t>
            </a:r>
            <a:r>
              <a:rPr lang="en-CH" dirty="0"/>
              <a:t>ame</a:t>
            </a:r>
          </a:p>
          <a:p>
            <a:pPr lvl="1"/>
            <a:r>
              <a:rPr lang="en-GB" dirty="0"/>
              <a:t>S</a:t>
            </a:r>
            <a:r>
              <a:rPr lang="en-CH" dirty="0"/>
              <a:t>tructure</a:t>
            </a:r>
          </a:p>
          <a:p>
            <a:pPr lvl="1"/>
            <a:r>
              <a:rPr lang="en-CH" dirty="0"/>
              <a:t>Goals</a:t>
            </a:r>
          </a:p>
          <a:p>
            <a:pPr lvl="1"/>
            <a:r>
              <a:rPr lang="en-CH"/>
              <a:t>…</a:t>
            </a:r>
          </a:p>
          <a:p>
            <a:pPr marL="457200" lvl="1" indent="0">
              <a:buNone/>
            </a:pPr>
            <a:endParaRPr lang="en-CH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27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9C177-E2F2-3548-8152-C9AC66E9B199}"/>
              </a:ext>
            </a:extLst>
          </p:cNvPr>
          <p:cNvSpPr/>
          <p:nvPr/>
        </p:nvSpPr>
        <p:spPr>
          <a:xfrm>
            <a:off x="455489" y="96919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Planning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C0F11E1-9FEF-DA4E-84A4-C0AC176B82E2}"/>
              </a:ext>
            </a:extLst>
          </p:cNvPr>
          <p:cNvSpPr/>
          <p:nvPr/>
        </p:nvSpPr>
        <p:spPr>
          <a:xfrm>
            <a:off x="2352785" y="969192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Raw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3E8EB-1800-7748-89F8-1CFA37B60613}"/>
              </a:ext>
            </a:extLst>
          </p:cNvPr>
          <p:cNvSpPr/>
          <p:nvPr/>
        </p:nvSpPr>
        <p:spPr>
          <a:xfrm>
            <a:off x="4640495" y="969191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Prim.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D09DD-DBE2-1C43-9F34-EACF35ACBDE3}"/>
              </a:ext>
            </a:extLst>
          </p:cNvPr>
          <p:cNvSpPr/>
          <p:nvPr/>
        </p:nvSpPr>
        <p:spPr>
          <a:xfrm>
            <a:off x="9963360" y="96405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Tidy Up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59BF4B9-7EF7-8946-B2E0-58E7C4FF39FF}"/>
              </a:ext>
            </a:extLst>
          </p:cNvPr>
          <p:cNvSpPr/>
          <p:nvPr/>
        </p:nvSpPr>
        <p:spPr>
          <a:xfrm>
            <a:off x="6792931" y="969191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88B28F0-A4B8-9D44-98E0-DAA62B0E627B}"/>
              </a:ext>
            </a:extLst>
          </p:cNvPr>
          <p:cNvSpPr/>
          <p:nvPr/>
        </p:nvSpPr>
        <p:spPr>
          <a:xfrm>
            <a:off x="8280971" y="312847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41F56-AD0D-2B42-83FC-3592FB428F98}"/>
              </a:ext>
            </a:extLst>
          </p:cNvPr>
          <p:cNvSpPr/>
          <p:nvPr/>
        </p:nvSpPr>
        <p:spPr>
          <a:xfrm>
            <a:off x="6295491" y="3119056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Exp.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A74EC-B3F5-DC42-ABFB-2EF339CAB11D}"/>
              </a:ext>
            </a:extLst>
          </p:cNvPr>
          <p:cNvSpPr/>
          <p:nvPr/>
        </p:nvSpPr>
        <p:spPr>
          <a:xfrm>
            <a:off x="4672174" y="4607100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Ext. Collab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9FD71A-D573-1340-9D46-F96BF7E4FFD2}"/>
              </a:ext>
            </a:extLst>
          </p:cNvPr>
          <p:cNvSpPr/>
          <p:nvPr/>
        </p:nvSpPr>
        <p:spPr>
          <a:xfrm>
            <a:off x="4179871" y="311476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F3FF4-1229-0045-B48E-C88A2B5A9B5C}"/>
              </a:ext>
            </a:extLst>
          </p:cNvPr>
          <p:cNvSpPr/>
          <p:nvPr/>
        </p:nvSpPr>
        <p:spPr>
          <a:xfrm>
            <a:off x="1544124" y="3128479"/>
            <a:ext cx="1407559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Writing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B9E-A34D-DE41-BBBB-104794B32C78}"/>
              </a:ext>
            </a:extLst>
          </p:cNvPr>
          <p:cNvSpPr/>
          <p:nvPr/>
        </p:nvSpPr>
        <p:spPr>
          <a:xfrm>
            <a:off x="1113248" y="114722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Supervisor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B998E-D2F7-0C40-8892-80EE7C2BC7FE}"/>
              </a:ext>
            </a:extLst>
          </p:cNvPr>
          <p:cNvSpPr/>
          <p:nvPr/>
        </p:nvSpPr>
        <p:spPr>
          <a:xfrm>
            <a:off x="603180" y="4533468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Peer Review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DC480-6D71-F444-9384-024D696DDC74}"/>
              </a:ext>
            </a:extLst>
          </p:cNvPr>
          <p:cNvCxnSpPr>
            <a:stCxn id="4" idx="3"/>
            <a:endCxn id="5" idx="5"/>
          </p:cNvCxnSpPr>
          <p:nvPr/>
        </p:nvCxnSpPr>
        <p:spPr>
          <a:xfrm>
            <a:off x="1450370" y="1241458"/>
            <a:ext cx="970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F8A165-B1BF-BE4C-BE62-30437BF2F09A}"/>
              </a:ext>
            </a:extLst>
          </p:cNvPr>
          <p:cNvCxnSpPr>
            <a:stCxn id="5" idx="2"/>
            <a:endCxn id="7" idx="1"/>
          </p:cNvCxnSpPr>
          <p:nvPr/>
        </p:nvCxnSpPr>
        <p:spPr>
          <a:xfrm flipV="1">
            <a:off x="3740224" y="1241457"/>
            <a:ext cx="900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3D54-5DE9-E941-A2DF-538F5B9267B5}"/>
              </a:ext>
            </a:extLst>
          </p:cNvPr>
          <p:cNvCxnSpPr>
            <a:cxnSpLocks/>
            <a:stCxn id="7" idx="3"/>
            <a:endCxn id="10" idx="5"/>
          </p:cNvCxnSpPr>
          <p:nvPr/>
        </p:nvCxnSpPr>
        <p:spPr>
          <a:xfrm>
            <a:off x="5635376" y="1241457"/>
            <a:ext cx="1225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28DADC-9CB7-9247-B103-6CA41EFF7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48436" y="1236318"/>
            <a:ext cx="171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BB7F4-CE43-9B49-A785-AC4F549545E4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flipH="1">
            <a:off x="9668410" y="1508583"/>
            <a:ext cx="792391" cy="189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292260-B483-684B-953D-028720E1B0E8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952930" y="659253"/>
            <a:ext cx="982680" cy="3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7F5A70-BE92-2344-A6F4-EC4DC36C9E8D}"/>
              </a:ext>
            </a:extLst>
          </p:cNvPr>
          <p:cNvCxnSpPr>
            <a:stCxn id="11" idx="5"/>
            <a:endCxn id="12" idx="3"/>
          </p:cNvCxnSpPr>
          <p:nvPr/>
        </p:nvCxnSpPr>
        <p:spPr>
          <a:xfrm flipH="1" flipV="1">
            <a:off x="7290372" y="3391322"/>
            <a:ext cx="1058665" cy="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C6D5D4-D7B5-AD42-92A9-951376722E54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H="1" flipV="1">
            <a:off x="5567310" y="3387035"/>
            <a:ext cx="728181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B7FB26-435C-7A44-8398-04175E8995F4}"/>
              </a:ext>
            </a:extLst>
          </p:cNvPr>
          <p:cNvCxnSpPr>
            <a:stCxn id="14" idx="5"/>
            <a:endCxn id="15" idx="3"/>
          </p:cNvCxnSpPr>
          <p:nvPr/>
        </p:nvCxnSpPr>
        <p:spPr>
          <a:xfrm flipH="1">
            <a:off x="2951683" y="3387035"/>
            <a:ext cx="1296254" cy="1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121D-F7DD-C247-B32D-BFBDCE31CE03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flipH="1">
            <a:off x="5667055" y="3663587"/>
            <a:ext cx="1125877" cy="12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90904-8991-3B45-9F74-FBE81DD063A0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flipH="1" flipV="1">
            <a:off x="4839557" y="3659300"/>
            <a:ext cx="330058" cy="9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F4B7531-A364-F54C-9257-4845AD897D37}"/>
              </a:ext>
            </a:extLst>
          </p:cNvPr>
          <p:cNvCxnSpPr>
            <a:stCxn id="17" idx="3"/>
          </p:cNvCxnSpPr>
          <p:nvPr/>
        </p:nvCxnSpPr>
        <p:spPr>
          <a:xfrm flipV="1">
            <a:off x="2247903" y="3673010"/>
            <a:ext cx="413104" cy="113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A4AD6B1-0634-0946-879A-0CD4B2DF9C2E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952930" y="3400744"/>
            <a:ext cx="591195" cy="1132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0B703F1-08DB-974D-B5E3-269665EC2A80}"/>
              </a:ext>
            </a:extLst>
          </p:cNvPr>
          <p:cNvSpPr/>
          <p:nvPr/>
        </p:nvSpPr>
        <p:spPr>
          <a:xfrm>
            <a:off x="0" y="2274008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Paper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292C0D3-2065-2A4A-8548-EFF6505039D4}"/>
              </a:ext>
            </a:extLst>
          </p:cNvPr>
          <p:cNvCxnSpPr>
            <a:stCxn id="15" idx="0"/>
            <a:endCxn id="54" idx="2"/>
          </p:cNvCxnSpPr>
          <p:nvPr/>
        </p:nvCxnSpPr>
        <p:spPr>
          <a:xfrm rot="16200000" flipV="1">
            <a:off x="1526570" y="2407144"/>
            <a:ext cx="582205" cy="86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9C177-E2F2-3548-8152-C9AC66E9B199}"/>
              </a:ext>
            </a:extLst>
          </p:cNvPr>
          <p:cNvSpPr/>
          <p:nvPr/>
        </p:nvSpPr>
        <p:spPr>
          <a:xfrm>
            <a:off x="455489" y="96919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Planning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C0F11E1-9FEF-DA4E-84A4-C0AC176B82E2}"/>
              </a:ext>
            </a:extLst>
          </p:cNvPr>
          <p:cNvSpPr/>
          <p:nvPr/>
        </p:nvSpPr>
        <p:spPr>
          <a:xfrm>
            <a:off x="2352785" y="969192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Raw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3E8EB-1800-7748-89F8-1CFA37B60613}"/>
              </a:ext>
            </a:extLst>
          </p:cNvPr>
          <p:cNvSpPr/>
          <p:nvPr/>
        </p:nvSpPr>
        <p:spPr>
          <a:xfrm>
            <a:off x="4640495" y="969191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Prim.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D09DD-DBE2-1C43-9F34-EACF35ACBDE3}"/>
              </a:ext>
            </a:extLst>
          </p:cNvPr>
          <p:cNvSpPr/>
          <p:nvPr/>
        </p:nvSpPr>
        <p:spPr>
          <a:xfrm>
            <a:off x="9963360" y="96405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Tidy Up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59BF4B9-7EF7-8946-B2E0-58E7C4FF39FF}"/>
              </a:ext>
            </a:extLst>
          </p:cNvPr>
          <p:cNvSpPr/>
          <p:nvPr/>
        </p:nvSpPr>
        <p:spPr>
          <a:xfrm>
            <a:off x="6792931" y="969191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88B28F0-A4B8-9D44-98E0-DAA62B0E627B}"/>
              </a:ext>
            </a:extLst>
          </p:cNvPr>
          <p:cNvSpPr/>
          <p:nvPr/>
        </p:nvSpPr>
        <p:spPr>
          <a:xfrm>
            <a:off x="8280971" y="312847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41F56-AD0D-2B42-83FC-3592FB428F98}"/>
              </a:ext>
            </a:extLst>
          </p:cNvPr>
          <p:cNvSpPr/>
          <p:nvPr/>
        </p:nvSpPr>
        <p:spPr>
          <a:xfrm>
            <a:off x="6295491" y="3119056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Exp.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A74EC-B3F5-DC42-ABFB-2EF339CAB11D}"/>
              </a:ext>
            </a:extLst>
          </p:cNvPr>
          <p:cNvSpPr/>
          <p:nvPr/>
        </p:nvSpPr>
        <p:spPr>
          <a:xfrm>
            <a:off x="4672174" y="4607100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Ext. Collab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9FD71A-D573-1340-9D46-F96BF7E4FFD2}"/>
              </a:ext>
            </a:extLst>
          </p:cNvPr>
          <p:cNvSpPr/>
          <p:nvPr/>
        </p:nvSpPr>
        <p:spPr>
          <a:xfrm>
            <a:off x="4179871" y="311476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F3FF4-1229-0045-B48E-C88A2B5A9B5C}"/>
              </a:ext>
            </a:extLst>
          </p:cNvPr>
          <p:cNvSpPr/>
          <p:nvPr/>
        </p:nvSpPr>
        <p:spPr>
          <a:xfrm>
            <a:off x="1544124" y="3128479"/>
            <a:ext cx="1407559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Writing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B9E-A34D-DE41-BBBB-104794B32C78}"/>
              </a:ext>
            </a:extLst>
          </p:cNvPr>
          <p:cNvSpPr/>
          <p:nvPr/>
        </p:nvSpPr>
        <p:spPr>
          <a:xfrm>
            <a:off x="1113248" y="114722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Supervisor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B998E-D2F7-0C40-8892-80EE7C2BC7FE}"/>
              </a:ext>
            </a:extLst>
          </p:cNvPr>
          <p:cNvSpPr/>
          <p:nvPr/>
        </p:nvSpPr>
        <p:spPr>
          <a:xfrm>
            <a:off x="603180" y="4533468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Peer Review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DC480-6D71-F444-9384-024D696DDC74}"/>
              </a:ext>
            </a:extLst>
          </p:cNvPr>
          <p:cNvCxnSpPr>
            <a:stCxn id="4" idx="3"/>
            <a:endCxn id="5" idx="5"/>
          </p:cNvCxnSpPr>
          <p:nvPr/>
        </p:nvCxnSpPr>
        <p:spPr>
          <a:xfrm>
            <a:off x="1450370" y="1241458"/>
            <a:ext cx="970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F8A165-B1BF-BE4C-BE62-30437BF2F09A}"/>
              </a:ext>
            </a:extLst>
          </p:cNvPr>
          <p:cNvCxnSpPr>
            <a:stCxn id="5" idx="2"/>
            <a:endCxn id="7" idx="1"/>
          </p:cNvCxnSpPr>
          <p:nvPr/>
        </p:nvCxnSpPr>
        <p:spPr>
          <a:xfrm flipV="1">
            <a:off x="3740224" y="1241457"/>
            <a:ext cx="900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3D54-5DE9-E941-A2DF-538F5B9267B5}"/>
              </a:ext>
            </a:extLst>
          </p:cNvPr>
          <p:cNvCxnSpPr>
            <a:cxnSpLocks/>
            <a:stCxn id="7" idx="3"/>
            <a:endCxn id="10" idx="5"/>
          </p:cNvCxnSpPr>
          <p:nvPr/>
        </p:nvCxnSpPr>
        <p:spPr>
          <a:xfrm>
            <a:off x="5635376" y="1241457"/>
            <a:ext cx="1225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28DADC-9CB7-9247-B103-6CA41EFF7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48436" y="1236318"/>
            <a:ext cx="171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BB7F4-CE43-9B49-A785-AC4F549545E4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flipH="1">
            <a:off x="9668410" y="1508583"/>
            <a:ext cx="792391" cy="189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292260-B483-684B-953D-028720E1B0E8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952930" y="659253"/>
            <a:ext cx="982680" cy="3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7F5A70-BE92-2344-A6F4-EC4DC36C9E8D}"/>
              </a:ext>
            </a:extLst>
          </p:cNvPr>
          <p:cNvCxnSpPr>
            <a:stCxn id="11" idx="5"/>
            <a:endCxn id="12" idx="3"/>
          </p:cNvCxnSpPr>
          <p:nvPr/>
        </p:nvCxnSpPr>
        <p:spPr>
          <a:xfrm flipH="1" flipV="1">
            <a:off x="7290372" y="3391322"/>
            <a:ext cx="1058665" cy="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C6D5D4-D7B5-AD42-92A9-951376722E54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H="1" flipV="1">
            <a:off x="5567310" y="3387035"/>
            <a:ext cx="728181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B7FB26-435C-7A44-8398-04175E8995F4}"/>
              </a:ext>
            </a:extLst>
          </p:cNvPr>
          <p:cNvCxnSpPr>
            <a:stCxn id="14" idx="5"/>
            <a:endCxn id="15" idx="3"/>
          </p:cNvCxnSpPr>
          <p:nvPr/>
        </p:nvCxnSpPr>
        <p:spPr>
          <a:xfrm flipH="1">
            <a:off x="2951683" y="3387035"/>
            <a:ext cx="1296254" cy="1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121D-F7DD-C247-B32D-BFBDCE31CE03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flipH="1">
            <a:off x="5667055" y="3663587"/>
            <a:ext cx="1125877" cy="12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90904-8991-3B45-9F74-FBE81DD063A0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flipH="1" flipV="1">
            <a:off x="4839557" y="3659300"/>
            <a:ext cx="330058" cy="9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F4B7531-A364-F54C-9257-4845AD897D37}"/>
              </a:ext>
            </a:extLst>
          </p:cNvPr>
          <p:cNvCxnSpPr>
            <a:stCxn id="17" idx="3"/>
          </p:cNvCxnSpPr>
          <p:nvPr/>
        </p:nvCxnSpPr>
        <p:spPr>
          <a:xfrm flipV="1">
            <a:off x="2247903" y="3673010"/>
            <a:ext cx="413104" cy="113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A4AD6B1-0634-0946-879A-0CD4B2DF9C2E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952930" y="3400744"/>
            <a:ext cx="591195" cy="1132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0B703F1-08DB-974D-B5E3-269665EC2A80}"/>
              </a:ext>
            </a:extLst>
          </p:cNvPr>
          <p:cNvSpPr/>
          <p:nvPr/>
        </p:nvSpPr>
        <p:spPr>
          <a:xfrm>
            <a:off x="0" y="2274008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Paper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292C0D3-2065-2A4A-8548-EFF6505039D4}"/>
              </a:ext>
            </a:extLst>
          </p:cNvPr>
          <p:cNvCxnSpPr>
            <a:stCxn id="15" idx="0"/>
            <a:endCxn id="54" idx="2"/>
          </p:cNvCxnSpPr>
          <p:nvPr/>
        </p:nvCxnSpPr>
        <p:spPr>
          <a:xfrm rot="16200000" flipV="1">
            <a:off x="1526570" y="2407144"/>
            <a:ext cx="582205" cy="86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C548E-2A7C-AD41-80F3-F9CDD372A704}"/>
              </a:ext>
            </a:extLst>
          </p:cNvPr>
          <p:cNvCxnSpPr>
            <a:stCxn id="14" idx="1"/>
            <a:endCxn id="5" idx="4"/>
          </p:cNvCxnSpPr>
          <p:nvPr/>
        </p:nvCxnSpPr>
        <p:spPr>
          <a:xfrm flipH="1" flipV="1">
            <a:off x="3080538" y="1513723"/>
            <a:ext cx="1895152" cy="160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B07719-6C10-F64F-8582-64F26E998CF0}"/>
              </a:ext>
            </a:extLst>
          </p:cNvPr>
          <p:cNvCxnSpPr>
            <a:stCxn id="14" idx="1"/>
            <a:endCxn id="10" idx="4"/>
          </p:cNvCxnSpPr>
          <p:nvPr/>
        </p:nvCxnSpPr>
        <p:spPr>
          <a:xfrm flipV="1">
            <a:off x="4975690" y="1513722"/>
            <a:ext cx="2544994" cy="160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500E92-C3B9-4441-9BA3-C620018D799F}"/>
              </a:ext>
            </a:extLst>
          </p:cNvPr>
          <p:cNvCxnSpPr>
            <a:stCxn id="14" idx="5"/>
            <a:endCxn id="4" idx="2"/>
          </p:cNvCxnSpPr>
          <p:nvPr/>
        </p:nvCxnSpPr>
        <p:spPr>
          <a:xfrm flipH="1" flipV="1">
            <a:off x="952930" y="1513723"/>
            <a:ext cx="3295007" cy="187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F20196-FF80-194E-9A1C-CC40CB26FEBD}"/>
              </a:ext>
            </a:extLst>
          </p:cNvPr>
          <p:cNvCxnSpPr>
            <a:stCxn id="16" idx="2"/>
            <a:endCxn id="14" idx="1"/>
          </p:cNvCxnSpPr>
          <p:nvPr/>
        </p:nvCxnSpPr>
        <p:spPr>
          <a:xfrm>
            <a:off x="1935610" y="659253"/>
            <a:ext cx="3040080" cy="24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1087A-AFBF-A845-833E-F812270E1BC8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2757971" y="386988"/>
            <a:ext cx="7205389" cy="84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DBC5AA-C7C2-4D42-96C9-843A4727A569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flipV="1">
            <a:off x="4975690" y="1513722"/>
            <a:ext cx="162246" cy="160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BA3E41-A67F-DF43-9393-954CE0171107}"/>
              </a:ext>
            </a:extLst>
          </p:cNvPr>
          <p:cNvCxnSpPr>
            <a:stCxn id="12" idx="0"/>
            <a:endCxn id="10" idx="3"/>
          </p:cNvCxnSpPr>
          <p:nvPr/>
        </p:nvCxnSpPr>
        <p:spPr>
          <a:xfrm flipV="1">
            <a:off x="6792932" y="1513722"/>
            <a:ext cx="659685" cy="160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730A4D-80D0-3E46-A195-0BC96824B264}"/>
              </a:ext>
            </a:extLst>
          </p:cNvPr>
          <p:cNvCxnSpPr>
            <a:stCxn id="13" idx="1"/>
            <a:endCxn id="4" idx="2"/>
          </p:cNvCxnSpPr>
          <p:nvPr/>
        </p:nvCxnSpPr>
        <p:spPr>
          <a:xfrm flipH="1" flipV="1">
            <a:off x="952930" y="1513723"/>
            <a:ext cx="3719244" cy="336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61ED0-11B1-4A45-BB3B-95587B84FEDE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H="1" flipV="1">
            <a:off x="1935610" y="659253"/>
            <a:ext cx="4857322" cy="245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2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0F3-4F91-9845-8D66-AD24414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A5F7-4841-2545-A5F8-A8EF4688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sym typeface="Wingdings" pitchFamily="2" charset="2"/>
              </a:rPr>
              <a:t>Iterations are part of the scientific process. It’s important to remember why certain decisions were taken</a:t>
            </a:r>
          </a:p>
          <a:p>
            <a:r>
              <a:rPr lang="en-CH" dirty="0">
                <a:sym typeface="Wingdings" pitchFamily="2" charset="2"/>
              </a:rPr>
              <a:t>Make the future you happy </a:t>
            </a:r>
          </a:p>
          <a:p>
            <a:r>
              <a:rPr lang="en-CH" dirty="0">
                <a:sym typeface="Wingdings" pitchFamily="2" charset="2"/>
              </a:rPr>
              <a:t>Write up/document/backup anything relevant</a:t>
            </a:r>
          </a:p>
          <a:p>
            <a:pPr lvl="1"/>
            <a:r>
              <a:rPr lang="en-CH" dirty="0">
                <a:sym typeface="Wingdings" pitchFamily="2" charset="2"/>
              </a:rPr>
              <a:t>Data </a:t>
            </a:r>
          </a:p>
          <a:p>
            <a:pPr lvl="1"/>
            <a:r>
              <a:rPr lang="en-CH" dirty="0">
                <a:sym typeface="Wingdings" pitchFamily="2" charset="2"/>
              </a:rPr>
              <a:t>Decisions/Discussions</a:t>
            </a:r>
          </a:p>
          <a:p>
            <a:pPr lvl="1"/>
            <a:r>
              <a:rPr lang="en-CH" dirty="0">
                <a:sym typeface="Wingdings" pitchFamily="2" charset="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940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527-6462-0442-8C24-D9A7700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535E-046E-5E4C-B90E-EDEDA6BE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Define</a:t>
            </a:r>
          </a:p>
          <a:p>
            <a:pPr lvl="1"/>
            <a:r>
              <a:rPr lang="en-CH" dirty="0"/>
              <a:t>Goals</a:t>
            </a:r>
          </a:p>
          <a:p>
            <a:pPr lvl="1"/>
            <a:r>
              <a:rPr lang="en-CH" dirty="0"/>
              <a:t>Milestones</a:t>
            </a:r>
          </a:p>
          <a:p>
            <a:pPr lvl="1"/>
            <a:r>
              <a:rPr lang="en-CH" dirty="0"/>
              <a:t>Timeline</a:t>
            </a:r>
          </a:p>
          <a:p>
            <a:pPr lvl="1"/>
            <a:r>
              <a:rPr lang="en-CH" dirty="0"/>
              <a:t>Collaborators</a:t>
            </a:r>
          </a:p>
          <a:p>
            <a:r>
              <a:rPr lang="en-CH" dirty="0"/>
              <a:t>Be aware</a:t>
            </a:r>
          </a:p>
          <a:p>
            <a:pPr lvl="1"/>
            <a:r>
              <a:rPr lang="en-CH" dirty="0"/>
              <a:t>Potential bottlenecks (People can be bottlenecks too)</a:t>
            </a:r>
          </a:p>
          <a:p>
            <a:pPr lvl="1"/>
            <a:r>
              <a:rPr lang="en-CH" dirty="0"/>
              <a:t>Be realistic. You will not get it right in the first try</a:t>
            </a:r>
          </a:p>
          <a:p>
            <a:pPr lvl="1"/>
            <a:r>
              <a:rPr lang="en-CH" dirty="0"/>
              <a:t>Add a buffer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761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9B3-A994-444D-9721-BF6D2F2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5AEC-A89D-0E48-AC6C-DFF2004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Raw Data:</a:t>
            </a:r>
          </a:p>
          <a:p>
            <a:pPr lvl="1"/>
            <a:r>
              <a:rPr lang="en-CH" dirty="0"/>
              <a:t>Never change raw data (You also don’t change measurements?)</a:t>
            </a:r>
          </a:p>
          <a:p>
            <a:pPr lvl="1"/>
            <a:r>
              <a:rPr lang="en-CH" dirty="0"/>
              <a:t>Back-up raw data</a:t>
            </a:r>
          </a:p>
          <a:p>
            <a:pPr lvl="1"/>
            <a:r>
              <a:rPr lang="en-CH" dirty="0"/>
              <a:t>Make it findable (ENA/Zenodo after publication)</a:t>
            </a:r>
          </a:p>
          <a:p>
            <a:pPr lvl="1"/>
            <a:r>
              <a:rPr lang="en-CH" dirty="0"/>
              <a:t>Make it usable </a:t>
            </a:r>
            <a:r>
              <a:rPr lang="en-CH" dirty="0">
                <a:sym typeface="Wingdings" pitchFamily="2" charset="2"/>
              </a:rPr>
              <a:t> Describe the data</a:t>
            </a:r>
          </a:p>
          <a:p>
            <a:r>
              <a:rPr lang="en-CH" dirty="0"/>
              <a:t>Processed Data:</a:t>
            </a:r>
          </a:p>
          <a:p>
            <a:pPr lvl="1"/>
            <a:r>
              <a:rPr lang="en-CH" dirty="0"/>
              <a:t>Never change output of machine generated data</a:t>
            </a:r>
          </a:p>
          <a:p>
            <a:pPr lvl="1"/>
            <a:r>
              <a:rPr lang="en-CH" dirty="0"/>
              <a:t>Back-up “expensive” data</a:t>
            </a:r>
          </a:p>
          <a:p>
            <a:pPr lvl="1"/>
            <a:r>
              <a:rPr lang="en-CH" dirty="0"/>
              <a:t>Document all steps taken to get from raw data to here</a:t>
            </a:r>
          </a:p>
          <a:p>
            <a:pPr lvl="1"/>
            <a:r>
              <a:rPr lang="en-CH" dirty="0"/>
              <a:t>Use UUID</a:t>
            </a:r>
          </a:p>
          <a:p>
            <a:pPr lvl="1"/>
            <a:r>
              <a:rPr lang="en-CH" dirty="0"/>
              <a:t>Processed Data will change </a:t>
            </a:r>
            <a:r>
              <a:rPr lang="en-CH" dirty="0">
                <a:sym typeface="Wingdings" pitchFamily="2" charset="2"/>
              </a:rPr>
              <a:t> Version your data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2022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A5A5-0BC5-434B-90F4-BC1910D4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8A4F-53C1-884B-82A5-E763091D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 project is a self-contained entity defined by goals. Try not to mix projects</a:t>
            </a:r>
          </a:p>
          <a:p>
            <a:r>
              <a:rPr lang="en-CH" dirty="0"/>
              <a:t>Organise your projects with a standard template </a:t>
            </a:r>
          </a:p>
          <a:p>
            <a:pPr lvl="1"/>
            <a:r>
              <a:rPr lang="en-CH" dirty="0"/>
              <a:t>Name</a:t>
            </a:r>
          </a:p>
          <a:p>
            <a:pPr lvl="1"/>
            <a:r>
              <a:rPr lang="en-CH" dirty="0"/>
              <a:t>Subfolders (Separate Code from Data)</a:t>
            </a:r>
          </a:p>
          <a:p>
            <a:pPr lvl="1"/>
            <a:r>
              <a:rPr lang="en-CH" dirty="0"/>
              <a:t>Freezes</a:t>
            </a:r>
          </a:p>
          <a:p>
            <a:pPr lvl="1"/>
            <a:r>
              <a:rPr lang="en-CH" dirty="0"/>
              <a:t>Readme/Changelog </a:t>
            </a:r>
            <a:r>
              <a:rPr lang="en-CH" dirty="0">
                <a:sym typeface="Wingdings" pitchFamily="2" charset="2"/>
              </a:rPr>
              <a:t> Keep it up to date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503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083-C1AD-E74C-894D-58E56C0C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DE75-F6F9-D646-8214-B392C49B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Project </a:t>
            </a:r>
            <a:r>
              <a:rPr lang="en-CH" dirty="0">
                <a:sym typeface="Wingdings" pitchFamily="2" charset="2"/>
              </a:rPr>
              <a:t> project_1</a:t>
            </a:r>
          </a:p>
          <a:p>
            <a:pPr lvl="1"/>
            <a:r>
              <a:rPr lang="en-CH" dirty="0">
                <a:sym typeface="Wingdings" pitchFamily="2" charset="2"/>
              </a:rPr>
              <a:t>Subfolders</a:t>
            </a:r>
          </a:p>
          <a:p>
            <a:pPr lvl="2"/>
            <a:r>
              <a:rPr lang="en-GB" dirty="0">
                <a:sym typeface="Wingdings" pitchFamily="2" charset="2"/>
              </a:rPr>
              <a:t>D</a:t>
            </a:r>
            <a:r>
              <a:rPr lang="en-CH" dirty="0">
                <a:sym typeface="Wingdings" pitchFamily="2" charset="2"/>
              </a:rPr>
              <a:t>ata1</a:t>
            </a:r>
          </a:p>
          <a:p>
            <a:pPr lvl="2"/>
            <a:r>
              <a:rPr lang="en-CH" dirty="0">
                <a:sym typeface="Wingdings" pitchFamily="2" charset="2"/>
              </a:rPr>
              <a:t>Data2</a:t>
            </a:r>
          </a:p>
          <a:p>
            <a:pPr lvl="2"/>
            <a:r>
              <a:rPr lang="en-GB" dirty="0">
                <a:sym typeface="Wingdings" pitchFamily="2" charset="2"/>
              </a:rPr>
              <a:t>M</a:t>
            </a:r>
            <a:r>
              <a:rPr lang="en-CH" dirty="0">
                <a:sym typeface="Wingdings" pitchFamily="2" charset="2"/>
              </a:rPr>
              <a:t>etadata.final.txt</a:t>
            </a:r>
          </a:p>
          <a:p>
            <a:pPr lvl="2"/>
            <a:r>
              <a:rPr lang="en-CH" dirty="0">
                <a:sym typeface="Wingdings" pitchFamily="2" charset="2"/>
              </a:rPr>
              <a:t>Metadata.final.final.txt</a:t>
            </a:r>
          </a:p>
          <a:p>
            <a:pPr lvl="2"/>
            <a:r>
              <a:rPr lang="en-CH" dirty="0">
                <a:sym typeface="Wingdings" pitchFamily="2" charset="2"/>
              </a:rPr>
              <a:t>Metadata.final.final.xlxs</a:t>
            </a:r>
          </a:p>
          <a:p>
            <a:pPr lvl="2"/>
            <a:r>
              <a:rPr lang="en-GB" dirty="0">
                <a:sym typeface="Wingdings" pitchFamily="2" charset="2"/>
              </a:rPr>
              <a:t>results.v1-8.2020</a:t>
            </a:r>
          </a:p>
          <a:p>
            <a:pPr lvl="2"/>
            <a:r>
              <a:rPr lang="en-GB" dirty="0">
                <a:sym typeface="Wingdings" pitchFamily="2" charset="2"/>
              </a:rPr>
              <a:t>results.v2-7.2020</a:t>
            </a:r>
          </a:p>
          <a:p>
            <a:pPr lvl="2"/>
            <a:r>
              <a:rPr lang="en-GB" dirty="0" err="1">
                <a:sym typeface="Wingdings" pitchFamily="2" charset="2"/>
              </a:rPr>
              <a:t>myCode.R</a:t>
            </a:r>
            <a:endParaRPr lang="en-GB" dirty="0">
              <a:sym typeface="Wingdings" pitchFamily="2" charset="2"/>
            </a:endParaRPr>
          </a:p>
          <a:p>
            <a:pPr lvl="2"/>
            <a:r>
              <a:rPr lang="en-GB" dirty="0">
                <a:sym typeface="Wingdings" pitchFamily="2" charset="2"/>
              </a:rPr>
              <a:t>myCode2.R</a:t>
            </a:r>
            <a:endParaRPr lang="en-CH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3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9BCB-1618-5F47-9239-5F28B0D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Good Enough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E2E2-6FBB-1A4D-86BA-24700D27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/>
              <a:t>551-1119-00L_FALL2020_TEA</a:t>
            </a:r>
          </a:p>
          <a:p>
            <a:pPr lvl="1"/>
            <a:r>
              <a:rPr lang="en-GB" dirty="0"/>
              <a:t>Subfolders</a:t>
            </a:r>
          </a:p>
          <a:p>
            <a:pPr lvl="2"/>
            <a:r>
              <a:rPr lang="en-GB" b="1" dirty="0">
                <a:sym typeface="Wingdings" pitchFamily="2" charset="2"/>
              </a:rPr>
              <a:t>code</a:t>
            </a:r>
            <a:r>
              <a:rPr lang="en-GB" dirty="0">
                <a:sym typeface="Wingdings" pitchFamily="2" charset="2"/>
              </a:rPr>
              <a:t>  Commands/Code/Pipeline</a:t>
            </a:r>
          </a:p>
          <a:p>
            <a:pPr lvl="2"/>
            <a:r>
              <a:rPr lang="en-GB" b="1" dirty="0">
                <a:sym typeface="Wingdings" pitchFamily="2" charset="2"/>
              </a:rPr>
              <a:t>data</a:t>
            </a:r>
            <a:r>
              <a:rPr lang="en-GB" dirty="0">
                <a:sym typeface="Wingdings" pitchFamily="2" charset="2"/>
              </a:rPr>
              <a:t>  Productive data generated in this project, including raw data</a:t>
            </a:r>
          </a:p>
          <a:p>
            <a:pPr lvl="2"/>
            <a:r>
              <a:rPr lang="en-GB" b="1" dirty="0">
                <a:sym typeface="Wingdings" pitchFamily="2" charset="2"/>
              </a:rPr>
              <a:t>scratch</a:t>
            </a:r>
            <a:r>
              <a:rPr lang="en-GB" dirty="0">
                <a:sym typeface="Wingdings" pitchFamily="2" charset="2"/>
              </a:rPr>
              <a:t>  Non productive data, temp files, sandbox</a:t>
            </a:r>
          </a:p>
          <a:p>
            <a:pPr lvl="1"/>
            <a:r>
              <a:rPr lang="en-GB" dirty="0">
                <a:sym typeface="Wingdings" pitchFamily="2" charset="2"/>
              </a:rPr>
              <a:t>Files:</a:t>
            </a:r>
          </a:p>
          <a:p>
            <a:pPr lvl="2"/>
            <a:r>
              <a:rPr lang="en-GB" b="1" dirty="0">
                <a:sym typeface="Wingdings" pitchFamily="2" charset="2"/>
              </a:rPr>
              <a:t>Readme</a:t>
            </a:r>
          </a:p>
          <a:p>
            <a:pPr lvl="2"/>
            <a:r>
              <a:rPr lang="en-GB" b="1" dirty="0">
                <a:sym typeface="Wingdings" pitchFamily="2" charset="2"/>
              </a:rPr>
              <a:t>Progress</a:t>
            </a:r>
          </a:p>
          <a:p>
            <a:pPr lvl="2"/>
            <a:r>
              <a:rPr lang="en-GB" b="1" dirty="0">
                <a:sym typeface="Wingdings" pitchFamily="2" charset="2"/>
              </a:rPr>
              <a:t>Description</a:t>
            </a:r>
          </a:p>
          <a:p>
            <a:pPr lvl="2"/>
            <a:r>
              <a:rPr lang="en-GB" b="1" dirty="0" err="1">
                <a:sym typeface="Wingdings" pitchFamily="2" charset="2"/>
              </a:rPr>
              <a:t>Howto</a:t>
            </a:r>
            <a:endParaRPr lang="en-CH" b="1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441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600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Good Enough Practices In Scientific Computing (And Data Management)</vt:lpstr>
      <vt:lpstr>PowerPoint Presentation</vt:lpstr>
      <vt:lpstr>PowerPoint Presentation</vt:lpstr>
      <vt:lpstr>Goal</vt:lpstr>
      <vt:lpstr>Project Planning</vt:lpstr>
      <vt:lpstr>Data Management</vt:lpstr>
      <vt:lpstr>Data Organisation</vt:lpstr>
      <vt:lpstr>Bad Example</vt:lpstr>
      <vt:lpstr>Good Enough Example</vt:lpstr>
      <vt:lpstr>Good Enough Example</vt:lpstr>
      <vt:lpstr>Code/Software</vt:lpstr>
      <vt:lpstr>Collaboration</vt:lpstr>
      <vt:lpstr>Summary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Enough Practices In Scientific Computing</dc:title>
  <dc:creator>Hans</dc:creator>
  <cp:lastModifiedBy>Hans</cp:lastModifiedBy>
  <cp:revision>13</cp:revision>
  <dcterms:created xsi:type="dcterms:W3CDTF">2020-09-21T13:19:33Z</dcterms:created>
  <dcterms:modified xsi:type="dcterms:W3CDTF">2020-09-22T09:07:43Z</dcterms:modified>
</cp:coreProperties>
</file>