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Alata" charset="1" panose="00000500000000000000"/>
      <p:regular r:id="rId35"/>
    </p:embeddedFont>
    <p:embeddedFont>
      <p:font typeface="Horizon" charset="1" panose="02000500000000000000"/>
      <p:regular r:id="rId36"/>
    </p:embeddedFont>
    <p:embeddedFont>
      <p:font typeface="Glacial Indifference Bold" charset="1" panose="00000800000000000000"/>
      <p:regular r:id="rId37"/>
    </p:embeddedFont>
    <p:embeddedFont>
      <p:font typeface="Glacial Indifference" charset="1" panose="00000000000000000000"/>
      <p:regular r:id="rId38"/>
    </p:embeddedFont>
    <p:embeddedFont>
      <p:font typeface="Montserrat" charset="1" panose="00000500000000000000"/>
      <p:regular r:id="rId39"/>
    </p:embeddedFont>
    <p:embeddedFont>
      <p:font typeface="Bodoni FLF" charset="1" panose="02000606090000020003"/>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Freeform 2" id="2"/>
          <p:cNvSpPr/>
          <p:nvPr/>
        </p:nvSpPr>
        <p:spPr>
          <a:xfrm flipH="false" flipV="false" rot="-3122371">
            <a:off x="8909402" y="-6071074"/>
            <a:ext cx="11102518" cy="10977615"/>
          </a:xfrm>
          <a:custGeom>
            <a:avLst/>
            <a:gdLst/>
            <a:ahLst/>
            <a:cxnLst/>
            <a:rect r="r" b="b" t="t" l="l"/>
            <a:pathLst>
              <a:path h="10977615" w="11102518">
                <a:moveTo>
                  <a:pt x="0" y="0"/>
                </a:moveTo>
                <a:lnTo>
                  <a:pt x="11102518" y="0"/>
                </a:lnTo>
                <a:lnTo>
                  <a:pt x="11102518" y="10977615"/>
                </a:lnTo>
                <a:lnTo>
                  <a:pt x="0" y="10977615"/>
                </a:lnTo>
                <a:lnTo>
                  <a:pt x="0" y="0"/>
                </a:lnTo>
                <a:close/>
              </a:path>
            </a:pathLst>
          </a:custGeom>
          <a:blipFill>
            <a:blip r:embed="rId2">
              <a:alphaModFix amt="18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5384350" y="2773216"/>
            <a:ext cx="11102518" cy="10977615"/>
          </a:xfrm>
          <a:custGeom>
            <a:avLst/>
            <a:gdLst/>
            <a:ahLst/>
            <a:cxnLst/>
            <a:rect r="r" b="b" t="t" l="l"/>
            <a:pathLst>
              <a:path h="10977615" w="11102518">
                <a:moveTo>
                  <a:pt x="0" y="0"/>
                </a:moveTo>
                <a:lnTo>
                  <a:pt x="11102518" y="0"/>
                </a:lnTo>
                <a:lnTo>
                  <a:pt x="11102518" y="10977615"/>
                </a:lnTo>
                <a:lnTo>
                  <a:pt x="0" y="10977615"/>
                </a:lnTo>
                <a:lnTo>
                  <a:pt x="0" y="0"/>
                </a:lnTo>
                <a:close/>
              </a:path>
            </a:pathLst>
          </a:custGeom>
          <a:blipFill>
            <a:blip r:embed="rId2">
              <a:alphaModFix amt="18999"/>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4" id="4"/>
          <p:cNvGrpSpPr/>
          <p:nvPr/>
        </p:nvGrpSpPr>
        <p:grpSpPr>
          <a:xfrm rot="0">
            <a:off x="1149705" y="3368058"/>
            <a:ext cx="47625" cy="3802747"/>
            <a:chOff x="0" y="0"/>
            <a:chExt cx="12543" cy="1001547"/>
          </a:xfrm>
        </p:grpSpPr>
        <p:sp>
          <p:nvSpPr>
            <p:cNvPr name="Freeform 5" id="5"/>
            <p:cNvSpPr/>
            <p:nvPr/>
          </p:nvSpPr>
          <p:spPr>
            <a:xfrm flipH="false" flipV="false" rot="0">
              <a:off x="0" y="0"/>
              <a:ext cx="12543" cy="1001547"/>
            </a:xfrm>
            <a:custGeom>
              <a:avLst/>
              <a:gdLst/>
              <a:ahLst/>
              <a:cxnLst/>
              <a:rect r="r" b="b" t="t" l="l"/>
              <a:pathLst>
                <a:path h="1001547" w="12543">
                  <a:moveTo>
                    <a:pt x="0" y="0"/>
                  </a:moveTo>
                  <a:lnTo>
                    <a:pt x="12543" y="0"/>
                  </a:lnTo>
                  <a:lnTo>
                    <a:pt x="12543" y="1001547"/>
                  </a:lnTo>
                  <a:lnTo>
                    <a:pt x="0" y="1001547"/>
                  </a:lnTo>
                  <a:close/>
                </a:path>
              </a:pathLst>
            </a:custGeom>
            <a:solidFill>
              <a:srgbClr val="050A30"/>
            </a:solidFill>
          </p:spPr>
        </p:sp>
        <p:sp>
          <p:nvSpPr>
            <p:cNvPr name="TextBox 6" id="6"/>
            <p:cNvSpPr txBox="true"/>
            <p:nvPr/>
          </p:nvSpPr>
          <p:spPr>
            <a:xfrm>
              <a:off x="0" y="-38100"/>
              <a:ext cx="12543" cy="1039647"/>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0075840" y="3880797"/>
            <a:ext cx="956780" cy="953192"/>
          </a:xfrm>
          <a:custGeom>
            <a:avLst/>
            <a:gdLst/>
            <a:ahLst/>
            <a:cxnLst/>
            <a:rect r="r" b="b" t="t" l="l"/>
            <a:pathLst>
              <a:path h="953192" w="956780">
                <a:moveTo>
                  <a:pt x="0" y="0"/>
                </a:moveTo>
                <a:lnTo>
                  <a:pt x="956779" y="0"/>
                </a:lnTo>
                <a:lnTo>
                  <a:pt x="956779" y="953192"/>
                </a:lnTo>
                <a:lnTo>
                  <a:pt x="0" y="953192"/>
                </a:lnTo>
                <a:lnTo>
                  <a:pt x="0" y="0"/>
                </a:lnTo>
                <a:close/>
              </a:path>
            </a:pathLst>
          </a:custGeom>
          <a:blipFill>
            <a:blip r:embed="rId4"/>
            <a:stretch>
              <a:fillRect l="0" t="0" r="0" b="0"/>
            </a:stretch>
          </a:blipFill>
        </p:spPr>
      </p:sp>
      <p:sp>
        <p:nvSpPr>
          <p:cNvPr name="Freeform 8" id="8"/>
          <p:cNvSpPr/>
          <p:nvPr/>
        </p:nvSpPr>
        <p:spPr>
          <a:xfrm flipH="false" flipV="false" rot="0">
            <a:off x="1503968" y="487453"/>
            <a:ext cx="3121926" cy="1756083"/>
          </a:xfrm>
          <a:custGeom>
            <a:avLst/>
            <a:gdLst/>
            <a:ahLst/>
            <a:cxnLst/>
            <a:rect r="r" b="b" t="t" l="l"/>
            <a:pathLst>
              <a:path h="1756083" w="3121926">
                <a:moveTo>
                  <a:pt x="0" y="0"/>
                </a:moveTo>
                <a:lnTo>
                  <a:pt x="3121925" y="0"/>
                </a:lnTo>
                <a:lnTo>
                  <a:pt x="3121925" y="1756083"/>
                </a:lnTo>
                <a:lnTo>
                  <a:pt x="0" y="1756083"/>
                </a:lnTo>
                <a:lnTo>
                  <a:pt x="0" y="0"/>
                </a:lnTo>
                <a:close/>
              </a:path>
            </a:pathLst>
          </a:custGeom>
          <a:blipFill>
            <a:blip r:embed="rId5"/>
            <a:stretch>
              <a:fillRect l="0" t="0" r="0" b="0"/>
            </a:stretch>
          </a:blipFill>
        </p:spPr>
      </p:sp>
      <p:sp>
        <p:nvSpPr>
          <p:cNvPr name="TextBox 9" id="9"/>
          <p:cNvSpPr txBox="true"/>
          <p:nvPr/>
        </p:nvSpPr>
        <p:spPr>
          <a:xfrm rot="0">
            <a:off x="1385720" y="3756972"/>
            <a:ext cx="8054572" cy="1038224"/>
          </a:xfrm>
          <a:prstGeom prst="rect">
            <a:avLst/>
          </a:prstGeom>
        </p:spPr>
        <p:txBody>
          <a:bodyPr anchor="t" rtlCol="false" tIns="0" lIns="0" bIns="0" rIns="0">
            <a:spAutoFit/>
          </a:bodyPr>
          <a:lstStyle/>
          <a:p>
            <a:pPr algn="l" marL="0" indent="0" lvl="0">
              <a:lnSpc>
                <a:spcPts val="8400"/>
              </a:lnSpc>
              <a:spcBef>
                <a:spcPct val="0"/>
              </a:spcBef>
            </a:pPr>
            <a:r>
              <a:rPr lang="en-US" sz="6000" spc="648">
                <a:solidFill>
                  <a:srgbClr val="12229D"/>
                </a:solidFill>
                <a:latin typeface="Alata"/>
                <a:ea typeface="Alata"/>
                <a:cs typeface="Alata"/>
                <a:sym typeface="Alata"/>
              </a:rPr>
              <a:t>ANTIHARCELEMENT</a:t>
            </a:r>
          </a:p>
        </p:txBody>
      </p:sp>
      <p:sp>
        <p:nvSpPr>
          <p:cNvPr name="TextBox 10" id="10"/>
          <p:cNvSpPr txBox="true"/>
          <p:nvPr/>
        </p:nvSpPr>
        <p:spPr>
          <a:xfrm rot="0">
            <a:off x="1028700" y="8769635"/>
            <a:ext cx="10003919" cy="488665"/>
          </a:xfrm>
          <a:prstGeom prst="rect">
            <a:avLst/>
          </a:prstGeom>
        </p:spPr>
        <p:txBody>
          <a:bodyPr anchor="t" rtlCol="false" tIns="0" lIns="0" bIns="0" rIns="0">
            <a:spAutoFit/>
          </a:bodyPr>
          <a:lstStyle/>
          <a:p>
            <a:pPr algn="l" marL="0" indent="0" lvl="0">
              <a:lnSpc>
                <a:spcPts val="4040"/>
              </a:lnSpc>
              <a:spcBef>
                <a:spcPct val="0"/>
              </a:spcBef>
            </a:pPr>
            <a:r>
              <a:rPr lang="en-US" sz="2886" spc="311">
                <a:solidFill>
                  <a:srgbClr val="050A30"/>
                </a:solidFill>
                <a:latin typeface="Alata"/>
                <a:ea typeface="Alata"/>
                <a:cs typeface="Alata"/>
                <a:sym typeface="Alata"/>
              </a:rPr>
              <a:t>Yassine El abbaoui / Zineb Mabrouk</a:t>
            </a:r>
          </a:p>
        </p:txBody>
      </p:sp>
      <p:sp>
        <p:nvSpPr>
          <p:cNvPr name="TextBox 11" id="11"/>
          <p:cNvSpPr txBox="true"/>
          <p:nvPr/>
        </p:nvSpPr>
        <p:spPr>
          <a:xfrm rot="0">
            <a:off x="1385720" y="5095875"/>
            <a:ext cx="8381770" cy="718534"/>
          </a:xfrm>
          <a:prstGeom prst="rect">
            <a:avLst/>
          </a:prstGeom>
        </p:spPr>
        <p:txBody>
          <a:bodyPr anchor="t" rtlCol="false" tIns="0" lIns="0" bIns="0" rIns="0">
            <a:spAutoFit/>
          </a:bodyPr>
          <a:lstStyle/>
          <a:p>
            <a:pPr algn="l">
              <a:lnSpc>
                <a:spcPts val="2920"/>
              </a:lnSpc>
            </a:pPr>
            <a:r>
              <a:rPr lang="en-US" sz="2086" spc="225">
                <a:solidFill>
                  <a:srgbClr val="050A30"/>
                </a:solidFill>
                <a:latin typeface="Alata"/>
                <a:ea typeface="Alata"/>
                <a:cs typeface="Alata"/>
                <a:sym typeface="Alata"/>
              </a:rPr>
              <a:t>Plateforme de Détection du harcèlement scolaire via l’IA</a:t>
            </a:r>
          </a:p>
          <a:p>
            <a:pPr algn="l" marL="0" indent="0" lvl="0">
              <a:lnSpc>
                <a:spcPts val="2920"/>
              </a:lnSpc>
              <a:spcBef>
                <a:spcPct val="0"/>
              </a:spcBef>
            </a:pPr>
            <a:r>
              <a:rPr lang="en-US" sz="2086" spc="225">
                <a:solidFill>
                  <a:srgbClr val="050A30"/>
                </a:solidFill>
                <a:latin typeface="Alata"/>
                <a:ea typeface="Alata"/>
                <a:cs typeface="Alata"/>
                <a:sym typeface="Alata"/>
              </a:rPr>
              <a:t> et Data mining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Freeform 2" id="2"/>
          <p:cNvSpPr/>
          <p:nvPr/>
        </p:nvSpPr>
        <p:spPr>
          <a:xfrm flipH="false" flipV="false" rot="0">
            <a:off x="8009280" y="7505044"/>
            <a:ext cx="4074912" cy="1833710"/>
          </a:xfrm>
          <a:custGeom>
            <a:avLst/>
            <a:gdLst/>
            <a:ahLst/>
            <a:cxnLst/>
            <a:rect r="r" b="b" t="t" l="l"/>
            <a:pathLst>
              <a:path h="1833710" w="4074912">
                <a:moveTo>
                  <a:pt x="0" y="0"/>
                </a:moveTo>
                <a:lnTo>
                  <a:pt x="4074912" y="0"/>
                </a:lnTo>
                <a:lnTo>
                  <a:pt x="4074912" y="1833710"/>
                </a:lnTo>
                <a:lnTo>
                  <a:pt x="0" y="1833710"/>
                </a:lnTo>
                <a:lnTo>
                  <a:pt x="0" y="0"/>
                </a:lnTo>
                <a:close/>
              </a:path>
            </a:pathLst>
          </a:custGeom>
          <a:blipFill>
            <a:blip r:embed="rId2"/>
            <a:stretch>
              <a:fillRect l="0" t="0" r="0" b="0"/>
            </a:stretch>
          </a:blipFill>
        </p:spPr>
      </p:sp>
      <p:sp>
        <p:nvSpPr>
          <p:cNvPr name="Freeform 3" id="3"/>
          <p:cNvSpPr/>
          <p:nvPr/>
        </p:nvSpPr>
        <p:spPr>
          <a:xfrm flipH="false" flipV="false" rot="0">
            <a:off x="4922962" y="7373090"/>
            <a:ext cx="2097618" cy="2097618"/>
          </a:xfrm>
          <a:custGeom>
            <a:avLst/>
            <a:gdLst/>
            <a:ahLst/>
            <a:cxnLst/>
            <a:rect r="r" b="b" t="t" l="l"/>
            <a:pathLst>
              <a:path h="2097618" w="2097618">
                <a:moveTo>
                  <a:pt x="0" y="0"/>
                </a:moveTo>
                <a:lnTo>
                  <a:pt x="2097618" y="0"/>
                </a:lnTo>
                <a:lnTo>
                  <a:pt x="2097618" y="2097618"/>
                </a:lnTo>
                <a:lnTo>
                  <a:pt x="0" y="2097618"/>
                </a:lnTo>
                <a:lnTo>
                  <a:pt x="0" y="0"/>
                </a:lnTo>
                <a:close/>
              </a:path>
            </a:pathLst>
          </a:custGeom>
          <a:blipFill>
            <a:blip r:embed="rId3"/>
            <a:stretch>
              <a:fillRect l="0" t="0" r="0" b="0"/>
            </a:stretch>
          </a:blipFill>
        </p:spPr>
      </p:sp>
      <p:sp>
        <p:nvSpPr>
          <p:cNvPr name="TextBox 4" id="4"/>
          <p:cNvSpPr txBox="true"/>
          <p:nvPr/>
        </p:nvSpPr>
        <p:spPr>
          <a:xfrm rot="0">
            <a:off x="2395027" y="5086350"/>
            <a:ext cx="5614254" cy="1446258"/>
          </a:xfrm>
          <a:prstGeom prst="rect">
            <a:avLst/>
          </a:prstGeom>
        </p:spPr>
        <p:txBody>
          <a:bodyPr anchor="t" rtlCol="false" tIns="0" lIns="0" bIns="0" rIns="0">
            <a:spAutoFit/>
          </a:bodyPr>
          <a:lstStyle/>
          <a:p>
            <a:pPr algn="l" marL="0" indent="0" lvl="0">
              <a:lnSpc>
                <a:spcPts val="3886"/>
              </a:lnSpc>
              <a:spcBef>
                <a:spcPct val="0"/>
              </a:spcBef>
            </a:pPr>
            <a:r>
              <a:rPr lang="en-US" sz="2776">
                <a:solidFill>
                  <a:srgbClr val="000000"/>
                </a:solidFill>
                <a:latin typeface="Montserrat"/>
                <a:ea typeface="Montserrat"/>
                <a:cs typeface="Montserrat"/>
                <a:sym typeface="Montserrat"/>
              </a:rPr>
              <a:t>Ajout d’une variabilité aléatoire </a:t>
            </a:r>
            <a:r>
              <a:rPr lang="en-US" sz="2776" strike="noStrike" u="none">
                <a:solidFill>
                  <a:srgbClr val="000000"/>
                </a:solidFill>
                <a:latin typeface="Montserrat"/>
                <a:ea typeface="Montserrat"/>
                <a:cs typeface="Montserrat"/>
                <a:sym typeface="Montserrat"/>
              </a:rPr>
              <a:t>co</a:t>
            </a:r>
            <a:r>
              <a:rPr lang="en-US" sz="2776" strike="noStrike" u="none">
                <a:solidFill>
                  <a:srgbClr val="000000"/>
                </a:solidFill>
                <a:latin typeface="Montserrat"/>
                <a:ea typeface="Montserrat"/>
                <a:cs typeface="Montserrat"/>
                <a:sym typeface="Montserrat"/>
              </a:rPr>
              <a:t>ntrô</a:t>
            </a:r>
            <a:r>
              <a:rPr lang="en-US" sz="2776" strike="noStrike" u="none">
                <a:solidFill>
                  <a:srgbClr val="000000"/>
                </a:solidFill>
                <a:latin typeface="Montserrat"/>
                <a:ea typeface="Montserrat"/>
                <a:cs typeface="Montserrat"/>
                <a:sym typeface="Montserrat"/>
              </a:rPr>
              <a:t>l</a:t>
            </a:r>
            <a:r>
              <a:rPr lang="en-US" sz="2776" strike="noStrike" u="none">
                <a:solidFill>
                  <a:srgbClr val="000000"/>
                </a:solidFill>
                <a:latin typeface="Montserrat"/>
                <a:ea typeface="Montserrat"/>
                <a:cs typeface="Montserrat"/>
                <a:sym typeface="Montserrat"/>
              </a:rPr>
              <a:t>ée p</a:t>
            </a:r>
            <a:r>
              <a:rPr lang="en-US" sz="2776" strike="noStrike" u="none">
                <a:solidFill>
                  <a:srgbClr val="000000"/>
                </a:solidFill>
                <a:latin typeface="Montserrat"/>
                <a:ea typeface="Montserrat"/>
                <a:cs typeface="Montserrat"/>
                <a:sym typeface="Montserrat"/>
              </a:rPr>
              <a:t>o</a:t>
            </a:r>
            <a:r>
              <a:rPr lang="en-US" sz="2776" strike="noStrike" u="none">
                <a:solidFill>
                  <a:srgbClr val="000000"/>
                </a:solidFill>
                <a:latin typeface="Montserrat"/>
                <a:ea typeface="Montserrat"/>
                <a:cs typeface="Montserrat"/>
                <a:sym typeface="Montserrat"/>
              </a:rPr>
              <a:t>ur s</a:t>
            </a:r>
            <a:r>
              <a:rPr lang="en-US" sz="2776" strike="noStrike" u="none">
                <a:solidFill>
                  <a:srgbClr val="000000"/>
                </a:solidFill>
                <a:latin typeface="Montserrat"/>
                <a:ea typeface="Montserrat"/>
                <a:cs typeface="Montserrat"/>
                <a:sym typeface="Montserrat"/>
              </a:rPr>
              <a:t>i</a:t>
            </a:r>
            <a:r>
              <a:rPr lang="en-US" sz="2776" strike="noStrike" u="none">
                <a:solidFill>
                  <a:srgbClr val="000000"/>
                </a:solidFill>
                <a:latin typeface="Montserrat"/>
                <a:ea typeface="Montserrat"/>
                <a:cs typeface="Montserrat"/>
                <a:sym typeface="Montserrat"/>
              </a:rPr>
              <a:t>m</a:t>
            </a:r>
            <a:r>
              <a:rPr lang="en-US" sz="2776" strike="noStrike" u="none">
                <a:solidFill>
                  <a:srgbClr val="000000"/>
                </a:solidFill>
                <a:latin typeface="Montserrat"/>
                <a:ea typeface="Montserrat"/>
                <a:cs typeface="Montserrat"/>
                <a:sym typeface="Montserrat"/>
              </a:rPr>
              <a:t>u</a:t>
            </a:r>
            <a:r>
              <a:rPr lang="en-US" sz="2776" strike="noStrike" u="none">
                <a:solidFill>
                  <a:srgbClr val="000000"/>
                </a:solidFill>
                <a:latin typeface="Montserrat"/>
                <a:ea typeface="Montserrat"/>
                <a:cs typeface="Montserrat"/>
                <a:sym typeface="Montserrat"/>
              </a:rPr>
              <a:t>ler la div</a:t>
            </a:r>
            <a:r>
              <a:rPr lang="en-US" sz="2776" strike="noStrike" u="none">
                <a:solidFill>
                  <a:srgbClr val="000000"/>
                </a:solidFill>
                <a:latin typeface="Montserrat"/>
                <a:ea typeface="Montserrat"/>
                <a:cs typeface="Montserrat"/>
                <a:sym typeface="Montserrat"/>
              </a:rPr>
              <a:t>e</a:t>
            </a:r>
            <a:r>
              <a:rPr lang="en-US" sz="2776" strike="noStrike" u="none">
                <a:solidFill>
                  <a:srgbClr val="000000"/>
                </a:solidFill>
                <a:latin typeface="Montserrat"/>
                <a:ea typeface="Montserrat"/>
                <a:cs typeface="Montserrat"/>
                <a:sym typeface="Montserrat"/>
              </a:rPr>
              <a:t>rsité des profils.</a:t>
            </a:r>
          </a:p>
        </p:txBody>
      </p:sp>
      <p:sp>
        <p:nvSpPr>
          <p:cNvPr name="TextBox 5" id="5"/>
          <p:cNvSpPr txBox="true"/>
          <p:nvPr/>
        </p:nvSpPr>
        <p:spPr>
          <a:xfrm rot="0">
            <a:off x="10381712" y="2548823"/>
            <a:ext cx="5575683" cy="1436702"/>
          </a:xfrm>
          <a:prstGeom prst="rect">
            <a:avLst/>
          </a:prstGeom>
        </p:spPr>
        <p:txBody>
          <a:bodyPr anchor="t" rtlCol="false" tIns="0" lIns="0" bIns="0" rIns="0">
            <a:spAutoFit/>
          </a:bodyPr>
          <a:lstStyle/>
          <a:p>
            <a:pPr algn="l" marL="0" indent="0" lvl="0">
              <a:lnSpc>
                <a:spcPts val="3859"/>
              </a:lnSpc>
              <a:spcBef>
                <a:spcPct val="0"/>
              </a:spcBef>
            </a:pPr>
            <a:r>
              <a:rPr lang="en-US" sz="2757">
                <a:solidFill>
                  <a:srgbClr val="000000"/>
                </a:solidFill>
                <a:latin typeface="Montserrat"/>
                <a:ea typeface="Montserrat"/>
                <a:cs typeface="Montserrat"/>
                <a:sym typeface="Montserrat"/>
              </a:rPr>
              <a:t>Défi</a:t>
            </a:r>
            <a:r>
              <a:rPr lang="en-US" sz="2757" strike="noStrike" u="none">
                <a:solidFill>
                  <a:srgbClr val="000000"/>
                </a:solidFill>
                <a:latin typeface="Montserrat"/>
                <a:ea typeface="Montserrat"/>
                <a:cs typeface="Montserrat"/>
                <a:sym typeface="Montserrat"/>
              </a:rPr>
              <a:t>n</a:t>
            </a:r>
            <a:r>
              <a:rPr lang="en-US" sz="2757" strike="noStrike" u="none">
                <a:solidFill>
                  <a:srgbClr val="000000"/>
                </a:solidFill>
                <a:latin typeface="Montserrat"/>
                <a:ea typeface="Montserrat"/>
                <a:cs typeface="Montserrat"/>
                <a:sym typeface="Montserrat"/>
              </a:rPr>
              <a:t>iti</a:t>
            </a:r>
            <a:r>
              <a:rPr lang="en-US" sz="2757" strike="noStrike" u="none">
                <a:solidFill>
                  <a:srgbClr val="000000"/>
                </a:solidFill>
                <a:latin typeface="Montserrat"/>
                <a:ea typeface="Montserrat"/>
                <a:cs typeface="Montserrat"/>
                <a:sym typeface="Montserrat"/>
              </a:rPr>
              <a:t>o</a:t>
            </a:r>
            <a:r>
              <a:rPr lang="en-US" sz="2757" strike="noStrike" u="none">
                <a:solidFill>
                  <a:srgbClr val="000000"/>
                </a:solidFill>
                <a:latin typeface="Montserrat"/>
                <a:ea typeface="Montserrat"/>
                <a:cs typeface="Montserrat"/>
                <a:sym typeface="Montserrat"/>
              </a:rPr>
              <a:t>n de valeurs réal</a:t>
            </a:r>
            <a:r>
              <a:rPr lang="en-US" sz="2757" strike="noStrike" u="none">
                <a:solidFill>
                  <a:srgbClr val="000000"/>
                </a:solidFill>
                <a:latin typeface="Montserrat"/>
                <a:ea typeface="Montserrat"/>
                <a:cs typeface="Montserrat"/>
                <a:sym typeface="Montserrat"/>
              </a:rPr>
              <a:t>i</a:t>
            </a:r>
            <a:r>
              <a:rPr lang="en-US" sz="2757" strike="noStrike" u="none">
                <a:solidFill>
                  <a:srgbClr val="000000"/>
                </a:solidFill>
                <a:latin typeface="Montserrat"/>
                <a:ea typeface="Montserrat"/>
                <a:cs typeface="Montserrat"/>
                <a:sym typeface="Montserrat"/>
              </a:rPr>
              <a:t>stes pour cha</a:t>
            </a:r>
            <a:r>
              <a:rPr lang="en-US" sz="2757" strike="noStrike" u="none">
                <a:solidFill>
                  <a:srgbClr val="000000"/>
                </a:solidFill>
                <a:latin typeface="Montserrat"/>
                <a:ea typeface="Montserrat"/>
                <a:cs typeface="Montserrat"/>
                <a:sym typeface="Montserrat"/>
              </a:rPr>
              <a:t>que</a:t>
            </a:r>
            <a:r>
              <a:rPr lang="en-US" sz="2757" strike="noStrike" u="none">
                <a:solidFill>
                  <a:srgbClr val="000000"/>
                </a:solidFill>
                <a:latin typeface="Montserrat"/>
                <a:ea typeface="Montserrat"/>
                <a:cs typeface="Montserrat"/>
                <a:sym typeface="Montserrat"/>
              </a:rPr>
              <a:t> variable (ex : stress entre 3 et 10).</a:t>
            </a:r>
          </a:p>
        </p:txBody>
      </p:sp>
      <p:sp>
        <p:nvSpPr>
          <p:cNvPr name="TextBox 6" id="6"/>
          <p:cNvSpPr txBox="true"/>
          <p:nvPr/>
        </p:nvSpPr>
        <p:spPr>
          <a:xfrm rot="0">
            <a:off x="10381712" y="4980873"/>
            <a:ext cx="5575683" cy="1436702"/>
          </a:xfrm>
          <a:prstGeom prst="rect">
            <a:avLst/>
          </a:prstGeom>
        </p:spPr>
        <p:txBody>
          <a:bodyPr anchor="t" rtlCol="false" tIns="0" lIns="0" bIns="0" rIns="0">
            <a:spAutoFit/>
          </a:bodyPr>
          <a:lstStyle/>
          <a:p>
            <a:pPr algn="l" marL="0" indent="0" lvl="1">
              <a:lnSpc>
                <a:spcPts val="3859"/>
              </a:lnSpc>
              <a:spcBef>
                <a:spcPct val="0"/>
              </a:spcBef>
            </a:pPr>
            <a:r>
              <a:rPr lang="en-US" sz="2757">
                <a:solidFill>
                  <a:srgbClr val="0D0D0D"/>
                </a:solidFill>
                <a:latin typeface="Montserrat"/>
                <a:ea typeface="Montserrat"/>
                <a:cs typeface="Montserrat"/>
                <a:sym typeface="Montserrat"/>
              </a:rPr>
              <a:t>Création d’un fichier CSV  pour intégrer les données dans l’application.</a:t>
            </a:r>
          </a:p>
        </p:txBody>
      </p:sp>
      <p:sp>
        <p:nvSpPr>
          <p:cNvPr name="TextBox 7" id="7"/>
          <p:cNvSpPr txBox="true"/>
          <p:nvPr/>
        </p:nvSpPr>
        <p:spPr>
          <a:xfrm rot="0">
            <a:off x="2395027" y="2601322"/>
            <a:ext cx="5614254" cy="1446258"/>
          </a:xfrm>
          <a:prstGeom prst="rect">
            <a:avLst/>
          </a:prstGeom>
        </p:spPr>
        <p:txBody>
          <a:bodyPr anchor="t" rtlCol="false" tIns="0" lIns="0" bIns="0" rIns="0">
            <a:spAutoFit/>
          </a:bodyPr>
          <a:lstStyle/>
          <a:p>
            <a:pPr algn="l">
              <a:lnSpc>
                <a:spcPts val="3886"/>
              </a:lnSpc>
              <a:spcBef>
                <a:spcPct val="0"/>
              </a:spcBef>
            </a:pPr>
            <a:r>
              <a:rPr lang="en-US" sz="2776">
                <a:solidFill>
                  <a:srgbClr val="000000"/>
                </a:solidFill>
                <a:latin typeface="Montserrat"/>
                <a:ea typeface="Montserrat"/>
                <a:cs typeface="Montserrat"/>
                <a:sym typeface="Montserrat"/>
              </a:rPr>
              <a:t>Ut</a:t>
            </a:r>
            <a:r>
              <a:rPr lang="en-US" sz="2776">
                <a:solidFill>
                  <a:srgbClr val="000000"/>
                </a:solidFill>
                <a:latin typeface="Montserrat"/>
                <a:ea typeface="Montserrat"/>
                <a:cs typeface="Montserrat"/>
                <a:sym typeface="Montserrat"/>
              </a:rPr>
              <a:t>ilisation de Python et de bibliothèques comme Pandas et NumPy.</a:t>
            </a:r>
          </a:p>
        </p:txBody>
      </p:sp>
      <p:sp>
        <p:nvSpPr>
          <p:cNvPr name="TextBox 8" id="8"/>
          <p:cNvSpPr txBox="true"/>
          <p:nvPr/>
        </p:nvSpPr>
        <p:spPr>
          <a:xfrm rot="0">
            <a:off x="1947120" y="461556"/>
            <a:ext cx="14393759" cy="962838"/>
          </a:xfrm>
          <a:prstGeom prst="rect">
            <a:avLst/>
          </a:prstGeom>
        </p:spPr>
        <p:txBody>
          <a:bodyPr anchor="t" rtlCol="false" tIns="0" lIns="0" bIns="0" rIns="0">
            <a:spAutoFit/>
          </a:bodyPr>
          <a:lstStyle/>
          <a:p>
            <a:pPr algn="l" marL="0" indent="0" lvl="0">
              <a:lnSpc>
                <a:spcPts val="7305"/>
              </a:lnSpc>
              <a:spcBef>
                <a:spcPct val="0"/>
              </a:spcBef>
            </a:pPr>
            <a:r>
              <a:rPr lang="en-US" sz="5218" spc="339">
                <a:solidFill>
                  <a:srgbClr val="050A30"/>
                </a:solidFill>
                <a:latin typeface="Horizon"/>
                <a:ea typeface="Horizon"/>
                <a:cs typeface="Horizon"/>
                <a:sym typeface="Horizon"/>
              </a:rPr>
              <a:t>Méthode de</a:t>
            </a:r>
            <a:r>
              <a:rPr lang="en-US" sz="5218" spc="339">
                <a:solidFill>
                  <a:srgbClr val="050A30"/>
                </a:solidFill>
                <a:latin typeface="Horizon"/>
                <a:ea typeface="Horizon"/>
                <a:cs typeface="Horizon"/>
                <a:sym typeface="Horizon"/>
              </a:rPr>
              <a:t> génération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Freeform 2" id="2"/>
          <p:cNvSpPr/>
          <p:nvPr/>
        </p:nvSpPr>
        <p:spPr>
          <a:xfrm flipH="false" flipV="false" rot="0">
            <a:off x="2438508" y="2668313"/>
            <a:ext cx="5844120" cy="7082609"/>
          </a:xfrm>
          <a:custGeom>
            <a:avLst/>
            <a:gdLst/>
            <a:ahLst/>
            <a:cxnLst/>
            <a:rect r="r" b="b" t="t" l="l"/>
            <a:pathLst>
              <a:path h="7082609" w="5844120">
                <a:moveTo>
                  <a:pt x="0" y="0"/>
                </a:moveTo>
                <a:lnTo>
                  <a:pt x="5844120" y="0"/>
                </a:lnTo>
                <a:lnTo>
                  <a:pt x="5844120" y="7082610"/>
                </a:lnTo>
                <a:lnTo>
                  <a:pt x="0" y="7082610"/>
                </a:lnTo>
                <a:lnTo>
                  <a:pt x="0" y="0"/>
                </a:lnTo>
                <a:close/>
              </a:path>
            </a:pathLst>
          </a:custGeom>
          <a:blipFill>
            <a:blip r:embed="rId2"/>
            <a:stretch>
              <a:fillRect l="0" t="0" r="0" b="0"/>
            </a:stretch>
          </a:blipFill>
        </p:spPr>
      </p:sp>
      <p:sp>
        <p:nvSpPr>
          <p:cNvPr name="TextBox 3" id="3"/>
          <p:cNvSpPr txBox="true"/>
          <p:nvPr/>
        </p:nvSpPr>
        <p:spPr>
          <a:xfrm rot="0">
            <a:off x="9144000" y="2630213"/>
            <a:ext cx="7981660" cy="6985000"/>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Montserrat"/>
                <a:ea typeface="Montserrat"/>
                <a:cs typeface="Montserrat"/>
                <a:sym typeface="Montserrat"/>
              </a:rPr>
              <a:t>Lecture du fichier CSV contenant les données des élèves.</a:t>
            </a:r>
          </a:p>
          <a:p>
            <a:pPr algn="l" marL="539749" indent="-269875" lvl="1">
              <a:lnSpc>
                <a:spcPts val="3499"/>
              </a:lnSpc>
              <a:buFont typeface="Arial"/>
              <a:buChar char="•"/>
            </a:pPr>
            <a:r>
              <a:rPr lang="en-US" sz="2499">
                <a:solidFill>
                  <a:srgbClr val="000000"/>
                </a:solidFill>
                <a:latin typeface="Montserrat"/>
                <a:ea typeface="Montserrat"/>
                <a:cs typeface="Montserrat"/>
                <a:sym typeface="Montserrat"/>
              </a:rPr>
              <a:t>Création manuelle de 3 catégories :</a:t>
            </a:r>
          </a:p>
          <a:p>
            <a:pPr algn="l" marL="1079499" indent="-359833" lvl="2">
              <a:lnSpc>
                <a:spcPts val="3499"/>
              </a:lnSpc>
              <a:buFont typeface="Arial"/>
              <a:buChar char="⚬"/>
            </a:pPr>
            <a:r>
              <a:rPr lang="en-US" sz="2499">
                <a:solidFill>
                  <a:srgbClr val="000000"/>
                </a:solidFill>
                <a:latin typeface="Montserrat"/>
                <a:ea typeface="Montserrat"/>
                <a:cs typeface="Montserrat"/>
                <a:sym typeface="Montserrat"/>
              </a:rPr>
              <a:t>Active Social Media User</a:t>
            </a:r>
          </a:p>
          <a:p>
            <a:pPr algn="l" marL="1079499" indent="-359833" lvl="2">
              <a:lnSpc>
                <a:spcPts val="3499"/>
              </a:lnSpc>
              <a:buFont typeface="Arial"/>
              <a:buChar char="⚬"/>
            </a:pPr>
            <a:r>
              <a:rPr lang="en-US" sz="2499">
                <a:solidFill>
                  <a:srgbClr val="000000"/>
                </a:solidFill>
                <a:latin typeface="Montserrat"/>
                <a:ea typeface="Montserrat"/>
                <a:cs typeface="Montserrat"/>
                <a:sym typeface="Montserrat"/>
              </a:rPr>
              <a:t>Potential at-Risk Student</a:t>
            </a:r>
          </a:p>
          <a:p>
            <a:pPr algn="l" marL="1079499" indent="-359833" lvl="2">
              <a:lnSpc>
                <a:spcPts val="3499"/>
              </a:lnSpc>
              <a:buFont typeface="Arial"/>
              <a:buChar char="⚬"/>
            </a:pPr>
            <a:r>
              <a:rPr lang="en-US" sz="2499">
                <a:solidFill>
                  <a:srgbClr val="000000"/>
                </a:solidFill>
                <a:latin typeface="Montserrat"/>
                <a:ea typeface="Montserrat"/>
                <a:cs typeface="Montserrat"/>
                <a:sym typeface="Montserrat"/>
              </a:rPr>
              <a:t>Low Engagement Student</a:t>
            </a:r>
          </a:p>
          <a:p>
            <a:pPr algn="l" marL="539749" indent="-269875" lvl="1">
              <a:lnSpc>
                <a:spcPts val="3499"/>
              </a:lnSpc>
              <a:spcBef>
                <a:spcPct val="0"/>
              </a:spcBef>
              <a:buFont typeface="Arial"/>
              <a:buChar char="•"/>
            </a:pPr>
            <a:r>
              <a:rPr lang="en-US" sz="2499">
                <a:solidFill>
                  <a:srgbClr val="000000"/>
                </a:solidFill>
                <a:latin typeface="Montserrat"/>
                <a:ea typeface="Montserrat"/>
                <a:cs typeface="Montserrat"/>
                <a:sym typeface="Montserrat"/>
              </a:rPr>
              <a:t>Séparation des d</a:t>
            </a:r>
            <a:r>
              <a:rPr lang="en-US" sz="2499" strike="noStrike" u="none">
                <a:solidFill>
                  <a:srgbClr val="000000"/>
                </a:solidFill>
                <a:latin typeface="Montserrat"/>
                <a:ea typeface="Montserrat"/>
                <a:cs typeface="Montserrat"/>
                <a:sym typeface="Montserrat"/>
              </a:rPr>
              <a:t>on</a:t>
            </a:r>
            <a:r>
              <a:rPr lang="en-US" sz="2499" strike="noStrike" u="none">
                <a:solidFill>
                  <a:srgbClr val="000000"/>
                </a:solidFill>
                <a:latin typeface="Montserrat"/>
                <a:ea typeface="Montserrat"/>
                <a:cs typeface="Montserrat"/>
                <a:sym typeface="Montserrat"/>
              </a:rPr>
              <a:t>nées en jeu d'en</a:t>
            </a:r>
            <a:r>
              <a:rPr lang="en-US" sz="2499" strike="noStrike" u="none">
                <a:solidFill>
                  <a:srgbClr val="000000"/>
                </a:solidFill>
                <a:latin typeface="Montserrat"/>
                <a:ea typeface="Montserrat"/>
                <a:cs typeface="Montserrat"/>
                <a:sym typeface="Montserrat"/>
              </a:rPr>
              <a:t>tr</a:t>
            </a:r>
            <a:r>
              <a:rPr lang="en-US" sz="2499" strike="noStrike" u="none">
                <a:solidFill>
                  <a:srgbClr val="000000"/>
                </a:solidFill>
                <a:latin typeface="Montserrat"/>
                <a:ea typeface="Montserrat"/>
                <a:cs typeface="Montserrat"/>
                <a:sym typeface="Montserrat"/>
              </a:rPr>
              <a:t>aînement et test.</a:t>
            </a:r>
          </a:p>
          <a:p>
            <a:pPr algn="l" marL="539749" indent="-269875" lvl="1">
              <a:lnSpc>
                <a:spcPts val="3499"/>
              </a:lnSpc>
              <a:spcBef>
                <a:spcPct val="0"/>
              </a:spcBef>
              <a:buFont typeface="Arial"/>
              <a:buChar char="•"/>
            </a:pPr>
            <a:r>
              <a:rPr lang="en-US" sz="2499" strike="noStrike" u="none">
                <a:solidFill>
                  <a:srgbClr val="000000"/>
                </a:solidFill>
                <a:latin typeface="Montserrat"/>
                <a:ea typeface="Montserrat"/>
                <a:cs typeface="Montserrat"/>
                <a:sym typeface="Montserrat"/>
              </a:rPr>
              <a:t>Entraînement du modè</a:t>
            </a:r>
            <a:r>
              <a:rPr lang="en-US" sz="2499" strike="noStrike" u="none">
                <a:solidFill>
                  <a:srgbClr val="000000"/>
                </a:solidFill>
                <a:latin typeface="Montserrat"/>
                <a:ea typeface="Montserrat"/>
                <a:cs typeface="Montserrat"/>
                <a:sym typeface="Montserrat"/>
              </a:rPr>
              <a:t>le Random Forest.</a:t>
            </a:r>
          </a:p>
          <a:p>
            <a:pPr algn="l" marL="539749" indent="-269875" lvl="1">
              <a:lnSpc>
                <a:spcPts val="3499"/>
              </a:lnSpc>
              <a:spcBef>
                <a:spcPct val="0"/>
              </a:spcBef>
              <a:buFont typeface="Arial"/>
              <a:buChar char="•"/>
            </a:pPr>
            <a:r>
              <a:rPr lang="en-US" sz="2499" strike="noStrike" u="none">
                <a:solidFill>
                  <a:srgbClr val="000000"/>
                </a:solidFill>
                <a:latin typeface="Montserrat"/>
                <a:ea typeface="Montserrat"/>
                <a:cs typeface="Montserrat"/>
                <a:sym typeface="Montserrat"/>
              </a:rPr>
              <a:t>Pré</a:t>
            </a:r>
            <a:r>
              <a:rPr lang="en-US" sz="2499" strike="noStrike" u="none">
                <a:solidFill>
                  <a:srgbClr val="000000"/>
                </a:solidFill>
                <a:latin typeface="Montserrat"/>
                <a:ea typeface="Montserrat"/>
                <a:cs typeface="Montserrat"/>
                <a:sym typeface="Montserrat"/>
              </a:rPr>
              <a:t>diction d</a:t>
            </a:r>
            <a:r>
              <a:rPr lang="en-US" sz="2499" strike="noStrike" u="none">
                <a:solidFill>
                  <a:srgbClr val="000000"/>
                </a:solidFill>
                <a:latin typeface="Montserrat"/>
                <a:ea typeface="Montserrat"/>
                <a:cs typeface="Montserrat"/>
                <a:sym typeface="Montserrat"/>
              </a:rPr>
              <a:t>e</a:t>
            </a:r>
            <a:r>
              <a:rPr lang="en-US" sz="2499" strike="noStrike" u="none">
                <a:solidFill>
                  <a:srgbClr val="000000"/>
                </a:solidFill>
                <a:latin typeface="Montserrat"/>
                <a:ea typeface="Montserrat"/>
                <a:cs typeface="Montserrat"/>
                <a:sym typeface="Montserrat"/>
              </a:rPr>
              <a:t>s</a:t>
            </a:r>
            <a:r>
              <a:rPr lang="en-US" sz="2499" strike="noStrike" u="none">
                <a:solidFill>
                  <a:srgbClr val="000000"/>
                </a:solidFill>
                <a:latin typeface="Montserrat"/>
                <a:ea typeface="Montserrat"/>
                <a:cs typeface="Montserrat"/>
                <a:sym typeface="Montserrat"/>
              </a:rPr>
              <a:t> </a:t>
            </a:r>
            <a:r>
              <a:rPr lang="en-US" sz="2499" strike="noStrike" u="none">
                <a:solidFill>
                  <a:srgbClr val="000000"/>
                </a:solidFill>
                <a:latin typeface="Montserrat"/>
                <a:ea typeface="Montserrat"/>
                <a:cs typeface="Montserrat"/>
                <a:sym typeface="Montserrat"/>
              </a:rPr>
              <a:t>catég</a:t>
            </a:r>
            <a:r>
              <a:rPr lang="en-US" sz="2499" strike="noStrike" u="none">
                <a:solidFill>
                  <a:srgbClr val="000000"/>
                </a:solidFill>
                <a:latin typeface="Montserrat"/>
                <a:ea typeface="Montserrat"/>
                <a:cs typeface="Montserrat"/>
                <a:sym typeface="Montserrat"/>
              </a:rPr>
              <a:t>ories sur </a:t>
            </a:r>
            <a:r>
              <a:rPr lang="en-US" sz="2499" strike="noStrike" u="none">
                <a:solidFill>
                  <a:srgbClr val="000000"/>
                </a:solidFill>
                <a:latin typeface="Montserrat"/>
                <a:ea typeface="Montserrat"/>
                <a:cs typeface="Montserrat"/>
                <a:sym typeface="Montserrat"/>
              </a:rPr>
              <a:t>le</a:t>
            </a:r>
            <a:r>
              <a:rPr lang="en-US" sz="2499" strike="noStrike" u="none">
                <a:solidFill>
                  <a:srgbClr val="000000"/>
                </a:solidFill>
                <a:latin typeface="Montserrat"/>
                <a:ea typeface="Montserrat"/>
                <a:cs typeface="Montserrat"/>
                <a:sym typeface="Montserrat"/>
              </a:rPr>
              <a:t>s</a:t>
            </a:r>
            <a:r>
              <a:rPr lang="en-US" sz="2499" strike="noStrike" u="none">
                <a:solidFill>
                  <a:srgbClr val="000000"/>
                </a:solidFill>
                <a:latin typeface="Montserrat"/>
                <a:ea typeface="Montserrat"/>
                <a:cs typeface="Montserrat"/>
                <a:sym typeface="Montserrat"/>
              </a:rPr>
              <a:t> données testées.</a:t>
            </a:r>
          </a:p>
          <a:p>
            <a:pPr algn="l" marL="539749" indent="-269875" lvl="1">
              <a:lnSpc>
                <a:spcPts val="3499"/>
              </a:lnSpc>
              <a:spcBef>
                <a:spcPct val="0"/>
              </a:spcBef>
              <a:buFont typeface="Arial"/>
              <a:buChar char="•"/>
            </a:pPr>
            <a:r>
              <a:rPr lang="en-US" sz="2499" strike="noStrike" u="none">
                <a:solidFill>
                  <a:srgbClr val="000000"/>
                </a:solidFill>
                <a:latin typeface="Montserrat"/>
                <a:ea typeface="Montserrat"/>
                <a:cs typeface="Montserrat"/>
                <a:sym typeface="Montserrat"/>
              </a:rPr>
              <a:t>V</a:t>
            </a:r>
            <a:r>
              <a:rPr lang="en-US" sz="2499" strike="noStrike" u="none">
                <a:solidFill>
                  <a:srgbClr val="000000"/>
                </a:solidFill>
                <a:latin typeface="Montserrat"/>
                <a:ea typeface="Montserrat"/>
                <a:cs typeface="Montserrat"/>
                <a:sym typeface="Montserrat"/>
              </a:rPr>
              <a:t>isual</a:t>
            </a:r>
            <a:r>
              <a:rPr lang="en-US" sz="2499" strike="noStrike" u="none">
                <a:solidFill>
                  <a:srgbClr val="000000"/>
                </a:solidFill>
                <a:latin typeface="Montserrat"/>
                <a:ea typeface="Montserrat"/>
                <a:cs typeface="Montserrat"/>
                <a:sym typeface="Montserrat"/>
              </a:rPr>
              <a:t>isation du </a:t>
            </a:r>
            <a:r>
              <a:rPr lang="en-US" sz="2499" strike="noStrike" u="none">
                <a:solidFill>
                  <a:srgbClr val="000000"/>
                </a:solidFill>
                <a:latin typeface="Montserrat"/>
                <a:ea typeface="Montserrat"/>
                <a:cs typeface="Montserrat"/>
                <a:sym typeface="Montserrat"/>
              </a:rPr>
              <a:t>r</a:t>
            </a:r>
            <a:r>
              <a:rPr lang="en-US" sz="2499" strike="noStrike" u="none">
                <a:solidFill>
                  <a:srgbClr val="000000"/>
                </a:solidFill>
                <a:latin typeface="Montserrat"/>
                <a:ea typeface="Montserrat"/>
                <a:cs typeface="Montserrat"/>
                <a:sym typeface="Montserrat"/>
              </a:rPr>
              <a:t>ésultat</a:t>
            </a:r>
            <a:r>
              <a:rPr lang="en-US" sz="2499" strike="noStrike" u="none">
                <a:solidFill>
                  <a:srgbClr val="000000"/>
                </a:solidFill>
                <a:latin typeface="Montserrat"/>
                <a:ea typeface="Montserrat"/>
                <a:cs typeface="Montserrat"/>
                <a:sym typeface="Montserrat"/>
              </a:rPr>
              <a:t> a</a:t>
            </a:r>
            <a:r>
              <a:rPr lang="en-US" sz="2499" strike="noStrike" u="none">
                <a:solidFill>
                  <a:srgbClr val="000000"/>
                </a:solidFill>
                <a:latin typeface="Montserrat"/>
                <a:ea typeface="Montserrat"/>
                <a:cs typeface="Montserrat"/>
                <a:sym typeface="Montserrat"/>
              </a:rPr>
              <a:t>vec</a:t>
            </a:r>
            <a:r>
              <a:rPr lang="en-US" sz="2499" strike="noStrike" u="none">
                <a:solidFill>
                  <a:srgbClr val="000000"/>
                </a:solidFill>
                <a:latin typeface="Montserrat"/>
                <a:ea typeface="Montserrat"/>
                <a:cs typeface="Montserrat"/>
                <a:sym typeface="Montserrat"/>
              </a:rPr>
              <a:t> </a:t>
            </a:r>
            <a:r>
              <a:rPr lang="en-US" sz="2499" strike="noStrike" u="none">
                <a:solidFill>
                  <a:srgbClr val="000000"/>
                </a:solidFill>
                <a:latin typeface="Montserrat"/>
                <a:ea typeface="Montserrat"/>
                <a:cs typeface="Montserrat"/>
                <a:sym typeface="Montserrat"/>
              </a:rPr>
              <a:t>un graph</a:t>
            </a:r>
            <a:r>
              <a:rPr lang="en-US" sz="2499" strike="noStrike" u="none">
                <a:solidFill>
                  <a:srgbClr val="000000"/>
                </a:solidFill>
                <a:latin typeface="Montserrat"/>
                <a:ea typeface="Montserrat"/>
                <a:cs typeface="Montserrat"/>
                <a:sym typeface="Montserrat"/>
              </a:rPr>
              <a:t>i</a:t>
            </a:r>
            <a:r>
              <a:rPr lang="en-US" sz="2499" strike="noStrike" u="none">
                <a:solidFill>
                  <a:srgbClr val="000000"/>
                </a:solidFill>
                <a:latin typeface="Montserrat"/>
                <a:ea typeface="Montserrat"/>
                <a:cs typeface="Montserrat"/>
                <a:sym typeface="Montserrat"/>
              </a:rPr>
              <a:t>qu</a:t>
            </a:r>
            <a:r>
              <a:rPr lang="en-US" sz="2499" strike="noStrike" u="none">
                <a:solidFill>
                  <a:srgbClr val="000000"/>
                </a:solidFill>
                <a:latin typeface="Montserrat"/>
                <a:ea typeface="Montserrat"/>
                <a:cs typeface="Montserrat"/>
                <a:sym typeface="Montserrat"/>
              </a:rPr>
              <a:t>e en bar</a:t>
            </a:r>
            <a:r>
              <a:rPr lang="en-US" sz="2499" strike="noStrike" u="none">
                <a:solidFill>
                  <a:srgbClr val="000000"/>
                </a:solidFill>
                <a:latin typeface="Montserrat"/>
                <a:ea typeface="Montserrat"/>
                <a:cs typeface="Montserrat"/>
                <a:sym typeface="Montserrat"/>
              </a:rPr>
              <a:t>re</a:t>
            </a:r>
            <a:r>
              <a:rPr lang="en-US" sz="2499" strike="noStrike" u="none">
                <a:solidFill>
                  <a:srgbClr val="000000"/>
                </a:solidFill>
                <a:latin typeface="Montserrat"/>
                <a:ea typeface="Montserrat"/>
                <a:cs typeface="Montserrat"/>
                <a:sym typeface="Montserrat"/>
              </a:rPr>
              <a:t>s</a:t>
            </a:r>
            <a:r>
              <a:rPr lang="en-US" sz="2499" strike="noStrike" u="none">
                <a:solidFill>
                  <a:srgbClr val="000000"/>
                </a:solidFill>
                <a:latin typeface="Montserrat"/>
                <a:ea typeface="Montserrat"/>
                <a:cs typeface="Montserrat"/>
                <a:sym typeface="Montserrat"/>
              </a:rPr>
              <a:t>.</a:t>
            </a:r>
          </a:p>
          <a:p>
            <a:pPr algn="l" marL="539749" indent="-269875" lvl="1">
              <a:lnSpc>
                <a:spcPts val="3499"/>
              </a:lnSpc>
              <a:spcBef>
                <a:spcPct val="0"/>
              </a:spcBef>
              <a:buFont typeface="Arial"/>
              <a:buChar char="•"/>
            </a:pPr>
            <a:r>
              <a:rPr lang="en-US" sz="2499" strike="noStrike" u="none">
                <a:solidFill>
                  <a:srgbClr val="000000"/>
                </a:solidFill>
                <a:latin typeface="Montserrat"/>
                <a:ea typeface="Montserrat"/>
                <a:cs typeface="Montserrat"/>
                <a:sym typeface="Montserrat"/>
              </a:rPr>
              <a:t>Évaluat</a:t>
            </a:r>
            <a:r>
              <a:rPr lang="en-US" sz="2499" strike="noStrike" u="none">
                <a:solidFill>
                  <a:srgbClr val="000000"/>
                </a:solidFill>
                <a:latin typeface="Montserrat"/>
                <a:ea typeface="Montserrat"/>
                <a:cs typeface="Montserrat"/>
                <a:sym typeface="Montserrat"/>
              </a:rPr>
              <a:t>i</a:t>
            </a:r>
            <a:r>
              <a:rPr lang="en-US" sz="2499" strike="noStrike" u="none">
                <a:solidFill>
                  <a:srgbClr val="000000"/>
                </a:solidFill>
                <a:latin typeface="Montserrat"/>
                <a:ea typeface="Montserrat"/>
                <a:cs typeface="Montserrat"/>
                <a:sym typeface="Montserrat"/>
              </a:rPr>
              <a:t>on</a:t>
            </a:r>
            <a:r>
              <a:rPr lang="en-US" sz="2499" strike="noStrike" u="none">
                <a:solidFill>
                  <a:srgbClr val="000000"/>
                </a:solidFill>
                <a:latin typeface="Montserrat"/>
                <a:ea typeface="Montserrat"/>
                <a:cs typeface="Montserrat"/>
                <a:sym typeface="Montserrat"/>
              </a:rPr>
              <a:t> des p</a:t>
            </a:r>
            <a:r>
              <a:rPr lang="en-US" sz="2499" strike="noStrike" u="none">
                <a:solidFill>
                  <a:srgbClr val="000000"/>
                </a:solidFill>
                <a:latin typeface="Montserrat"/>
                <a:ea typeface="Montserrat"/>
                <a:cs typeface="Montserrat"/>
                <a:sym typeface="Montserrat"/>
              </a:rPr>
              <a:t>e</a:t>
            </a:r>
            <a:r>
              <a:rPr lang="en-US" sz="2499" strike="noStrike" u="none">
                <a:solidFill>
                  <a:srgbClr val="000000"/>
                </a:solidFill>
                <a:latin typeface="Montserrat"/>
                <a:ea typeface="Montserrat"/>
                <a:cs typeface="Montserrat"/>
                <a:sym typeface="Montserrat"/>
              </a:rPr>
              <a:t>rf</a:t>
            </a:r>
            <a:r>
              <a:rPr lang="en-US" sz="2499" strike="noStrike" u="none">
                <a:solidFill>
                  <a:srgbClr val="000000"/>
                </a:solidFill>
                <a:latin typeface="Montserrat"/>
                <a:ea typeface="Montserrat"/>
                <a:cs typeface="Montserrat"/>
                <a:sym typeface="Montserrat"/>
              </a:rPr>
              <a:t>ormances avec un rapport de c</a:t>
            </a:r>
            <a:r>
              <a:rPr lang="en-US" sz="2499" strike="noStrike" u="none">
                <a:solidFill>
                  <a:srgbClr val="000000"/>
                </a:solidFill>
                <a:latin typeface="Montserrat"/>
                <a:ea typeface="Montserrat"/>
                <a:cs typeface="Montserrat"/>
                <a:sym typeface="Montserrat"/>
              </a:rPr>
              <a:t>l</a:t>
            </a:r>
            <a:r>
              <a:rPr lang="en-US" sz="2499" strike="noStrike" u="none">
                <a:solidFill>
                  <a:srgbClr val="000000"/>
                </a:solidFill>
                <a:latin typeface="Montserrat"/>
                <a:ea typeface="Montserrat"/>
                <a:cs typeface="Montserrat"/>
                <a:sym typeface="Montserrat"/>
              </a:rPr>
              <a:t>a</a:t>
            </a:r>
            <a:r>
              <a:rPr lang="en-US" sz="2499" strike="noStrike" u="none">
                <a:solidFill>
                  <a:srgbClr val="000000"/>
                </a:solidFill>
                <a:latin typeface="Montserrat"/>
                <a:ea typeface="Montserrat"/>
                <a:cs typeface="Montserrat"/>
                <a:sym typeface="Montserrat"/>
              </a:rPr>
              <a:t>s</a:t>
            </a:r>
            <a:r>
              <a:rPr lang="en-US" sz="2499" strike="noStrike" u="none">
                <a:solidFill>
                  <a:srgbClr val="000000"/>
                </a:solidFill>
                <a:latin typeface="Montserrat"/>
                <a:ea typeface="Montserrat"/>
                <a:cs typeface="Montserrat"/>
                <a:sym typeface="Montserrat"/>
              </a:rPr>
              <a:t>sification</a:t>
            </a:r>
            <a:r>
              <a:rPr lang="en-US" sz="2499" strike="noStrike" u="none">
                <a:solidFill>
                  <a:srgbClr val="000000"/>
                </a:solidFill>
                <a:latin typeface="Montserrat"/>
                <a:ea typeface="Montserrat"/>
                <a:cs typeface="Montserrat"/>
                <a:sym typeface="Montserrat"/>
              </a:rPr>
              <a:t>.</a:t>
            </a:r>
          </a:p>
          <a:p>
            <a:pPr algn="l" marL="0" indent="0" lvl="0">
              <a:lnSpc>
                <a:spcPts val="3499"/>
              </a:lnSpc>
              <a:spcBef>
                <a:spcPct val="0"/>
              </a:spcBef>
            </a:pPr>
          </a:p>
        </p:txBody>
      </p:sp>
      <p:sp>
        <p:nvSpPr>
          <p:cNvPr name="TextBox 4" id="4"/>
          <p:cNvSpPr txBox="true"/>
          <p:nvPr/>
        </p:nvSpPr>
        <p:spPr>
          <a:xfrm rot="0">
            <a:off x="3271277" y="461556"/>
            <a:ext cx="11745446" cy="962838"/>
          </a:xfrm>
          <a:prstGeom prst="rect">
            <a:avLst/>
          </a:prstGeom>
        </p:spPr>
        <p:txBody>
          <a:bodyPr anchor="t" rtlCol="false" tIns="0" lIns="0" bIns="0" rIns="0">
            <a:spAutoFit/>
          </a:bodyPr>
          <a:lstStyle/>
          <a:p>
            <a:pPr algn="l" marL="0" indent="0" lvl="0">
              <a:lnSpc>
                <a:spcPts val="7305"/>
              </a:lnSpc>
              <a:spcBef>
                <a:spcPct val="0"/>
              </a:spcBef>
            </a:pPr>
            <a:r>
              <a:rPr lang="en-US" sz="5218" spc="339">
                <a:solidFill>
                  <a:srgbClr val="050A30"/>
                </a:solidFill>
                <a:latin typeface="Horizon"/>
                <a:ea typeface="Horizon"/>
                <a:cs typeface="Horizon"/>
                <a:sym typeface="Horizon"/>
              </a:rPr>
              <a:t>Méthode d’analyse</a:t>
            </a:r>
          </a:p>
        </p:txBody>
      </p:sp>
      <p:sp>
        <p:nvSpPr>
          <p:cNvPr name="TextBox 5" id="5"/>
          <p:cNvSpPr txBox="true"/>
          <p:nvPr/>
        </p:nvSpPr>
        <p:spPr>
          <a:xfrm rot="0">
            <a:off x="2772433" y="1720123"/>
            <a:ext cx="5176271" cy="552450"/>
          </a:xfrm>
          <a:prstGeom prst="rect">
            <a:avLst/>
          </a:prstGeom>
        </p:spPr>
        <p:txBody>
          <a:bodyPr anchor="t" rtlCol="false" tIns="0" lIns="0" bIns="0" rIns="0">
            <a:spAutoFit/>
          </a:bodyPr>
          <a:lstStyle/>
          <a:p>
            <a:pPr algn="l" marL="0" indent="0" lvl="0">
              <a:lnSpc>
                <a:spcPts val="4200"/>
              </a:lnSpc>
              <a:spcBef>
                <a:spcPct val="0"/>
              </a:spcBef>
            </a:pPr>
            <a:r>
              <a:rPr lang="en-US" sz="3000" spc="195">
                <a:solidFill>
                  <a:srgbClr val="12229D"/>
                </a:solidFill>
                <a:latin typeface="Horizon"/>
                <a:ea typeface="Horizon"/>
                <a:cs typeface="Horizon"/>
                <a:sym typeface="Horizon"/>
              </a:rPr>
              <a:t>classification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802016"/>
            <a:ext cx="8429950" cy="6807185"/>
          </a:xfrm>
          <a:custGeom>
            <a:avLst/>
            <a:gdLst/>
            <a:ahLst/>
            <a:cxnLst/>
            <a:rect r="r" b="b" t="t" l="l"/>
            <a:pathLst>
              <a:path h="6807185" w="8429950">
                <a:moveTo>
                  <a:pt x="0" y="0"/>
                </a:moveTo>
                <a:lnTo>
                  <a:pt x="8429950" y="0"/>
                </a:lnTo>
                <a:lnTo>
                  <a:pt x="8429950" y="6807185"/>
                </a:lnTo>
                <a:lnTo>
                  <a:pt x="0" y="6807185"/>
                </a:lnTo>
                <a:lnTo>
                  <a:pt x="0" y="0"/>
                </a:lnTo>
                <a:close/>
              </a:path>
            </a:pathLst>
          </a:custGeom>
          <a:blipFill>
            <a:blip r:embed="rId2"/>
            <a:stretch>
              <a:fillRect l="0" t="0" r="0" b="0"/>
            </a:stretch>
          </a:blipFill>
        </p:spPr>
      </p:sp>
      <p:sp>
        <p:nvSpPr>
          <p:cNvPr name="TextBox 3" id="3"/>
          <p:cNvSpPr txBox="true"/>
          <p:nvPr/>
        </p:nvSpPr>
        <p:spPr>
          <a:xfrm rot="0">
            <a:off x="10003187" y="2545546"/>
            <a:ext cx="7790519" cy="6489755"/>
          </a:xfrm>
          <a:prstGeom prst="rect">
            <a:avLst/>
          </a:prstGeom>
        </p:spPr>
        <p:txBody>
          <a:bodyPr anchor="t" rtlCol="false" tIns="0" lIns="0" bIns="0" rIns="0">
            <a:spAutoFit/>
          </a:bodyPr>
          <a:lstStyle/>
          <a:p>
            <a:pPr algn="l" marL="571936" indent="-285968" lvl="1">
              <a:lnSpc>
                <a:spcPts val="3708"/>
              </a:lnSpc>
              <a:buFont typeface="Arial"/>
              <a:buChar char="•"/>
            </a:pPr>
            <a:r>
              <a:rPr lang="en-US" sz="2649">
                <a:solidFill>
                  <a:srgbClr val="000000"/>
                </a:solidFill>
                <a:latin typeface="Montserrat"/>
                <a:ea typeface="Montserrat"/>
                <a:cs typeface="Montserrat"/>
                <a:sym typeface="Montserrat"/>
              </a:rPr>
              <a:t>Chargement des données du fichier CSV.</a:t>
            </a:r>
          </a:p>
          <a:p>
            <a:pPr algn="l" marL="571936" indent="-285968" lvl="1">
              <a:lnSpc>
                <a:spcPts val="3708"/>
              </a:lnSpc>
              <a:buFont typeface="Arial"/>
              <a:buChar char="•"/>
            </a:pPr>
            <a:r>
              <a:rPr lang="en-US" sz="2649">
                <a:solidFill>
                  <a:srgbClr val="000000"/>
                </a:solidFill>
                <a:latin typeface="Montserrat"/>
                <a:ea typeface="Montserrat"/>
                <a:cs typeface="Montserrat"/>
                <a:sym typeface="Montserrat"/>
              </a:rPr>
              <a:t>Sélection de 4 variables comportementales.</a:t>
            </a:r>
          </a:p>
          <a:p>
            <a:pPr algn="l" marL="571936" indent="-285968" lvl="1">
              <a:lnSpc>
                <a:spcPts val="3708"/>
              </a:lnSpc>
              <a:spcBef>
                <a:spcPct val="0"/>
              </a:spcBef>
              <a:buFont typeface="Arial"/>
              <a:buChar char="•"/>
            </a:pPr>
            <a:r>
              <a:rPr lang="en-US" sz="2649">
                <a:solidFill>
                  <a:srgbClr val="000000"/>
                </a:solidFill>
                <a:latin typeface="Montserrat"/>
                <a:ea typeface="Montserrat"/>
                <a:cs typeface="Montserrat"/>
                <a:sym typeface="Montserrat"/>
              </a:rPr>
              <a:t>Application de l’algorithme KMeans ave</a:t>
            </a:r>
            <a:r>
              <a:rPr lang="en-US" sz="2649" strike="noStrike" u="none">
                <a:solidFill>
                  <a:srgbClr val="000000"/>
                </a:solidFill>
                <a:latin typeface="Montserrat"/>
                <a:ea typeface="Montserrat"/>
                <a:cs typeface="Montserrat"/>
                <a:sym typeface="Montserrat"/>
              </a:rPr>
              <a:t>c 3 groupes.</a:t>
            </a:r>
          </a:p>
          <a:p>
            <a:pPr algn="l" marL="571936" indent="-285968" lvl="1">
              <a:lnSpc>
                <a:spcPts val="3708"/>
              </a:lnSpc>
              <a:spcBef>
                <a:spcPct val="0"/>
              </a:spcBef>
              <a:buFont typeface="Arial"/>
              <a:buChar char="•"/>
            </a:pPr>
            <a:r>
              <a:rPr lang="en-US" sz="2649" strike="noStrike" u="none">
                <a:solidFill>
                  <a:srgbClr val="000000"/>
                </a:solidFill>
                <a:latin typeface="Montserrat"/>
                <a:ea typeface="Montserrat"/>
                <a:cs typeface="Montserrat"/>
                <a:sym typeface="Montserrat"/>
              </a:rPr>
              <a:t>Attr</a:t>
            </a:r>
            <a:r>
              <a:rPr lang="en-US" sz="2649" strike="noStrike" u="none">
                <a:solidFill>
                  <a:srgbClr val="000000"/>
                </a:solidFill>
                <a:latin typeface="Montserrat"/>
                <a:ea typeface="Montserrat"/>
                <a:cs typeface="Montserrat"/>
                <a:sym typeface="Montserrat"/>
              </a:rPr>
              <a:t>ibution d</a:t>
            </a:r>
            <a:r>
              <a:rPr lang="en-US" sz="2649" strike="noStrike" u="none">
                <a:solidFill>
                  <a:srgbClr val="000000"/>
                </a:solidFill>
                <a:latin typeface="Montserrat"/>
                <a:ea typeface="Montserrat"/>
                <a:cs typeface="Montserrat"/>
                <a:sym typeface="Montserrat"/>
              </a:rPr>
              <a:t>e</a:t>
            </a:r>
            <a:r>
              <a:rPr lang="en-US" sz="2649" strike="noStrike" u="none">
                <a:solidFill>
                  <a:srgbClr val="000000"/>
                </a:solidFill>
                <a:latin typeface="Montserrat"/>
                <a:ea typeface="Montserrat"/>
                <a:cs typeface="Montserrat"/>
                <a:sym typeface="Montserrat"/>
              </a:rPr>
              <a:t>s</a:t>
            </a:r>
            <a:r>
              <a:rPr lang="en-US" sz="2649" strike="noStrike" u="none">
                <a:solidFill>
                  <a:srgbClr val="000000"/>
                </a:solidFill>
                <a:latin typeface="Montserrat"/>
                <a:ea typeface="Montserrat"/>
                <a:cs typeface="Montserrat"/>
                <a:sym typeface="Montserrat"/>
              </a:rPr>
              <a:t> </a:t>
            </a:r>
            <a:r>
              <a:rPr lang="en-US" sz="2649" strike="noStrike" u="none">
                <a:solidFill>
                  <a:srgbClr val="000000"/>
                </a:solidFill>
                <a:latin typeface="Montserrat"/>
                <a:ea typeface="Montserrat"/>
                <a:cs typeface="Montserrat"/>
                <a:sym typeface="Montserrat"/>
              </a:rPr>
              <a:t>grou</a:t>
            </a:r>
            <a:r>
              <a:rPr lang="en-US" sz="2649" strike="noStrike" u="none">
                <a:solidFill>
                  <a:srgbClr val="000000"/>
                </a:solidFill>
                <a:latin typeface="Montserrat"/>
                <a:ea typeface="Montserrat"/>
                <a:cs typeface="Montserrat"/>
                <a:sym typeface="Montserrat"/>
              </a:rPr>
              <a:t>p</a:t>
            </a:r>
            <a:r>
              <a:rPr lang="en-US" sz="2649" strike="noStrike" u="none">
                <a:solidFill>
                  <a:srgbClr val="000000"/>
                </a:solidFill>
                <a:latin typeface="Montserrat"/>
                <a:ea typeface="Montserrat"/>
                <a:cs typeface="Montserrat"/>
                <a:sym typeface="Montserrat"/>
              </a:rPr>
              <a:t>es à 3 niveaux de risque :</a:t>
            </a:r>
          </a:p>
          <a:p>
            <a:pPr algn="l" marL="1143872" indent="-381291" lvl="2">
              <a:lnSpc>
                <a:spcPts val="3708"/>
              </a:lnSpc>
              <a:spcBef>
                <a:spcPct val="0"/>
              </a:spcBef>
              <a:buFont typeface="Arial"/>
              <a:buChar char="⚬"/>
            </a:pPr>
            <a:r>
              <a:rPr lang="en-US" sz="2649" strike="noStrike" u="none">
                <a:solidFill>
                  <a:srgbClr val="000000"/>
                </a:solidFill>
                <a:latin typeface="Montserrat"/>
                <a:ea typeface="Montserrat"/>
                <a:cs typeface="Montserrat"/>
                <a:sym typeface="Montserrat"/>
              </a:rPr>
              <a:t>Low Risk</a:t>
            </a:r>
          </a:p>
          <a:p>
            <a:pPr algn="l" marL="1143872" indent="-381291" lvl="2">
              <a:lnSpc>
                <a:spcPts val="3708"/>
              </a:lnSpc>
              <a:spcBef>
                <a:spcPct val="0"/>
              </a:spcBef>
              <a:buFont typeface="Arial"/>
              <a:buChar char="⚬"/>
            </a:pPr>
            <a:r>
              <a:rPr lang="en-US" sz="2649" strike="noStrike" u="none">
                <a:solidFill>
                  <a:srgbClr val="000000"/>
                </a:solidFill>
                <a:latin typeface="Montserrat"/>
                <a:ea typeface="Montserrat"/>
                <a:cs typeface="Montserrat"/>
                <a:sym typeface="Montserrat"/>
              </a:rPr>
              <a:t>M</a:t>
            </a:r>
            <a:r>
              <a:rPr lang="en-US" sz="2649" strike="noStrike" u="none">
                <a:solidFill>
                  <a:srgbClr val="000000"/>
                </a:solidFill>
                <a:latin typeface="Montserrat"/>
                <a:ea typeface="Montserrat"/>
                <a:cs typeface="Montserrat"/>
                <a:sym typeface="Montserrat"/>
              </a:rPr>
              <a:t>oder</a:t>
            </a:r>
            <a:r>
              <a:rPr lang="en-US" sz="2649" strike="noStrike" u="none">
                <a:solidFill>
                  <a:srgbClr val="000000"/>
                </a:solidFill>
                <a:latin typeface="Montserrat"/>
                <a:ea typeface="Montserrat"/>
                <a:cs typeface="Montserrat"/>
                <a:sym typeface="Montserrat"/>
              </a:rPr>
              <a:t>ate</a:t>
            </a:r>
            <a:r>
              <a:rPr lang="en-US" sz="2649" strike="noStrike" u="none">
                <a:solidFill>
                  <a:srgbClr val="000000"/>
                </a:solidFill>
                <a:latin typeface="Montserrat"/>
                <a:ea typeface="Montserrat"/>
                <a:cs typeface="Montserrat"/>
                <a:sym typeface="Montserrat"/>
              </a:rPr>
              <a:t> </a:t>
            </a:r>
            <a:r>
              <a:rPr lang="en-US" sz="2649" strike="noStrike" u="none">
                <a:solidFill>
                  <a:srgbClr val="000000"/>
                </a:solidFill>
                <a:latin typeface="Montserrat"/>
                <a:ea typeface="Montserrat"/>
                <a:cs typeface="Montserrat"/>
                <a:sym typeface="Montserrat"/>
              </a:rPr>
              <a:t>Ri</a:t>
            </a:r>
            <a:r>
              <a:rPr lang="en-US" sz="2649" strike="noStrike" u="none">
                <a:solidFill>
                  <a:srgbClr val="000000"/>
                </a:solidFill>
                <a:latin typeface="Montserrat"/>
                <a:ea typeface="Montserrat"/>
                <a:cs typeface="Montserrat"/>
                <a:sym typeface="Montserrat"/>
              </a:rPr>
              <a:t>s</a:t>
            </a:r>
            <a:r>
              <a:rPr lang="en-US" sz="2649" strike="noStrike" u="none">
                <a:solidFill>
                  <a:srgbClr val="000000"/>
                </a:solidFill>
                <a:latin typeface="Montserrat"/>
                <a:ea typeface="Montserrat"/>
                <a:cs typeface="Montserrat"/>
                <a:sym typeface="Montserrat"/>
              </a:rPr>
              <a:t>k</a:t>
            </a:r>
          </a:p>
          <a:p>
            <a:pPr algn="l" marL="1143872" indent="-381291" lvl="2">
              <a:lnSpc>
                <a:spcPts val="3708"/>
              </a:lnSpc>
              <a:spcBef>
                <a:spcPct val="0"/>
              </a:spcBef>
              <a:buFont typeface="Arial"/>
              <a:buChar char="⚬"/>
            </a:pPr>
            <a:r>
              <a:rPr lang="en-US" sz="2649" strike="noStrike" u="none">
                <a:solidFill>
                  <a:srgbClr val="000000"/>
                </a:solidFill>
                <a:latin typeface="Montserrat"/>
                <a:ea typeface="Montserrat"/>
                <a:cs typeface="Montserrat"/>
                <a:sym typeface="Montserrat"/>
              </a:rPr>
              <a:t>H</a:t>
            </a:r>
            <a:r>
              <a:rPr lang="en-US" sz="2649" strike="noStrike" u="none">
                <a:solidFill>
                  <a:srgbClr val="000000"/>
                </a:solidFill>
                <a:latin typeface="Montserrat"/>
                <a:ea typeface="Montserrat"/>
                <a:cs typeface="Montserrat"/>
                <a:sym typeface="Montserrat"/>
              </a:rPr>
              <a:t>igh Risk</a:t>
            </a:r>
          </a:p>
          <a:p>
            <a:pPr algn="l" marL="571936" indent="-285968" lvl="1">
              <a:lnSpc>
                <a:spcPts val="3708"/>
              </a:lnSpc>
              <a:spcBef>
                <a:spcPct val="0"/>
              </a:spcBef>
              <a:buFont typeface="Arial"/>
              <a:buChar char="•"/>
            </a:pPr>
            <a:r>
              <a:rPr lang="en-US" sz="2649" strike="noStrike" u="none">
                <a:solidFill>
                  <a:srgbClr val="000000"/>
                </a:solidFill>
                <a:latin typeface="Montserrat"/>
                <a:ea typeface="Montserrat"/>
                <a:cs typeface="Montserrat"/>
                <a:sym typeface="Montserrat"/>
              </a:rPr>
              <a:t>Affichage d’un graphique</a:t>
            </a:r>
            <a:r>
              <a:rPr lang="en-US" sz="2649" strike="noStrike" u="none">
                <a:solidFill>
                  <a:srgbClr val="000000"/>
                </a:solidFill>
                <a:latin typeface="Montserrat"/>
                <a:ea typeface="Montserrat"/>
                <a:cs typeface="Montserrat"/>
                <a:sym typeface="Montserrat"/>
              </a:rPr>
              <a:t> mont</a:t>
            </a:r>
            <a:r>
              <a:rPr lang="en-US" sz="2649" strike="noStrike" u="none">
                <a:solidFill>
                  <a:srgbClr val="000000"/>
                </a:solidFill>
                <a:latin typeface="Montserrat"/>
                <a:ea typeface="Montserrat"/>
                <a:cs typeface="Montserrat"/>
                <a:sym typeface="Montserrat"/>
              </a:rPr>
              <a:t>r</a:t>
            </a:r>
            <a:r>
              <a:rPr lang="en-US" sz="2649" strike="noStrike" u="none">
                <a:solidFill>
                  <a:srgbClr val="000000"/>
                </a:solidFill>
                <a:latin typeface="Montserrat"/>
                <a:ea typeface="Montserrat"/>
                <a:cs typeface="Montserrat"/>
                <a:sym typeface="Montserrat"/>
              </a:rPr>
              <a:t>ant</a:t>
            </a:r>
            <a:r>
              <a:rPr lang="en-US" sz="2649" strike="noStrike" u="none">
                <a:solidFill>
                  <a:srgbClr val="000000"/>
                </a:solidFill>
                <a:latin typeface="Montserrat"/>
                <a:ea typeface="Montserrat"/>
                <a:cs typeface="Montserrat"/>
                <a:sym typeface="Montserrat"/>
              </a:rPr>
              <a:t> la </a:t>
            </a:r>
            <a:r>
              <a:rPr lang="en-US" sz="2649" strike="noStrike" u="none">
                <a:solidFill>
                  <a:srgbClr val="000000"/>
                </a:solidFill>
                <a:latin typeface="Montserrat"/>
                <a:ea typeface="Montserrat"/>
                <a:cs typeface="Montserrat"/>
                <a:sym typeface="Montserrat"/>
              </a:rPr>
              <a:t>répartition </a:t>
            </a:r>
            <a:r>
              <a:rPr lang="en-US" sz="2649" strike="noStrike" u="none">
                <a:solidFill>
                  <a:srgbClr val="000000"/>
                </a:solidFill>
                <a:latin typeface="Montserrat"/>
                <a:ea typeface="Montserrat"/>
                <a:cs typeface="Montserrat"/>
                <a:sym typeface="Montserrat"/>
              </a:rPr>
              <a:t>d</a:t>
            </a:r>
            <a:r>
              <a:rPr lang="en-US" sz="2649" strike="noStrike" u="none">
                <a:solidFill>
                  <a:srgbClr val="000000"/>
                </a:solidFill>
                <a:latin typeface="Montserrat"/>
                <a:ea typeface="Montserrat"/>
                <a:cs typeface="Montserrat"/>
                <a:sym typeface="Montserrat"/>
              </a:rPr>
              <a:t>es élèves par r</a:t>
            </a:r>
            <a:r>
              <a:rPr lang="en-US" sz="2649" strike="noStrike" u="none">
                <a:solidFill>
                  <a:srgbClr val="000000"/>
                </a:solidFill>
                <a:latin typeface="Montserrat"/>
                <a:ea typeface="Montserrat"/>
                <a:cs typeface="Montserrat"/>
                <a:sym typeface="Montserrat"/>
              </a:rPr>
              <a:t>i</a:t>
            </a:r>
            <a:r>
              <a:rPr lang="en-US" sz="2649" strike="noStrike" u="none">
                <a:solidFill>
                  <a:srgbClr val="000000"/>
                </a:solidFill>
                <a:latin typeface="Montserrat"/>
                <a:ea typeface="Montserrat"/>
                <a:cs typeface="Montserrat"/>
                <a:sym typeface="Montserrat"/>
              </a:rPr>
              <a:t>squ</a:t>
            </a:r>
            <a:r>
              <a:rPr lang="en-US" sz="2649" strike="noStrike" u="none">
                <a:solidFill>
                  <a:srgbClr val="000000"/>
                </a:solidFill>
                <a:latin typeface="Montserrat"/>
                <a:ea typeface="Montserrat"/>
                <a:cs typeface="Montserrat"/>
                <a:sym typeface="Montserrat"/>
              </a:rPr>
              <a:t>e.</a:t>
            </a:r>
          </a:p>
          <a:p>
            <a:pPr algn="l" marL="571936" indent="-285968" lvl="1">
              <a:lnSpc>
                <a:spcPts val="3708"/>
              </a:lnSpc>
              <a:spcBef>
                <a:spcPct val="0"/>
              </a:spcBef>
              <a:buFont typeface="Arial"/>
              <a:buChar char="•"/>
            </a:pPr>
            <a:r>
              <a:rPr lang="en-US" sz="2649" strike="noStrike" u="none">
                <a:solidFill>
                  <a:srgbClr val="000000"/>
                </a:solidFill>
                <a:latin typeface="Montserrat"/>
                <a:ea typeface="Montserrat"/>
                <a:cs typeface="Montserrat"/>
                <a:sym typeface="Montserrat"/>
              </a:rPr>
              <a:t>Impr</a:t>
            </a:r>
            <a:r>
              <a:rPr lang="en-US" sz="2649" strike="noStrike" u="none">
                <a:solidFill>
                  <a:srgbClr val="000000"/>
                </a:solidFill>
                <a:latin typeface="Montserrat"/>
                <a:ea typeface="Montserrat"/>
                <a:cs typeface="Montserrat"/>
                <a:sym typeface="Montserrat"/>
              </a:rPr>
              <a:t>es</a:t>
            </a:r>
            <a:r>
              <a:rPr lang="en-US" sz="2649" strike="noStrike" u="none">
                <a:solidFill>
                  <a:srgbClr val="000000"/>
                </a:solidFill>
                <a:latin typeface="Montserrat"/>
                <a:ea typeface="Montserrat"/>
                <a:cs typeface="Montserrat"/>
                <a:sym typeface="Montserrat"/>
              </a:rPr>
              <a:t>si</a:t>
            </a:r>
            <a:r>
              <a:rPr lang="en-US" sz="2649" strike="noStrike" u="none">
                <a:solidFill>
                  <a:srgbClr val="000000"/>
                </a:solidFill>
                <a:latin typeface="Montserrat"/>
                <a:ea typeface="Montserrat"/>
                <a:cs typeface="Montserrat"/>
                <a:sym typeface="Montserrat"/>
              </a:rPr>
              <a:t>on</a:t>
            </a:r>
            <a:r>
              <a:rPr lang="en-US" sz="2649" strike="noStrike" u="none">
                <a:solidFill>
                  <a:srgbClr val="000000"/>
                </a:solidFill>
                <a:latin typeface="Montserrat"/>
                <a:ea typeface="Montserrat"/>
                <a:cs typeface="Montserrat"/>
                <a:sym typeface="Montserrat"/>
              </a:rPr>
              <a:t> des r</a:t>
            </a:r>
            <a:r>
              <a:rPr lang="en-US" sz="2649" strike="noStrike" u="none">
                <a:solidFill>
                  <a:srgbClr val="000000"/>
                </a:solidFill>
                <a:latin typeface="Montserrat"/>
                <a:ea typeface="Montserrat"/>
                <a:cs typeface="Montserrat"/>
                <a:sym typeface="Montserrat"/>
              </a:rPr>
              <a:t>ésultats </a:t>
            </a:r>
            <a:r>
              <a:rPr lang="en-US" sz="2649" strike="noStrike" u="none">
                <a:solidFill>
                  <a:srgbClr val="000000"/>
                </a:solidFill>
                <a:latin typeface="Montserrat"/>
                <a:ea typeface="Montserrat"/>
                <a:cs typeface="Montserrat"/>
                <a:sym typeface="Montserrat"/>
              </a:rPr>
              <a:t>fi</a:t>
            </a:r>
            <a:r>
              <a:rPr lang="en-US" sz="2649" strike="noStrike" u="none">
                <a:solidFill>
                  <a:srgbClr val="000000"/>
                </a:solidFill>
                <a:latin typeface="Montserrat"/>
                <a:ea typeface="Montserrat"/>
                <a:cs typeface="Montserrat"/>
                <a:sym typeface="Montserrat"/>
              </a:rPr>
              <a:t>naux avec </a:t>
            </a:r>
            <a:r>
              <a:rPr lang="en-US" sz="2649" strike="noStrike" u="none">
                <a:solidFill>
                  <a:srgbClr val="000000"/>
                </a:solidFill>
                <a:latin typeface="Montserrat"/>
                <a:ea typeface="Montserrat"/>
                <a:cs typeface="Montserrat"/>
                <a:sym typeface="Montserrat"/>
              </a:rPr>
              <a:t>l</a:t>
            </a:r>
            <a:r>
              <a:rPr lang="en-US" sz="2649" strike="noStrike" u="none">
                <a:solidFill>
                  <a:srgbClr val="000000"/>
                </a:solidFill>
                <a:latin typeface="Montserrat"/>
                <a:ea typeface="Montserrat"/>
                <a:cs typeface="Montserrat"/>
                <a:sym typeface="Montserrat"/>
              </a:rPr>
              <a:t>’ID de chaque élève</a:t>
            </a:r>
            <a:r>
              <a:rPr lang="en-US" sz="2649" strike="noStrike" u="none">
                <a:solidFill>
                  <a:srgbClr val="000000"/>
                </a:solidFill>
                <a:latin typeface="Montserrat"/>
                <a:ea typeface="Montserrat"/>
                <a:cs typeface="Montserrat"/>
                <a:sym typeface="Montserrat"/>
              </a:rPr>
              <a:t>.</a:t>
            </a:r>
          </a:p>
        </p:txBody>
      </p:sp>
      <p:sp>
        <p:nvSpPr>
          <p:cNvPr name="TextBox 4" id="4"/>
          <p:cNvSpPr txBox="true"/>
          <p:nvPr/>
        </p:nvSpPr>
        <p:spPr>
          <a:xfrm rot="0">
            <a:off x="3255969" y="464567"/>
            <a:ext cx="11776062" cy="962838"/>
          </a:xfrm>
          <a:prstGeom prst="rect">
            <a:avLst/>
          </a:prstGeom>
        </p:spPr>
        <p:txBody>
          <a:bodyPr anchor="t" rtlCol="false" tIns="0" lIns="0" bIns="0" rIns="0">
            <a:spAutoFit/>
          </a:bodyPr>
          <a:lstStyle/>
          <a:p>
            <a:pPr algn="l" marL="0" indent="0" lvl="0">
              <a:lnSpc>
                <a:spcPts val="7305"/>
              </a:lnSpc>
              <a:spcBef>
                <a:spcPct val="0"/>
              </a:spcBef>
            </a:pPr>
            <a:r>
              <a:rPr lang="en-US" sz="5218" spc="339">
                <a:solidFill>
                  <a:srgbClr val="050A30"/>
                </a:solidFill>
                <a:latin typeface="Horizon"/>
                <a:ea typeface="Horizon"/>
                <a:cs typeface="Horizon"/>
                <a:sym typeface="Horizon"/>
              </a:rPr>
              <a:t>Méthode d’analyse</a:t>
            </a:r>
          </a:p>
        </p:txBody>
      </p:sp>
      <p:sp>
        <p:nvSpPr>
          <p:cNvPr name="TextBox 5" id="5"/>
          <p:cNvSpPr txBox="true"/>
          <p:nvPr/>
        </p:nvSpPr>
        <p:spPr>
          <a:xfrm rot="0">
            <a:off x="3666177" y="1789355"/>
            <a:ext cx="3905693" cy="552450"/>
          </a:xfrm>
          <a:prstGeom prst="rect">
            <a:avLst/>
          </a:prstGeom>
        </p:spPr>
        <p:txBody>
          <a:bodyPr anchor="t" rtlCol="false" tIns="0" lIns="0" bIns="0" rIns="0">
            <a:spAutoFit/>
          </a:bodyPr>
          <a:lstStyle/>
          <a:p>
            <a:pPr algn="l" marL="0" indent="0" lvl="0">
              <a:lnSpc>
                <a:spcPts val="4200"/>
              </a:lnSpc>
              <a:spcBef>
                <a:spcPct val="0"/>
              </a:spcBef>
            </a:pPr>
            <a:r>
              <a:rPr lang="en-US" sz="3000" spc="195">
                <a:solidFill>
                  <a:srgbClr val="12229D"/>
                </a:solidFill>
                <a:latin typeface="Horizon"/>
                <a:ea typeface="Horizon"/>
                <a:cs typeface="Horizon"/>
                <a:sym typeface="Horizon"/>
              </a:rPr>
              <a:t>clustering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2229D"/>
        </a:solidFill>
      </p:bgPr>
    </p:bg>
    <p:spTree>
      <p:nvGrpSpPr>
        <p:cNvPr id="1" name=""/>
        <p:cNvGrpSpPr/>
        <p:nvPr/>
      </p:nvGrpSpPr>
      <p:grpSpPr>
        <a:xfrm>
          <a:off x="0" y="0"/>
          <a:ext cx="0" cy="0"/>
          <a:chOff x="0" y="0"/>
          <a:chExt cx="0" cy="0"/>
        </a:xfrm>
      </p:grpSpPr>
      <p:sp>
        <p:nvSpPr>
          <p:cNvPr name="Freeform 2" id="2"/>
          <p:cNvSpPr/>
          <p:nvPr/>
        </p:nvSpPr>
        <p:spPr>
          <a:xfrm flipH="false" flipV="false" rot="0">
            <a:off x="3585454" y="1896996"/>
            <a:ext cx="11117093" cy="6250109"/>
          </a:xfrm>
          <a:custGeom>
            <a:avLst/>
            <a:gdLst/>
            <a:ahLst/>
            <a:cxnLst/>
            <a:rect r="r" b="b" t="t" l="l"/>
            <a:pathLst>
              <a:path h="6250109" w="11117093">
                <a:moveTo>
                  <a:pt x="0" y="0"/>
                </a:moveTo>
                <a:lnTo>
                  <a:pt x="11117092" y="0"/>
                </a:lnTo>
                <a:lnTo>
                  <a:pt x="11117092" y="6250110"/>
                </a:lnTo>
                <a:lnTo>
                  <a:pt x="0" y="62501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624804" y="3931530"/>
            <a:ext cx="7038393" cy="1424482"/>
          </a:xfrm>
          <a:prstGeom prst="rect">
            <a:avLst/>
          </a:prstGeom>
        </p:spPr>
        <p:txBody>
          <a:bodyPr anchor="t" rtlCol="false" tIns="0" lIns="0" bIns="0" rIns="0">
            <a:spAutoFit/>
          </a:bodyPr>
          <a:lstStyle/>
          <a:p>
            <a:pPr algn="l" marL="0" indent="0" lvl="0">
              <a:lnSpc>
                <a:spcPts val="5485"/>
              </a:lnSpc>
              <a:spcBef>
                <a:spcPct val="0"/>
              </a:spcBef>
            </a:pPr>
            <a:r>
              <a:rPr lang="en-US" sz="3918" spc="254">
                <a:solidFill>
                  <a:srgbClr val="F4F6FC"/>
                </a:solidFill>
                <a:latin typeface="Horizon"/>
                <a:ea typeface="Horizon"/>
                <a:cs typeface="Horizon"/>
                <a:sym typeface="Horizon"/>
              </a:rPr>
              <a:t>CONCEPTION DE L’APPLICATION</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4F6FC"/>
        </a:solidFill>
      </p:bgPr>
    </p:bg>
    <p:spTree>
      <p:nvGrpSpPr>
        <p:cNvPr id="1" name=""/>
        <p:cNvGrpSpPr/>
        <p:nvPr/>
      </p:nvGrpSpPr>
      <p:grpSpPr>
        <a:xfrm>
          <a:off x="0" y="0"/>
          <a:ext cx="0" cy="0"/>
          <a:chOff x="0" y="0"/>
          <a:chExt cx="0" cy="0"/>
        </a:xfrm>
      </p:grpSpPr>
      <p:sp>
        <p:nvSpPr>
          <p:cNvPr name="TextBox 2" id="2"/>
          <p:cNvSpPr txBox="true"/>
          <p:nvPr/>
        </p:nvSpPr>
        <p:spPr>
          <a:xfrm rot="0">
            <a:off x="1342448" y="612775"/>
            <a:ext cx="15603105" cy="717550"/>
          </a:xfrm>
          <a:prstGeom prst="rect">
            <a:avLst/>
          </a:prstGeom>
        </p:spPr>
        <p:txBody>
          <a:bodyPr anchor="t" rtlCol="false" tIns="0" lIns="0" bIns="0" rIns="0">
            <a:spAutoFit/>
          </a:bodyPr>
          <a:lstStyle/>
          <a:p>
            <a:pPr algn="l" marL="0" indent="0" lvl="0">
              <a:lnSpc>
                <a:spcPts val="5599"/>
              </a:lnSpc>
              <a:spcBef>
                <a:spcPct val="0"/>
              </a:spcBef>
            </a:pPr>
            <a:r>
              <a:rPr lang="en-US" sz="3999" spc="259">
                <a:solidFill>
                  <a:srgbClr val="050A30"/>
                </a:solidFill>
                <a:latin typeface="Horizon"/>
                <a:ea typeface="Horizon"/>
                <a:cs typeface="Horizon"/>
                <a:sym typeface="Horizon"/>
              </a:rPr>
              <a:t>Vue d’ensemble de</a:t>
            </a:r>
            <a:r>
              <a:rPr lang="en-US" sz="3999" spc="259">
                <a:solidFill>
                  <a:srgbClr val="050A30"/>
                </a:solidFill>
                <a:latin typeface="Horizon"/>
                <a:ea typeface="Horizon"/>
                <a:cs typeface="Horizon"/>
                <a:sym typeface="Horizon"/>
              </a:rPr>
              <a:t> la conception</a:t>
            </a:r>
          </a:p>
        </p:txBody>
      </p:sp>
      <p:sp>
        <p:nvSpPr>
          <p:cNvPr name="TextBox 3" id="3"/>
          <p:cNvSpPr txBox="true"/>
          <p:nvPr/>
        </p:nvSpPr>
        <p:spPr>
          <a:xfrm rot="0">
            <a:off x="2109155" y="2762449"/>
            <a:ext cx="14069690" cy="580389"/>
          </a:xfrm>
          <a:prstGeom prst="rect">
            <a:avLst/>
          </a:prstGeom>
        </p:spPr>
        <p:txBody>
          <a:bodyPr anchor="t" rtlCol="false" tIns="0" lIns="0" bIns="0" rIns="0">
            <a:spAutoFit/>
          </a:bodyPr>
          <a:lstStyle/>
          <a:p>
            <a:pPr algn="ctr" marL="0" indent="0" lvl="0">
              <a:lnSpc>
                <a:spcPts val="4760"/>
              </a:lnSpc>
              <a:spcBef>
                <a:spcPct val="0"/>
              </a:spcBef>
            </a:pPr>
            <a:r>
              <a:rPr lang="en-US" sz="3400">
                <a:solidFill>
                  <a:srgbClr val="000000"/>
                </a:solidFill>
                <a:latin typeface="Glacial Indifference"/>
                <a:ea typeface="Glacial Indifference"/>
                <a:cs typeface="Glacial Indifference"/>
                <a:sym typeface="Glacial Indifference"/>
              </a:rPr>
              <a:t>Application web multi-rôles : Administrateur, Enseignant, Parent.</a:t>
            </a:r>
          </a:p>
        </p:txBody>
      </p:sp>
      <p:sp>
        <p:nvSpPr>
          <p:cNvPr name="TextBox 4" id="4"/>
          <p:cNvSpPr txBox="true"/>
          <p:nvPr/>
        </p:nvSpPr>
        <p:spPr>
          <a:xfrm rot="0">
            <a:off x="2109155" y="3819088"/>
            <a:ext cx="14069690" cy="1180464"/>
          </a:xfrm>
          <a:prstGeom prst="rect">
            <a:avLst/>
          </a:prstGeom>
        </p:spPr>
        <p:txBody>
          <a:bodyPr anchor="t" rtlCol="false" tIns="0" lIns="0" bIns="0" rIns="0">
            <a:spAutoFit/>
          </a:bodyPr>
          <a:lstStyle/>
          <a:p>
            <a:pPr algn="ctr" marL="0" indent="0" lvl="0">
              <a:lnSpc>
                <a:spcPts val="4760"/>
              </a:lnSpc>
              <a:spcBef>
                <a:spcPct val="0"/>
              </a:spcBef>
            </a:pPr>
            <a:r>
              <a:rPr lang="en-US" sz="3400">
                <a:solidFill>
                  <a:srgbClr val="000000"/>
                </a:solidFill>
                <a:latin typeface="Glacial Indifference"/>
                <a:ea typeface="Glacial Indifference"/>
                <a:cs typeface="Glacial Indifference"/>
                <a:sym typeface="Glacial Indifference"/>
              </a:rPr>
              <a:t>Objectif : Faciliter l’identification des élèves à risque et accompagner leur suivi.</a:t>
            </a:r>
          </a:p>
        </p:txBody>
      </p:sp>
      <p:sp>
        <p:nvSpPr>
          <p:cNvPr name="TextBox 5" id="5"/>
          <p:cNvSpPr txBox="true"/>
          <p:nvPr/>
        </p:nvSpPr>
        <p:spPr>
          <a:xfrm rot="0">
            <a:off x="2354085" y="5307114"/>
            <a:ext cx="13579829" cy="1180464"/>
          </a:xfrm>
          <a:prstGeom prst="rect">
            <a:avLst/>
          </a:prstGeom>
        </p:spPr>
        <p:txBody>
          <a:bodyPr anchor="t" rtlCol="false" tIns="0" lIns="0" bIns="0" rIns="0">
            <a:spAutoFit/>
          </a:bodyPr>
          <a:lstStyle/>
          <a:p>
            <a:pPr algn="ctr" marL="0" indent="0" lvl="0">
              <a:lnSpc>
                <a:spcPts val="4760"/>
              </a:lnSpc>
              <a:spcBef>
                <a:spcPct val="0"/>
              </a:spcBef>
            </a:pPr>
            <a:r>
              <a:rPr lang="en-US" sz="3400">
                <a:solidFill>
                  <a:srgbClr val="000000"/>
                </a:solidFill>
                <a:latin typeface="Glacial Indifference"/>
                <a:ea typeface="Glacial Indifference"/>
                <a:cs typeface="Glacial Indifference"/>
                <a:sym typeface="Glacial Indifference"/>
              </a:rPr>
              <a:t>Architecture modulaire : accès sécurisé, visualisation, feedbacks, recommandations.</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4F6FC"/>
        </a:solidFill>
      </p:bgPr>
    </p:bg>
    <p:spTree>
      <p:nvGrpSpPr>
        <p:cNvPr id="1" name=""/>
        <p:cNvGrpSpPr/>
        <p:nvPr/>
      </p:nvGrpSpPr>
      <p:grpSpPr>
        <a:xfrm>
          <a:off x="0" y="0"/>
          <a:ext cx="0" cy="0"/>
          <a:chOff x="0" y="0"/>
          <a:chExt cx="0" cy="0"/>
        </a:xfrm>
      </p:grpSpPr>
      <p:sp>
        <p:nvSpPr>
          <p:cNvPr name="TextBox 2" id="2"/>
          <p:cNvSpPr txBox="true"/>
          <p:nvPr/>
        </p:nvSpPr>
        <p:spPr>
          <a:xfrm rot="0">
            <a:off x="1342448" y="612775"/>
            <a:ext cx="15603105" cy="717550"/>
          </a:xfrm>
          <a:prstGeom prst="rect">
            <a:avLst/>
          </a:prstGeom>
        </p:spPr>
        <p:txBody>
          <a:bodyPr anchor="t" rtlCol="false" tIns="0" lIns="0" bIns="0" rIns="0">
            <a:spAutoFit/>
          </a:bodyPr>
          <a:lstStyle/>
          <a:p>
            <a:pPr algn="l" marL="0" indent="0" lvl="0">
              <a:lnSpc>
                <a:spcPts val="5599"/>
              </a:lnSpc>
              <a:spcBef>
                <a:spcPct val="0"/>
              </a:spcBef>
            </a:pPr>
            <a:r>
              <a:rPr lang="en-US" sz="3999" spc="259">
                <a:solidFill>
                  <a:srgbClr val="050A30"/>
                </a:solidFill>
                <a:latin typeface="Horizon"/>
                <a:ea typeface="Horizon"/>
                <a:cs typeface="Horizon"/>
                <a:sym typeface="Horizon"/>
              </a:rPr>
              <a:t>SPÉCIFICATIONS</a:t>
            </a:r>
            <a:r>
              <a:rPr lang="en-US" sz="3999" spc="259">
                <a:solidFill>
                  <a:srgbClr val="050A30"/>
                </a:solidFill>
                <a:latin typeface="Horizon"/>
                <a:ea typeface="Horizon"/>
                <a:cs typeface="Horizon"/>
                <a:sym typeface="Horizon"/>
              </a:rPr>
              <a:t> FONCTIONNELLES</a:t>
            </a:r>
          </a:p>
        </p:txBody>
      </p:sp>
      <p:sp>
        <p:nvSpPr>
          <p:cNvPr name="TextBox 3" id="3"/>
          <p:cNvSpPr txBox="true"/>
          <p:nvPr/>
        </p:nvSpPr>
        <p:spPr>
          <a:xfrm rot="0">
            <a:off x="1336092" y="3019743"/>
            <a:ext cx="15615816" cy="3580764"/>
          </a:xfrm>
          <a:prstGeom prst="rect">
            <a:avLst/>
          </a:prstGeom>
        </p:spPr>
        <p:txBody>
          <a:bodyPr anchor="t" rtlCol="false" tIns="0" lIns="0" bIns="0" rIns="0">
            <a:spAutoFit/>
          </a:bodyPr>
          <a:lstStyle/>
          <a:p>
            <a:pPr algn="ctr" marL="734069" indent="-367035" lvl="1">
              <a:lnSpc>
                <a:spcPts val="4760"/>
              </a:lnSpc>
              <a:buFont typeface="Arial"/>
              <a:buChar char="•"/>
            </a:pPr>
            <a:r>
              <a:rPr lang="en-US" sz="3400">
                <a:solidFill>
                  <a:srgbClr val="000000"/>
                </a:solidFill>
                <a:latin typeface="Glacial Indifference"/>
                <a:ea typeface="Glacial Indifference"/>
                <a:cs typeface="Glacial Indifference"/>
                <a:sym typeface="Glacial Indifference"/>
              </a:rPr>
              <a:t>Tableau de bord centralisé avec graphiques et indicateurs de risque.</a:t>
            </a:r>
          </a:p>
          <a:p>
            <a:pPr algn="ctr" marL="734069" indent="-367035" lvl="1">
              <a:lnSpc>
                <a:spcPts val="4760"/>
              </a:lnSpc>
              <a:buFont typeface="Arial"/>
              <a:buChar char="•"/>
            </a:pPr>
            <a:r>
              <a:rPr lang="en-US" sz="3400">
                <a:solidFill>
                  <a:srgbClr val="000000"/>
                </a:solidFill>
                <a:latin typeface="Glacial Indifference"/>
                <a:ea typeface="Glacial Indifference"/>
                <a:cs typeface="Glacial Indifference"/>
                <a:sym typeface="Glacial Indifference"/>
              </a:rPr>
              <a:t>Gestion des élèves (ajout, modification, suppression).</a:t>
            </a:r>
          </a:p>
          <a:p>
            <a:pPr algn="ctr" marL="734069" indent="-367035" lvl="1">
              <a:lnSpc>
                <a:spcPts val="4760"/>
              </a:lnSpc>
              <a:buFont typeface="Arial"/>
              <a:buChar char="•"/>
            </a:pPr>
            <a:r>
              <a:rPr lang="en-US" sz="3400">
                <a:solidFill>
                  <a:srgbClr val="000000"/>
                </a:solidFill>
                <a:latin typeface="Glacial Indifference"/>
                <a:ea typeface="Glacial Indifference"/>
                <a:cs typeface="Glacial Indifference"/>
                <a:sym typeface="Glacial Indifference"/>
              </a:rPr>
              <a:t>Accès aux profils complets (comportement, suggestions IA).</a:t>
            </a:r>
          </a:p>
          <a:p>
            <a:pPr algn="ctr" marL="734069" indent="-367035" lvl="1">
              <a:lnSpc>
                <a:spcPts val="4760"/>
              </a:lnSpc>
              <a:buFont typeface="Arial"/>
              <a:buChar char="•"/>
            </a:pPr>
            <a:r>
              <a:rPr lang="en-US" sz="3400">
                <a:solidFill>
                  <a:srgbClr val="000000"/>
                </a:solidFill>
                <a:latin typeface="Glacial Indifference"/>
                <a:ea typeface="Glacial Indifference"/>
                <a:cs typeface="Glacial Indifference"/>
                <a:sym typeface="Glacial Indifference"/>
              </a:rPr>
              <a:t>Gestion des comptes enseignants et parents.</a:t>
            </a:r>
          </a:p>
          <a:p>
            <a:pPr algn="ctr" marL="734069" indent="-367035" lvl="1">
              <a:lnSpc>
                <a:spcPts val="4760"/>
              </a:lnSpc>
              <a:spcBef>
                <a:spcPct val="0"/>
              </a:spcBef>
              <a:buFont typeface="Arial"/>
              <a:buChar char="•"/>
            </a:pPr>
            <a:r>
              <a:rPr lang="en-US" sz="3400">
                <a:solidFill>
                  <a:srgbClr val="000000"/>
                </a:solidFill>
                <a:latin typeface="Glacial Indifference"/>
                <a:ea typeface="Glacial Indifference"/>
                <a:cs typeface="Glacial Indifference"/>
                <a:sym typeface="Glacial Indifference"/>
              </a:rPr>
              <a:t>Consultation de tous les feedbacks transmis.</a:t>
            </a:r>
          </a:p>
          <a:p>
            <a:pPr algn="ctr" marL="0" indent="0" lvl="0">
              <a:lnSpc>
                <a:spcPts val="4760"/>
              </a:lnSpc>
              <a:spcBef>
                <a:spcPct val="0"/>
              </a:spcBef>
            </a:pPr>
          </a:p>
        </p:txBody>
      </p:sp>
      <p:sp>
        <p:nvSpPr>
          <p:cNvPr name="TextBox 4" id="4"/>
          <p:cNvSpPr txBox="true"/>
          <p:nvPr/>
        </p:nvSpPr>
        <p:spPr>
          <a:xfrm rot="0">
            <a:off x="2789000" y="2111478"/>
            <a:ext cx="9141087" cy="552450"/>
          </a:xfrm>
          <a:prstGeom prst="rect">
            <a:avLst/>
          </a:prstGeom>
        </p:spPr>
        <p:txBody>
          <a:bodyPr anchor="t" rtlCol="false" tIns="0" lIns="0" bIns="0" rIns="0">
            <a:spAutoFit/>
          </a:bodyPr>
          <a:lstStyle/>
          <a:p>
            <a:pPr algn="l" marL="0" indent="0" lvl="0">
              <a:lnSpc>
                <a:spcPts val="4200"/>
              </a:lnSpc>
              <a:spcBef>
                <a:spcPct val="0"/>
              </a:spcBef>
            </a:pPr>
            <a:r>
              <a:rPr lang="en-US" sz="3000" spc="195">
                <a:solidFill>
                  <a:srgbClr val="050A30"/>
                </a:solidFill>
                <a:latin typeface="Horizon"/>
                <a:ea typeface="Horizon"/>
                <a:cs typeface="Horizon"/>
                <a:sym typeface="Horizon"/>
              </a:rPr>
              <a:t>1-Rôle</a:t>
            </a:r>
            <a:r>
              <a:rPr lang="en-US" sz="3000" spc="195">
                <a:solidFill>
                  <a:srgbClr val="050A30"/>
                </a:solidFill>
                <a:latin typeface="Horizon"/>
                <a:ea typeface="Horizon"/>
                <a:cs typeface="Horizon"/>
                <a:sym typeface="Horizon"/>
              </a:rPr>
              <a:t> Administrateur</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4F6FC"/>
        </a:solidFill>
      </p:bgPr>
    </p:bg>
    <p:spTree>
      <p:nvGrpSpPr>
        <p:cNvPr id="1" name=""/>
        <p:cNvGrpSpPr/>
        <p:nvPr/>
      </p:nvGrpSpPr>
      <p:grpSpPr>
        <a:xfrm>
          <a:off x="0" y="0"/>
          <a:ext cx="0" cy="0"/>
          <a:chOff x="0" y="0"/>
          <a:chExt cx="0" cy="0"/>
        </a:xfrm>
      </p:grpSpPr>
      <p:sp>
        <p:nvSpPr>
          <p:cNvPr name="TextBox 2" id="2"/>
          <p:cNvSpPr txBox="true"/>
          <p:nvPr/>
        </p:nvSpPr>
        <p:spPr>
          <a:xfrm rot="0">
            <a:off x="1342448" y="612775"/>
            <a:ext cx="15603105" cy="717550"/>
          </a:xfrm>
          <a:prstGeom prst="rect">
            <a:avLst/>
          </a:prstGeom>
        </p:spPr>
        <p:txBody>
          <a:bodyPr anchor="t" rtlCol="false" tIns="0" lIns="0" bIns="0" rIns="0">
            <a:spAutoFit/>
          </a:bodyPr>
          <a:lstStyle/>
          <a:p>
            <a:pPr algn="l" marL="0" indent="0" lvl="0">
              <a:lnSpc>
                <a:spcPts val="5599"/>
              </a:lnSpc>
              <a:spcBef>
                <a:spcPct val="0"/>
              </a:spcBef>
            </a:pPr>
            <a:r>
              <a:rPr lang="en-US" sz="3999" spc="259">
                <a:solidFill>
                  <a:srgbClr val="050A30"/>
                </a:solidFill>
                <a:latin typeface="Horizon"/>
                <a:ea typeface="Horizon"/>
                <a:cs typeface="Horizon"/>
                <a:sym typeface="Horizon"/>
              </a:rPr>
              <a:t>SPÉCIFICATIONS</a:t>
            </a:r>
            <a:r>
              <a:rPr lang="en-US" sz="3999" spc="259">
                <a:solidFill>
                  <a:srgbClr val="050A30"/>
                </a:solidFill>
                <a:latin typeface="Horizon"/>
                <a:ea typeface="Horizon"/>
                <a:cs typeface="Horizon"/>
                <a:sym typeface="Horizon"/>
              </a:rPr>
              <a:t> FONCTIONNELLES</a:t>
            </a:r>
          </a:p>
        </p:txBody>
      </p:sp>
      <p:sp>
        <p:nvSpPr>
          <p:cNvPr name="TextBox 3" id="3"/>
          <p:cNvSpPr txBox="true"/>
          <p:nvPr/>
        </p:nvSpPr>
        <p:spPr>
          <a:xfrm rot="0">
            <a:off x="1336092" y="3019743"/>
            <a:ext cx="15615816" cy="1780539"/>
          </a:xfrm>
          <a:prstGeom prst="rect">
            <a:avLst/>
          </a:prstGeom>
        </p:spPr>
        <p:txBody>
          <a:bodyPr anchor="t" rtlCol="false" tIns="0" lIns="0" bIns="0" rIns="0">
            <a:spAutoFit/>
          </a:bodyPr>
          <a:lstStyle/>
          <a:p>
            <a:pPr algn="ctr" marL="734069" indent="-367035" lvl="1">
              <a:lnSpc>
                <a:spcPts val="4760"/>
              </a:lnSpc>
              <a:buFont typeface="Arial"/>
              <a:buChar char="•"/>
            </a:pPr>
            <a:r>
              <a:rPr lang="en-US" sz="3400">
                <a:solidFill>
                  <a:srgbClr val="000000"/>
                </a:solidFill>
                <a:latin typeface="Glacial Indifference"/>
                <a:ea typeface="Glacial Indifference"/>
                <a:cs typeface="Glacial Indifference"/>
                <a:sym typeface="Glacial Indifference"/>
              </a:rPr>
              <a:t>Accès aux profils des élèves de sa classe.        </a:t>
            </a:r>
          </a:p>
          <a:p>
            <a:pPr algn="ctr" marL="734069" indent="-367035" lvl="1">
              <a:lnSpc>
                <a:spcPts val="4760"/>
              </a:lnSpc>
              <a:buFont typeface="Arial"/>
              <a:buChar char="•"/>
            </a:pPr>
            <a:r>
              <a:rPr lang="en-US" sz="3400">
                <a:solidFill>
                  <a:srgbClr val="000000"/>
                </a:solidFill>
                <a:latin typeface="Glacial Indifference"/>
                <a:ea typeface="Glacial Indifference"/>
                <a:cs typeface="Glacial Indifference"/>
                <a:sym typeface="Glacial Indifference"/>
              </a:rPr>
              <a:t>Vi</a:t>
            </a:r>
            <a:r>
              <a:rPr lang="en-US" sz="3400">
                <a:solidFill>
                  <a:srgbClr val="000000"/>
                </a:solidFill>
                <a:latin typeface="Glacial Indifference"/>
                <a:ea typeface="Glacial Indifference"/>
                <a:cs typeface="Glacial Indifference"/>
                <a:sym typeface="Glacial Indifference"/>
              </a:rPr>
              <a:t>sualisation des recommandations IA (pédagogiques, émotionnelles).</a:t>
            </a:r>
          </a:p>
          <a:p>
            <a:pPr algn="ctr" marL="734069" indent="-367035" lvl="1">
              <a:lnSpc>
                <a:spcPts val="4760"/>
              </a:lnSpc>
              <a:spcBef>
                <a:spcPct val="0"/>
              </a:spcBef>
              <a:buFont typeface="Arial"/>
              <a:buChar char="•"/>
            </a:pPr>
            <a:r>
              <a:rPr lang="en-US" sz="3400">
                <a:solidFill>
                  <a:srgbClr val="000000"/>
                </a:solidFill>
                <a:latin typeface="Glacial Indifference"/>
                <a:ea typeface="Glacial Indifference"/>
                <a:cs typeface="Glacial Indifference"/>
                <a:sym typeface="Glacial Indifference"/>
              </a:rPr>
              <a:t>Ajout de feedbacks sur les élèves : comportement, progrès, signaux faibles.</a:t>
            </a:r>
          </a:p>
        </p:txBody>
      </p:sp>
      <p:sp>
        <p:nvSpPr>
          <p:cNvPr name="TextBox 4" id="4"/>
          <p:cNvSpPr txBox="true"/>
          <p:nvPr/>
        </p:nvSpPr>
        <p:spPr>
          <a:xfrm rot="0">
            <a:off x="2789000" y="2111478"/>
            <a:ext cx="9141087" cy="552450"/>
          </a:xfrm>
          <a:prstGeom prst="rect">
            <a:avLst/>
          </a:prstGeom>
        </p:spPr>
        <p:txBody>
          <a:bodyPr anchor="t" rtlCol="false" tIns="0" lIns="0" bIns="0" rIns="0">
            <a:spAutoFit/>
          </a:bodyPr>
          <a:lstStyle/>
          <a:p>
            <a:pPr algn="l" marL="0" indent="0" lvl="0">
              <a:lnSpc>
                <a:spcPts val="4200"/>
              </a:lnSpc>
              <a:spcBef>
                <a:spcPct val="0"/>
              </a:spcBef>
            </a:pPr>
            <a:r>
              <a:rPr lang="en-US" sz="3000" spc="195">
                <a:solidFill>
                  <a:srgbClr val="050A30"/>
                </a:solidFill>
                <a:latin typeface="Horizon"/>
                <a:ea typeface="Horizon"/>
                <a:cs typeface="Horizon"/>
                <a:sym typeface="Horizon"/>
              </a:rPr>
              <a:t>2-Rôle Enseignant</a:t>
            </a:r>
          </a:p>
        </p:txBody>
      </p:sp>
      <p:sp>
        <p:nvSpPr>
          <p:cNvPr name="TextBox 5" id="5"/>
          <p:cNvSpPr txBox="true"/>
          <p:nvPr/>
        </p:nvSpPr>
        <p:spPr>
          <a:xfrm rot="0">
            <a:off x="2789000" y="5724207"/>
            <a:ext cx="9141087" cy="552450"/>
          </a:xfrm>
          <a:prstGeom prst="rect">
            <a:avLst/>
          </a:prstGeom>
        </p:spPr>
        <p:txBody>
          <a:bodyPr anchor="t" rtlCol="false" tIns="0" lIns="0" bIns="0" rIns="0">
            <a:spAutoFit/>
          </a:bodyPr>
          <a:lstStyle/>
          <a:p>
            <a:pPr algn="l" marL="0" indent="0" lvl="0">
              <a:lnSpc>
                <a:spcPts val="4200"/>
              </a:lnSpc>
              <a:spcBef>
                <a:spcPct val="0"/>
              </a:spcBef>
            </a:pPr>
            <a:r>
              <a:rPr lang="en-US" sz="3000" spc="195">
                <a:solidFill>
                  <a:srgbClr val="050A30"/>
                </a:solidFill>
                <a:latin typeface="Horizon"/>
                <a:ea typeface="Horizon"/>
                <a:cs typeface="Horizon"/>
                <a:sym typeface="Horizon"/>
              </a:rPr>
              <a:t>3-Rôle Parent</a:t>
            </a:r>
          </a:p>
        </p:txBody>
      </p:sp>
      <p:sp>
        <p:nvSpPr>
          <p:cNvPr name="TextBox 6" id="6"/>
          <p:cNvSpPr txBox="true"/>
          <p:nvPr/>
        </p:nvSpPr>
        <p:spPr>
          <a:xfrm rot="0">
            <a:off x="1342448" y="6629082"/>
            <a:ext cx="14727942" cy="2980689"/>
          </a:xfrm>
          <a:prstGeom prst="rect">
            <a:avLst/>
          </a:prstGeom>
        </p:spPr>
        <p:txBody>
          <a:bodyPr anchor="t" rtlCol="false" tIns="0" lIns="0" bIns="0" rIns="0">
            <a:spAutoFit/>
          </a:bodyPr>
          <a:lstStyle/>
          <a:p>
            <a:pPr algn="ctr" marL="734069" indent="-367035" lvl="1">
              <a:lnSpc>
                <a:spcPts val="4760"/>
              </a:lnSpc>
              <a:buFont typeface="Arial"/>
              <a:buChar char="•"/>
            </a:pPr>
            <a:r>
              <a:rPr lang="en-US" sz="3400">
                <a:solidFill>
                  <a:srgbClr val="000000"/>
                </a:solidFill>
                <a:latin typeface="Glacial Indifference"/>
                <a:ea typeface="Glacial Indifference"/>
                <a:cs typeface="Glacial Indifference"/>
                <a:sym typeface="Glacial Indifference"/>
              </a:rPr>
              <a:t>Accès aux recommandations spécifiques à leur enfant.</a:t>
            </a:r>
          </a:p>
          <a:p>
            <a:pPr algn="ctr" marL="734069" indent="-367035" lvl="1">
              <a:lnSpc>
                <a:spcPts val="4760"/>
              </a:lnSpc>
              <a:buFont typeface="Arial"/>
              <a:buChar char="•"/>
            </a:pPr>
            <a:r>
              <a:rPr lang="en-US" sz="3400">
                <a:solidFill>
                  <a:srgbClr val="000000"/>
                </a:solidFill>
                <a:latin typeface="Glacial Indifference"/>
                <a:ea typeface="Glacial Indifference"/>
                <a:cs typeface="Glacial Indifference"/>
                <a:sym typeface="Glacial Indifference"/>
              </a:rPr>
              <a:t>Conseils </a:t>
            </a:r>
            <a:r>
              <a:rPr lang="en-US" sz="3400">
                <a:solidFill>
                  <a:srgbClr val="000000"/>
                </a:solidFill>
                <a:latin typeface="Glacial Indifference"/>
                <a:ea typeface="Glacial Indifference"/>
                <a:cs typeface="Glacial Indifference"/>
                <a:sym typeface="Glacial Indifference"/>
              </a:rPr>
              <a:t>sur la gestion à la maison, le soutien émotionnel, les échanges familiaux.</a:t>
            </a:r>
          </a:p>
          <a:p>
            <a:pPr algn="ctr" marL="734069" indent="-367035" lvl="1">
              <a:lnSpc>
                <a:spcPts val="4760"/>
              </a:lnSpc>
              <a:spcBef>
                <a:spcPct val="0"/>
              </a:spcBef>
              <a:buFont typeface="Arial"/>
              <a:buChar char="•"/>
            </a:pPr>
            <a:r>
              <a:rPr lang="en-US" sz="3400">
                <a:solidFill>
                  <a:srgbClr val="000000"/>
                </a:solidFill>
                <a:latin typeface="Glacial Indifference"/>
                <a:ea typeface="Glacial Indifference"/>
                <a:cs typeface="Glacial Indifference"/>
                <a:sym typeface="Glacial Indifference"/>
              </a:rPr>
              <a:t>Sys</a:t>
            </a:r>
            <a:r>
              <a:rPr lang="en-US" sz="3400">
                <a:solidFill>
                  <a:srgbClr val="000000"/>
                </a:solidFill>
                <a:latin typeface="Glacial Indifference"/>
                <a:ea typeface="Glacial Indifference"/>
                <a:cs typeface="Glacial Indifference"/>
                <a:sym typeface="Glacial Indifference"/>
              </a:rPr>
              <a:t>tème de feedback : retour sur les comportements à domicile, remarques personnelles.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TextBox 2" id="2"/>
          <p:cNvSpPr txBox="true"/>
          <p:nvPr/>
        </p:nvSpPr>
        <p:spPr>
          <a:xfrm rot="0">
            <a:off x="7473300" y="2834608"/>
            <a:ext cx="10043642" cy="6399530"/>
          </a:xfrm>
          <a:prstGeom prst="rect">
            <a:avLst/>
          </a:prstGeom>
        </p:spPr>
        <p:txBody>
          <a:bodyPr anchor="t" rtlCol="false" tIns="0" lIns="0" bIns="0" rIns="0">
            <a:spAutoFit/>
          </a:bodyPr>
          <a:lstStyle/>
          <a:p>
            <a:pPr algn="ctr" marL="496571" indent="-248285" lvl="1">
              <a:lnSpc>
                <a:spcPts val="3220"/>
              </a:lnSpc>
              <a:buFont typeface="Arial"/>
              <a:buChar char="•"/>
            </a:pPr>
            <a:r>
              <a:rPr lang="en-US" sz="2300">
                <a:solidFill>
                  <a:srgbClr val="000000"/>
                </a:solidFill>
                <a:latin typeface="Glacial Indifference"/>
                <a:ea typeface="Glacial Indifference"/>
                <a:cs typeface="Glacial Indifference"/>
                <a:sym typeface="Glacial Indifference"/>
              </a:rPr>
              <a:t>L’architecture de ce projet est organisée de manière modulaire afin de faciliter le développement, la maintenance et la compréhension du code.</a:t>
            </a:r>
          </a:p>
          <a:p>
            <a:pPr algn="ctr" marL="496571" indent="-248285" lvl="1">
              <a:lnSpc>
                <a:spcPts val="3220"/>
              </a:lnSpc>
              <a:buFont typeface="Arial"/>
              <a:buChar char="•"/>
            </a:pPr>
            <a:r>
              <a:rPr lang="en-US" sz="2300">
                <a:solidFill>
                  <a:srgbClr val="000000"/>
                </a:solidFill>
                <a:latin typeface="Glacial Indifference"/>
                <a:ea typeface="Glacial Indifference"/>
                <a:cs typeface="Glacial Indifference"/>
                <a:sym typeface="Glacial Indifference"/>
              </a:rPr>
              <a:t> Le répertoire backend contient le fichier serveur.js, qui gère toute la partie back-end de l’applicati</a:t>
            </a:r>
            <a:r>
              <a:rPr lang="en-US" sz="2300">
                <a:solidFill>
                  <a:srgbClr val="000000"/>
                </a:solidFill>
                <a:latin typeface="Glacial Indifference"/>
                <a:ea typeface="Glacial Indifference"/>
                <a:cs typeface="Glacial Indifference"/>
                <a:sym typeface="Glacial Indifference"/>
              </a:rPr>
              <a:t>on, y compris les route</a:t>
            </a:r>
            <a:r>
              <a:rPr lang="en-US" sz="2300">
                <a:solidFill>
                  <a:srgbClr val="000000"/>
                </a:solidFill>
                <a:latin typeface="Glacial Indifference"/>
                <a:ea typeface="Glacial Indifference"/>
                <a:cs typeface="Glacial Indifference"/>
                <a:sym typeface="Glacial Indifference"/>
              </a:rPr>
              <a:t>s API, la connexion à la base de données et l’authentification.</a:t>
            </a:r>
          </a:p>
          <a:p>
            <a:pPr algn="ctr" marL="496571" indent="-248285" lvl="1">
              <a:lnSpc>
                <a:spcPts val="3220"/>
              </a:lnSpc>
              <a:buFont typeface="Arial"/>
              <a:buChar char="•"/>
            </a:pPr>
            <a:r>
              <a:rPr lang="en-US" sz="2300">
                <a:solidFill>
                  <a:srgbClr val="000000"/>
                </a:solidFill>
                <a:latin typeface="Glacial Indifference"/>
                <a:ea typeface="Glacial Indifference"/>
                <a:cs typeface="Glacial Indifference"/>
                <a:sym typeface="Glacial Indifference"/>
              </a:rPr>
              <a:t>Dans le dossier src, le sous-dossier Datamining regroupe les scripts Python responsables de l’analyse des données, notamment les modèles de classification et de clustering utilisés pour détecter les profils d’élèves à risque.</a:t>
            </a:r>
          </a:p>
          <a:p>
            <a:pPr algn="ctr" marL="496571" indent="-248285" lvl="1">
              <a:lnSpc>
                <a:spcPts val="3220"/>
              </a:lnSpc>
              <a:buFont typeface="Arial"/>
              <a:buChar char="•"/>
            </a:pPr>
            <a:r>
              <a:rPr lang="en-US" sz="2300">
                <a:solidFill>
                  <a:srgbClr val="000000"/>
                </a:solidFill>
                <a:latin typeface="Glacial Indifference"/>
                <a:ea typeface="Glacial Indifference"/>
                <a:cs typeface="Glacial Indifference"/>
                <a:sym typeface="Glacial Indifference"/>
              </a:rPr>
              <a:t>Le dossier pages con</a:t>
            </a:r>
            <a:r>
              <a:rPr lang="en-US" sz="2300">
                <a:solidFill>
                  <a:srgbClr val="000000"/>
                </a:solidFill>
                <a:latin typeface="Glacial Indifference"/>
                <a:ea typeface="Glacial Indifference"/>
                <a:cs typeface="Glacial Indifference"/>
                <a:sym typeface="Glacial Indifference"/>
              </a:rPr>
              <a:t>tient l’ensemble des interfaces utilisateur organisées par rôle : admin, parent et teacher. Chaque sous-dossier comprend les composants spécifiques à l’utilisateur concerné, permettant une navigation et des fonctionnalités personnalisées.</a:t>
            </a:r>
          </a:p>
          <a:p>
            <a:pPr algn="ctr" marL="496571" indent="-248285" lvl="1">
              <a:lnSpc>
                <a:spcPts val="3220"/>
              </a:lnSpc>
              <a:spcBef>
                <a:spcPct val="0"/>
              </a:spcBef>
              <a:buFont typeface="Arial"/>
              <a:buChar char="•"/>
            </a:pPr>
            <a:r>
              <a:rPr lang="en-US" sz="2300">
                <a:solidFill>
                  <a:srgbClr val="000000"/>
                </a:solidFill>
                <a:latin typeface="Glacial Indifference"/>
                <a:ea typeface="Glacial Indifference"/>
                <a:cs typeface="Glacial Indifference"/>
                <a:sym typeface="Glacial Indifference"/>
              </a:rPr>
              <a:t> Les fichiers App.js, Login.js, ainsi que leurs feuilles de style associées, assurent le routage général et l’affichage des composants globaux de l’application.</a:t>
            </a:r>
          </a:p>
        </p:txBody>
      </p:sp>
      <p:sp>
        <p:nvSpPr>
          <p:cNvPr name="Freeform 3" id="3"/>
          <p:cNvSpPr/>
          <p:nvPr/>
        </p:nvSpPr>
        <p:spPr>
          <a:xfrm flipH="false" flipV="false" rot="0">
            <a:off x="2789000" y="3381620"/>
            <a:ext cx="4110176" cy="5512310"/>
          </a:xfrm>
          <a:custGeom>
            <a:avLst/>
            <a:gdLst/>
            <a:ahLst/>
            <a:cxnLst/>
            <a:rect r="r" b="b" t="t" l="l"/>
            <a:pathLst>
              <a:path h="5512310" w="4110176">
                <a:moveTo>
                  <a:pt x="0" y="0"/>
                </a:moveTo>
                <a:lnTo>
                  <a:pt x="4110176" y="0"/>
                </a:lnTo>
                <a:lnTo>
                  <a:pt x="4110176" y="5512310"/>
                </a:lnTo>
                <a:lnTo>
                  <a:pt x="0" y="5512310"/>
                </a:lnTo>
                <a:lnTo>
                  <a:pt x="0" y="0"/>
                </a:lnTo>
                <a:close/>
              </a:path>
            </a:pathLst>
          </a:custGeom>
          <a:blipFill>
            <a:blip r:embed="rId2"/>
            <a:stretch>
              <a:fillRect l="0" t="0" r="0" b="0"/>
            </a:stretch>
          </a:blipFill>
        </p:spPr>
      </p:sp>
      <p:sp>
        <p:nvSpPr>
          <p:cNvPr name="TextBox 4" id="4"/>
          <p:cNvSpPr txBox="true"/>
          <p:nvPr/>
        </p:nvSpPr>
        <p:spPr>
          <a:xfrm rot="0">
            <a:off x="3026346" y="612775"/>
            <a:ext cx="12235307" cy="717550"/>
          </a:xfrm>
          <a:prstGeom prst="rect">
            <a:avLst/>
          </a:prstGeom>
        </p:spPr>
        <p:txBody>
          <a:bodyPr anchor="t" rtlCol="false" tIns="0" lIns="0" bIns="0" rIns="0">
            <a:spAutoFit/>
          </a:bodyPr>
          <a:lstStyle/>
          <a:p>
            <a:pPr algn="l" marL="0" indent="0" lvl="0">
              <a:lnSpc>
                <a:spcPts val="5599"/>
              </a:lnSpc>
              <a:spcBef>
                <a:spcPct val="0"/>
              </a:spcBef>
            </a:pPr>
            <a:r>
              <a:rPr lang="en-US" sz="3999" spc="259">
                <a:solidFill>
                  <a:srgbClr val="050A30"/>
                </a:solidFill>
                <a:latin typeface="Horizon"/>
                <a:ea typeface="Horizon"/>
                <a:cs typeface="Horizon"/>
                <a:sym typeface="Horizon"/>
              </a:rPr>
              <a:t>SPÉCIFICATIONS</a:t>
            </a:r>
            <a:r>
              <a:rPr lang="en-US" sz="3999" spc="259">
                <a:solidFill>
                  <a:srgbClr val="050A30"/>
                </a:solidFill>
                <a:latin typeface="Horizon"/>
                <a:ea typeface="Horizon"/>
                <a:cs typeface="Horizon"/>
                <a:sym typeface="Horizon"/>
              </a:rPr>
              <a:t> TECHNIQUES</a:t>
            </a:r>
          </a:p>
        </p:txBody>
      </p:sp>
      <p:sp>
        <p:nvSpPr>
          <p:cNvPr name="TextBox 5" id="5"/>
          <p:cNvSpPr txBox="true"/>
          <p:nvPr/>
        </p:nvSpPr>
        <p:spPr>
          <a:xfrm rot="0">
            <a:off x="3754470" y="1787192"/>
            <a:ext cx="10779061" cy="552450"/>
          </a:xfrm>
          <a:prstGeom prst="rect">
            <a:avLst/>
          </a:prstGeom>
        </p:spPr>
        <p:txBody>
          <a:bodyPr anchor="t" rtlCol="false" tIns="0" lIns="0" bIns="0" rIns="0">
            <a:spAutoFit/>
          </a:bodyPr>
          <a:lstStyle/>
          <a:p>
            <a:pPr algn="l" marL="0" indent="0" lvl="0">
              <a:lnSpc>
                <a:spcPts val="4200"/>
              </a:lnSpc>
              <a:spcBef>
                <a:spcPct val="0"/>
              </a:spcBef>
            </a:pPr>
            <a:r>
              <a:rPr lang="en-US" sz="3000" spc="195">
                <a:solidFill>
                  <a:srgbClr val="050A30"/>
                </a:solidFill>
                <a:latin typeface="Horizon"/>
                <a:ea typeface="Horizon"/>
                <a:cs typeface="Horizon"/>
                <a:sym typeface="Horizon"/>
              </a:rPr>
              <a:t>Architecture de l’application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Freeform 2" id="2"/>
          <p:cNvSpPr/>
          <p:nvPr/>
        </p:nvSpPr>
        <p:spPr>
          <a:xfrm flipH="false" flipV="false" rot="0">
            <a:off x="8848748" y="2661036"/>
            <a:ext cx="1936994" cy="1370423"/>
          </a:xfrm>
          <a:custGeom>
            <a:avLst/>
            <a:gdLst/>
            <a:ahLst/>
            <a:cxnLst/>
            <a:rect r="r" b="b" t="t" l="l"/>
            <a:pathLst>
              <a:path h="1370423" w="1936994">
                <a:moveTo>
                  <a:pt x="0" y="0"/>
                </a:moveTo>
                <a:lnTo>
                  <a:pt x="1936994" y="0"/>
                </a:lnTo>
                <a:lnTo>
                  <a:pt x="1936994" y="1370423"/>
                </a:lnTo>
                <a:lnTo>
                  <a:pt x="0" y="1370423"/>
                </a:lnTo>
                <a:lnTo>
                  <a:pt x="0" y="0"/>
                </a:lnTo>
                <a:close/>
              </a:path>
            </a:pathLst>
          </a:custGeom>
          <a:blipFill>
            <a:blip r:embed="rId2"/>
            <a:stretch>
              <a:fillRect l="0" t="0" r="0" b="0"/>
            </a:stretch>
          </a:blipFill>
        </p:spPr>
      </p:sp>
      <p:sp>
        <p:nvSpPr>
          <p:cNvPr name="Freeform 3" id="3"/>
          <p:cNvSpPr/>
          <p:nvPr/>
        </p:nvSpPr>
        <p:spPr>
          <a:xfrm flipH="false" flipV="false" rot="0">
            <a:off x="12464349" y="2632807"/>
            <a:ext cx="2797305" cy="1398652"/>
          </a:xfrm>
          <a:custGeom>
            <a:avLst/>
            <a:gdLst/>
            <a:ahLst/>
            <a:cxnLst/>
            <a:rect r="r" b="b" t="t" l="l"/>
            <a:pathLst>
              <a:path h="1398652" w="2797305">
                <a:moveTo>
                  <a:pt x="0" y="0"/>
                </a:moveTo>
                <a:lnTo>
                  <a:pt x="2797305" y="0"/>
                </a:lnTo>
                <a:lnTo>
                  <a:pt x="2797305" y="1398652"/>
                </a:lnTo>
                <a:lnTo>
                  <a:pt x="0" y="1398652"/>
                </a:lnTo>
                <a:lnTo>
                  <a:pt x="0" y="0"/>
                </a:lnTo>
                <a:close/>
              </a:path>
            </a:pathLst>
          </a:custGeom>
          <a:blipFill>
            <a:blip r:embed="rId3"/>
            <a:stretch>
              <a:fillRect l="0" t="0" r="0" b="0"/>
            </a:stretch>
          </a:blipFill>
        </p:spPr>
      </p:sp>
      <p:sp>
        <p:nvSpPr>
          <p:cNvPr name="Freeform 4" id="4"/>
          <p:cNvSpPr/>
          <p:nvPr/>
        </p:nvSpPr>
        <p:spPr>
          <a:xfrm flipH="false" flipV="false" rot="0">
            <a:off x="12464349" y="4583909"/>
            <a:ext cx="2703860" cy="1656114"/>
          </a:xfrm>
          <a:custGeom>
            <a:avLst/>
            <a:gdLst/>
            <a:ahLst/>
            <a:cxnLst/>
            <a:rect r="r" b="b" t="t" l="l"/>
            <a:pathLst>
              <a:path h="1656114" w="2703860">
                <a:moveTo>
                  <a:pt x="0" y="0"/>
                </a:moveTo>
                <a:lnTo>
                  <a:pt x="2703860" y="0"/>
                </a:lnTo>
                <a:lnTo>
                  <a:pt x="2703860" y="1656114"/>
                </a:lnTo>
                <a:lnTo>
                  <a:pt x="0" y="1656114"/>
                </a:lnTo>
                <a:lnTo>
                  <a:pt x="0" y="0"/>
                </a:lnTo>
                <a:close/>
              </a:path>
            </a:pathLst>
          </a:custGeom>
          <a:blipFill>
            <a:blip r:embed="rId4"/>
            <a:stretch>
              <a:fillRect l="0" t="0" r="0" b="0"/>
            </a:stretch>
          </a:blipFill>
        </p:spPr>
      </p:sp>
      <p:sp>
        <p:nvSpPr>
          <p:cNvPr name="Freeform 5" id="5"/>
          <p:cNvSpPr/>
          <p:nvPr/>
        </p:nvSpPr>
        <p:spPr>
          <a:xfrm flipH="false" flipV="false" rot="0">
            <a:off x="8848748" y="4410678"/>
            <a:ext cx="1829345" cy="1829345"/>
          </a:xfrm>
          <a:custGeom>
            <a:avLst/>
            <a:gdLst/>
            <a:ahLst/>
            <a:cxnLst/>
            <a:rect r="r" b="b" t="t" l="l"/>
            <a:pathLst>
              <a:path h="1829345" w="1829345">
                <a:moveTo>
                  <a:pt x="0" y="0"/>
                </a:moveTo>
                <a:lnTo>
                  <a:pt x="1829345" y="0"/>
                </a:lnTo>
                <a:lnTo>
                  <a:pt x="1829345" y="1829345"/>
                </a:lnTo>
                <a:lnTo>
                  <a:pt x="0" y="1829345"/>
                </a:lnTo>
                <a:lnTo>
                  <a:pt x="0" y="0"/>
                </a:lnTo>
                <a:close/>
              </a:path>
            </a:pathLst>
          </a:custGeom>
          <a:blipFill>
            <a:blip r:embed="rId5"/>
            <a:stretch>
              <a:fillRect l="0" t="0" r="0" b="0"/>
            </a:stretch>
          </a:blipFill>
        </p:spPr>
      </p:sp>
      <p:sp>
        <p:nvSpPr>
          <p:cNvPr name="Freeform 6" id="6"/>
          <p:cNvSpPr/>
          <p:nvPr/>
        </p:nvSpPr>
        <p:spPr>
          <a:xfrm flipH="false" flipV="false" rot="0">
            <a:off x="12246031" y="6792473"/>
            <a:ext cx="3108604" cy="874295"/>
          </a:xfrm>
          <a:custGeom>
            <a:avLst/>
            <a:gdLst/>
            <a:ahLst/>
            <a:cxnLst/>
            <a:rect r="r" b="b" t="t" l="l"/>
            <a:pathLst>
              <a:path h="874295" w="3108604">
                <a:moveTo>
                  <a:pt x="0" y="0"/>
                </a:moveTo>
                <a:lnTo>
                  <a:pt x="3108605" y="0"/>
                </a:lnTo>
                <a:lnTo>
                  <a:pt x="3108605" y="874295"/>
                </a:lnTo>
                <a:lnTo>
                  <a:pt x="0" y="874295"/>
                </a:lnTo>
                <a:lnTo>
                  <a:pt x="0" y="0"/>
                </a:lnTo>
                <a:close/>
              </a:path>
            </a:pathLst>
          </a:custGeom>
          <a:blipFill>
            <a:blip r:embed="rId6"/>
            <a:stretch>
              <a:fillRect l="0" t="0" r="0" b="0"/>
            </a:stretch>
          </a:blipFill>
        </p:spPr>
      </p:sp>
      <p:sp>
        <p:nvSpPr>
          <p:cNvPr name="Freeform 7" id="7"/>
          <p:cNvSpPr/>
          <p:nvPr/>
        </p:nvSpPr>
        <p:spPr>
          <a:xfrm flipH="false" flipV="false" rot="0">
            <a:off x="8465097" y="6786040"/>
            <a:ext cx="3061734" cy="814910"/>
          </a:xfrm>
          <a:custGeom>
            <a:avLst/>
            <a:gdLst/>
            <a:ahLst/>
            <a:cxnLst/>
            <a:rect r="r" b="b" t="t" l="l"/>
            <a:pathLst>
              <a:path h="814910" w="3061734">
                <a:moveTo>
                  <a:pt x="0" y="0"/>
                </a:moveTo>
                <a:lnTo>
                  <a:pt x="3061734" y="0"/>
                </a:lnTo>
                <a:lnTo>
                  <a:pt x="3061734" y="814910"/>
                </a:lnTo>
                <a:lnTo>
                  <a:pt x="0" y="814910"/>
                </a:lnTo>
                <a:lnTo>
                  <a:pt x="0" y="0"/>
                </a:lnTo>
                <a:close/>
              </a:path>
            </a:pathLst>
          </a:custGeom>
          <a:blipFill>
            <a:blip r:embed="rId7"/>
            <a:stretch>
              <a:fillRect l="0" t="0" r="0" b="0"/>
            </a:stretch>
          </a:blipFill>
        </p:spPr>
      </p:sp>
      <p:sp>
        <p:nvSpPr>
          <p:cNvPr name="TextBox 8" id="8"/>
          <p:cNvSpPr txBox="true"/>
          <p:nvPr/>
        </p:nvSpPr>
        <p:spPr>
          <a:xfrm rot="0">
            <a:off x="3026346" y="612775"/>
            <a:ext cx="12235307" cy="717550"/>
          </a:xfrm>
          <a:prstGeom prst="rect">
            <a:avLst/>
          </a:prstGeom>
        </p:spPr>
        <p:txBody>
          <a:bodyPr anchor="t" rtlCol="false" tIns="0" lIns="0" bIns="0" rIns="0">
            <a:spAutoFit/>
          </a:bodyPr>
          <a:lstStyle/>
          <a:p>
            <a:pPr algn="l" marL="0" indent="0" lvl="0">
              <a:lnSpc>
                <a:spcPts val="5599"/>
              </a:lnSpc>
              <a:spcBef>
                <a:spcPct val="0"/>
              </a:spcBef>
            </a:pPr>
            <a:r>
              <a:rPr lang="en-US" sz="3999" spc="259">
                <a:solidFill>
                  <a:srgbClr val="050A30"/>
                </a:solidFill>
                <a:latin typeface="Horizon"/>
                <a:ea typeface="Horizon"/>
                <a:cs typeface="Horizon"/>
                <a:sym typeface="Horizon"/>
              </a:rPr>
              <a:t>SPÉCIFICATIONS</a:t>
            </a:r>
            <a:r>
              <a:rPr lang="en-US" sz="3999" spc="259">
                <a:solidFill>
                  <a:srgbClr val="050A30"/>
                </a:solidFill>
                <a:latin typeface="Horizon"/>
                <a:ea typeface="Horizon"/>
                <a:cs typeface="Horizon"/>
                <a:sym typeface="Horizon"/>
              </a:rPr>
              <a:t> TECHNIQUES</a:t>
            </a:r>
          </a:p>
        </p:txBody>
      </p:sp>
      <p:sp>
        <p:nvSpPr>
          <p:cNvPr name="TextBox 9" id="9"/>
          <p:cNvSpPr txBox="true"/>
          <p:nvPr/>
        </p:nvSpPr>
        <p:spPr>
          <a:xfrm rot="0">
            <a:off x="5178129" y="1787192"/>
            <a:ext cx="7931742" cy="552450"/>
          </a:xfrm>
          <a:prstGeom prst="rect">
            <a:avLst/>
          </a:prstGeom>
        </p:spPr>
        <p:txBody>
          <a:bodyPr anchor="t" rtlCol="false" tIns="0" lIns="0" bIns="0" rIns="0">
            <a:spAutoFit/>
          </a:bodyPr>
          <a:lstStyle/>
          <a:p>
            <a:pPr algn="l" marL="0" indent="0" lvl="0">
              <a:lnSpc>
                <a:spcPts val="4200"/>
              </a:lnSpc>
              <a:spcBef>
                <a:spcPct val="0"/>
              </a:spcBef>
            </a:pPr>
            <a:r>
              <a:rPr lang="en-US" sz="3000" spc="195">
                <a:solidFill>
                  <a:srgbClr val="050A30"/>
                </a:solidFill>
                <a:latin typeface="Horizon"/>
                <a:ea typeface="Horizon"/>
                <a:cs typeface="Horizon"/>
                <a:sym typeface="Horizon"/>
              </a:rPr>
              <a:t>Technologies Utilisées</a:t>
            </a:r>
          </a:p>
        </p:txBody>
      </p:sp>
      <p:sp>
        <p:nvSpPr>
          <p:cNvPr name="TextBox 10" id="10"/>
          <p:cNvSpPr txBox="true"/>
          <p:nvPr/>
        </p:nvSpPr>
        <p:spPr>
          <a:xfrm rot="0">
            <a:off x="3026346" y="2883019"/>
            <a:ext cx="2041066" cy="606425"/>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000000"/>
                </a:solidFill>
                <a:latin typeface="Glacial Indifference"/>
                <a:ea typeface="Glacial Indifference"/>
                <a:cs typeface="Glacial Indifference"/>
                <a:sym typeface="Glacial Indifference"/>
              </a:rPr>
              <a:t>1. React.js</a:t>
            </a:r>
          </a:p>
        </p:txBody>
      </p:sp>
      <p:sp>
        <p:nvSpPr>
          <p:cNvPr name="TextBox 11" id="11"/>
          <p:cNvSpPr txBox="true"/>
          <p:nvPr/>
        </p:nvSpPr>
        <p:spPr>
          <a:xfrm rot="0">
            <a:off x="3026346" y="3690147"/>
            <a:ext cx="3112638" cy="606425"/>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000000"/>
                </a:solidFill>
                <a:latin typeface="Glacial Indifference"/>
                <a:ea typeface="Glacial Indifference"/>
                <a:cs typeface="Glacial Indifference"/>
                <a:sym typeface="Glacial Indifference"/>
              </a:rPr>
              <a:t>2. Tailwind CSS</a:t>
            </a:r>
          </a:p>
        </p:txBody>
      </p:sp>
      <p:sp>
        <p:nvSpPr>
          <p:cNvPr name="TextBox 12" id="12"/>
          <p:cNvSpPr txBox="true"/>
          <p:nvPr/>
        </p:nvSpPr>
        <p:spPr>
          <a:xfrm rot="0">
            <a:off x="3026346" y="4537075"/>
            <a:ext cx="2041066" cy="606425"/>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000000"/>
                </a:solidFill>
                <a:latin typeface="Glacial Indifference"/>
                <a:ea typeface="Glacial Indifference"/>
                <a:cs typeface="Glacial Indifference"/>
                <a:sym typeface="Glacial Indifference"/>
              </a:rPr>
              <a:t>3. Node.js</a:t>
            </a:r>
          </a:p>
        </p:txBody>
      </p:sp>
      <p:sp>
        <p:nvSpPr>
          <p:cNvPr name="TextBox 13" id="13"/>
          <p:cNvSpPr txBox="true"/>
          <p:nvPr/>
        </p:nvSpPr>
        <p:spPr>
          <a:xfrm rot="0">
            <a:off x="3026346" y="5343525"/>
            <a:ext cx="2041066" cy="606425"/>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000000"/>
                </a:solidFill>
                <a:latin typeface="Glacial Indifference"/>
                <a:ea typeface="Glacial Indifference"/>
                <a:cs typeface="Glacial Indifference"/>
                <a:sym typeface="Glacial Indifference"/>
              </a:rPr>
              <a:t>4. MySQL</a:t>
            </a:r>
          </a:p>
        </p:txBody>
      </p:sp>
      <p:sp>
        <p:nvSpPr>
          <p:cNvPr name="TextBox 14" id="14"/>
          <p:cNvSpPr txBox="true"/>
          <p:nvPr/>
        </p:nvSpPr>
        <p:spPr>
          <a:xfrm rot="0">
            <a:off x="3026346" y="6188075"/>
            <a:ext cx="2041066" cy="606425"/>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000000"/>
                </a:solidFill>
                <a:latin typeface="Glacial Indifference"/>
                <a:ea typeface="Glacial Indifference"/>
                <a:cs typeface="Glacial Indifference"/>
                <a:sym typeface="Glacial Indifference"/>
              </a:rPr>
              <a:t>5. Chart.js</a:t>
            </a:r>
          </a:p>
        </p:txBody>
      </p:sp>
      <p:sp>
        <p:nvSpPr>
          <p:cNvPr name="TextBox 15" id="15"/>
          <p:cNvSpPr txBox="true"/>
          <p:nvPr/>
        </p:nvSpPr>
        <p:spPr>
          <a:xfrm rot="0">
            <a:off x="3026346" y="6994525"/>
            <a:ext cx="3939279" cy="606425"/>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000000"/>
                </a:solidFill>
                <a:latin typeface="Glacial Indifference"/>
                <a:ea typeface="Glacial Indifference"/>
                <a:cs typeface="Glacial Indifference"/>
                <a:sym typeface="Glacial Indifference"/>
              </a:rPr>
              <a:t>6. API Hugging Face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2229D"/>
        </a:solidFill>
      </p:bgPr>
    </p:bg>
    <p:spTree>
      <p:nvGrpSpPr>
        <p:cNvPr id="1" name=""/>
        <p:cNvGrpSpPr/>
        <p:nvPr/>
      </p:nvGrpSpPr>
      <p:grpSpPr>
        <a:xfrm>
          <a:off x="0" y="0"/>
          <a:ext cx="0" cy="0"/>
          <a:chOff x="0" y="0"/>
          <a:chExt cx="0" cy="0"/>
        </a:xfrm>
      </p:grpSpPr>
      <p:sp>
        <p:nvSpPr>
          <p:cNvPr name="Freeform 2" id="2"/>
          <p:cNvSpPr/>
          <p:nvPr/>
        </p:nvSpPr>
        <p:spPr>
          <a:xfrm flipH="false" flipV="false" rot="0">
            <a:off x="3585454" y="1896996"/>
            <a:ext cx="11117093" cy="6250109"/>
          </a:xfrm>
          <a:custGeom>
            <a:avLst/>
            <a:gdLst/>
            <a:ahLst/>
            <a:cxnLst/>
            <a:rect r="r" b="b" t="t" l="l"/>
            <a:pathLst>
              <a:path h="6250109" w="11117093">
                <a:moveTo>
                  <a:pt x="0" y="0"/>
                </a:moveTo>
                <a:lnTo>
                  <a:pt x="11117092" y="0"/>
                </a:lnTo>
                <a:lnTo>
                  <a:pt x="11117092" y="6250110"/>
                </a:lnTo>
                <a:lnTo>
                  <a:pt x="0" y="62501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356911" y="4364584"/>
            <a:ext cx="7574179" cy="1424482"/>
          </a:xfrm>
          <a:prstGeom prst="rect">
            <a:avLst/>
          </a:prstGeom>
        </p:spPr>
        <p:txBody>
          <a:bodyPr anchor="t" rtlCol="false" tIns="0" lIns="0" bIns="0" rIns="0">
            <a:spAutoFit/>
          </a:bodyPr>
          <a:lstStyle/>
          <a:p>
            <a:pPr algn="l" marL="0" indent="0" lvl="0">
              <a:lnSpc>
                <a:spcPts val="5485"/>
              </a:lnSpc>
              <a:spcBef>
                <a:spcPct val="0"/>
              </a:spcBef>
            </a:pPr>
            <a:r>
              <a:rPr lang="en-US" sz="3918" spc="254">
                <a:solidFill>
                  <a:srgbClr val="F4F6FC"/>
                </a:solidFill>
                <a:latin typeface="Horizon"/>
                <a:ea typeface="Horizon"/>
                <a:cs typeface="Horizon"/>
                <a:sym typeface="Horizon"/>
              </a:rPr>
              <a:t>Développement de l’application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Freeform 2" id="2" descr="Business Abstract Patterns Looping Blob 03"/>
          <p:cNvSpPr/>
          <p:nvPr/>
        </p:nvSpPr>
        <p:spPr>
          <a:xfrm flipH="false" flipV="false" rot="0">
            <a:off x="-6033412" y="2931412"/>
            <a:ext cx="9212958" cy="9109312"/>
          </a:xfrm>
          <a:custGeom>
            <a:avLst/>
            <a:gdLst/>
            <a:ahLst/>
            <a:cxnLst/>
            <a:rect r="r" b="b" t="t" l="l"/>
            <a:pathLst>
              <a:path h="9109312" w="9212958">
                <a:moveTo>
                  <a:pt x="0" y="0"/>
                </a:moveTo>
                <a:lnTo>
                  <a:pt x="9212958" y="0"/>
                </a:lnTo>
                <a:lnTo>
                  <a:pt x="9212958" y="9109312"/>
                </a:lnTo>
                <a:lnTo>
                  <a:pt x="0" y="9109312"/>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sp>
        <p:nvSpPr>
          <p:cNvPr name="Freeform 3" id="3" descr="Business Abstract Patterns Looping Blob 03"/>
          <p:cNvSpPr/>
          <p:nvPr/>
        </p:nvSpPr>
        <p:spPr>
          <a:xfrm flipH="false" flipV="false" rot="0">
            <a:off x="13681521" y="-2308503"/>
            <a:ext cx="9212958" cy="9109312"/>
          </a:xfrm>
          <a:custGeom>
            <a:avLst/>
            <a:gdLst/>
            <a:ahLst/>
            <a:cxnLst/>
            <a:rect r="r" b="b" t="t" l="l"/>
            <a:pathLst>
              <a:path h="9109312" w="9212958">
                <a:moveTo>
                  <a:pt x="0" y="0"/>
                </a:moveTo>
                <a:lnTo>
                  <a:pt x="9212958" y="0"/>
                </a:lnTo>
                <a:lnTo>
                  <a:pt x="9212958" y="9109312"/>
                </a:lnTo>
                <a:lnTo>
                  <a:pt x="0" y="9109312"/>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599564" y="1513839"/>
            <a:ext cx="15088872" cy="1162050"/>
          </a:xfrm>
          <a:prstGeom prst="rect">
            <a:avLst/>
          </a:prstGeom>
        </p:spPr>
        <p:txBody>
          <a:bodyPr anchor="t" rtlCol="false" tIns="0" lIns="0" bIns="0" rIns="0">
            <a:spAutoFit/>
          </a:bodyPr>
          <a:lstStyle/>
          <a:p>
            <a:pPr algn="ctr" marL="0" indent="0" lvl="0">
              <a:lnSpc>
                <a:spcPts val="8531"/>
              </a:lnSpc>
            </a:pPr>
            <a:r>
              <a:rPr lang="en-US" b="true" sz="7109" spc="462">
                <a:solidFill>
                  <a:srgbClr val="050A30"/>
                </a:solidFill>
                <a:latin typeface="Horizon"/>
                <a:ea typeface="Horizon"/>
                <a:cs typeface="Horizon"/>
                <a:sym typeface="Horizon"/>
              </a:rPr>
              <a:t>sommaire</a:t>
            </a:r>
          </a:p>
        </p:txBody>
      </p:sp>
      <p:sp>
        <p:nvSpPr>
          <p:cNvPr name="TextBox 5" id="5"/>
          <p:cNvSpPr txBox="true"/>
          <p:nvPr/>
        </p:nvSpPr>
        <p:spPr>
          <a:xfrm rot="0">
            <a:off x="1599564" y="3778639"/>
            <a:ext cx="6534786" cy="3462655"/>
          </a:xfrm>
          <a:prstGeom prst="rect">
            <a:avLst/>
          </a:prstGeom>
        </p:spPr>
        <p:txBody>
          <a:bodyPr anchor="t" rtlCol="false" tIns="0" lIns="0" bIns="0" rIns="0">
            <a:spAutoFit/>
          </a:bodyPr>
          <a:lstStyle/>
          <a:p>
            <a:pPr algn="l" marL="0" indent="0" lvl="0">
              <a:lnSpc>
                <a:spcPts val="3919"/>
              </a:lnSpc>
              <a:spcBef>
                <a:spcPct val="0"/>
              </a:spcBef>
            </a:pPr>
            <a:r>
              <a:rPr lang="en-US" b="true" sz="2799" spc="198">
                <a:solidFill>
                  <a:srgbClr val="050A30"/>
                </a:solidFill>
                <a:latin typeface="Glacial Indifference Bold"/>
                <a:ea typeface="Glacial Indifference Bold"/>
                <a:cs typeface="Glacial Indifference Bold"/>
                <a:sym typeface="Glacial Indifference Bold"/>
              </a:rPr>
              <a:t>1. Introduction</a:t>
            </a:r>
          </a:p>
          <a:p>
            <a:pPr algn="l" marL="0" indent="0" lvl="0">
              <a:lnSpc>
                <a:spcPts val="3919"/>
              </a:lnSpc>
              <a:spcBef>
                <a:spcPct val="0"/>
              </a:spcBef>
            </a:pPr>
            <a:r>
              <a:rPr lang="en-US" b="true" sz="2799" spc="198">
                <a:solidFill>
                  <a:srgbClr val="050A30"/>
                </a:solidFill>
                <a:latin typeface="Glacial Indifference Bold"/>
                <a:ea typeface="Glacial Indifference Bold"/>
                <a:cs typeface="Glacial Indifference Bold"/>
                <a:sym typeface="Glacial Indifference Bold"/>
              </a:rPr>
              <a:t>2. Methodologie</a:t>
            </a:r>
          </a:p>
          <a:p>
            <a:pPr algn="l" marL="0" indent="0" lvl="0">
              <a:lnSpc>
                <a:spcPts val="3919"/>
              </a:lnSpc>
              <a:spcBef>
                <a:spcPct val="0"/>
              </a:spcBef>
            </a:pPr>
            <a:r>
              <a:rPr lang="en-US" b="true" sz="2799" spc="198">
                <a:solidFill>
                  <a:srgbClr val="050A30"/>
                </a:solidFill>
                <a:latin typeface="Glacial Indifference Bold"/>
                <a:ea typeface="Glacial Indifference Bold"/>
                <a:cs typeface="Glacial Indifference Bold"/>
                <a:sym typeface="Glacial Indifference Bold"/>
              </a:rPr>
              <a:t>3. Conception de l’Application</a:t>
            </a:r>
          </a:p>
          <a:p>
            <a:pPr algn="l" marL="0" indent="0" lvl="0">
              <a:lnSpc>
                <a:spcPts val="3919"/>
              </a:lnSpc>
              <a:spcBef>
                <a:spcPct val="0"/>
              </a:spcBef>
            </a:pPr>
            <a:r>
              <a:rPr lang="en-US" b="true" sz="2799" spc="198">
                <a:solidFill>
                  <a:srgbClr val="050A30"/>
                </a:solidFill>
                <a:latin typeface="Glacial Indifference Bold"/>
                <a:ea typeface="Glacial Indifference Bold"/>
                <a:cs typeface="Glacial Indifference Bold"/>
                <a:sym typeface="Glacial Indifference Bold"/>
              </a:rPr>
              <a:t>4. Développement de l’Application</a:t>
            </a:r>
          </a:p>
          <a:p>
            <a:pPr algn="l" marL="0" indent="0" lvl="0">
              <a:lnSpc>
                <a:spcPts val="3919"/>
              </a:lnSpc>
              <a:spcBef>
                <a:spcPct val="0"/>
              </a:spcBef>
            </a:pPr>
            <a:r>
              <a:rPr lang="en-US" b="true" sz="2799" spc="198">
                <a:solidFill>
                  <a:srgbClr val="050A30"/>
                </a:solidFill>
                <a:latin typeface="Glacial Indifference Bold"/>
                <a:ea typeface="Glacial Indifference Bold"/>
                <a:cs typeface="Glacial Indifference Bold"/>
                <a:sym typeface="Glacial Indifference Bold"/>
              </a:rPr>
              <a:t>5.Perspectives Futures</a:t>
            </a:r>
          </a:p>
          <a:p>
            <a:pPr algn="l" marL="0" indent="0" lvl="0">
              <a:lnSpc>
                <a:spcPts val="3919"/>
              </a:lnSpc>
              <a:spcBef>
                <a:spcPct val="0"/>
              </a:spcBef>
            </a:pPr>
            <a:r>
              <a:rPr lang="en-US" b="true" sz="2799" spc="198">
                <a:solidFill>
                  <a:srgbClr val="050A30"/>
                </a:solidFill>
                <a:latin typeface="Glacial Indifference Bold"/>
                <a:ea typeface="Glacial Indifference Bold"/>
                <a:cs typeface="Glacial Indifference Bold"/>
                <a:sym typeface="Glacial Indifference Bold"/>
              </a:rPr>
              <a:t>6.Présentation de l’application</a:t>
            </a:r>
          </a:p>
          <a:p>
            <a:pPr algn="l" marL="0" indent="0" lvl="0">
              <a:lnSpc>
                <a:spcPts val="3919"/>
              </a:lnSpc>
              <a:spcBef>
                <a:spcPct val="0"/>
              </a:spcBef>
            </a:pPr>
            <a:r>
              <a:rPr lang="en-US" b="true" sz="2799" spc="198">
                <a:solidFill>
                  <a:srgbClr val="050A30"/>
                </a:solidFill>
                <a:latin typeface="Glacial Indifference Bold"/>
                <a:ea typeface="Glacial Indifference Bold"/>
                <a:cs typeface="Glacial Indifference Bold"/>
                <a:sym typeface="Glacial Indifference Bold"/>
              </a:rPr>
              <a:t>7.Conclusion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TextBox 2" id="2"/>
          <p:cNvSpPr txBox="true"/>
          <p:nvPr/>
        </p:nvSpPr>
        <p:spPr>
          <a:xfrm rot="0">
            <a:off x="2893873" y="477929"/>
            <a:ext cx="12500253" cy="712647"/>
          </a:xfrm>
          <a:prstGeom prst="rect">
            <a:avLst/>
          </a:prstGeom>
        </p:spPr>
        <p:txBody>
          <a:bodyPr anchor="t" rtlCol="false" tIns="0" lIns="0" bIns="0" rIns="0">
            <a:spAutoFit/>
          </a:bodyPr>
          <a:lstStyle/>
          <a:p>
            <a:pPr algn="ctr" marL="0" indent="0" lvl="0">
              <a:lnSpc>
                <a:spcPts val="5345"/>
              </a:lnSpc>
              <a:spcBef>
                <a:spcPct val="0"/>
              </a:spcBef>
            </a:pPr>
            <a:r>
              <a:rPr lang="en-US" sz="3818" spc="248">
                <a:solidFill>
                  <a:srgbClr val="000000"/>
                </a:solidFill>
                <a:latin typeface="Horizon"/>
                <a:ea typeface="Horizon"/>
                <a:cs typeface="Horizon"/>
                <a:sym typeface="Horizon"/>
              </a:rPr>
              <a:t>Interface Administrateur</a:t>
            </a:r>
          </a:p>
        </p:txBody>
      </p:sp>
      <p:sp>
        <p:nvSpPr>
          <p:cNvPr name="Freeform 3" id="3"/>
          <p:cNvSpPr/>
          <p:nvPr/>
        </p:nvSpPr>
        <p:spPr>
          <a:xfrm flipH="false" flipV="false" rot="0">
            <a:off x="-5581370" y="4432221"/>
            <a:ext cx="7511908" cy="7427399"/>
          </a:xfrm>
          <a:custGeom>
            <a:avLst/>
            <a:gdLst/>
            <a:ahLst/>
            <a:cxnLst/>
            <a:rect r="r" b="b" t="t" l="l"/>
            <a:pathLst>
              <a:path h="7427399" w="7511908">
                <a:moveTo>
                  <a:pt x="0" y="0"/>
                </a:moveTo>
                <a:lnTo>
                  <a:pt x="7511909" y="0"/>
                </a:lnTo>
                <a:lnTo>
                  <a:pt x="7511909" y="7427400"/>
                </a:lnTo>
                <a:lnTo>
                  <a:pt x="0" y="7427400"/>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4" id="4"/>
          <p:cNvSpPr txBox="true"/>
          <p:nvPr/>
        </p:nvSpPr>
        <p:spPr>
          <a:xfrm rot="0">
            <a:off x="13892983" y="4570582"/>
            <a:ext cx="708235" cy="743409"/>
          </a:xfrm>
          <a:prstGeom prst="rect">
            <a:avLst/>
          </a:prstGeom>
        </p:spPr>
        <p:txBody>
          <a:bodyPr anchor="t" rtlCol="false" tIns="0" lIns="0" bIns="0" rIns="0">
            <a:spAutoFit/>
          </a:bodyPr>
          <a:lstStyle/>
          <a:p>
            <a:pPr algn="ctr">
              <a:lnSpc>
                <a:spcPts val="5314"/>
              </a:lnSpc>
            </a:pPr>
            <a:r>
              <a:rPr lang="en-US" sz="5110">
                <a:solidFill>
                  <a:srgbClr val="F1F2ED"/>
                </a:solidFill>
                <a:latin typeface="Bodoni FLF"/>
                <a:ea typeface="Bodoni FLF"/>
                <a:cs typeface="Bodoni FLF"/>
                <a:sym typeface="Bodoni FLF"/>
              </a:rPr>
              <a:t>W</a:t>
            </a:r>
          </a:p>
        </p:txBody>
      </p:sp>
      <p:sp>
        <p:nvSpPr>
          <p:cNvPr name="TextBox 5" id="5"/>
          <p:cNvSpPr txBox="true"/>
          <p:nvPr/>
        </p:nvSpPr>
        <p:spPr>
          <a:xfrm rot="0">
            <a:off x="2632453" y="2245591"/>
            <a:ext cx="14626847" cy="6833173"/>
          </a:xfrm>
          <a:prstGeom prst="rect">
            <a:avLst/>
          </a:prstGeom>
        </p:spPr>
        <p:txBody>
          <a:bodyPr anchor="t" rtlCol="false" tIns="0" lIns="0" bIns="0" rIns="0">
            <a:spAutoFit/>
          </a:bodyPr>
          <a:lstStyle/>
          <a:p>
            <a:pPr algn="l">
              <a:lnSpc>
                <a:spcPts val="3370"/>
              </a:lnSpc>
            </a:pPr>
            <a:r>
              <a:rPr lang="en-US" sz="2407" spc="170">
                <a:solidFill>
                  <a:srgbClr val="050A30"/>
                </a:solidFill>
                <a:latin typeface="Glacial Indifference"/>
                <a:ea typeface="Glacial Indifference"/>
                <a:cs typeface="Glacial Indifference"/>
                <a:sym typeface="Glacial Indifference"/>
              </a:rPr>
              <a:t>L'administrateur a accès à une interface complète pour gérer les utilisateurs et suivre les résultats de l'analyse.</a:t>
            </a:r>
          </a:p>
          <a:p>
            <a:pPr algn="l">
              <a:lnSpc>
                <a:spcPts val="3370"/>
              </a:lnSpc>
            </a:pPr>
          </a:p>
          <a:p>
            <a:pPr algn="l" marL="519823" indent="-259911" lvl="1">
              <a:lnSpc>
                <a:spcPts val="3370"/>
              </a:lnSpc>
              <a:buFont typeface="Arial"/>
              <a:buChar char="•"/>
            </a:pPr>
            <a:r>
              <a:rPr lang="en-US" b="true" sz="2407" spc="170">
                <a:solidFill>
                  <a:srgbClr val="050A30"/>
                </a:solidFill>
                <a:latin typeface="Glacial Indifference Bold"/>
                <a:ea typeface="Glacial Indifference Bold"/>
                <a:cs typeface="Glacial Indifference Bold"/>
                <a:sym typeface="Glacial Indifference Bold"/>
              </a:rPr>
              <a:t>Tableau de bord :</a:t>
            </a:r>
          </a:p>
          <a:p>
            <a:pPr algn="l" marL="1039645" indent="-346548" lvl="2">
              <a:lnSpc>
                <a:spcPts val="3370"/>
              </a:lnSpc>
              <a:buFont typeface="Arial"/>
              <a:buChar char="⚬"/>
            </a:pPr>
            <a:r>
              <a:rPr lang="en-US" sz="2407" spc="170">
                <a:solidFill>
                  <a:srgbClr val="050A30"/>
                </a:solidFill>
                <a:latin typeface="Glacial Indifference"/>
                <a:ea typeface="Glacial Indifference"/>
                <a:cs typeface="Glacial Indifference"/>
                <a:sym typeface="Glacial Indifference"/>
              </a:rPr>
              <a:t>Vue d'ensemble des résultats analytiques (répartition des élèves par catégorie de risque).</a:t>
            </a:r>
          </a:p>
          <a:p>
            <a:pPr algn="l" marL="1039645" indent="-346548" lvl="2">
              <a:lnSpc>
                <a:spcPts val="3370"/>
              </a:lnSpc>
              <a:buFont typeface="Arial"/>
              <a:buChar char="⚬"/>
            </a:pPr>
            <a:r>
              <a:rPr lang="en-US" sz="2407" spc="170">
                <a:solidFill>
                  <a:srgbClr val="050A30"/>
                </a:solidFill>
                <a:latin typeface="Glacial Indifference"/>
                <a:ea typeface="Glacial Indifference"/>
                <a:cs typeface="Glacial Indifference"/>
                <a:sym typeface="Glacial Indifference"/>
              </a:rPr>
              <a:t>Graphiques interactifs pour visualiser l’évolution des élèves au fil du temps.</a:t>
            </a:r>
          </a:p>
          <a:p>
            <a:pPr algn="l" marL="519823" indent="-259911" lvl="1">
              <a:lnSpc>
                <a:spcPts val="3370"/>
              </a:lnSpc>
              <a:buFont typeface="Arial"/>
              <a:buChar char="•"/>
            </a:pPr>
            <a:r>
              <a:rPr lang="en-US" b="true" sz="2407" spc="170">
                <a:solidFill>
                  <a:srgbClr val="050A30"/>
                </a:solidFill>
                <a:latin typeface="Glacial Indifference Bold"/>
                <a:ea typeface="Glacial Indifference Bold"/>
                <a:cs typeface="Glacial Indifference Bold"/>
                <a:sym typeface="Glacial Indifference Bold"/>
              </a:rPr>
              <a:t>Gestion des utilisateurs :</a:t>
            </a:r>
          </a:p>
          <a:p>
            <a:pPr algn="l" marL="1039645" indent="-346548" lvl="2">
              <a:lnSpc>
                <a:spcPts val="3370"/>
              </a:lnSpc>
              <a:buFont typeface="Arial"/>
              <a:buChar char="⚬"/>
            </a:pPr>
            <a:r>
              <a:rPr lang="en-US" sz="2407" spc="170">
                <a:solidFill>
                  <a:srgbClr val="050A30"/>
                </a:solidFill>
                <a:latin typeface="Glacial Indifference"/>
                <a:ea typeface="Glacial Indifference"/>
                <a:cs typeface="Glacial Indifference"/>
                <a:sym typeface="Glacial Indifference"/>
              </a:rPr>
              <a:t>Ajouter, modifier, supprimer des comptes utilisateurs (élèves, enseignants, parents).</a:t>
            </a:r>
          </a:p>
          <a:p>
            <a:pPr algn="l" marL="1039645" indent="-346548" lvl="2">
              <a:lnSpc>
                <a:spcPts val="3370"/>
              </a:lnSpc>
              <a:buFont typeface="Arial"/>
              <a:buChar char="⚬"/>
            </a:pPr>
            <a:r>
              <a:rPr lang="en-US" sz="2407" spc="170">
                <a:solidFill>
                  <a:srgbClr val="050A30"/>
                </a:solidFill>
                <a:latin typeface="Glacial Indifference"/>
                <a:ea typeface="Glacial Indifference"/>
                <a:cs typeface="Glacial Indifference"/>
                <a:sym typeface="Glacial Indifference"/>
              </a:rPr>
              <a:t>Accéder aux profils détaillés des élèves (nom, âge, niveau scolaire, risque).</a:t>
            </a:r>
          </a:p>
          <a:p>
            <a:pPr algn="l" marL="519823" indent="-259911" lvl="1">
              <a:lnSpc>
                <a:spcPts val="3370"/>
              </a:lnSpc>
              <a:buFont typeface="Arial"/>
              <a:buChar char="•"/>
            </a:pPr>
            <a:r>
              <a:rPr lang="en-US" b="true" sz="2407" spc="170">
                <a:solidFill>
                  <a:srgbClr val="050A30"/>
                </a:solidFill>
                <a:latin typeface="Glacial Indifference Bold"/>
                <a:ea typeface="Glacial Indifference Bold"/>
                <a:cs typeface="Glacial Indifference Bold"/>
                <a:sym typeface="Glacial Indifference Bold"/>
              </a:rPr>
              <a:t>Consultation des feedbacks :</a:t>
            </a:r>
          </a:p>
          <a:p>
            <a:pPr algn="l" marL="1039645" indent="-346548" lvl="2">
              <a:lnSpc>
                <a:spcPts val="3370"/>
              </a:lnSpc>
              <a:buFont typeface="Arial"/>
              <a:buChar char="⚬"/>
            </a:pPr>
            <a:r>
              <a:rPr lang="en-US" sz="2407" spc="170">
                <a:solidFill>
                  <a:srgbClr val="050A30"/>
                </a:solidFill>
                <a:latin typeface="Glacial Indifference"/>
                <a:ea typeface="Glacial Indifference"/>
                <a:cs typeface="Glacial Indifference"/>
                <a:sym typeface="Glacial Indifference"/>
              </a:rPr>
              <a:t>Voir les retours des enseignants et parents pour chaque élève.</a:t>
            </a:r>
          </a:p>
          <a:p>
            <a:pPr algn="l" marL="1039645" indent="-346548" lvl="2">
              <a:lnSpc>
                <a:spcPts val="3370"/>
              </a:lnSpc>
              <a:buFont typeface="Arial"/>
              <a:buChar char="⚬"/>
            </a:pPr>
            <a:r>
              <a:rPr lang="en-US" sz="2407" spc="170">
                <a:solidFill>
                  <a:srgbClr val="050A30"/>
                </a:solidFill>
                <a:latin typeface="Glacial Indifference"/>
                <a:ea typeface="Glacial Indifference"/>
                <a:cs typeface="Glacial Indifference"/>
                <a:sym typeface="Glacial Indifference"/>
              </a:rPr>
              <a:t>Ajuster les recommandations en fonction des retours.</a:t>
            </a:r>
          </a:p>
          <a:p>
            <a:pPr algn="l" marL="519823" indent="-259911" lvl="1">
              <a:lnSpc>
                <a:spcPts val="3370"/>
              </a:lnSpc>
              <a:buFont typeface="Arial"/>
              <a:buChar char="•"/>
            </a:pPr>
            <a:r>
              <a:rPr lang="en-US" b="true" sz="2407" spc="170">
                <a:solidFill>
                  <a:srgbClr val="050A30"/>
                </a:solidFill>
                <a:latin typeface="Glacial Indifference Bold"/>
                <a:ea typeface="Glacial Indifference Bold"/>
                <a:cs typeface="Glacial Indifference Bold"/>
                <a:sym typeface="Glacial Indifference Bold"/>
              </a:rPr>
              <a:t>Gestion des recommandations :</a:t>
            </a:r>
          </a:p>
          <a:p>
            <a:pPr algn="l" marL="1039645" indent="-346548" lvl="2">
              <a:lnSpc>
                <a:spcPts val="3370"/>
              </a:lnSpc>
              <a:buFont typeface="Arial"/>
              <a:buChar char="⚬"/>
            </a:pPr>
            <a:r>
              <a:rPr lang="en-US" sz="2407" spc="170">
                <a:solidFill>
                  <a:srgbClr val="050A30"/>
                </a:solidFill>
                <a:latin typeface="Glacial Indifference"/>
                <a:ea typeface="Glacial Indifference"/>
                <a:cs typeface="Glacial Indifference"/>
                <a:sym typeface="Glacial Indifference"/>
              </a:rPr>
              <a:t>Suivi et gestion des recommandations générées par l’IA pour chaque élève.</a:t>
            </a:r>
          </a:p>
          <a:p>
            <a:pPr algn="l">
              <a:lnSpc>
                <a:spcPts val="3370"/>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TextBox 2" id="2"/>
          <p:cNvSpPr txBox="true"/>
          <p:nvPr/>
        </p:nvSpPr>
        <p:spPr>
          <a:xfrm rot="0">
            <a:off x="2893873" y="477929"/>
            <a:ext cx="12500253" cy="712647"/>
          </a:xfrm>
          <a:prstGeom prst="rect">
            <a:avLst/>
          </a:prstGeom>
        </p:spPr>
        <p:txBody>
          <a:bodyPr anchor="t" rtlCol="false" tIns="0" lIns="0" bIns="0" rIns="0">
            <a:spAutoFit/>
          </a:bodyPr>
          <a:lstStyle/>
          <a:p>
            <a:pPr algn="ctr" marL="0" indent="0" lvl="0">
              <a:lnSpc>
                <a:spcPts val="5345"/>
              </a:lnSpc>
              <a:spcBef>
                <a:spcPct val="0"/>
              </a:spcBef>
            </a:pPr>
            <a:r>
              <a:rPr lang="en-US" sz="3818" spc="248">
                <a:solidFill>
                  <a:srgbClr val="000000"/>
                </a:solidFill>
                <a:latin typeface="Horizon"/>
                <a:ea typeface="Horizon"/>
                <a:cs typeface="Horizon"/>
                <a:sym typeface="Horizon"/>
              </a:rPr>
              <a:t>Interface Parent</a:t>
            </a:r>
          </a:p>
        </p:txBody>
      </p:sp>
      <p:sp>
        <p:nvSpPr>
          <p:cNvPr name="Freeform 3" id="3"/>
          <p:cNvSpPr/>
          <p:nvPr/>
        </p:nvSpPr>
        <p:spPr>
          <a:xfrm flipH="false" flipV="false" rot="0">
            <a:off x="-5581370" y="4432221"/>
            <a:ext cx="7511908" cy="7427399"/>
          </a:xfrm>
          <a:custGeom>
            <a:avLst/>
            <a:gdLst/>
            <a:ahLst/>
            <a:cxnLst/>
            <a:rect r="r" b="b" t="t" l="l"/>
            <a:pathLst>
              <a:path h="7427399" w="7511908">
                <a:moveTo>
                  <a:pt x="0" y="0"/>
                </a:moveTo>
                <a:lnTo>
                  <a:pt x="7511909" y="0"/>
                </a:lnTo>
                <a:lnTo>
                  <a:pt x="7511909" y="7427400"/>
                </a:lnTo>
                <a:lnTo>
                  <a:pt x="0" y="7427400"/>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4" id="4"/>
          <p:cNvSpPr txBox="true"/>
          <p:nvPr/>
        </p:nvSpPr>
        <p:spPr>
          <a:xfrm rot="0">
            <a:off x="13892983" y="4570582"/>
            <a:ext cx="708235" cy="743409"/>
          </a:xfrm>
          <a:prstGeom prst="rect">
            <a:avLst/>
          </a:prstGeom>
        </p:spPr>
        <p:txBody>
          <a:bodyPr anchor="t" rtlCol="false" tIns="0" lIns="0" bIns="0" rIns="0">
            <a:spAutoFit/>
          </a:bodyPr>
          <a:lstStyle/>
          <a:p>
            <a:pPr algn="ctr">
              <a:lnSpc>
                <a:spcPts val="5314"/>
              </a:lnSpc>
            </a:pPr>
            <a:r>
              <a:rPr lang="en-US" sz="5110">
                <a:solidFill>
                  <a:srgbClr val="F1F2ED"/>
                </a:solidFill>
                <a:latin typeface="Bodoni FLF"/>
                <a:ea typeface="Bodoni FLF"/>
                <a:cs typeface="Bodoni FLF"/>
                <a:sym typeface="Bodoni FLF"/>
              </a:rPr>
              <a:t>W</a:t>
            </a:r>
          </a:p>
        </p:txBody>
      </p:sp>
      <p:sp>
        <p:nvSpPr>
          <p:cNvPr name="TextBox 5" id="5"/>
          <p:cNvSpPr txBox="true"/>
          <p:nvPr/>
        </p:nvSpPr>
        <p:spPr>
          <a:xfrm rot="0">
            <a:off x="1930539" y="2081096"/>
            <a:ext cx="15328761" cy="6271415"/>
          </a:xfrm>
          <a:prstGeom prst="rect">
            <a:avLst/>
          </a:prstGeom>
        </p:spPr>
        <p:txBody>
          <a:bodyPr anchor="t" rtlCol="false" tIns="0" lIns="0" bIns="0" rIns="0">
            <a:spAutoFit/>
          </a:bodyPr>
          <a:lstStyle/>
          <a:p>
            <a:pPr algn="l">
              <a:lnSpc>
                <a:spcPts val="3532"/>
              </a:lnSpc>
            </a:pPr>
            <a:r>
              <a:rPr lang="en-US" sz="2523" spc="179">
                <a:solidFill>
                  <a:srgbClr val="050A30"/>
                </a:solidFill>
                <a:latin typeface="Glacial Indifference"/>
                <a:ea typeface="Glacial Indifference"/>
                <a:cs typeface="Glacial Indifference"/>
                <a:sym typeface="Glacial Indifference"/>
              </a:rPr>
              <a:t>Les parents peuvent accéder à des informations concernant leur enfant et soumettre des retours.</a:t>
            </a:r>
          </a:p>
          <a:p>
            <a:pPr algn="l">
              <a:lnSpc>
                <a:spcPts val="3532"/>
              </a:lnSpc>
            </a:pPr>
          </a:p>
          <a:p>
            <a:pPr algn="l" marL="544768" indent="-272384" lvl="1">
              <a:lnSpc>
                <a:spcPts val="3532"/>
              </a:lnSpc>
              <a:buFont typeface="Arial"/>
              <a:buChar char="•"/>
            </a:pPr>
            <a:r>
              <a:rPr lang="en-US" b="true" sz="2523" spc="179">
                <a:solidFill>
                  <a:srgbClr val="050A30"/>
                </a:solidFill>
                <a:latin typeface="Glacial Indifference Bold"/>
                <a:ea typeface="Glacial Indifference Bold"/>
                <a:cs typeface="Glacial Indifference Bold"/>
                <a:sym typeface="Glacial Indifference Bold"/>
              </a:rPr>
              <a:t>Profi</a:t>
            </a:r>
            <a:r>
              <a:rPr lang="en-US" b="true" sz="2523" spc="179">
                <a:solidFill>
                  <a:srgbClr val="050A30"/>
                </a:solidFill>
                <a:latin typeface="Glacial Indifference Bold"/>
                <a:ea typeface="Glacial Indifference Bold"/>
                <a:cs typeface="Glacial Indifference Bold"/>
                <a:sym typeface="Glacial Indifference Bold"/>
              </a:rPr>
              <a:t>l de l’élève :</a:t>
            </a:r>
          </a:p>
          <a:p>
            <a:pPr algn="l" marL="1089536" indent="-363179" lvl="2">
              <a:lnSpc>
                <a:spcPts val="3532"/>
              </a:lnSpc>
              <a:buFont typeface="Arial"/>
              <a:buChar char="⚬"/>
            </a:pPr>
            <a:r>
              <a:rPr lang="en-US" sz="2523" spc="179">
                <a:solidFill>
                  <a:srgbClr val="050A30"/>
                </a:solidFill>
                <a:latin typeface="Glacial Indifference"/>
                <a:ea typeface="Glacial Indifference"/>
                <a:cs typeface="Glacial Indifference"/>
                <a:sym typeface="Glacial Indifference"/>
              </a:rPr>
              <a:t>Voir les informations de leur enfant (niveau scolaire, niveau de risque, recommandations IA).</a:t>
            </a:r>
          </a:p>
          <a:p>
            <a:pPr algn="l" marL="544768" indent="-272384" lvl="1">
              <a:lnSpc>
                <a:spcPts val="3532"/>
              </a:lnSpc>
              <a:buFont typeface="Arial"/>
              <a:buChar char="•"/>
            </a:pPr>
            <a:r>
              <a:rPr lang="en-US" b="true" sz="2523" spc="179">
                <a:solidFill>
                  <a:srgbClr val="050A30"/>
                </a:solidFill>
                <a:latin typeface="Glacial Indifference Bold"/>
                <a:ea typeface="Glacial Indifference Bold"/>
                <a:cs typeface="Glacial Indifference Bold"/>
                <a:sym typeface="Glacial Indifference Bold"/>
              </a:rPr>
              <a:t>Consultation </a:t>
            </a:r>
            <a:r>
              <a:rPr lang="en-US" b="true" sz="2523" spc="179">
                <a:solidFill>
                  <a:srgbClr val="050A30"/>
                </a:solidFill>
                <a:latin typeface="Glacial Indifference Bold"/>
                <a:ea typeface="Glacial Indifference Bold"/>
                <a:cs typeface="Glacial Indifference Bold"/>
                <a:sym typeface="Glacial Indifference Bold"/>
              </a:rPr>
              <a:t>des recommandations IA :</a:t>
            </a:r>
          </a:p>
          <a:p>
            <a:pPr algn="l" marL="1089536" indent="-363179" lvl="2">
              <a:lnSpc>
                <a:spcPts val="3532"/>
              </a:lnSpc>
              <a:buFont typeface="Arial"/>
              <a:buChar char="⚬"/>
            </a:pPr>
            <a:r>
              <a:rPr lang="en-US" sz="2523" spc="179">
                <a:solidFill>
                  <a:srgbClr val="050A30"/>
                </a:solidFill>
                <a:latin typeface="Glacial Indifference"/>
                <a:ea typeface="Glacial Indifference"/>
                <a:cs typeface="Glacial Indifference"/>
                <a:sym typeface="Glacial Indifference"/>
              </a:rPr>
              <a:t>Lire des conseils personnalisés (pédagogiques, émotionnels, sociaux) pour accompagner leur enfant.</a:t>
            </a:r>
          </a:p>
          <a:p>
            <a:pPr algn="l" marL="544768" indent="-272384" lvl="1">
              <a:lnSpc>
                <a:spcPts val="3532"/>
              </a:lnSpc>
              <a:buFont typeface="Arial"/>
              <a:buChar char="•"/>
            </a:pPr>
            <a:r>
              <a:rPr lang="en-US" b="true" sz="2523" spc="179">
                <a:solidFill>
                  <a:srgbClr val="050A30"/>
                </a:solidFill>
                <a:latin typeface="Glacial Indifference Bold"/>
                <a:ea typeface="Glacial Indifference Bold"/>
                <a:cs typeface="Glacial Indifference Bold"/>
                <a:sym typeface="Glacial Indifference Bold"/>
              </a:rPr>
              <a:t>S</a:t>
            </a:r>
            <a:r>
              <a:rPr lang="en-US" b="true" sz="2523" spc="179">
                <a:solidFill>
                  <a:srgbClr val="050A30"/>
                </a:solidFill>
                <a:latin typeface="Glacial Indifference Bold"/>
                <a:ea typeface="Glacial Indifference Bold"/>
                <a:cs typeface="Glacial Indifference Bold"/>
                <a:sym typeface="Glacial Indifference Bold"/>
              </a:rPr>
              <a:t>oumission de feedbacks :</a:t>
            </a:r>
          </a:p>
          <a:p>
            <a:pPr algn="l" marL="1089536" indent="-363179" lvl="2">
              <a:lnSpc>
                <a:spcPts val="3532"/>
              </a:lnSpc>
              <a:buFont typeface="Arial"/>
              <a:buChar char="⚬"/>
            </a:pPr>
            <a:r>
              <a:rPr lang="en-US" sz="2523" spc="179">
                <a:solidFill>
                  <a:srgbClr val="050A30"/>
                </a:solidFill>
                <a:latin typeface="Glacial Indifference"/>
                <a:ea typeface="Glacial Indifference"/>
                <a:cs typeface="Glacial Indifference"/>
                <a:sym typeface="Glacial Indifference"/>
              </a:rPr>
              <a:t>F</a:t>
            </a:r>
            <a:r>
              <a:rPr lang="en-US" sz="2523" spc="179">
                <a:solidFill>
                  <a:srgbClr val="050A30"/>
                </a:solidFill>
                <a:latin typeface="Glacial Indifference"/>
                <a:ea typeface="Glacial Indifference"/>
                <a:cs typeface="Glacial Indifference"/>
                <a:sym typeface="Glacial Indifference"/>
              </a:rPr>
              <a:t>ournir des retours sur le comportement, les émotions et l’engagement de leur enfant à la maison.</a:t>
            </a:r>
          </a:p>
          <a:p>
            <a:pPr algn="l">
              <a:lnSpc>
                <a:spcPts val="3532"/>
              </a:lnSpc>
            </a:pPr>
          </a:p>
          <a:p>
            <a:pPr algn="l">
              <a:lnSpc>
                <a:spcPts val="3532"/>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TextBox 2" id="2"/>
          <p:cNvSpPr txBox="true"/>
          <p:nvPr/>
        </p:nvSpPr>
        <p:spPr>
          <a:xfrm rot="0">
            <a:off x="2893873" y="477929"/>
            <a:ext cx="12500253" cy="712647"/>
          </a:xfrm>
          <a:prstGeom prst="rect">
            <a:avLst/>
          </a:prstGeom>
        </p:spPr>
        <p:txBody>
          <a:bodyPr anchor="t" rtlCol="false" tIns="0" lIns="0" bIns="0" rIns="0">
            <a:spAutoFit/>
          </a:bodyPr>
          <a:lstStyle/>
          <a:p>
            <a:pPr algn="ctr" marL="0" indent="0" lvl="0">
              <a:lnSpc>
                <a:spcPts val="5345"/>
              </a:lnSpc>
              <a:spcBef>
                <a:spcPct val="0"/>
              </a:spcBef>
            </a:pPr>
            <a:r>
              <a:rPr lang="en-US" sz="3818" spc="248">
                <a:solidFill>
                  <a:srgbClr val="000000"/>
                </a:solidFill>
                <a:latin typeface="Horizon"/>
                <a:ea typeface="Horizon"/>
                <a:cs typeface="Horizon"/>
                <a:sym typeface="Horizon"/>
              </a:rPr>
              <a:t>Interface Enseignant</a:t>
            </a:r>
          </a:p>
        </p:txBody>
      </p:sp>
      <p:sp>
        <p:nvSpPr>
          <p:cNvPr name="Freeform 3" id="3"/>
          <p:cNvSpPr/>
          <p:nvPr/>
        </p:nvSpPr>
        <p:spPr>
          <a:xfrm flipH="false" flipV="false" rot="0">
            <a:off x="-5581370" y="4432221"/>
            <a:ext cx="7511908" cy="7427399"/>
          </a:xfrm>
          <a:custGeom>
            <a:avLst/>
            <a:gdLst/>
            <a:ahLst/>
            <a:cxnLst/>
            <a:rect r="r" b="b" t="t" l="l"/>
            <a:pathLst>
              <a:path h="7427399" w="7511908">
                <a:moveTo>
                  <a:pt x="0" y="0"/>
                </a:moveTo>
                <a:lnTo>
                  <a:pt x="7511909" y="0"/>
                </a:lnTo>
                <a:lnTo>
                  <a:pt x="7511909" y="7427400"/>
                </a:lnTo>
                <a:lnTo>
                  <a:pt x="0" y="7427400"/>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4" id="4"/>
          <p:cNvSpPr txBox="true"/>
          <p:nvPr/>
        </p:nvSpPr>
        <p:spPr>
          <a:xfrm rot="0">
            <a:off x="13892983" y="4570582"/>
            <a:ext cx="708235" cy="743409"/>
          </a:xfrm>
          <a:prstGeom prst="rect">
            <a:avLst/>
          </a:prstGeom>
        </p:spPr>
        <p:txBody>
          <a:bodyPr anchor="t" rtlCol="false" tIns="0" lIns="0" bIns="0" rIns="0">
            <a:spAutoFit/>
          </a:bodyPr>
          <a:lstStyle/>
          <a:p>
            <a:pPr algn="ctr">
              <a:lnSpc>
                <a:spcPts val="5314"/>
              </a:lnSpc>
            </a:pPr>
            <a:r>
              <a:rPr lang="en-US" sz="5110">
                <a:solidFill>
                  <a:srgbClr val="F1F2ED"/>
                </a:solidFill>
                <a:latin typeface="Bodoni FLF"/>
                <a:ea typeface="Bodoni FLF"/>
                <a:cs typeface="Bodoni FLF"/>
                <a:sym typeface="Bodoni FLF"/>
              </a:rPr>
              <a:t>W</a:t>
            </a:r>
          </a:p>
        </p:txBody>
      </p:sp>
      <p:sp>
        <p:nvSpPr>
          <p:cNvPr name="TextBox 5" id="5"/>
          <p:cNvSpPr txBox="true"/>
          <p:nvPr/>
        </p:nvSpPr>
        <p:spPr>
          <a:xfrm rot="0">
            <a:off x="1930539" y="2087551"/>
            <a:ext cx="15071502" cy="6598526"/>
          </a:xfrm>
          <a:prstGeom prst="rect">
            <a:avLst/>
          </a:prstGeom>
        </p:spPr>
        <p:txBody>
          <a:bodyPr anchor="t" rtlCol="false" tIns="0" lIns="0" bIns="0" rIns="0">
            <a:spAutoFit/>
          </a:bodyPr>
          <a:lstStyle/>
          <a:p>
            <a:pPr algn="l">
              <a:lnSpc>
                <a:spcPts val="3473"/>
              </a:lnSpc>
            </a:pPr>
            <a:r>
              <a:rPr lang="en-US" sz="2480" spc="176">
                <a:solidFill>
                  <a:srgbClr val="050A30"/>
                </a:solidFill>
                <a:latin typeface="Glacial Indifference"/>
                <a:ea typeface="Glacial Indifference"/>
                <a:cs typeface="Glacial Indifference"/>
                <a:sym typeface="Glacial Indifference"/>
              </a:rPr>
              <a:t>L'enseignant a une interface dédiée pour gérer ses élèves et participer activement au suivi et à l’amélioration de leur bien-être.</a:t>
            </a:r>
          </a:p>
          <a:p>
            <a:pPr algn="l">
              <a:lnSpc>
                <a:spcPts val="3473"/>
              </a:lnSpc>
            </a:pPr>
          </a:p>
          <a:p>
            <a:pPr algn="l" marL="535625" indent="-267813" lvl="1">
              <a:lnSpc>
                <a:spcPts val="3473"/>
              </a:lnSpc>
              <a:buFont typeface="Arial"/>
              <a:buChar char="•"/>
            </a:pPr>
            <a:r>
              <a:rPr lang="en-US" b="true" sz="2480" spc="176">
                <a:solidFill>
                  <a:srgbClr val="050A30"/>
                </a:solidFill>
                <a:latin typeface="Glacial Indifference Bold"/>
                <a:ea typeface="Glacial Indifference Bold"/>
                <a:cs typeface="Glacial Indifference Bold"/>
                <a:sym typeface="Glacial Indifference Bold"/>
              </a:rPr>
              <a:t>Voir la liste des élèves attribués :</a:t>
            </a:r>
          </a:p>
          <a:p>
            <a:pPr algn="l" marL="1071251" indent="-357084" lvl="2">
              <a:lnSpc>
                <a:spcPts val="3473"/>
              </a:lnSpc>
              <a:buFont typeface="Arial"/>
              <a:buChar char="⚬"/>
            </a:pPr>
            <a:r>
              <a:rPr lang="en-US" sz="2480" spc="176">
                <a:solidFill>
                  <a:srgbClr val="050A30"/>
                </a:solidFill>
                <a:latin typeface="Glacial Indifference"/>
                <a:ea typeface="Glacial Indifference"/>
                <a:cs typeface="Glacial Indifference"/>
                <a:sym typeface="Glacial Indifference"/>
              </a:rPr>
              <a:t>Accéder à la liste des élèves de sa classe avec leurs informations de base.</a:t>
            </a:r>
          </a:p>
          <a:p>
            <a:pPr algn="l" marL="1071251" indent="-357084" lvl="2">
              <a:lnSpc>
                <a:spcPts val="3473"/>
              </a:lnSpc>
              <a:buFont typeface="Arial"/>
              <a:buChar char="⚬"/>
            </a:pPr>
            <a:r>
              <a:rPr lang="en-US" sz="2480" spc="176">
                <a:solidFill>
                  <a:srgbClr val="050A30"/>
                </a:solidFill>
                <a:latin typeface="Glacial Indifference"/>
                <a:ea typeface="Glacial Indifference"/>
                <a:cs typeface="Glacial Indifference"/>
                <a:sym typeface="Glacial Indifference"/>
              </a:rPr>
              <a:t>Voir le niveau de risque de chaque élève (basé sur les analyses de classification et de clustering).</a:t>
            </a:r>
          </a:p>
          <a:p>
            <a:pPr algn="l" marL="535625" indent="-267813" lvl="1">
              <a:lnSpc>
                <a:spcPts val="3473"/>
              </a:lnSpc>
              <a:buFont typeface="Arial"/>
              <a:buChar char="•"/>
            </a:pPr>
            <a:r>
              <a:rPr lang="en-US" b="true" sz="2480" spc="176">
                <a:solidFill>
                  <a:srgbClr val="050A30"/>
                </a:solidFill>
                <a:latin typeface="Glacial Indifference Bold"/>
                <a:ea typeface="Glacial Indifference Bold"/>
                <a:cs typeface="Glacial Indifference Bold"/>
                <a:sym typeface="Glacial Indifference Bold"/>
              </a:rPr>
              <a:t>Consultation des recommandations de l’IA :</a:t>
            </a:r>
          </a:p>
          <a:p>
            <a:pPr algn="l" marL="1071251" indent="-357084" lvl="2">
              <a:lnSpc>
                <a:spcPts val="3473"/>
              </a:lnSpc>
              <a:buFont typeface="Arial"/>
              <a:buChar char="⚬"/>
            </a:pPr>
            <a:r>
              <a:rPr lang="en-US" sz="2480" spc="176">
                <a:solidFill>
                  <a:srgbClr val="050A30"/>
                </a:solidFill>
                <a:latin typeface="Glacial Indifference"/>
                <a:ea typeface="Glacial Indifference"/>
                <a:cs typeface="Glacial Indifference"/>
                <a:sym typeface="Glacial Indifference"/>
              </a:rPr>
              <a:t>Accéder aux recommandations pédagogiques et émotionnelles générées par l'IA pour chaque élève.</a:t>
            </a:r>
          </a:p>
          <a:p>
            <a:pPr algn="l" marL="1071251" indent="-357084" lvl="2">
              <a:lnSpc>
                <a:spcPts val="3473"/>
              </a:lnSpc>
              <a:buFont typeface="Arial"/>
              <a:buChar char="⚬"/>
            </a:pPr>
            <a:r>
              <a:rPr lang="en-US" sz="2480" spc="176">
                <a:solidFill>
                  <a:srgbClr val="050A30"/>
                </a:solidFill>
                <a:latin typeface="Glacial Indifference"/>
                <a:ea typeface="Glacial Indifference"/>
                <a:cs typeface="Glacial Indifference"/>
                <a:sym typeface="Glacial Indifference"/>
              </a:rPr>
              <a:t>Consulter des conseils pour améliorer l'engagement de l'élève en classe et en dehors.</a:t>
            </a:r>
          </a:p>
          <a:p>
            <a:pPr algn="l" marL="535625" indent="-267813" lvl="1">
              <a:lnSpc>
                <a:spcPts val="3473"/>
              </a:lnSpc>
              <a:buFont typeface="Arial"/>
              <a:buChar char="•"/>
            </a:pPr>
            <a:r>
              <a:rPr lang="en-US" b="true" sz="2480" spc="176">
                <a:solidFill>
                  <a:srgbClr val="050A30"/>
                </a:solidFill>
                <a:latin typeface="Glacial Indifference Bold"/>
                <a:ea typeface="Glacial Indifference Bold"/>
                <a:cs typeface="Glacial Indifference Bold"/>
                <a:sym typeface="Glacial Indifference Bold"/>
              </a:rPr>
              <a:t>Soumission de feedbacks :</a:t>
            </a:r>
          </a:p>
          <a:p>
            <a:pPr algn="l" marL="1071251" indent="-357084" lvl="2">
              <a:lnSpc>
                <a:spcPts val="3473"/>
              </a:lnSpc>
              <a:buFont typeface="Arial"/>
              <a:buChar char="⚬"/>
            </a:pPr>
            <a:r>
              <a:rPr lang="en-US" sz="2480" spc="176">
                <a:solidFill>
                  <a:srgbClr val="050A30"/>
                </a:solidFill>
                <a:latin typeface="Glacial Indifference"/>
                <a:ea typeface="Glacial Indifference"/>
                <a:cs typeface="Glacial Indifference"/>
                <a:sym typeface="Glacial Indifference"/>
              </a:rPr>
              <a:t>Ajouter des retours sur le comportement, l’implication et l’état émotionnel des élèves.</a:t>
            </a:r>
          </a:p>
          <a:p>
            <a:pPr algn="l" marL="1071251" indent="-357084" lvl="2">
              <a:lnSpc>
                <a:spcPts val="3473"/>
              </a:lnSpc>
              <a:buFont typeface="Arial"/>
              <a:buChar char="⚬"/>
            </a:pPr>
            <a:r>
              <a:rPr lang="en-US" sz="2480" spc="176">
                <a:solidFill>
                  <a:srgbClr val="050A30"/>
                </a:solidFill>
                <a:latin typeface="Glacial Indifference"/>
                <a:ea typeface="Glacial Indifference"/>
                <a:cs typeface="Glacial Indifference"/>
                <a:sym typeface="Glacial Indifference"/>
              </a:rPr>
              <a:t>Fournir des observations sur la progression des élèves et l’impact des interventions.</a:t>
            </a:r>
          </a:p>
          <a:p>
            <a:pPr algn="l">
              <a:lnSpc>
                <a:spcPts val="3473"/>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12229D"/>
        </a:solidFill>
      </p:bgPr>
    </p:bg>
    <p:spTree>
      <p:nvGrpSpPr>
        <p:cNvPr id="1" name=""/>
        <p:cNvGrpSpPr/>
        <p:nvPr/>
      </p:nvGrpSpPr>
      <p:grpSpPr>
        <a:xfrm>
          <a:off x="0" y="0"/>
          <a:ext cx="0" cy="0"/>
          <a:chOff x="0" y="0"/>
          <a:chExt cx="0" cy="0"/>
        </a:xfrm>
      </p:grpSpPr>
      <p:sp>
        <p:nvSpPr>
          <p:cNvPr name="Freeform 2" id="2"/>
          <p:cNvSpPr/>
          <p:nvPr/>
        </p:nvSpPr>
        <p:spPr>
          <a:xfrm flipH="false" flipV="false" rot="0">
            <a:off x="3585454" y="1896996"/>
            <a:ext cx="11117093" cy="6250109"/>
          </a:xfrm>
          <a:custGeom>
            <a:avLst/>
            <a:gdLst/>
            <a:ahLst/>
            <a:cxnLst/>
            <a:rect r="r" b="b" t="t" l="l"/>
            <a:pathLst>
              <a:path h="6250109" w="11117093">
                <a:moveTo>
                  <a:pt x="0" y="0"/>
                </a:moveTo>
                <a:lnTo>
                  <a:pt x="11117092" y="0"/>
                </a:lnTo>
                <a:lnTo>
                  <a:pt x="11117092" y="6250110"/>
                </a:lnTo>
                <a:lnTo>
                  <a:pt x="0" y="62501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038124" y="4364584"/>
            <a:ext cx="6211752" cy="1424482"/>
          </a:xfrm>
          <a:prstGeom prst="rect">
            <a:avLst/>
          </a:prstGeom>
        </p:spPr>
        <p:txBody>
          <a:bodyPr anchor="t" rtlCol="false" tIns="0" lIns="0" bIns="0" rIns="0">
            <a:spAutoFit/>
          </a:bodyPr>
          <a:lstStyle/>
          <a:p>
            <a:pPr algn="l" marL="0" indent="0" lvl="0">
              <a:lnSpc>
                <a:spcPts val="5485"/>
              </a:lnSpc>
              <a:spcBef>
                <a:spcPct val="0"/>
              </a:spcBef>
            </a:pPr>
            <a:r>
              <a:rPr lang="en-US" sz="3918" spc="254">
                <a:solidFill>
                  <a:srgbClr val="F4F6FC"/>
                </a:solidFill>
                <a:latin typeface="Horizon"/>
                <a:ea typeface="Horizon"/>
                <a:cs typeface="Horizon"/>
                <a:sym typeface="Horizon"/>
              </a:rPr>
              <a:t>Perspectives Futures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TextBox 2" id="2"/>
          <p:cNvSpPr txBox="true"/>
          <p:nvPr/>
        </p:nvSpPr>
        <p:spPr>
          <a:xfrm rot="0">
            <a:off x="4218030" y="523854"/>
            <a:ext cx="9851940" cy="1388922"/>
          </a:xfrm>
          <a:prstGeom prst="rect">
            <a:avLst/>
          </a:prstGeom>
        </p:spPr>
        <p:txBody>
          <a:bodyPr anchor="t" rtlCol="false" tIns="0" lIns="0" bIns="0" rIns="0">
            <a:spAutoFit/>
          </a:bodyPr>
          <a:lstStyle/>
          <a:p>
            <a:pPr algn="ctr" marL="0" indent="0" lvl="0">
              <a:lnSpc>
                <a:spcPts val="5345"/>
              </a:lnSpc>
              <a:spcBef>
                <a:spcPct val="0"/>
              </a:spcBef>
            </a:pPr>
            <a:r>
              <a:rPr lang="en-US" sz="3818" spc="248">
                <a:solidFill>
                  <a:srgbClr val="000000"/>
                </a:solidFill>
                <a:latin typeface="Horizon"/>
                <a:ea typeface="Horizon"/>
                <a:cs typeface="Horizon"/>
                <a:sym typeface="Horizon"/>
              </a:rPr>
              <a:t> 1. Ajout de nouvelles fonctionnalités</a:t>
            </a:r>
          </a:p>
        </p:txBody>
      </p:sp>
      <p:sp>
        <p:nvSpPr>
          <p:cNvPr name="Freeform 3" id="3"/>
          <p:cNvSpPr/>
          <p:nvPr/>
        </p:nvSpPr>
        <p:spPr>
          <a:xfrm flipH="false" flipV="false" rot="0">
            <a:off x="-5581370" y="4432221"/>
            <a:ext cx="7511908" cy="7427399"/>
          </a:xfrm>
          <a:custGeom>
            <a:avLst/>
            <a:gdLst/>
            <a:ahLst/>
            <a:cxnLst/>
            <a:rect r="r" b="b" t="t" l="l"/>
            <a:pathLst>
              <a:path h="7427399" w="7511908">
                <a:moveTo>
                  <a:pt x="0" y="0"/>
                </a:moveTo>
                <a:lnTo>
                  <a:pt x="7511909" y="0"/>
                </a:lnTo>
                <a:lnTo>
                  <a:pt x="7511909" y="7427400"/>
                </a:lnTo>
                <a:lnTo>
                  <a:pt x="0" y="7427400"/>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4" id="4"/>
          <p:cNvSpPr txBox="true"/>
          <p:nvPr/>
        </p:nvSpPr>
        <p:spPr>
          <a:xfrm rot="0">
            <a:off x="13892983" y="4570582"/>
            <a:ext cx="708235" cy="743409"/>
          </a:xfrm>
          <a:prstGeom prst="rect">
            <a:avLst/>
          </a:prstGeom>
        </p:spPr>
        <p:txBody>
          <a:bodyPr anchor="t" rtlCol="false" tIns="0" lIns="0" bIns="0" rIns="0">
            <a:spAutoFit/>
          </a:bodyPr>
          <a:lstStyle/>
          <a:p>
            <a:pPr algn="ctr">
              <a:lnSpc>
                <a:spcPts val="5314"/>
              </a:lnSpc>
            </a:pPr>
            <a:r>
              <a:rPr lang="en-US" sz="5110">
                <a:solidFill>
                  <a:srgbClr val="F1F2ED"/>
                </a:solidFill>
                <a:latin typeface="Bodoni FLF"/>
                <a:ea typeface="Bodoni FLF"/>
                <a:cs typeface="Bodoni FLF"/>
                <a:sym typeface="Bodoni FLF"/>
              </a:rPr>
              <a:t>W</a:t>
            </a:r>
          </a:p>
        </p:txBody>
      </p:sp>
      <p:sp>
        <p:nvSpPr>
          <p:cNvPr name="TextBox 5" id="5"/>
          <p:cNvSpPr txBox="true"/>
          <p:nvPr/>
        </p:nvSpPr>
        <p:spPr>
          <a:xfrm rot="0">
            <a:off x="1930539" y="2999497"/>
            <a:ext cx="15655547" cy="4571837"/>
          </a:xfrm>
          <a:prstGeom prst="rect">
            <a:avLst/>
          </a:prstGeom>
        </p:spPr>
        <p:txBody>
          <a:bodyPr anchor="t" rtlCol="false" tIns="0" lIns="0" bIns="0" rIns="0">
            <a:spAutoFit/>
          </a:bodyPr>
          <a:lstStyle/>
          <a:p>
            <a:pPr algn="l">
              <a:lnSpc>
                <a:spcPts val="3607"/>
              </a:lnSpc>
            </a:pPr>
            <a:r>
              <a:rPr lang="en-US" sz="2577" spc="182" b="true">
                <a:solidFill>
                  <a:srgbClr val="050A30"/>
                </a:solidFill>
                <a:latin typeface="Glacial Indifference Bold"/>
                <a:ea typeface="Glacial Indifference Bold"/>
                <a:cs typeface="Glacial Indifference Bold"/>
                <a:sym typeface="Glacial Indifference Bold"/>
              </a:rPr>
              <a:t>Module de suivi psychopédagogique :</a:t>
            </a:r>
          </a:p>
          <a:p>
            <a:pPr algn="l" marL="556382" indent="-278191" lvl="1">
              <a:lnSpc>
                <a:spcPts val="3607"/>
              </a:lnSpc>
              <a:buFont typeface="Arial"/>
              <a:buChar char="•"/>
            </a:pPr>
            <a:r>
              <a:rPr lang="en-US" sz="2577" spc="182">
                <a:solidFill>
                  <a:srgbClr val="050A30"/>
                </a:solidFill>
                <a:latin typeface="Glacial Indifference"/>
                <a:ea typeface="Glacial Indifference"/>
                <a:cs typeface="Glacial Indifference"/>
                <a:sym typeface="Glacial Indifference"/>
              </a:rPr>
              <a:t>Permet aux professionnels (psychologues, conse</a:t>
            </a:r>
            <a:r>
              <a:rPr lang="en-US" sz="2577" spc="182">
                <a:solidFill>
                  <a:srgbClr val="050A30"/>
                </a:solidFill>
                <a:latin typeface="Glacial Indifference"/>
                <a:ea typeface="Glacial Indifference"/>
                <a:cs typeface="Glacial Indifference"/>
                <a:sym typeface="Glacial Indifference"/>
              </a:rPr>
              <a:t>i</a:t>
            </a:r>
            <a:r>
              <a:rPr lang="en-US" sz="2577" spc="182">
                <a:solidFill>
                  <a:srgbClr val="050A30"/>
                </a:solidFill>
                <a:latin typeface="Glacial Indifference"/>
                <a:ea typeface="Glacial Indifference"/>
                <a:cs typeface="Glacial Indifference"/>
                <a:sym typeface="Glacial Indifference"/>
              </a:rPr>
              <a:t>lle</a:t>
            </a:r>
            <a:r>
              <a:rPr lang="en-US" sz="2577" spc="182">
                <a:solidFill>
                  <a:srgbClr val="050A30"/>
                </a:solidFill>
                <a:latin typeface="Glacial Indifference"/>
                <a:ea typeface="Glacial Indifference"/>
                <a:cs typeface="Glacial Indifference"/>
                <a:sym typeface="Glacial Indifference"/>
              </a:rPr>
              <a:t>r</a:t>
            </a:r>
            <a:r>
              <a:rPr lang="en-US" sz="2577" spc="182">
                <a:solidFill>
                  <a:srgbClr val="050A30"/>
                </a:solidFill>
                <a:latin typeface="Glacial Indifference"/>
                <a:ea typeface="Glacial Indifference"/>
                <a:cs typeface="Glacial Indifference"/>
                <a:sym typeface="Glacial Indifference"/>
              </a:rPr>
              <a:t>s</a:t>
            </a:r>
            <a:r>
              <a:rPr lang="en-US" sz="2577" spc="182">
                <a:solidFill>
                  <a:srgbClr val="050A30"/>
                </a:solidFill>
                <a:latin typeface="Glacial Indifference"/>
                <a:ea typeface="Glacial Indifference"/>
                <a:cs typeface="Glacial Indifference"/>
                <a:sym typeface="Glacial Indifference"/>
              </a:rPr>
              <a:t> </a:t>
            </a:r>
            <a:r>
              <a:rPr lang="en-US" sz="2577" spc="182">
                <a:solidFill>
                  <a:srgbClr val="050A30"/>
                </a:solidFill>
                <a:latin typeface="Glacial Indifference"/>
                <a:ea typeface="Glacial Indifference"/>
                <a:cs typeface="Glacial Indifference"/>
                <a:sym typeface="Glacial Indifference"/>
              </a:rPr>
              <a:t>sco</a:t>
            </a:r>
            <a:r>
              <a:rPr lang="en-US" sz="2577" spc="182">
                <a:solidFill>
                  <a:srgbClr val="050A30"/>
                </a:solidFill>
                <a:latin typeface="Glacial Indifference"/>
                <a:ea typeface="Glacial Indifference"/>
                <a:cs typeface="Glacial Indifference"/>
                <a:sym typeface="Glacial Indifference"/>
              </a:rPr>
              <a:t>lai</a:t>
            </a:r>
            <a:r>
              <a:rPr lang="en-US" sz="2577" spc="182">
                <a:solidFill>
                  <a:srgbClr val="050A30"/>
                </a:solidFill>
                <a:latin typeface="Glacial Indifference"/>
                <a:ea typeface="Glacial Indifference"/>
                <a:cs typeface="Glacial Indifference"/>
                <a:sym typeface="Glacial Indifference"/>
              </a:rPr>
              <a:t>r</a:t>
            </a:r>
            <a:r>
              <a:rPr lang="en-US" sz="2577" spc="182">
                <a:solidFill>
                  <a:srgbClr val="050A30"/>
                </a:solidFill>
                <a:latin typeface="Glacial Indifference"/>
                <a:ea typeface="Glacial Indifference"/>
                <a:cs typeface="Glacial Indifference"/>
                <a:sym typeface="Glacial Indifference"/>
              </a:rPr>
              <a:t>e</a:t>
            </a:r>
            <a:r>
              <a:rPr lang="en-US" sz="2577" spc="182">
                <a:solidFill>
                  <a:srgbClr val="050A30"/>
                </a:solidFill>
                <a:latin typeface="Glacial Indifference"/>
                <a:ea typeface="Glacial Indifference"/>
                <a:cs typeface="Glacial Indifference"/>
                <a:sym typeface="Glacial Indifference"/>
              </a:rPr>
              <a:t>s)</a:t>
            </a:r>
            <a:r>
              <a:rPr lang="en-US" sz="2577" spc="182">
                <a:solidFill>
                  <a:srgbClr val="050A30"/>
                </a:solidFill>
                <a:latin typeface="Glacial Indifference"/>
                <a:ea typeface="Glacial Indifference"/>
                <a:cs typeface="Glacial Indifference"/>
                <a:sym typeface="Glacial Indifference"/>
              </a:rPr>
              <a:t> de</a:t>
            </a:r>
            <a:r>
              <a:rPr lang="en-US" sz="2577" spc="182">
                <a:solidFill>
                  <a:srgbClr val="050A30"/>
                </a:solidFill>
                <a:latin typeface="Glacial Indifference"/>
                <a:ea typeface="Glacial Indifference"/>
                <a:cs typeface="Glacial Indifference"/>
                <a:sym typeface="Glacial Indifference"/>
              </a:rPr>
              <a:t> </a:t>
            </a:r>
            <a:r>
              <a:rPr lang="en-US" sz="2577" spc="182">
                <a:solidFill>
                  <a:srgbClr val="050A30"/>
                </a:solidFill>
                <a:latin typeface="Glacial Indifference"/>
                <a:ea typeface="Glacial Indifference"/>
                <a:cs typeface="Glacial Indifference"/>
                <a:sym typeface="Glacial Indifference"/>
              </a:rPr>
              <a:t>s</a:t>
            </a:r>
            <a:r>
              <a:rPr lang="en-US" sz="2577" spc="182">
                <a:solidFill>
                  <a:srgbClr val="050A30"/>
                </a:solidFill>
                <a:latin typeface="Glacial Indifference"/>
                <a:ea typeface="Glacial Indifference"/>
                <a:cs typeface="Glacial Indifference"/>
                <a:sym typeface="Glacial Indifference"/>
              </a:rPr>
              <a:t>uivre</a:t>
            </a:r>
            <a:r>
              <a:rPr lang="en-US" sz="2577" spc="182">
                <a:solidFill>
                  <a:srgbClr val="050A30"/>
                </a:solidFill>
                <a:latin typeface="Glacial Indifference"/>
                <a:ea typeface="Glacial Indifference"/>
                <a:cs typeface="Glacial Indifference"/>
                <a:sym typeface="Glacial Indifference"/>
              </a:rPr>
              <a:t> les </a:t>
            </a:r>
            <a:r>
              <a:rPr lang="en-US" sz="2577" spc="182">
                <a:solidFill>
                  <a:srgbClr val="050A30"/>
                </a:solidFill>
                <a:latin typeface="Glacial Indifference"/>
                <a:ea typeface="Glacial Indifference"/>
                <a:cs typeface="Glacial Indifference"/>
                <a:sym typeface="Glacial Indifference"/>
              </a:rPr>
              <a:t>p</a:t>
            </a:r>
            <a:r>
              <a:rPr lang="en-US" sz="2577" spc="182">
                <a:solidFill>
                  <a:srgbClr val="050A30"/>
                </a:solidFill>
                <a:latin typeface="Glacial Indifference"/>
                <a:ea typeface="Glacial Indifference"/>
                <a:cs typeface="Glacial Indifference"/>
                <a:sym typeface="Glacial Indifference"/>
              </a:rPr>
              <a:t>r</a:t>
            </a:r>
            <a:r>
              <a:rPr lang="en-US" sz="2577" spc="182">
                <a:solidFill>
                  <a:srgbClr val="050A30"/>
                </a:solidFill>
                <a:latin typeface="Glacial Indifference"/>
                <a:ea typeface="Glacial Indifference"/>
                <a:cs typeface="Glacial Indifference"/>
                <a:sym typeface="Glacial Indifference"/>
              </a:rPr>
              <a:t>ogrès des élèves ayant des besoins émotionnels et psychologiques.</a:t>
            </a:r>
          </a:p>
          <a:p>
            <a:pPr algn="l" marL="556382" indent="-278191" lvl="1">
              <a:lnSpc>
                <a:spcPts val="3607"/>
              </a:lnSpc>
              <a:buFont typeface="Arial"/>
              <a:buChar char="•"/>
            </a:pPr>
            <a:r>
              <a:rPr lang="en-US" sz="2577" spc="182">
                <a:solidFill>
                  <a:srgbClr val="050A30"/>
                </a:solidFill>
                <a:latin typeface="Glacial Indifference"/>
                <a:ea typeface="Glacial Indifference"/>
                <a:cs typeface="Glacial Indifference"/>
                <a:sym typeface="Glacial Indifference"/>
              </a:rPr>
              <a:t>Inclut des rapports sur l’évolution de l’état émotionnel des élève</a:t>
            </a:r>
            <a:r>
              <a:rPr lang="en-US" sz="2577" spc="182">
                <a:solidFill>
                  <a:srgbClr val="050A30"/>
                </a:solidFill>
                <a:latin typeface="Glacial Indifference"/>
                <a:ea typeface="Glacial Indifference"/>
                <a:cs typeface="Glacial Indifference"/>
                <a:sym typeface="Glacial Indifference"/>
              </a:rPr>
              <a:t>s</a:t>
            </a:r>
            <a:r>
              <a:rPr lang="en-US" sz="2577" spc="182">
                <a:solidFill>
                  <a:srgbClr val="050A30"/>
                </a:solidFill>
                <a:latin typeface="Glacial Indifference"/>
                <a:ea typeface="Glacial Indifference"/>
                <a:cs typeface="Glacial Indifference"/>
                <a:sym typeface="Glacial Indifference"/>
              </a:rPr>
              <a:t> e</a:t>
            </a:r>
            <a:r>
              <a:rPr lang="en-US" sz="2577" spc="182">
                <a:solidFill>
                  <a:srgbClr val="050A30"/>
                </a:solidFill>
                <a:latin typeface="Glacial Indifference"/>
                <a:ea typeface="Glacial Indifference"/>
                <a:cs typeface="Glacial Indifference"/>
                <a:sym typeface="Glacial Indifference"/>
              </a:rPr>
              <a:t>t des recommandations </a:t>
            </a:r>
            <a:r>
              <a:rPr lang="en-US" sz="2577" spc="182">
                <a:solidFill>
                  <a:srgbClr val="050A30"/>
                </a:solidFill>
                <a:latin typeface="Glacial Indifference"/>
                <a:ea typeface="Glacial Indifference"/>
                <a:cs typeface="Glacial Indifference"/>
                <a:sym typeface="Glacial Indifference"/>
              </a:rPr>
              <a:t>a</a:t>
            </a:r>
            <a:r>
              <a:rPr lang="en-US" sz="2577" spc="182">
                <a:solidFill>
                  <a:srgbClr val="050A30"/>
                </a:solidFill>
                <a:latin typeface="Glacial Indifference"/>
                <a:ea typeface="Glacial Indifference"/>
                <a:cs typeface="Glacial Indifference"/>
                <a:sym typeface="Glacial Indifference"/>
              </a:rPr>
              <a:t>d</a:t>
            </a:r>
            <a:r>
              <a:rPr lang="en-US" sz="2577" spc="182">
                <a:solidFill>
                  <a:srgbClr val="050A30"/>
                </a:solidFill>
                <a:latin typeface="Glacial Indifference"/>
                <a:ea typeface="Glacial Indifference"/>
                <a:cs typeface="Glacial Indifference"/>
                <a:sym typeface="Glacial Indifference"/>
              </a:rPr>
              <a:t>apté</a:t>
            </a:r>
            <a:r>
              <a:rPr lang="en-US" sz="2577" spc="182">
                <a:solidFill>
                  <a:srgbClr val="050A30"/>
                </a:solidFill>
                <a:latin typeface="Glacial Indifference"/>
                <a:ea typeface="Glacial Indifference"/>
                <a:cs typeface="Glacial Indifference"/>
                <a:sym typeface="Glacial Indifference"/>
              </a:rPr>
              <a:t>e</a:t>
            </a:r>
            <a:r>
              <a:rPr lang="en-US" sz="2577" spc="182">
                <a:solidFill>
                  <a:srgbClr val="050A30"/>
                </a:solidFill>
                <a:latin typeface="Glacial Indifference"/>
                <a:ea typeface="Glacial Indifference"/>
                <a:cs typeface="Glacial Indifference"/>
                <a:sym typeface="Glacial Indifference"/>
              </a:rPr>
              <a:t>s.</a:t>
            </a:r>
          </a:p>
          <a:p>
            <a:pPr algn="l">
              <a:lnSpc>
                <a:spcPts val="3607"/>
              </a:lnSpc>
            </a:pPr>
            <a:r>
              <a:rPr lang="en-US" sz="2577" spc="182" b="true">
                <a:solidFill>
                  <a:srgbClr val="050A30"/>
                </a:solidFill>
                <a:latin typeface="Glacial Indifference Bold"/>
                <a:ea typeface="Glacial Indifference Bold"/>
                <a:cs typeface="Glacial Indifference Bold"/>
                <a:sym typeface="Glacial Indifference Bold"/>
              </a:rPr>
              <a:t>D</a:t>
            </a:r>
            <a:r>
              <a:rPr lang="en-US" sz="2577" spc="182" b="true">
                <a:solidFill>
                  <a:srgbClr val="050A30"/>
                </a:solidFill>
                <a:latin typeface="Glacial Indifference Bold"/>
                <a:ea typeface="Glacial Indifference Bold"/>
                <a:cs typeface="Glacial Indifference Bold"/>
                <a:sym typeface="Glacial Indifference Bold"/>
              </a:rPr>
              <a:t>éveloppement d’une application mobile multiplateforme (Android/iOS) :</a:t>
            </a:r>
          </a:p>
          <a:p>
            <a:pPr algn="l" marL="556382" indent="-278191" lvl="1">
              <a:lnSpc>
                <a:spcPts val="3607"/>
              </a:lnSpc>
              <a:buFont typeface="Arial"/>
              <a:buChar char="•"/>
            </a:pPr>
            <a:r>
              <a:rPr lang="en-US" sz="2577" spc="182">
                <a:solidFill>
                  <a:srgbClr val="050A30"/>
                </a:solidFill>
                <a:latin typeface="Glacial Indifference"/>
                <a:ea typeface="Glacial Indifference"/>
                <a:cs typeface="Glacial Indifference"/>
                <a:sym typeface="Glacial Indifference"/>
              </a:rPr>
              <a:t>Offrir une version mobile de l’application pour </a:t>
            </a:r>
            <a:r>
              <a:rPr lang="en-US" sz="2577" spc="182">
                <a:solidFill>
                  <a:srgbClr val="050A30"/>
                </a:solidFill>
                <a:latin typeface="Glacial Indifference"/>
                <a:ea typeface="Glacial Indifference"/>
                <a:cs typeface="Glacial Indifference"/>
                <a:sym typeface="Glacial Indifference"/>
              </a:rPr>
              <a:t>une ac</a:t>
            </a:r>
            <a:r>
              <a:rPr lang="en-US" sz="2577" spc="182">
                <a:solidFill>
                  <a:srgbClr val="050A30"/>
                </a:solidFill>
                <a:latin typeface="Glacial Indifference"/>
                <a:ea typeface="Glacial Indifference"/>
                <a:cs typeface="Glacial Indifference"/>
                <a:sym typeface="Glacial Indifference"/>
              </a:rPr>
              <a:t>ce</a:t>
            </a:r>
            <a:r>
              <a:rPr lang="en-US" sz="2577" spc="182">
                <a:solidFill>
                  <a:srgbClr val="050A30"/>
                </a:solidFill>
                <a:latin typeface="Glacial Indifference"/>
                <a:ea typeface="Glacial Indifference"/>
                <a:cs typeface="Glacial Indifference"/>
                <a:sym typeface="Glacial Indifference"/>
              </a:rPr>
              <a:t>s</a:t>
            </a:r>
            <a:r>
              <a:rPr lang="en-US" sz="2577" spc="182">
                <a:solidFill>
                  <a:srgbClr val="050A30"/>
                </a:solidFill>
                <a:latin typeface="Glacial Indifference"/>
                <a:ea typeface="Glacial Indifference"/>
                <a:cs typeface="Glacial Indifference"/>
                <a:sym typeface="Glacial Indifference"/>
              </a:rPr>
              <a:t>sibilité</a:t>
            </a:r>
            <a:r>
              <a:rPr lang="en-US" sz="2577" spc="182">
                <a:solidFill>
                  <a:srgbClr val="050A30"/>
                </a:solidFill>
                <a:latin typeface="Glacial Indifference"/>
                <a:ea typeface="Glacial Indifference"/>
                <a:cs typeface="Glacial Indifference"/>
                <a:sym typeface="Glacial Indifference"/>
              </a:rPr>
              <a:t> </a:t>
            </a:r>
            <a:r>
              <a:rPr lang="en-US" sz="2577" spc="182">
                <a:solidFill>
                  <a:srgbClr val="050A30"/>
                </a:solidFill>
                <a:latin typeface="Glacial Indifference"/>
                <a:ea typeface="Glacial Indifference"/>
                <a:cs typeface="Glacial Indifference"/>
                <a:sym typeface="Glacial Indifference"/>
              </a:rPr>
              <a:t>partout et tout le temps.</a:t>
            </a:r>
          </a:p>
          <a:p>
            <a:pPr algn="l" marL="556382" indent="-278191" lvl="1">
              <a:lnSpc>
                <a:spcPts val="3607"/>
              </a:lnSpc>
              <a:buFont typeface="Arial"/>
              <a:buChar char="•"/>
            </a:pPr>
            <a:r>
              <a:rPr lang="en-US" sz="2577" spc="182">
                <a:solidFill>
                  <a:srgbClr val="050A30"/>
                </a:solidFill>
                <a:latin typeface="Glacial Indifference"/>
                <a:ea typeface="Glacial Indifference"/>
                <a:cs typeface="Glacial Indifference"/>
                <a:sym typeface="Glacial Indifference"/>
              </a:rPr>
              <a:t>Notifications push pour informer les parents et enseignants des changements importants concernant leurs élèves.</a:t>
            </a:r>
          </a:p>
          <a:p>
            <a:pPr algn="l">
              <a:lnSpc>
                <a:spcPts val="3607"/>
              </a:lnSpc>
              <a:spcBef>
                <a:spcPct val="0"/>
              </a:spcBef>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TextBox 2" id="2"/>
          <p:cNvSpPr txBox="true"/>
          <p:nvPr/>
        </p:nvSpPr>
        <p:spPr>
          <a:xfrm rot="0">
            <a:off x="2893873" y="462621"/>
            <a:ext cx="12500253" cy="2065197"/>
          </a:xfrm>
          <a:prstGeom prst="rect">
            <a:avLst/>
          </a:prstGeom>
        </p:spPr>
        <p:txBody>
          <a:bodyPr anchor="t" rtlCol="false" tIns="0" lIns="0" bIns="0" rIns="0">
            <a:spAutoFit/>
          </a:bodyPr>
          <a:lstStyle/>
          <a:p>
            <a:pPr algn="ctr" marL="0" indent="0" lvl="0">
              <a:lnSpc>
                <a:spcPts val="5345"/>
              </a:lnSpc>
              <a:spcBef>
                <a:spcPct val="0"/>
              </a:spcBef>
            </a:pPr>
            <a:r>
              <a:rPr lang="en-US" sz="3818" spc="248">
                <a:solidFill>
                  <a:srgbClr val="000000"/>
                </a:solidFill>
                <a:latin typeface="Horizon"/>
                <a:ea typeface="Horizon"/>
                <a:cs typeface="Horizon"/>
                <a:sym typeface="Horizon"/>
              </a:rPr>
              <a:t>2. Intégration avec d’autres systèmes éducatifs et outils</a:t>
            </a:r>
          </a:p>
        </p:txBody>
      </p:sp>
      <p:sp>
        <p:nvSpPr>
          <p:cNvPr name="Freeform 3" id="3"/>
          <p:cNvSpPr/>
          <p:nvPr/>
        </p:nvSpPr>
        <p:spPr>
          <a:xfrm flipH="false" flipV="false" rot="0">
            <a:off x="-5581370" y="4432221"/>
            <a:ext cx="7511908" cy="7427399"/>
          </a:xfrm>
          <a:custGeom>
            <a:avLst/>
            <a:gdLst/>
            <a:ahLst/>
            <a:cxnLst/>
            <a:rect r="r" b="b" t="t" l="l"/>
            <a:pathLst>
              <a:path h="7427399" w="7511908">
                <a:moveTo>
                  <a:pt x="0" y="0"/>
                </a:moveTo>
                <a:lnTo>
                  <a:pt x="7511909" y="0"/>
                </a:lnTo>
                <a:lnTo>
                  <a:pt x="7511909" y="7427400"/>
                </a:lnTo>
                <a:lnTo>
                  <a:pt x="0" y="7427400"/>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4" id="4"/>
          <p:cNvSpPr txBox="true"/>
          <p:nvPr/>
        </p:nvSpPr>
        <p:spPr>
          <a:xfrm rot="0">
            <a:off x="13892983" y="4570582"/>
            <a:ext cx="708235" cy="743409"/>
          </a:xfrm>
          <a:prstGeom prst="rect">
            <a:avLst/>
          </a:prstGeom>
        </p:spPr>
        <p:txBody>
          <a:bodyPr anchor="t" rtlCol="false" tIns="0" lIns="0" bIns="0" rIns="0">
            <a:spAutoFit/>
          </a:bodyPr>
          <a:lstStyle/>
          <a:p>
            <a:pPr algn="ctr">
              <a:lnSpc>
                <a:spcPts val="5314"/>
              </a:lnSpc>
            </a:pPr>
            <a:r>
              <a:rPr lang="en-US" sz="5110">
                <a:solidFill>
                  <a:srgbClr val="F1F2ED"/>
                </a:solidFill>
                <a:latin typeface="Bodoni FLF"/>
                <a:ea typeface="Bodoni FLF"/>
                <a:cs typeface="Bodoni FLF"/>
                <a:sym typeface="Bodoni FLF"/>
              </a:rPr>
              <a:t>W</a:t>
            </a:r>
          </a:p>
        </p:txBody>
      </p:sp>
      <p:sp>
        <p:nvSpPr>
          <p:cNvPr name="TextBox 5" id="5"/>
          <p:cNvSpPr txBox="true"/>
          <p:nvPr/>
        </p:nvSpPr>
        <p:spPr>
          <a:xfrm rot="0">
            <a:off x="1584814" y="2865327"/>
            <a:ext cx="15118373" cy="4849702"/>
          </a:xfrm>
          <a:prstGeom prst="rect">
            <a:avLst/>
          </a:prstGeom>
        </p:spPr>
        <p:txBody>
          <a:bodyPr anchor="t" rtlCol="false" tIns="0" lIns="0" bIns="0" rIns="0">
            <a:spAutoFit/>
          </a:bodyPr>
          <a:lstStyle/>
          <a:p>
            <a:pPr algn="l" marL="537291" indent="-268646" lvl="1">
              <a:lnSpc>
                <a:spcPts val="3484"/>
              </a:lnSpc>
              <a:buFont typeface="Arial"/>
              <a:buChar char="•"/>
            </a:pPr>
            <a:r>
              <a:rPr lang="en-US" b="true" sz="2488" spc="176">
                <a:solidFill>
                  <a:srgbClr val="050A30"/>
                </a:solidFill>
                <a:latin typeface="Glacial Indifference Bold"/>
                <a:ea typeface="Glacial Indifference Bold"/>
                <a:cs typeface="Glacial Indifference Bold"/>
                <a:sym typeface="Glacial Indifference Bold"/>
              </a:rPr>
              <a:t>Intégration avec des plateformes de gestion scolaire :</a:t>
            </a:r>
          </a:p>
          <a:p>
            <a:pPr algn="l" marL="1074582" indent="-358194" lvl="2">
              <a:lnSpc>
                <a:spcPts val="3484"/>
              </a:lnSpc>
              <a:buFont typeface="Arial"/>
              <a:buChar char="⚬"/>
            </a:pPr>
            <a:r>
              <a:rPr lang="en-US" sz="2488" spc="176">
                <a:solidFill>
                  <a:srgbClr val="050A30"/>
                </a:solidFill>
                <a:latin typeface="Glacial Indifference"/>
                <a:ea typeface="Glacial Indifference"/>
                <a:cs typeface="Glacial Indifference"/>
                <a:sym typeface="Glacial Indifference"/>
              </a:rPr>
              <a:t>Centraliser les données scolaires (notes, absenc</a:t>
            </a:r>
            <a:r>
              <a:rPr lang="en-US" sz="2488" spc="176">
                <a:solidFill>
                  <a:srgbClr val="050A30"/>
                </a:solidFill>
                <a:latin typeface="Glacial Indifference"/>
                <a:ea typeface="Glacial Indifference"/>
                <a:cs typeface="Glacial Indifference"/>
                <a:sym typeface="Glacial Indifference"/>
              </a:rPr>
              <a:t>es, comportements) pour une vue d'ensemble des élèves.</a:t>
            </a:r>
          </a:p>
          <a:p>
            <a:pPr algn="l" marL="1074582" indent="-358194" lvl="2">
              <a:lnSpc>
                <a:spcPts val="3484"/>
              </a:lnSpc>
              <a:buFont typeface="Arial"/>
              <a:buChar char="⚬"/>
            </a:pPr>
            <a:r>
              <a:rPr lang="en-US" sz="2488" spc="176">
                <a:solidFill>
                  <a:srgbClr val="050A30"/>
                </a:solidFill>
                <a:latin typeface="Glacial Indifference"/>
                <a:ea typeface="Glacial Indifference"/>
                <a:cs typeface="Glacial Indifference"/>
                <a:sym typeface="Glacial Indifference"/>
              </a:rPr>
              <a:t>Connecter les analyses de risque à d'autres systèmes éducatifs pour des recommandations plus riches.</a:t>
            </a:r>
          </a:p>
          <a:p>
            <a:pPr algn="l" marL="537291" indent="-268646" lvl="1">
              <a:lnSpc>
                <a:spcPts val="3484"/>
              </a:lnSpc>
              <a:buFont typeface="Arial"/>
              <a:buChar char="•"/>
            </a:pPr>
            <a:r>
              <a:rPr lang="en-US" b="true" sz="2488" spc="176">
                <a:solidFill>
                  <a:srgbClr val="050A30"/>
                </a:solidFill>
                <a:latin typeface="Glacial Indifference Bold"/>
                <a:ea typeface="Glacial Indifference Bold"/>
                <a:cs typeface="Glacial Indifference Bold"/>
                <a:sym typeface="Glacial Indifference Bold"/>
              </a:rPr>
              <a:t>Col</a:t>
            </a:r>
            <a:r>
              <a:rPr lang="en-US" b="true" sz="2488" spc="176">
                <a:solidFill>
                  <a:srgbClr val="050A30"/>
                </a:solidFill>
                <a:latin typeface="Glacial Indifference Bold"/>
                <a:ea typeface="Glacial Indifference Bold"/>
                <a:cs typeface="Glacial Indifference Bold"/>
                <a:sym typeface="Glacial Indifference Bold"/>
              </a:rPr>
              <a:t>laboration avec des spécialistes du bien-être scolaire et des psychologues :</a:t>
            </a:r>
          </a:p>
          <a:p>
            <a:pPr algn="l" marL="1074582" indent="-358194" lvl="2">
              <a:lnSpc>
                <a:spcPts val="3484"/>
              </a:lnSpc>
              <a:buFont typeface="Arial"/>
              <a:buChar char="⚬"/>
            </a:pPr>
            <a:r>
              <a:rPr lang="en-US" sz="2488" spc="176">
                <a:solidFill>
                  <a:srgbClr val="050A30"/>
                </a:solidFill>
                <a:latin typeface="Glacial Indifference"/>
                <a:ea typeface="Glacial Indifference"/>
                <a:cs typeface="Glacial Indifference"/>
                <a:sym typeface="Glacial Indifference"/>
              </a:rPr>
              <a:t>Améliorer les recommandations IA en intégrant des approches spécialisées en bien-être et psychologie scolaire.</a:t>
            </a:r>
          </a:p>
          <a:p>
            <a:pPr algn="l" marL="1074582" indent="-358194" lvl="2">
              <a:lnSpc>
                <a:spcPts val="3484"/>
              </a:lnSpc>
              <a:buFont typeface="Arial"/>
              <a:buChar char="⚬"/>
            </a:pPr>
            <a:r>
              <a:rPr lang="en-US" sz="2488" spc="176">
                <a:solidFill>
                  <a:srgbClr val="050A30"/>
                </a:solidFill>
                <a:latin typeface="Glacial Indifference"/>
                <a:ea typeface="Glacial Indifference"/>
                <a:cs typeface="Glacial Indifference"/>
                <a:sym typeface="Glacial Indifference"/>
              </a:rPr>
              <a:t>Organ</a:t>
            </a:r>
            <a:r>
              <a:rPr lang="en-US" sz="2488" spc="176">
                <a:solidFill>
                  <a:srgbClr val="050A30"/>
                </a:solidFill>
                <a:latin typeface="Glacial Indifference"/>
                <a:ea typeface="Glacial Indifference"/>
                <a:cs typeface="Glacial Indifference"/>
                <a:sym typeface="Glacial Indifference"/>
              </a:rPr>
              <a:t>iser des formations pour les enseignants et parents afin de renforcer le soutien des élèves à risque.</a:t>
            </a:r>
          </a:p>
          <a:p>
            <a:pPr algn="l">
              <a:lnSpc>
                <a:spcPts val="3484"/>
              </a:lnSpc>
              <a:spcBef>
                <a:spcPct val="0"/>
              </a:spcBef>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TextBox 2" id="2"/>
          <p:cNvSpPr txBox="true"/>
          <p:nvPr/>
        </p:nvSpPr>
        <p:spPr>
          <a:xfrm rot="0">
            <a:off x="2893873" y="477929"/>
            <a:ext cx="12500253" cy="1388922"/>
          </a:xfrm>
          <a:prstGeom prst="rect">
            <a:avLst/>
          </a:prstGeom>
        </p:spPr>
        <p:txBody>
          <a:bodyPr anchor="t" rtlCol="false" tIns="0" lIns="0" bIns="0" rIns="0">
            <a:spAutoFit/>
          </a:bodyPr>
          <a:lstStyle/>
          <a:p>
            <a:pPr algn="ctr" marL="0" indent="0" lvl="0">
              <a:lnSpc>
                <a:spcPts val="5345"/>
              </a:lnSpc>
              <a:spcBef>
                <a:spcPct val="0"/>
              </a:spcBef>
            </a:pPr>
            <a:r>
              <a:rPr lang="en-US" sz="3818" spc="248">
                <a:solidFill>
                  <a:srgbClr val="000000"/>
                </a:solidFill>
                <a:latin typeface="Horizon"/>
                <a:ea typeface="Horizon"/>
                <a:cs typeface="Horizon"/>
                <a:sym typeface="Horizon"/>
              </a:rPr>
              <a:t>3. Optimisation de l'Intelligence Artificielle</a:t>
            </a:r>
          </a:p>
        </p:txBody>
      </p:sp>
      <p:sp>
        <p:nvSpPr>
          <p:cNvPr name="Freeform 3" id="3"/>
          <p:cNvSpPr/>
          <p:nvPr/>
        </p:nvSpPr>
        <p:spPr>
          <a:xfrm flipH="false" flipV="false" rot="0">
            <a:off x="-5581370" y="4432221"/>
            <a:ext cx="7511908" cy="7427399"/>
          </a:xfrm>
          <a:custGeom>
            <a:avLst/>
            <a:gdLst/>
            <a:ahLst/>
            <a:cxnLst/>
            <a:rect r="r" b="b" t="t" l="l"/>
            <a:pathLst>
              <a:path h="7427399" w="7511908">
                <a:moveTo>
                  <a:pt x="0" y="0"/>
                </a:moveTo>
                <a:lnTo>
                  <a:pt x="7511909" y="0"/>
                </a:lnTo>
                <a:lnTo>
                  <a:pt x="7511909" y="7427400"/>
                </a:lnTo>
                <a:lnTo>
                  <a:pt x="0" y="7427400"/>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4" id="4"/>
          <p:cNvSpPr txBox="true"/>
          <p:nvPr/>
        </p:nvSpPr>
        <p:spPr>
          <a:xfrm rot="0">
            <a:off x="13892983" y="4570582"/>
            <a:ext cx="708235" cy="743409"/>
          </a:xfrm>
          <a:prstGeom prst="rect">
            <a:avLst/>
          </a:prstGeom>
        </p:spPr>
        <p:txBody>
          <a:bodyPr anchor="t" rtlCol="false" tIns="0" lIns="0" bIns="0" rIns="0">
            <a:spAutoFit/>
          </a:bodyPr>
          <a:lstStyle/>
          <a:p>
            <a:pPr algn="ctr">
              <a:lnSpc>
                <a:spcPts val="5314"/>
              </a:lnSpc>
            </a:pPr>
            <a:r>
              <a:rPr lang="en-US" sz="5110">
                <a:solidFill>
                  <a:srgbClr val="F1F2ED"/>
                </a:solidFill>
                <a:latin typeface="Bodoni FLF"/>
                <a:ea typeface="Bodoni FLF"/>
                <a:cs typeface="Bodoni FLF"/>
                <a:sym typeface="Bodoni FLF"/>
              </a:rPr>
              <a:t>W</a:t>
            </a:r>
          </a:p>
        </p:txBody>
      </p:sp>
      <p:sp>
        <p:nvSpPr>
          <p:cNvPr name="TextBox 5" id="5"/>
          <p:cNvSpPr txBox="true"/>
          <p:nvPr/>
        </p:nvSpPr>
        <p:spPr>
          <a:xfrm rot="0">
            <a:off x="1485798" y="3677073"/>
            <a:ext cx="16802202" cy="2444702"/>
          </a:xfrm>
          <a:prstGeom prst="rect">
            <a:avLst/>
          </a:prstGeom>
        </p:spPr>
        <p:txBody>
          <a:bodyPr anchor="t" rtlCol="false" tIns="0" lIns="0" bIns="0" rIns="0">
            <a:spAutoFit/>
          </a:bodyPr>
          <a:lstStyle/>
          <a:p>
            <a:pPr algn="l">
              <a:lnSpc>
                <a:spcPts val="3872"/>
              </a:lnSpc>
            </a:pPr>
            <a:r>
              <a:rPr lang="en-US" sz="2765" spc="196" b="true">
                <a:solidFill>
                  <a:srgbClr val="050A30"/>
                </a:solidFill>
                <a:latin typeface="Glacial Indifference Bold"/>
                <a:ea typeface="Glacial Indifference Bold"/>
                <a:cs typeface="Glacial Indifference Bold"/>
                <a:sym typeface="Glacial Indifference Bold"/>
              </a:rPr>
              <a:t>Amélioration continue des modèles de classification et de clustering :</a:t>
            </a:r>
          </a:p>
          <a:p>
            <a:pPr algn="l" marL="597133" indent="-298566" lvl="1">
              <a:lnSpc>
                <a:spcPts val="3872"/>
              </a:lnSpc>
              <a:buFont typeface="Arial"/>
              <a:buChar char="•"/>
            </a:pPr>
            <a:r>
              <a:rPr lang="en-US" sz="2765" spc="196">
                <a:solidFill>
                  <a:srgbClr val="050A30"/>
                </a:solidFill>
                <a:latin typeface="Glacial Indifference"/>
                <a:ea typeface="Glacial Indifference"/>
                <a:cs typeface="Glacial Indifference"/>
                <a:sym typeface="Glacial Indifference"/>
              </a:rPr>
              <a:t>Affiner les modèles de Random Forest et KMeans en utilisant des données réelles.</a:t>
            </a:r>
          </a:p>
          <a:p>
            <a:pPr algn="l" marL="597133" indent="-298566" lvl="1">
              <a:lnSpc>
                <a:spcPts val="3872"/>
              </a:lnSpc>
              <a:buFont typeface="Arial"/>
              <a:buChar char="•"/>
            </a:pPr>
            <a:r>
              <a:rPr lang="en-US" sz="2765" spc="196">
                <a:solidFill>
                  <a:srgbClr val="050A30"/>
                </a:solidFill>
                <a:latin typeface="Glacial Indifference"/>
                <a:ea typeface="Glacial Indifference"/>
                <a:cs typeface="Glacial Indifference"/>
                <a:sym typeface="Glacial Indifference"/>
              </a:rPr>
              <a:t>Intégrer davantage de facteurs comportementaux pour mieux prédire le risque de harcèlement.</a:t>
            </a:r>
          </a:p>
          <a:p>
            <a:pPr algn="l">
              <a:lnSpc>
                <a:spcPts val="3872"/>
              </a:lnSpc>
              <a:spcBef>
                <a:spcPct val="0"/>
              </a:spcBef>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12229D"/>
        </a:solidFill>
      </p:bgPr>
    </p:bg>
    <p:spTree>
      <p:nvGrpSpPr>
        <p:cNvPr id="1" name=""/>
        <p:cNvGrpSpPr/>
        <p:nvPr/>
      </p:nvGrpSpPr>
      <p:grpSpPr>
        <a:xfrm>
          <a:off x="0" y="0"/>
          <a:ext cx="0" cy="0"/>
          <a:chOff x="0" y="0"/>
          <a:chExt cx="0" cy="0"/>
        </a:xfrm>
      </p:grpSpPr>
      <p:sp>
        <p:nvSpPr>
          <p:cNvPr name="Freeform 2" id="2"/>
          <p:cNvSpPr/>
          <p:nvPr/>
        </p:nvSpPr>
        <p:spPr>
          <a:xfrm flipH="false" flipV="false" rot="0">
            <a:off x="3585454" y="1896996"/>
            <a:ext cx="11117093" cy="6250109"/>
          </a:xfrm>
          <a:custGeom>
            <a:avLst/>
            <a:gdLst/>
            <a:ahLst/>
            <a:cxnLst/>
            <a:rect r="r" b="b" t="t" l="l"/>
            <a:pathLst>
              <a:path h="6250109" w="11117093">
                <a:moveTo>
                  <a:pt x="0" y="0"/>
                </a:moveTo>
                <a:lnTo>
                  <a:pt x="11117092" y="0"/>
                </a:lnTo>
                <a:lnTo>
                  <a:pt x="11117092" y="6250110"/>
                </a:lnTo>
                <a:lnTo>
                  <a:pt x="0" y="62501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038124" y="4364584"/>
            <a:ext cx="7776069" cy="1424482"/>
          </a:xfrm>
          <a:prstGeom prst="rect">
            <a:avLst/>
          </a:prstGeom>
        </p:spPr>
        <p:txBody>
          <a:bodyPr anchor="t" rtlCol="false" tIns="0" lIns="0" bIns="0" rIns="0">
            <a:spAutoFit/>
          </a:bodyPr>
          <a:lstStyle/>
          <a:p>
            <a:pPr algn="l" marL="0" indent="0" lvl="0">
              <a:lnSpc>
                <a:spcPts val="5485"/>
              </a:lnSpc>
              <a:spcBef>
                <a:spcPct val="0"/>
              </a:spcBef>
            </a:pPr>
            <a:r>
              <a:rPr lang="en-US" sz="3918" spc="254">
                <a:solidFill>
                  <a:srgbClr val="F4F6FC"/>
                </a:solidFill>
                <a:latin typeface="Horizon"/>
                <a:ea typeface="Horizon"/>
                <a:cs typeface="Horizon"/>
                <a:sym typeface="Horizon"/>
              </a:rPr>
              <a:t>Présentation de l’application</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Freeform 2" id="2"/>
          <p:cNvSpPr/>
          <p:nvPr/>
        </p:nvSpPr>
        <p:spPr>
          <a:xfrm flipH="false" flipV="false" rot="0">
            <a:off x="8016987" y="5337502"/>
            <a:ext cx="9379701" cy="9274179"/>
          </a:xfrm>
          <a:custGeom>
            <a:avLst/>
            <a:gdLst/>
            <a:ahLst/>
            <a:cxnLst/>
            <a:rect r="r" b="b" t="t" l="l"/>
            <a:pathLst>
              <a:path h="9274179" w="9379701">
                <a:moveTo>
                  <a:pt x="0" y="0"/>
                </a:moveTo>
                <a:lnTo>
                  <a:pt x="9379700" y="0"/>
                </a:lnTo>
                <a:lnTo>
                  <a:pt x="9379700" y="9274179"/>
                </a:lnTo>
                <a:lnTo>
                  <a:pt x="0" y="9274179"/>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4839129" y="-3084423"/>
            <a:ext cx="9212958" cy="9109312"/>
          </a:xfrm>
          <a:custGeom>
            <a:avLst/>
            <a:gdLst/>
            <a:ahLst/>
            <a:cxnLst/>
            <a:rect r="r" b="b" t="t" l="l"/>
            <a:pathLst>
              <a:path h="9109312" w="9212958">
                <a:moveTo>
                  <a:pt x="0" y="0"/>
                </a:moveTo>
                <a:lnTo>
                  <a:pt x="9212958" y="0"/>
                </a:lnTo>
                <a:lnTo>
                  <a:pt x="9212958" y="9109312"/>
                </a:lnTo>
                <a:lnTo>
                  <a:pt x="0" y="9109312"/>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4" id="4"/>
          <p:cNvSpPr txBox="true"/>
          <p:nvPr/>
        </p:nvSpPr>
        <p:spPr>
          <a:xfrm rot="0">
            <a:off x="2129675" y="1950179"/>
            <a:ext cx="14028650" cy="7705631"/>
          </a:xfrm>
          <a:prstGeom prst="rect">
            <a:avLst/>
          </a:prstGeom>
        </p:spPr>
        <p:txBody>
          <a:bodyPr anchor="t" rtlCol="false" tIns="0" lIns="0" bIns="0" rIns="0">
            <a:spAutoFit/>
          </a:bodyPr>
          <a:lstStyle/>
          <a:p>
            <a:pPr algn="l">
              <a:lnSpc>
                <a:spcPts val="2980"/>
              </a:lnSpc>
            </a:pPr>
            <a:r>
              <a:rPr lang="en-US" sz="2128" spc="151">
                <a:solidFill>
                  <a:srgbClr val="000000"/>
                </a:solidFill>
                <a:latin typeface="Glacial Indifference"/>
                <a:ea typeface="Glacial Indifference"/>
                <a:cs typeface="Glacial Indifference"/>
                <a:sym typeface="Glacial Indifference"/>
              </a:rPr>
              <a:t>Ce projet de fin d’études a permis de concevoir et de développer une plateforme innovante dédiée à la détection et à la prévention du harcèlement scolaire. À travers l’utilisation des technologies modernes telles que React.js, Node.js, MySQL, et l’intelligence artificielle, nous avons pu créer un système capable d’analyser les comportements des élèves, d’identifier ceux à risque, et de fournir des recommandations personnalisées pour intervenir efficacement.</a:t>
            </a:r>
          </a:p>
          <a:p>
            <a:pPr algn="l">
              <a:lnSpc>
                <a:spcPts val="2980"/>
              </a:lnSpc>
            </a:pPr>
          </a:p>
          <a:p>
            <a:pPr algn="l">
              <a:lnSpc>
                <a:spcPts val="2980"/>
              </a:lnSpc>
            </a:pPr>
            <a:r>
              <a:rPr lang="en-US" sz="2128" spc="151">
                <a:solidFill>
                  <a:srgbClr val="000000"/>
                </a:solidFill>
                <a:latin typeface="Glacial Indifference"/>
                <a:ea typeface="Glacial Indifference"/>
                <a:cs typeface="Glacial Indifference"/>
                <a:sym typeface="Glacial Indifference"/>
              </a:rPr>
              <a:t>Grâce aux algorithmes de classification (Random Forest) et de clustering (KMeans), l’application permet de mieux comprendre les profils des élèves et d’offrir des solutions ciblées pour prévenir le harcèlement. L’implication des enseignants, des parents et des administrateurs à travers des interfaces adaptées assure une collaboration fluide et proactive.</a:t>
            </a:r>
          </a:p>
          <a:p>
            <a:pPr algn="l">
              <a:lnSpc>
                <a:spcPts val="2980"/>
              </a:lnSpc>
            </a:pPr>
          </a:p>
          <a:p>
            <a:pPr algn="l">
              <a:lnSpc>
                <a:spcPts val="2980"/>
              </a:lnSpc>
            </a:pPr>
            <a:r>
              <a:rPr lang="en-US" sz="2128" spc="151">
                <a:solidFill>
                  <a:srgbClr val="000000"/>
                </a:solidFill>
                <a:latin typeface="Glacial Indifference"/>
                <a:ea typeface="Glacial Indifference"/>
                <a:cs typeface="Glacial Indifference"/>
                <a:sym typeface="Glacial Indifference"/>
              </a:rPr>
              <a:t>Les perspectives futures, notamment l’ajout de modules psychopédagogiques, l’extension de l’application à mobile, et l’intégration avec d’autres outils éducatifs, ouvriront la voie à une adoption plus large de la plateforme dans les établissements scolaires. Ces évolutions permettront de renforcer la prévention, d’améliorer le suivi des élèves et de rendre le système encore plus précis et adapté aux besoins de chaque utilisateur.</a:t>
            </a:r>
          </a:p>
          <a:p>
            <a:pPr algn="l">
              <a:lnSpc>
                <a:spcPts val="2980"/>
              </a:lnSpc>
            </a:pPr>
          </a:p>
          <a:p>
            <a:pPr algn="l">
              <a:lnSpc>
                <a:spcPts val="2980"/>
              </a:lnSpc>
              <a:spcBef>
                <a:spcPct val="0"/>
              </a:spcBef>
            </a:pPr>
            <a:r>
              <a:rPr lang="en-US" sz="2128" spc="151">
                <a:solidFill>
                  <a:srgbClr val="000000"/>
                </a:solidFill>
                <a:latin typeface="Glacial Indifference"/>
                <a:ea typeface="Glacial Indifference"/>
                <a:cs typeface="Glacial Indifference"/>
                <a:sym typeface="Glacial Indifference"/>
              </a:rPr>
              <a:t>En somme, ce projet n'est pas seulement une réussite académique, mais une contribution significative à la lutte contre le harcèlement scolaire, en exploitant les technologies de l'IA pour créer un environnement éducatif plus sûr et plus sain pour tous.</a:t>
            </a:r>
          </a:p>
          <a:p>
            <a:pPr algn="l">
              <a:lnSpc>
                <a:spcPts val="2280"/>
              </a:lnSpc>
              <a:spcBef>
                <a:spcPct val="0"/>
              </a:spcBef>
            </a:pPr>
          </a:p>
        </p:txBody>
      </p:sp>
      <p:sp>
        <p:nvSpPr>
          <p:cNvPr name="TextBox 5" id="5"/>
          <p:cNvSpPr txBox="true"/>
          <p:nvPr/>
        </p:nvSpPr>
        <p:spPr>
          <a:xfrm rot="0">
            <a:off x="6834149" y="418890"/>
            <a:ext cx="4619702" cy="1094283"/>
          </a:xfrm>
          <a:prstGeom prst="rect">
            <a:avLst/>
          </a:prstGeom>
        </p:spPr>
        <p:txBody>
          <a:bodyPr anchor="t" rtlCol="false" tIns="0" lIns="0" bIns="0" rIns="0">
            <a:spAutoFit/>
          </a:bodyPr>
          <a:lstStyle/>
          <a:p>
            <a:pPr algn="l" marL="0" indent="0" lvl="0">
              <a:lnSpc>
                <a:spcPts val="8985"/>
              </a:lnSpc>
              <a:spcBef>
                <a:spcPct val="0"/>
              </a:spcBef>
            </a:pPr>
            <a:r>
              <a:rPr lang="en-US" sz="6417" spc="417">
                <a:solidFill>
                  <a:srgbClr val="000000"/>
                </a:solidFill>
                <a:latin typeface="Alata"/>
                <a:ea typeface="Alata"/>
                <a:cs typeface="Alata"/>
                <a:sym typeface="Alata"/>
              </a:rPr>
              <a:t>Conclusion</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grpSp>
        <p:nvGrpSpPr>
          <p:cNvPr name="Group 2" id="2"/>
          <p:cNvGrpSpPr/>
          <p:nvPr/>
        </p:nvGrpSpPr>
        <p:grpSpPr>
          <a:xfrm rot="-1284157">
            <a:off x="-4903766" y="-786632"/>
            <a:ext cx="11454190" cy="14593204"/>
            <a:chOff x="0" y="0"/>
            <a:chExt cx="3016741" cy="3843478"/>
          </a:xfrm>
        </p:grpSpPr>
        <p:sp>
          <p:nvSpPr>
            <p:cNvPr name="Freeform 3" id="3"/>
            <p:cNvSpPr/>
            <p:nvPr/>
          </p:nvSpPr>
          <p:spPr>
            <a:xfrm flipH="false" flipV="false" rot="0">
              <a:off x="0" y="0"/>
              <a:ext cx="3016741" cy="3843478"/>
            </a:xfrm>
            <a:custGeom>
              <a:avLst/>
              <a:gdLst/>
              <a:ahLst/>
              <a:cxnLst/>
              <a:rect r="r" b="b" t="t" l="l"/>
              <a:pathLst>
                <a:path h="3843478" w="3016741">
                  <a:moveTo>
                    <a:pt x="0" y="0"/>
                  </a:moveTo>
                  <a:lnTo>
                    <a:pt x="3016741" y="0"/>
                  </a:lnTo>
                  <a:lnTo>
                    <a:pt x="3016741" y="3843478"/>
                  </a:lnTo>
                  <a:lnTo>
                    <a:pt x="0" y="3843478"/>
                  </a:lnTo>
                  <a:close/>
                </a:path>
              </a:pathLst>
            </a:custGeom>
            <a:solidFill>
              <a:srgbClr val="12229D"/>
            </a:solidFill>
          </p:spPr>
        </p:sp>
        <p:sp>
          <p:nvSpPr>
            <p:cNvPr name="TextBox 4" id="4"/>
            <p:cNvSpPr txBox="true"/>
            <p:nvPr/>
          </p:nvSpPr>
          <p:spPr>
            <a:xfrm>
              <a:off x="0" y="-38100"/>
              <a:ext cx="3016741" cy="388157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473310" y="5319574"/>
            <a:ext cx="9212958" cy="9109312"/>
          </a:xfrm>
          <a:custGeom>
            <a:avLst/>
            <a:gdLst/>
            <a:ahLst/>
            <a:cxnLst/>
            <a:rect r="r" b="b" t="t" l="l"/>
            <a:pathLst>
              <a:path h="9109312" w="9212958">
                <a:moveTo>
                  <a:pt x="0" y="0"/>
                </a:moveTo>
                <a:lnTo>
                  <a:pt x="9212958" y="0"/>
                </a:lnTo>
                <a:lnTo>
                  <a:pt x="9212958" y="9109311"/>
                </a:lnTo>
                <a:lnTo>
                  <a:pt x="0" y="9109311"/>
                </a:lnTo>
                <a:lnTo>
                  <a:pt x="0" y="0"/>
                </a:lnTo>
                <a:close/>
              </a:path>
            </a:pathLst>
          </a:custGeom>
          <a:blipFill>
            <a:blip r:embed="rId2">
              <a:alphaModFix amt="14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8818150" y="3726020"/>
            <a:ext cx="7728366" cy="2227758"/>
          </a:xfrm>
          <a:prstGeom prst="rect">
            <a:avLst/>
          </a:prstGeom>
        </p:spPr>
        <p:txBody>
          <a:bodyPr anchor="t" rtlCol="false" tIns="0" lIns="0" bIns="0" rIns="0">
            <a:spAutoFit/>
          </a:bodyPr>
          <a:lstStyle/>
          <a:p>
            <a:pPr algn="just" marL="0" indent="0" lvl="0">
              <a:lnSpc>
                <a:spcPts val="8985"/>
              </a:lnSpc>
              <a:spcBef>
                <a:spcPct val="0"/>
              </a:spcBef>
            </a:pPr>
            <a:r>
              <a:rPr lang="en-US" sz="6417" spc="417">
                <a:solidFill>
                  <a:srgbClr val="050A30"/>
                </a:solidFill>
                <a:latin typeface="Alata"/>
                <a:ea typeface="Alata"/>
                <a:cs typeface="Alata"/>
                <a:sym typeface="Alata"/>
              </a:rPr>
              <a:t>Merci pour votre attention</a:t>
            </a:r>
          </a:p>
        </p:txBody>
      </p:sp>
      <p:grpSp>
        <p:nvGrpSpPr>
          <p:cNvPr name="Group 7" id="7"/>
          <p:cNvGrpSpPr/>
          <p:nvPr/>
        </p:nvGrpSpPr>
        <p:grpSpPr>
          <a:xfrm rot="0">
            <a:off x="8526459" y="3887728"/>
            <a:ext cx="47625" cy="2066050"/>
            <a:chOff x="0" y="0"/>
            <a:chExt cx="12543" cy="544145"/>
          </a:xfrm>
        </p:grpSpPr>
        <p:sp>
          <p:nvSpPr>
            <p:cNvPr name="Freeform 8" id="8"/>
            <p:cNvSpPr/>
            <p:nvPr/>
          </p:nvSpPr>
          <p:spPr>
            <a:xfrm flipH="false" flipV="false" rot="0">
              <a:off x="0" y="0"/>
              <a:ext cx="12543" cy="544145"/>
            </a:xfrm>
            <a:custGeom>
              <a:avLst/>
              <a:gdLst/>
              <a:ahLst/>
              <a:cxnLst/>
              <a:rect r="r" b="b" t="t" l="l"/>
              <a:pathLst>
                <a:path h="544145" w="12543">
                  <a:moveTo>
                    <a:pt x="0" y="0"/>
                  </a:moveTo>
                  <a:lnTo>
                    <a:pt x="12543" y="0"/>
                  </a:lnTo>
                  <a:lnTo>
                    <a:pt x="12543" y="544145"/>
                  </a:lnTo>
                  <a:lnTo>
                    <a:pt x="0" y="544145"/>
                  </a:lnTo>
                  <a:close/>
                </a:path>
              </a:pathLst>
            </a:custGeom>
            <a:solidFill>
              <a:srgbClr val="050A30"/>
            </a:solidFill>
            <a:ln cap="sq">
              <a:noFill/>
              <a:prstDash val="solid"/>
              <a:miter/>
            </a:ln>
          </p:spPr>
        </p:sp>
        <p:sp>
          <p:nvSpPr>
            <p:cNvPr name="TextBox 9" id="9"/>
            <p:cNvSpPr txBox="true"/>
            <p:nvPr/>
          </p:nvSpPr>
          <p:spPr>
            <a:xfrm>
              <a:off x="0" y="-38100"/>
              <a:ext cx="12543" cy="582245"/>
            </a:xfrm>
            <a:prstGeom prst="rect">
              <a:avLst/>
            </a:prstGeom>
          </p:spPr>
          <p:txBody>
            <a:bodyPr anchor="ctr" rtlCol="false" tIns="50800" lIns="50800" bIns="50800" rIns="50800"/>
            <a:lstStyle/>
            <a:p>
              <a:pPr algn="ctr" marL="0" indent="0" lvl="0">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TextBox 2" id="2"/>
          <p:cNvSpPr txBox="true"/>
          <p:nvPr/>
        </p:nvSpPr>
        <p:spPr>
          <a:xfrm rot="0">
            <a:off x="1681892" y="2883787"/>
            <a:ext cx="14289866" cy="5548127"/>
          </a:xfrm>
          <a:prstGeom prst="rect">
            <a:avLst/>
          </a:prstGeom>
        </p:spPr>
        <p:txBody>
          <a:bodyPr anchor="t" rtlCol="false" tIns="0" lIns="0" bIns="0" rIns="0">
            <a:spAutoFit/>
          </a:bodyPr>
          <a:lstStyle/>
          <a:p>
            <a:pPr algn="l">
              <a:lnSpc>
                <a:spcPts val="3421"/>
              </a:lnSpc>
            </a:pPr>
            <a:r>
              <a:rPr lang="en-US" sz="2443" spc="173">
                <a:solidFill>
                  <a:srgbClr val="050A30"/>
                </a:solidFill>
                <a:latin typeface="Glacial Indifference"/>
                <a:ea typeface="Glacial Indifference"/>
                <a:cs typeface="Glacial Indifference"/>
                <a:sym typeface="Glacial Indifference"/>
              </a:rPr>
              <a:t>Le harcèlement scolaire est un phénomène grave qui affecte chaque année des millions d’élèves à travers le monde. Il peut prendre plusieurs formes : verbale, physique, psychologique, ou encore via les réseaux sociaux – ce qu’on appelle le cyberharcèlement.</a:t>
            </a:r>
          </a:p>
          <a:p>
            <a:pPr algn="l">
              <a:lnSpc>
                <a:spcPts val="3421"/>
              </a:lnSpc>
            </a:pPr>
          </a:p>
          <a:p>
            <a:pPr algn="l">
              <a:lnSpc>
                <a:spcPts val="3421"/>
              </a:lnSpc>
            </a:pPr>
            <a:r>
              <a:rPr lang="en-US" sz="2443" spc="173">
                <a:solidFill>
                  <a:srgbClr val="050A30"/>
                </a:solidFill>
                <a:latin typeface="Glacial Indifference"/>
                <a:ea typeface="Glacial Indifference"/>
                <a:cs typeface="Glacial Indifference"/>
                <a:sym typeface="Glacial Indifference"/>
              </a:rPr>
              <a:t> Ce phénomène ne se limite pas seulement aux insultes ou aux moqueries ; il s'agit d'une violence répétée qui peut avoir des conséquences graves sur la santé mentale, le rendement scolaire, et l'intégration sociale des élèves.</a:t>
            </a:r>
          </a:p>
          <a:p>
            <a:pPr algn="l">
              <a:lnSpc>
                <a:spcPts val="3421"/>
              </a:lnSpc>
            </a:pPr>
          </a:p>
          <a:p>
            <a:pPr algn="l">
              <a:lnSpc>
                <a:spcPts val="3421"/>
              </a:lnSpc>
            </a:pPr>
            <a:r>
              <a:rPr lang="en-US" sz="2443" spc="173">
                <a:solidFill>
                  <a:srgbClr val="050A30"/>
                </a:solidFill>
                <a:latin typeface="Glacial Indifference"/>
                <a:ea typeface="Glacial Indifference"/>
                <a:cs typeface="Glacial Indifference"/>
                <a:sym typeface="Glacial Indifference"/>
              </a:rPr>
              <a:t>Aujourd’hui, avec l’usage croissant des technologies, ces situations peuvent se propager plus facilement et de manière plus discrète, rendant leur détection d’autant plus complexe. D’où l’importance de mettre en place des outils intelligents pour identifier ces comportements à risque de manière précoce.</a:t>
            </a:r>
          </a:p>
          <a:p>
            <a:pPr algn="l">
              <a:lnSpc>
                <a:spcPts val="3421"/>
              </a:lnSpc>
              <a:spcBef>
                <a:spcPct val="0"/>
              </a:spcBef>
            </a:pPr>
          </a:p>
        </p:txBody>
      </p:sp>
      <p:sp>
        <p:nvSpPr>
          <p:cNvPr name="Freeform 3" id="3"/>
          <p:cNvSpPr/>
          <p:nvPr/>
        </p:nvSpPr>
        <p:spPr>
          <a:xfrm flipH="false" flipV="false" rot="0">
            <a:off x="-6033412" y="2931412"/>
            <a:ext cx="9212958" cy="9109312"/>
          </a:xfrm>
          <a:custGeom>
            <a:avLst/>
            <a:gdLst/>
            <a:ahLst/>
            <a:cxnLst/>
            <a:rect r="r" b="b" t="t" l="l"/>
            <a:pathLst>
              <a:path h="9109312" w="9212958">
                <a:moveTo>
                  <a:pt x="0" y="0"/>
                </a:moveTo>
                <a:lnTo>
                  <a:pt x="9212958" y="0"/>
                </a:lnTo>
                <a:lnTo>
                  <a:pt x="9212958" y="9109312"/>
                </a:lnTo>
                <a:lnTo>
                  <a:pt x="0" y="9109312"/>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13681521" y="-2308503"/>
            <a:ext cx="9212958" cy="9109312"/>
          </a:xfrm>
          <a:custGeom>
            <a:avLst/>
            <a:gdLst/>
            <a:ahLst/>
            <a:cxnLst/>
            <a:rect r="r" b="b" t="t" l="l"/>
            <a:pathLst>
              <a:path h="9109312" w="9212958">
                <a:moveTo>
                  <a:pt x="0" y="0"/>
                </a:moveTo>
                <a:lnTo>
                  <a:pt x="9212958" y="0"/>
                </a:lnTo>
                <a:lnTo>
                  <a:pt x="9212958" y="9109312"/>
                </a:lnTo>
                <a:lnTo>
                  <a:pt x="0" y="9109312"/>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172475" y="2839563"/>
            <a:ext cx="47625" cy="5461225"/>
            <a:chOff x="0" y="0"/>
            <a:chExt cx="12543" cy="1438347"/>
          </a:xfrm>
        </p:grpSpPr>
        <p:sp>
          <p:nvSpPr>
            <p:cNvPr name="Freeform 6" id="6"/>
            <p:cNvSpPr/>
            <p:nvPr/>
          </p:nvSpPr>
          <p:spPr>
            <a:xfrm flipH="false" flipV="false" rot="0">
              <a:off x="0" y="0"/>
              <a:ext cx="12543" cy="1438347"/>
            </a:xfrm>
            <a:custGeom>
              <a:avLst/>
              <a:gdLst/>
              <a:ahLst/>
              <a:cxnLst/>
              <a:rect r="r" b="b" t="t" l="l"/>
              <a:pathLst>
                <a:path h="1438347" w="12543">
                  <a:moveTo>
                    <a:pt x="0" y="0"/>
                  </a:moveTo>
                  <a:lnTo>
                    <a:pt x="12543" y="0"/>
                  </a:lnTo>
                  <a:lnTo>
                    <a:pt x="12543" y="1438347"/>
                  </a:lnTo>
                  <a:lnTo>
                    <a:pt x="0" y="1438347"/>
                  </a:lnTo>
                  <a:close/>
                </a:path>
              </a:pathLst>
            </a:custGeom>
            <a:solidFill>
              <a:srgbClr val="050A30"/>
            </a:solidFill>
          </p:spPr>
        </p:sp>
        <p:sp>
          <p:nvSpPr>
            <p:cNvPr name="TextBox 7" id="7"/>
            <p:cNvSpPr txBox="true"/>
            <p:nvPr/>
          </p:nvSpPr>
          <p:spPr>
            <a:xfrm>
              <a:off x="0" y="-38100"/>
              <a:ext cx="12543" cy="1476447"/>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5481005" y="1323609"/>
            <a:ext cx="6691640" cy="769112"/>
          </a:xfrm>
          <a:prstGeom prst="rect">
            <a:avLst/>
          </a:prstGeom>
        </p:spPr>
        <p:txBody>
          <a:bodyPr anchor="t" rtlCol="false" tIns="0" lIns="0" bIns="0" rIns="0">
            <a:spAutoFit/>
          </a:bodyPr>
          <a:lstStyle/>
          <a:p>
            <a:pPr algn="l" marL="0" indent="0" lvl="0">
              <a:lnSpc>
                <a:spcPts val="5908"/>
              </a:lnSpc>
              <a:spcBef>
                <a:spcPct val="0"/>
              </a:spcBef>
            </a:pPr>
            <a:r>
              <a:rPr lang="en-US" sz="4220" spc="274">
                <a:solidFill>
                  <a:srgbClr val="050A30"/>
                </a:solidFill>
                <a:latin typeface="Horizon"/>
                <a:ea typeface="Horizon"/>
                <a:cs typeface="Horizon"/>
                <a:sym typeface="Horizon"/>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TextBox 2" id="2"/>
          <p:cNvSpPr txBox="true"/>
          <p:nvPr/>
        </p:nvSpPr>
        <p:spPr>
          <a:xfrm rot="0">
            <a:off x="2031052" y="2412843"/>
            <a:ext cx="14792090" cy="2980786"/>
          </a:xfrm>
          <a:prstGeom prst="rect">
            <a:avLst/>
          </a:prstGeom>
        </p:spPr>
        <p:txBody>
          <a:bodyPr anchor="t" rtlCol="false" tIns="0" lIns="0" bIns="0" rIns="0">
            <a:spAutoFit/>
          </a:bodyPr>
          <a:lstStyle/>
          <a:p>
            <a:pPr algn="l">
              <a:lnSpc>
                <a:spcPts val="3421"/>
              </a:lnSpc>
            </a:pPr>
            <a:r>
              <a:rPr lang="en-US" sz="2443" spc="173">
                <a:solidFill>
                  <a:srgbClr val="050A30"/>
                </a:solidFill>
                <a:latin typeface="Glacial Indifference"/>
                <a:ea typeface="Glacial Indifference"/>
                <a:cs typeface="Glacial Indifference"/>
                <a:sym typeface="Glacial Indifference"/>
              </a:rPr>
              <a:t>Les établissements scolaires sont de plus en plus mobilisés pour lutter contre le harcèlement, notamment à travers des campagnes de sensibilisation et des dispositifs d’écoute. Malgré cela, de nombreux cas passent encore inaperçus.</a:t>
            </a:r>
          </a:p>
          <a:p>
            <a:pPr algn="l">
              <a:lnSpc>
                <a:spcPts val="3421"/>
              </a:lnSpc>
            </a:pPr>
            <a:r>
              <a:rPr lang="en-US" sz="2443" spc="173">
                <a:solidFill>
                  <a:srgbClr val="050A30"/>
                </a:solidFill>
                <a:latin typeface="Glacial Indifference"/>
                <a:ea typeface="Glacial Indifference"/>
                <a:cs typeface="Glacial Indifference"/>
                <a:sym typeface="Glacial Indifference"/>
              </a:rPr>
              <a:t> Les signes sont souvent subtils : baisse des résultats, isolement, absences répétées… Il est donc important de prêter attention à ces signaux faibles pour intervenir rapidement.</a:t>
            </a:r>
          </a:p>
          <a:p>
            <a:pPr algn="l">
              <a:lnSpc>
                <a:spcPts val="3421"/>
              </a:lnSpc>
              <a:spcBef>
                <a:spcPct val="0"/>
              </a:spcBef>
            </a:pPr>
            <a:r>
              <a:rPr lang="en-US" sz="2443" spc="173">
                <a:solidFill>
                  <a:srgbClr val="050A30"/>
                </a:solidFill>
                <a:latin typeface="Glacial Indifference"/>
                <a:ea typeface="Glacial Indifference"/>
                <a:cs typeface="Glacial Indifference"/>
                <a:sym typeface="Glacial Indifference"/>
              </a:rPr>
              <a:t>Par ailleurs, les familles et les enseignants manquent parfois d’outils concrets pour détecter les situations à risque et accompagner efficacement les élèves concernés.</a:t>
            </a:r>
          </a:p>
        </p:txBody>
      </p:sp>
      <p:sp>
        <p:nvSpPr>
          <p:cNvPr name="Freeform 3" id="3"/>
          <p:cNvSpPr/>
          <p:nvPr/>
        </p:nvSpPr>
        <p:spPr>
          <a:xfrm flipH="false" flipV="false" rot="0">
            <a:off x="-6033412" y="2931412"/>
            <a:ext cx="9212958" cy="9109312"/>
          </a:xfrm>
          <a:custGeom>
            <a:avLst/>
            <a:gdLst/>
            <a:ahLst/>
            <a:cxnLst/>
            <a:rect r="r" b="b" t="t" l="l"/>
            <a:pathLst>
              <a:path h="9109312" w="9212958">
                <a:moveTo>
                  <a:pt x="0" y="0"/>
                </a:moveTo>
                <a:lnTo>
                  <a:pt x="9212958" y="0"/>
                </a:lnTo>
                <a:lnTo>
                  <a:pt x="9212958" y="9109312"/>
                </a:lnTo>
                <a:lnTo>
                  <a:pt x="0" y="9109312"/>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13681521" y="-2308503"/>
            <a:ext cx="9212958" cy="9109312"/>
          </a:xfrm>
          <a:custGeom>
            <a:avLst/>
            <a:gdLst/>
            <a:ahLst/>
            <a:cxnLst/>
            <a:rect r="r" b="b" t="t" l="l"/>
            <a:pathLst>
              <a:path h="9109312" w="9212958">
                <a:moveTo>
                  <a:pt x="0" y="0"/>
                </a:moveTo>
                <a:lnTo>
                  <a:pt x="9212958" y="0"/>
                </a:lnTo>
                <a:lnTo>
                  <a:pt x="9212958" y="9109312"/>
                </a:lnTo>
                <a:lnTo>
                  <a:pt x="0" y="9109312"/>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680016" y="2504799"/>
            <a:ext cx="91950" cy="2888829"/>
            <a:chOff x="0" y="0"/>
            <a:chExt cx="24217" cy="760844"/>
          </a:xfrm>
        </p:grpSpPr>
        <p:sp>
          <p:nvSpPr>
            <p:cNvPr name="Freeform 6" id="6"/>
            <p:cNvSpPr/>
            <p:nvPr/>
          </p:nvSpPr>
          <p:spPr>
            <a:xfrm flipH="false" flipV="false" rot="0">
              <a:off x="0" y="0"/>
              <a:ext cx="24217" cy="760844"/>
            </a:xfrm>
            <a:custGeom>
              <a:avLst/>
              <a:gdLst/>
              <a:ahLst/>
              <a:cxnLst/>
              <a:rect r="r" b="b" t="t" l="l"/>
              <a:pathLst>
                <a:path h="760844" w="24217">
                  <a:moveTo>
                    <a:pt x="0" y="0"/>
                  </a:moveTo>
                  <a:lnTo>
                    <a:pt x="24217" y="0"/>
                  </a:lnTo>
                  <a:lnTo>
                    <a:pt x="24217" y="760844"/>
                  </a:lnTo>
                  <a:lnTo>
                    <a:pt x="0" y="760844"/>
                  </a:lnTo>
                  <a:close/>
                </a:path>
              </a:pathLst>
            </a:custGeom>
            <a:solidFill>
              <a:srgbClr val="050A30"/>
            </a:solidFill>
          </p:spPr>
        </p:sp>
        <p:sp>
          <p:nvSpPr>
            <p:cNvPr name="TextBox 7" id="7"/>
            <p:cNvSpPr txBox="true"/>
            <p:nvPr/>
          </p:nvSpPr>
          <p:spPr>
            <a:xfrm>
              <a:off x="0" y="-38100"/>
              <a:ext cx="24217" cy="798944"/>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538611" y="1196877"/>
            <a:ext cx="4786758" cy="769162"/>
          </a:xfrm>
          <a:prstGeom prst="rect">
            <a:avLst/>
          </a:prstGeom>
        </p:spPr>
        <p:txBody>
          <a:bodyPr anchor="t" rtlCol="false" tIns="0" lIns="0" bIns="0" rIns="0">
            <a:spAutoFit/>
          </a:bodyPr>
          <a:lstStyle/>
          <a:p>
            <a:pPr algn="l" marL="0" indent="0" lvl="0">
              <a:lnSpc>
                <a:spcPts val="5905"/>
              </a:lnSpc>
              <a:spcBef>
                <a:spcPct val="0"/>
              </a:spcBef>
            </a:pPr>
            <a:r>
              <a:rPr lang="en-US" sz="4218" spc="274">
                <a:solidFill>
                  <a:srgbClr val="050A30"/>
                </a:solidFill>
                <a:latin typeface="Horizon"/>
                <a:ea typeface="Horizon"/>
                <a:cs typeface="Horizon"/>
                <a:sym typeface="Horizon"/>
              </a:rPr>
              <a:t>Contexte </a:t>
            </a:r>
          </a:p>
        </p:txBody>
      </p:sp>
      <p:sp>
        <p:nvSpPr>
          <p:cNvPr name="TextBox 9" id="9"/>
          <p:cNvSpPr txBox="true"/>
          <p:nvPr/>
        </p:nvSpPr>
        <p:spPr>
          <a:xfrm rot="0">
            <a:off x="1680016" y="5526746"/>
            <a:ext cx="7605389" cy="769162"/>
          </a:xfrm>
          <a:prstGeom prst="rect">
            <a:avLst/>
          </a:prstGeom>
        </p:spPr>
        <p:txBody>
          <a:bodyPr anchor="t" rtlCol="false" tIns="0" lIns="0" bIns="0" rIns="0">
            <a:spAutoFit/>
          </a:bodyPr>
          <a:lstStyle/>
          <a:p>
            <a:pPr algn="l" marL="0" indent="0" lvl="0">
              <a:lnSpc>
                <a:spcPts val="5905"/>
              </a:lnSpc>
              <a:spcBef>
                <a:spcPct val="0"/>
              </a:spcBef>
            </a:pPr>
            <a:r>
              <a:rPr lang="en-US" sz="4218" spc="274">
                <a:solidFill>
                  <a:srgbClr val="050A30"/>
                </a:solidFill>
                <a:latin typeface="Horizon"/>
                <a:ea typeface="Horizon"/>
                <a:cs typeface="Horizon"/>
                <a:sym typeface="Horizon"/>
              </a:rPr>
              <a:t>problématique</a:t>
            </a:r>
          </a:p>
        </p:txBody>
      </p:sp>
      <p:sp>
        <p:nvSpPr>
          <p:cNvPr name="TextBox 10" id="10"/>
          <p:cNvSpPr txBox="true"/>
          <p:nvPr/>
        </p:nvSpPr>
        <p:spPr>
          <a:xfrm rot="0">
            <a:off x="2031052" y="6514983"/>
            <a:ext cx="14792090" cy="1697115"/>
          </a:xfrm>
          <a:prstGeom prst="rect">
            <a:avLst/>
          </a:prstGeom>
        </p:spPr>
        <p:txBody>
          <a:bodyPr anchor="t" rtlCol="false" tIns="0" lIns="0" bIns="0" rIns="0">
            <a:spAutoFit/>
          </a:bodyPr>
          <a:lstStyle/>
          <a:p>
            <a:pPr algn="l">
              <a:lnSpc>
                <a:spcPts val="3421"/>
              </a:lnSpc>
            </a:pPr>
            <a:r>
              <a:rPr lang="en-US" sz="2443" spc="173">
                <a:solidFill>
                  <a:srgbClr val="050A30"/>
                </a:solidFill>
                <a:latin typeface="Glacial Indifference"/>
                <a:ea typeface="Glacial Indifference"/>
                <a:cs typeface="Glacial Indifference"/>
                <a:sym typeface="Glacial Indifference"/>
              </a:rPr>
              <a:t>Comment repérer plus facilement les élèves en souffrance, comprendre ce qu’ils vivent, et agir à temps pour éviter que la situation ne s’aggrave ?</a:t>
            </a:r>
          </a:p>
          <a:p>
            <a:pPr algn="l">
              <a:lnSpc>
                <a:spcPts val="3421"/>
              </a:lnSpc>
              <a:spcBef>
                <a:spcPct val="0"/>
              </a:spcBef>
            </a:pPr>
            <a:r>
              <a:rPr lang="en-US" sz="2443" spc="173">
                <a:solidFill>
                  <a:srgbClr val="050A30"/>
                </a:solidFill>
                <a:latin typeface="Glacial Indifference"/>
                <a:ea typeface="Glacial Indifference"/>
                <a:cs typeface="Glacial Indifference"/>
                <a:sym typeface="Glacial Indifference"/>
              </a:rPr>
              <a:t>Comment outiller</a:t>
            </a:r>
            <a:r>
              <a:rPr lang="en-US" sz="2443" spc="173">
                <a:solidFill>
                  <a:srgbClr val="050A30"/>
                </a:solidFill>
                <a:latin typeface="Glacial Indifference"/>
                <a:ea typeface="Glacial Indifference"/>
                <a:cs typeface="Glacial Indifference"/>
                <a:sym typeface="Glacial Indifference"/>
              </a:rPr>
              <a:t> les différents acteurs – parents, enseignants, responsables scolaires – pour qu’ils puissent mieux prévenir, détecter et intervenir face à ces situations complexes ?</a:t>
            </a:r>
          </a:p>
        </p:txBody>
      </p:sp>
      <p:grpSp>
        <p:nvGrpSpPr>
          <p:cNvPr name="Group 11" id="11"/>
          <p:cNvGrpSpPr/>
          <p:nvPr/>
        </p:nvGrpSpPr>
        <p:grpSpPr>
          <a:xfrm rot="0">
            <a:off x="1634041" y="6562608"/>
            <a:ext cx="91950" cy="2016264"/>
            <a:chOff x="0" y="0"/>
            <a:chExt cx="24217" cy="531032"/>
          </a:xfrm>
        </p:grpSpPr>
        <p:sp>
          <p:nvSpPr>
            <p:cNvPr name="Freeform 12" id="12"/>
            <p:cNvSpPr/>
            <p:nvPr/>
          </p:nvSpPr>
          <p:spPr>
            <a:xfrm flipH="false" flipV="false" rot="0">
              <a:off x="0" y="0"/>
              <a:ext cx="24217" cy="531032"/>
            </a:xfrm>
            <a:custGeom>
              <a:avLst/>
              <a:gdLst/>
              <a:ahLst/>
              <a:cxnLst/>
              <a:rect r="r" b="b" t="t" l="l"/>
              <a:pathLst>
                <a:path h="531032" w="24217">
                  <a:moveTo>
                    <a:pt x="0" y="0"/>
                  </a:moveTo>
                  <a:lnTo>
                    <a:pt x="24217" y="0"/>
                  </a:lnTo>
                  <a:lnTo>
                    <a:pt x="24217" y="531032"/>
                  </a:lnTo>
                  <a:lnTo>
                    <a:pt x="0" y="531032"/>
                  </a:lnTo>
                  <a:close/>
                </a:path>
              </a:pathLst>
            </a:custGeom>
            <a:solidFill>
              <a:srgbClr val="050A30"/>
            </a:solidFill>
          </p:spPr>
        </p:sp>
        <p:sp>
          <p:nvSpPr>
            <p:cNvPr name="TextBox 13" id="13"/>
            <p:cNvSpPr txBox="true"/>
            <p:nvPr/>
          </p:nvSpPr>
          <p:spPr>
            <a:xfrm>
              <a:off x="0" y="-38100"/>
              <a:ext cx="24217" cy="569132"/>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TextBox 2" id="2"/>
          <p:cNvSpPr txBox="true"/>
          <p:nvPr/>
        </p:nvSpPr>
        <p:spPr>
          <a:xfrm rot="0">
            <a:off x="3495910" y="2884410"/>
            <a:ext cx="10661830" cy="4700430"/>
          </a:xfrm>
          <a:prstGeom prst="rect">
            <a:avLst/>
          </a:prstGeom>
        </p:spPr>
        <p:txBody>
          <a:bodyPr anchor="t" rtlCol="false" tIns="0" lIns="0" bIns="0" rIns="0">
            <a:spAutoFit/>
          </a:bodyPr>
          <a:lstStyle/>
          <a:p>
            <a:pPr algn="l">
              <a:lnSpc>
                <a:spcPts val="3421"/>
              </a:lnSpc>
            </a:pPr>
            <a:r>
              <a:rPr lang="en-US" sz="2443" spc="173">
                <a:solidFill>
                  <a:srgbClr val="050A30"/>
                </a:solidFill>
                <a:latin typeface="Glacial Indifference"/>
                <a:ea typeface="Glacial Indifference"/>
                <a:cs typeface="Glacial Indifference"/>
                <a:sym typeface="Glacial Indifference"/>
              </a:rPr>
              <a:t>Ce projet vise à répondre à cette problématique à travers une plateforme intelligente qui repose sur l’analyse de données simulées et la génération de recommandations.</a:t>
            </a:r>
          </a:p>
          <a:p>
            <a:pPr algn="l">
              <a:lnSpc>
                <a:spcPts val="3421"/>
              </a:lnSpc>
            </a:pPr>
            <a:r>
              <a:rPr lang="en-US" sz="2443" spc="173">
                <a:solidFill>
                  <a:srgbClr val="050A30"/>
                </a:solidFill>
                <a:latin typeface="Glacial Indifference"/>
                <a:ea typeface="Glacial Indifference"/>
                <a:cs typeface="Glacial Indifference"/>
                <a:sym typeface="Glacial Indifference"/>
              </a:rPr>
              <a:t> Les objectifs sont :</a:t>
            </a:r>
          </a:p>
          <a:p>
            <a:pPr algn="l" marL="527595" indent="-263798" lvl="1">
              <a:lnSpc>
                <a:spcPts val="3421"/>
              </a:lnSpc>
              <a:buAutoNum type="arabicPeriod" startAt="1"/>
            </a:pPr>
            <a:r>
              <a:rPr lang="en-US" b="true" sz="2443" spc="173">
                <a:solidFill>
                  <a:srgbClr val="050A30"/>
                </a:solidFill>
                <a:latin typeface="Glacial Indifference Bold"/>
                <a:ea typeface="Glacial Indifference Bold"/>
                <a:cs typeface="Glacial Indifference Bold"/>
                <a:sym typeface="Glacial Indifference Bold"/>
              </a:rPr>
              <a:t>Analyser des données comportementales d’élèves pour détecter des profils à risque.</a:t>
            </a:r>
          </a:p>
          <a:p>
            <a:pPr algn="l" marL="527595" indent="-263798" lvl="1">
              <a:lnSpc>
                <a:spcPts val="3421"/>
              </a:lnSpc>
              <a:buAutoNum type="arabicPeriod" startAt="1"/>
            </a:pPr>
            <a:r>
              <a:rPr lang="en-US" b="true" sz="2443" spc="173">
                <a:solidFill>
                  <a:srgbClr val="050A30"/>
                </a:solidFill>
                <a:latin typeface="Glacial Indifference Bold"/>
                <a:ea typeface="Glacial Indifference Bold"/>
                <a:cs typeface="Glacial Indifference Bold"/>
                <a:sym typeface="Glacial Indifference Bold"/>
              </a:rPr>
              <a:t>Utiliser des algorithmes de classification et de clustering pour identifier des schémas de harcèlement ou d’isolement.</a:t>
            </a:r>
          </a:p>
          <a:p>
            <a:pPr algn="l" marL="527595" indent="-263798" lvl="1">
              <a:lnSpc>
                <a:spcPts val="3421"/>
              </a:lnSpc>
              <a:buAutoNum type="arabicPeriod" startAt="1"/>
            </a:pPr>
            <a:r>
              <a:rPr lang="en-US" b="true" sz="2443" spc="173">
                <a:solidFill>
                  <a:srgbClr val="050A30"/>
                </a:solidFill>
                <a:latin typeface="Glacial Indifference Bold"/>
                <a:ea typeface="Glacial Indifference Bold"/>
                <a:cs typeface="Glacial Indifference Bold"/>
                <a:sym typeface="Glacial Indifference Bold"/>
              </a:rPr>
              <a:t>Proposer des recommandations personnalisées aux parents, professeurs  pour intervenir de manière ciblée.</a:t>
            </a:r>
          </a:p>
          <a:p>
            <a:pPr algn="l">
              <a:lnSpc>
                <a:spcPts val="3421"/>
              </a:lnSpc>
              <a:spcBef>
                <a:spcPct val="0"/>
              </a:spcBef>
            </a:pPr>
          </a:p>
        </p:txBody>
      </p:sp>
      <p:sp>
        <p:nvSpPr>
          <p:cNvPr name="Freeform 3" id="3"/>
          <p:cNvSpPr/>
          <p:nvPr/>
        </p:nvSpPr>
        <p:spPr>
          <a:xfrm flipH="false" flipV="false" rot="0">
            <a:off x="-6033412" y="2931412"/>
            <a:ext cx="9212958" cy="9109312"/>
          </a:xfrm>
          <a:custGeom>
            <a:avLst/>
            <a:gdLst/>
            <a:ahLst/>
            <a:cxnLst/>
            <a:rect r="r" b="b" t="t" l="l"/>
            <a:pathLst>
              <a:path h="9109312" w="9212958">
                <a:moveTo>
                  <a:pt x="0" y="0"/>
                </a:moveTo>
                <a:lnTo>
                  <a:pt x="9212958" y="0"/>
                </a:lnTo>
                <a:lnTo>
                  <a:pt x="9212958" y="9109312"/>
                </a:lnTo>
                <a:lnTo>
                  <a:pt x="0" y="9109312"/>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13681521" y="-2308503"/>
            <a:ext cx="9212958" cy="9109312"/>
          </a:xfrm>
          <a:custGeom>
            <a:avLst/>
            <a:gdLst/>
            <a:ahLst/>
            <a:cxnLst/>
            <a:rect r="r" b="b" t="t" l="l"/>
            <a:pathLst>
              <a:path h="9109312" w="9212958">
                <a:moveTo>
                  <a:pt x="0" y="0"/>
                </a:moveTo>
                <a:lnTo>
                  <a:pt x="9212958" y="0"/>
                </a:lnTo>
                <a:lnTo>
                  <a:pt x="9212958" y="9109312"/>
                </a:lnTo>
                <a:lnTo>
                  <a:pt x="0" y="9109312"/>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3131921" y="2931412"/>
            <a:ext cx="47625" cy="4686314"/>
            <a:chOff x="0" y="0"/>
            <a:chExt cx="12543" cy="1234256"/>
          </a:xfrm>
        </p:grpSpPr>
        <p:sp>
          <p:nvSpPr>
            <p:cNvPr name="Freeform 6" id="6"/>
            <p:cNvSpPr/>
            <p:nvPr/>
          </p:nvSpPr>
          <p:spPr>
            <a:xfrm flipH="false" flipV="false" rot="0">
              <a:off x="0" y="0"/>
              <a:ext cx="12543" cy="1234256"/>
            </a:xfrm>
            <a:custGeom>
              <a:avLst/>
              <a:gdLst/>
              <a:ahLst/>
              <a:cxnLst/>
              <a:rect r="r" b="b" t="t" l="l"/>
              <a:pathLst>
                <a:path h="1234256" w="12543">
                  <a:moveTo>
                    <a:pt x="0" y="0"/>
                  </a:moveTo>
                  <a:lnTo>
                    <a:pt x="12543" y="0"/>
                  </a:lnTo>
                  <a:lnTo>
                    <a:pt x="12543" y="1234256"/>
                  </a:lnTo>
                  <a:lnTo>
                    <a:pt x="0" y="1234256"/>
                  </a:lnTo>
                  <a:close/>
                </a:path>
              </a:pathLst>
            </a:custGeom>
            <a:solidFill>
              <a:srgbClr val="050A30"/>
            </a:solidFill>
          </p:spPr>
        </p:sp>
        <p:sp>
          <p:nvSpPr>
            <p:cNvPr name="TextBox 7" id="7"/>
            <p:cNvSpPr txBox="true"/>
            <p:nvPr/>
          </p:nvSpPr>
          <p:spPr>
            <a:xfrm>
              <a:off x="0" y="-38100"/>
              <a:ext cx="12543" cy="1272356"/>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368879" y="1216452"/>
            <a:ext cx="4915893" cy="769112"/>
          </a:xfrm>
          <a:prstGeom prst="rect">
            <a:avLst/>
          </a:prstGeom>
        </p:spPr>
        <p:txBody>
          <a:bodyPr anchor="t" rtlCol="false" tIns="0" lIns="0" bIns="0" rIns="0">
            <a:spAutoFit/>
          </a:bodyPr>
          <a:lstStyle/>
          <a:p>
            <a:pPr algn="l" marL="0" indent="0" lvl="0">
              <a:lnSpc>
                <a:spcPts val="5908"/>
              </a:lnSpc>
              <a:spcBef>
                <a:spcPct val="0"/>
              </a:spcBef>
            </a:pPr>
            <a:r>
              <a:rPr lang="en-US" sz="4220" spc="274">
                <a:solidFill>
                  <a:srgbClr val="050A30"/>
                </a:solidFill>
                <a:latin typeface="Horizon"/>
                <a:ea typeface="Horizon"/>
                <a:cs typeface="Horizon"/>
                <a:sym typeface="Horizon"/>
              </a:rPr>
              <a:t>Objectifs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2229D"/>
        </a:solidFill>
      </p:bgPr>
    </p:bg>
    <p:spTree>
      <p:nvGrpSpPr>
        <p:cNvPr id="1" name=""/>
        <p:cNvGrpSpPr/>
        <p:nvPr/>
      </p:nvGrpSpPr>
      <p:grpSpPr>
        <a:xfrm>
          <a:off x="0" y="0"/>
          <a:ext cx="0" cy="0"/>
          <a:chOff x="0" y="0"/>
          <a:chExt cx="0" cy="0"/>
        </a:xfrm>
      </p:grpSpPr>
      <p:sp>
        <p:nvSpPr>
          <p:cNvPr name="Freeform 2" id="2"/>
          <p:cNvSpPr/>
          <p:nvPr/>
        </p:nvSpPr>
        <p:spPr>
          <a:xfrm flipH="false" flipV="false" rot="0">
            <a:off x="3585454" y="2018445"/>
            <a:ext cx="11117093" cy="6250109"/>
          </a:xfrm>
          <a:custGeom>
            <a:avLst/>
            <a:gdLst/>
            <a:ahLst/>
            <a:cxnLst/>
            <a:rect r="r" b="b" t="t" l="l"/>
            <a:pathLst>
              <a:path h="6250109" w="11117093">
                <a:moveTo>
                  <a:pt x="0" y="0"/>
                </a:moveTo>
                <a:lnTo>
                  <a:pt x="11117092" y="0"/>
                </a:lnTo>
                <a:lnTo>
                  <a:pt x="11117092" y="6250110"/>
                </a:lnTo>
                <a:lnTo>
                  <a:pt x="0" y="62501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883246" y="4712247"/>
            <a:ext cx="6521509" cy="729157"/>
          </a:xfrm>
          <a:prstGeom prst="rect">
            <a:avLst/>
          </a:prstGeom>
        </p:spPr>
        <p:txBody>
          <a:bodyPr anchor="t" rtlCol="false" tIns="0" lIns="0" bIns="0" rIns="0">
            <a:spAutoFit/>
          </a:bodyPr>
          <a:lstStyle/>
          <a:p>
            <a:pPr algn="l" marL="0" indent="0" lvl="0">
              <a:lnSpc>
                <a:spcPts val="5485"/>
              </a:lnSpc>
              <a:spcBef>
                <a:spcPct val="0"/>
              </a:spcBef>
            </a:pPr>
            <a:r>
              <a:rPr lang="en-US" sz="3918" spc="254">
                <a:solidFill>
                  <a:srgbClr val="F4F6FC"/>
                </a:solidFill>
                <a:latin typeface="Horizon"/>
                <a:ea typeface="Horizon"/>
                <a:cs typeface="Horizon"/>
                <a:sym typeface="Horizon"/>
              </a:rPr>
              <a:t>methodologie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Freeform 2" id="2"/>
          <p:cNvSpPr/>
          <p:nvPr/>
        </p:nvSpPr>
        <p:spPr>
          <a:xfrm flipH="false" flipV="false" rot="-1761975">
            <a:off x="-8496595" y="-6783039"/>
            <a:ext cx="11226486" cy="11100188"/>
          </a:xfrm>
          <a:custGeom>
            <a:avLst/>
            <a:gdLst/>
            <a:ahLst/>
            <a:cxnLst/>
            <a:rect r="r" b="b" t="t" l="l"/>
            <a:pathLst>
              <a:path h="11100188" w="11226486">
                <a:moveTo>
                  <a:pt x="0" y="0"/>
                </a:moveTo>
                <a:lnTo>
                  <a:pt x="11226486" y="0"/>
                </a:lnTo>
                <a:lnTo>
                  <a:pt x="11226486" y="11100187"/>
                </a:lnTo>
                <a:lnTo>
                  <a:pt x="0" y="11100187"/>
                </a:lnTo>
                <a:lnTo>
                  <a:pt x="0" y="0"/>
                </a:lnTo>
                <a:close/>
              </a:path>
            </a:pathLst>
          </a:custGeom>
          <a:blipFill>
            <a:blip r:embed="rId2">
              <a:alphaModFix amt="18999"/>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1028700" y="4058240"/>
            <a:ext cx="3302333" cy="1834947"/>
            <a:chOff x="0" y="0"/>
            <a:chExt cx="4159440" cy="2311200"/>
          </a:xfrm>
        </p:grpSpPr>
        <p:sp>
          <p:nvSpPr>
            <p:cNvPr name="Freeform 4" id="4"/>
            <p:cNvSpPr/>
            <p:nvPr/>
          </p:nvSpPr>
          <p:spPr>
            <a:xfrm flipH="false" flipV="false" rot="0">
              <a:off x="0" y="0"/>
              <a:ext cx="4159377" cy="2311146"/>
            </a:xfrm>
            <a:custGeom>
              <a:avLst/>
              <a:gdLst/>
              <a:ahLst/>
              <a:cxnLst/>
              <a:rect r="r" b="b" t="t" l="l"/>
              <a:pathLst>
                <a:path h="2311146" w="4159377">
                  <a:moveTo>
                    <a:pt x="4159377" y="1243076"/>
                  </a:moveTo>
                  <a:cubicBezTo>
                    <a:pt x="3182874" y="1031875"/>
                    <a:pt x="3182874" y="1031875"/>
                    <a:pt x="3182874" y="1031875"/>
                  </a:cubicBezTo>
                  <a:cubicBezTo>
                    <a:pt x="3315462" y="905129"/>
                    <a:pt x="3315462" y="905129"/>
                    <a:pt x="3315462" y="905129"/>
                  </a:cubicBezTo>
                  <a:cubicBezTo>
                    <a:pt x="2959862" y="573278"/>
                    <a:pt x="2489581" y="374142"/>
                    <a:pt x="1965198" y="374142"/>
                  </a:cubicBezTo>
                  <a:cubicBezTo>
                    <a:pt x="886079" y="374142"/>
                    <a:pt x="12065" y="1237107"/>
                    <a:pt x="0" y="2311146"/>
                  </a:cubicBezTo>
                  <a:cubicBezTo>
                    <a:pt x="12065" y="1031875"/>
                    <a:pt x="1054989" y="0"/>
                    <a:pt x="2332863" y="0"/>
                  </a:cubicBezTo>
                  <a:cubicBezTo>
                    <a:pt x="2863342" y="0"/>
                    <a:pt x="3351657" y="175006"/>
                    <a:pt x="3743452" y="476758"/>
                  </a:cubicBezTo>
                  <a:cubicBezTo>
                    <a:pt x="3845941" y="374142"/>
                    <a:pt x="3845941" y="374142"/>
                    <a:pt x="3845941" y="374142"/>
                  </a:cubicBezTo>
                  <a:lnTo>
                    <a:pt x="4159377" y="1243076"/>
                  </a:lnTo>
                  <a:close/>
                </a:path>
              </a:pathLst>
            </a:custGeom>
            <a:solidFill>
              <a:srgbClr val="5CB6F9"/>
            </a:solidFill>
          </p:spPr>
        </p:sp>
      </p:grpSp>
      <p:grpSp>
        <p:nvGrpSpPr>
          <p:cNvPr name="Group 5" id="5"/>
          <p:cNvGrpSpPr/>
          <p:nvPr/>
        </p:nvGrpSpPr>
        <p:grpSpPr>
          <a:xfrm rot="0">
            <a:off x="1157889" y="4569282"/>
            <a:ext cx="2673535" cy="2675250"/>
            <a:chOff x="0" y="0"/>
            <a:chExt cx="3367440" cy="3369600"/>
          </a:xfrm>
        </p:grpSpPr>
        <p:sp>
          <p:nvSpPr>
            <p:cNvPr name="Freeform 6" id="6"/>
            <p:cNvSpPr/>
            <p:nvPr/>
          </p:nvSpPr>
          <p:spPr>
            <a:xfrm flipH="false" flipV="false" rot="0">
              <a:off x="0" y="0"/>
              <a:ext cx="3367405" cy="3369564"/>
            </a:xfrm>
            <a:custGeom>
              <a:avLst/>
              <a:gdLst/>
              <a:ahLst/>
              <a:cxnLst/>
              <a:rect r="r" b="b" t="t" l="l"/>
              <a:pathLst>
                <a:path h="3369564" w="3367405">
                  <a:moveTo>
                    <a:pt x="0" y="1684782"/>
                  </a:moveTo>
                  <a:cubicBezTo>
                    <a:pt x="0" y="754253"/>
                    <a:pt x="753872" y="0"/>
                    <a:pt x="1683766" y="0"/>
                  </a:cubicBezTo>
                  <a:cubicBezTo>
                    <a:pt x="2613660" y="0"/>
                    <a:pt x="3367405" y="754253"/>
                    <a:pt x="3367405" y="1684782"/>
                  </a:cubicBezTo>
                  <a:cubicBezTo>
                    <a:pt x="3367405" y="2615311"/>
                    <a:pt x="2613660" y="3369564"/>
                    <a:pt x="1683766" y="3369564"/>
                  </a:cubicBezTo>
                  <a:cubicBezTo>
                    <a:pt x="753872" y="3369564"/>
                    <a:pt x="0" y="2615311"/>
                    <a:pt x="0" y="1684782"/>
                  </a:cubicBezTo>
                  <a:close/>
                </a:path>
              </a:pathLst>
            </a:custGeom>
            <a:solidFill>
              <a:srgbClr val="CAE8FF"/>
            </a:solidFill>
          </p:spPr>
        </p:sp>
      </p:grpSp>
      <p:grpSp>
        <p:nvGrpSpPr>
          <p:cNvPr name="Group 7" id="7"/>
          <p:cNvGrpSpPr/>
          <p:nvPr/>
        </p:nvGrpSpPr>
        <p:grpSpPr>
          <a:xfrm rot="0">
            <a:off x="5582272" y="4250775"/>
            <a:ext cx="2674107" cy="2672392"/>
            <a:chOff x="0" y="0"/>
            <a:chExt cx="3368160" cy="3366000"/>
          </a:xfrm>
        </p:grpSpPr>
        <p:sp>
          <p:nvSpPr>
            <p:cNvPr name="Freeform 8" id="8"/>
            <p:cNvSpPr/>
            <p:nvPr/>
          </p:nvSpPr>
          <p:spPr>
            <a:xfrm flipH="false" flipV="false" rot="0">
              <a:off x="0" y="0"/>
              <a:ext cx="3368040" cy="3366008"/>
            </a:xfrm>
            <a:custGeom>
              <a:avLst/>
              <a:gdLst/>
              <a:ahLst/>
              <a:cxnLst/>
              <a:rect r="r" b="b" t="t" l="l"/>
              <a:pathLst>
                <a:path h="3366008" w="3368040">
                  <a:moveTo>
                    <a:pt x="0" y="1683004"/>
                  </a:moveTo>
                  <a:cubicBezTo>
                    <a:pt x="0" y="753491"/>
                    <a:pt x="753999" y="0"/>
                    <a:pt x="1684020" y="0"/>
                  </a:cubicBezTo>
                  <a:cubicBezTo>
                    <a:pt x="2614041" y="0"/>
                    <a:pt x="3368040" y="753491"/>
                    <a:pt x="3368040" y="1683004"/>
                  </a:cubicBezTo>
                  <a:cubicBezTo>
                    <a:pt x="3368040" y="2612517"/>
                    <a:pt x="2614041" y="3366008"/>
                    <a:pt x="1684020" y="3366008"/>
                  </a:cubicBezTo>
                  <a:cubicBezTo>
                    <a:pt x="753999" y="3366008"/>
                    <a:pt x="0" y="2612517"/>
                    <a:pt x="0" y="1683004"/>
                  </a:cubicBezTo>
                  <a:close/>
                </a:path>
              </a:pathLst>
            </a:custGeom>
            <a:solidFill>
              <a:srgbClr val="CAE8FF"/>
            </a:solidFill>
          </p:spPr>
        </p:sp>
      </p:grpSp>
      <p:grpSp>
        <p:nvGrpSpPr>
          <p:cNvPr name="Group 9" id="9"/>
          <p:cNvGrpSpPr/>
          <p:nvPr/>
        </p:nvGrpSpPr>
        <p:grpSpPr>
          <a:xfrm rot="0">
            <a:off x="5435933" y="5538668"/>
            <a:ext cx="3307478" cy="1832661"/>
            <a:chOff x="0" y="0"/>
            <a:chExt cx="4165920" cy="2308320"/>
          </a:xfrm>
        </p:grpSpPr>
        <p:sp>
          <p:nvSpPr>
            <p:cNvPr name="Freeform 10" id="10"/>
            <p:cNvSpPr/>
            <p:nvPr/>
          </p:nvSpPr>
          <p:spPr>
            <a:xfrm flipH="false" flipV="false" rot="0">
              <a:off x="0" y="0"/>
              <a:ext cx="4165981" cy="2308352"/>
            </a:xfrm>
            <a:custGeom>
              <a:avLst/>
              <a:gdLst/>
              <a:ahLst/>
              <a:cxnLst/>
              <a:rect r="r" b="b" t="t" l="l"/>
              <a:pathLst>
                <a:path h="2308352" w="4165981">
                  <a:moveTo>
                    <a:pt x="4165981" y="1066800"/>
                  </a:moveTo>
                  <a:cubicBezTo>
                    <a:pt x="3189351" y="1271778"/>
                    <a:pt x="3189351" y="1271778"/>
                    <a:pt x="3189351" y="1271778"/>
                  </a:cubicBezTo>
                  <a:cubicBezTo>
                    <a:pt x="3315970" y="1404366"/>
                    <a:pt x="3315970" y="1404366"/>
                    <a:pt x="3315970" y="1404366"/>
                  </a:cubicBezTo>
                  <a:cubicBezTo>
                    <a:pt x="2966339" y="1735836"/>
                    <a:pt x="2489962" y="1934718"/>
                    <a:pt x="1971548" y="1934718"/>
                  </a:cubicBezTo>
                  <a:cubicBezTo>
                    <a:pt x="892302" y="1934591"/>
                    <a:pt x="18034" y="1072769"/>
                    <a:pt x="0" y="0"/>
                  </a:cubicBezTo>
                  <a:cubicBezTo>
                    <a:pt x="18034" y="1277747"/>
                    <a:pt x="1061085" y="2308352"/>
                    <a:pt x="2339213" y="2308352"/>
                  </a:cubicBezTo>
                  <a:cubicBezTo>
                    <a:pt x="2869692" y="2308352"/>
                    <a:pt x="3358134" y="2133600"/>
                    <a:pt x="3749929" y="1832229"/>
                  </a:cubicBezTo>
                  <a:cubicBezTo>
                    <a:pt x="3852418" y="1934718"/>
                    <a:pt x="3852418" y="1934718"/>
                    <a:pt x="3852418" y="1934718"/>
                  </a:cubicBezTo>
                  <a:lnTo>
                    <a:pt x="4165981" y="1066800"/>
                  </a:lnTo>
                  <a:close/>
                </a:path>
              </a:pathLst>
            </a:custGeom>
            <a:solidFill>
              <a:srgbClr val="5CB6F9"/>
            </a:solidFill>
          </p:spPr>
        </p:sp>
      </p:grpSp>
      <p:grpSp>
        <p:nvGrpSpPr>
          <p:cNvPr name="Group 11" id="11"/>
          <p:cNvGrpSpPr/>
          <p:nvPr/>
        </p:nvGrpSpPr>
        <p:grpSpPr>
          <a:xfrm rot="0">
            <a:off x="9848311" y="4058240"/>
            <a:ext cx="3302333" cy="1834947"/>
            <a:chOff x="0" y="0"/>
            <a:chExt cx="4159440" cy="2311200"/>
          </a:xfrm>
        </p:grpSpPr>
        <p:sp>
          <p:nvSpPr>
            <p:cNvPr name="Freeform 12" id="12"/>
            <p:cNvSpPr/>
            <p:nvPr/>
          </p:nvSpPr>
          <p:spPr>
            <a:xfrm flipH="false" flipV="false" rot="0">
              <a:off x="0" y="0"/>
              <a:ext cx="4159377" cy="2311146"/>
            </a:xfrm>
            <a:custGeom>
              <a:avLst/>
              <a:gdLst/>
              <a:ahLst/>
              <a:cxnLst/>
              <a:rect r="r" b="b" t="t" l="l"/>
              <a:pathLst>
                <a:path h="2311146" w="4159377">
                  <a:moveTo>
                    <a:pt x="4159377" y="1243076"/>
                  </a:moveTo>
                  <a:cubicBezTo>
                    <a:pt x="3182874" y="1031875"/>
                    <a:pt x="3182874" y="1031875"/>
                    <a:pt x="3182874" y="1031875"/>
                  </a:cubicBezTo>
                  <a:cubicBezTo>
                    <a:pt x="3315462" y="905129"/>
                    <a:pt x="3315462" y="905129"/>
                    <a:pt x="3315462" y="905129"/>
                  </a:cubicBezTo>
                  <a:cubicBezTo>
                    <a:pt x="2959862" y="573278"/>
                    <a:pt x="2489581" y="374142"/>
                    <a:pt x="1965198" y="374142"/>
                  </a:cubicBezTo>
                  <a:cubicBezTo>
                    <a:pt x="886079" y="374142"/>
                    <a:pt x="12065" y="1237107"/>
                    <a:pt x="0" y="2311146"/>
                  </a:cubicBezTo>
                  <a:cubicBezTo>
                    <a:pt x="12065" y="1031875"/>
                    <a:pt x="1054989" y="0"/>
                    <a:pt x="2332863" y="0"/>
                  </a:cubicBezTo>
                  <a:cubicBezTo>
                    <a:pt x="2863342" y="0"/>
                    <a:pt x="3351657" y="175006"/>
                    <a:pt x="3743452" y="476758"/>
                  </a:cubicBezTo>
                  <a:cubicBezTo>
                    <a:pt x="3845941" y="374142"/>
                    <a:pt x="3845941" y="374142"/>
                    <a:pt x="3845941" y="374142"/>
                  </a:cubicBezTo>
                  <a:lnTo>
                    <a:pt x="4159377" y="1243076"/>
                  </a:lnTo>
                  <a:close/>
                </a:path>
              </a:pathLst>
            </a:custGeom>
            <a:solidFill>
              <a:srgbClr val="5CB6F9"/>
            </a:solidFill>
          </p:spPr>
        </p:sp>
      </p:grpSp>
      <p:grpSp>
        <p:nvGrpSpPr>
          <p:cNvPr name="Group 13" id="13"/>
          <p:cNvGrpSpPr/>
          <p:nvPr/>
        </p:nvGrpSpPr>
        <p:grpSpPr>
          <a:xfrm rot="0">
            <a:off x="9977501" y="4569282"/>
            <a:ext cx="2673535" cy="2675250"/>
            <a:chOff x="0" y="0"/>
            <a:chExt cx="3367440" cy="3369600"/>
          </a:xfrm>
        </p:grpSpPr>
        <p:sp>
          <p:nvSpPr>
            <p:cNvPr name="Freeform 14" id="14"/>
            <p:cNvSpPr/>
            <p:nvPr/>
          </p:nvSpPr>
          <p:spPr>
            <a:xfrm flipH="false" flipV="false" rot="0">
              <a:off x="0" y="0"/>
              <a:ext cx="3367405" cy="3369564"/>
            </a:xfrm>
            <a:custGeom>
              <a:avLst/>
              <a:gdLst/>
              <a:ahLst/>
              <a:cxnLst/>
              <a:rect r="r" b="b" t="t" l="l"/>
              <a:pathLst>
                <a:path h="3369564" w="3367405">
                  <a:moveTo>
                    <a:pt x="0" y="1684782"/>
                  </a:moveTo>
                  <a:cubicBezTo>
                    <a:pt x="0" y="754253"/>
                    <a:pt x="753872" y="0"/>
                    <a:pt x="1683766" y="0"/>
                  </a:cubicBezTo>
                  <a:cubicBezTo>
                    <a:pt x="2613660" y="0"/>
                    <a:pt x="3367405" y="754253"/>
                    <a:pt x="3367405" y="1684782"/>
                  </a:cubicBezTo>
                  <a:cubicBezTo>
                    <a:pt x="3367405" y="2615311"/>
                    <a:pt x="2613660" y="3369564"/>
                    <a:pt x="1683766" y="3369564"/>
                  </a:cubicBezTo>
                  <a:cubicBezTo>
                    <a:pt x="753872" y="3369564"/>
                    <a:pt x="0" y="2615311"/>
                    <a:pt x="0" y="1684782"/>
                  </a:cubicBezTo>
                  <a:close/>
                </a:path>
              </a:pathLst>
            </a:custGeom>
            <a:solidFill>
              <a:srgbClr val="CAE8FF"/>
            </a:solidFill>
          </p:spPr>
        </p:sp>
      </p:grpSp>
      <p:sp>
        <p:nvSpPr>
          <p:cNvPr name="Freeform 15" id="15"/>
          <p:cNvSpPr/>
          <p:nvPr/>
        </p:nvSpPr>
        <p:spPr>
          <a:xfrm flipH="false" flipV="false" rot="-4713572">
            <a:off x="12569834" y="-5026614"/>
            <a:ext cx="8306698" cy="8213248"/>
          </a:xfrm>
          <a:custGeom>
            <a:avLst/>
            <a:gdLst/>
            <a:ahLst/>
            <a:cxnLst/>
            <a:rect r="r" b="b" t="t" l="l"/>
            <a:pathLst>
              <a:path h="8213248" w="8306698">
                <a:moveTo>
                  <a:pt x="0" y="0"/>
                </a:moveTo>
                <a:lnTo>
                  <a:pt x="8306698" y="0"/>
                </a:lnTo>
                <a:lnTo>
                  <a:pt x="8306698" y="8213248"/>
                </a:lnTo>
                <a:lnTo>
                  <a:pt x="0" y="8213248"/>
                </a:lnTo>
                <a:lnTo>
                  <a:pt x="0" y="0"/>
                </a:lnTo>
                <a:close/>
              </a:path>
            </a:pathLst>
          </a:custGeom>
          <a:blipFill>
            <a:blip r:embed="rId2">
              <a:alphaModFix amt="18999"/>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16" id="16"/>
          <p:cNvGrpSpPr/>
          <p:nvPr/>
        </p:nvGrpSpPr>
        <p:grpSpPr>
          <a:xfrm rot="0">
            <a:off x="14147720" y="4250775"/>
            <a:ext cx="2674107" cy="2672392"/>
            <a:chOff x="0" y="0"/>
            <a:chExt cx="3368160" cy="3366000"/>
          </a:xfrm>
        </p:grpSpPr>
        <p:sp>
          <p:nvSpPr>
            <p:cNvPr name="Freeform 17" id="17"/>
            <p:cNvSpPr/>
            <p:nvPr/>
          </p:nvSpPr>
          <p:spPr>
            <a:xfrm flipH="false" flipV="false" rot="0">
              <a:off x="0" y="0"/>
              <a:ext cx="3368040" cy="3366008"/>
            </a:xfrm>
            <a:custGeom>
              <a:avLst/>
              <a:gdLst/>
              <a:ahLst/>
              <a:cxnLst/>
              <a:rect r="r" b="b" t="t" l="l"/>
              <a:pathLst>
                <a:path h="3366008" w="3368040">
                  <a:moveTo>
                    <a:pt x="0" y="1683004"/>
                  </a:moveTo>
                  <a:cubicBezTo>
                    <a:pt x="0" y="753491"/>
                    <a:pt x="753999" y="0"/>
                    <a:pt x="1684020" y="0"/>
                  </a:cubicBezTo>
                  <a:cubicBezTo>
                    <a:pt x="2614041" y="0"/>
                    <a:pt x="3368040" y="753491"/>
                    <a:pt x="3368040" y="1683004"/>
                  </a:cubicBezTo>
                  <a:cubicBezTo>
                    <a:pt x="3368040" y="2612517"/>
                    <a:pt x="2614041" y="3366008"/>
                    <a:pt x="1684020" y="3366008"/>
                  </a:cubicBezTo>
                  <a:cubicBezTo>
                    <a:pt x="753999" y="3366008"/>
                    <a:pt x="0" y="2612517"/>
                    <a:pt x="0" y="1683004"/>
                  </a:cubicBezTo>
                  <a:close/>
                </a:path>
              </a:pathLst>
            </a:custGeom>
            <a:solidFill>
              <a:srgbClr val="CAE8FF"/>
            </a:solidFill>
          </p:spPr>
        </p:sp>
      </p:grpSp>
      <p:grpSp>
        <p:nvGrpSpPr>
          <p:cNvPr name="Group 18" id="18"/>
          <p:cNvGrpSpPr/>
          <p:nvPr/>
        </p:nvGrpSpPr>
        <p:grpSpPr>
          <a:xfrm rot="0">
            <a:off x="14001382" y="5538668"/>
            <a:ext cx="3307478" cy="1832661"/>
            <a:chOff x="0" y="0"/>
            <a:chExt cx="4165920" cy="2308320"/>
          </a:xfrm>
        </p:grpSpPr>
        <p:sp>
          <p:nvSpPr>
            <p:cNvPr name="Freeform 19" id="19"/>
            <p:cNvSpPr/>
            <p:nvPr/>
          </p:nvSpPr>
          <p:spPr>
            <a:xfrm flipH="false" flipV="false" rot="0">
              <a:off x="0" y="0"/>
              <a:ext cx="4165981" cy="2308352"/>
            </a:xfrm>
            <a:custGeom>
              <a:avLst/>
              <a:gdLst/>
              <a:ahLst/>
              <a:cxnLst/>
              <a:rect r="r" b="b" t="t" l="l"/>
              <a:pathLst>
                <a:path h="2308352" w="4165981">
                  <a:moveTo>
                    <a:pt x="4165981" y="1066800"/>
                  </a:moveTo>
                  <a:cubicBezTo>
                    <a:pt x="3189351" y="1271778"/>
                    <a:pt x="3189351" y="1271778"/>
                    <a:pt x="3189351" y="1271778"/>
                  </a:cubicBezTo>
                  <a:cubicBezTo>
                    <a:pt x="3315970" y="1404366"/>
                    <a:pt x="3315970" y="1404366"/>
                    <a:pt x="3315970" y="1404366"/>
                  </a:cubicBezTo>
                  <a:cubicBezTo>
                    <a:pt x="2966339" y="1735836"/>
                    <a:pt x="2489962" y="1934718"/>
                    <a:pt x="1971548" y="1934718"/>
                  </a:cubicBezTo>
                  <a:cubicBezTo>
                    <a:pt x="892302" y="1934591"/>
                    <a:pt x="18034" y="1072769"/>
                    <a:pt x="0" y="0"/>
                  </a:cubicBezTo>
                  <a:cubicBezTo>
                    <a:pt x="18034" y="1277747"/>
                    <a:pt x="1061085" y="2308352"/>
                    <a:pt x="2339213" y="2308352"/>
                  </a:cubicBezTo>
                  <a:cubicBezTo>
                    <a:pt x="2869692" y="2308352"/>
                    <a:pt x="3358134" y="2133600"/>
                    <a:pt x="3749929" y="1832229"/>
                  </a:cubicBezTo>
                  <a:cubicBezTo>
                    <a:pt x="3852418" y="1934718"/>
                    <a:pt x="3852418" y="1934718"/>
                    <a:pt x="3852418" y="1934718"/>
                  </a:cubicBezTo>
                  <a:lnTo>
                    <a:pt x="4165981" y="1066800"/>
                  </a:lnTo>
                  <a:close/>
                </a:path>
              </a:pathLst>
            </a:custGeom>
            <a:solidFill>
              <a:srgbClr val="5CB6F9"/>
            </a:solidFill>
          </p:spPr>
        </p:sp>
      </p:grpSp>
      <p:sp>
        <p:nvSpPr>
          <p:cNvPr name="TextBox 20" id="20"/>
          <p:cNvSpPr txBox="true"/>
          <p:nvPr/>
        </p:nvSpPr>
        <p:spPr>
          <a:xfrm rot="0">
            <a:off x="1543537" y="4950082"/>
            <a:ext cx="1902240" cy="1898390"/>
          </a:xfrm>
          <a:prstGeom prst="rect">
            <a:avLst/>
          </a:prstGeom>
        </p:spPr>
        <p:txBody>
          <a:bodyPr anchor="t" rtlCol="false" tIns="0" lIns="0" bIns="0" rIns="0">
            <a:spAutoFit/>
          </a:bodyPr>
          <a:lstStyle/>
          <a:p>
            <a:pPr algn="ctr" marL="0" indent="0" lvl="0">
              <a:lnSpc>
                <a:spcPts val="3021"/>
              </a:lnSpc>
            </a:pPr>
            <a:r>
              <a:rPr lang="en-US" sz="2041" spc="26">
                <a:solidFill>
                  <a:srgbClr val="050A30"/>
                </a:solidFill>
                <a:latin typeface="Alata"/>
                <a:ea typeface="Alata"/>
                <a:cs typeface="Alata"/>
                <a:sym typeface="Alata"/>
              </a:rPr>
              <a:t>Étude documentaire sur le harcèlement scolaire.</a:t>
            </a:r>
          </a:p>
        </p:txBody>
      </p:sp>
      <p:sp>
        <p:nvSpPr>
          <p:cNvPr name="TextBox 21" id="21"/>
          <p:cNvSpPr txBox="true"/>
          <p:nvPr/>
        </p:nvSpPr>
        <p:spPr>
          <a:xfrm rot="0">
            <a:off x="3704575" y="914400"/>
            <a:ext cx="10878849" cy="1422400"/>
          </a:xfrm>
          <a:prstGeom prst="rect">
            <a:avLst/>
          </a:prstGeom>
        </p:spPr>
        <p:txBody>
          <a:bodyPr anchor="t" rtlCol="false" tIns="0" lIns="0" bIns="0" rIns="0">
            <a:spAutoFit/>
          </a:bodyPr>
          <a:lstStyle/>
          <a:p>
            <a:pPr algn="l">
              <a:lnSpc>
                <a:spcPts val="5599"/>
              </a:lnSpc>
            </a:pPr>
            <a:r>
              <a:rPr lang="en-US" sz="3999" spc="259">
                <a:solidFill>
                  <a:srgbClr val="050A30"/>
                </a:solidFill>
                <a:latin typeface="Horizon"/>
                <a:ea typeface="Horizon"/>
                <a:cs typeface="Horizon"/>
                <a:sym typeface="Horizon"/>
              </a:rPr>
              <a:t>Phase de Planification </a:t>
            </a:r>
          </a:p>
          <a:p>
            <a:pPr algn="l" marL="0" indent="0" lvl="0">
              <a:lnSpc>
                <a:spcPts val="5599"/>
              </a:lnSpc>
              <a:spcBef>
                <a:spcPct val="0"/>
              </a:spcBef>
            </a:pPr>
            <a:r>
              <a:rPr lang="en-US" sz="3999" spc="259">
                <a:solidFill>
                  <a:srgbClr val="050A30"/>
                </a:solidFill>
                <a:latin typeface="Horizon"/>
                <a:ea typeface="Horizon"/>
                <a:cs typeface="Horizon"/>
                <a:sym typeface="Horizon"/>
              </a:rPr>
              <a:t>et d’Analyse</a:t>
            </a:r>
          </a:p>
        </p:txBody>
      </p:sp>
      <p:sp>
        <p:nvSpPr>
          <p:cNvPr name="TextBox 22" id="22"/>
          <p:cNvSpPr txBox="true"/>
          <p:nvPr/>
        </p:nvSpPr>
        <p:spPr>
          <a:xfrm rot="0">
            <a:off x="6193518" y="4536242"/>
            <a:ext cx="1571831" cy="2069917"/>
          </a:xfrm>
          <a:prstGeom prst="rect">
            <a:avLst/>
          </a:prstGeom>
        </p:spPr>
        <p:txBody>
          <a:bodyPr anchor="t" rtlCol="false" tIns="0" lIns="0" bIns="0" rIns="0">
            <a:spAutoFit/>
          </a:bodyPr>
          <a:lstStyle/>
          <a:p>
            <a:pPr algn="ctr" marL="0" indent="0" lvl="0">
              <a:lnSpc>
                <a:spcPts val="2747"/>
              </a:lnSpc>
            </a:pPr>
            <a:r>
              <a:rPr lang="en-US" sz="1856" spc="24">
                <a:solidFill>
                  <a:srgbClr val="050A30"/>
                </a:solidFill>
                <a:latin typeface="Alata"/>
                <a:ea typeface="Alata"/>
                <a:cs typeface="Alata"/>
                <a:sym typeface="Alata"/>
              </a:rPr>
              <a:t>Analyse des besoins des utilisateurs (administrateurs, profs, parents)</a:t>
            </a:r>
          </a:p>
        </p:txBody>
      </p:sp>
      <p:sp>
        <p:nvSpPr>
          <p:cNvPr name="TextBox 23" id="23"/>
          <p:cNvSpPr txBox="true"/>
          <p:nvPr/>
        </p:nvSpPr>
        <p:spPr>
          <a:xfrm rot="0">
            <a:off x="10493000" y="4668505"/>
            <a:ext cx="1613323" cy="2240077"/>
          </a:xfrm>
          <a:prstGeom prst="rect">
            <a:avLst/>
          </a:prstGeom>
        </p:spPr>
        <p:txBody>
          <a:bodyPr anchor="t" rtlCol="false" tIns="0" lIns="0" bIns="0" rIns="0">
            <a:spAutoFit/>
          </a:bodyPr>
          <a:lstStyle/>
          <a:p>
            <a:pPr algn="ctr" marL="0" indent="0" lvl="0">
              <a:lnSpc>
                <a:spcPts val="2530"/>
              </a:lnSpc>
            </a:pPr>
            <a:r>
              <a:rPr lang="en-US" sz="1709" spc="22">
                <a:solidFill>
                  <a:srgbClr val="050A30"/>
                </a:solidFill>
                <a:latin typeface="Alata"/>
                <a:ea typeface="Alata"/>
                <a:cs typeface="Alata"/>
                <a:sym typeface="Alata"/>
              </a:rPr>
              <a:t>Définition des critères à observer (absences, stress, engagement social…).</a:t>
            </a:r>
          </a:p>
        </p:txBody>
      </p:sp>
      <p:sp>
        <p:nvSpPr>
          <p:cNvPr name="TextBox 24" id="24"/>
          <p:cNvSpPr txBox="true"/>
          <p:nvPr/>
        </p:nvSpPr>
        <p:spPr>
          <a:xfrm rot="0">
            <a:off x="14516916" y="4767309"/>
            <a:ext cx="1935716" cy="1037835"/>
          </a:xfrm>
          <a:prstGeom prst="rect">
            <a:avLst/>
          </a:prstGeom>
        </p:spPr>
        <p:txBody>
          <a:bodyPr anchor="t" rtlCol="false" tIns="0" lIns="0" bIns="0" rIns="0">
            <a:spAutoFit/>
          </a:bodyPr>
          <a:lstStyle/>
          <a:p>
            <a:pPr algn="ctr" marL="0" indent="0" lvl="0">
              <a:lnSpc>
                <a:spcPts val="2791"/>
              </a:lnSpc>
            </a:pPr>
            <a:r>
              <a:rPr lang="en-US" sz="1885" spc="24">
                <a:solidFill>
                  <a:srgbClr val="050A30"/>
                </a:solidFill>
                <a:latin typeface="Alata"/>
                <a:ea typeface="Alata"/>
                <a:cs typeface="Alata"/>
                <a:sym typeface="Alata"/>
              </a:rPr>
              <a:t>Choix des outils technologiques à utiliser.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Freeform 2" id="2"/>
          <p:cNvSpPr/>
          <p:nvPr/>
        </p:nvSpPr>
        <p:spPr>
          <a:xfrm flipH="false" flipV="false" rot="-1761975">
            <a:off x="-8496595" y="-6783039"/>
            <a:ext cx="11226486" cy="11100188"/>
          </a:xfrm>
          <a:custGeom>
            <a:avLst/>
            <a:gdLst/>
            <a:ahLst/>
            <a:cxnLst/>
            <a:rect r="r" b="b" t="t" l="l"/>
            <a:pathLst>
              <a:path h="11100188" w="11226486">
                <a:moveTo>
                  <a:pt x="0" y="0"/>
                </a:moveTo>
                <a:lnTo>
                  <a:pt x="11226486" y="0"/>
                </a:lnTo>
                <a:lnTo>
                  <a:pt x="11226486" y="11100187"/>
                </a:lnTo>
                <a:lnTo>
                  <a:pt x="0" y="11100187"/>
                </a:lnTo>
                <a:lnTo>
                  <a:pt x="0" y="0"/>
                </a:lnTo>
                <a:close/>
              </a:path>
            </a:pathLst>
          </a:custGeom>
          <a:blipFill>
            <a:blip r:embed="rId2">
              <a:alphaModFix amt="18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4713572">
            <a:off x="12569834" y="-5026614"/>
            <a:ext cx="8306698" cy="8213248"/>
          </a:xfrm>
          <a:custGeom>
            <a:avLst/>
            <a:gdLst/>
            <a:ahLst/>
            <a:cxnLst/>
            <a:rect r="r" b="b" t="t" l="l"/>
            <a:pathLst>
              <a:path h="8213248" w="8306698">
                <a:moveTo>
                  <a:pt x="0" y="0"/>
                </a:moveTo>
                <a:lnTo>
                  <a:pt x="8306698" y="0"/>
                </a:lnTo>
                <a:lnTo>
                  <a:pt x="8306698" y="8213248"/>
                </a:lnTo>
                <a:lnTo>
                  <a:pt x="0" y="8213248"/>
                </a:lnTo>
                <a:lnTo>
                  <a:pt x="0" y="0"/>
                </a:lnTo>
                <a:close/>
              </a:path>
            </a:pathLst>
          </a:custGeom>
          <a:blipFill>
            <a:blip r:embed="rId2">
              <a:alphaModFix amt="18999"/>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4" id="4"/>
          <p:cNvGrpSpPr/>
          <p:nvPr/>
        </p:nvGrpSpPr>
        <p:grpSpPr>
          <a:xfrm rot="0">
            <a:off x="4180274" y="4118997"/>
            <a:ext cx="9355079" cy="1274862"/>
            <a:chOff x="0" y="0"/>
            <a:chExt cx="3177177" cy="432969"/>
          </a:xfrm>
        </p:grpSpPr>
        <p:sp>
          <p:nvSpPr>
            <p:cNvPr name="Freeform 5" id="5"/>
            <p:cNvSpPr/>
            <p:nvPr/>
          </p:nvSpPr>
          <p:spPr>
            <a:xfrm flipH="false" flipV="false" rot="0">
              <a:off x="0" y="0"/>
              <a:ext cx="3177177" cy="432969"/>
            </a:xfrm>
            <a:custGeom>
              <a:avLst/>
              <a:gdLst/>
              <a:ahLst/>
              <a:cxnLst/>
              <a:rect r="r" b="b" t="t" l="l"/>
              <a:pathLst>
                <a:path h="432969" w="3177177">
                  <a:moveTo>
                    <a:pt x="9103" y="0"/>
                  </a:moveTo>
                  <a:lnTo>
                    <a:pt x="3168074" y="0"/>
                  </a:lnTo>
                  <a:cubicBezTo>
                    <a:pt x="3170488" y="0"/>
                    <a:pt x="3172804" y="959"/>
                    <a:pt x="3174511" y="2666"/>
                  </a:cubicBezTo>
                  <a:cubicBezTo>
                    <a:pt x="3176218" y="4373"/>
                    <a:pt x="3177177" y="6689"/>
                    <a:pt x="3177177" y="9103"/>
                  </a:cubicBezTo>
                  <a:lnTo>
                    <a:pt x="3177177" y="423866"/>
                  </a:lnTo>
                  <a:cubicBezTo>
                    <a:pt x="3177177" y="428894"/>
                    <a:pt x="3173101" y="432969"/>
                    <a:pt x="3168074" y="432969"/>
                  </a:cubicBezTo>
                  <a:lnTo>
                    <a:pt x="9103" y="432969"/>
                  </a:lnTo>
                  <a:cubicBezTo>
                    <a:pt x="6689" y="432969"/>
                    <a:pt x="4373" y="432010"/>
                    <a:pt x="2666" y="430303"/>
                  </a:cubicBezTo>
                  <a:cubicBezTo>
                    <a:pt x="959" y="428596"/>
                    <a:pt x="0" y="426281"/>
                    <a:pt x="0" y="423866"/>
                  </a:cubicBezTo>
                  <a:lnTo>
                    <a:pt x="0" y="9103"/>
                  </a:lnTo>
                  <a:cubicBezTo>
                    <a:pt x="0" y="4076"/>
                    <a:pt x="4076" y="0"/>
                    <a:pt x="9103" y="0"/>
                  </a:cubicBezTo>
                  <a:close/>
                </a:path>
              </a:pathLst>
            </a:custGeom>
            <a:solidFill>
              <a:srgbClr val="12229D"/>
            </a:solidFill>
          </p:spPr>
        </p:sp>
        <p:sp>
          <p:nvSpPr>
            <p:cNvPr name="TextBox 6" id="6"/>
            <p:cNvSpPr txBox="true"/>
            <p:nvPr/>
          </p:nvSpPr>
          <p:spPr>
            <a:xfrm>
              <a:off x="0" y="-38100"/>
              <a:ext cx="3177177" cy="471069"/>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4345417" y="4186694"/>
            <a:ext cx="1205346" cy="1139467"/>
            <a:chOff x="0" y="0"/>
            <a:chExt cx="459054" cy="433964"/>
          </a:xfrm>
        </p:grpSpPr>
        <p:sp>
          <p:nvSpPr>
            <p:cNvPr name="Freeform 8" id="8"/>
            <p:cNvSpPr/>
            <p:nvPr/>
          </p:nvSpPr>
          <p:spPr>
            <a:xfrm flipH="false" flipV="false" rot="0">
              <a:off x="0" y="0"/>
              <a:ext cx="459054" cy="433964"/>
            </a:xfrm>
            <a:custGeom>
              <a:avLst/>
              <a:gdLst/>
              <a:ahLst/>
              <a:cxnLst/>
              <a:rect r="r" b="b" t="t" l="l"/>
              <a:pathLst>
                <a:path h="433964" w="459054">
                  <a:moveTo>
                    <a:pt x="70653" y="0"/>
                  </a:moveTo>
                  <a:lnTo>
                    <a:pt x="388401" y="0"/>
                  </a:lnTo>
                  <a:cubicBezTo>
                    <a:pt x="407139" y="0"/>
                    <a:pt x="425110" y="7444"/>
                    <a:pt x="438360" y="20694"/>
                  </a:cubicBezTo>
                  <a:cubicBezTo>
                    <a:pt x="451610" y="33944"/>
                    <a:pt x="459054" y="51915"/>
                    <a:pt x="459054" y="70653"/>
                  </a:cubicBezTo>
                  <a:lnTo>
                    <a:pt x="459054" y="363311"/>
                  </a:lnTo>
                  <a:cubicBezTo>
                    <a:pt x="459054" y="402332"/>
                    <a:pt x="427421" y="433964"/>
                    <a:pt x="388401" y="433964"/>
                  </a:cubicBezTo>
                  <a:lnTo>
                    <a:pt x="70653" y="433964"/>
                  </a:lnTo>
                  <a:cubicBezTo>
                    <a:pt x="31632" y="433964"/>
                    <a:pt x="0" y="402332"/>
                    <a:pt x="0" y="363311"/>
                  </a:cubicBezTo>
                  <a:lnTo>
                    <a:pt x="0" y="70653"/>
                  </a:lnTo>
                  <a:cubicBezTo>
                    <a:pt x="0" y="31632"/>
                    <a:pt x="31632" y="0"/>
                    <a:pt x="70653" y="0"/>
                  </a:cubicBezTo>
                  <a:close/>
                </a:path>
              </a:pathLst>
            </a:custGeom>
            <a:solidFill>
              <a:srgbClr val="F4F6FC"/>
            </a:solidFill>
          </p:spPr>
        </p:sp>
        <p:sp>
          <p:nvSpPr>
            <p:cNvPr name="TextBox 9" id="9"/>
            <p:cNvSpPr txBox="true"/>
            <p:nvPr/>
          </p:nvSpPr>
          <p:spPr>
            <a:xfrm>
              <a:off x="0" y="-38100"/>
              <a:ext cx="459054" cy="472064"/>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4168214" y="6079333"/>
            <a:ext cx="9355079" cy="1378095"/>
            <a:chOff x="0" y="0"/>
            <a:chExt cx="3177177" cy="468029"/>
          </a:xfrm>
        </p:grpSpPr>
        <p:sp>
          <p:nvSpPr>
            <p:cNvPr name="Freeform 11" id="11"/>
            <p:cNvSpPr/>
            <p:nvPr/>
          </p:nvSpPr>
          <p:spPr>
            <a:xfrm flipH="false" flipV="false" rot="0">
              <a:off x="0" y="0"/>
              <a:ext cx="3177177" cy="468029"/>
            </a:xfrm>
            <a:custGeom>
              <a:avLst/>
              <a:gdLst/>
              <a:ahLst/>
              <a:cxnLst/>
              <a:rect r="r" b="b" t="t" l="l"/>
              <a:pathLst>
                <a:path h="468029" w="3177177">
                  <a:moveTo>
                    <a:pt x="9103" y="0"/>
                  </a:moveTo>
                  <a:lnTo>
                    <a:pt x="3168074" y="0"/>
                  </a:lnTo>
                  <a:cubicBezTo>
                    <a:pt x="3170488" y="0"/>
                    <a:pt x="3172804" y="959"/>
                    <a:pt x="3174511" y="2666"/>
                  </a:cubicBezTo>
                  <a:cubicBezTo>
                    <a:pt x="3176218" y="4373"/>
                    <a:pt x="3177177" y="6689"/>
                    <a:pt x="3177177" y="9103"/>
                  </a:cubicBezTo>
                  <a:lnTo>
                    <a:pt x="3177177" y="458926"/>
                  </a:lnTo>
                  <a:cubicBezTo>
                    <a:pt x="3177177" y="463954"/>
                    <a:pt x="3173101" y="468029"/>
                    <a:pt x="3168074" y="468029"/>
                  </a:cubicBezTo>
                  <a:lnTo>
                    <a:pt x="9103" y="468029"/>
                  </a:lnTo>
                  <a:cubicBezTo>
                    <a:pt x="4076" y="468029"/>
                    <a:pt x="0" y="463954"/>
                    <a:pt x="0" y="458926"/>
                  </a:cubicBezTo>
                  <a:lnTo>
                    <a:pt x="0" y="9103"/>
                  </a:lnTo>
                  <a:cubicBezTo>
                    <a:pt x="0" y="4076"/>
                    <a:pt x="4076" y="0"/>
                    <a:pt x="9103" y="0"/>
                  </a:cubicBezTo>
                  <a:close/>
                </a:path>
              </a:pathLst>
            </a:custGeom>
            <a:solidFill>
              <a:srgbClr val="12229D"/>
            </a:solidFill>
          </p:spPr>
        </p:sp>
        <p:sp>
          <p:nvSpPr>
            <p:cNvPr name="TextBox 12" id="12"/>
            <p:cNvSpPr txBox="true"/>
            <p:nvPr/>
          </p:nvSpPr>
          <p:spPr>
            <a:xfrm>
              <a:off x="0" y="-38100"/>
              <a:ext cx="3177177" cy="506129"/>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4333356" y="6214728"/>
            <a:ext cx="1205346" cy="1139467"/>
            <a:chOff x="0" y="0"/>
            <a:chExt cx="459054" cy="433964"/>
          </a:xfrm>
        </p:grpSpPr>
        <p:sp>
          <p:nvSpPr>
            <p:cNvPr name="Freeform 14" id="14"/>
            <p:cNvSpPr/>
            <p:nvPr/>
          </p:nvSpPr>
          <p:spPr>
            <a:xfrm flipH="false" flipV="false" rot="0">
              <a:off x="0" y="0"/>
              <a:ext cx="459054" cy="433964"/>
            </a:xfrm>
            <a:custGeom>
              <a:avLst/>
              <a:gdLst/>
              <a:ahLst/>
              <a:cxnLst/>
              <a:rect r="r" b="b" t="t" l="l"/>
              <a:pathLst>
                <a:path h="433964" w="459054">
                  <a:moveTo>
                    <a:pt x="70653" y="0"/>
                  </a:moveTo>
                  <a:lnTo>
                    <a:pt x="388401" y="0"/>
                  </a:lnTo>
                  <a:cubicBezTo>
                    <a:pt x="407139" y="0"/>
                    <a:pt x="425110" y="7444"/>
                    <a:pt x="438360" y="20694"/>
                  </a:cubicBezTo>
                  <a:cubicBezTo>
                    <a:pt x="451610" y="33944"/>
                    <a:pt x="459054" y="51915"/>
                    <a:pt x="459054" y="70653"/>
                  </a:cubicBezTo>
                  <a:lnTo>
                    <a:pt x="459054" y="363311"/>
                  </a:lnTo>
                  <a:cubicBezTo>
                    <a:pt x="459054" y="402332"/>
                    <a:pt x="427421" y="433964"/>
                    <a:pt x="388401" y="433964"/>
                  </a:cubicBezTo>
                  <a:lnTo>
                    <a:pt x="70653" y="433964"/>
                  </a:lnTo>
                  <a:cubicBezTo>
                    <a:pt x="31632" y="433964"/>
                    <a:pt x="0" y="402332"/>
                    <a:pt x="0" y="363311"/>
                  </a:cubicBezTo>
                  <a:lnTo>
                    <a:pt x="0" y="70653"/>
                  </a:lnTo>
                  <a:cubicBezTo>
                    <a:pt x="0" y="31632"/>
                    <a:pt x="31632" y="0"/>
                    <a:pt x="70653" y="0"/>
                  </a:cubicBezTo>
                  <a:close/>
                </a:path>
              </a:pathLst>
            </a:custGeom>
            <a:solidFill>
              <a:srgbClr val="F4F6FC"/>
            </a:solidFill>
          </p:spPr>
        </p:sp>
        <p:sp>
          <p:nvSpPr>
            <p:cNvPr name="TextBox 15" id="15"/>
            <p:cNvSpPr txBox="true"/>
            <p:nvPr/>
          </p:nvSpPr>
          <p:spPr>
            <a:xfrm>
              <a:off x="0" y="-38100"/>
              <a:ext cx="459054" cy="472064"/>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4180274" y="8177582"/>
            <a:ext cx="9355079" cy="1393403"/>
            <a:chOff x="0" y="0"/>
            <a:chExt cx="3177177" cy="473228"/>
          </a:xfrm>
        </p:grpSpPr>
        <p:sp>
          <p:nvSpPr>
            <p:cNvPr name="Freeform 17" id="17"/>
            <p:cNvSpPr/>
            <p:nvPr/>
          </p:nvSpPr>
          <p:spPr>
            <a:xfrm flipH="false" flipV="false" rot="0">
              <a:off x="0" y="0"/>
              <a:ext cx="3177177" cy="473228"/>
            </a:xfrm>
            <a:custGeom>
              <a:avLst/>
              <a:gdLst/>
              <a:ahLst/>
              <a:cxnLst/>
              <a:rect r="r" b="b" t="t" l="l"/>
              <a:pathLst>
                <a:path h="473228" w="3177177">
                  <a:moveTo>
                    <a:pt x="9103" y="0"/>
                  </a:moveTo>
                  <a:lnTo>
                    <a:pt x="3168074" y="0"/>
                  </a:lnTo>
                  <a:cubicBezTo>
                    <a:pt x="3170488" y="0"/>
                    <a:pt x="3172804" y="959"/>
                    <a:pt x="3174511" y="2666"/>
                  </a:cubicBezTo>
                  <a:cubicBezTo>
                    <a:pt x="3176218" y="4373"/>
                    <a:pt x="3177177" y="6689"/>
                    <a:pt x="3177177" y="9103"/>
                  </a:cubicBezTo>
                  <a:lnTo>
                    <a:pt x="3177177" y="464125"/>
                  </a:lnTo>
                  <a:cubicBezTo>
                    <a:pt x="3177177" y="469153"/>
                    <a:pt x="3173101" y="473228"/>
                    <a:pt x="3168074" y="473228"/>
                  </a:cubicBezTo>
                  <a:lnTo>
                    <a:pt x="9103" y="473228"/>
                  </a:lnTo>
                  <a:cubicBezTo>
                    <a:pt x="4076" y="473228"/>
                    <a:pt x="0" y="469153"/>
                    <a:pt x="0" y="464125"/>
                  </a:cubicBezTo>
                  <a:lnTo>
                    <a:pt x="0" y="9103"/>
                  </a:lnTo>
                  <a:cubicBezTo>
                    <a:pt x="0" y="4076"/>
                    <a:pt x="4076" y="0"/>
                    <a:pt x="9103" y="0"/>
                  </a:cubicBezTo>
                  <a:close/>
                </a:path>
              </a:pathLst>
            </a:custGeom>
            <a:solidFill>
              <a:srgbClr val="12229D"/>
            </a:solidFill>
          </p:spPr>
        </p:sp>
        <p:sp>
          <p:nvSpPr>
            <p:cNvPr name="TextBox 18" id="18"/>
            <p:cNvSpPr txBox="true"/>
            <p:nvPr/>
          </p:nvSpPr>
          <p:spPr>
            <a:xfrm>
              <a:off x="0" y="-38100"/>
              <a:ext cx="3177177" cy="511328"/>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4345417" y="8312977"/>
            <a:ext cx="1205346" cy="1139467"/>
            <a:chOff x="0" y="0"/>
            <a:chExt cx="459054" cy="433964"/>
          </a:xfrm>
        </p:grpSpPr>
        <p:sp>
          <p:nvSpPr>
            <p:cNvPr name="Freeform 20" id="20"/>
            <p:cNvSpPr/>
            <p:nvPr/>
          </p:nvSpPr>
          <p:spPr>
            <a:xfrm flipH="false" flipV="false" rot="0">
              <a:off x="0" y="0"/>
              <a:ext cx="459054" cy="433964"/>
            </a:xfrm>
            <a:custGeom>
              <a:avLst/>
              <a:gdLst/>
              <a:ahLst/>
              <a:cxnLst/>
              <a:rect r="r" b="b" t="t" l="l"/>
              <a:pathLst>
                <a:path h="433964" w="459054">
                  <a:moveTo>
                    <a:pt x="70653" y="0"/>
                  </a:moveTo>
                  <a:lnTo>
                    <a:pt x="388401" y="0"/>
                  </a:lnTo>
                  <a:cubicBezTo>
                    <a:pt x="407139" y="0"/>
                    <a:pt x="425110" y="7444"/>
                    <a:pt x="438360" y="20694"/>
                  </a:cubicBezTo>
                  <a:cubicBezTo>
                    <a:pt x="451610" y="33944"/>
                    <a:pt x="459054" y="51915"/>
                    <a:pt x="459054" y="70653"/>
                  </a:cubicBezTo>
                  <a:lnTo>
                    <a:pt x="459054" y="363311"/>
                  </a:lnTo>
                  <a:cubicBezTo>
                    <a:pt x="459054" y="402332"/>
                    <a:pt x="427421" y="433964"/>
                    <a:pt x="388401" y="433964"/>
                  </a:cubicBezTo>
                  <a:lnTo>
                    <a:pt x="70653" y="433964"/>
                  </a:lnTo>
                  <a:cubicBezTo>
                    <a:pt x="31632" y="433964"/>
                    <a:pt x="0" y="402332"/>
                    <a:pt x="0" y="363311"/>
                  </a:cubicBezTo>
                  <a:lnTo>
                    <a:pt x="0" y="70653"/>
                  </a:lnTo>
                  <a:cubicBezTo>
                    <a:pt x="0" y="31632"/>
                    <a:pt x="31632" y="0"/>
                    <a:pt x="70653" y="0"/>
                  </a:cubicBezTo>
                  <a:close/>
                </a:path>
              </a:pathLst>
            </a:custGeom>
            <a:solidFill>
              <a:srgbClr val="F4F6FC"/>
            </a:solidFill>
          </p:spPr>
        </p:sp>
        <p:sp>
          <p:nvSpPr>
            <p:cNvPr name="TextBox 21" id="21"/>
            <p:cNvSpPr txBox="true"/>
            <p:nvPr/>
          </p:nvSpPr>
          <p:spPr>
            <a:xfrm>
              <a:off x="0" y="-38100"/>
              <a:ext cx="459054" cy="472064"/>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4168214" y="2070014"/>
            <a:ext cx="9355079" cy="1296507"/>
            <a:chOff x="0" y="0"/>
            <a:chExt cx="3177177" cy="440321"/>
          </a:xfrm>
        </p:grpSpPr>
        <p:sp>
          <p:nvSpPr>
            <p:cNvPr name="Freeform 23" id="23"/>
            <p:cNvSpPr/>
            <p:nvPr/>
          </p:nvSpPr>
          <p:spPr>
            <a:xfrm flipH="false" flipV="false" rot="0">
              <a:off x="0" y="0"/>
              <a:ext cx="3177177" cy="440321"/>
            </a:xfrm>
            <a:custGeom>
              <a:avLst/>
              <a:gdLst/>
              <a:ahLst/>
              <a:cxnLst/>
              <a:rect r="r" b="b" t="t" l="l"/>
              <a:pathLst>
                <a:path h="440321" w="3177177">
                  <a:moveTo>
                    <a:pt x="9103" y="0"/>
                  </a:moveTo>
                  <a:lnTo>
                    <a:pt x="3168074" y="0"/>
                  </a:lnTo>
                  <a:cubicBezTo>
                    <a:pt x="3170488" y="0"/>
                    <a:pt x="3172804" y="959"/>
                    <a:pt x="3174511" y="2666"/>
                  </a:cubicBezTo>
                  <a:cubicBezTo>
                    <a:pt x="3176218" y="4373"/>
                    <a:pt x="3177177" y="6689"/>
                    <a:pt x="3177177" y="9103"/>
                  </a:cubicBezTo>
                  <a:lnTo>
                    <a:pt x="3177177" y="431217"/>
                  </a:lnTo>
                  <a:cubicBezTo>
                    <a:pt x="3177177" y="436245"/>
                    <a:pt x="3173101" y="440321"/>
                    <a:pt x="3168074" y="440321"/>
                  </a:cubicBezTo>
                  <a:lnTo>
                    <a:pt x="9103" y="440321"/>
                  </a:lnTo>
                  <a:cubicBezTo>
                    <a:pt x="4076" y="440321"/>
                    <a:pt x="0" y="436245"/>
                    <a:pt x="0" y="431217"/>
                  </a:cubicBezTo>
                  <a:lnTo>
                    <a:pt x="0" y="9103"/>
                  </a:lnTo>
                  <a:cubicBezTo>
                    <a:pt x="0" y="4076"/>
                    <a:pt x="4076" y="0"/>
                    <a:pt x="9103" y="0"/>
                  </a:cubicBezTo>
                  <a:close/>
                </a:path>
              </a:pathLst>
            </a:custGeom>
            <a:solidFill>
              <a:srgbClr val="12229D"/>
            </a:solidFill>
          </p:spPr>
        </p:sp>
        <p:sp>
          <p:nvSpPr>
            <p:cNvPr name="TextBox 24" id="24"/>
            <p:cNvSpPr txBox="true"/>
            <p:nvPr/>
          </p:nvSpPr>
          <p:spPr>
            <a:xfrm>
              <a:off x="0" y="-38100"/>
              <a:ext cx="3177177" cy="478421"/>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4333356" y="2205409"/>
            <a:ext cx="1205346" cy="1139467"/>
            <a:chOff x="0" y="0"/>
            <a:chExt cx="459054" cy="433964"/>
          </a:xfrm>
        </p:grpSpPr>
        <p:sp>
          <p:nvSpPr>
            <p:cNvPr name="Freeform 26" id="26"/>
            <p:cNvSpPr/>
            <p:nvPr/>
          </p:nvSpPr>
          <p:spPr>
            <a:xfrm flipH="false" flipV="false" rot="0">
              <a:off x="0" y="0"/>
              <a:ext cx="459054" cy="433964"/>
            </a:xfrm>
            <a:custGeom>
              <a:avLst/>
              <a:gdLst/>
              <a:ahLst/>
              <a:cxnLst/>
              <a:rect r="r" b="b" t="t" l="l"/>
              <a:pathLst>
                <a:path h="433964" w="459054">
                  <a:moveTo>
                    <a:pt x="70653" y="0"/>
                  </a:moveTo>
                  <a:lnTo>
                    <a:pt x="388401" y="0"/>
                  </a:lnTo>
                  <a:cubicBezTo>
                    <a:pt x="407139" y="0"/>
                    <a:pt x="425110" y="7444"/>
                    <a:pt x="438360" y="20694"/>
                  </a:cubicBezTo>
                  <a:cubicBezTo>
                    <a:pt x="451610" y="33944"/>
                    <a:pt x="459054" y="51915"/>
                    <a:pt x="459054" y="70653"/>
                  </a:cubicBezTo>
                  <a:lnTo>
                    <a:pt x="459054" y="363311"/>
                  </a:lnTo>
                  <a:cubicBezTo>
                    <a:pt x="459054" y="402332"/>
                    <a:pt x="427421" y="433964"/>
                    <a:pt x="388401" y="433964"/>
                  </a:cubicBezTo>
                  <a:lnTo>
                    <a:pt x="70653" y="433964"/>
                  </a:lnTo>
                  <a:cubicBezTo>
                    <a:pt x="31632" y="433964"/>
                    <a:pt x="0" y="402332"/>
                    <a:pt x="0" y="363311"/>
                  </a:cubicBezTo>
                  <a:lnTo>
                    <a:pt x="0" y="70653"/>
                  </a:lnTo>
                  <a:cubicBezTo>
                    <a:pt x="0" y="31632"/>
                    <a:pt x="31632" y="0"/>
                    <a:pt x="70653" y="0"/>
                  </a:cubicBezTo>
                  <a:close/>
                </a:path>
              </a:pathLst>
            </a:custGeom>
            <a:solidFill>
              <a:srgbClr val="F4F6FC"/>
            </a:solidFill>
          </p:spPr>
        </p:sp>
        <p:sp>
          <p:nvSpPr>
            <p:cNvPr name="TextBox 27" id="27"/>
            <p:cNvSpPr txBox="true"/>
            <p:nvPr/>
          </p:nvSpPr>
          <p:spPr>
            <a:xfrm>
              <a:off x="0" y="-38100"/>
              <a:ext cx="459054" cy="472064"/>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4730318" y="405356"/>
            <a:ext cx="7472620" cy="1422400"/>
          </a:xfrm>
          <a:prstGeom prst="rect">
            <a:avLst/>
          </a:prstGeom>
        </p:spPr>
        <p:txBody>
          <a:bodyPr anchor="t" rtlCol="false" tIns="0" lIns="0" bIns="0" rIns="0">
            <a:spAutoFit/>
          </a:bodyPr>
          <a:lstStyle/>
          <a:p>
            <a:pPr algn="l" marL="0" indent="0" lvl="0">
              <a:lnSpc>
                <a:spcPts val="5599"/>
              </a:lnSpc>
              <a:spcBef>
                <a:spcPct val="0"/>
              </a:spcBef>
            </a:pPr>
            <a:r>
              <a:rPr lang="en-US" sz="3999" spc="259">
                <a:solidFill>
                  <a:srgbClr val="050A30"/>
                </a:solidFill>
                <a:latin typeface="Horizon"/>
                <a:ea typeface="Horizon"/>
                <a:cs typeface="Horizon"/>
                <a:sym typeface="Horizon"/>
              </a:rPr>
              <a:t>Simulation des Données Élèves</a:t>
            </a:r>
          </a:p>
        </p:txBody>
      </p:sp>
      <p:sp>
        <p:nvSpPr>
          <p:cNvPr name="TextBox 29" id="29"/>
          <p:cNvSpPr txBox="true"/>
          <p:nvPr/>
        </p:nvSpPr>
        <p:spPr>
          <a:xfrm rot="0">
            <a:off x="5775220" y="4635672"/>
            <a:ext cx="7418551" cy="329281"/>
          </a:xfrm>
          <a:prstGeom prst="rect">
            <a:avLst/>
          </a:prstGeom>
        </p:spPr>
        <p:txBody>
          <a:bodyPr anchor="t" rtlCol="false" tIns="0" lIns="0" bIns="0" rIns="0">
            <a:spAutoFit/>
          </a:bodyPr>
          <a:lstStyle/>
          <a:p>
            <a:pPr algn="l">
              <a:lnSpc>
                <a:spcPts val="2634"/>
              </a:lnSpc>
              <a:spcBef>
                <a:spcPct val="0"/>
              </a:spcBef>
            </a:pPr>
            <a:r>
              <a:rPr lang="en-US" sz="1881" spc="133">
                <a:solidFill>
                  <a:srgbClr val="F4F6FC"/>
                </a:solidFill>
                <a:latin typeface="Glacial Indifference"/>
                <a:ea typeface="Glacial Indifference"/>
                <a:cs typeface="Glacial Indifference"/>
                <a:sym typeface="Glacial Indifference"/>
              </a:rPr>
              <a:t>Fournir des données exploitables pour tester la plateforme.</a:t>
            </a:r>
          </a:p>
        </p:txBody>
      </p:sp>
      <p:sp>
        <p:nvSpPr>
          <p:cNvPr name="TextBox 30" id="30"/>
          <p:cNvSpPr txBox="true"/>
          <p:nvPr/>
        </p:nvSpPr>
        <p:spPr>
          <a:xfrm rot="0">
            <a:off x="5763160" y="6303556"/>
            <a:ext cx="7418551" cy="658727"/>
          </a:xfrm>
          <a:prstGeom prst="rect">
            <a:avLst/>
          </a:prstGeom>
        </p:spPr>
        <p:txBody>
          <a:bodyPr anchor="t" rtlCol="false" tIns="0" lIns="0" bIns="0" rIns="0">
            <a:spAutoFit/>
          </a:bodyPr>
          <a:lstStyle/>
          <a:p>
            <a:pPr algn="l">
              <a:lnSpc>
                <a:spcPts val="2634"/>
              </a:lnSpc>
              <a:spcBef>
                <a:spcPct val="0"/>
              </a:spcBef>
            </a:pPr>
            <a:r>
              <a:rPr lang="en-US" sz="1881" spc="133">
                <a:solidFill>
                  <a:srgbClr val="F4F6FC"/>
                </a:solidFill>
                <a:latin typeface="Glacial Indifference"/>
                <a:ea typeface="Glacial Indifference"/>
                <a:cs typeface="Glacial Indifference"/>
                <a:sym typeface="Glacial Indifference"/>
              </a:rPr>
              <a:t>Reproduire différents types de comportements (engagement, isolement…).</a:t>
            </a:r>
          </a:p>
        </p:txBody>
      </p:sp>
      <p:sp>
        <p:nvSpPr>
          <p:cNvPr name="TextBox 31" id="31"/>
          <p:cNvSpPr txBox="true"/>
          <p:nvPr/>
        </p:nvSpPr>
        <p:spPr>
          <a:xfrm rot="0">
            <a:off x="5775220" y="8667103"/>
            <a:ext cx="7418551" cy="329281"/>
          </a:xfrm>
          <a:prstGeom prst="rect">
            <a:avLst/>
          </a:prstGeom>
        </p:spPr>
        <p:txBody>
          <a:bodyPr anchor="t" rtlCol="false" tIns="0" lIns="0" bIns="0" rIns="0">
            <a:spAutoFit/>
          </a:bodyPr>
          <a:lstStyle/>
          <a:p>
            <a:pPr algn="l">
              <a:lnSpc>
                <a:spcPts val="2634"/>
              </a:lnSpc>
              <a:spcBef>
                <a:spcPct val="0"/>
              </a:spcBef>
            </a:pPr>
            <a:r>
              <a:rPr lang="en-US" sz="1881" spc="133">
                <a:solidFill>
                  <a:srgbClr val="F4F6FC"/>
                </a:solidFill>
                <a:latin typeface="Glacial Indifference"/>
                <a:ea typeface="Glacial Indifference"/>
                <a:cs typeface="Glacial Indifference"/>
                <a:sym typeface="Glacial Indifference"/>
              </a:rPr>
              <a:t>Compenser l’absence de données réelles (sensibilité du sujet).</a:t>
            </a:r>
          </a:p>
        </p:txBody>
      </p:sp>
      <p:sp>
        <p:nvSpPr>
          <p:cNvPr name="TextBox 32" id="32"/>
          <p:cNvSpPr txBox="true"/>
          <p:nvPr/>
        </p:nvSpPr>
        <p:spPr>
          <a:xfrm rot="0">
            <a:off x="5763160" y="2529815"/>
            <a:ext cx="7418551" cy="329281"/>
          </a:xfrm>
          <a:prstGeom prst="rect">
            <a:avLst/>
          </a:prstGeom>
        </p:spPr>
        <p:txBody>
          <a:bodyPr anchor="t" rtlCol="false" tIns="0" lIns="0" bIns="0" rIns="0">
            <a:spAutoFit/>
          </a:bodyPr>
          <a:lstStyle/>
          <a:p>
            <a:pPr algn="l">
              <a:lnSpc>
                <a:spcPts val="2634"/>
              </a:lnSpc>
              <a:spcBef>
                <a:spcPct val="0"/>
              </a:spcBef>
            </a:pPr>
            <a:r>
              <a:rPr lang="en-US" sz="1881" spc="133">
                <a:solidFill>
                  <a:srgbClr val="F4F6FC"/>
                </a:solidFill>
                <a:latin typeface="Glacial Indifference"/>
                <a:ea typeface="Glacial Indifference"/>
                <a:cs typeface="Glacial Indifference"/>
                <a:sym typeface="Glacial Indifference"/>
              </a:rPr>
              <a:t>Créer des situations représentatives du milieu scolaire.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6FC"/>
        </a:solidFill>
      </p:bgPr>
    </p:bg>
    <p:spTree>
      <p:nvGrpSpPr>
        <p:cNvPr id="1" name=""/>
        <p:cNvGrpSpPr/>
        <p:nvPr/>
      </p:nvGrpSpPr>
      <p:grpSpPr>
        <a:xfrm>
          <a:off x="0" y="0"/>
          <a:ext cx="0" cy="0"/>
          <a:chOff x="0" y="0"/>
          <a:chExt cx="0" cy="0"/>
        </a:xfrm>
      </p:grpSpPr>
      <p:sp>
        <p:nvSpPr>
          <p:cNvPr name="Freeform 2" id="2"/>
          <p:cNvSpPr/>
          <p:nvPr/>
        </p:nvSpPr>
        <p:spPr>
          <a:xfrm flipH="false" flipV="false" rot="-1761975">
            <a:off x="-8496595" y="-6783039"/>
            <a:ext cx="11226486" cy="11100188"/>
          </a:xfrm>
          <a:custGeom>
            <a:avLst/>
            <a:gdLst/>
            <a:ahLst/>
            <a:cxnLst/>
            <a:rect r="r" b="b" t="t" l="l"/>
            <a:pathLst>
              <a:path h="11100188" w="11226486">
                <a:moveTo>
                  <a:pt x="0" y="0"/>
                </a:moveTo>
                <a:lnTo>
                  <a:pt x="11226486" y="0"/>
                </a:lnTo>
                <a:lnTo>
                  <a:pt x="11226486" y="11100187"/>
                </a:lnTo>
                <a:lnTo>
                  <a:pt x="0" y="11100187"/>
                </a:lnTo>
                <a:lnTo>
                  <a:pt x="0" y="0"/>
                </a:lnTo>
                <a:close/>
              </a:path>
            </a:pathLst>
          </a:custGeom>
          <a:blipFill>
            <a:blip r:embed="rId2">
              <a:alphaModFix amt="18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4713572">
            <a:off x="12569834" y="-5026614"/>
            <a:ext cx="8306698" cy="8213248"/>
          </a:xfrm>
          <a:custGeom>
            <a:avLst/>
            <a:gdLst/>
            <a:ahLst/>
            <a:cxnLst/>
            <a:rect r="r" b="b" t="t" l="l"/>
            <a:pathLst>
              <a:path h="8213248" w="8306698">
                <a:moveTo>
                  <a:pt x="0" y="0"/>
                </a:moveTo>
                <a:lnTo>
                  <a:pt x="8306698" y="0"/>
                </a:lnTo>
                <a:lnTo>
                  <a:pt x="8306698" y="8213248"/>
                </a:lnTo>
                <a:lnTo>
                  <a:pt x="0" y="8213248"/>
                </a:lnTo>
                <a:lnTo>
                  <a:pt x="0" y="0"/>
                </a:lnTo>
                <a:close/>
              </a:path>
            </a:pathLst>
          </a:custGeom>
          <a:blipFill>
            <a:blip r:embed="rId2">
              <a:alphaModFix amt="18999"/>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4" id="4"/>
          <p:cNvGrpSpPr/>
          <p:nvPr/>
        </p:nvGrpSpPr>
        <p:grpSpPr>
          <a:xfrm rot="0">
            <a:off x="4180274" y="4118997"/>
            <a:ext cx="12542909" cy="1274862"/>
            <a:chOff x="0" y="0"/>
            <a:chExt cx="4259830" cy="432969"/>
          </a:xfrm>
        </p:grpSpPr>
        <p:sp>
          <p:nvSpPr>
            <p:cNvPr name="Freeform 5" id="5"/>
            <p:cNvSpPr/>
            <p:nvPr/>
          </p:nvSpPr>
          <p:spPr>
            <a:xfrm flipH="false" flipV="false" rot="0">
              <a:off x="0" y="0"/>
              <a:ext cx="4259830" cy="432969"/>
            </a:xfrm>
            <a:custGeom>
              <a:avLst/>
              <a:gdLst/>
              <a:ahLst/>
              <a:cxnLst/>
              <a:rect r="r" b="b" t="t" l="l"/>
              <a:pathLst>
                <a:path h="432969" w="4259830">
                  <a:moveTo>
                    <a:pt x="6790" y="0"/>
                  </a:moveTo>
                  <a:lnTo>
                    <a:pt x="4253040" y="0"/>
                  </a:lnTo>
                  <a:cubicBezTo>
                    <a:pt x="4256790" y="0"/>
                    <a:pt x="4259830" y="3040"/>
                    <a:pt x="4259830" y="6790"/>
                  </a:cubicBezTo>
                  <a:lnTo>
                    <a:pt x="4259830" y="426180"/>
                  </a:lnTo>
                  <a:cubicBezTo>
                    <a:pt x="4259830" y="427981"/>
                    <a:pt x="4259114" y="429707"/>
                    <a:pt x="4257841" y="430981"/>
                  </a:cubicBezTo>
                  <a:cubicBezTo>
                    <a:pt x="4256568" y="432254"/>
                    <a:pt x="4254841" y="432969"/>
                    <a:pt x="4253040" y="432969"/>
                  </a:cubicBezTo>
                  <a:lnTo>
                    <a:pt x="6790" y="432969"/>
                  </a:lnTo>
                  <a:cubicBezTo>
                    <a:pt x="4989" y="432969"/>
                    <a:pt x="3262" y="432254"/>
                    <a:pt x="1989" y="430981"/>
                  </a:cubicBezTo>
                  <a:cubicBezTo>
                    <a:pt x="715" y="429707"/>
                    <a:pt x="0" y="427981"/>
                    <a:pt x="0" y="426180"/>
                  </a:cubicBezTo>
                  <a:lnTo>
                    <a:pt x="0" y="6790"/>
                  </a:lnTo>
                  <a:cubicBezTo>
                    <a:pt x="0" y="4989"/>
                    <a:pt x="715" y="3262"/>
                    <a:pt x="1989" y="1989"/>
                  </a:cubicBezTo>
                  <a:cubicBezTo>
                    <a:pt x="3262" y="715"/>
                    <a:pt x="4989" y="0"/>
                    <a:pt x="6790" y="0"/>
                  </a:cubicBezTo>
                  <a:close/>
                </a:path>
              </a:pathLst>
            </a:custGeom>
            <a:solidFill>
              <a:srgbClr val="12229D"/>
            </a:solidFill>
          </p:spPr>
        </p:sp>
        <p:sp>
          <p:nvSpPr>
            <p:cNvPr name="TextBox 6" id="6"/>
            <p:cNvSpPr txBox="true"/>
            <p:nvPr/>
          </p:nvSpPr>
          <p:spPr>
            <a:xfrm>
              <a:off x="0" y="-38100"/>
              <a:ext cx="4259830" cy="471069"/>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4345417" y="4186694"/>
            <a:ext cx="1205346" cy="1139467"/>
            <a:chOff x="0" y="0"/>
            <a:chExt cx="459054" cy="433964"/>
          </a:xfrm>
        </p:grpSpPr>
        <p:sp>
          <p:nvSpPr>
            <p:cNvPr name="Freeform 8" id="8"/>
            <p:cNvSpPr/>
            <p:nvPr/>
          </p:nvSpPr>
          <p:spPr>
            <a:xfrm flipH="false" flipV="false" rot="0">
              <a:off x="0" y="0"/>
              <a:ext cx="459054" cy="433964"/>
            </a:xfrm>
            <a:custGeom>
              <a:avLst/>
              <a:gdLst/>
              <a:ahLst/>
              <a:cxnLst/>
              <a:rect r="r" b="b" t="t" l="l"/>
              <a:pathLst>
                <a:path h="433964" w="459054">
                  <a:moveTo>
                    <a:pt x="70653" y="0"/>
                  </a:moveTo>
                  <a:lnTo>
                    <a:pt x="388401" y="0"/>
                  </a:lnTo>
                  <a:cubicBezTo>
                    <a:pt x="407139" y="0"/>
                    <a:pt x="425110" y="7444"/>
                    <a:pt x="438360" y="20694"/>
                  </a:cubicBezTo>
                  <a:cubicBezTo>
                    <a:pt x="451610" y="33944"/>
                    <a:pt x="459054" y="51915"/>
                    <a:pt x="459054" y="70653"/>
                  </a:cubicBezTo>
                  <a:lnTo>
                    <a:pt x="459054" y="363311"/>
                  </a:lnTo>
                  <a:cubicBezTo>
                    <a:pt x="459054" y="402332"/>
                    <a:pt x="427421" y="433964"/>
                    <a:pt x="388401" y="433964"/>
                  </a:cubicBezTo>
                  <a:lnTo>
                    <a:pt x="70653" y="433964"/>
                  </a:lnTo>
                  <a:cubicBezTo>
                    <a:pt x="31632" y="433964"/>
                    <a:pt x="0" y="402332"/>
                    <a:pt x="0" y="363311"/>
                  </a:cubicBezTo>
                  <a:lnTo>
                    <a:pt x="0" y="70653"/>
                  </a:lnTo>
                  <a:cubicBezTo>
                    <a:pt x="0" y="31632"/>
                    <a:pt x="31632" y="0"/>
                    <a:pt x="70653" y="0"/>
                  </a:cubicBezTo>
                  <a:close/>
                </a:path>
              </a:pathLst>
            </a:custGeom>
            <a:solidFill>
              <a:srgbClr val="F4F6FC"/>
            </a:solidFill>
          </p:spPr>
        </p:sp>
        <p:sp>
          <p:nvSpPr>
            <p:cNvPr name="TextBox 9" id="9"/>
            <p:cNvSpPr txBox="true"/>
            <p:nvPr/>
          </p:nvSpPr>
          <p:spPr>
            <a:xfrm>
              <a:off x="0" y="-38100"/>
              <a:ext cx="459054" cy="472064"/>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4168214" y="6079333"/>
            <a:ext cx="12554969" cy="1378095"/>
            <a:chOff x="0" y="0"/>
            <a:chExt cx="4263926" cy="468029"/>
          </a:xfrm>
        </p:grpSpPr>
        <p:sp>
          <p:nvSpPr>
            <p:cNvPr name="Freeform 11" id="11"/>
            <p:cNvSpPr/>
            <p:nvPr/>
          </p:nvSpPr>
          <p:spPr>
            <a:xfrm flipH="false" flipV="false" rot="0">
              <a:off x="0" y="0"/>
              <a:ext cx="4263926" cy="468029"/>
            </a:xfrm>
            <a:custGeom>
              <a:avLst/>
              <a:gdLst/>
              <a:ahLst/>
              <a:cxnLst/>
              <a:rect r="r" b="b" t="t" l="l"/>
              <a:pathLst>
                <a:path h="468029" w="4263926">
                  <a:moveTo>
                    <a:pt x="6783" y="0"/>
                  </a:moveTo>
                  <a:lnTo>
                    <a:pt x="4257143" y="0"/>
                  </a:lnTo>
                  <a:cubicBezTo>
                    <a:pt x="4258942" y="0"/>
                    <a:pt x="4260667" y="715"/>
                    <a:pt x="4261939" y="1987"/>
                  </a:cubicBezTo>
                  <a:cubicBezTo>
                    <a:pt x="4263211" y="3259"/>
                    <a:pt x="4263926" y="4984"/>
                    <a:pt x="4263926" y="6783"/>
                  </a:cubicBezTo>
                  <a:lnTo>
                    <a:pt x="4263926" y="461246"/>
                  </a:lnTo>
                  <a:cubicBezTo>
                    <a:pt x="4263926" y="463045"/>
                    <a:pt x="4263211" y="464771"/>
                    <a:pt x="4261939" y="466043"/>
                  </a:cubicBezTo>
                  <a:cubicBezTo>
                    <a:pt x="4260667" y="467315"/>
                    <a:pt x="4258942" y="468029"/>
                    <a:pt x="4257143" y="468029"/>
                  </a:cubicBezTo>
                  <a:lnTo>
                    <a:pt x="6783" y="468029"/>
                  </a:lnTo>
                  <a:cubicBezTo>
                    <a:pt x="4984" y="468029"/>
                    <a:pt x="3259" y="467315"/>
                    <a:pt x="1987" y="466043"/>
                  </a:cubicBezTo>
                  <a:cubicBezTo>
                    <a:pt x="715" y="464771"/>
                    <a:pt x="0" y="463045"/>
                    <a:pt x="0" y="461246"/>
                  </a:cubicBezTo>
                  <a:lnTo>
                    <a:pt x="0" y="6783"/>
                  </a:lnTo>
                  <a:cubicBezTo>
                    <a:pt x="0" y="4984"/>
                    <a:pt x="715" y="3259"/>
                    <a:pt x="1987" y="1987"/>
                  </a:cubicBezTo>
                  <a:cubicBezTo>
                    <a:pt x="3259" y="715"/>
                    <a:pt x="4984" y="0"/>
                    <a:pt x="6783" y="0"/>
                  </a:cubicBezTo>
                  <a:close/>
                </a:path>
              </a:pathLst>
            </a:custGeom>
            <a:solidFill>
              <a:srgbClr val="12229D"/>
            </a:solidFill>
          </p:spPr>
        </p:sp>
        <p:sp>
          <p:nvSpPr>
            <p:cNvPr name="TextBox 12" id="12"/>
            <p:cNvSpPr txBox="true"/>
            <p:nvPr/>
          </p:nvSpPr>
          <p:spPr>
            <a:xfrm>
              <a:off x="0" y="-38100"/>
              <a:ext cx="4263926" cy="506129"/>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4333356" y="6214728"/>
            <a:ext cx="1205346" cy="1139467"/>
            <a:chOff x="0" y="0"/>
            <a:chExt cx="459054" cy="433964"/>
          </a:xfrm>
        </p:grpSpPr>
        <p:sp>
          <p:nvSpPr>
            <p:cNvPr name="Freeform 14" id="14"/>
            <p:cNvSpPr/>
            <p:nvPr/>
          </p:nvSpPr>
          <p:spPr>
            <a:xfrm flipH="false" flipV="false" rot="0">
              <a:off x="0" y="0"/>
              <a:ext cx="459054" cy="433964"/>
            </a:xfrm>
            <a:custGeom>
              <a:avLst/>
              <a:gdLst/>
              <a:ahLst/>
              <a:cxnLst/>
              <a:rect r="r" b="b" t="t" l="l"/>
              <a:pathLst>
                <a:path h="433964" w="459054">
                  <a:moveTo>
                    <a:pt x="70653" y="0"/>
                  </a:moveTo>
                  <a:lnTo>
                    <a:pt x="388401" y="0"/>
                  </a:lnTo>
                  <a:cubicBezTo>
                    <a:pt x="407139" y="0"/>
                    <a:pt x="425110" y="7444"/>
                    <a:pt x="438360" y="20694"/>
                  </a:cubicBezTo>
                  <a:cubicBezTo>
                    <a:pt x="451610" y="33944"/>
                    <a:pt x="459054" y="51915"/>
                    <a:pt x="459054" y="70653"/>
                  </a:cubicBezTo>
                  <a:lnTo>
                    <a:pt x="459054" y="363311"/>
                  </a:lnTo>
                  <a:cubicBezTo>
                    <a:pt x="459054" y="402332"/>
                    <a:pt x="427421" y="433964"/>
                    <a:pt x="388401" y="433964"/>
                  </a:cubicBezTo>
                  <a:lnTo>
                    <a:pt x="70653" y="433964"/>
                  </a:lnTo>
                  <a:cubicBezTo>
                    <a:pt x="31632" y="433964"/>
                    <a:pt x="0" y="402332"/>
                    <a:pt x="0" y="363311"/>
                  </a:cubicBezTo>
                  <a:lnTo>
                    <a:pt x="0" y="70653"/>
                  </a:lnTo>
                  <a:cubicBezTo>
                    <a:pt x="0" y="31632"/>
                    <a:pt x="31632" y="0"/>
                    <a:pt x="70653" y="0"/>
                  </a:cubicBezTo>
                  <a:close/>
                </a:path>
              </a:pathLst>
            </a:custGeom>
            <a:solidFill>
              <a:srgbClr val="F4F6FC"/>
            </a:solidFill>
          </p:spPr>
        </p:sp>
        <p:sp>
          <p:nvSpPr>
            <p:cNvPr name="TextBox 15" id="15"/>
            <p:cNvSpPr txBox="true"/>
            <p:nvPr/>
          </p:nvSpPr>
          <p:spPr>
            <a:xfrm>
              <a:off x="0" y="-38100"/>
              <a:ext cx="459054" cy="472064"/>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4180274" y="8177582"/>
            <a:ext cx="12542909" cy="1393403"/>
            <a:chOff x="0" y="0"/>
            <a:chExt cx="4259830" cy="473228"/>
          </a:xfrm>
        </p:grpSpPr>
        <p:sp>
          <p:nvSpPr>
            <p:cNvPr name="Freeform 17" id="17"/>
            <p:cNvSpPr/>
            <p:nvPr/>
          </p:nvSpPr>
          <p:spPr>
            <a:xfrm flipH="false" flipV="false" rot="0">
              <a:off x="0" y="0"/>
              <a:ext cx="4259830" cy="473228"/>
            </a:xfrm>
            <a:custGeom>
              <a:avLst/>
              <a:gdLst/>
              <a:ahLst/>
              <a:cxnLst/>
              <a:rect r="r" b="b" t="t" l="l"/>
              <a:pathLst>
                <a:path h="473228" w="4259830">
                  <a:moveTo>
                    <a:pt x="6790" y="0"/>
                  </a:moveTo>
                  <a:lnTo>
                    <a:pt x="4253040" y="0"/>
                  </a:lnTo>
                  <a:cubicBezTo>
                    <a:pt x="4256790" y="0"/>
                    <a:pt x="4259830" y="3040"/>
                    <a:pt x="4259830" y="6790"/>
                  </a:cubicBezTo>
                  <a:lnTo>
                    <a:pt x="4259830" y="466439"/>
                  </a:lnTo>
                  <a:cubicBezTo>
                    <a:pt x="4259830" y="468239"/>
                    <a:pt x="4259114" y="469966"/>
                    <a:pt x="4257841" y="471240"/>
                  </a:cubicBezTo>
                  <a:cubicBezTo>
                    <a:pt x="4256568" y="472513"/>
                    <a:pt x="4254841" y="473228"/>
                    <a:pt x="4253040" y="473228"/>
                  </a:cubicBezTo>
                  <a:lnTo>
                    <a:pt x="6790" y="473228"/>
                  </a:lnTo>
                  <a:cubicBezTo>
                    <a:pt x="4989" y="473228"/>
                    <a:pt x="3262" y="472513"/>
                    <a:pt x="1989" y="471240"/>
                  </a:cubicBezTo>
                  <a:cubicBezTo>
                    <a:pt x="715" y="469966"/>
                    <a:pt x="0" y="468239"/>
                    <a:pt x="0" y="466439"/>
                  </a:cubicBezTo>
                  <a:lnTo>
                    <a:pt x="0" y="6790"/>
                  </a:lnTo>
                  <a:cubicBezTo>
                    <a:pt x="0" y="4989"/>
                    <a:pt x="715" y="3262"/>
                    <a:pt x="1989" y="1989"/>
                  </a:cubicBezTo>
                  <a:cubicBezTo>
                    <a:pt x="3262" y="715"/>
                    <a:pt x="4989" y="0"/>
                    <a:pt x="6790" y="0"/>
                  </a:cubicBezTo>
                  <a:close/>
                </a:path>
              </a:pathLst>
            </a:custGeom>
            <a:solidFill>
              <a:srgbClr val="12229D"/>
            </a:solidFill>
          </p:spPr>
        </p:sp>
        <p:sp>
          <p:nvSpPr>
            <p:cNvPr name="TextBox 18" id="18"/>
            <p:cNvSpPr txBox="true"/>
            <p:nvPr/>
          </p:nvSpPr>
          <p:spPr>
            <a:xfrm>
              <a:off x="0" y="-38100"/>
              <a:ext cx="4259830" cy="511328"/>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4345417" y="8312977"/>
            <a:ext cx="1205346" cy="1139467"/>
            <a:chOff x="0" y="0"/>
            <a:chExt cx="459054" cy="433964"/>
          </a:xfrm>
        </p:grpSpPr>
        <p:sp>
          <p:nvSpPr>
            <p:cNvPr name="Freeform 20" id="20"/>
            <p:cNvSpPr/>
            <p:nvPr/>
          </p:nvSpPr>
          <p:spPr>
            <a:xfrm flipH="false" flipV="false" rot="0">
              <a:off x="0" y="0"/>
              <a:ext cx="459054" cy="433964"/>
            </a:xfrm>
            <a:custGeom>
              <a:avLst/>
              <a:gdLst/>
              <a:ahLst/>
              <a:cxnLst/>
              <a:rect r="r" b="b" t="t" l="l"/>
              <a:pathLst>
                <a:path h="433964" w="459054">
                  <a:moveTo>
                    <a:pt x="70653" y="0"/>
                  </a:moveTo>
                  <a:lnTo>
                    <a:pt x="388401" y="0"/>
                  </a:lnTo>
                  <a:cubicBezTo>
                    <a:pt x="407139" y="0"/>
                    <a:pt x="425110" y="7444"/>
                    <a:pt x="438360" y="20694"/>
                  </a:cubicBezTo>
                  <a:cubicBezTo>
                    <a:pt x="451610" y="33944"/>
                    <a:pt x="459054" y="51915"/>
                    <a:pt x="459054" y="70653"/>
                  </a:cubicBezTo>
                  <a:lnTo>
                    <a:pt x="459054" y="363311"/>
                  </a:lnTo>
                  <a:cubicBezTo>
                    <a:pt x="459054" y="402332"/>
                    <a:pt x="427421" y="433964"/>
                    <a:pt x="388401" y="433964"/>
                  </a:cubicBezTo>
                  <a:lnTo>
                    <a:pt x="70653" y="433964"/>
                  </a:lnTo>
                  <a:cubicBezTo>
                    <a:pt x="31632" y="433964"/>
                    <a:pt x="0" y="402332"/>
                    <a:pt x="0" y="363311"/>
                  </a:cubicBezTo>
                  <a:lnTo>
                    <a:pt x="0" y="70653"/>
                  </a:lnTo>
                  <a:cubicBezTo>
                    <a:pt x="0" y="31632"/>
                    <a:pt x="31632" y="0"/>
                    <a:pt x="70653" y="0"/>
                  </a:cubicBezTo>
                  <a:close/>
                </a:path>
              </a:pathLst>
            </a:custGeom>
            <a:solidFill>
              <a:srgbClr val="F4F6FC"/>
            </a:solidFill>
          </p:spPr>
        </p:sp>
        <p:sp>
          <p:nvSpPr>
            <p:cNvPr name="TextBox 21" id="21"/>
            <p:cNvSpPr txBox="true"/>
            <p:nvPr/>
          </p:nvSpPr>
          <p:spPr>
            <a:xfrm>
              <a:off x="0" y="-38100"/>
              <a:ext cx="459054" cy="472064"/>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4168214" y="2070014"/>
            <a:ext cx="12554969" cy="1296507"/>
            <a:chOff x="0" y="0"/>
            <a:chExt cx="4263926" cy="440321"/>
          </a:xfrm>
        </p:grpSpPr>
        <p:sp>
          <p:nvSpPr>
            <p:cNvPr name="Freeform 23" id="23"/>
            <p:cNvSpPr/>
            <p:nvPr/>
          </p:nvSpPr>
          <p:spPr>
            <a:xfrm flipH="false" flipV="false" rot="0">
              <a:off x="0" y="0"/>
              <a:ext cx="4263926" cy="440321"/>
            </a:xfrm>
            <a:custGeom>
              <a:avLst/>
              <a:gdLst/>
              <a:ahLst/>
              <a:cxnLst/>
              <a:rect r="r" b="b" t="t" l="l"/>
              <a:pathLst>
                <a:path h="440321" w="4263926">
                  <a:moveTo>
                    <a:pt x="6783" y="0"/>
                  </a:moveTo>
                  <a:lnTo>
                    <a:pt x="4257143" y="0"/>
                  </a:lnTo>
                  <a:cubicBezTo>
                    <a:pt x="4258942" y="0"/>
                    <a:pt x="4260667" y="715"/>
                    <a:pt x="4261939" y="1987"/>
                  </a:cubicBezTo>
                  <a:cubicBezTo>
                    <a:pt x="4263211" y="3259"/>
                    <a:pt x="4263926" y="4984"/>
                    <a:pt x="4263926" y="6783"/>
                  </a:cubicBezTo>
                  <a:lnTo>
                    <a:pt x="4263926" y="433538"/>
                  </a:lnTo>
                  <a:cubicBezTo>
                    <a:pt x="4263926" y="435337"/>
                    <a:pt x="4263211" y="437062"/>
                    <a:pt x="4261939" y="438334"/>
                  </a:cubicBezTo>
                  <a:cubicBezTo>
                    <a:pt x="4260667" y="439606"/>
                    <a:pt x="4258942" y="440321"/>
                    <a:pt x="4257143" y="440321"/>
                  </a:cubicBezTo>
                  <a:lnTo>
                    <a:pt x="6783" y="440321"/>
                  </a:lnTo>
                  <a:cubicBezTo>
                    <a:pt x="4984" y="440321"/>
                    <a:pt x="3259" y="439606"/>
                    <a:pt x="1987" y="438334"/>
                  </a:cubicBezTo>
                  <a:cubicBezTo>
                    <a:pt x="715" y="437062"/>
                    <a:pt x="0" y="435337"/>
                    <a:pt x="0" y="433538"/>
                  </a:cubicBezTo>
                  <a:lnTo>
                    <a:pt x="0" y="6783"/>
                  </a:lnTo>
                  <a:cubicBezTo>
                    <a:pt x="0" y="4984"/>
                    <a:pt x="715" y="3259"/>
                    <a:pt x="1987" y="1987"/>
                  </a:cubicBezTo>
                  <a:cubicBezTo>
                    <a:pt x="3259" y="715"/>
                    <a:pt x="4984" y="0"/>
                    <a:pt x="6783" y="0"/>
                  </a:cubicBezTo>
                  <a:close/>
                </a:path>
              </a:pathLst>
            </a:custGeom>
            <a:solidFill>
              <a:srgbClr val="12229D"/>
            </a:solidFill>
          </p:spPr>
        </p:sp>
        <p:sp>
          <p:nvSpPr>
            <p:cNvPr name="TextBox 24" id="24"/>
            <p:cNvSpPr txBox="true"/>
            <p:nvPr/>
          </p:nvSpPr>
          <p:spPr>
            <a:xfrm>
              <a:off x="0" y="-38100"/>
              <a:ext cx="4263926" cy="478421"/>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4333356" y="2205409"/>
            <a:ext cx="1205346" cy="1139467"/>
            <a:chOff x="0" y="0"/>
            <a:chExt cx="459054" cy="433964"/>
          </a:xfrm>
        </p:grpSpPr>
        <p:sp>
          <p:nvSpPr>
            <p:cNvPr name="Freeform 26" id="26"/>
            <p:cNvSpPr/>
            <p:nvPr/>
          </p:nvSpPr>
          <p:spPr>
            <a:xfrm flipH="false" flipV="false" rot="0">
              <a:off x="0" y="0"/>
              <a:ext cx="459054" cy="433964"/>
            </a:xfrm>
            <a:custGeom>
              <a:avLst/>
              <a:gdLst/>
              <a:ahLst/>
              <a:cxnLst/>
              <a:rect r="r" b="b" t="t" l="l"/>
              <a:pathLst>
                <a:path h="433964" w="459054">
                  <a:moveTo>
                    <a:pt x="70653" y="0"/>
                  </a:moveTo>
                  <a:lnTo>
                    <a:pt x="388401" y="0"/>
                  </a:lnTo>
                  <a:cubicBezTo>
                    <a:pt x="407139" y="0"/>
                    <a:pt x="425110" y="7444"/>
                    <a:pt x="438360" y="20694"/>
                  </a:cubicBezTo>
                  <a:cubicBezTo>
                    <a:pt x="451610" y="33944"/>
                    <a:pt x="459054" y="51915"/>
                    <a:pt x="459054" y="70653"/>
                  </a:cubicBezTo>
                  <a:lnTo>
                    <a:pt x="459054" y="363311"/>
                  </a:lnTo>
                  <a:cubicBezTo>
                    <a:pt x="459054" y="402332"/>
                    <a:pt x="427421" y="433964"/>
                    <a:pt x="388401" y="433964"/>
                  </a:cubicBezTo>
                  <a:lnTo>
                    <a:pt x="70653" y="433964"/>
                  </a:lnTo>
                  <a:cubicBezTo>
                    <a:pt x="31632" y="433964"/>
                    <a:pt x="0" y="402332"/>
                    <a:pt x="0" y="363311"/>
                  </a:cubicBezTo>
                  <a:lnTo>
                    <a:pt x="0" y="70653"/>
                  </a:lnTo>
                  <a:cubicBezTo>
                    <a:pt x="0" y="31632"/>
                    <a:pt x="31632" y="0"/>
                    <a:pt x="70653" y="0"/>
                  </a:cubicBezTo>
                  <a:close/>
                </a:path>
              </a:pathLst>
            </a:custGeom>
            <a:solidFill>
              <a:srgbClr val="F4F6FC"/>
            </a:solidFill>
          </p:spPr>
        </p:sp>
        <p:sp>
          <p:nvSpPr>
            <p:cNvPr name="TextBox 27" id="27"/>
            <p:cNvSpPr txBox="true"/>
            <p:nvPr/>
          </p:nvSpPr>
          <p:spPr>
            <a:xfrm>
              <a:off x="0" y="-38100"/>
              <a:ext cx="459054" cy="472064"/>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2514921" y="495214"/>
            <a:ext cx="13258158" cy="717550"/>
          </a:xfrm>
          <a:prstGeom prst="rect">
            <a:avLst/>
          </a:prstGeom>
        </p:spPr>
        <p:txBody>
          <a:bodyPr anchor="t" rtlCol="false" tIns="0" lIns="0" bIns="0" rIns="0">
            <a:spAutoFit/>
          </a:bodyPr>
          <a:lstStyle/>
          <a:p>
            <a:pPr algn="l" marL="0" indent="0" lvl="0">
              <a:lnSpc>
                <a:spcPts val="5599"/>
              </a:lnSpc>
              <a:spcBef>
                <a:spcPct val="0"/>
              </a:spcBef>
            </a:pPr>
            <a:r>
              <a:rPr lang="en-US" sz="3999" spc="259">
                <a:solidFill>
                  <a:srgbClr val="050A30"/>
                </a:solidFill>
                <a:latin typeface="Horizon"/>
                <a:ea typeface="Horizon"/>
                <a:cs typeface="Horizon"/>
                <a:sym typeface="Horizon"/>
              </a:rPr>
              <a:t>Types de données générées</a:t>
            </a:r>
          </a:p>
        </p:txBody>
      </p:sp>
      <p:sp>
        <p:nvSpPr>
          <p:cNvPr name="TextBox 29" id="29"/>
          <p:cNvSpPr txBox="true"/>
          <p:nvPr/>
        </p:nvSpPr>
        <p:spPr>
          <a:xfrm rot="0">
            <a:off x="5775220" y="4635672"/>
            <a:ext cx="3368780" cy="329281"/>
          </a:xfrm>
          <a:prstGeom prst="rect">
            <a:avLst/>
          </a:prstGeom>
        </p:spPr>
        <p:txBody>
          <a:bodyPr anchor="t" rtlCol="false" tIns="0" lIns="0" bIns="0" rIns="0">
            <a:spAutoFit/>
          </a:bodyPr>
          <a:lstStyle/>
          <a:p>
            <a:pPr algn="l">
              <a:lnSpc>
                <a:spcPts val="2634"/>
              </a:lnSpc>
              <a:spcBef>
                <a:spcPct val="0"/>
              </a:spcBef>
            </a:pPr>
            <a:r>
              <a:rPr lang="en-US" sz="1881" spc="133">
                <a:solidFill>
                  <a:srgbClr val="F4F6FC"/>
                </a:solidFill>
                <a:latin typeface="Glacial Indifference"/>
                <a:ea typeface="Glacial Indifference"/>
                <a:cs typeface="Glacial Indifference"/>
                <a:sym typeface="Glacial Indifference"/>
              </a:rPr>
              <a:t>Données comportementales</a:t>
            </a:r>
          </a:p>
        </p:txBody>
      </p:sp>
      <p:sp>
        <p:nvSpPr>
          <p:cNvPr name="TextBox 30" id="30"/>
          <p:cNvSpPr txBox="true"/>
          <p:nvPr/>
        </p:nvSpPr>
        <p:spPr>
          <a:xfrm rot="0">
            <a:off x="5650931" y="6566046"/>
            <a:ext cx="4257786" cy="329281"/>
          </a:xfrm>
          <a:prstGeom prst="rect">
            <a:avLst/>
          </a:prstGeom>
        </p:spPr>
        <p:txBody>
          <a:bodyPr anchor="t" rtlCol="false" tIns="0" lIns="0" bIns="0" rIns="0">
            <a:spAutoFit/>
          </a:bodyPr>
          <a:lstStyle/>
          <a:p>
            <a:pPr algn="l">
              <a:lnSpc>
                <a:spcPts val="2634"/>
              </a:lnSpc>
              <a:spcBef>
                <a:spcPct val="0"/>
              </a:spcBef>
            </a:pPr>
            <a:r>
              <a:rPr lang="en-US" sz="1881" spc="133">
                <a:solidFill>
                  <a:srgbClr val="F4F6FC"/>
                </a:solidFill>
                <a:latin typeface="Glacial Indifference"/>
                <a:ea typeface="Glacial Indifference"/>
                <a:cs typeface="Glacial Indifference"/>
                <a:sym typeface="Glacial Indifference"/>
              </a:rPr>
              <a:t>Données de plateforme (utilisateur) </a:t>
            </a:r>
          </a:p>
        </p:txBody>
      </p:sp>
      <p:sp>
        <p:nvSpPr>
          <p:cNvPr name="TextBox 31" id="31"/>
          <p:cNvSpPr txBox="true"/>
          <p:nvPr/>
        </p:nvSpPr>
        <p:spPr>
          <a:xfrm rot="0">
            <a:off x="5775220" y="8529535"/>
            <a:ext cx="4133497" cy="329281"/>
          </a:xfrm>
          <a:prstGeom prst="rect">
            <a:avLst/>
          </a:prstGeom>
        </p:spPr>
        <p:txBody>
          <a:bodyPr anchor="t" rtlCol="false" tIns="0" lIns="0" bIns="0" rIns="0">
            <a:spAutoFit/>
          </a:bodyPr>
          <a:lstStyle/>
          <a:p>
            <a:pPr algn="l">
              <a:lnSpc>
                <a:spcPts val="2634"/>
              </a:lnSpc>
              <a:spcBef>
                <a:spcPct val="0"/>
              </a:spcBef>
            </a:pPr>
            <a:r>
              <a:rPr lang="en-US" sz="1881" spc="133">
                <a:solidFill>
                  <a:srgbClr val="F4F6FC"/>
                </a:solidFill>
                <a:latin typeface="Glacial Indifference"/>
                <a:ea typeface="Glacial Indifference"/>
                <a:cs typeface="Glacial Indifference"/>
                <a:sym typeface="Glacial Indifference"/>
              </a:rPr>
              <a:t>Engagement parental (fictif) </a:t>
            </a:r>
          </a:p>
        </p:txBody>
      </p:sp>
      <p:sp>
        <p:nvSpPr>
          <p:cNvPr name="TextBox 32" id="32"/>
          <p:cNvSpPr txBox="true"/>
          <p:nvPr/>
        </p:nvSpPr>
        <p:spPr>
          <a:xfrm rot="0">
            <a:off x="5763160" y="2532416"/>
            <a:ext cx="3192855" cy="329281"/>
          </a:xfrm>
          <a:prstGeom prst="rect">
            <a:avLst/>
          </a:prstGeom>
        </p:spPr>
        <p:txBody>
          <a:bodyPr anchor="t" rtlCol="false" tIns="0" lIns="0" bIns="0" rIns="0">
            <a:spAutoFit/>
          </a:bodyPr>
          <a:lstStyle/>
          <a:p>
            <a:pPr algn="l">
              <a:lnSpc>
                <a:spcPts val="2634"/>
              </a:lnSpc>
              <a:spcBef>
                <a:spcPct val="0"/>
              </a:spcBef>
            </a:pPr>
            <a:r>
              <a:rPr lang="en-US" sz="1881" spc="133">
                <a:solidFill>
                  <a:srgbClr val="F4F6FC"/>
                </a:solidFill>
                <a:latin typeface="Glacial Indifference"/>
                <a:ea typeface="Glacial Indifference"/>
                <a:cs typeface="Glacial Indifference"/>
                <a:sym typeface="Glacial Indifference"/>
              </a:rPr>
              <a:t>Données démographiques</a:t>
            </a:r>
          </a:p>
        </p:txBody>
      </p:sp>
      <p:sp>
        <p:nvSpPr>
          <p:cNvPr name="TextBox 33" id="33"/>
          <p:cNvSpPr txBox="true"/>
          <p:nvPr/>
        </p:nvSpPr>
        <p:spPr>
          <a:xfrm rot="0">
            <a:off x="9725462" y="2107385"/>
            <a:ext cx="2148875" cy="1237491"/>
          </a:xfrm>
          <a:prstGeom prst="rect">
            <a:avLst/>
          </a:prstGeom>
        </p:spPr>
        <p:txBody>
          <a:bodyPr anchor="t" rtlCol="false" tIns="0" lIns="0" bIns="0" rIns="0">
            <a:spAutoFit/>
          </a:bodyPr>
          <a:lstStyle/>
          <a:p>
            <a:pPr algn="l" marL="383630" indent="-191815" lvl="1">
              <a:lnSpc>
                <a:spcPts val="2487"/>
              </a:lnSpc>
              <a:buFont typeface="Arial"/>
              <a:buChar char="•"/>
            </a:pPr>
            <a:r>
              <a:rPr lang="en-US" sz="1776" spc="126">
                <a:solidFill>
                  <a:srgbClr val="F4F6FC"/>
                </a:solidFill>
                <a:latin typeface="Glacial Indifference"/>
                <a:ea typeface="Glacial Indifference"/>
                <a:cs typeface="Glacial Indifference"/>
                <a:sym typeface="Glacial Indifference"/>
              </a:rPr>
              <a:t>Âge</a:t>
            </a:r>
          </a:p>
          <a:p>
            <a:pPr algn="l" marL="383630" indent="-191815" lvl="1">
              <a:lnSpc>
                <a:spcPts val="2487"/>
              </a:lnSpc>
              <a:buFont typeface="Arial"/>
              <a:buChar char="•"/>
            </a:pPr>
            <a:r>
              <a:rPr lang="en-US" sz="1776" spc="126">
                <a:solidFill>
                  <a:srgbClr val="F4F6FC"/>
                </a:solidFill>
                <a:latin typeface="Glacial Indifference"/>
                <a:ea typeface="Glacial Indifference"/>
                <a:cs typeface="Glacial Indifference"/>
                <a:sym typeface="Glacial Indifference"/>
              </a:rPr>
              <a:t>Sexe</a:t>
            </a:r>
          </a:p>
          <a:p>
            <a:pPr algn="l" marL="383630" indent="-191815" lvl="1">
              <a:lnSpc>
                <a:spcPts val="2487"/>
              </a:lnSpc>
              <a:buFont typeface="Arial"/>
              <a:buChar char="•"/>
            </a:pPr>
            <a:r>
              <a:rPr lang="en-US" sz="1776" spc="126">
                <a:solidFill>
                  <a:srgbClr val="F4F6FC"/>
                </a:solidFill>
                <a:latin typeface="Glacial Indifference"/>
                <a:ea typeface="Glacial Indifference"/>
                <a:cs typeface="Glacial Indifference"/>
                <a:sym typeface="Glacial Indifference"/>
              </a:rPr>
              <a:t>Niveau scolaire</a:t>
            </a:r>
          </a:p>
          <a:p>
            <a:pPr algn="l" marL="383630" indent="-191815" lvl="1">
              <a:lnSpc>
                <a:spcPts val="2487"/>
              </a:lnSpc>
              <a:spcBef>
                <a:spcPct val="0"/>
              </a:spcBef>
              <a:buFont typeface="Arial"/>
              <a:buChar char="•"/>
            </a:pPr>
            <a:r>
              <a:rPr lang="en-US" sz="1776" spc="126">
                <a:solidFill>
                  <a:srgbClr val="F4F6FC"/>
                </a:solidFill>
                <a:latin typeface="Glacial Indifference"/>
                <a:ea typeface="Glacial Indifference"/>
                <a:cs typeface="Glacial Indifference"/>
                <a:sym typeface="Glacial Indifference"/>
              </a:rPr>
              <a:t>Classe</a:t>
            </a:r>
          </a:p>
        </p:txBody>
      </p:sp>
      <p:sp>
        <p:nvSpPr>
          <p:cNvPr name="TextBox 34" id="34"/>
          <p:cNvSpPr txBox="true"/>
          <p:nvPr/>
        </p:nvSpPr>
        <p:spPr>
          <a:xfrm rot="0">
            <a:off x="9736042" y="4080897"/>
            <a:ext cx="6891338" cy="1237491"/>
          </a:xfrm>
          <a:prstGeom prst="rect">
            <a:avLst/>
          </a:prstGeom>
        </p:spPr>
        <p:txBody>
          <a:bodyPr anchor="t" rtlCol="false" tIns="0" lIns="0" bIns="0" rIns="0">
            <a:spAutoFit/>
          </a:bodyPr>
          <a:lstStyle/>
          <a:p>
            <a:pPr algn="l" marL="383630" indent="-191815" lvl="1">
              <a:lnSpc>
                <a:spcPts val="2487"/>
              </a:lnSpc>
              <a:buFont typeface="Arial"/>
              <a:buChar char="•"/>
            </a:pPr>
            <a:r>
              <a:rPr lang="en-US" sz="1776" spc="126">
                <a:solidFill>
                  <a:srgbClr val="F4F6FC"/>
                </a:solidFill>
                <a:latin typeface="Glacial Indifference"/>
                <a:ea typeface="Glacial Indifference"/>
                <a:cs typeface="Glacial Indifference"/>
                <a:sym typeface="Glacial Indifference"/>
              </a:rPr>
              <a:t>Nombre d'absences par mois</a:t>
            </a:r>
          </a:p>
          <a:p>
            <a:pPr algn="l" marL="383630" indent="-191815" lvl="1">
              <a:lnSpc>
                <a:spcPts val="2487"/>
              </a:lnSpc>
              <a:buFont typeface="Arial"/>
              <a:buChar char="•"/>
            </a:pPr>
            <a:r>
              <a:rPr lang="en-US" sz="1776" spc="126">
                <a:solidFill>
                  <a:srgbClr val="F4F6FC"/>
                </a:solidFill>
                <a:latin typeface="Glacial Indifference"/>
                <a:ea typeface="Glacial Indifference"/>
                <a:cs typeface="Glacial Indifference"/>
                <a:sym typeface="Glacial Indifference"/>
              </a:rPr>
              <a:t>Niveau de stress (sur une échelle de 1 à 10)</a:t>
            </a:r>
          </a:p>
          <a:p>
            <a:pPr algn="l" marL="383630" indent="-191815" lvl="1">
              <a:lnSpc>
                <a:spcPts val="2487"/>
              </a:lnSpc>
              <a:buFont typeface="Arial"/>
              <a:buChar char="•"/>
            </a:pPr>
            <a:r>
              <a:rPr lang="en-US" sz="1776" spc="126">
                <a:solidFill>
                  <a:srgbClr val="F4F6FC"/>
                </a:solidFill>
                <a:latin typeface="Glacial Indifference"/>
                <a:ea typeface="Glacial Indifference"/>
                <a:cs typeface="Glacial Indifference"/>
                <a:sym typeface="Glacial Indifference"/>
              </a:rPr>
              <a:t>Nombre d’amis (mesure du lien social)</a:t>
            </a:r>
          </a:p>
          <a:p>
            <a:pPr algn="l" marL="383630" indent="-191815" lvl="1">
              <a:lnSpc>
                <a:spcPts val="2487"/>
              </a:lnSpc>
              <a:spcBef>
                <a:spcPct val="0"/>
              </a:spcBef>
              <a:buFont typeface="Arial"/>
              <a:buChar char="•"/>
            </a:pPr>
            <a:r>
              <a:rPr lang="en-US" sz="1776" spc="126">
                <a:solidFill>
                  <a:srgbClr val="F4F6FC"/>
                </a:solidFill>
                <a:latin typeface="Glacial Indifference"/>
                <a:ea typeface="Glacial Indifference"/>
                <a:cs typeface="Glacial Indifference"/>
                <a:sym typeface="Glacial Indifference"/>
              </a:rPr>
              <a:t>Temps passé sur </a:t>
            </a:r>
            <a:r>
              <a:rPr lang="en-US" sz="1776" spc="126">
                <a:solidFill>
                  <a:srgbClr val="F4F6FC"/>
                </a:solidFill>
                <a:latin typeface="Glacial Indifference"/>
                <a:ea typeface="Glacial Indifference"/>
                <a:cs typeface="Glacial Indifference"/>
                <a:sym typeface="Glacial Indifference"/>
              </a:rPr>
              <a:t>les réseaux sociaux (en heures/semaine)</a:t>
            </a:r>
          </a:p>
        </p:txBody>
      </p:sp>
      <p:sp>
        <p:nvSpPr>
          <p:cNvPr name="TextBox 35" id="35"/>
          <p:cNvSpPr txBox="true"/>
          <p:nvPr/>
        </p:nvSpPr>
        <p:spPr>
          <a:xfrm rot="0">
            <a:off x="9908717" y="6147925"/>
            <a:ext cx="5268672" cy="1237491"/>
          </a:xfrm>
          <a:prstGeom prst="rect">
            <a:avLst/>
          </a:prstGeom>
        </p:spPr>
        <p:txBody>
          <a:bodyPr anchor="t" rtlCol="false" tIns="0" lIns="0" bIns="0" rIns="0">
            <a:spAutoFit/>
          </a:bodyPr>
          <a:lstStyle/>
          <a:p>
            <a:pPr algn="l" marL="383630" indent="-191815" lvl="1">
              <a:lnSpc>
                <a:spcPts val="2487"/>
              </a:lnSpc>
              <a:buFont typeface="Arial"/>
              <a:buChar char="•"/>
            </a:pPr>
            <a:r>
              <a:rPr lang="en-US" sz="1776" spc="126">
                <a:solidFill>
                  <a:srgbClr val="F4F6FC"/>
                </a:solidFill>
                <a:latin typeface="Glacial Indifference"/>
                <a:ea typeface="Glacial Indifference"/>
                <a:cs typeface="Glacial Indifference"/>
                <a:sym typeface="Glacial Indifference"/>
              </a:rPr>
              <a:t>Fréquence de connexion à la plateforme</a:t>
            </a:r>
          </a:p>
          <a:p>
            <a:pPr algn="l" marL="383630" indent="-191815" lvl="1">
              <a:lnSpc>
                <a:spcPts val="2487"/>
              </a:lnSpc>
              <a:buFont typeface="Arial"/>
              <a:buChar char="•"/>
            </a:pPr>
            <a:r>
              <a:rPr lang="en-US" sz="1776" spc="126">
                <a:solidFill>
                  <a:srgbClr val="F4F6FC"/>
                </a:solidFill>
                <a:latin typeface="Glacial Indifference"/>
                <a:ea typeface="Glacial Indifference"/>
                <a:cs typeface="Glacial Indifference"/>
                <a:sym typeface="Glacial Indifference"/>
              </a:rPr>
              <a:t>Temps de navigation</a:t>
            </a:r>
          </a:p>
          <a:p>
            <a:pPr algn="l" marL="383630" indent="-191815" lvl="1">
              <a:lnSpc>
                <a:spcPts val="2487"/>
              </a:lnSpc>
              <a:buFont typeface="Arial"/>
              <a:buChar char="•"/>
            </a:pPr>
            <a:r>
              <a:rPr lang="en-US" sz="1776" spc="126">
                <a:solidFill>
                  <a:srgbClr val="F4F6FC"/>
                </a:solidFill>
                <a:latin typeface="Glacial Indifference"/>
                <a:ea typeface="Glacial Indifference"/>
                <a:cs typeface="Glacial Indifference"/>
                <a:sym typeface="Glacial Indifference"/>
              </a:rPr>
              <a:t>Pag</a:t>
            </a:r>
            <a:r>
              <a:rPr lang="en-US" sz="1776" spc="126">
                <a:solidFill>
                  <a:srgbClr val="F4F6FC"/>
                </a:solidFill>
                <a:latin typeface="Glacial Indifference"/>
                <a:ea typeface="Glacial Indifference"/>
                <a:cs typeface="Glacial Indifference"/>
                <a:sym typeface="Glacial Indifference"/>
              </a:rPr>
              <a:t>es consultées</a:t>
            </a:r>
          </a:p>
          <a:p>
            <a:pPr algn="l">
              <a:lnSpc>
                <a:spcPts val="2487"/>
              </a:lnSpc>
              <a:spcBef>
                <a:spcPct val="0"/>
              </a:spcBef>
            </a:pPr>
          </a:p>
        </p:txBody>
      </p:sp>
      <p:sp>
        <p:nvSpPr>
          <p:cNvPr name="TextBox 36" id="36"/>
          <p:cNvSpPr txBox="true"/>
          <p:nvPr/>
        </p:nvSpPr>
        <p:spPr>
          <a:xfrm rot="0">
            <a:off x="10009790" y="8413796"/>
            <a:ext cx="5360521" cy="926360"/>
          </a:xfrm>
          <a:prstGeom prst="rect">
            <a:avLst/>
          </a:prstGeom>
        </p:spPr>
        <p:txBody>
          <a:bodyPr anchor="t" rtlCol="false" tIns="0" lIns="0" bIns="0" rIns="0">
            <a:spAutoFit/>
          </a:bodyPr>
          <a:lstStyle/>
          <a:p>
            <a:pPr algn="l" marL="383630" indent="-191815" lvl="1">
              <a:lnSpc>
                <a:spcPts val="2487"/>
              </a:lnSpc>
              <a:buFont typeface="Arial"/>
              <a:buChar char="•"/>
            </a:pPr>
            <a:r>
              <a:rPr lang="en-US" sz="1776" spc="126">
                <a:solidFill>
                  <a:srgbClr val="F4F6FC"/>
                </a:solidFill>
                <a:latin typeface="Glacial Indifference"/>
                <a:ea typeface="Glacial Indifference"/>
                <a:cs typeface="Glacial Indifference"/>
                <a:sym typeface="Glacial Indifference"/>
              </a:rPr>
              <a:t>Participation à des réunions</a:t>
            </a:r>
          </a:p>
          <a:p>
            <a:pPr algn="l" marL="383630" indent="-191815" lvl="1">
              <a:lnSpc>
                <a:spcPts val="2487"/>
              </a:lnSpc>
              <a:buFont typeface="Arial"/>
              <a:buChar char="•"/>
            </a:pPr>
            <a:r>
              <a:rPr lang="en-US" sz="1776" spc="126">
                <a:solidFill>
                  <a:srgbClr val="F4F6FC"/>
                </a:solidFill>
                <a:latin typeface="Glacial Indifference"/>
                <a:ea typeface="Glacial Indifference"/>
                <a:cs typeface="Glacial Indifference"/>
                <a:sym typeface="Glacial Indifference"/>
              </a:rPr>
              <a:t>Fréquence de communication </a:t>
            </a:r>
            <a:r>
              <a:rPr lang="en-US" sz="1776" spc="126">
                <a:solidFill>
                  <a:srgbClr val="F4F6FC"/>
                </a:solidFill>
                <a:latin typeface="Glacial Indifference"/>
                <a:ea typeface="Glacial Indifference"/>
                <a:cs typeface="Glacial Indifference"/>
                <a:sym typeface="Glacial Indifference"/>
              </a:rPr>
              <a:t>av</a:t>
            </a:r>
            <a:r>
              <a:rPr lang="en-US" sz="1776" spc="126">
                <a:solidFill>
                  <a:srgbClr val="F4F6FC"/>
                </a:solidFill>
                <a:latin typeface="Glacial Indifference"/>
                <a:ea typeface="Glacial Indifference"/>
                <a:cs typeface="Glacial Indifference"/>
                <a:sym typeface="Glacial Indifference"/>
              </a:rPr>
              <a:t>ec l’école</a:t>
            </a:r>
          </a:p>
          <a:p>
            <a:pPr algn="l">
              <a:lnSpc>
                <a:spcPts val="2487"/>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DAGgoC-w-ws</dc:identifier>
  <dcterms:modified xsi:type="dcterms:W3CDTF">2011-08-01T06:04:30Z</dcterms:modified>
  <cp:revision>1</cp:revision>
  <dc:title>presentation PFE</dc:title>
</cp:coreProperties>
</file>