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90" r:id="rId7"/>
    <p:sldId id="291" r:id="rId8"/>
    <p:sldId id="269" r:id="rId9"/>
    <p:sldId id="286" r:id="rId10"/>
    <p:sldId id="287" r:id="rId11"/>
    <p:sldId id="292" r:id="rId12"/>
    <p:sldId id="293" r:id="rId13"/>
    <p:sldId id="294" r:id="rId14"/>
    <p:sldId id="289" r:id="rId15"/>
    <p:sldId id="295" r:id="rId16"/>
    <p:sldId id="296" r:id="rId17"/>
    <p:sldId id="297" r:id="rId18"/>
    <p:sldId id="298" r:id="rId19"/>
    <p:sldId id="288" r:id="rId20"/>
    <p:sldId id="284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48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damiandeluca.com.ar/5-caracteristicas-de-react-que-deberias-conoce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840A57-ED45-4577-A6C3-6E8A2A7C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8" name="Полилиния: фигура 12">
              <a:extLst>
                <a:ext uri="{FF2B5EF4-FFF2-40B4-BE49-F238E27FC236}">
                  <a16:creationId xmlns:a16="http://schemas.microsoft.com/office/drawing/2014/main" id="{27C19608-955E-4979-AAD7-534C5FF661F9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7">
              <a:extLst>
                <a:ext uri="{FF2B5EF4-FFF2-40B4-BE49-F238E27FC236}">
                  <a16:creationId xmlns:a16="http://schemas.microsoft.com/office/drawing/2014/main" id="{C85D7CDD-3B0F-4F6C-B050-0F2EF4B0E137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5">
              <a:extLst>
                <a:ext uri="{FF2B5EF4-FFF2-40B4-BE49-F238E27FC236}">
                  <a16:creationId xmlns:a16="http://schemas.microsoft.com/office/drawing/2014/main" id="{F8689B7A-BE55-4367-ADC4-58EB6E53AE87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06BBD61C-5472-4664-A66C-D0C974BAD725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3">
              <a:extLst>
                <a:ext uri="{FF2B5EF4-FFF2-40B4-BE49-F238E27FC236}">
                  <a16:creationId xmlns:a16="http://schemas.microsoft.com/office/drawing/2014/main" id="{91B6E204-0BE4-463C-911E-AF3938617FD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695D73-111F-4E0A-B3EC-AD44D89CA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571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F8827-A587-420C-8CA2-256B9F2B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4CFA0-21E3-C6EB-F7A2-6B08B36BB0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513" y="5853447"/>
            <a:ext cx="752963" cy="6687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7DCEB81-119B-A25B-AA15-B1FE4566C04B}"/>
              </a:ext>
            </a:extLst>
          </p:cNvPr>
          <p:cNvSpPr txBox="1"/>
          <p:nvPr userDrawn="1"/>
        </p:nvSpPr>
        <p:spPr>
          <a:xfrm>
            <a:off x="1236476" y="5987745"/>
            <a:ext cx="536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chemeClr val="bg1"/>
                </a:solidFill>
                <a:latin typeface="+mj-lt"/>
              </a:rPr>
              <a:t>Mahdi KELLOUCH</a:t>
            </a:r>
          </a:p>
        </p:txBody>
      </p:sp>
    </p:spTree>
    <p:extLst>
      <p:ext uri="{BB962C8B-B14F-4D97-AF65-F5344CB8AC3E}">
        <p14:creationId xmlns:p14="http://schemas.microsoft.com/office/powerpoint/2010/main" val="243490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61911D9-35BC-A18A-EA10-7631BE5123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7782"/>
            <a:ext cx="12192001" cy="69284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7782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6506" y="-602457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435ADD-3DA5-488B-901F-80987E4C4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985485"/>
            <a:ext cx="211015" cy="4880010"/>
            <a:chOff x="6664025" y="1985485"/>
            <a:chExt cx="211015" cy="4880010"/>
          </a:xfrm>
        </p:grpSpPr>
        <p:cxnSp>
          <p:nvCxnSpPr>
            <p:cNvPr id="20" name="Прямая соединительная линия 24">
              <a:extLst>
                <a:ext uri="{FF2B5EF4-FFF2-40B4-BE49-F238E27FC236}">
                  <a16:creationId xmlns:a16="http://schemas.microsoft.com/office/drawing/2014/main" id="{5204A592-8C68-4CFA-907A-F19D90792A93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113495"/>
              <a:ext cx="777" cy="47520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5">
              <a:extLst>
                <a:ext uri="{FF2B5EF4-FFF2-40B4-BE49-F238E27FC236}">
                  <a16:creationId xmlns:a16="http://schemas.microsoft.com/office/drawing/2014/main" id="{28DD267A-7BED-4CDD-A8C6-BCB3BA7E115C}"/>
                </a:ext>
              </a:extLst>
            </p:cNvPr>
            <p:cNvSpPr/>
            <p:nvPr/>
          </p:nvSpPr>
          <p:spPr>
            <a:xfrm>
              <a:off x="6664025" y="1985485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A5DD35-8E86-48A0-9E99-EC32FE85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3107" y="1983818"/>
            <a:ext cx="233210" cy="4850703"/>
            <a:chOff x="513107" y="1983818"/>
            <a:chExt cx="233210" cy="4850703"/>
          </a:xfrm>
          <a:solidFill>
            <a:schemeClr val="accent3"/>
          </a:solid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2094EE-7AAD-4966-A387-46F52C1A3321}"/>
                </a:ext>
              </a:extLst>
            </p:cNvPr>
            <p:cNvGrpSpPr/>
            <p:nvPr/>
          </p:nvGrpSpPr>
          <p:grpSpPr>
            <a:xfrm>
              <a:off x="522677" y="1983818"/>
              <a:ext cx="211015" cy="4850703"/>
              <a:chOff x="522677" y="1983818"/>
              <a:chExt cx="211015" cy="4850703"/>
            </a:xfrm>
            <a:grpFill/>
          </p:grpSpPr>
          <p:cxnSp>
            <p:nvCxnSpPr>
              <p:cNvPr id="28" name="Прямая соединительная линия 24">
                <a:extLst>
                  <a:ext uri="{FF2B5EF4-FFF2-40B4-BE49-F238E27FC236}">
                    <a16:creationId xmlns:a16="http://schemas.microsoft.com/office/drawing/2014/main" id="{F8A50289-0D7C-4CB6-B611-F1B59469F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962" y="2046521"/>
                <a:ext cx="0" cy="4788000"/>
              </a:xfrm>
              <a:prstGeom prst="line">
                <a:avLst/>
              </a:prstGeom>
              <a:grpFill/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Овал 25">
                <a:extLst>
                  <a:ext uri="{FF2B5EF4-FFF2-40B4-BE49-F238E27FC236}">
                    <a16:creationId xmlns:a16="http://schemas.microsoft.com/office/drawing/2014/main" id="{ED9778AE-B266-4533-AFF5-015D5DB95FAF}"/>
                  </a:ext>
                </a:extLst>
              </p:cNvPr>
              <p:cNvSpPr/>
              <p:nvPr/>
            </p:nvSpPr>
            <p:spPr>
              <a:xfrm>
                <a:off x="522677" y="1983818"/>
                <a:ext cx="211015" cy="211015"/>
              </a:xfrm>
              <a:prstGeom prst="ellipse">
                <a:avLst/>
              </a:prstGeom>
              <a:grpFill/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dirty="0"/>
              </a:p>
            </p:txBody>
          </p:sp>
        </p:grp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B90273CC-5219-4CE8-80C8-BAD7F5A00FDA}"/>
                </a:ext>
              </a:extLst>
            </p:cNvPr>
            <p:cNvSpPr/>
            <p:nvPr/>
          </p:nvSpPr>
          <p:spPr>
            <a:xfrm>
              <a:off x="513107" y="3653972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25">
              <a:extLst>
                <a:ext uri="{FF2B5EF4-FFF2-40B4-BE49-F238E27FC236}">
                  <a16:creationId xmlns:a16="http://schemas.microsoft.com/office/drawing/2014/main" id="{6362A1A3-959F-429A-959F-0A9201D7DD92}"/>
                </a:ext>
              </a:extLst>
            </p:cNvPr>
            <p:cNvSpPr/>
            <p:nvPr/>
          </p:nvSpPr>
          <p:spPr>
            <a:xfrm>
              <a:off x="535302" y="5365684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85DC86-E263-4A34-85B6-3E9B74B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FFCCDA-63BA-7E50-4206-78F1A0A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3672"/>
            <a:ext cx="12265189" cy="68991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050" y="-27782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6506" y="-602457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435ADD-3DA5-488B-901F-80987E4C4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985485"/>
            <a:ext cx="211015" cy="4880010"/>
            <a:chOff x="6664025" y="1985485"/>
            <a:chExt cx="211015" cy="4880010"/>
          </a:xfrm>
        </p:grpSpPr>
        <p:cxnSp>
          <p:nvCxnSpPr>
            <p:cNvPr id="20" name="Прямая соединительная линия 24">
              <a:extLst>
                <a:ext uri="{FF2B5EF4-FFF2-40B4-BE49-F238E27FC236}">
                  <a16:creationId xmlns:a16="http://schemas.microsoft.com/office/drawing/2014/main" id="{5204A592-8C68-4CFA-907A-F19D90792A93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113495"/>
              <a:ext cx="777" cy="47520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5">
              <a:extLst>
                <a:ext uri="{FF2B5EF4-FFF2-40B4-BE49-F238E27FC236}">
                  <a16:creationId xmlns:a16="http://schemas.microsoft.com/office/drawing/2014/main" id="{28DD267A-7BED-4CDD-A8C6-BCB3BA7E115C}"/>
                </a:ext>
              </a:extLst>
            </p:cNvPr>
            <p:cNvSpPr/>
            <p:nvPr/>
          </p:nvSpPr>
          <p:spPr>
            <a:xfrm>
              <a:off x="6664025" y="1985485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A5DD35-8E86-48A0-9E99-EC32FE85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3107" y="1983818"/>
            <a:ext cx="233210" cy="4850703"/>
            <a:chOff x="513107" y="1983818"/>
            <a:chExt cx="233210" cy="4850703"/>
          </a:xfrm>
          <a:solidFill>
            <a:schemeClr val="accent3"/>
          </a:solid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2094EE-7AAD-4966-A387-46F52C1A3321}"/>
                </a:ext>
              </a:extLst>
            </p:cNvPr>
            <p:cNvGrpSpPr/>
            <p:nvPr/>
          </p:nvGrpSpPr>
          <p:grpSpPr>
            <a:xfrm>
              <a:off x="522677" y="1983818"/>
              <a:ext cx="211015" cy="4850703"/>
              <a:chOff x="522677" y="1983818"/>
              <a:chExt cx="211015" cy="4850703"/>
            </a:xfrm>
            <a:grpFill/>
          </p:grpSpPr>
          <p:cxnSp>
            <p:nvCxnSpPr>
              <p:cNvPr id="28" name="Прямая соединительная линия 24">
                <a:extLst>
                  <a:ext uri="{FF2B5EF4-FFF2-40B4-BE49-F238E27FC236}">
                    <a16:creationId xmlns:a16="http://schemas.microsoft.com/office/drawing/2014/main" id="{F8A50289-0D7C-4CB6-B611-F1B59469F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962" y="2046521"/>
                <a:ext cx="0" cy="4788000"/>
              </a:xfrm>
              <a:prstGeom prst="line">
                <a:avLst/>
              </a:prstGeom>
              <a:grpFill/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Овал 25">
                <a:extLst>
                  <a:ext uri="{FF2B5EF4-FFF2-40B4-BE49-F238E27FC236}">
                    <a16:creationId xmlns:a16="http://schemas.microsoft.com/office/drawing/2014/main" id="{ED9778AE-B266-4533-AFF5-015D5DB95FAF}"/>
                  </a:ext>
                </a:extLst>
              </p:cNvPr>
              <p:cNvSpPr/>
              <p:nvPr/>
            </p:nvSpPr>
            <p:spPr>
              <a:xfrm>
                <a:off x="522677" y="1983818"/>
                <a:ext cx="211015" cy="211015"/>
              </a:xfrm>
              <a:prstGeom prst="ellipse">
                <a:avLst/>
              </a:prstGeom>
              <a:grpFill/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dirty="0"/>
              </a:p>
            </p:txBody>
          </p:sp>
        </p:grp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B90273CC-5219-4CE8-80C8-BAD7F5A00FDA}"/>
                </a:ext>
              </a:extLst>
            </p:cNvPr>
            <p:cNvSpPr/>
            <p:nvPr/>
          </p:nvSpPr>
          <p:spPr>
            <a:xfrm>
              <a:off x="513107" y="3653972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25">
              <a:extLst>
                <a:ext uri="{FF2B5EF4-FFF2-40B4-BE49-F238E27FC236}">
                  <a16:creationId xmlns:a16="http://schemas.microsoft.com/office/drawing/2014/main" id="{6362A1A3-959F-429A-959F-0A9201D7DD92}"/>
                </a:ext>
              </a:extLst>
            </p:cNvPr>
            <p:cNvSpPr/>
            <p:nvPr/>
          </p:nvSpPr>
          <p:spPr>
            <a:xfrm>
              <a:off x="535302" y="5365684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85DC86-E263-4A34-85B6-3E9B74B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FFCCDA-63BA-7E50-4206-78F1A0A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3672"/>
            <a:ext cx="12265189" cy="68991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050" y="-27782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6506" y="-602457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85DC86-E263-4A34-85B6-3E9B74B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7902F47-A00B-2AFA-68DE-5EB1C0D17B26}"/>
              </a:ext>
            </a:extLst>
          </p:cNvPr>
          <p:cNvGrpSpPr/>
          <p:nvPr userDrawn="1"/>
        </p:nvGrpSpPr>
        <p:grpSpPr>
          <a:xfrm>
            <a:off x="520842" y="1983818"/>
            <a:ext cx="212850" cy="4850703"/>
            <a:chOff x="520842" y="1983818"/>
            <a:chExt cx="212850" cy="485070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4A5DD35-8E86-48A0-9E99-EC32FE85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521609" y="1983818"/>
              <a:ext cx="212083" cy="4850703"/>
              <a:chOff x="521609" y="1983818"/>
              <a:chExt cx="212083" cy="4850703"/>
            </a:xfrm>
            <a:solidFill>
              <a:schemeClr val="accent3"/>
            </a:solidFill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42094EE-7AAD-4966-A387-46F52C1A3321}"/>
                  </a:ext>
                </a:extLst>
              </p:cNvPr>
              <p:cNvGrpSpPr/>
              <p:nvPr/>
            </p:nvGrpSpPr>
            <p:grpSpPr>
              <a:xfrm>
                <a:off x="522677" y="1983818"/>
                <a:ext cx="211015" cy="4850703"/>
                <a:chOff x="522677" y="1983818"/>
                <a:chExt cx="211015" cy="4850703"/>
              </a:xfrm>
              <a:grpFill/>
            </p:grpSpPr>
            <p:cxnSp>
              <p:nvCxnSpPr>
                <p:cNvPr id="28" name="Прямая соединительная линия 24">
                  <a:extLst>
                    <a:ext uri="{FF2B5EF4-FFF2-40B4-BE49-F238E27FC236}">
                      <a16:creationId xmlns:a16="http://schemas.microsoft.com/office/drawing/2014/main" id="{F8A50289-0D7C-4CB6-B611-F1B59469F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962" y="2046521"/>
                  <a:ext cx="0" cy="4788000"/>
                </a:xfrm>
                <a:prstGeom prst="line">
                  <a:avLst/>
                </a:prstGeom>
                <a:grpFill/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Овал 25">
                  <a:extLst>
                    <a:ext uri="{FF2B5EF4-FFF2-40B4-BE49-F238E27FC236}">
                      <a16:creationId xmlns:a16="http://schemas.microsoft.com/office/drawing/2014/main" id="{ED9778AE-B266-4533-AFF5-015D5DB95FAF}"/>
                    </a:ext>
                  </a:extLst>
                </p:cNvPr>
                <p:cNvSpPr/>
                <p:nvPr/>
              </p:nvSpPr>
              <p:spPr>
                <a:xfrm>
                  <a:off x="522677" y="1983818"/>
                  <a:ext cx="211015" cy="211015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dirty="0"/>
                </a:p>
              </p:txBody>
            </p:sp>
          </p:grp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B90273CC-5219-4CE8-80C8-BAD7F5A00FDA}"/>
                  </a:ext>
                </a:extLst>
              </p:cNvPr>
              <p:cNvSpPr/>
              <p:nvPr/>
            </p:nvSpPr>
            <p:spPr>
              <a:xfrm>
                <a:off x="521609" y="3083746"/>
                <a:ext cx="211015" cy="211015"/>
              </a:xfrm>
              <a:prstGeom prst="ellipse">
                <a:avLst/>
              </a:prstGeom>
              <a:grpFill/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</p:grpSp>
        <p:sp>
          <p:nvSpPr>
            <p:cNvPr id="3" name="Овал 25">
              <a:extLst>
                <a:ext uri="{FF2B5EF4-FFF2-40B4-BE49-F238E27FC236}">
                  <a16:creationId xmlns:a16="http://schemas.microsoft.com/office/drawing/2014/main" id="{5780563E-7E0B-191C-562E-1AD010757005}"/>
                </a:ext>
              </a:extLst>
            </p:cNvPr>
            <p:cNvSpPr/>
            <p:nvPr userDrawn="1"/>
          </p:nvSpPr>
          <p:spPr>
            <a:xfrm>
              <a:off x="520842" y="5395176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25">
              <a:extLst>
                <a:ext uri="{FF2B5EF4-FFF2-40B4-BE49-F238E27FC236}">
                  <a16:creationId xmlns:a16="http://schemas.microsoft.com/office/drawing/2014/main" id="{EDED660F-878F-7361-62DA-A9EA9B00164B}"/>
                </a:ext>
              </a:extLst>
            </p:cNvPr>
            <p:cNvSpPr/>
            <p:nvPr userDrawn="1"/>
          </p:nvSpPr>
          <p:spPr>
            <a:xfrm>
              <a:off x="520842" y="4269651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54A0B7D-147F-8BBC-0A7C-43D13CADC703}"/>
              </a:ext>
            </a:extLst>
          </p:cNvPr>
          <p:cNvGrpSpPr/>
          <p:nvPr userDrawn="1"/>
        </p:nvGrpSpPr>
        <p:grpSpPr>
          <a:xfrm>
            <a:off x="6663344" y="1985485"/>
            <a:ext cx="211015" cy="4880010"/>
            <a:chOff x="6663344" y="1985485"/>
            <a:chExt cx="211015" cy="48800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435ADD-3DA5-488B-901F-80987E4C4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6663344" y="1985485"/>
              <a:ext cx="211015" cy="4880010"/>
              <a:chOff x="6664025" y="1985485"/>
              <a:chExt cx="211015" cy="4880010"/>
            </a:xfrm>
          </p:grpSpPr>
          <p:cxnSp>
            <p:nvCxnSpPr>
              <p:cNvPr id="20" name="Прямая соединительная линия 24">
                <a:extLst>
                  <a:ext uri="{FF2B5EF4-FFF2-40B4-BE49-F238E27FC236}">
                    <a16:creationId xmlns:a16="http://schemas.microsoft.com/office/drawing/2014/main" id="{5204A592-8C68-4CFA-907A-F19D90792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172" y="2113495"/>
                <a:ext cx="777" cy="47520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5">
                <a:extLst>
                  <a:ext uri="{FF2B5EF4-FFF2-40B4-BE49-F238E27FC236}">
                    <a16:creationId xmlns:a16="http://schemas.microsoft.com/office/drawing/2014/main" id="{28DD267A-7BED-4CDD-A8C6-BCB3BA7E115C}"/>
                  </a:ext>
                </a:extLst>
              </p:cNvPr>
              <p:cNvSpPr/>
              <p:nvPr/>
            </p:nvSpPr>
            <p:spPr>
              <a:xfrm>
                <a:off x="6664025" y="1985485"/>
                <a:ext cx="211015" cy="211015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</p:grpSp>
        <p:sp>
          <p:nvSpPr>
            <p:cNvPr id="6" name="Овал 25">
              <a:extLst>
                <a:ext uri="{FF2B5EF4-FFF2-40B4-BE49-F238E27FC236}">
                  <a16:creationId xmlns:a16="http://schemas.microsoft.com/office/drawing/2014/main" id="{EC3664F5-B045-526A-AE32-B3E739722C64}"/>
                </a:ext>
              </a:extLst>
            </p:cNvPr>
            <p:cNvSpPr/>
            <p:nvPr userDrawn="1"/>
          </p:nvSpPr>
          <p:spPr>
            <a:xfrm>
              <a:off x="6663344" y="3092813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" name="Овал 25">
              <a:extLst>
                <a:ext uri="{FF2B5EF4-FFF2-40B4-BE49-F238E27FC236}">
                  <a16:creationId xmlns:a16="http://schemas.microsoft.com/office/drawing/2014/main" id="{5D264AAF-4AC4-0526-2AF9-7AC11BFBC9B3}"/>
                </a:ext>
              </a:extLst>
            </p:cNvPr>
            <p:cNvSpPr/>
            <p:nvPr userDrawn="1"/>
          </p:nvSpPr>
          <p:spPr>
            <a:xfrm>
              <a:off x="6663344" y="4224292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25">
              <a:extLst>
                <a:ext uri="{FF2B5EF4-FFF2-40B4-BE49-F238E27FC236}">
                  <a16:creationId xmlns:a16="http://schemas.microsoft.com/office/drawing/2014/main" id="{E40ABC78-D1F2-3473-FB1B-48BD6843BD73}"/>
                </a:ext>
              </a:extLst>
            </p:cNvPr>
            <p:cNvSpPr/>
            <p:nvPr userDrawn="1"/>
          </p:nvSpPr>
          <p:spPr>
            <a:xfrm>
              <a:off x="6663344" y="5399879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283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5C34F2D-4A59-D9D2-D03A-9DAF08789D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75" y="0"/>
            <a:ext cx="9651025" cy="6884379"/>
          </a:xfrm>
          <a:prstGeom prst="rect">
            <a:avLst/>
          </a:prstGeom>
        </p:spPr>
      </p:pic>
      <p:sp>
        <p:nvSpPr>
          <p:cNvPr id="14" name="Прямоугольник 50">
            <a:extLst>
              <a:ext uri="{FF2B5EF4-FFF2-40B4-BE49-F238E27FC236}">
                <a16:creationId xmlns:a16="http://schemas.microsoft.com/office/drawing/2014/main" id="{C1EA4F75-7A14-4E4E-A3B8-54293D94FFEA}"/>
              </a:ext>
            </a:extLst>
          </p:cNvPr>
          <p:cNvSpPr/>
          <p:nvPr userDrawn="1"/>
        </p:nvSpPr>
        <p:spPr>
          <a:xfrm>
            <a:off x="2538972" y="2933"/>
            <a:ext cx="9611628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E8743F-2E52-4860-9798-A13AA2B1A9FA}"/>
              </a:ext>
            </a:extLst>
          </p:cNvPr>
          <p:cNvGrpSpPr/>
          <p:nvPr userDrawn="1"/>
        </p:nvGrpSpPr>
        <p:grpSpPr>
          <a:xfrm rot="16200000">
            <a:off x="-2712402" y="2461418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7" name="Полилиния: фигура 12">
              <a:extLst>
                <a:ext uri="{FF2B5EF4-FFF2-40B4-BE49-F238E27FC236}">
                  <a16:creationId xmlns:a16="http://schemas.microsoft.com/office/drawing/2014/main" id="{0B4C606D-CB17-4FF1-B300-8551BB9C7C52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олилиния: фигура 17">
              <a:extLst>
                <a:ext uri="{FF2B5EF4-FFF2-40B4-BE49-F238E27FC236}">
                  <a16:creationId xmlns:a16="http://schemas.microsoft.com/office/drawing/2014/main" id="{D20F56BD-D4E9-49D7-9636-6CB1E745F754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9" name="Полилиния: фигура 15">
              <a:extLst>
                <a:ext uri="{FF2B5EF4-FFF2-40B4-BE49-F238E27FC236}">
                  <a16:creationId xmlns:a16="http://schemas.microsoft.com/office/drawing/2014/main" id="{EEC14485-F263-4BA9-B5C6-C6C2DA8B5560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0">
              <a:extLst>
                <a:ext uri="{FF2B5EF4-FFF2-40B4-BE49-F238E27FC236}">
                  <a16:creationId xmlns:a16="http://schemas.microsoft.com/office/drawing/2014/main" id="{8D44ACC6-1029-45CC-B1FF-DCDEC55BBEB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3">
              <a:extLst>
                <a:ext uri="{FF2B5EF4-FFF2-40B4-BE49-F238E27FC236}">
                  <a16:creationId xmlns:a16="http://schemas.microsoft.com/office/drawing/2014/main" id="{640BDE84-9E6B-4DC1-B057-62246AD285B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D727FB-12F2-4B00-B9B4-2E85DBE8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345368" y="2655089"/>
            <a:ext cx="5652795" cy="146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74B823-46AD-4B07-AE84-16F0BBC8FE2E}"/>
              </a:ext>
            </a:extLst>
          </p:cNvPr>
          <p:cNvCxnSpPr/>
          <p:nvPr userDrawn="1"/>
        </p:nvCxnSpPr>
        <p:spPr>
          <a:xfrm>
            <a:off x="5969975" y="2677198"/>
            <a:ext cx="0" cy="150360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61A4E-1F41-4137-801F-C544DE0CAF4D}"/>
              </a:ext>
            </a:extLst>
          </p:cNvPr>
          <p:cNvCxnSpPr/>
          <p:nvPr userDrawn="1"/>
        </p:nvCxnSpPr>
        <p:spPr>
          <a:xfrm>
            <a:off x="8927119" y="2677198"/>
            <a:ext cx="0" cy="150360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C9CAFD8-EA4C-4E12-AA33-925E9BCE8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6581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E33737E-752D-419F-8F18-E35609CCA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5724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E07EDA3-09AD-4BC4-92A5-720E8D8EC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3248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2522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7A063-B7E8-41F0-B44C-CBAC3440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25A8B-4E72-478E-913E-1FE1803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F7F94-D56A-4F25-B310-06F1D7C0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1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Прямоугольник 28">
            <a:extLst>
              <a:ext uri="{FF2B5EF4-FFF2-40B4-BE49-F238E27FC236}">
                <a16:creationId xmlns:a16="http://schemas.microsoft.com/office/drawing/2014/main" id="{40BE2EAE-DEF8-4547-9314-D5CC0A644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2667427" y="-2639256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1058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0708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FD3E4B-4FBF-493F-AD7A-B5E72CF3B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276407" y="0"/>
            <a:ext cx="9915593" cy="6858000"/>
            <a:chOff x="-6856" y="0"/>
            <a:chExt cx="9915593" cy="6858000"/>
          </a:xfrm>
        </p:grpSpPr>
        <p:sp>
          <p:nvSpPr>
            <p:cNvPr id="8" name="Параллелограмм 3">
              <a:extLst>
                <a:ext uri="{FF2B5EF4-FFF2-40B4-BE49-F238E27FC236}">
                  <a16:creationId xmlns:a16="http://schemas.microsoft.com/office/drawing/2014/main" id="{3B7727C9-7BD4-44DE-AB4D-DA388EC1790D}"/>
                </a:ext>
              </a:extLst>
            </p:cNvPr>
            <p:cNvSpPr/>
            <p:nvPr userDrawn="1"/>
          </p:nvSpPr>
          <p:spPr>
            <a:xfrm flipH="1">
              <a:off x="-6856" y="0"/>
              <a:ext cx="9915593" cy="6858000"/>
            </a:xfrm>
            <a:prstGeom prst="parallelogram">
              <a:avLst>
                <a:gd name="adj" fmla="val 9226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F9F0D4-886A-43C9-8B98-D75F3D123AD9}"/>
                </a:ext>
              </a:extLst>
            </p:cNvPr>
            <p:cNvGrpSpPr/>
            <p:nvPr userDrawn="1"/>
          </p:nvGrpSpPr>
          <p:grpSpPr>
            <a:xfrm flipH="1">
              <a:off x="1223136" y="1343920"/>
              <a:ext cx="4316824" cy="4477633"/>
              <a:chOff x="861186" y="1343920"/>
              <a:chExt cx="4316824" cy="44776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94A4E7F-BFC7-482F-A3ED-1094D73BE5C1}"/>
                  </a:ext>
                </a:extLst>
              </p:cNvPr>
              <p:cNvGrpSpPr/>
              <p:nvPr userDrawn="1"/>
            </p:nvGrpSpPr>
            <p:grpSpPr>
              <a:xfrm>
                <a:off x="4619831" y="1343920"/>
                <a:ext cx="558179" cy="468000"/>
                <a:chOff x="4388904" y="1577920"/>
                <a:chExt cx="558179" cy="468000"/>
              </a:xfrm>
            </p:grpSpPr>
            <p:sp>
              <p:nvSpPr>
                <p:cNvPr id="15" name="Овал 25">
                  <a:extLst>
                    <a:ext uri="{FF2B5EF4-FFF2-40B4-BE49-F238E27FC236}">
                      <a16:creationId xmlns:a16="http://schemas.microsoft.com/office/drawing/2014/main" id="{76698BCA-19CB-41AE-BE78-374F5BA2E5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30571" y="1577920"/>
                  <a:ext cx="468000" cy="46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16" name="TextBox 15" descr="Number 1">
                  <a:extLst>
                    <a:ext uri="{FF2B5EF4-FFF2-40B4-BE49-F238E27FC236}">
                      <a16:creationId xmlns:a16="http://schemas.microsoft.com/office/drawing/2014/main" id="{506F61CE-8084-4FB8-8576-90DE19C61BBC}"/>
                    </a:ext>
                  </a:extLst>
                </p:cNvPr>
                <p:cNvSpPr txBox="1"/>
                <p:nvPr/>
              </p:nvSpPr>
              <p:spPr bwMode="blackWhite">
                <a:xfrm>
                  <a:off x="4388904" y="1616760"/>
                  <a:ext cx="558179" cy="369332"/>
                </a:xfrm>
                <a:prstGeom prst="rect">
                  <a:avLst/>
                </a:prstGeom>
                <a:noFill/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48597ED-A5D8-4E38-81E8-8DC0AD6A3937}"/>
                  </a:ext>
                </a:extLst>
              </p:cNvPr>
              <p:cNvGrpSpPr/>
              <p:nvPr userDrawn="1"/>
            </p:nvGrpSpPr>
            <p:grpSpPr>
              <a:xfrm>
                <a:off x="861186" y="5353553"/>
                <a:ext cx="558179" cy="468000"/>
                <a:chOff x="799474" y="5451491"/>
                <a:chExt cx="558179" cy="468000"/>
              </a:xfrm>
            </p:grpSpPr>
            <p:sp>
              <p:nvSpPr>
                <p:cNvPr id="18" name="Овал 25">
                  <a:extLst>
                    <a:ext uri="{FF2B5EF4-FFF2-40B4-BE49-F238E27FC236}">
                      <a16:creationId xmlns:a16="http://schemas.microsoft.com/office/drawing/2014/main" id="{5016EDD9-EDAC-4A14-9CBF-5959078A0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64" y="5451491"/>
                  <a:ext cx="468000" cy="46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19" name="TextBox 18" descr="Number 3">
                  <a:extLst>
                    <a:ext uri="{FF2B5EF4-FFF2-40B4-BE49-F238E27FC236}">
                      <a16:creationId xmlns:a16="http://schemas.microsoft.com/office/drawing/2014/main" id="{A537EC38-EF5B-4E6E-98E2-F890B5E42938}"/>
                    </a:ext>
                  </a:extLst>
                </p:cNvPr>
                <p:cNvSpPr txBox="1"/>
                <p:nvPr/>
              </p:nvSpPr>
              <p:spPr bwMode="blackWhite">
                <a:xfrm>
                  <a:off x="799474" y="5489939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61EFACB-8BDE-4751-BADB-F72B5A5F6679}"/>
                  </a:ext>
                </a:extLst>
              </p:cNvPr>
              <p:cNvGrpSpPr/>
              <p:nvPr userDrawn="1"/>
            </p:nvGrpSpPr>
            <p:grpSpPr>
              <a:xfrm>
                <a:off x="2800323" y="3270611"/>
                <a:ext cx="558179" cy="468000"/>
                <a:chOff x="2686835" y="3386632"/>
                <a:chExt cx="558179" cy="468000"/>
              </a:xfrm>
            </p:grpSpPr>
            <p:sp>
              <p:nvSpPr>
                <p:cNvPr id="21" name="Овал 25">
                  <a:extLst>
                    <a:ext uri="{FF2B5EF4-FFF2-40B4-BE49-F238E27FC236}">
                      <a16:creationId xmlns:a16="http://schemas.microsoft.com/office/drawing/2014/main" id="{C123EE02-6890-4623-975A-A512E7D3B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31925" y="3386632"/>
                  <a:ext cx="468000" cy="46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5850A4F0-C7C0-4DA2-A958-6C4289944D4A}"/>
                    </a:ext>
                  </a:extLst>
                </p:cNvPr>
                <p:cNvSpPr txBox="1"/>
                <p:nvPr/>
              </p:nvSpPr>
              <p:spPr bwMode="blackWhite">
                <a:xfrm>
                  <a:off x="2686835" y="3418440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2</a:t>
                  </a:r>
                </a:p>
              </p:txBody>
            </p:sp>
          </p:grpSp>
        </p:grp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3555" y="41910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85220" y="533577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9169" y="336165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1293" y="142009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1645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Прямоугольник 28">
            <a:extLst>
              <a:ext uri="{FF2B5EF4-FFF2-40B4-BE49-F238E27FC236}">
                <a16:creationId xmlns:a16="http://schemas.microsoft.com/office/drawing/2014/main" id="{40BE2EAE-DEF8-4547-9314-D5CC0A644219}"/>
              </a:ext>
            </a:extLst>
          </p:cNvPr>
          <p:cNvSpPr/>
          <p:nvPr userDrawn="1"/>
        </p:nvSpPr>
        <p:spPr>
          <a:xfrm rot="5400000">
            <a:off x="2667425" y="-2667425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026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026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Параллелограмм 3">
            <a:extLst>
              <a:ext uri="{FF2B5EF4-FFF2-40B4-BE49-F238E27FC236}">
                <a16:creationId xmlns:a16="http://schemas.microsoft.com/office/drawing/2014/main" id="{3B7727C9-7BD4-44DE-AB4D-DA388EC1790D}"/>
              </a:ext>
            </a:extLst>
          </p:cNvPr>
          <p:cNvSpPr/>
          <p:nvPr userDrawn="1"/>
        </p:nvSpPr>
        <p:spPr>
          <a:xfrm>
            <a:off x="-28643" y="0"/>
            <a:ext cx="9915593" cy="6858000"/>
          </a:xfrm>
          <a:prstGeom prst="parallelogram">
            <a:avLst>
              <a:gd name="adj" fmla="val 922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F9F0D4-886A-43C9-8B98-D75F3D123AD9}"/>
              </a:ext>
            </a:extLst>
          </p:cNvPr>
          <p:cNvGrpSpPr/>
          <p:nvPr userDrawn="1"/>
        </p:nvGrpSpPr>
        <p:grpSpPr>
          <a:xfrm>
            <a:off x="898153" y="1343920"/>
            <a:ext cx="4223222" cy="4477633"/>
            <a:chOff x="906276" y="1343920"/>
            <a:chExt cx="4223222" cy="4477633"/>
          </a:xfrm>
        </p:grpSpPr>
        <p:sp>
          <p:nvSpPr>
            <p:cNvPr id="15" name="Овал 25">
              <a:extLst>
                <a:ext uri="{FF2B5EF4-FFF2-40B4-BE49-F238E27FC236}">
                  <a16:creationId xmlns:a16="http://schemas.microsoft.com/office/drawing/2014/main" id="{76698BCA-19CB-41AE-BE78-374F5BA2E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1498" y="1343920"/>
              <a:ext cx="468000" cy="46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25">
              <a:extLst>
                <a:ext uri="{FF2B5EF4-FFF2-40B4-BE49-F238E27FC236}">
                  <a16:creationId xmlns:a16="http://schemas.microsoft.com/office/drawing/2014/main" id="{5016EDD9-EDAC-4A14-9CBF-5959078A0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276" y="5353553"/>
              <a:ext cx="468000" cy="46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1" name="Овал 25">
              <a:extLst>
                <a:ext uri="{FF2B5EF4-FFF2-40B4-BE49-F238E27FC236}">
                  <a16:creationId xmlns:a16="http://schemas.microsoft.com/office/drawing/2014/main" id="{C123EE02-6890-4623-975A-A512E7D3B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5413" y="3270611"/>
              <a:ext cx="468000" cy="46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23191" y="41910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356431" y="533577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3317799" y="336165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5175878" y="142009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extBox 15" descr="Number 1">
            <a:extLst>
              <a:ext uri="{FF2B5EF4-FFF2-40B4-BE49-F238E27FC236}">
                <a16:creationId xmlns:a16="http://schemas.microsoft.com/office/drawing/2014/main" id="{506F61CE-8084-4FB8-8576-90DE19C61BBC}"/>
              </a:ext>
            </a:extLst>
          </p:cNvPr>
          <p:cNvSpPr txBox="1"/>
          <p:nvPr userDrawn="1"/>
        </p:nvSpPr>
        <p:spPr bwMode="blackWhite">
          <a:xfrm>
            <a:off x="4611708" y="1382760"/>
            <a:ext cx="558179" cy="3693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" name="TextBox 21" descr="Number 2">
            <a:extLst>
              <a:ext uri="{FF2B5EF4-FFF2-40B4-BE49-F238E27FC236}">
                <a16:creationId xmlns:a16="http://schemas.microsoft.com/office/drawing/2014/main" id="{5850A4F0-C7C0-4DA2-A958-6C4289944D4A}"/>
              </a:ext>
            </a:extLst>
          </p:cNvPr>
          <p:cNvSpPr txBox="1"/>
          <p:nvPr userDrawn="1"/>
        </p:nvSpPr>
        <p:spPr bwMode="blackWhite">
          <a:xfrm>
            <a:off x="2792200" y="330241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" name="TextBox 18" descr="Number 3">
            <a:extLst>
              <a:ext uri="{FF2B5EF4-FFF2-40B4-BE49-F238E27FC236}">
                <a16:creationId xmlns:a16="http://schemas.microsoft.com/office/drawing/2014/main" id="{A537EC38-EF5B-4E6E-98E2-F890B5E42938}"/>
              </a:ext>
            </a:extLst>
          </p:cNvPr>
          <p:cNvSpPr txBox="1"/>
          <p:nvPr userDrawn="1"/>
        </p:nvSpPr>
        <p:spPr bwMode="blackWhite">
          <a:xfrm>
            <a:off x="853063" y="539200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88997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tep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Прямоугольник 28">
            <a:extLst>
              <a:ext uri="{FF2B5EF4-FFF2-40B4-BE49-F238E27FC236}">
                <a16:creationId xmlns:a16="http://schemas.microsoft.com/office/drawing/2014/main" id="{40BE2EAE-DEF8-4547-9314-D5CC0A644219}"/>
              </a:ext>
            </a:extLst>
          </p:cNvPr>
          <p:cNvSpPr/>
          <p:nvPr userDrawn="1"/>
        </p:nvSpPr>
        <p:spPr>
          <a:xfrm rot="5400000">
            <a:off x="2667425" y="-2667425"/>
            <a:ext cx="6857149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026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026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Параллелограмм 3">
            <a:extLst>
              <a:ext uri="{FF2B5EF4-FFF2-40B4-BE49-F238E27FC236}">
                <a16:creationId xmlns:a16="http://schemas.microsoft.com/office/drawing/2014/main" id="{3B7727C9-7BD4-44DE-AB4D-DA388EC1790D}"/>
              </a:ext>
            </a:extLst>
          </p:cNvPr>
          <p:cNvSpPr/>
          <p:nvPr userDrawn="1"/>
        </p:nvSpPr>
        <p:spPr>
          <a:xfrm>
            <a:off x="-28643" y="0"/>
            <a:ext cx="9915593" cy="6858000"/>
          </a:xfrm>
          <a:prstGeom prst="parallelogram">
            <a:avLst>
              <a:gd name="adj" fmla="val 922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5" name="Овал 25">
            <a:extLst>
              <a:ext uri="{FF2B5EF4-FFF2-40B4-BE49-F238E27FC236}">
                <a16:creationId xmlns:a16="http://schemas.microsoft.com/office/drawing/2014/main" id="{76698BCA-19CB-41AE-BE78-374F5BA2E571}"/>
              </a:ext>
            </a:extLst>
          </p:cNvPr>
          <p:cNvSpPr>
            <a:spLocks noChangeAspect="1"/>
          </p:cNvSpPr>
          <p:nvPr/>
        </p:nvSpPr>
        <p:spPr>
          <a:xfrm>
            <a:off x="4913541" y="983613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Овал 25">
            <a:extLst>
              <a:ext uri="{FF2B5EF4-FFF2-40B4-BE49-F238E27FC236}">
                <a16:creationId xmlns:a16="http://schemas.microsoft.com/office/drawing/2014/main" id="{5016EDD9-EDAC-4A14-9CBF-5959078A0744}"/>
              </a:ext>
            </a:extLst>
          </p:cNvPr>
          <p:cNvSpPr>
            <a:spLocks noChangeAspect="1"/>
          </p:cNvSpPr>
          <p:nvPr/>
        </p:nvSpPr>
        <p:spPr>
          <a:xfrm>
            <a:off x="1090668" y="5084596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Овал 25">
            <a:extLst>
              <a:ext uri="{FF2B5EF4-FFF2-40B4-BE49-F238E27FC236}">
                <a16:creationId xmlns:a16="http://schemas.microsoft.com/office/drawing/2014/main" id="{C123EE02-6890-4623-975A-A512E7D3B95A}"/>
              </a:ext>
            </a:extLst>
          </p:cNvPr>
          <p:cNvSpPr>
            <a:spLocks noChangeAspect="1"/>
          </p:cNvSpPr>
          <p:nvPr/>
        </p:nvSpPr>
        <p:spPr>
          <a:xfrm>
            <a:off x="3177806" y="2860426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229349" y="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518972" y="5192668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3079274" y="348617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5410184" y="95874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Овал 25">
            <a:extLst>
              <a:ext uri="{FF2B5EF4-FFF2-40B4-BE49-F238E27FC236}">
                <a16:creationId xmlns:a16="http://schemas.microsoft.com/office/drawing/2014/main" id="{618C429D-6CB9-6495-66B6-847CF037A80C}"/>
              </a:ext>
            </a:extLst>
          </p:cNvPr>
          <p:cNvSpPr>
            <a:spLocks noChangeAspect="1"/>
          </p:cNvSpPr>
          <p:nvPr userDrawn="1"/>
        </p:nvSpPr>
        <p:spPr>
          <a:xfrm>
            <a:off x="577582" y="5640387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Овал 25">
            <a:extLst>
              <a:ext uri="{FF2B5EF4-FFF2-40B4-BE49-F238E27FC236}">
                <a16:creationId xmlns:a16="http://schemas.microsoft.com/office/drawing/2014/main" id="{045CFF24-A948-2417-C95C-85C5BF14939D}"/>
              </a:ext>
            </a:extLst>
          </p:cNvPr>
          <p:cNvSpPr>
            <a:spLocks noChangeAspect="1"/>
          </p:cNvSpPr>
          <p:nvPr userDrawn="1"/>
        </p:nvSpPr>
        <p:spPr>
          <a:xfrm>
            <a:off x="2067759" y="4055156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Овал 25">
            <a:extLst>
              <a:ext uri="{FF2B5EF4-FFF2-40B4-BE49-F238E27FC236}">
                <a16:creationId xmlns:a16="http://schemas.microsoft.com/office/drawing/2014/main" id="{B484F0B9-9F33-9823-4739-DC3B4172E158}"/>
              </a:ext>
            </a:extLst>
          </p:cNvPr>
          <p:cNvSpPr>
            <a:spLocks noChangeAspect="1"/>
          </p:cNvSpPr>
          <p:nvPr userDrawn="1"/>
        </p:nvSpPr>
        <p:spPr>
          <a:xfrm>
            <a:off x="13201" y="6229348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Овал 25">
            <a:extLst>
              <a:ext uri="{FF2B5EF4-FFF2-40B4-BE49-F238E27FC236}">
                <a16:creationId xmlns:a16="http://schemas.microsoft.com/office/drawing/2014/main" id="{533B43BE-89F4-95F5-927E-E4B47440ACCC}"/>
              </a:ext>
            </a:extLst>
          </p:cNvPr>
          <p:cNvSpPr>
            <a:spLocks noChangeAspect="1"/>
          </p:cNvSpPr>
          <p:nvPr userDrawn="1"/>
        </p:nvSpPr>
        <p:spPr>
          <a:xfrm>
            <a:off x="1558668" y="4593407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Овал 25">
            <a:extLst>
              <a:ext uri="{FF2B5EF4-FFF2-40B4-BE49-F238E27FC236}">
                <a16:creationId xmlns:a16="http://schemas.microsoft.com/office/drawing/2014/main" id="{5FFC3203-4672-480D-3ADD-633D3E26D11D}"/>
              </a:ext>
            </a:extLst>
          </p:cNvPr>
          <p:cNvSpPr>
            <a:spLocks noChangeAspect="1"/>
          </p:cNvSpPr>
          <p:nvPr userDrawn="1"/>
        </p:nvSpPr>
        <p:spPr>
          <a:xfrm>
            <a:off x="2587092" y="3483724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Овал 25">
            <a:extLst>
              <a:ext uri="{FF2B5EF4-FFF2-40B4-BE49-F238E27FC236}">
                <a16:creationId xmlns:a16="http://schemas.microsoft.com/office/drawing/2014/main" id="{08E07194-B700-10A6-410E-0BC9F3E39EC7}"/>
              </a:ext>
            </a:extLst>
          </p:cNvPr>
          <p:cNvSpPr>
            <a:spLocks noChangeAspect="1"/>
          </p:cNvSpPr>
          <p:nvPr userDrawn="1"/>
        </p:nvSpPr>
        <p:spPr>
          <a:xfrm>
            <a:off x="3759968" y="2252029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Овал 25">
            <a:extLst>
              <a:ext uri="{FF2B5EF4-FFF2-40B4-BE49-F238E27FC236}">
                <a16:creationId xmlns:a16="http://schemas.microsoft.com/office/drawing/2014/main" id="{23976B14-B7A3-1B04-E777-C47F199C7EC0}"/>
              </a:ext>
            </a:extLst>
          </p:cNvPr>
          <p:cNvSpPr>
            <a:spLocks noChangeAspect="1"/>
          </p:cNvSpPr>
          <p:nvPr userDrawn="1"/>
        </p:nvSpPr>
        <p:spPr>
          <a:xfrm>
            <a:off x="4307071" y="1633119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1188C06-42B6-3611-FFCF-4E11B3EFB7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5213" y="1623912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9F12F0F0-1153-C9F9-9CB1-670E503D7F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4586" y="228771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D24F5D26-4DB3-76AE-76D1-49DC9D521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76930" y="290153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BE8341E9-0E9E-BBEA-EED6-DF5401C881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60447" y="4094934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02C68E59-00D9-FBFF-4B8E-1668B71B08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18375" y="4703242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F13EEA7-F32D-1C66-F8DF-F8C5AD9A95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29299" y="5675044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82C308A9-2E44-2056-4A35-6D94F8F4C3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7506" y="623531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TextBox 18" descr="Number 3">
            <a:extLst>
              <a:ext uri="{FF2B5EF4-FFF2-40B4-BE49-F238E27FC236}">
                <a16:creationId xmlns:a16="http://schemas.microsoft.com/office/drawing/2014/main" id="{A537EC38-EF5B-4E6E-98E2-F890B5E42938}"/>
              </a:ext>
            </a:extLst>
          </p:cNvPr>
          <p:cNvSpPr txBox="1"/>
          <p:nvPr userDrawn="1"/>
        </p:nvSpPr>
        <p:spPr bwMode="blackWhite">
          <a:xfrm>
            <a:off x="3729675" y="225656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3" name="TextBox 21" descr="Number 2">
            <a:extLst>
              <a:ext uri="{FF2B5EF4-FFF2-40B4-BE49-F238E27FC236}">
                <a16:creationId xmlns:a16="http://schemas.microsoft.com/office/drawing/2014/main" id="{5850A4F0-C7C0-4DA2-A958-6C4289944D4A}"/>
              </a:ext>
            </a:extLst>
          </p:cNvPr>
          <p:cNvSpPr txBox="1"/>
          <p:nvPr userDrawn="1"/>
        </p:nvSpPr>
        <p:spPr bwMode="blackWhite">
          <a:xfrm>
            <a:off x="4249125" y="162674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" name="TextBox 15" descr="Number 1">
            <a:extLst>
              <a:ext uri="{FF2B5EF4-FFF2-40B4-BE49-F238E27FC236}">
                <a16:creationId xmlns:a16="http://schemas.microsoft.com/office/drawing/2014/main" id="{506F61CE-8084-4FB8-8576-90DE19C61BBC}"/>
              </a:ext>
            </a:extLst>
          </p:cNvPr>
          <p:cNvSpPr txBox="1"/>
          <p:nvPr userDrawn="1"/>
        </p:nvSpPr>
        <p:spPr bwMode="blackWhite">
          <a:xfrm>
            <a:off x="4864250" y="1010912"/>
            <a:ext cx="558179" cy="3693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45951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C7C1C4D-EDE0-789F-B8CF-4BE1941DF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33" y="4277"/>
            <a:ext cx="47969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497B4B-92CE-4375-9EFC-1FCED23B3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09888" y="-7144"/>
            <a:ext cx="4883957" cy="6857998"/>
          </a:xfrm>
          <a:prstGeom prst="rect">
            <a:avLst/>
          </a:prstGeom>
          <a:solidFill>
            <a:srgbClr val="00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F6BF0A-340E-4923-AF94-305730065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H="1">
            <a:off x="-2712790" y="2451892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9" name="Полилиния: фигура 12">
              <a:extLst>
                <a:ext uri="{FF2B5EF4-FFF2-40B4-BE49-F238E27FC236}">
                  <a16:creationId xmlns:a16="http://schemas.microsoft.com/office/drawing/2014/main" id="{EDBA056C-5C3C-483A-ADBB-6ECE967BF9FC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0" name="Полилиния: фигура 17">
              <a:extLst>
                <a:ext uri="{FF2B5EF4-FFF2-40B4-BE49-F238E27FC236}">
                  <a16:creationId xmlns:a16="http://schemas.microsoft.com/office/drawing/2014/main" id="{C8A6DF64-EFDA-4FDC-95F2-CA9E904935A9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1" name="Полилиния: фигура 15">
              <a:extLst>
                <a:ext uri="{FF2B5EF4-FFF2-40B4-BE49-F238E27FC236}">
                  <a16:creationId xmlns:a16="http://schemas.microsoft.com/office/drawing/2014/main" id="{05041C2C-ACC8-4BF3-B916-0896FA1039FB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2" name="Полилиния: фигура 10">
              <a:extLst>
                <a:ext uri="{FF2B5EF4-FFF2-40B4-BE49-F238E27FC236}">
                  <a16:creationId xmlns:a16="http://schemas.microsoft.com/office/drawing/2014/main" id="{DC952B2D-D957-40DF-9D4E-84F7C8140911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3" name="Полилиния: фигура 13">
              <a:extLst>
                <a:ext uri="{FF2B5EF4-FFF2-40B4-BE49-F238E27FC236}">
                  <a16:creationId xmlns:a16="http://schemas.microsoft.com/office/drawing/2014/main" id="{42223152-ED82-47B8-AA28-8E45BF4F6F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046739-1F33-449F-A734-551C236736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034651" y="2598008"/>
            <a:ext cx="5955956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7EE7-5848-4A7E-8CDC-C84A4100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858" y="420130"/>
            <a:ext cx="5438826" cy="59559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2A2BF6-6B6F-4FDE-9C94-76A56291F7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0842" y="1089395"/>
            <a:ext cx="3657600" cy="5286692"/>
          </a:xfrm>
        </p:spPr>
        <p:txBody>
          <a:bodyPr/>
          <a:lstStyle>
            <a:lvl1pPr marL="0" indent="0">
              <a:buFont typeface="Century Gothic" panose="020B0502020202020204" pitchFamily="34" charset="0"/>
              <a:buChar char=" "/>
              <a:defRPr sz="1400"/>
            </a:lvl1pPr>
            <a:lvl2pPr marL="223838" indent="-163513">
              <a:buClr>
                <a:schemeClr val="bg1"/>
              </a:buClr>
              <a:buFont typeface="Century Gothic" panose="020B0502020202020204" pitchFamily="34" charset="0"/>
              <a:buChar char="&gt;"/>
              <a:defRPr sz="1400"/>
            </a:lvl2pPr>
            <a:lvl3pPr marL="0" indent="0">
              <a:spcBef>
                <a:spcPts val="2400"/>
              </a:spcBef>
              <a:buFont typeface="Century Gothic" panose="020B0502020202020204" pitchFamily="34" charset="0"/>
              <a:buChar char=" "/>
              <a:defRPr sz="14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cxnSp>
        <p:nvCxnSpPr>
          <p:cNvPr id="19" name="Прямая соединительная линия 24">
            <a:extLst>
              <a:ext uri="{FF2B5EF4-FFF2-40B4-BE49-F238E27FC236}">
                <a16:creationId xmlns:a16="http://schemas.microsoft.com/office/drawing/2014/main" id="{B3938D53-967E-448F-8242-8981B708525E}"/>
              </a:ext>
            </a:extLst>
          </p:cNvPr>
          <p:cNvCxnSpPr>
            <a:cxnSpLocks/>
          </p:cNvCxnSpPr>
          <p:nvPr userDrawn="1"/>
        </p:nvCxnSpPr>
        <p:spPr>
          <a:xfrm flipH="1">
            <a:off x="7301596" y="-423"/>
            <a:ext cx="13668" cy="6858423"/>
          </a:xfrm>
          <a:prstGeom prst="line">
            <a:avLst/>
          </a:prstGeom>
          <a:ln w="28575"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98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128B0DC6-2203-B191-3F41-A21942A4B2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" y="-22037"/>
            <a:ext cx="12200259" cy="68647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C0D740-CFC6-474B-AA47-789146626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4352" y="0"/>
            <a:ext cx="12206733" cy="6858000"/>
          </a:xfrm>
          <a:prstGeom prst="rect">
            <a:avLst/>
          </a:prstGeom>
          <a:solidFill>
            <a:srgbClr val="0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05DCB4-B5F3-4093-A18D-14AC0002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843967"/>
            <a:ext cx="211015" cy="5006440"/>
            <a:chOff x="6664025" y="1843967"/>
            <a:chExt cx="211015" cy="5006440"/>
          </a:xfrm>
          <a:solidFill>
            <a:schemeClr val="accent3"/>
          </a:solidFill>
        </p:grpSpPr>
        <p:cxnSp>
          <p:nvCxnSpPr>
            <p:cNvPr id="11" name="Прямая соединительная линия 24">
              <a:extLst>
                <a:ext uri="{FF2B5EF4-FFF2-40B4-BE49-F238E27FC236}">
                  <a16:creationId xmlns:a16="http://schemas.microsoft.com/office/drawing/2014/main" id="{9D622328-32D2-48BE-BE48-E20E4D2770BD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026407"/>
              <a:ext cx="777" cy="4824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25">
              <a:extLst>
                <a:ext uri="{FF2B5EF4-FFF2-40B4-BE49-F238E27FC236}">
                  <a16:creationId xmlns:a16="http://schemas.microsoft.com/office/drawing/2014/main" id="{018BA51A-7B76-4EEB-A0C9-847FAD3535A4}"/>
                </a:ext>
              </a:extLst>
            </p:cNvPr>
            <p:cNvSpPr/>
            <p:nvPr/>
          </p:nvSpPr>
          <p:spPr>
            <a:xfrm>
              <a:off x="6664025" y="1843967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76A3-68F3-44B3-A396-9AD3AB00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2274" y="2026406"/>
            <a:ext cx="4136491" cy="43934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079420-586F-4241-8C4B-7F975FA2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H="1">
            <a:off x="-2723676" y="2451892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14" name="Полилиния: фигура 12">
              <a:extLst>
                <a:ext uri="{FF2B5EF4-FFF2-40B4-BE49-F238E27FC236}">
                  <a16:creationId xmlns:a16="http://schemas.microsoft.com/office/drawing/2014/main" id="{7D4FA2E5-B76B-46E4-A9F9-D3A4F16AE985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5" name="Полилиния: фигура 17">
              <a:extLst>
                <a:ext uri="{FF2B5EF4-FFF2-40B4-BE49-F238E27FC236}">
                  <a16:creationId xmlns:a16="http://schemas.microsoft.com/office/drawing/2014/main" id="{AF8A5FC5-DA44-4DC9-BE1D-E197C2FEE718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6" name="Полилиния: фигура 15">
              <a:extLst>
                <a:ext uri="{FF2B5EF4-FFF2-40B4-BE49-F238E27FC236}">
                  <a16:creationId xmlns:a16="http://schemas.microsoft.com/office/drawing/2014/main" id="{417543D0-FB8E-45DF-A0E5-77677BB5D2C4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7" name="Полилиния: фигура 10">
              <a:extLst>
                <a:ext uri="{FF2B5EF4-FFF2-40B4-BE49-F238E27FC236}">
                  <a16:creationId xmlns:a16="http://schemas.microsoft.com/office/drawing/2014/main" id="{90773D28-8713-4BC5-8C28-12EFA9D642E4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8" name="Полилиния: фигура 13">
              <a:extLst>
                <a:ext uri="{FF2B5EF4-FFF2-40B4-BE49-F238E27FC236}">
                  <a16:creationId xmlns:a16="http://schemas.microsoft.com/office/drawing/2014/main" id="{E5988930-A431-49B8-98E5-D19F5AD532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BF968F-DC3B-47B0-A915-BC962A812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lang="en-US" sz="3600" dirty="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B4B5-F598-4588-AB55-17DD140B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1187" y="2026407"/>
            <a:ext cx="5957300" cy="43934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5F3-6153-4920-9215-37FB6FEE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3680-9C95-4B11-A93A-964E768D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0B09-428D-49DB-A70F-9B5D5B64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14F3-CC9D-4417-A30E-980283F4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1EAA-1E73-4FD7-A64E-39548383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128B0DC6-2203-B191-3F41-A21942A4B2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" y="-22037"/>
            <a:ext cx="12200259" cy="68647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C0D740-CFC6-474B-AA47-789146626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4352" y="0"/>
            <a:ext cx="12206733" cy="6858000"/>
          </a:xfrm>
          <a:prstGeom prst="rect">
            <a:avLst/>
          </a:prstGeom>
          <a:solidFill>
            <a:srgbClr val="0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05DCB4-B5F3-4093-A18D-14AC0002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843967"/>
            <a:ext cx="211015" cy="5006440"/>
            <a:chOff x="6664025" y="1843967"/>
            <a:chExt cx="211015" cy="5006440"/>
          </a:xfrm>
          <a:solidFill>
            <a:schemeClr val="accent3"/>
          </a:solidFill>
        </p:grpSpPr>
        <p:cxnSp>
          <p:nvCxnSpPr>
            <p:cNvPr id="11" name="Прямая соединительная линия 24">
              <a:extLst>
                <a:ext uri="{FF2B5EF4-FFF2-40B4-BE49-F238E27FC236}">
                  <a16:creationId xmlns:a16="http://schemas.microsoft.com/office/drawing/2014/main" id="{9D622328-32D2-48BE-BE48-E20E4D2770BD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026407"/>
              <a:ext cx="777" cy="4824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25">
              <a:extLst>
                <a:ext uri="{FF2B5EF4-FFF2-40B4-BE49-F238E27FC236}">
                  <a16:creationId xmlns:a16="http://schemas.microsoft.com/office/drawing/2014/main" id="{018BA51A-7B76-4EEB-A0C9-847FAD3535A4}"/>
                </a:ext>
              </a:extLst>
            </p:cNvPr>
            <p:cNvSpPr/>
            <p:nvPr/>
          </p:nvSpPr>
          <p:spPr>
            <a:xfrm>
              <a:off x="6664025" y="1843967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76A3-68F3-44B3-A396-9AD3AB00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2274" y="2026406"/>
            <a:ext cx="4136491" cy="43934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F968F-DC3B-47B0-A915-BC962A812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lang="en-US" sz="3600" dirty="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B4B5-F598-4588-AB55-17DD140B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1187" y="2026407"/>
            <a:ext cx="5957300" cy="43934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05DCB4-B5F3-4093-A18D-14AC0002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843967"/>
            <a:ext cx="211015" cy="5006440"/>
            <a:chOff x="6664025" y="1843967"/>
            <a:chExt cx="211015" cy="5006440"/>
          </a:xfrm>
          <a:solidFill>
            <a:schemeClr val="accent3"/>
          </a:solidFill>
        </p:grpSpPr>
        <p:cxnSp>
          <p:nvCxnSpPr>
            <p:cNvPr id="11" name="Прямая соединительная линия 24">
              <a:extLst>
                <a:ext uri="{FF2B5EF4-FFF2-40B4-BE49-F238E27FC236}">
                  <a16:creationId xmlns:a16="http://schemas.microsoft.com/office/drawing/2014/main" id="{9D622328-32D2-48BE-BE48-E20E4D2770BD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026407"/>
              <a:ext cx="777" cy="4824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25">
              <a:extLst>
                <a:ext uri="{FF2B5EF4-FFF2-40B4-BE49-F238E27FC236}">
                  <a16:creationId xmlns:a16="http://schemas.microsoft.com/office/drawing/2014/main" id="{018BA51A-7B76-4EEB-A0C9-847FAD3535A4}"/>
                </a:ext>
              </a:extLst>
            </p:cNvPr>
            <p:cNvSpPr/>
            <p:nvPr/>
          </p:nvSpPr>
          <p:spPr>
            <a:xfrm>
              <a:off x="6664025" y="1843967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76A3-68F3-44B3-A396-9AD3AB00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2274" y="2026406"/>
            <a:ext cx="4136491" cy="43934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F968F-DC3B-47B0-A915-BC962A812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lang="en-US" sz="3600" dirty="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B4B5-F598-4588-AB55-17DD140B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1187" y="2026407"/>
            <a:ext cx="5957300" cy="43934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92B5-4202-4E05-955A-BCC88BCF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0F2F1-0BC2-4DA5-99FF-AC3AFB8AE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B791-2B25-469E-A2FB-030A2020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A826-7098-45C8-B7AF-F326A685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A3E7-DD95-4E3C-8510-00C7127C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15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59EE0-0BA2-496F-B99C-5F8484069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E6E64-1F1C-4242-8541-3DEA5DB6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158B-D8F2-44E0-A203-26B9C216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F92F-25D5-4883-B6E2-764273F6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6F29-CD1B-4F5C-A56D-0E467465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432-3ED5-4249-A6F4-B401195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B306-4D71-45DD-8F3E-4BA097C0E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81BC-C016-4DDC-B809-DEFFF125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DCB5-3A50-4889-A2E3-EF35E63B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03CA-B97A-47FF-9E5A-713E611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BCCB-3456-4052-A4E4-EA266DD5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EE68-9DBE-4064-9EFE-6831F07C8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FC4AA-0528-44A7-A668-82566CA6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5E6DA-294A-4BA2-9D6D-4FB5D912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4D15-996B-4F82-86E9-1CB9B77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4331-BD36-4470-BD66-88E877C0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41A4-ADE5-467D-98FD-BC676FB6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8244-8B7F-44F3-B790-7BF369A5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53E4-37A4-4867-87B9-7AFE9A91B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24DA5-4DCA-4576-91E1-99C3DB97B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C1378-E382-4AA3-BAB8-83E617AB4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E27DF-9480-4360-86F9-51F40AC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F10D3-8F6F-4F83-9883-BC1C71C9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98A3E-09E5-4135-B474-7F1AAA0A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DA365B-2628-4BCE-9E67-2F0D16C47BD3}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7" name="Полилиния: фигура 12">
              <a:extLst>
                <a:ext uri="{FF2B5EF4-FFF2-40B4-BE49-F238E27FC236}">
                  <a16:creationId xmlns:a16="http://schemas.microsoft.com/office/drawing/2014/main" id="{1F2267F0-4480-4BD7-BD96-BEF5488A1F5E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олилиния: фигура 17">
              <a:extLst>
                <a:ext uri="{FF2B5EF4-FFF2-40B4-BE49-F238E27FC236}">
                  <a16:creationId xmlns:a16="http://schemas.microsoft.com/office/drawing/2014/main" id="{76B36DBC-DC07-4F87-90B2-0249EC01293E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5">
              <a:extLst>
                <a:ext uri="{FF2B5EF4-FFF2-40B4-BE49-F238E27FC236}">
                  <a16:creationId xmlns:a16="http://schemas.microsoft.com/office/drawing/2014/main" id="{16D55E62-E1AE-4B3D-A734-C19E272D1572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0">
              <a:extLst>
                <a:ext uri="{FF2B5EF4-FFF2-40B4-BE49-F238E27FC236}">
                  <a16:creationId xmlns:a16="http://schemas.microsoft.com/office/drawing/2014/main" id="{65A6F525-77E9-4B88-8E70-21DBA057EA63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3">
              <a:extLst>
                <a:ext uri="{FF2B5EF4-FFF2-40B4-BE49-F238E27FC236}">
                  <a16:creationId xmlns:a16="http://schemas.microsoft.com/office/drawing/2014/main" id="{ACD258A8-5300-4D12-968F-5FEBDC16AE29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9D421-3580-462F-85CF-DD9732A68A94}"/>
              </a:ext>
            </a:extLst>
          </p:cNvPr>
          <p:cNvGrpSpPr/>
          <p:nvPr userDrawn="1"/>
        </p:nvGrpSpPr>
        <p:grpSpPr>
          <a:xfrm>
            <a:off x="533563" y="1885850"/>
            <a:ext cx="211015" cy="4944470"/>
            <a:chOff x="533563" y="1885850"/>
            <a:chExt cx="211015" cy="4944470"/>
          </a:xfrm>
          <a:solidFill>
            <a:schemeClr val="accent3"/>
          </a:solidFill>
        </p:grpSpPr>
        <p:cxnSp>
          <p:nvCxnSpPr>
            <p:cNvPr id="13" name="Прямая соединительная линия 24">
              <a:extLst>
                <a:ext uri="{FF2B5EF4-FFF2-40B4-BE49-F238E27FC236}">
                  <a16:creationId xmlns:a16="http://schemas.microsoft.com/office/drawing/2014/main" id="{DE8E9744-8CDB-421C-962A-44A5120AF0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970320"/>
              <a:ext cx="0" cy="4860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25">
              <a:extLst>
                <a:ext uri="{FF2B5EF4-FFF2-40B4-BE49-F238E27FC236}">
                  <a16:creationId xmlns:a16="http://schemas.microsoft.com/office/drawing/2014/main" id="{C8931D30-63ED-42E9-BEDB-9DAED42116D2}"/>
                </a:ext>
              </a:extLst>
            </p:cNvPr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5EEAC38-1AB2-4532-9A19-2A4A9572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DA365B-2628-4BCE-9E67-2F0D16C47BD3}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7" name="Полилиния: фигура 12">
              <a:extLst>
                <a:ext uri="{FF2B5EF4-FFF2-40B4-BE49-F238E27FC236}">
                  <a16:creationId xmlns:a16="http://schemas.microsoft.com/office/drawing/2014/main" id="{1F2267F0-4480-4BD7-BD96-BEF5488A1F5E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олилиния: фигура 17">
              <a:extLst>
                <a:ext uri="{FF2B5EF4-FFF2-40B4-BE49-F238E27FC236}">
                  <a16:creationId xmlns:a16="http://schemas.microsoft.com/office/drawing/2014/main" id="{76B36DBC-DC07-4F87-90B2-0249EC01293E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5">
              <a:extLst>
                <a:ext uri="{FF2B5EF4-FFF2-40B4-BE49-F238E27FC236}">
                  <a16:creationId xmlns:a16="http://schemas.microsoft.com/office/drawing/2014/main" id="{16D55E62-E1AE-4B3D-A734-C19E272D1572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0">
              <a:extLst>
                <a:ext uri="{FF2B5EF4-FFF2-40B4-BE49-F238E27FC236}">
                  <a16:creationId xmlns:a16="http://schemas.microsoft.com/office/drawing/2014/main" id="{65A6F525-77E9-4B88-8E70-21DBA057EA63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3">
              <a:extLst>
                <a:ext uri="{FF2B5EF4-FFF2-40B4-BE49-F238E27FC236}">
                  <a16:creationId xmlns:a16="http://schemas.microsoft.com/office/drawing/2014/main" id="{ACD258A8-5300-4D12-968F-5FEBDC16AE29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9D421-3580-462F-85CF-DD9732A68A94}"/>
              </a:ext>
            </a:extLst>
          </p:cNvPr>
          <p:cNvGrpSpPr/>
          <p:nvPr userDrawn="1"/>
        </p:nvGrpSpPr>
        <p:grpSpPr>
          <a:xfrm>
            <a:off x="5988111" y="1913530"/>
            <a:ext cx="211015" cy="4944470"/>
            <a:chOff x="533563" y="1885850"/>
            <a:chExt cx="211015" cy="4944470"/>
          </a:xfrm>
          <a:solidFill>
            <a:schemeClr val="accent3"/>
          </a:solidFill>
        </p:grpSpPr>
        <p:cxnSp>
          <p:nvCxnSpPr>
            <p:cNvPr id="13" name="Прямая соединительная линия 24">
              <a:extLst>
                <a:ext uri="{FF2B5EF4-FFF2-40B4-BE49-F238E27FC236}">
                  <a16:creationId xmlns:a16="http://schemas.microsoft.com/office/drawing/2014/main" id="{DE8E9744-8CDB-421C-962A-44A5120AF0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970320"/>
              <a:ext cx="0" cy="4860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25">
              <a:extLst>
                <a:ext uri="{FF2B5EF4-FFF2-40B4-BE49-F238E27FC236}">
                  <a16:creationId xmlns:a16="http://schemas.microsoft.com/office/drawing/2014/main" id="{C8931D30-63ED-42E9-BEDB-9DAED42116D2}"/>
                </a:ext>
              </a:extLst>
            </p:cNvPr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5EEAC38-1AB2-4532-9A19-2A4A9572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DA365B-2628-4BCE-9E67-2F0D16C47BD3}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7" name="Полилиния: фигура 12">
              <a:extLst>
                <a:ext uri="{FF2B5EF4-FFF2-40B4-BE49-F238E27FC236}">
                  <a16:creationId xmlns:a16="http://schemas.microsoft.com/office/drawing/2014/main" id="{1F2267F0-4480-4BD7-BD96-BEF5488A1F5E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олилиния: фигура 17">
              <a:extLst>
                <a:ext uri="{FF2B5EF4-FFF2-40B4-BE49-F238E27FC236}">
                  <a16:creationId xmlns:a16="http://schemas.microsoft.com/office/drawing/2014/main" id="{76B36DBC-DC07-4F87-90B2-0249EC01293E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5">
              <a:extLst>
                <a:ext uri="{FF2B5EF4-FFF2-40B4-BE49-F238E27FC236}">
                  <a16:creationId xmlns:a16="http://schemas.microsoft.com/office/drawing/2014/main" id="{16D55E62-E1AE-4B3D-A734-C19E272D1572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0">
              <a:extLst>
                <a:ext uri="{FF2B5EF4-FFF2-40B4-BE49-F238E27FC236}">
                  <a16:creationId xmlns:a16="http://schemas.microsoft.com/office/drawing/2014/main" id="{65A6F525-77E9-4B88-8E70-21DBA057EA63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3">
              <a:extLst>
                <a:ext uri="{FF2B5EF4-FFF2-40B4-BE49-F238E27FC236}">
                  <a16:creationId xmlns:a16="http://schemas.microsoft.com/office/drawing/2014/main" id="{ACD258A8-5300-4D12-968F-5FEBDC16AE29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cxnSp>
        <p:nvCxnSpPr>
          <p:cNvPr id="13" name="Прямая соединительная линия 24">
            <a:extLst>
              <a:ext uri="{FF2B5EF4-FFF2-40B4-BE49-F238E27FC236}">
                <a16:creationId xmlns:a16="http://schemas.microsoft.com/office/drawing/2014/main" id="{DE8E9744-8CDB-421C-962A-44A5120AF055}"/>
              </a:ext>
            </a:extLst>
          </p:cNvPr>
          <p:cNvCxnSpPr>
            <a:cxnSpLocks/>
          </p:cNvCxnSpPr>
          <p:nvPr/>
        </p:nvCxnSpPr>
        <p:spPr>
          <a:xfrm>
            <a:off x="731579" y="1998000"/>
            <a:ext cx="0" cy="4860000"/>
          </a:xfrm>
          <a:prstGeom prst="line">
            <a:avLst/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45EEAC38-1AB2-4532-9A19-2A4A9572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AA9D872-DD5E-3C32-DB65-5DDD416122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2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8083C5-58EB-4807-9B60-116294635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3563" y="1733444"/>
            <a:ext cx="211015" cy="5117787"/>
            <a:chOff x="533563" y="1733444"/>
            <a:chExt cx="211015" cy="5117787"/>
          </a:xfrm>
          <a:solidFill>
            <a:schemeClr val="accent6"/>
          </a:solidFill>
        </p:grpSpPr>
        <p:cxnSp>
          <p:nvCxnSpPr>
            <p:cNvPr id="17" name="Прямая соединительная линия 24">
              <a:extLst>
                <a:ext uri="{FF2B5EF4-FFF2-40B4-BE49-F238E27FC236}">
                  <a16:creationId xmlns:a16="http://schemas.microsoft.com/office/drawing/2014/main" id="{DF34E1D4-A43E-4BE1-A890-D3ADB1CB4CAF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883231"/>
              <a:ext cx="0" cy="4968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25">
              <a:extLst>
                <a:ext uri="{FF2B5EF4-FFF2-40B4-BE49-F238E27FC236}">
                  <a16:creationId xmlns:a16="http://schemas.microsoft.com/office/drawing/2014/main" id="{C2281663-16EA-4AFF-9606-50708C41AEC6}"/>
                </a:ext>
              </a:extLst>
            </p:cNvPr>
            <p:cNvSpPr/>
            <p:nvPr/>
          </p:nvSpPr>
          <p:spPr>
            <a:xfrm>
              <a:off x="533563" y="1733444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905A2929-5718-4963-B98D-6EA11DCB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664A8-AB32-4E3B-8099-1CDE1F9B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1ECE-BC3B-4EBF-831C-507DA214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1683-D23C-4704-91BB-83D32A0E4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9B45779-A330-4329-B18E-C4060289A791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E818-6B60-4D24-9954-64A147DE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C2BE-369C-4A16-8782-2C9D0F112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2537C2E-C92C-4AC8-B017-4CD647E6EBF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0" r:id="rId7"/>
    <p:sldLayoutId id="2147483671" r:id="rId8"/>
    <p:sldLayoutId id="2147483661" r:id="rId9"/>
    <p:sldLayoutId id="2147483664" r:id="rId10"/>
    <p:sldLayoutId id="2147483666" r:id="rId11"/>
    <p:sldLayoutId id="2147483667" r:id="rId12"/>
    <p:sldLayoutId id="2147483660" r:id="rId13"/>
    <p:sldLayoutId id="2147483655" r:id="rId14"/>
    <p:sldLayoutId id="2147483662" r:id="rId15"/>
    <p:sldLayoutId id="2147483663" r:id="rId16"/>
    <p:sldLayoutId id="2147483665" r:id="rId17"/>
    <p:sldLayoutId id="2147483656" r:id="rId18"/>
    <p:sldLayoutId id="2147483657" r:id="rId19"/>
    <p:sldLayoutId id="2147483668" r:id="rId20"/>
    <p:sldLayoutId id="2147483669" r:id="rId21"/>
    <p:sldLayoutId id="2147483658" r:id="rId22"/>
    <p:sldLayoutId id="2147483659" r:id="rId2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hyperlink" Target="https://nodejs.org/f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DDD6-2306-4FF9-BE29-F7C86162E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Comprendre les concepts de </a:t>
            </a:r>
            <a:r>
              <a:rPr lang="fr-FR" dirty="0" err="1"/>
              <a:t>React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08094-062C-4293-B229-27222199C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85698"/>
          </a:xfrm>
        </p:spPr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Objectifs</a:t>
            </a:r>
            <a:endParaRPr lang="en-US" dirty="0">
              <a:latin typeface="Century Gothic" panose="020B0502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tabLst>
                <a:tab pos="290513" algn="l"/>
              </a:tabLst>
            </a:pPr>
            <a:r>
              <a:rPr lang="fr-FR" dirty="0">
                <a:latin typeface="Century Gothic" panose="020B0502020202020204" pitchFamily="34" charset="0"/>
              </a:rPr>
              <a:t>Comprendre les concepts fondamentaux de </a:t>
            </a:r>
            <a:r>
              <a:rPr lang="fr-FR" dirty="0" err="1">
                <a:latin typeface="Century Gothic" panose="020B0502020202020204" pitchFamily="34" charset="0"/>
              </a:rPr>
              <a:t>React</a:t>
            </a:r>
            <a:endParaRPr lang="fr-FR" dirty="0">
              <a:latin typeface="Century Gothic" panose="020B0502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tabLst>
                <a:tab pos="290513" algn="l"/>
              </a:tabLst>
            </a:pPr>
            <a:r>
              <a:rPr lang="fr-FR" dirty="0">
                <a:latin typeface="Century Gothic" panose="020B0502020202020204" pitchFamily="34" charset="0"/>
              </a:rPr>
              <a:t>Découvrir la structure d'une application </a:t>
            </a:r>
            <a:r>
              <a:rPr lang="fr-FR" dirty="0" err="1">
                <a:latin typeface="Century Gothic" panose="020B0502020202020204" pitchFamily="34" charset="0"/>
              </a:rPr>
              <a:t>React</a:t>
            </a:r>
            <a:r>
              <a:rPr lang="fr-FR" dirty="0">
                <a:latin typeface="Century Gothic" panose="020B0502020202020204" pitchFamily="34" charset="0"/>
              </a:rPr>
              <a:t> et ses principaux composants</a:t>
            </a:r>
          </a:p>
          <a:p>
            <a:pPr marL="457200" indent="-457200" algn="l">
              <a:buFont typeface="Arial" panose="020B0604020202020204" pitchFamily="34" charset="0"/>
              <a:buChar char="•"/>
              <a:tabLst>
                <a:tab pos="290513" algn="l"/>
              </a:tabLst>
            </a:pPr>
            <a:r>
              <a:rPr lang="fr-FR" dirty="0">
                <a:latin typeface="Century Gothic" panose="020B0502020202020204" pitchFamily="34" charset="0"/>
              </a:rPr>
              <a:t>Mettre en pratique avec un premier composant interactif en direct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4A0C7-749B-2F33-7F70-8E7735CF5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234A-4EC5-90D2-304D-C997787E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Intégrer </a:t>
            </a:r>
            <a:r>
              <a:rPr lang="fr-FR" dirty="0" err="1"/>
              <a:t>React</a:t>
            </a:r>
            <a:r>
              <a:rPr lang="fr-FR" dirty="0"/>
              <a:t> dans une page HTML existante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0A20D07A-7685-2B0E-A8C3-4D46E54C9301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Ajouter JSX à votre projet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5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45E66EEA-0D8F-A551-A12F-DA1F7E57F015}"/>
              </a:ext>
            </a:extLst>
          </p:cNvPr>
          <p:cNvSpPr txBox="1">
            <a:spLocks/>
          </p:cNvSpPr>
          <p:nvPr/>
        </p:nvSpPr>
        <p:spPr>
          <a:xfrm>
            <a:off x="1034286" y="2348715"/>
            <a:ext cx="6688418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Prérequis</a:t>
            </a:r>
            <a:r>
              <a:rPr lang="fr-FR" sz="1400" i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: Node.js installé sur votre ordinateur  </a:t>
            </a:r>
            <a:endParaRPr lang="en-US" sz="1400" i="1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7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6B4F4EE8-D624-6718-D70B-43707BB822E8}"/>
              </a:ext>
            </a:extLst>
          </p:cNvPr>
          <p:cNvSpPr txBox="1">
            <a:spLocks/>
          </p:cNvSpPr>
          <p:nvPr/>
        </p:nvSpPr>
        <p:spPr>
          <a:xfrm>
            <a:off x="1034285" y="2783708"/>
            <a:ext cx="5167731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Exécuter les commande dans le terminal de votre projet : 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9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3D6666CD-22BF-7DA8-1BCD-E0E258372400}"/>
              </a:ext>
            </a:extLst>
          </p:cNvPr>
          <p:cNvSpPr txBox="1">
            <a:spLocks/>
          </p:cNvSpPr>
          <p:nvPr/>
        </p:nvSpPr>
        <p:spPr>
          <a:xfrm>
            <a:off x="1034285" y="3213769"/>
            <a:ext cx="5167731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1. </a:t>
            </a:r>
            <a:r>
              <a:rPr lang="en-US" sz="1400" b="1" i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npm</a:t>
            </a:r>
            <a:r>
              <a:rPr lang="en-US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</a:t>
            </a:r>
            <a:r>
              <a:rPr lang="en-US" sz="1400" b="1" i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init</a:t>
            </a:r>
            <a:r>
              <a:rPr lang="en-US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-y</a:t>
            </a:r>
          </a:p>
        </p:txBody>
      </p:sp>
      <p:sp>
        <p:nvSpPr>
          <p:cNvPr id="12" name="Овал 25">
            <a:extLst>
              <a:ext uri="{FF2B5EF4-FFF2-40B4-BE49-F238E27FC236}">
                <a16:creationId xmlns:a16="http://schemas.microsoft.com/office/drawing/2014/main" id="{8F8430B8-E89D-EC44-FB3A-8D1922FA2788}"/>
              </a:ext>
            </a:extLst>
          </p:cNvPr>
          <p:cNvSpPr/>
          <p:nvPr/>
        </p:nvSpPr>
        <p:spPr>
          <a:xfrm>
            <a:off x="515249" y="4311090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32630048-C133-827F-D6FD-38574B0BF3B9}"/>
              </a:ext>
            </a:extLst>
          </p:cNvPr>
          <p:cNvSpPr txBox="1">
            <a:spLocks/>
          </p:cNvSpPr>
          <p:nvPr/>
        </p:nvSpPr>
        <p:spPr>
          <a:xfrm>
            <a:off x="1034286" y="4256763"/>
            <a:ext cx="5071239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Lancer le préprocesseur JSX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4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F84243E8-0E29-872E-4689-325E9FF8E29C}"/>
              </a:ext>
            </a:extLst>
          </p:cNvPr>
          <p:cNvSpPr txBox="1">
            <a:spLocks/>
          </p:cNvSpPr>
          <p:nvPr/>
        </p:nvSpPr>
        <p:spPr>
          <a:xfrm>
            <a:off x="1034285" y="4618828"/>
            <a:ext cx="5964731" cy="675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400" b="1" i="1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npx</a:t>
            </a:r>
            <a:r>
              <a:rPr lang="en-US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babel --watch </a:t>
            </a:r>
            <a:r>
              <a:rPr lang="en-US" sz="1400" b="1" i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src</a:t>
            </a:r>
            <a:r>
              <a:rPr lang="en-US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--out-</a:t>
            </a:r>
            <a:r>
              <a:rPr lang="en-US" sz="1400" b="1" i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dir</a:t>
            </a:r>
            <a:r>
              <a:rPr lang="en-US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. --presets react-app/prod</a:t>
            </a:r>
          </a:p>
        </p:txBody>
      </p:sp>
      <p:sp>
        <p:nvSpPr>
          <p:cNvPr id="18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2E2E84A1-FDFC-2504-CAAB-36D96C844FEB}"/>
              </a:ext>
            </a:extLst>
          </p:cNvPr>
          <p:cNvSpPr txBox="1">
            <a:spLocks/>
          </p:cNvSpPr>
          <p:nvPr/>
        </p:nvSpPr>
        <p:spPr>
          <a:xfrm>
            <a:off x="1034286" y="5398039"/>
            <a:ext cx="7286754" cy="864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Analyser les nouveaux fichier ajoutés après compilation.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Dans index.html, modifier le chemin d’accès à index.js  vers le nouveau fichier crée à la racine du site.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Tester votre projet.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BD99CB1-272D-AE04-08B4-F32790C02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546" y="2100116"/>
            <a:ext cx="1912786" cy="4313294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065FA40-CE1A-BDFF-4919-72BDC435A6AD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 flipV="1">
            <a:off x="6999016" y="4256763"/>
            <a:ext cx="1579530" cy="6995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5EDE4FC7-DF0A-CADD-F7DE-07A75EEAA430}"/>
              </a:ext>
            </a:extLst>
          </p:cNvPr>
          <p:cNvSpPr txBox="1">
            <a:spLocks/>
          </p:cNvSpPr>
          <p:nvPr/>
        </p:nvSpPr>
        <p:spPr>
          <a:xfrm>
            <a:off x="1034285" y="3622467"/>
            <a:ext cx="5167731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2. </a:t>
            </a:r>
            <a:r>
              <a:rPr lang="en-US" sz="1400" b="1" i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npm</a:t>
            </a:r>
            <a:r>
              <a:rPr lang="en-US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install babel-cli@6 babel-preset-react-app@3</a:t>
            </a:r>
          </a:p>
        </p:txBody>
      </p:sp>
      <p:pic>
        <p:nvPicPr>
          <p:cNvPr id="4" name="Graphique 3" descr="Crayon">
            <a:extLst>
              <a:ext uri="{FF2B5EF4-FFF2-40B4-BE49-F238E27FC236}">
                <a16:creationId xmlns:a16="http://schemas.microsoft.com/office/drawing/2014/main" id="{F08002C4-DBF9-043B-BA36-567F71476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545" y="5452260"/>
            <a:ext cx="399740" cy="3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E4E02-8D65-92DC-3480-09B84A77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du compilateur Babel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203991-BB04-DA8B-8044-36EC3CE516CF}"/>
              </a:ext>
            </a:extLst>
          </p:cNvPr>
          <p:cNvSpPr txBox="1"/>
          <p:nvPr/>
        </p:nvSpPr>
        <p:spPr>
          <a:xfrm>
            <a:off x="1052153" y="1993666"/>
            <a:ext cx="6094476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err="1"/>
              <a:t>npm</a:t>
            </a:r>
            <a:r>
              <a:rPr lang="fr-FR" dirty="0"/>
              <a:t> init -y </a:t>
            </a:r>
          </a:p>
          <a:p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/>
              <a:t>  "</a:t>
            </a:r>
            <a:r>
              <a:rPr lang="fr-FR" dirty="0" err="1"/>
              <a:t>name</a:t>
            </a:r>
            <a:r>
              <a:rPr lang="fr-FR" dirty="0"/>
              <a:t>": "projet-</a:t>
            </a:r>
            <a:r>
              <a:rPr lang="fr-FR" dirty="0" err="1"/>
              <a:t>react</a:t>
            </a:r>
            <a:r>
              <a:rPr lang="fr-FR" dirty="0"/>
              <a:t>",</a:t>
            </a:r>
          </a:p>
          <a:p>
            <a:r>
              <a:rPr lang="fr-FR" dirty="0"/>
              <a:t>  "version": "1.0.0",</a:t>
            </a:r>
          </a:p>
          <a:p>
            <a:r>
              <a:rPr lang="fr-FR" dirty="0"/>
              <a:t>  "main": "index.js",</a:t>
            </a:r>
          </a:p>
          <a:p>
            <a:r>
              <a:rPr lang="fr-FR" dirty="0"/>
              <a:t>  "scripts": {</a:t>
            </a:r>
          </a:p>
          <a:p>
            <a:r>
              <a:rPr lang="fr-FR" dirty="0"/>
              <a:t>    "test": "</a:t>
            </a:r>
            <a:r>
              <a:rPr lang="fr-FR" dirty="0" err="1"/>
              <a:t>echo</a:t>
            </a:r>
            <a:r>
              <a:rPr lang="fr-FR" dirty="0"/>
              <a:t> \"</a:t>
            </a:r>
            <a:r>
              <a:rPr lang="fr-FR" dirty="0" err="1"/>
              <a:t>Error</a:t>
            </a:r>
            <a:r>
              <a:rPr lang="fr-FR" dirty="0"/>
              <a:t>: no test </a:t>
            </a:r>
            <a:r>
              <a:rPr lang="fr-FR" dirty="0" err="1"/>
              <a:t>specified</a:t>
            </a:r>
            <a:r>
              <a:rPr lang="fr-FR" dirty="0"/>
              <a:t>\" &amp;&amp; exit 1"</a:t>
            </a:r>
          </a:p>
          <a:p>
            <a:r>
              <a:rPr lang="fr-FR" dirty="0"/>
              <a:t>  },</a:t>
            </a:r>
          </a:p>
          <a:p>
            <a:r>
              <a:rPr lang="fr-FR" dirty="0"/>
              <a:t>  "keywords": [],</a:t>
            </a:r>
          </a:p>
          <a:p>
            <a:r>
              <a:rPr lang="fr-FR" dirty="0"/>
              <a:t>  "</a:t>
            </a:r>
            <a:r>
              <a:rPr lang="fr-FR" dirty="0" err="1"/>
              <a:t>author</a:t>
            </a:r>
            <a:r>
              <a:rPr lang="fr-FR" dirty="0"/>
              <a:t>": "",</a:t>
            </a:r>
          </a:p>
          <a:p>
            <a:r>
              <a:rPr lang="fr-FR" dirty="0"/>
              <a:t>  "</a:t>
            </a:r>
            <a:r>
              <a:rPr lang="fr-FR" dirty="0" err="1"/>
              <a:t>license</a:t>
            </a:r>
            <a:r>
              <a:rPr lang="fr-FR" dirty="0"/>
              <a:t>": "ISC",</a:t>
            </a:r>
          </a:p>
          <a:p>
            <a:r>
              <a:rPr lang="fr-FR" dirty="0"/>
              <a:t>  "description": ""</a:t>
            </a:r>
          </a:p>
          <a:p>
            <a:r>
              <a:rPr lang="fr-FR" dirty="0"/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95E07B6-FC23-ADB5-94D3-1E9B8CB5254E}"/>
              </a:ext>
            </a:extLst>
          </p:cNvPr>
          <p:cNvSpPr txBox="1"/>
          <p:nvPr/>
        </p:nvSpPr>
        <p:spPr>
          <a:xfrm>
            <a:off x="3236552" y="1993666"/>
            <a:ext cx="8684514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babel-cli@6 babel-preset-react-app@3</a:t>
            </a:r>
          </a:p>
          <a:p>
            <a:r>
              <a:rPr lang="en-US" dirty="0"/>
              <a:t>7 packages are looking for funding</a:t>
            </a:r>
          </a:p>
          <a:p>
            <a:r>
              <a:rPr lang="en-US" dirty="0"/>
              <a:t>  run `</a:t>
            </a:r>
            <a:r>
              <a:rPr lang="en-US" dirty="0" err="1"/>
              <a:t>npm</a:t>
            </a:r>
            <a:r>
              <a:rPr lang="en-US" dirty="0"/>
              <a:t> fund` for details</a:t>
            </a:r>
          </a:p>
          <a:p>
            <a:endParaRPr lang="en-US" dirty="0"/>
          </a:p>
          <a:p>
            <a:r>
              <a:rPr lang="en-US" dirty="0"/>
              <a:t>35 vulnerabilities (3 moderate, 3 high, 29 critical)</a:t>
            </a:r>
          </a:p>
          <a:p>
            <a:endParaRPr lang="en-US" dirty="0"/>
          </a:p>
          <a:p>
            <a:r>
              <a:rPr lang="en-US" dirty="0"/>
              <a:t>To address issues that do not require attention, run:</a:t>
            </a:r>
          </a:p>
          <a:p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audit fix</a:t>
            </a:r>
          </a:p>
          <a:p>
            <a:endParaRPr lang="en-US" dirty="0"/>
          </a:p>
          <a:p>
            <a:r>
              <a:rPr lang="en-US" dirty="0"/>
              <a:t>To address all issues possible (including breaking changes), run:</a:t>
            </a:r>
          </a:p>
          <a:p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audit fix --force</a:t>
            </a:r>
          </a:p>
          <a:p>
            <a:endParaRPr lang="en-US" dirty="0"/>
          </a:p>
          <a:p>
            <a:r>
              <a:rPr lang="en-US" dirty="0"/>
              <a:t>Some issues need review, and may require choosing</a:t>
            </a:r>
          </a:p>
          <a:p>
            <a:r>
              <a:rPr lang="en-US" dirty="0"/>
              <a:t>a different dependency.</a:t>
            </a:r>
          </a:p>
          <a:p>
            <a:endParaRPr lang="en-US" dirty="0"/>
          </a:p>
          <a:p>
            <a:r>
              <a:rPr lang="en-US" dirty="0"/>
              <a:t>Run `</a:t>
            </a:r>
            <a:r>
              <a:rPr lang="en-US" dirty="0" err="1"/>
              <a:t>npm</a:t>
            </a:r>
            <a:r>
              <a:rPr lang="en-US" dirty="0"/>
              <a:t> audit` for details.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887827A-D76D-C047-9936-EECB96544975}"/>
              </a:ext>
            </a:extLst>
          </p:cNvPr>
          <p:cNvSpPr txBox="1"/>
          <p:nvPr/>
        </p:nvSpPr>
        <p:spPr>
          <a:xfrm>
            <a:off x="5818132" y="3978825"/>
            <a:ext cx="609447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err="1"/>
              <a:t>babel</a:t>
            </a:r>
            <a:r>
              <a:rPr lang="fr-FR" dirty="0"/>
              <a:t> --</a:t>
            </a:r>
            <a:r>
              <a:rPr lang="fr-FR" dirty="0" err="1"/>
              <a:t>watch</a:t>
            </a:r>
            <a:r>
              <a:rPr lang="fr-FR" dirty="0"/>
              <a:t> src --out-</a:t>
            </a:r>
            <a:r>
              <a:rPr lang="fr-FR" dirty="0" err="1"/>
              <a:t>dir</a:t>
            </a:r>
            <a:r>
              <a:rPr lang="fr-FR" dirty="0"/>
              <a:t> . --</a:t>
            </a:r>
            <a:r>
              <a:rPr lang="fr-FR" dirty="0" err="1"/>
              <a:t>presets</a:t>
            </a:r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-app/prod</a:t>
            </a:r>
          </a:p>
          <a:p>
            <a:r>
              <a:rPr lang="fr-FR" dirty="0"/>
              <a:t>src\app.js -&gt; app.js</a:t>
            </a:r>
          </a:p>
          <a:p>
            <a:r>
              <a:rPr lang="fr-FR" dirty="0"/>
              <a:t>src\</a:t>
            </a:r>
            <a:r>
              <a:rPr lang="fr-FR" dirty="0" err="1"/>
              <a:t>compoment</a:t>
            </a:r>
            <a:r>
              <a:rPr lang="fr-FR" dirty="0"/>
              <a:t>\footer.js -&gt; </a:t>
            </a:r>
            <a:r>
              <a:rPr lang="fr-FR" dirty="0" err="1"/>
              <a:t>compoment</a:t>
            </a:r>
            <a:r>
              <a:rPr lang="fr-FR" dirty="0"/>
              <a:t>\footer.js</a:t>
            </a:r>
          </a:p>
          <a:p>
            <a:r>
              <a:rPr lang="fr-FR" dirty="0"/>
              <a:t>src\</a:t>
            </a:r>
            <a:r>
              <a:rPr lang="fr-FR" dirty="0" err="1"/>
              <a:t>compoment</a:t>
            </a:r>
            <a:r>
              <a:rPr lang="fr-FR" dirty="0"/>
              <a:t>\header.js -&gt; </a:t>
            </a:r>
            <a:r>
              <a:rPr lang="fr-FR" dirty="0" err="1"/>
              <a:t>compoment</a:t>
            </a:r>
            <a:r>
              <a:rPr lang="fr-FR" dirty="0"/>
              <a:t>\header.js</a:t>
            </a:r>
          </a:p>
          <a:p>
            <a:r>
              <a:rPr lang="fr-FR" dirty="0"/>
              <a:t>src\</a:t>
            </a:r>
            <a:r>
              <a:rPr lang="fr-FR" dirty="0" err="1"/>
              <a:t>compoment</a:t>
            </a:r>
            <a:r>
              <a:rPr lang="fr-FR" dirty="0"/>
              <a:t>\main.js -&gt; </a:t>
            </a:r>
            <a:r>
              <a:rPr lang="fr-FR" dirty="0" err="1"/>
              <a:t>compoment</a:t>
            </a:r>
            <a:r>
              <a:rPr lang="fr-FR" dirty="0"/>
              <a:t>\main.js</a:t>
            </a:r>
          </a:p>
          <a:p>
            <a:r>
              <a:rPr lang="fr-FR" dirty="0"/>
              <a:t>src\index.js -&gt; index.js</a:t>
            </a:r>
          </a:p>
        </p:txBody>
      </p:sp>
    </p:spTree>
    <p:extLst>
      <p:ext uri="{BB962C8B-B14F-4D97-AF65-F5344CB8AC3E}">
        <p14:creationId xmlns:p14="http://schemas.microsoft.com/office/powerpoint/2010/main" val="63503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0AC58-3A71-BC77-A9C5-F5CEA4EC2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E9FE-3B78-730D-5C10-972206AE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E3660E7B-CCCE-BBD4-5025-7F5C4D935472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6694571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Qu’est-ce que JSX et pourquoi est-il utile en 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?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Овал 25">
            <a:extLst>
              <a:ext uri="{FF2B5EF4-FFF2-40B4-BE49-F238E27FC236}">
                <a16:creationId xmlns:a16="http://schemas.microsoft.com/office/drawing/2014/main" id="{E32B846F-FE06-63DF-5460-6DFED9994800}"/>
              </a:ext>
            </a:extLst>
          </p:cNvPr>
          <p:cNvSpPr/>
          <p:nvPr/>
        </p:nvSpPr>
        <p:spPr>
          <a:xfrm>
            <a:off x="515249" y="3017862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Овал 25">
            <a:extLst>
              <a:ext uri="{FF2B5EF4-FFF2-40B4-BE49-F238E27FC236}">
                <a16:creationId xmlns:a16="http://schemas.microsoft.com/office/drawing/2014/main" id="{EBA9B366-9EE1-C24A-8E10-A087CC04347C}"/>
              </a:ext>
            </a:extLst>
          </p:cNvPr>
          <p:cNvSpPr/>
          <p:nvPr/>
        </p:nvSpPr>
        <p:spPr>
          <a:xfrm>
            <a:off x="515249" y="4150433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19A579E0-46D0-8E97-71B7-C421C617F877}"/>
              </a:ext>
            </a:extLst>
          </p:cNvPr>
          <p:cNvSpPr txBox="1">
            <a:spLocks/>
          </p:cNvSpPr>
          <p:nvPr/>
        </p:nvSpPr>
        <p:spPr>
          <a:xfrm>
            <a:off x="1034286" y="2245493"/>
            <a:ext cx="10948164" cy="78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JSX est une syntaxe qui permet d’écrire des structures HTML directement dans le code JavaScript. Il rend l’écriture des interfaces utilisateur plus simple et intuitive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4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D0CEEB39-1C13-DDC6-7D3D-5B4D99D6DF7A}"/>
              </a:ext>
            </a:extLst>
          </p:cNvPr>
          <p:cNvSpPr txBox="1">
            <a:spLocks/>
          </p:cNvSpPr>
          <p:nvPr/>
        </p:nvSpPr>
        <p:spPr>
          <a:xfrm>
            <a:off x="1034286" y="2897772"/>
            <a:ext cx="9611943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Quelle est la différence entre le DOM classique et le Virtual DOM en 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?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F900AC64-CEF7-72F6-06A9-0D6E61BA70FB}"/>
              </a:ext>
            </a:extLst>
          </p:cNvPr>
          <p:cNvSpPr txBox="1">
            <a:spLocks/>
          </p:cNvSpPr>
          <p:nvPr/>
        </p:nvSpPr>
        <p:spPr>
          <a:xfrm>
            <a:off x="1034286" y="3311623"/>
            <a:ext cx="10948164" cy="78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Le DOM classique met à jour toute la structure de la page, ce qui peut être coûteux en termes de performance.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Le Virtual DOM optimise ces mises à jour en ne modifiant que les parties nécessaires, améliorant ainsi l'efficacité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8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5DA90FC8-A753-D233-4EBF-7D85659D8BB3}"/>
              </a:ext>
            </a:extLst>
          </p:cNvPr>
          <p:cNvSpPr txBox="1">
            <a:spLocks/>
          </p:cNvSpPr>
          <p:nvPr/>
        </p:nvSpPr>
        <p:spPr>
          <a:xfrm>
            <a:off x="1034286" y="4059681"/>
            <a:ext cx="6694571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Comment intégrer 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dans une page HTML existante ?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5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3C91EC75-85F8-E92F-6C86-22FFA96FB32D}"/>
              </a:ext>
            </a:extLst>
          </p:cNvPr>
          <p:cNvSpPr txBox="1">
            <a:spLocks/>
          </p:cNvSpPr>
          <p:nvPr/>
        </p:nvSpPr>
        <p:spPr>
          <a:xfrm>
            <a:off x="1034286" y="4484418"/>
            <a:ext cx="10948164" cy="78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En incluant les scripts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ReactDOM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dans la page HTML, puis en rendant un composant dans un conteneur HTML spécifique (comme une balise &lt;div&gt; avec un id)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6" name="Овал 25">
            <a:extLst>
              <a:ext uri="{FF2B5EF4-FFF2-40B4-BE49-F238E27FC236}">
                <a16:creationId xmlns:a16="http://schemas.microsoft.com/office/drawing/2014/main" id="{5ABF3A49-439A-3431-4997-352129546FA5}"/>
              </a:ext>
            </a:extLst>
          </p:cNvPr>
          <p:cNvSpPr/>
          <p:nvPr/>
        </p:nvSpPr>
        <p:spPr>
          <a:xfrm>
            <a:off x="515249" y="5271533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B7F1B30B-1685-9F26-148F-005747802608}"/>
              </a:ext>
            </a:extLst>
          </p:cNvPr>
          <p:cNvSpPr txBox="1">
            <a:spLocks/>
          </p:cNvSpPr>
          <p:nvPr/>
        </p:nvSpPr>
        <p:spPr>
          <a:xfrm>
            <a:off x="1034286" y="5180781"/>
            <a:ext cx="9797000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Comment 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ReactDOM.render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() fonctionne-t-il ? Pourquoi en a-t-on besoin ?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2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91FA2F7B-267D-CC4A-A403-8BBCE86DBAD4}"/>
              </a:ext>
            </a:extLst>
          </p:cNvPr>
          <p:cNvSpPr txBox="1">
            <a:spLocks/>
          </p:cNvSpPr>
          <p:nvPr/>
        </p:nvSpPr>
        <p:spPr>
          <a:xfrm>
            <a:off x="1034286" y="5605518"/>
            <a:ext cx="10948164" cy="78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ReactDOM.render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() permet d'afficher un composant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dans un élément du DOM réel, souvent une balise &lt;div&gt;. C’est la manière dont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interagit avec le DOM de la page.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9407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4" grpId="0" build="allAtOnce"/>
      <p:bldP spid="8" grpId="0" build="allAtOnce"/>
      <p:bldP spid="16" grpId="0" animBg="1"/>
      <p:bldP spid="19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78E0A-16BA-E9ED-DBCE-C3269FCEE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AC12-A0AB-A212-BB9B-B918673A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L’écosystème </a:t>
            </a:r>
            <a:r>
              <a:rPr lang="fr-FR" dirty="0" err="1"/>
              <a:t>React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5FDE02D5-0980-5938-6EB4-6EBABE53D7A1}"/>
              </a:ext>
            </a:extLst>
          </p:cNvPr>
          <p:cNvSpPr txBox="1">
            <a:spLocks/>
          </p:cNvSpPr>
          <p:nvPr/>
        </p:nvSpPr>
        <p:spPr>
          <a:xfrm>
            <a:off x="1034286" y="1758490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NPM  (Node Package Manager)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F15553FD-9E91-8E52-273A-B19A1C0E1876}"/>
              </a:ext>
            </a:extLst>
          </p:cNvPr>
          <p:cNvSpPr txBox="1">
            <a:spLocks/>
          </p:cNvSpPr>
          <p:nvPr/>
        </p:nvSpPr>
        <p:spPr>
          <a:xfrm>
            <a:off x="1030475" y="2396871"/>
            <a:ext cx="4894838" cy="2473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Gère les dépendances et lance les scripts.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Commande utiles :</a:t>
            </a: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npm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install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: installe le.</a:t>
            </a: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npm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start : démarre le projet.</a:t>
            </a: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npm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test : lance les tests du projet.</a:t>
            </a:r>
          </a:p>
          <a:p>
            <a:pPr marL="5143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npm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run dev  lance un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env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de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dév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agréable.</a:t>
            </a: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39BE5B42-A12A-4E4D-075A-00C9E6C3BAFC}"/>
              </a:ext>
            </a:extLst>
          </p:cNvPr>
          <p:cNvSpPr txBox="1">
            <a:spLocks/>
          </p:cNvSpPr>
          <p:nvPr/>
        </p:nvSpPr>
        <p:spPr>
          <a:xfrm>
            <a:off x="1034286" y="4631143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Babel</a:t>
            </a:r>
          </a:p>
        </p:txBody>
      </p:sp>
      <p:sp>
        <p:nvSpPr>
          <p:cNvPr id="13" name="Овал 25">
            <a:extLst>
              <a:ext uri="{FF2B5EF4-FFF2-40B4-BE49-F238E27FC236}">
                <a16:creationId xmlns:a16="http://schemas.microsoft.com/office/drawing/2014/main" id="{FD500A77-1058-F2E6-F4C6-41D716EC37F2}"/>
              </a:ext>
            </a:extLst>
          </p:cNvPr>
          <p:cNvSpPr/>
          <p:nvPr/>
        </p:nvSpPr>
        <p:spPr>
          <a:xfrm>
            <a:off x="524997" y="4742112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Content Instructions Two">
            <a:extLst>
              <a:ext uri="{FF2B5EF4-FFF2-40B4-BE49-F238E27FC236}">
                <a16:creationId xmlns:a16="http://schemas.microsoft.com/office/drawing/2014/main" id="{332D3C8E-CEA3-F288-EFF0-C686E4727332}"/>
              </a:ext>
            </a:extLst>
          </p:cNvPr>
          <p:cNvSpPr txBox="1">
            <a:spLocks/>
          </p:cNvSpPr>
          <p:nvPr/>
        </p:nvSpPr>
        <p:spPr>
          <a:xfrm>
            <a:off x="1030475" y="5132560"/>
            <a:ext cx="4894838" cy="1538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Compilateur (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transpilateur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Transforme le code ES6 en code ES5 supportée par tous les navigateurs.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Presets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(plug-ins) : 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babel-preset-react</a:t>
            </a: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8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4B8694E1-A5A7-C965-CB13-C09C8B80C167}"/>
              </a:ext>
            </a:extLst>
          </p:cNvPr>
          <p:cNvSpPr txBox="1">
            <a:spLocks/>
          </p:cNvSpPr>
          <p:nvPr/>
        </p:nvSpPr>
        <p:spPr>
          <a:xfrm>
            <a:off x="6535926" y="1758490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Bundlers</a:t>
            </a:r>
            <a:endParaRPr lang="fr-FR" sz="18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Instructions Two">
            <a:extLst>
              <a:ext uri="{FF2B5EF4-FFF2-40B4-BE49-F238E27FC236}">
                <a16:creationId xmlns:a16="http://schemas.microsoft.com/office/drawing/2014/main" id="{304B2107-E165-DF02-B3B7-F2EDCEBBAF5E}"/>
              </a:ext>
            </a:extLst>
          </p:cNvPr>
          <p:cNvSpPr txBox="1">
            <a:spLocks/>
          </p:cNvSpPr>
          <p:nvPr/>
        </p:nvSpPr>
        <p:spPr>
          <a:xfrm>
            <a:off x="6532115" y="2388821"/>
            <a:ext cx="5190493" cy="811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Condense les codes en un seul à importer dans votre page HTML.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Webpack</a:t>
            </a: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38A12DE9-845E-C92F-D14A-89A45E3EB148}"/>
              </a:ext>
            </a:extLst>
          </p:cNvPr>
          <p:cNvGrpSpPr/>
          <p:nvPr/>
        </p:nvGrpSpPr>
        <p:grpSpPr>
          <a:xfrm>
            <a:off x="6019963" y="1876706"/>
            <a:ext cx="211015" cy="4944470"/>
            <a:chOff x="533563" y="1885850"/>
            <a:chExt cx="211015" cy="4944470"/>
          </a:xfrm>
          <a:solidFill>
            <a:schemeClr val="accent3"/>
          </a:solidFill>
        </p:grpSpPr>
        <p:cxnSp>
          <p:nvCxnSpPr>
            <p:cNvPr id="17" name="Прямая соединительная линия 24">
              <a:extLst>
                <a:ext uri="{FF2B5EF4-FFF2-40B4-BE49-F238E27FC236}">
                  <a16:creationId xmlns:a16="http://schemas.microsoft.com/office/drawing/2014/main" id="{131D951E-832A-EC1F-3AC9-3A0FCB676036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970320"/>
              <a:ext cx="0" cy="4860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25">
              <a:extLst>
                <a:ext uri="{FF2B5EF4-FFF2-40B4-BE49-F238E27FC236}">
                  <a16:creationId xmlns:a16="http://schemas.microsoft.com/office/drawing/2014/main" id="{A6ED3FAA-1D0D-9ACF-2637-B83932E7B627}"/>
                </a:ext>
              </a:extLst>
            </p:cNvPr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34CECFFA-3D89-69C6-F28C-CC057D49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232" y="3692506"/>
            <a:ext cx="5121654" cy="23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FF87D-BDD9-5D9A-30C1-A436A2C2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67938-52AE-E151-8526-F7701484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d’une application </a:t>
            </a:r>
            <a:r>
              <a:rPr lang="fr-FR" dirty="0" err="1"/>
              <a:t>React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54821E-4022-2BE8-A4CD-75D2B421C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10" y="2010117"/>
            <a:ext cx="3787268" cy="4702271"/>
          </a:xfrm>
          <a:prstGeom prst="rect">
            <a:avLst/>
          </a:prstGeom>
        </p:spPr>
      </p:pic>
      <p:sp>
        <p:nvSpPr>
          <p:cNvPr id="8" name="Content Instructions Two">
            <a:extLst>
              <a:ext uri="{FF2B5EF4-FFF2-40B4-BE49-F238E27FC236}">
                <a16:creationId xmlns:a16="http://schemas.microsoft.com/office/drawing/2014/main" id="{A7DB77DC-ACFA-1164-26E7-17B66F60337F}"/>
              </a:ext>
            </a:extLst>
          </p:cNvPr>
          <p:cNvSpPr txBox="1">
            <a:spLocks/>
          </p:cNvSpPr>
          <p:nvPr/>
        </p:nvSpPr>
        <p:spPr>
          <a:xfrm>
            <a:off x="6885249" y="1898147"/>
            <a:ext cx="4922455" cy="483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App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démarre avec un seul composant racine</a:t>
            </a:r>
          </a:p>
        </p:txBody>
      </p:sp>
      <p:sp>
        <p:nvSpPr>
          <p:cNvPr id="9" name="Content Instructions Two">
            <a:extLst>
              <a:ext uri="{FF2B5EF4-FFF2-40B4-BE49-F238E27FC236}">
                <a16:creationId xmlns:a16="http://schemas.microsoft.com/office/drawing/2014/main" id="{FFECEAAE-E6E5-6DD0-53A3-F1A803803A41}"/>
              </a:ext>
            </a:extLst>
          </p:cNvPr>
          <p:cNvSpPr txBox="1">
            <a:spLocks/>
          </p:cNvSpPr>
          <p:nvPr/>
        </p:nvSpPr>
        <p:spPr>
          <a:xfrm>
            <a:off x="6885249" y="2316934"/>
            <a:ext cx="4817875" cy="39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Composant Racine est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onstitué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à partir d’un ou plusieurs composants</a:t>
            </a:r>
          </a:p>
        </p:txBody>
      </p:sp>
      <p:sp>
        <p:nvSpPr>
          <p:cNvPr id="10" name="Content Instructions Two">
            <a:extLst>
              <a:ext uri="{FF2B5EF4-FFF2-40B4-BE49-F238E27FC236}">
                <a16:creationId xmlns:a16="http://schemas.microsoft.com/office/drawing/2014/main" id="{7A2F66B8-A731-3928-AA01-B4DBD61A0098}"/>
              </a:ext>
            </a:extLst>
          </p:cNvPr>
          <p:cNvSpPr txBox="1">
            <a:spLocks/>
          </p:cNvSpPr>
          <p:nvPr/>
        </p:nvSpPr>
        <p:spPr>
          <a:xfrm>
            <a:off x="6885249" y="2915014"/>
            <a:ext cx="4922455" cy="637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Composant d’interface formé  généralement à partir d’autres composants plus  petits</a:t>
            </a:r>
          </a:p>
        </p:txBody>
      </p:sp>
      <p:sp>
        <p:nvSpPr>
          <p:cNvPr id="11" name="Content Instructions Two">
            <a:extLst>
              <a:ext uri="{FF2B5EF4-FFF2-40B4-BE49-F238E27FC236}">
                <a16:creationId xmlns:a16="http://schemas.microsoft.com/office/drawing/2014/main" id="{D7C25686-20DC-FB6A-E226-CA19DAD7563F}"/>
              </a:ext>
            </a:extLst>
          </p:cNvPr>
          <p:cNvSpPr txBox="1">
            <a:spLocks/>
          </p:cNvSpPr>
          <p:nvPr/>
        </p:nvSpPr>
        <p:spPr>
          <a:xfrm>
            <a:off x="6885249" y="4148587"/>
            <a:ext cx="4225051" cy="2441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Gérer le routage 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Appliquer des animations  l’animation,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Gestion des états avancés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Gestion des API REST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8BFA899-C369-CE05-B365-36742DB23424}"/>
              </a:ext>
            </a:extLst>
          </p:cNvPr>
          <p:cNvCxnSpPr>
            <a:cxnSpLocks/>
          </p:cNvCxnSpPr>
          <p:nvPr/>
        </p:nvCxnSpPr>
        <p:spPr>
          <a:xfrm flipH="1">
            <a:off x="5512405" y="2092994"/>
            <a:ext cx="12305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F200882-18E2-2D25-E7E5-2E62FF2DADDD}"/>
              </a:ext>
            </a:extLst>
          </p:cNvPr>
          <p:cNvCxnSpPr>
            <a:cxnSpLocks/>
          </p:cNvCxnSpPr>
          <p:nvPr/>
        </p:nvCxnSpPr>
        <p:spPr>
          <a:xfrm flipH="1">
            <a:off x="5449078" y="2506662"/>
            <a:ext cx="12938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F10DDD0-C484-B516-AA02-6FB50A13C258}"/>
              </a:ext>
            </a:extLst>
          </p:cNvPr>
          <p:cNvCxnSpPr>
            <a:cxnSpLocks/>
          </p:cNvCxnSpPr>
          <p:nvPr/>
        </p:nvCxnSpPr>
        <p:spPr>
          <a:xfrm flipH="1">
            <a:off x="5139242" y="3094484"/>
            <a:ext cx="1603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CE3AAC3-228C-A86B-DB99-F98055B95117}"/>
              </a:ext>
            </a:extLst>
          </p:cNvPr>
          <p:cNvCxnSpPr>
            <a:cxnSpLocks/>
          </p:cNvCxnSpPr>
          <p:nvPr/>
        </p:nvCxnSpPr>
        <p:spPr>
          <a:xfrm flipH="1">
            <a:off x="5074920" y="4291913"/>
            <a:ext cx="166800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F65B597-03AF-A213-524E-2870D669B4AA}"/>
              </a:ext>
            </a:extLst>
          </p:cNvPr>
          <p:cNvCxnSpPr>
            <a:cxnSpLocks/>
          </p:cNvCxnSpPr>
          <p:nvPr/>
        </p:nvCxnSpPr>
        <p:spPr>
          <a:xfrm flipH="1">
            <a:off x="5206421" y="3850365"/>
            <a:ext cx="15365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Instructions Two">
            <a:extLst>
              <a:ext uri="{FF2B5EF4-FFF2-40B4-BE49-F238E27FC236}">
                <a16:creationId xmlns:a16="http://schemas.microsoft.com/office/drawing/2014/main" id="{E911527C-1AFD-2A1E-43AB-8F9E9D2ECF0F}"/>
              </a:ext>
            </a:extLst>
          </p:cNvPr>
          <p:cNvSpPr txBox="1">
            <a:spLocks/>
          </p:cNvSpPr>
          <p:nvPr/>
        </p:nvSpPr>
        <p:spPr>
          <a:xfrm>
            <a:off x="6885249" y="3669017"/>
            <a:ext cx="3700145" cy="36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Composants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intégés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,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F5E3E24-11EA-8816-A0FC-D4A88D6C0053}"/>
              </a:ext>
            </a:extLst>
          </p:cNvPr>
          <p:cNvCxnSpPr>
            <a:cxnSpLocks/>
          </p:cNvCxnSpPr>
          <p:nvPr/>
        </p:nvCxnSpPr>
        <p:spPr>
          <a:xfrm flipH="1">
            <a:off x="5074920" y="4888321"/>
            <a:ext cx="166800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27F9C2-8273-B8AF-4B85-CF8DB49CA542}"/>
              </a:ext>
            </a:extLst>
          </p:cNvPr>
          <p:cNvCxnSpPr>
            <a:cxnSpLocks/>
          </p:cNvCxnSpPr>
          <p:nvPr/>
        </p:nvCxnSpPr>
        <p:spPr>
          <a:xfrm flipH="1">
            <a:off x="5074920" y="5505017"/>
            <a:ext cx="166800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63FC38B-00B7-70C2-9F21-A0663B080A86}"/>
              </a:ext>
            </a:extLst>
          </p:cNvPr>
          <p:cNvCxnSpPr>
            <a:cxnSpLocks/>
          </p:cNvCxnSpPr>
          <p:nvPr/>
        </p:nvCxnSpPr>
        <p:spPr>
          <a:xfrm flipH="1">
            <a:off x="5074920" y="6071945"/>
            <a:ext cx="166800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4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B783A-30C4-DF10-87F1-38DFC0522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единительная линия 24">
            <a:extLst>
              <a:ext uri="{FF2B5EF4-FFF2-40B4-BE49-F238E27FC236}">
                <a16:creationId xmlns:a16="http://schemas.microsoft.com/office/drawing/2014/main" id="{6577C06D-8A06-E68C-3973-8273746B42C6}"/>
              </a:ext>
            </a:extLst>
          </p:cNvPr>
          <p:cNvCxnSpPr>
            <a:cxnSpLocks/>
          </p:cNvCxnSpPr>
          <p:nvPr/>
        </p:nvCxnSpPr>
        <p:spPr>
          <a:xfrm>
            <a:off x="6115362" y="1961176"/>
            <a:ext cx="0" cy="4860000"/>
          </a:xfrm>
          <a:prstGeom prst="line">
            <a:avLst/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182D48-99D4-50A1-3747-CED5B0F4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application </a:t>
            </a:r>
            <a:r>
              <a:rPr lang="fr-FR" dirty="0" err="1"/>
              <a:t>React</a:t>
            </a:r>
            <a:r>
              <a:rPr lang="fr-FR" dirty="0"/>
              <a:t> </a:t>
            </a:r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CBBEBF3B-E6A9-A406-73DE-337F97687B83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Prérequis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5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42AD4B89-47F5-8849-728A-4163CA2B7DD1}"/>
              </a:ext>
            </a:extLst>
          </p:cNvPr>
          <p:cNvSpPr txBox="1">
            <a:spLocks/>
          </p:cNvSpPr>
          <p:nvPr/>
        </p:nvSpPr>
        <p:spPr>
          <a:xfrm>
            <a:off x="1034287" y="2348715"/>
            <a:ext cx="4185654" cy="7467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1201738" algn="l"/>
              </a:tabLst>
              <a:defRPr/>
            </a:pPr>
            <a:r>
              <a:rPr lang="fr-FR" sz="1400" i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Node.js installé sur votre ordinateur </a:t>
            </a:r>
            <a:br>
              <a:rPr lang="fr-FR" sz="1400" i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</a:br>
            <a:r>
              <a:rPr lang="fr-FR" sz="1400" i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	</a:t>
            </a:r>
            <a:r>
              <a:rPr lang="fr-FR" sz="1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  <a:cs typeface="Segoe UI" panose="020B0502040204020203" pitchFamily="34" charset="0"/>
              </a:rPr>
              <a:t>(</a:t>
            </a:r>
            <a:r>
              <a:rPr lang="fr-FR" sz="1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https://nodejs.org/fr</a:t>
            </a:r>
            <a:r>
              <a:rPr lang="fr-FR" sz="14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  <a:cs typeface="Segoe UI" panose="020B0502040204020203" pitchFamily="34" charset="0"/>
              </a:rPr>
              <a:t>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sz="1400" i="1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7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F6020CC5-D21A-0B30-C9A1-DD6515835E4A}"/>
              </a:ext>
            </a:extLst>
          </p:cNvPr>
          <p:cNvSpPr txBox="1">
            <a:spLocks/>
          </p:cNvSpPr>
          <p:nvPr/>
        </p:nvSpPr>
        <p:spPr>
          <a:xfrm>
            <a:off x="987630" y="3642558"/>
            <a:ext cx="4806672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0" indent="-2889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2.  Versions de Node.js et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npm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min requise pour l’application.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9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545607D9-E4D2-37D2-1792-C8B2B6976809}"/>
              </a:ext>
            </a:extLst>
          </p:cNvPr>
          <p:cNvSpPr txBox="1">
            <a:spLocks/>
          </p:cNvSpPr>
          <p:nvPr/>
        </p:nvSpPr>
        <p:spPr>
          <a:xfrm>
            <a:off x="1040636" y="4221915"/>
            <a:ext cx="4375914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node -v</a:t>
            </a:r>
          </a:p>
        </p:txBody>
      </p:sp>
      <p:sp>
        <p:nvSpPr>
          <p:cNvPr id="12" name="Овал 25">
            <a:extLst>
              <a:ext uri="{FF2B5EF4-FFF2-40B4-BE49-F238E27FC236}">
                <a16:creationId xmlns:a16="http://schemas.microsoft.com/office/drawing/2014/main" id="{278D969C-B76C-1574-EB25-A3E9AE007501}"/>
              </a:ext>
            </a:extLst>
          </p:cNvPr>
          <p:cNvSpPr/>
          <p:nvPr/>
        </p:nvSpPr>
        <p:spPr>
          <a:xfrm>
            <a:off x="6014349" y="1887187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E786A646-5E37-2E80-BF65-EBA051985642}"/>
              </a:ext>
            </a:extLst>
          </p:cNvPr>
          <p:cNvSpPr txBox="1">
            <a:spLocks/>
          </p:cNvSpPr>
          <p:nvPr/>
        </p:nvSpPr>
        <p:spPr>
          <a:xfrm>
            <a:off x="6545153" y="2122014"/>
            <a:ext cx="5437297" cy="1371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400" b="1" i="1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npx</a:t>
            </a:r>
            <a:r>
              <a:rPr lang="en-US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</a:t>
            </a:r>
            <a:r>
              <a:rPr lang="en-US" sz="1400" b="1" i="1" dirty="0">
                <a:solidFill>
                  <a:srgbClr val="FFC000"/>
                </a:solidFill>
                <a:latin typeface="Century Gothic" panose="020B0502020202020204" pitchFamily="34" charset="0"/>
                <a:cs typeface="Segoe UI"/>
              </a:rPr>
              <a:t>create-react-app</a:t>
            </a:r>
            <a:r>
              <a:rPr lang="en-US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app-demo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cd app-demo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npm</a:t>
            </a:r>
            <a:r>
              <a:rPr lang="en-US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start</a:t>
            </a:r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6DF0ECA0-A4F4-7086-6557-36F71718F699}"/>
              </a:ext>
            </a:extLst>
          </p:cNvPr>
          <p:cNvSpPr txBox="1">
            <a:spLocks/>
          </p:cNvSpPr>
          <p:nvPr/>
        </p:nvSpPr>
        <p:spPr>
          <a:xfrm>
            <a:off x="1040636" y="4630613"/>
            <a:ext cx="4375914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npm</a:t>
            </a:r>
            <a:r>
              <a:rPr lang="en-US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-v</a:t>
            </a: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399805B3-4B77-803F-D136-18041FE08E6B}"/>
              </a:ext>
            </a:extLst>
          </p:cNvPr>
          <p:cNvSpPr txBox="1">
            <a:spLocks/>
          </p:cNvSpPr>
          <p:nvPr/>
        </p:nvSpPr>
        <p:spPr>
          <a:xfrm>
            <a:off x="1140273" y="5687222"/>
            <a:ext cx="4396129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i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Outil permettant 'exécution des paquets</a:t>
            </a:r>
            <a:endParaRPr lang="en-US" sz="1400" i="1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0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EFF6F0FC-17E3-56F6-8C04-9A89058DA276}"/>
              </a:ext>
            </a:extLst>
          </p:cNvPr>
          <p:cNvSpPr txBox="1">
            <a:spLocks/>
          </p:cNvSpPr>
          <p:nvPr/>
        </p:nvSpPr>
        <p:spPr>
          <a:xfrm>
            <a:off x="6533387" y="1821390"/>
            <a:ext cx="5548546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</a:rPr>
              <a:t>Création puis test (app-</a:t>
            </a:r>
            <a:r>
              <a:rPr lang="fr-FR" sz="1800" dirty="0" err="1">
                <a:solidFill>
                  <a:schemeClr val="bg1"/>
                </a:solidFill>
              </a:rPr>
              <a:t>demo</a:t>
            </a:r>
            <a:r>
              <a:rPr lang="fr-FR" sz="1800" dirty="0">
                <a:solidFill>
                  <a:schemeClr val="bg1"/>
                </a:solidFill>
              </a:rPr>
              <a:t>)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39403CD7-4EB5-1BB0-1B37-98D4905AB35A}"/>
              </a:ext>
            </a:extLst>
          </p:cNvPr>
          <p:cNvSpPr txBox="1">
            <a:spLocks/>
          </p:cNvSpPr>
          <p:nvPr/>
        </p:nvSpPr>
        <p:spPr>
          <a:xfrm>
            <a:off x="8747852" y="2807809"/>
            <a:ext cx="2944801" cy="535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" panose="020B0502040204020203" pitchFamily="34" charset="0"/>
              </a:rPr>
              <a:t>Outil  qui génère le squelette de l’app</a:t>
            </a:r>
            <a:endParaRPr lang="en-US" sz="14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Segoe UI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189DE85-AE7F-162C-C781-E1CBD8A0D12D}"/>
              </a:ext>
            </a:extLst>
          </p:cNvPr>
          <p:cNvCxnSpPr/>
          <p:nvPr/>
        </p:nvCxnSpPr>
        <p:spPr>
          <a:xfrm flipH="1" flipV="1">
            <a:off x="8316945" y="2560545"/>
            <a:ext cx="430907" cy="2291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Овал 25">
            <a:extLst>
              <a:ext uri="{FF2B5EF4-FFF2-40B4-BE49-F238E27FC236}">
                <a16:creationId xmlns:a16="http://schemas.microsoft.com/office/drawing/2014/main" id="{33C7B02F-D540-315D-D4E4-73D1288CF2F2}"/>
              </a:ext>
            </a:extLst>
          </p:cNvPr>
          <p:cNvSpPr/>
          <p:nvPr/>
        </p:nvSpPr>
        <p:spPr>
          <a:xfrm>
            <a:off x="521949" y="5216389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8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FA45E69A-26DE-54FB-65DA-348052DBA863}"/>
              </a:ext>
            </a:extLst>
          </p:cNvPr>
          <p:cNvSpPr txBox="1">
            <a:spLocks/>
          </p:cNvSpPr>
          <p:nvPr/>
        </p:nvSpPr>
        <p:spPr>
          <a:xfrm>
            <a:off x="1040987" y="5162062"/>
            <a:ext cx="4375564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Npx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(Node Package 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eXecute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29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0A92E1FA-7F05-FAD8-2638-12D0861B6C60}"/>
              </a:ext>
            </a:extLst>
          </p:cNvPr>
          <p:cNvSpPr txBox="1">
            <a:spLocks/>
          </p:cNvSpPr>
          <p:nvPr/>
        </p:nvSpPr>
        <p:spPr>
          <a:xfrm>
            <a:off x="1454400" y="2943406"/>
            <a:ext cx="3820541" cy="5306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1738" algn="l"/>
              </a:tabLst>
              <a:defRPr/>
            </a:pPr>
            <a:r>
              <a:rPr lang="fr-FR" sz="1400" b="1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fr-F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environnement d’exécution  permettant d’utiliser le JavaScript côté serveur</a:t>
            </a:r>
            <a:endParaRPr 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48F71E30-1311-F7DF-77D1-044AB471B2EE}"/>
              </a:ext>
            </a:extLst>
          </p:cNvPr>
          <p:cNvGrpSpPr/>
          <p:nvPr/>
        </p:nvGrpSpPr>
        <p:grpSpPr>
          <a:xfrm>
            <a:off x="7172432" y="3474067"/>
            <a:ext cx="3239840" cy="3113853"/>
            <a:chOff x="7338347" y="3370145"/>
            <a:chExt cx="3239840" cy="3113853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A3F1295-BF36-AA20-5FCB-DCDBBAD0E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9" r="4599" b="12606"/>
            <a:stretch/>
          </p:blipFill>
          <p:spPr>
            <a:xfrm>
              <a:off x="7340630" y="3753390"/>
              <a:ext cx="3225794" cy="2730608"/>
            </a:xfrm>
            <a:prstGeom prst="rect">
              <a:avLst/>
            </a:prstGeom>
          </p:spPr>
        </p:pic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8D95A260-1614-751B-7E06-F16D3DB53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347" y="3370145"/>
              <a:ext cx="3239840" cy="388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89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C7FD1-1299-6190-1736-50EDD0AF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application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6DE2F8-0C67-7BEE-3F82-45DA698349E7}"/>
              </a:ext>
            </a:extLst>
          </p:cNvPr>
          <p:cNvSpPr txBox="1"/>
          <p:nvPr/>
        </p:nvSpPr>
        <p:spPr>
          <a:xfrm>
            <a:off x="2900831" y="2091670"/>
            <a:ext cx="6645402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  </a:t>
            </a:r>
            <a:r>
              <a:rPr lang="fr-FR" dirty="0" err="1">
                <a:solidFill>
                  <a:schemeClr val="accent6"/>
                </a:solidFill>
              </a:rPr>
              <a:t>npm</a:t>
            </a:r>
            <a:r>
              <a:rPr lang="fr-FR" dirty="0">
                <a:solidFill>
                  <a:schemeClr val="accent6"/>
                </a:solidFill>
              </a:rPr>
              <a:t> test</a:t>
            </a:r>
          </a:p>
          <a:p>
            <a:r>
              <a:rPr lang="fr-FR" dirty="0"/>
              <a:t>    Starts the test </a:t>
            </a:r>
            <a:r>
              <a:rPr lang="fr-FR" dirty="0" err="1"/>
              <a:t>runner</a:t>
            </a:r>
            <a:r>
              <a:rPr lang="fr-FR" dirty="0"/>
              <a:t>.</a:t>
            </a:r>
          </a:p>
          <a:p>
            <a:r>
              <a:rPr lang="fr-FR" dirty="0"/>
              <a:t>  </a:t>
            </a:r>
            <a:r>
              <a:rPr lang="fr-FR" dirty="0" err="1">
                <a:solidFill>
                  <a:schemeClr val="accent6"/>
                </a:solidFill>
              </a:rPr>
              <a:t>npm</a:t>
            </a:r>
            <a:r>
              <a:rPr lang="fr-FR" dirty="0">
                <a:solidFill>
                  <a:schemeClr val="accent6"/>
                </a:solidFill>
              </a:rPr>
              <a:t> run </a:t>
            </a:r>
            <a:r>
              <a:rPr lang="fr-FR" dirty="0" err="1">
                <a:solidFill>
                  <a:schemeClr val="accent6"/>
                </a:solidFill>
              </a:rPr>
              <a:t>eject</a:t>
            </a:r>
            <a:endParaRPr lang="fr-FR" dirty="0">
              <a:solidFill>
                <a:schemeClr val="accent6"/>
              </a:solidFill>
            </a:endParaRPr>
          </a:p>
          <a:p>
            <a:r>
              <a:rPr lang="fr-FR" dirty="0"/>
              <a:t>    </a:t>
            </a:r>
            <a:r>
              <a:rPr lang="fr-FR" dirty="0" err="1"/>
              <a:t>Removes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and copies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dependencies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/>
              <a:t>    configuration files and scripts </a:t>
            </a:r>
            <a:r>
              <a:rPr lang="fr-FR" dirty="0" err="1"/>
              <a:t>into</a:t>
            </a:r>
            <a:r>
              <a:rPr lang="fr-FR" dirty="0"/>
              <a:t> the app directory. 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suggest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 by </a:t>
            </a:r>
            <a:r>
              <a:rPr lang="fr-FR" dirty="0" err="1"/>
              <a:t>typing</a:t>
            </a:r>
            <a:r>
              <a:rPr lang="fr-FR" dirty="0"/>
              <a:t>:</a:t>
            </a:r>
          </a:p>
          <a:p>
            <a:r>
              <a:rPr lang="en-US" dirty="0">
                <a:solidFill>
                  <a:srgbClr val="00B050"/>
                </a:solidFill>
              </a:rPr>
              <a:t>Compiled successfully!</a:t>
            </a:r>
            <a:endParaRPr lang="en-US" dirty="0"/>
          </a:p>
          <a:p>
            <a:r>
              <a:rPr lang="en-US" dirty="0"/>
              <a:t>You can now view </a:t>
            </a:r>
            <a:r>
              <a:rPr lang="en-US" dirty="0" err="1"/>
              <a:t>mon</a:t>
            </a:r>
            <a:r>
              <a:rPr lang="en-US" dirty="0"/>
              <a:t>-app in the browser.</a:t>
            </a:r>
          </a:p>
          <a:p>
            <a:endParaRPr lang="en-US" dirty="0"/>
          </a:p>
          <a:p>
            <a:r>
              <a:rPr lang="en-US" dirty="0"/>
              <a:t>  Local: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http://localhost:3000</a:t>
            </a:r>
            <a:r>
              <a:rPr lang="en-US" dirty="0"/>
              <a:t>        </a:t>
            </a:r>
          </a:p>
          <a:p>
            <a:r>
              <a:rPr lang="en-US" dirty="0"/>
              <a:t>  On Your Network: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http://192.168.1.108:3000    </a:t>
            </a:r>
          </a:p>
          <a:p>
            <a:endParaRPr lang="en-US" dirty="0"/>
          </a:p>
          <a:p>
            <a:r>
              <a:rPr lang="en-US" dirty="0"/>
              <a:t>Note that the development build is not optimized.</a:t>
            </a:r>
          </a:p>
          <a:p>
            <a:r>
              <a:rPr lang="en-US" dirty="0"/>
              <a:t>To create a production build, use </a:t>
            </a:r>
            <a:r>
              <a:rPr lang="en-US" dirty="0" err="1"/>
              <a:t>npm</a:t>
            </a:r>
            <a:r>
              <a:rPr lang="en-US" dirty="0"/>
              <a:t> run build. </a:t>
            </a:r>
          </a:p>
          <a:p>
            <a:r>
              <a:rPr lang="en-US" dirty="0">
                <a:solidFill>
                  <a:srgbClr val="00B050"/>
                </a:solidFill>
              </a:rPr>
              <a:t>webpack compiled successfully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FD997A-FE97-8BA5-938B-44F70B25A6D6}"/>
              </a:ext>
            </a:extLst>
          </p:cNvPr>
          <p:cNvSpPr txBox="1"/>
          <p:nvPr/>
        </p:nvSpPr>
        <p:spPr>
          <a:xfrm>
            <a:off x="2900831" y="2091670"/>
            <a:ext cx="6645402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dirty="0" err="1"/>
              <a:t>removed</a:t>
            </a:r>
            <a:r>
              <a:rPr lang="fr-FR" sz="1400" dirty="0"/>
              <a:t> 1 package, and </a:t>
            </a:r>
            <a:r>
              <a:rPr lang="fr-FR" sz="1400" dirty="0" err="1"/>
              <a:t>audited</a:t>
            </a:r>
            <a:r>
              <a:rPr lang="fr-FR" sz="1400" dirty="0"/>
              <a:t> 1541 packages in 6s</a:t>
            </a:r>
          </a:p>
          <a:p>
            <a:endParaRPr lang="fr-FR" sz="1400" dirty="0"/>
          </a:p>
          <a:p>
            <a:r>
              <a:rPr lang="fr-FR" sz="1400" b="1" dirty="0"/>
              <a:t>262</a:t>
            </a:r>
            <a:r>
              <a:rPr lang="fr-FR" sz="1400" dirty="0"/>
              <a:t> packages are </a:t>
            </a:r>
            <a:r>
              <a:rPr lang="fr-FR" sz="1400" dirty="0" err="1"/>
              <a:t>looking</a:t>
            </a:r>
            <a:r>
              <a:rPr lang="fr-FR" sz="1400" dirty="0"/>
              <a:t> for </a:t>
            </a:r>
            <a:r>
              <a:rPr lang="fr-FR" sz="1400" dirty="0" err="1"/>
              <a:t>funding</a:t>
            </a:r>
            <a:endParaRPr lang="fr-FR" sz="1400" dirty="0"/>
          </a:p>
          <a:p>
            <a:r>
              <a:rPr lang="fr-FR" sz="1400" dirty="0"/>
              <a:t>  run `</a:t>
            </a:r>
            <a:r>
              <a:rPr lang="fr-FR" sz="1400" dirty="0" err="1"/>
              <a:t>npm</a:t>
            </a:r>
            <a:r>
              <a:rPr lang="fr-FR" sz="1400" dirty="0"/>
              <a:t> </a:t>
            </a:r>
            <a:r>
              <a:rPr lang="fr-FR" sz="1400" dirty="0" err="1"/>
              <a:t>fund</a:t>
            </a:r>
            <a:r>
              <a:rPr lang="fr-FR" sz="1400" dirty="0"/>
              <a:t>` for </a:t>
            </a:r>
            <a:r>
              <a:rPr lang="fr-FR" sz="1400" dirty="0" err="1"/>
              <a:t>details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>
                <a:solidFill>
                  <a:srgbClr val="C00000"/>
                </a:solidFill>
              </a:rPr>
              <a:t>8</a:t>
            </a:r>
            <a:r>
              <a:rPr lang="fr-FR" sz="1400" dirty="0"/>
              <a:t> </a:t>
            </a:r>
            <a:r>
              <a:rPr lang="fr-FR" sz="1400" dirty="0" err="1"/>
              <a:t>vulnerabilities</a:t>
            </a:r>
            <a:r>
              <a:rPr lang="fr-FR" sz="1400" dirty="0"/>
              <a:t> (2 </a:t>
            </a:r>
            <a:r>
              <a:rPr lang="fr-FR" sz="1400" dirty="0" err="1"/>
              <a:t>moderate</a:t>
            </a:r>
            <a:r>
              <a:rPr lang="fr-FR" sz="1400" dirty="0"/>
              <a:t>, 6 high)</a:t>
            </a:r>
          </a:p>
          <a:p>
            <a:endParaRPr lang="fr-FR" sz="1400" dirty="0"/>
          </a:p>
          <a:p>
            <a:r>
              <a:rPr lang="fr-FR" sz="1400" dirty="0"/>
              <a:t>To </a:t>
            </a:r>
            <a:r>
              <a:rPr lang="fr-FR" sz="1400" dirty="0" err="1"/>
              <a:t>address</a:t>
            </a:r>
            <a:r>
              <a:rPr lang="fr-FR" sz="1400" dirty="0"/>
              <a:t> all issues (</a:t>
            </a:r>
            <a:r>
              <a:rPr lang="fr-FR" sz="1400" dirty="0" err="1"/>
              <a:t>including</a:t>
            </a:r>
            <a:r>
              <a:rPr lang="fr-FR" sz="1400" dirty="0"/>
              <a:t> </a:t>
            </a:r>
            <a:r>
              <a:rPr lang="fr-FR" sz="1400" dirty="0" err="1"/>
              <a:t>breaking</a:t>
            </a:r>
            <a:r>
              <a:rPr lang="fr-FR" sz="1400" dirty="0"/>
              <a:t> changes), run:</a:t>
            </a:r>
          </a:p>
          <a:p>
            <a:r>
              <a:rPr lang="fr-FR" sz="1400" dirty="0"/>
              <a:t>  </a:t>
            </a:r>
            <a:r>
              <a:rPr lang="fr-FR" sz="1400" dirty="0" err="1">
                <a:solidFill>
                  <a:schemeClr val="accent6"/>
                </a:solidFill>
              </a:rPr>
              <a:t>npm</a:t>
            </a:r>
            <a:r>
              <a:rPr lang="fr-FR" sz="1400" dirty="0">
                <a:solidFill>
                  <a:schemeClr val="accent6"/>
                </a:solidFill>
              </a:rPr>
              <a:t> audit fix --force</a:t>
            </a:r>
          </a:p>
          <a:p>
            <a:endParaRPr lang="fr-FR" sz="1400" dirty="0"/>
          </a:p>
          <a:p>
            <a:r>
              <a:rPr lang="fr-FR" sz="1400" dirty="0"/>
              <a:t>Run `</a:t>
            </a:r>
            <a:r>
              <a:rPr lang="fr-FR" sz="1400" dirty="0" err="1">
                <a:solidFill>
                  <a:schemeClr val="accent6"/>
                </a:solidFill>
              </a:rPr>
              <a:t>npm</a:t>
            </a:r>
            <a:r>
              <a:rPr lang="fr-FR" sz="1400" dirty="0">
                <a:solidFill>
                  <a:schemeClr val="accent6"/>
                </a:solidFill>
              </a:rPr>
              <a:t> audit</a:t>
            </a:r>
            <a:r>
              <a:rPr lang="fr-FR" sz="1400" dirty="0"/>
              <a:t>` for </a:t>
            </a:r>
            <a:r>
              <a:rPr lang="fr-FR" sz="1400" dirty="0" err="1"/>
              <a:t>details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r>
              <a:rPr lang="fr-FR" sz="1400" dirty="0" err="1"/>
              <a:t>Created</a:t>
            </a:r>
            <a:r>
              <a:rPr lang="fr-FR" sz="1400" dirty="0"/>
              <a:t> git commit.</a:t>
            </a:r>
          </a:p>
          <a:p>
            <a:endParaRPr lang="fr-FR" sz="1400" dirty="0"/>
          </a:p>
          <a:p>
            <a:r>
              <a:rPr lang="fr-FR" sz="1400" dirty="0" err="1">
                <a:solidFill>
                  <a:srgbClr val="00B050"/>
                </a:solidFill>
              </a:rPr>
              <a:t>Success</a:t>
            </a:r>
            <a:r>
              <a:rPr lang="fr-FR" sz="1400" dirty="0">
                <a:solidFill>
                  <a:srgbClr val="00B050"/>
                </a:solidFill>
              </a:rPr>
              <a:t>! </a:t>
            </a:r>
            <a:r>
              <a:rPr lang="fr-FR" sz="1400" dirty="0" err="1">
                <a:solidFill>
                  <a:srgbClr val="00B050"/>
                </a:solidFill>
              </a:rPr>
              <a:t>Created</a:t>
            </a:r>
            <a:r>
              <a:rPr lang="fr-FR" sz="1400" dirty="0">
                <a:solidFill>
                  <a:srgbClr val="00B050"/>
                </a:solidFill>
              </a:rPr>
              <a:t> </a:t>
            </a:r>
            <a:r>
              <a:rPr lang="fr-FR" sz="1400" dirty="0"/>
              <a:t>mon-app at F:\AppReact\mon-app</a:t>
            </a:r>
          </a:p>
          <a:p>
            <a:r>
              <a:rPr lang="fr-FR" sz="1400" dirty="0"/>
              <a:t>Inside </a:t>
            </a:r>
            <a:r>
              <a:rPr lang="fr-FR" sz="1400" dirty="0" err="1"/>
              <a:t>that</a:t>
            </a:r>
            <a:r>
              <a:rPr lang="fr-FR" sz="1400" dirty="0"/>
              <a:t> directory, </a:t>
            </a:r>
            <a:r>
              <a:rPr lang="fr-FR" sz="1400" dirty="0" err="1"/>
              <a:t>you</a:t>
            </a:r>
            <a:r>
              <a:rPr lang="fr-FR" sz="1400" dirty="0"/>
              <a:t> can run </a:t>
            </a:r>
            <a:r>
              <a:rPr lang="fr-FR" sz="1400" dirty="0" err="1"/>
              <a:t>several</a:t>
            </a:r>
            <a:r>
              <a:rPr lang="fr-FR" sz="1400" dirty="0"/>
              <a:t> </a:t>
            </a:r>
            <a:r>
              <a:rPr lang="fr-FR" sz="1400" dirty="0" err="1"/>
              <a:t>commands</a:t>
            </a:r>
            <a:r>
              <a:rPr lang="fr-FR" sz="1400" dirty="0"/>
              <a:t>:</a:t>
            </a:r>
          </a:p>
          <a:p>
            <a:r>
              <a:rPr lang="fr-FR" sz="1400" dirty="0">
                <a:solidFill>
                  <a:schemeClr val="accent6"/>
                </a:solidFill>
              </a:rPr>
              <a:t> </a:t>
            </a:r>
            <a:r>
              <a:rPr lang="fr-FR" sz="1400" dirty="0" err="1">
                <a:solidFill>
                  <a:schemeClr val="accent6"/>
                </a:solidFill>
              </a:rPr>
              <a:t>npm</a:t>
            </a:r>
            <a:r>
              <a:rPr lang="fr-FR" sz="1400" dirty="0">
                <a:solidFill>
                  <a:schemeClr val="accent6"/>
                </a:solidFill>
              </a:rPr>
              <a:t> start</a:t>
            </a:r>
          </a:p>
          <a:p>
            <a:r>
              <a:rPr lang="fr-FR" sz="1400" dirty="0"/>
              <a:t>    Starts the </a:t>
            </a:r>
            <a:r>
              <a:rPr lang="fr-FR" sz="1400" dirty="0" err="1"/>
              <a:t>development</a:t>
            </a:r>
            <a:r>
              <a:rPr lang="fr-FR" sz="1400" dirty="0"/>
              <a:t> server.</a:t>
            </a:r>
          </a:p>
          <a:p>
            <a:r>
              <a:rPr lang="fr-FR" sz="1400" dirty="0"/>
              <a:t>    Bundles the app </a:t>
            </a:r>
            <a:r>
              <a:rPr lang="fr-FR" sz="1400" dirty="0" err="1"/>
              <a:t>into</a:t>
            </a:r>
            <a:r>
              <a:rPr lang="fr-FR" sz="1400" dirty="0"/>
              <a:t> </a:t>
            </a:r>
            <a:r>
              <a:rPr lang="fr-FR" sz="1400" dirty="0" err="1"/>
              <a:t>static</a:t>
            </a:r>
            <a:r>
              <a:rPr lang="fr-FR" sz="1400" dirty="0"/>
              <a:t> files for production.</a:t>
            </a:r>
          </a:p>
          <a:p>
            <a:endParaRPr lang="fr-FR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8A916D4-4CAE-0BED-40F6-5E7EEF3508C8}"/>
              </a:ext>
            </a:extLst>
          </p:cNvPr>
          <p:cNvSpPr txBox="1"/>
          <p:nvPr/>
        </p:nvSpPr>
        <p:spPr>
          <a:xfrm>
            <a:off x="2900831" y="1994134"/>
            <a:ext cx="6645402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FFC000"/>
                </a:solidFill>
              </a:rPr>
              <a:t>npx</a:t>
            </a:r>
            <a:r>
              <a:rPr lang="fr-FR" sz="1400" dirty="0"/>
              <a:t> </a:t>
            </a:r>
            <a:r>
              <a:rPr lang="fr-FR" sz="1400" b="1" dirty="0" err="1"/>
              <a:t>create</a:t>
            </a:r>
            <a:r>
              <a:rPr lang="fr-FR" sz="1400" b="1" dirty="0"/>
              <a:t>-</a:t>
            </a:r>
            <a:r>
              <a:rPr lang="fr-FR" sz="1400" b="1" dirty="0" err="1"/>
              <a:t>react</a:t>
            </a:r>
            <a:r>
              <a:rPr lang="fr-FR" sz="1400" b="1" dirty="0"/>
              <a:t>-app mon-app</a:t>
            </a:r>
          </a:p>
          <a:p>
            <a:endParaRPr lang="fr-FR" sz="1400" dirty="0"/>
          </a:p>
          <a:p>
            <a:r>
              <a:rPr lang="fr-FR" sz="1400" dirty="0" err="1"/>
              <a:t>Creating</a:t>
            </a:r>
            <a:r>
              <a:rPr lang="fr-FR" sz="1400" dirty="0"/>
              <a:t> a new </a:t>
            </a:r>
            <a:r>
              <a:rPr lang="fr-FR" sz="1400" dirty="0" err="1"/>
              <a:t>React</a:t>
            </a:r>
            <a:r>
              <a:rPr lang="fr-FR" sz="1400" dirty="0"/>
              <a:t> app in F:\AppReact\mon-app.</a:t>
            </a:r>
          </a:p>
          <a:p>
            <a:endParaRPr lang="fr-FR" sz="1400" dirty="0"/>
          </a:p>
          <a:p>
            <a:r>
              <a:rPr lang="fr-FR" sz="1400" dirty="0" err="1"/>
              <a:t>Installing</a:t>
            </a:r>
            <a:r>
              <a:rPr lang="fr-FR" sz="1400" dirty="0"/>
              <a:t> packages. This </a:t>
            </a:r>
            <a:r>
              <a:rPr lang="fr-FR" sz="1400" dirty="0" err="1"/>
              <a:t>might</a:t>
            </a:r>
            <a:r>
              <a:rPr lang="fr-FR" sz="1400" dirty="0"/>
              <a:t> </a:t>
            </a:r>
            <a:r>
              <a:rPr lang="fr-FR" sz="1400" dirty="0" err="1"/>
              <a:t>take</a:t>
            </a:r>
            <a:r>
              <a:rPr lang="fr-FR" sz="1400" dirty="0"/>
              <a:t> a couple of minutes.</a:t>
            </a:r>
          </a:p>
          <a:p>
            <a:r>
              <a:rPr lang="fr-FR" sz="1400" dirty="0" err="1"/>
              <a:t>Installing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6"/>
                </a:solidFill>
              </a:rPr>
              <a:t>react</a:t>
            </a:r>
            <a:r>
              <a:rPr lang="fr-FR" sz="1400" dirty="0"/>
              <a:t>, </a:t>
            </a:r>
            <a:r>
              <a:rPr lang="fr-FR" sz="1400" dirty="0" err="1">
                <a:solidFill>
                  <a:schemeClr val="accent6"/>
                </a:solidFill>
              </a:rPr>
              <a:t>react</a:t>
            </a:r>
            <a:r>
              <a:rPr lang="fr-FR" sz="1400" dirty="0">
                <a:solidFill>
                  <a:schemeClr val="accent6"/>
                </a:solidFill>
              </a:rPr>
              <a:t>-dom</a:t>
            </a:r>
            <a:r>
              <a:rPr lang="fr-FR" sz="1400" dirty="0"/>
              <a:t>, and </a:t>
            </a:r>
            <a:r>
              <a:rPr lang="fr-FR" sz="1400" dirty="0" err="1">
                <a:solidFill>
                  <a:schemeClr val="accent6"/>
                </a:solidFill>
              </a:rPr>
              <a:t>react</a:t>
            </a:r>
            <a:r>
              <a:rPr lang="fr-FR" sz="1400" dirty="0">
                <a:solidFill>
                  <a:schemeClr val="accent6"/>
                </a:solidFill>
              </a:rPr>
              <a:t>-scripts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6"/>
                </a:solidFill>
              </a:rPr>
              <a:t>cra-template</a:t>
            </a:r>
            <a:r>
              <a:rPr lang="fr-FR" sz="1400" dirty="0"/>
              <a:t>...</a:t>
            </a:r>
          </a:p>
          <a:p>
            <a:r>
              <a:rPr lang="en-US" sz="1400" dirty="0"/>
              <a:t>added </a:t>
            </a:r>
            <a:r>
              <a:rPr lang="en-US" sz="1400" b="1" dirty="0"/>
              <a:t>1472</a:t>
            </a:r>
            <a:r>
              <a:rPr lang="en-US" sz="1400" dirty="0"/>
              <a:t> packages in 15m</a:t>
            </a:r>
          </a:p>
          <a:p>
            <a:endParaRPr lang="en-US" sz="1400" dirty="0"/>
          </a:p>
          <a:p>
            <a:r>
              <a:rPr lang="en-US" sz="1400" b="1" dirty="0"/>
              <a:t>258</a:t>
            </a:r>
            <a:r>
              <a:rPr lang="en-US" sz="1400" dirty="0"/>
              <a:t> packages are looking for funding</a:t>
            </a:r>
          </a:p>
          <a:p>
            <a:r>
              <a:rPr lang="en-US" sz="1400" dirty="0"/>
              <a:t>  run `</a:t>
            </a:r>
            <a:r>
              <a:rPr lang="en-US" sz="1400" dirty="0" err="1">
                <a:solidFill>
                  <a:schemeClr val="accent6"/>
                </a:solidFill>
              </a:rPr>
              <a:t>npm</a:t>
            </a:r>
            <a:r>
              <a:rPr lang="en-US" sz="1400" dirty="0">
                <a:solidFill>
                  <a:schemeClr val="accent6"/>
                </a:solidFill>
              </a:rPr>
              <a:t> fund` </a:t>
            </a:r>
            <a:r>
              <a:rPr lang="en-US" sz="1400" dirty="0"/>
              <a:t>for details</a:t>
            </a:r>
          </a:p>
          <a:p>
            <a:endParaRPr lang="en-US" sz="1400" dirty="0"/>
          </a:p>
          <a:p>
            <a:r>
              <a:rPr lang="en-US" sz="1400" dirty="0"/>
              <a:t>Initialized a git repository.</a:t>
            </a:r>
          </a:p>
          <a:p>
            <a:endParaRPr lang="en-US" sz="1400" dirty="0"/>
          </a:p>
          <a:p>
            <a:r>
              <a:rPr lang="en-US" sz="1400" dirty="0"/>
              <a:t>Installing template dependencies using </a:t>
            </a:r>
            <a:r>
              <a:rPr lang="en-US" sz="1400" dirty="0" err="1">
                <a:solidFill>
                  <a:srgbClr val="FFC000"/>
                </a:solidFill>
              </a:rPr>
              <a:t>npm</a:t>
            </a:r>
            <a:r>
              <a:rPr lang="en-US" sz="1400" dirty="0"/>
              <a:t>...</a:t>
            </a:r>
          </a:p>
          <a:p>
            <a:endParaRPr lang="en-US" sz="1400" dirty="0"/>
          </a:p>
          <a:p>
            <a:r>
              <a:rPr lang="en-US" sz="1400" dirty="0"/>
              <a:t>added </a:t>
            </a:r>
            <a:r>
              <a:rPr lang="en-US" sz="1400" b="1" dirty="0"/>
              <a:t>69</a:t>
            </a:r>
            <a:r>
              <a:rPr lang="en-US" sz="1400" dirty="0"/>
              <a:t> packages, and changed </a:t>
            </a:r>
            <a:r>
              <a:rPr lang="en-US" sz="1400" b="1" dirty="0"/>
              <a:t>1</a:t>
            </a:r>
            <a:r>
              <a:rPr lang="en-US" sz="1400" dirty="0"/>
              <a:t> package in 15s</a:t>
            </a:r>
          </a:p>
          <a:p>
            <a:endParaRPr lang="en-US" sz="1400" dirty="0"/>
          </a:p>
          <a:p>
            <a:r>
              <a:rPr lang="en-US" sz="1400" b="1" dirty="0"/>
              <a:t>262</a:t>
            </a:r>
            <a:r>
              <a:rPr lang="en-US" sz="1400" dirty="0"/>
              <a:t> packages are looking for funding</a:t>
            </a:r>
          </a:p>
          <a:p>
            <a:r>
              <a:rPr lang="en-US" sz="1400" dirty="0"/>
              <a:t>  run `</a:t>
            </a:r>
            <a:r>
              <a:rPr lang="en-US" sz="1400" dirty="0" err="1">
                <a:solidFill>
                  <a:schemeClr val="accent6"/>
                </a:solidFill>
              </a:rPr>
              <a:t>npm</a:t>
            </a:r>
            <a:r>
              <a:rPr lang="en-US" sz="1400" dirty="0">
                <a:solidFill>
                  <a:schemeClr val="accent6"/>
                </a:solidFill>
              </a:rPr>
              <a:t> fund</a:t>
            </a:r>
            <a:r>
              <a:rPr lang="en-US" sz="1400" dirty="0"/>
              <a:t>` for details</a:t>
            </a:r>
          </a:p>
          <a:p>
            <a:r>
              <a:rPr lang="en-US" sz="1400" dirty="0"/>
              <a:t>Removing template package using </a:t>
            </a:r>
            <a:r>
              <a:rPr lang="en-US" sz="1400" dirty="0" err="1">
                <a:solidFill>
                  <a:srgbClr val="FFC000"/>
                </a:solidFill>
              </a:rPr>
              <a:t>npm</a:t>
            </a:r>
            <a:r>
              <a:rPr lang="en-US" sz="1400" dirty="0"/>
              <a:t>...</a:t>
            </a:r>
            <a:endParaRPr lang="fr-FR" sz="1400" dirty="0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599EE483-758A-D182-F9D3-D3E3C326B5C4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1700447" cy="808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Etapes création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456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4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5" grpId="0" animBg="1"/>
      <p:bldP spid="5" grpId="1" animBg="1"/>
      <p:bldP spid="5" grpId="2" animBg="1"/>
      <p:bldP spid="4" grpId="0" animBg="1"/>
      <p:bldP spid="4" grpId="1" animBg="1"/>
      <p:bldP spid="4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E2F82-4901-F9F0-A91D-78909168F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6DBA-9AB6-37D2-D38A-B95552FD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l’application </a:t>
            </a:r>
            <a:r>
              <a:rPr lang="fr-FR" dirty="0" err="1"/>
              <a:t>React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5C2885-1FC3-AC34-26F1-C8C48D81A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30" y="1989060"/>
            <a:ext cx="1897544" cy="4580017"/>
          </a:xfrm>
          <a:prstGeom prst="rect">
            <a:avLst/>
          </a:prstGeom>
        </p:spPr>
      </p:pic>
      <p:sp>
        <p:nvSpPr>
          <p:cNvPr id="6" name="Content Instructions Two">
            <a:extLst>
              <a:ext uri="{FF2B5EF4-FFF2-40B4-BE49-F238E27FC236}">
                <a16:creationId xmlns:a16="http://schemas.microsoft.com/office/drawing/2014/main" id="{E1F35B3C-C7AC-A508-0D49-D1393F957884}"/>
              </a:ext>
            </a:extLst>
          </p:cNvPr>
          <p:cNvSpPr txBox="1">
            <a:spLocks/>
          </p:cNvSpPr>
          <p:nvPr/>
        </p:nvSpPr>
        <p:spPr>
          <a:xfrm>
            <a:off x="5784800" y="2085282"/>
            <a:ext cx="5836929" cy="39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Ce dossier contient toutes les dépendances installées via </a:t>
            </a:r>
            <a:r>
              <a:rPr lang="fr-FR" sz="14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npm</a:t>
            </a:r>
            <a:endParaRPr lang="fr-FR" sz="1400" b="1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2B8A45B-1196-6F62-7107-7C38841FA62F}"/>
              </a:ext>
            </a:extLst>
          </p:cNvPr>
          <p:cNvCxnSpPr>
            <a:cxnSpLocks/>
          </p:cNvCxnSpPr>
          <p:nvPr/>
        </p:nvCxnSpPr>
        <p:spPr>
          <a:xfrm flipH="1">
            <a:off x="4038793" y="2264751"/>
            <a:ext cx="1603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Instructions Two">
            <a:extLst>
              <a:ext uri="{FF2B5EF4-FFF2-40B4-BE49-F238E27FC236}">
                <a16:creationId xmlns:a16="http://schemas.microsoft.com/office/drawing/2014/main" id="{236AA6DF-EAD0-50E5-0C33-E6F652571766}"/>
              </a:ext>
            </a:extLst>
          </p:cNvPr>
          <p:cNvSpPr txBox="1">
            <a:spLocks/>
          </p:cNvSpPr>
          <p:nvPr/>
        </p:nvSpPr>
        <p:spPr>
          <a:xfrm>
            <a:off x="5784800" y="2722410"/>
            <a:ext cx="5836929" cy="902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Point d’entrée de l’application.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Propose une section div  (root) utilisée par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pour ancrer son composant principale (&lt;App/&gt;)  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43549B5-FC62-20CD-0894-0569D3AF1A95}"/>
              </a:ext>
            </a:extLst>
          </p:cNvPr>
          <p:cNvCxnSpPr>
            <a:cxnSpLocks/>
          </p:cNvCxnSpPr>
          <p:nvPr/>
        </p:nvCxnSpPr>
        <p:spPr>
          <a:xfrm flipH="1">
            <a:off x="4038793" y="2901880"/>
            <a:ext cx="1603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ontent Instructions Two">
            <a:extLst>
              <a:ext uri="{FF2B5EF4-FFF2-40B4-BE49-F238E27FC236}">
                <a16:creationId xmlns:a16="http://schemas.microsoft.com/office/drawing/2014/main" id="{F4F91E16-F62D-F638-A352-52B466E4A549}"/>
              </a:ext>
            </a:extLst>
          </p:cNvPr>
          <p:cNvSpPr txBox="1">
            <a:spLocks/>
          </p:cNvSpPr>
          <p:nvPr/>
        </p:nvSpPr>
        <p:spPr>
          <a:xfrm>
            <a:off x="5784800" y="3918860"/>
            <a:ext cx="5836929" cy="902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Composant de base de l’application.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Regroupe les composant formant la structure globale de l’application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29FCE0B-1FF8-5A89-41B7-A3B6370CAA2A}"/>
              </a:ext>
            </a:extLst>
          </p:cNvPr>
          <p:cNvCxnSpPr>
            <a:cxnSpLocks/>
          </p:cNvCxnSpPr>
          <p:nvPr/>
        </p:nvCxnSpPr>
        <p:spPr>
          <a:xfrm flipH="1">
            <a:off x="4038793" y="4363674"/>
            <a:ext cx="1603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ontent Instructions Two">
            <a:extLst>
              <a:ext uri="{FF2B5EF4-FFF2-40B4-BE49-F238E27FC236}">
                <a16:creationId xmlns:a16="http://schemas.microsoft.com/office/drawing/2014/main" id="{91686B3D-FDBC-9E7C-F2C5-B33AA24F7D11}"/>
              </a:ext>
            </a:extLst>
          </p:cNvPr>
          <p:cNvSpPr txBox="1">
            <a:spLocks/>
          </p:cNvSpPr>
          <p:nvPr/>
        </p:nvSpPr>
        <p:spPr>
          <a:xfrm>
            <a:off x="5784800" y="5458462"/>
            <a:ext cx="5836929" cy="1226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Liste les paquets dont dépend votre projet.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Spécifie les versions d'un paquet que votre projet peut utiliser.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Rendre possible la reconstruction du projet.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Facilite le partage avec d'autres développeurs.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05CBAB6-513F-D54B-C674-6830D152E3D3}"/>
              </a:ext>
            </a:extLst>
          </p:cNvPr>
          <p:cNvCxnSpPr>
            <a:cxnSpLocks/>
          </p:cNvCxnSpPr>
          <p:nvPr/>
        </p:nvCxnSpPr>
        <p:spPr>
          <a:xfrm flipH="1">
            <a:off x="4038793" y="6227151"/>
            <a:ext cx="1603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ontent Instructions Two">
            <a:extLst>
              <a:ext uri="{FF2B5EF4-FFF2-40B4-BE49-F238E27FC236}">
                <a16:creationId xmlns:a16="http://schemas.microsoft.com/office/drawing/2014/main" id="{1413BB94-86AE-F45D-946F-9848B3E80E3C}"/>
              </a:ext>
            </a:extLst>
          </p:cNvPr>
          <p:cNvSpPr txBox="1">
            <a:spLocks/>
          </p:cNvSpPr>
          <p:nvPr/>
        </p:nvSpPr>
        <p:spPr>
          <a:xfrm>
            <a:off x="5784800" y="4821334"/>
            <a:ext cx="5836929" cy="39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Rendue du composant principale  &lt;App/&gt; de l’application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27B9087-C7AD-A960-58E5-3B0695E22511}"/>
              </a:ext>
            </a:extLst>
          </p:cNvPr>
          <p:cNvCxnSpPr>
            <a:cxnSpLocks/>
          </p:cNvCxnSpPr>
          <p:nvPr/>
        </p:nvCxnSpPr>
        <p:spPr>
          <a:xfrm flipH="1">
            <a:off x="4038793" y="5000803"/>
            <a:ext cx="16036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AB60-C320-267C-E7F2-70CA0EBFF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B6C22-713B-4FBA-7329-76591B4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application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CA7717A9-EA19-42D1-66A1-FCD661FD35E8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2613983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index.html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E96E2E-1294-F586-4D13-5414A429719E}"/>
              </a:ext>
            </a:extLst>
          </p:cNvPr>
          <p:cNvSpPr txBox="1"/>
          <p:nvPr/>
        </p:nvSpPr>
        <p:spPr>
          <a:xfrm>
            <a:off x="2267728" y="2283354"/>
            <a:ext cx="7656544" cy="44012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"%PUBLIC_URL%/favicon.ico"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initial-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theme-color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"#000000"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"description"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"Web site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-app"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apple-touch-icon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"%PUBLIC_URL%/logo192.png"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manifest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"%PUBLIC_URL%/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manifest.json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noscript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 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 enable JavaScript to run 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app.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noscript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479F7-3134-30F0-04FA-37391D4E5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4D802-59A9-A326-5785-2BAE9D39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application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B64D2BEC-26FA-1957-7136-9604C7377C7D}"/>
              </a:ext>
            </a:extLst>
          </p:cNvPr>
          <p:cNvSpPr txBox="1">
            <a:spLocks/>
          </p:cNvSpPr>
          <p:nvPr/>
        </p:nvSpPr>
        <p:spPr>
          <a:xfrm>
            <a:off x="871706" y="1763807"/>
            <a:ext cx="2613983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index.js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7642AAE-D9FB-21EF-82F9-26CA20F6136A}"/>
              </a:ext>
            </a:extLst>
          </p:cNvPr>
          <p:cNvSpPr txBox="1"/>
          <p:nvPr/>
        </p:nvSpPr>
        <p:spPr>
          <a:xfrm>
            <a:off x="871706" y="2467232"/>
            <a:ext cx="5053229" cy="31085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-dom/client"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"./index.css"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"./App"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reportWebVitals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reportWebVitals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reportWebVitals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6" name="Прямая соединительная линия 24">
            <a:extLst>
              <a:ext uri="{FF2B5EF4-FFF2-40B4-BE49-F238E27FC236}">
                <a16:creationId xmlns:a16="http://schemas.microsoft.com/office/drawing/2014/main" id="{AB003C12-7179-C64D-AA35-FB53FAE18591}"/>
              </a:ext>
            </a:extLst>
          </p:cNvPr>
          <p:cNvCxnSpPr>
            <a:cxnSpLocks/>
          </p:cNvCxnSpPr>
          <p:nvPr/>
        </p:nvCxnSpPr>
        <p:spPr>
          <a:xfrm>
            <a:off x="6115362" y="1961176"/>
            <a:ext cx="0" cy="4860000"/>
          </a:xfrm>
          <a:prstGeom prst="line">
            <a:avLst/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25">
            <a:extLst>
              <a:ext uri="{FF2B5EF4-FFF2-40B4-BE49-F238E27FC236}">
                <a16:creationId xmlns:a16="http://schemas.microsoft.com/office/drawing/2014/main" id="{B9AE2E60-2AA4-AC1C-4DF0-A72B32E91F6F}"/>
              </a:ext>
            </a:extLst>
          </p:cNvPr>
          <p:cNvSpPr/>
          <p:nvPr/>
        </p:nvSpPr>
        <p:spPr>
          <a:xfrm>
            <a:off x="6014349" y="1887187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487337-02B0-5233-6890-A4B13C569A04}"/>
              </a:ext>
            </a:extLst>
          </p:cNvPr>
          <p:cNvSpPr txBox="1"/>
          <p:nvPr/>
        </p:nvSpPr>
        <p:spPr>
          <a:xfrm>
            <a:off x="6305791" y="2260514"/>
            <a:ext cx="5676658" cy="41857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logo.svg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"App-header"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"App-logo"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"logo"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Edit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&lt;code&gt;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src/App.js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&lt;/code&gt;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fr-FR" sz="14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"App-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"https://reactjs.org"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blank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noopener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noreferrer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&lt;/header&gt;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3CCE4775-16FF-7776-80AC-51C291E3772E}"/>
              </a:ext>
            </a:extLst>
          </p:cNvPr>
          <p:cNvSpPr txBox="1">
            <a:spLocks/>
          </p:cNvSpPr>
          <p:nvPr/>
        </p:nvSpPr>
        <p:spPr>
          <a:xfrm>
            <a:off x="6305790" y="1763807"/>
            <a:ext cx="2613983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app.js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719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BE6AD-56F3-7524-CD21-8723E28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grpSp>
        <p:nvGrpSpPr>
          <p:cNvPr id="3" name="Group 5" descr="Small circle with number 1 inside  indicating step 1">
            <a:extLst>
              <a:ext uri="{FF2B5EF4-FFF2-40B4-BE49-F238E27FC236}">
                <a16:creationId xmlns:a16="http://schemas.microsoft.com/office/drawing/2014/main" id="{2F75F626-8096-801A-DC55-ED21DBA05183}"/>
              </a:ext>
            </a:extLst>
          </p:cNvPr>
          <p:cNvGrpSpPr/>
          <p:nvPr/>
        </p:nvGrpSpPr>
        <p:grpSpPr bwMode="blackWhite">
          <a:xfrm>
            <a:off x="721923" y="1864062"/>
            <a:ext cx="673831" cy="396306"/>
            <a:chOff x="6953426" y="711274"/>
            <a:chExt cx="558179" cy="409838"/>
          </a:xfrm>
          <a:noFill/>
        </p:grpSpPr>
        <p:sp>
          <p:nvSpPr>
            <p:cNvPr id="4" name="Oval 6" descr="Small circle">
              <a:extLst>
                <a:ext uri="{FF2B5EF4-FFF2-40B4-BE49-F238E27FC236}">
                  <a16:creationId xmlns:a16="http://schemas.microsoft.com/office/drawing/2014/main" id="{864E0A93-E0A5-99BF-59C0-E9084ECAD0A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7" descr="Number 1">
              <a:extLst>
                <a:ext uri="{FF2B5EF4-FFF2-40B4-BE49-F238E27FC236}">
                  <a16:creationId xmlns:a16="http://schemas.microsoft.com/office/drawing/2014/main" id="{9F8D5615-233E-F4C4-0006-E784C79523C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81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6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F1B23246-C537-2F10-FC05-331B4B493C2A}"/>
              </a:ext>
            </a:extLst>
          </p:cNvPr>
          <p:cNvSpPr txBox="1">
            <a:spLocks/>
          </p:cNvSpPr>
          <p:nvPr/>
        </p:nvSpPr>
        <p:spPr>
          <a:xfrm>
            <a:off x="1229239" y="1904254"/>
            <a:ext cx="4173240" cy="883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Qu’est ce que 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?</a:t>
            </a:r>
          </a:p>
        </p:txBody>
      </p:sp>
      <p:grpSp>
        <p:nvGrpSpPr>
          <p:cNvPr id="7" name="Group 5" descr="Small circle with number 1 inside  indicating step 1">
            <a:extLst>
              <a:ext uri="{FF2B5EF4-FFF2-40B4-BE49-F238E27FC236}">
                <a16:creationId xmlns:a16="http://schemas.microsoft.com/office/drawing/2014/main" id="{540CD8CC-DE53-59D2-E68E-CA553255AE0C}"/>
              </a:ext>
            </a:extLst>
          </p:cNvPr>
          <p:cNvGrpSpPr/>
          <p:nvPr/>
        </p:nvGrpSpPr>
        <p:grpSpPr bwMode="blackWhite">
          <a:xfrm>
            <a:off x="721923" y="2970017"/>
            <a:ext cx="673831" cy="396306"/>
            <a:chOff x="6953426" y="711274"/>
            <a:chExt cx="558179" cy="409838"/>
          </a:xfrm>
          <a:noFill/>
        </p:grpSpPr>
        <p:sp>
          <p:nvSpPr>
            <p:cNvPr id="8" name="Oval 6" descr="Small circle">
              <a:extLst>
                <a:ext uri="{FF2B5EF4-FFF2-40B4-BE49-F238E27FC236}">
                  <a16:creationId xmlns:a16="http://schemas.microsoft.com/office/drawing/2014/main" id="{57A770B9-77DC-26BE-2B6A-94A194667BE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TextBox 7" descr="Number 1">
              <a:extLst>
                <a:ext uri="{FF2B5EF4-FFF2-40B4-BE49-F238E27FC236}">
                  <a16:creationId xmlns:a16="http://schemas.microsoft.com/office/drawing/2014/main" id="{6FB0E2A1-7CBE-2C48-5F16-8664DD8D372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81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0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DA55AECB-A079-73FE-C03C-3F8E8A008268}"/>
              </a:ext>
            </a:extLst>
          </p:cNvPr>
          <p:cNvSpPr txBox="1">
            <a:spLocks/>
          </p:cNvSpPr>
          <p:nvPr/>
        </p:nvSpPr>
        <p:spPr>
          <a:xfrm>
            <a:off x="1229239" y="3010209"/>
            <a:ext cx="3364971" cy="883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DOM vs Virtual DOM</a:t>
            </a:r>
          </a:p>
        </p:txBody>
      </p:sp>
      <p:grpSp>
        <p:nvGrpSpPr>
          <p:cNvPr id="11" name="Group 5" descr="Small circle with number 1 inside  indicating step 1">
            <a:extLst>
              <a:ext uri="{FF2B5EF4-FFF2-40B4-BE49-F238E27FC236}">
                <a16:creationId xmlns:a16="http://schemas.microsoft.com/office/drawing/2014/main" id="{23C792FB-F2EA-1C0F-09DA-E2F1AD36075C}"/>
              </a:ext>
            </a:extLst>
          </p:cNvPr>
          <p:cNvGrpSpPr/>
          <p:nvPr/>
        </p:nvGrpSpPr>
        <p:grpSpPr bwMode="blackWhite">
          <a:xfrm>
            <a:off x="716771" y="4165483"/>
            <a:ext cx="673831" cy="396306"/>
            <a:chOff x="6953426" y="711274"/>
            <a:chExt cx="558179" cy="409838"/>
          </a:xfrm>
          <a:noFill/>
        </p:grpSpPr>
        <p:sp>
          <p:nvSpPr>
            <p:cNvPr id="12" name="Oval 6" descr="Small circle">
              <a:extLst>
                <a:ext uri="{FF2B5EF4-FFF2-40B4-BE49-F238E27FC236}">
                  <a16:creationId xmlns:a16="http://schemas.microsoft.com/office/drawing/2014/main" id="{11014D1E-ADD8-9A45-C223-6AD627B90BA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7" descr="Number 1">
              <a:extLst>
                <a:ext uri="{FF2B5EF4-FFF2-40B4-BE49-F238E27FC236}">
                  <a16:creationId xmlns:a16="http://schemas.microsoft.com/office/drawing/2014/main" id="{E7F1D9F4-86D5-DE6A-D4F5-981E318BD13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81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4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41485B38-D8B5-71EB-56DA-E2B50F5F219C}"/>
              </a:ext>
            </a:extLst>
          </p:cNvPr>
          <p:cNvSpPr txBox="1">
            <a:spLocks/>
          </p:cNvSpPr>
          <p:nvPr/>
        </p:nvSpPr>
        <p:spPr>
          <a:xfrm>
            <a:off x="1224087" y="4205675"/>
            <a:ext cx="4382893" cy="883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Intégrer 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dans une page HTML existante</a:t>
            </a:r>
          </a:p>
        </p:txBody>
      </p:sp>
      <p:grpSp>
        <p:nvGrpSpPr>
          <p:cNvPr id="15" name="Group 5" descr="Small circle with number 1 inside  indicating step 1">
            <a:extLst>
              <a:ext uri="{FF2B5EF4-FFF2-40B4-BE49-F238E27FC236}">
                <a16:creationId xmlns:a16="http://schemas.microsoft.com/office/drawing/2014/main" id="{BDA951F2-7838-532E-9E83-EE96AD62FEFF}"/>
              </a:ext>
            </a:extLst>
          </p:cNvPr>
          <p:cNvGrpSpPr/>
          <p:nvPr/>
        </p:nvGrpSpPr>
        <p:grpSpPr bwMode="blackWhite">
          <a:xfrm>
            <a:off x="722010" y="5288019"/>
            <a:ext cx="673831" cy="396306"/>
            <a:chOff x="6953426" y="711274"/>
            <a:chExt cx="558179" cy="409838"/>
          </a:xfrm>
          <a:noFill/>
        </p:grpSpPr>
        <p:sp>
          <p:nvSpPr>
            <p:cNvPr id="16" name="Oval 6" descr="Small circle">
              <a:extLst>
                <a:ext uri="{FF2B5EF4-FFF2-40B4-BE49-F238E27FC236}">
                  <a16:creationId xmlns:a16="http://schemas.microsoft.com/office/drawing/2014/main" id="{87D27C26-8C92-0E79-6905-117C38B722E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TextBox 7" descr="Number 1">
              <a:extLst>
                <a:ext uri="{FF2B5EF4-FFF2-40B4-BE49-F238E27FC236}">
                  <a16:creationId xmlns:a16="http://schemas.microsoft.com/office/drawing/2014/main" id="{2092308B-6A54-6E34-E514-1825643D309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81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18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D5A3F851-A2FE-3B6B-A5B3-E6B6C6495066}"/>
              </a:ext>
            </a:extLst>
          </p:cNvPr>
          <p:cNvSpPr txBox="1">
            <a:spLocks/>
          </p:cNvSpPr>
          <p:nvPr/>
        </p:nvSpPr>
        <p:spPr>
          <a:xfrm>
            <a:off x="1224087" y="5347301"/>
            <a:ext cx="3788151" cy="883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Question  &amp; 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Reponces</a:t>
            </a:r>
            <a:endParaRPr lang="fr-FR" sz="18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5" descr="Small circle with number 1 inside  indicating step 1">
            <a:extLst>
              <a:ext uri="{FF2B5EF4-FFF2-40B4-BE49-F238E27FC236}">
                <a16:creationId xmlns:a16="http://schemas.microsoft.com/office/drawing/2014/main" id="{57326392-187A-3B1C-9402-5A032822B99F}"/>
              </a:ext>
            </a:extLst>
          </p:cNvPr>
          <p:cNvGrpSpPr/>
          <p:nvPr/>
        </p:nvGrpSpPr>
        <p:grpSpPr bwMode="blackWhite">
          <a:xfrm>
            <a:off x="6859685" y="1835378"/>
            <a:ext cx="909694" cy="460090"/>
            <a:chOff x="6953426" y="711274"/>
            <a:chExt cx="558179" cy="409838"/>
          </a:xfrm>
          <a:noFill/>
        </p:grpSpPr>
        <p:sp>
          <p:nvSpPr>
            <p:cNvPr id="24" name="Oval 6" descr="Small circle">
              <a:extLst>
                <a:ext uri="{FF2B5EF4-FFF2-40B4-BE49-F238E27FC236}">
                  <a16:creationId xmlns:a16="http://schemas.microsoft.com/office/drawing/2014/main" id="{7932AB14-693B-89F4-FEAD-815725C833B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7" descr="Number 1">
              <a:extLst>
                <a:ext uri="{FF2B5EF4-FFF2-40B4-BE49-F238E27FC236}">
                  <a16:creationId xmlns:a16="http://schemas.microsoft.com/office/drawing/2014/main" id="{65179E5A-59DE-E036-EFAA-53C775E656A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289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26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77592FCB-84BD-5660-A016-FB36A20A27DB}"/>
              </a:ext>
            </a:extLst>
          </p:cNvPr>
          <p:cNvSpPr txBox="1">
            <a:spLocks/>
          </p:cNvSpPr>
          <p:nvPr/>
        </p:nvSpPr>
        <p:spPr>
          <a:xfrm>
            <a:off x="7437336" y="1834006"/>
            <a:ext cx="4542824" cy="1026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L’écosystème 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endParaRPr lang="fr-FR" sz="18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8" name="Oval 6" descr="Small circle">
            <a:extLst>
              <a:ext uri="{FF2B5EF4-FFF2-40B4-BE49-F238E27FC236}">
                <a16:creationId xmlns:a16="http://schemas.microsoft.com/office/drawing/2014/main" id="{FA281161-4701-9215-DC69-DD5503C14955}"/>
              </a:ext>
            </a:extLst>
          </p:cNvPr>
          <p:cNvSpPr/>
          <p:nvPr/>
        </p:nvSpPr>
        <p:spPr bwMode="blackWhite">
          <a:xfrm>
            <a:off x="6906195" y="2684161"/>
            <a:ext cx="667935" cy="4600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1" name="Group 5" descr="Small circle with number 1 inside  indicating step 1">
            <a:extLst>
              <a:ext uri="{FF2B5EF4-FFF2-40B4-BE49-F238E27FC236}">
                <a16:creationId xmlns:a16="http://schemas.microsoft.com/office/drawing/2014/main" id="{F69834DD-AAB8-E4F1-F0CD-1A0CAE88BCE7}"/>
              </a:ext>
            </a:extLst>
          </p:cNvPr>
          <p:cNvGrpSpPr/>
          <p:nvPr/>
        </p:nvGrpSpPr>
        <p:grpSpPr bwMode="blackWhite">
          <a:xfrm>
            <a:off x="6859683" y="2957238"/>
            <a:ext cx="909694" cy="460090"/>
            <a:chOff x="6953426" y="711274"/>
            <a:chExt cx="558179" cy="409838"/>
          </a:xfrm>
          <a:noFill/>
        </p:grpSpPr>
        <p:sp>
          <p:nvSpPr>
            <p:cNvPr id="32" name="Oval 6" descr="Small circle">
              <a:extLst>
                <a:ext uri="{FF2B5EF4-FFF2-40B4-BE49-F238E27FC236}">
                  <a16:creationId xmlns:a16="http://schemas.microsoft.com/office/drawing/2014/main" id="{AB0750B7-67CF-8052-9EA3-D5B6594AF02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7" descr="Number 1">
              <a:extLst>
                <a:ext uri="{FF2B5EF4-FFF2-40B4-BE49-F238E27FC236}">
                  <a16:creationId xmlns:a16="http://schemas.microsoft.com/office/drawing/2014/main" id="{4A8A4185-87BA-917F-E514-73F0564B681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289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34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83C31175-13BA-A9F2-DAED-2D9ADA02EC6A}"/>
              </a:ext>
            </a:extLst>
          </p:cNvPr>
          <p:cNvSpPr txBox="1">
            <a:spLocks/>
          </p:cNvSpPr>
          <p:nvPr/>
        </p:nvSpPr>
        <p:spPr>
          <a:xfrm>
            <a:off x="7437334" y="2966257"/>
            <a:ext cx="4542824" cy="1026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Architecture d’une application 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endParaRPr lang="fr-FR" sz="18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5" descr="Small circle with number 1 inside  indicating step 1">
            <a:extLst>
              <a:ext uri="{FF2B5EF4-FFF2-40B4-BE49-F238E27FC236}">
                <a16:creationId xmlns:a16="http://schemas.microsoft.com/office/drawing/2014/main" id="{6E528754-9CA2-E80C-B1D4-A5AA5E704CCB}"/>
              </a:ext>
            </a:extLst>
          </p:cNvPr>
          <p:cNvGrpSpPr/>
          <p:nvPr/>
        </p:nvGrpSpPr>
        <p:grpSpPr bwMode="blackWhite">
          <a:xfrm>
            <a:off x="6859683" y="4096004"/>
            <a:ext cx="909694" cy="460090"/>
            <a:chOff x="6953426" y="711274"/>
            <a:chExt cx="558179" cy="409838"/>
          </a:xfrm>
          <a:noFill/>
        </p:grpSpPr>
        <p:sp>
          <p:nvSpPr>
            <p:cNvPr id="36" name="Oval 6" descr="Small circle">
              <a:extLst>
                <a:ext uri="{FF2B5EF4-FFF2-40B4-BE49-F238E27FC236}">
                  <a16:creationId xmlns:a16="http://schemas.microsoft.com/office/drawing/2014/main" id="{491EBF2B-540E-C979-6012-94451C9376C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TextBox 7" descr="Number 1">
              <a:extLst>
                <a:ext uri="{FF2B5EF4-FFF2-40B4-BE49-F238E27FC236}">
                  <a16:creationId xmlns:a16="http://schemas.microsoft.com/office/drawing/2014/main" id="{049E8536-D2CE-8B16-3103-24AD662E75E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289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7</a:t>
              </a:r>
            </a:p>
          </p:txBody>
        </p:sp>
      </p:grpSp>
      <p:sp>
        <p:nvSpPr>
          <p:cNvPr id="38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EDE42883-00A2-5AC5-C849-6EAAE8C6E337}"/>
              </a:ext>
            </a:extLst>
          </p:cNvPr>
          <p:cNvSpPr txBox="1">
            <a:spLocks/>
          </p:cNvSpPr>
          <p:nvPr/>
        </p:nvSpPr>
        <p:spPr>
          <a:xfrm>
            <a:off x="7437334" y="4105023"/>
            <a:ext cx="4542824" cy="1026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Créer une application 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39" name="Group 5" descr="Small circle with number 1 inside  indicating step 1">
            <a:extLst>
              <a:ext uri="{FF2B5EF4-FFF2-40B4-BE49-F238E27FC236}">
                <a16:creationId xmlns:a16="http://schemas.microsoft.com/office/drawing/2014/main" id="{101B2060-FEC2-C8A3-6CD3-DE7F8A189C9F}"/>
              </a:ext>
            </a:extLst>
          </p:cNvPr>
          <p:cNvGrpSpPr/>
          <p:nvPr/>
        </p:nvGrpSpPr>
        <p:grpSpPr bwMode="blackWhite">
          <a:xfrm>
            <a:off x="6851781" y="5262355"/>
            <a:ext cx="909694" cy="460090"/>
            <a:chOff x="6953426" y="711274"/>
            <a:chExt cx="558179" cy="409838"/>
          </a:xfrm>
          <a:noFill/>
        </p:grpSpPr>
        <p:sp>
          <p:nvSpPr>
            <p:cNvPr id="40" name="Oval 6" descr="Small circle">
              <a:extLst>
                <a:ext uri="{FF2B5EF4-FFF2-40B4-BE49-F238E27FC236}">
                  <a16:creationId xmlns:a16="http://schemas.microsoft.com/office/drawing/2014/main" id="{3BF42D33-104C-CD62-48D5-A8C765116A7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7" descr="Number 1">
              <a:extLst>
                <a:ext uri="{FF2B5EF4-FFF2-40B4-BE49-F238E27FC236}">
                  <a16:creationId xmlns:a16="http://schemas.microsoft.com/office/drawing/2014/main" id="{9B031436-4047-A690-E8E2-9833DA380E5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289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8</a:t>
              </a:r>
            </a:p>
          </p:txBody>
        </p:sp>
      </p:grpSp>
      <p:sp>
        <p:nvSpPr>
          <p:cNvPr id="42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DB2F9231-5BF9-CC82-0D57-7922DB505163}"/>
              </a:ext>
            </a:extLst>
          </p:cNvPr>
          <p:cNvSpPr txBox="1">
            <a:spLocks/>
          </p:cNvSpPr>
          <p:nvPr/>
        </p:nvSpPr>
        <p:spPr>
          <a:xfrm>
            <a:off x="7477057" y="5302546"/>
            <a:ext cx="4304699" cy="955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Exercice d’application et Session de Q&amp;R</a:t>
            </a:r>
          </a:p>
        </p:txBody>
      </p:sp>
    </p:spTree>
    <p:extLst>
      <p:ext uri="{BB962C8B-B14F-4D97-AF65-F5344CB8AC3E}">
        <p14:creationId xmlns:p14="http://schemas.microsoft.com/office/powerpoint/2010/main" val="16803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7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25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2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E73E2-A021-A90A-D807-DF8EBFEEF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F7661-C399-A18C-DF32-75DD400E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application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2D581302-01ED-2918-839C-487A59C48DAA}"/>
              </a:ext>
            </a:extLst>
          </p:cNvPr>
          <p:cNvSpPr txBox="1">
            <a:spLocks/>
          </p:cNvSpPr>
          <p:nvPr/>
        </p:nvSpPr>
        <p:spPr>
          <a:xfrm>
            <a:off x="871706" y="1763807"/>
            <a:ext cx="3047151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Application init (Hello)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8B2270C-1071-4441-4C8B-EC6FBBECF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9" y="2555897"/>
            <a:ext cx="1737511" cy="188230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769409D-85A6-B8E2-F21F-26140F30E788}"/>
              </a:ext>
            </a:extLst>
          </p:cNvPr>
          <p:cNvSpPr txBox="1"/>
          <p:nvPr/>
        </p:nvSpPr>
        <p:spPr>
          <a:xfrm>
            <a:off x="4334775" y="1868191"/>
            <a:ext cx="7550797" cy="24622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initial-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BB36517-8EC8-3FCD-ECB1-C4B049F47F85}"/>
              </a:ext>
            </a:extLst>
          </p:cNvPr>
          <p:cNvSpPr txBox="1"/>
          <p:nvPr/>
        </p:nvSpPr>
        <p:spPr>
          <a:xfrm>
            <a:off x="4334774" y="4593570"/>
            <a:ext cx="7550798" cy="20313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-dom/client"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"./App"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D03B087-AECF-7EA9-A157-B284CD2F4BBF}"/>
              </a:ext>
            </a:extLst>
          </p:cNvPr>
          <p:cNvSpPr txBox="1"/>
          <p:nvPr/>
        </p:nvSpPr>
        <p:spPr>
          <a:xfrm>
            <a:off x="731747" y="5133786"/>
            <a:ext cx="3271086" cy="14773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D00A9C3-C800-8918-64FB-215A6FCF757B}"/>
              </a:ext>
            </a:extLst>
          </p:cNvPr>
          <p:cNvCxnSpPr>
            <a:endCxn id="12" idx="1"/>
          </p:cNvCxnSpPr>
          <p:nvPr/>
        </p:nvCxnSpPr>
        <p:spPr>
          <a:xfrm>
            <a:off x="2702990" y="3099297"/>
            <a:ext cx="1631785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8DF662B-1C39-9C53-5EA5-7FC4FB44CC4F}"/>
              </a:ext>
            </a:extLst>
          </p:cNvPr>
          <p:cNvCxnSpPr/>
          <p:nvPr/>
        </p:nvCxnSpPr>
        <p:spPr>
          <a:xfrm>
            <a:off x="2702990" y="3653055"/>
            <a:ext cx="1631784" cy="12921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4257FBE1-B5EB-182F-53AE-7255BF56E86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807905" y="3497048"/>
            <a:ext cx="157575" cy="1547829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5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FD496-0252-77D7-8EDA-A8440CA1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A39FF-176B-2C91-2CBF-3CCD8980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application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7EE82BCA-CC45-80F0-1AD0-ED962C7AE883}"/>
              </a:ext>
            </a:extLst>
          </p:cNvPr>
          <p:cNvSpPr txBox="1">
            <a:spLocks/>
          </p:cNvSpPr>
          <p:nvPr/>
        </p:nvSpPr>
        <p:spPr>
          <a:xfrm>
            <a:off x="871706" y="1763807"/>
            <a:ext cx="3047151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Etapes de création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4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2D55E309-8F0C-B154-EBCE-797B24B6BE27}"/>
              </a:ext>
            </a:extLst>
          </p:cNvPr>
          <p:cNvSpPr txBox="1">
            <a:spLocks/>
          </p:cNvSpPr>
          <p:nvPr/>
        </p:nvSpPr>
        <p:spPr>
          <a:xfrm>
            <a:off x="871706" y="2253629"/>
            <a:ext cx="5637101" cy="13928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  <a:tabLst>
                <a:tab pos="1201738" algn="l"/>
              </a:tabLst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Installation de Node.js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Téléchargez et installez Node.js (</a:t>
            </a:r>
            <a:r>
              <a:rPr lang="fr-FR" sz="13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nodejs.org)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Vérifiez l'installation de </a:t>
            </a:r>
            <a:r>
              <a:rPr lang="fr-FR" sz="13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nodejs</a:t>
            </a: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 et </a:t>
            </a:r>
            <a:r>
              <a:rPr lang="fr-FR" sz="13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npm</a:t>
            </a: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: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1201738" algn="l"/>
              </a:tabLst>
              <a:defRPr/>
            </a:pPr>
            <a:r>
              <a:rPr lang="fr-FR" b="1" i="1" dirty="0" err="1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node</a:t>
            </a:r>
            <a:r>
              <a:rPr lang="fr-FR" b="1" i="1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-v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1201738" algn="l"/>
              </a:tabLst>
              <a:defRPr/>
            </a:pPr>
            <a:r>
              <a:rPr lang="fr-FR" b="1" i="1" dirty="0" err="1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npm</a:t>
            </a:r>
            <a:r>
              <a:rPr lang="fr-FR" b="1" i="1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-v </a:t>
            </a:r>
            <a:endParaRPr lang="en-US" b="1" i="1" dirty="0">
              <a:solidFill>
                <a:schemeClr val="bg1"/>
              </a:solidFill>
              <a:latin typeface="Consolas" panose="020B0609020204030204" pitchFamily="49" charset="0"/>
              <a:cs typeface="Segoe UI"/>
            </a:endParaRPr>
          </a:p>
        </p:txBody>
      </p:sp>
      <p:sp>
        <p:nvSpPr>
          <p:cNvPr id="5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FA04B701-44E6-2414-78C3-1241B6B831A7}"/>
              </a:ext>
            </a:extLst>
          </p:cNvPr>
          <p:cNvSpPr txBox="1">
            <a:spLocks/>
          </p:cNvSpPr>
          <p:nvPr/>
        </p:nvSpPr>
        <p:spPr>
          <a:xfrm>
            <a:off x="871706" y="3798725"/>
            <a:ext cx="7531070" cy="30592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1201738" algn="l"/>
              </a:tabLst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2.   Création d'une nouvelle application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(</a:t>
            </a:r>
            <a:r>
              <a:rPr lang="fr-FR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ra-</a:t>
            </a:r>
            <a:r>
              <a:rPr lang="fr-FR" sz="1400" b="1" i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my</a:t>
            </a:r>
            <a:r>
              <a:rPr lang="fr-FR" sz="1400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-</a:t>
            </a:r>
            <a:r>
              <a:rPr lang="fr-FR" sz="1400" b="1" i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btn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)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lphaLcPeriod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Ouvrez votre terminal ou ligne de commande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lphaLcPeriod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Exécutez la commande :</a:t>
            </a:r>
            <a:b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</a:br>
            <a:b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</a:br>
            <a:r>
              <a:rPr lang="fr-FR" sz="1400" i="1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npx</a:t>
            </a:r>
            <a:r>
              <a:rPr lang="fr-FR" sz="1400" i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fr-FR" sz="1400" i="1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create</a:t>
            </a:r>
            <a:r>
              <a:rPr lang="fr-FR" sz="1400" i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</a:t>
            </a:r>
            <a:r>
              <a:rPr lang="fr-FR" sz="1400" i="1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react</a:t>
            </a:r>
            <a:r>
              <a:rPr lang="fr-FR" sz="1400" i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-app ra-</a:t>
            </a:r>
            <a:r>
              <a:rPr lang="fr-FR" sz="1400" i="1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my</a:t>
            </a:r>
            <a:r>
              <a:rPr lang="fr-FR" sz="1400" i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</a:t>
            </a:r>
            <a:r>
              <a:rPr lang="fr-FR" sz="1400" i="1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btn</a:t>
            </a:r>
            <a:endParaRPr lang="fr-FR" sz="13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lphaLcPeriod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Entrez dans le répertoire de l'application et lancez le serveur de développement :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201738" algn="l"/>
              </a:tabLst>
              <a:defRPr/>
            </a:pPr>
            <a:r>
              <a:rPr lang="fr-F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cd my-first-app</a:t>
            </a:r>
            <a:r>
              <a:rPr lang="fr-FR" b="1" i="1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201738" algn="l"/>
              </a:tabLst>
              <a:defRPr/>
            </a:pPr>
            <a:r>
              <a:rPr lang="fr-FR" b="1" i="1" dirty="0" err="1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npm</a:t>
            </a:r>
            <a:r>
              <a:rPr lang="fr-FR" b="1" i="1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start </a:t>
            </a:r>
            <a:endParaRPr lang="en-US" b="1" i="1" dirty="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3AA87-872E-B70C-F076-182B6992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application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FCCD5828-2201-083C-67BD-A44140321051}"/>
              </a:ext>
            </a:extLst>
          </p:cNvPr>
          <p:cNvSpPr txBox="1">
            <a:spLocks/>
          </p:cNvSpPr>
          <p:nvPr/>
        </p:nvSpPr>
        <p:spPr>
          <a:xfrm>
            <a:off x="1034286" y="1866543"/>
            <a:ext cx="6047649" cy="42757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1738" algn="l"/>
              </a:tabLst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3.   Supprimer les fichiers inutiles 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r>
              <a:rPr lang="fr-FR" sz="1400" i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Racine de l’application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fr-FR" sz="1300" dirty="0" err="1">
                <a:solidFill>
                  <a:schemeClr val="bg1">
                    <a:lumMod val="95000"/>
                  </a:schemeClr>
                </a:solidFill>
              </a:rPr>
              <a:t>gitignore</a:t>
            </a:r>
            <a:endParaRPr lang="fr-FR" sz="1300" dirty="0">
              <a:solidFill>
                <a:schemeClr val="bg1">
                  <a:lumMod val="95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>
                    <a:lumMod val="95000"/>
                  </a:schemeClr>
                </a:solidFill>
              </a:rPr>
              <a:t>README.md</a:t>
            </a:r>
            <a:endParaRPr lang="fr-FR" sz="1300" i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r>
              <a:rPr lang="fr-FR" sz="1400" i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Dossier public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>
                    <a:lumMod val="95000"/>
                  </a:schemeClr>
                </a:solidFill>
              </a:rPr>
              <a:t>favicon.ico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>
                    <a:lumMod val="95000"/>
                  </a:schemeClr>
                </a:solidFill>
              </a:rPr>
              <a:t>logo192.png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>
                    <a:lumMod val="95000"/>
                  </a:schemeClr>
                </a:solidFill>
              </a:rPr>
              <a:t>Ilogo512.png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201738" algn="l"/>
              </a:tabLst>
              <a:defRPr/>
            </a:pPr>
            <a:r>
              <a:rPr lang="fr-FR" sz="1300" dirty="0" err="1">
                <a:solidFill>
                  <a:schemeClr val="bg1">
                    <a:lumMod val="95000"/>
                  </a:schemeClr>
                </a:solidFill>
              </a:rPr>
              <a:t>manifest.json</a:t>
            </a:r>
            <a:endParaRPr lang="fr-FR" sz="1300" dirty="0">
              <a:solidFill>
                <a:schemeClr val="bg1">
                  <a:lumMod val="95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>
                    <a:lumMod val="95000"/>
                  </a:schemeClr>
                </a:solidFill>
              </a:rPr>
              <a:t>robots.txt</a:t>
            </a:r>
            <a:r>
              <a:rPr lang="fr-FR" sz="1400" dirty="0"/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r>
              <a:rPr lang="fr-FR" sz="1400" i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Dossier src</a:t>
            </a:r>
            <a:endParaRPr lang="fr-FR" sz="14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>
                    <a:lumMod val="95000"/>
                  </a:schemeClr>
                </a:solidFill>
              </a:rPr>
              <a:t>App.css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>
                    <a:lumMod val="95000"/>
                  </a:schemeClr>
                </a:solidFill>
              </a:rPr>
              <a:t>App.test.js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>
                    <a:lumMod val="95000"/>
                  </a:schemeClr>
                </a:solidFill>
              </a:rPr>
              <a:t>index.css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201738" algn="l"/>
              </a:tabLst>
              <a:defRPr/>
            </a:pPr>
            <a:r>
              <a:rPr lang="fr-FR" sz="1300" dirty="0" err="1">
                <a:solidFill>
                  <a:schemeClr val="bg1">
                    <a:lumMod val="95000"/>
                  </a:schemeClr>
                </a:solidFill>
              </a:rPr>
              <a:t>logo.svg</a:t>
            </a:r>
            <a:endParaRPr lang="fr-FR" sz="1300" dirty="0">
              <a:solidFill>
                <a:schemeClr val="bg1">
                  <a:lumMod val="95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>
                    <a:lumMod val="95000"/>
                  </a:schemeClr>
                </a:solidFill>
              </a:rPr>
              <a:t>reportWebVitals.js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>
                    <a:lumMod val="95000"/>
                  </a:schemeClr>
                </a:solidFill>
              </a:rPr>
              <a:t>setupTests.js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1738" algn="l"/>
              </a:tabLst>
              <a:defRPr/>
            </a:pPr>
            <a:endParaRPr lang="en-US" sz="1400" b="1" i="1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550965-1B70-EE1D-5224-D43E69865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208" y="2387071"/>
            <a:ext cx="2983940" cy="3616897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0E10C95-EBE2-926C-7D00-9C97CCEE55F1}"/>
              </a:ext>
            </a:extLst>
          </p:cNvPr>
          <p:cNvSpPr/>
          <p:nvPr/>
        </p:nvSpPr>
        <p:spPr>
          <a:xfrm>
            <a:off x="5646295" y="3813270"/>
            <a:ext cx="899410" cy="3822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7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F6312-E4F9-F0EF-D094-E2E2B2F40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008E2-DD3A-2612-6948-47EF6832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application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52F6FDC3-BB24-EB12-A37D-DDE47EECA10D}"/>
              </a:ext>
            </a:extLst>
          </p:cNvPr>
          <p:cNvSpPr txBox="1">
            <a:spLocks/>
          </p:cNvSpPr>
          <p:nvPr/>
        </p:nvSpPr>
        <p:spPr>
          <a:xfrm>
            <a:off x="1034286" y="1866543"/>
            <a:ext cx="8881239" cy="4051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1738" algn="l"/>
              </a:tabLst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4.   Nettoyer les fichiers de votre app en supprimant les références vers les fichiers supprimés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858916-E476-7882-F252-6A9EAD740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05" y="2649677"/>
            <a:ext cx="1737511" cy="18823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5F4BCBC-E6C4-D6F6-0ACB-777958601CF0}"/>
              </a:ext>
            </a:extLst>
          </p:cNvPr>
          <p:cNvSpPr txBox="1"/>
          <p:nvPr/>
        </p:nvSpPr>
        <p:spPr>
          <a:xfrm>
            <a:off x="4508201" y="2227681"/>
            <a:ext cx="7550797" cy="24622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initial-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: 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D816B0-D95E-CCC6-BD34-1687517F6EC5}"/>
              </a:ext>
            </a:extLst>
          </p:cNvPr>
          <p:cNvSpPr txBox="1"/>
          <p:nvPr/>
        </p:nvSpPr>
        <p:spPr>
          <a:xfrm>
            <a:off x="4508200" y="4710795"/>
            <a:ext cx="7550798" cy="20313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-dom/client"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"./App"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AD889E-0FFA-D8C4-67CA-3D1C981424A0}"/>
              </a:ext>
            </a:extLst>
          </p:cNvPr>
          <p:cNvSpPr txBox="1"/>
          <p:nvPr/>
        </p:nvSpPr>
        <p:spPr>
          <a:xfrm>
            <a:off x="905173" y="5227566"/>
            <a:ext cx="3271086" cy="14773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138372C-EB0E-3C7B-A255-378C6EE14953}"/>
              </a:ext>
            </a:extLst>
          </p:cNvPr>
          <p:cNvCxnSpPr>
            <a:cxnSpLocks/>
          </p:cNvCxnSpPr>
          <p:nvPr/>
        </p:nvCxnSpPr>
        <p:spPr>
          <a:xfrm>
            <a:off x="2876416" y="3208699"/>
            <a:ext cx="1631785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1348459-95FA-5BDB-3B27-35EECC7A6BD9}"/>
              </a:ext>
            </a:extLst>
          </p:cNvPr>
          <p:cNvCxnSpPr>
            <a:cxnSpLocks/>
          </p:cNvCxnSpPr>
          <p:nvPr/>
        </p:nvCxnSpPr>
        <p:spPr>
          <a:xfrm>
            <a:off x="2876416" y="3806092"/>
            <a:ext cx="1631784" cy="1232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92D9D3EA-70EB-E6C0-EE70-F1CE71B33E0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981331" y="3590828"/>
            <a:ext cx="157575" cy="1547829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E3AF9-90A9-3A48-B0F6-CD4D5E182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86B72-84A7-FBF6-4731-C84D0043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application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C84D9C04-69CD-193D-38A6-99B2DA84D01B}"/>
              </a:ext>
            </a:extLst>
          </p:cNvPr>
          <p:cNvSpPr txBox="1">
            <a:spLocks/>
          </p:cNvSpPr>
          <p:nvPr/>
        </p:nvSpPr>
        <p:spPr>
          <a:xfrm>
            <a:off x="1034287" y="1866541"/>
            <a:ext cx="6429406" cy="47342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 startAt="5"/>
              <a:tabLst>
                <a:tab pos="1201738" algn="l"/>
              </a:tabLst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Ajouter le composant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MyButton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:</a:t>
            </a:r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Créez un nouveau dossier </a:t>
            </a:r>
            <a:r>
              <a:rPr lang="fr-FR" sz="13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component</a:t>
            </a: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sous le dossier </a:t>
            </a:r>
            <a:r>
              <a:rPr lang="fr-FR" sz="13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src</a:t>
            </a: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.</a:t>
            </a:r>
            <a:endParaRPr lang="fr-FR" sz="1300" b="1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Ajouter le fichier </a:t>
            </a:r>
            <a:r>
              <a:rPr lang="fr-FR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MyButton.jsx</a:t>
            </a:r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dans le dossier </a:t>
            </a:r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component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: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endParaRPr lang="fr-FR" sz="13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endParaRPr lang="fr-FR" sz="13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endParaRPr lang="fr-FR" sz="13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endParaRPr lang="fr-FR" sz="13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endParaRPr lang="fr-FR" sz="13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endParaRPr lang="fr-FR" sz="13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endParaRPr lang="fr-FR" sz="13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Ajouter le fichier  </a:t>
            </a:r>
            <a:r>
              <a:rPr lang="fr-FR" sz="13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MyButton.css  </a:t>
            </a: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dans le même dossier :</a:t>
            </a:r>
          </a:p>
          <a:p>
            <a:pPr marL="914400" lvl="2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                      Exemple de style</a:t>
            </a:r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Appliquer le style à votre composant :</a:t>
            </a: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1738" algn="l"/>
              </a:tabLst>
              <a:defRPr/>
            </a:pP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Après l’instruction d’</a:t>
            </a:r>
            <a:r>
              <a:rPr lang="fr-FR" sz="13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impotation</a:t>
            </a: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de </a:t>
            </a:r>
            <a:r>
              <a:rPr lang="fr-FR" sz="13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, ajoutez</a:t>
            </a:r>
            <a:b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</a:b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1738" algn="l"/>
              </a:tabLst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0D0B0A-38DA-DC51-42E5-CE311C03FF98}"/>
              </a:ext>
            </a:extLst>
          </p:cNvPr>
          <p:cNvSpPr txBox="1"/>
          <p:nvPr/>
        </p:nvSpPr>
        <p:spPr>
          <a:xfrm>
            <a:off x="1602911" y="2969595"/>
            <a:ext cx="496934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Cliquer moi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6D5A09-CF8C-2285-2F97-F2EEF1579019}"/>
              </a:ext>
            </a:extLst>
          </p:cNvPr>
          <p:cNvSpPr txBox="1"/>
          <p:nvPr/>
        </p:nvSpPr>
        <p:spPr>
          <a:xfrm>
            <a:off x="6634071" y="1968560"/>
            <a:ext cx="5348379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fr-F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#4CAF50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32px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transition-duration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box-</a:t>
            </a:r>
            <a:r>
              <a:rPr lang="fr-F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button:hover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fr-F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#4CAF50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box-</a:t>
            </a:r>
            <a:r>
              <a:rPr lang="fr-F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A2333BB-AB17-B284-3831-C32AE4E634DE}"/>
              </a:ext>
            </a:extLst>
          </p:cNvPr>
          <p:cNvCxnSpPr/>
          <p:nvPr/>
        </p:nvCxnSpPr>
        <p:spPr>
          <a:xfrm>
            <a:off x="4938999" y="5228146"/>
            <a:ext cx="1631785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309F136-00CC-82BE-C4D4-A2AA2AF0CBEA}"/>
              </a:ext>
            </a:extLst>
          </p:cNvPr>
          <p:cNvSpPr txBox="1"/>
          <p:nvPr/>
        </p:nvSpPr>
        <p:spPr>
          <a:xfrm>
            <a:off x="2590747" y="6123543"/>
            <a:ext cx="33164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"./MyButton.css"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3256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8AAC2-A90E-80A9-1F51-04A9EAA6D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CAEA1-A762-DD49-50C9-EF4B20B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application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5E6CF32E-68AF-1731-4EC9-9A2EF0BE7DBE}"/>
              </a:ext>
            </a:extLst>
          </p:cNvPr>
          <p:cNvSpPr txBox="1">
            <a:spLocks/>
          </p:cNvSpPr>
          <p:nvPr/>
        </p:nvSpPr>
        <p:spPr>
          <a:xfrm>
            <a:off x="1034286" y="1866541"/>
            <a:ext cx="7209601" cy="4623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1738" algn="l"/>
              </a:tabLst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6.    Modifier le fichier app.js à fin d’importer puis de rendre votre composant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AD4085-ECFC-7118-8B49-6F61B06C7F65}"/>
              </a:ext>
            </a:extLst>
          </p:cNvPr>
          <p:cNvSpPr txBox="1"/>
          <p:nvPr/>
        </p:nvSpPr>
        <p:spPr>
          <a:xfrm>
            <a:off x="1469826" y="2328863"/>
            <a:ext cx="6097190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"./component/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9D570F04-F890-061B-C0CD-904933AB0E17}"/>
              </a:ext>
            </a:extLst>
          </p:cNvPr>
          <p:cNvSpPr txBox="1">
            <a:spLocks/>
          </p:cNvSpPr>
          <p:nvPr/>
        </p:nvSpPr>
        <p:spPr>
          <a:xfrm>
            <a:off x="936653" y="4262087"/>
            <a:ext cx="7835872" cy="4623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1738" algn="l"/>
              </a:tabLst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7.    Le résultat obtenu correspond à votre bouton avec un effet en cas de survole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29814C-A419-A20B-A78C-2E53EF70D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2" y="4862795"/>
            <a:ext cx="1554615" cy="6934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5954E7D-158E-E490-EE72-619665340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93" y="4847554"/>
            <a:ext cx="1516511" cy="723963"/>
          </a:xfrm>
          <a:prstGeom prst="rect">
            <a:avLst/>
          </a:prstGeom>
        </p:spPr>
      </p:pic>
      <p:sp>
        <p:nvSpPr>
          <p:cNvPr id="1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7CA975F9-9E2E-BDDE-5F71-A002D878C6DA}"/>
              </a:ext>
            </a:extLst>
          </p:cNvPr>
          <p:cNvSpPr txBox="1">
            <a:spLocks/>
          </p:cNvSpPr>
          <p:nvPr/>
        </p:nvSpPr>
        <p:spPr>
          <a:xfrm>
            <a:off x="1491815" y="6018813"/>
            <a:ext cx="9738893" cy="41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Proposer une application </a:t>
            </a:r>
            <a:r>
              <a:rPr lang="fr-FR" sz="1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dont le composant principale renvoi la structure globale de votre application sous forme de </a:t>
            </a:r>
            <a:r>
              <a:rPr lang="fr-FR" sz="1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Header</a:t>
            </a:r>
            <a:r>
              <a:rPr lang="fr-FR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suivi de </a:t>
            </a:r>
            <a:r>
              <a:rPr lang="fr-FR" sz="1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Main</a:t>
            </a:r>
            <a:r>
              <a:rPr lang="fr-FR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puis </a:t>
            </a:r>
            <a:r>
              <a:rPr lang="fr-FR" sz="18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Footer</a:t>
            </a:r>
            <a:r>
              <a:rPr lang="fr-FR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.  </a:t>
            </a:r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Century Gothic" panose="020B0502020202020204" pitchFamily="34" charset="0"/>
              <a:cs typeface="Segoe UI"/>
            </a:endParaRPr>
          </a:p>
        </p:txBody>
      </p:sp>
      <p:pic>
        <p:nvPicPr>
          <p:cNvPr id="18" name="Graphique 17" descr="Crayon">
            <a:extLst>
              <a:ext uri="{FF2B5EF4-FFF2-40B4-BE49-F238E27FC236}">
                <a16:creationId xmlns:a16="http://schemas.microsoft.com/office/drawing/2014/main" id="{231EA2BA-F438-A0A1-EB17-774AABD57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631" y="6141149"/>
            <a:ext cx="399740" cy="399740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0CD8045-A550-580B-958B-5B11E070B22C}"/>
              </a:ext>
            </a:extLst>
          </p:cNvPr>
          <p:cNvCxnSpPr/>
          <p:nvPr/>
        </p:nvCxnSpPr>
        <p:spPr>
          <a:xfrm>
            <a:off x="3462215" y="6009475"/>
            <a:ext cx="56348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6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226F-7DF0-11CF-BBDB-A5CC85A68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ECE4-FF80-161D-D3D7-C2E55033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4F6B5D10-A6AE-7352-ECD9-FEF6B853B748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10246245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Quelles sont les </a:t>
            </a:r>
            <a:r>
              <a:rPr lang="fr-FR" sz="18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commandes de base 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à exécuter pour démarrer une application 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?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Овал 25">
            <a:extLst>
              <a:ext uri="{FF2B5EF4-FFF2-40B4-BE49-F238E27FC236}">
                <a16:creationId xmlns:a16="http://schemas.microsoft.com/office/drawing/2014/main" id="{D97A6874-3171-B2FF-861D-43491B3F052B}"/>
              </a:ext>
            </a:extLst>
          </p:cNvPr>
          <p:cNvSpPr/>
          <p:nvPr/>
        </p:nvSpPr>
        <p:spPr>
          <a:xfrm>
            <a:off x="515249" y="3220084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Овал 25">
            <a:extLst>
              <a:ext uri="{FF2B5EF4-FFF2-40B4-BE49-F238E27FC236}">
                <a16:creationId xmlns:a16="http://schemas.microsoft.com/office/drawing/2014/main" id="{8C01D9EE-D08A-8867-1098-ED13C9F3A6AA}"/>
              </a:ext>
            </a:extLst>
          </p:cNvPr>
          <p:cNvSpPr/>
          <p:nvPr/>
        </p:nvSpPr>
        <p:spPr>
          <a:xfrm>
            <a:off x="515249" y="5249464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29312000-9AE7-3BC9-D129-281FF3049B36}"/>
              </a:ext>
            </a:extLst>
          </p:cNvPr>
          <p:cNvSpPr txBox="1">
            <a:spLocks/>
          </p:cNvSpPr>
          <p:nvPr/>
        </p:nvSpPr>
        <p:spPr>
          <a:xfrm>
            <a:off x="1034286" y="2245493"/>
            <a:ext cx="10948164" cy="78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Utiliser </a:t>
            </a:r>
            <a:r>
              <a:rPr lang="fr-FR" sz="14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npx</a:t>
            </a:r>
            <a:r>
              <a:rPr lang="fr-FR" sz="14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create</a:t>
            </a:r>
            <a:r>
              <a:rPr lang="fr-FR" sz="14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-</a:t>
            </a:r>
            <a:r>
              <a:rPr lang="fr-FR" sz="14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4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-app nom-du-projet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, puis naviguer dans le projet avec </a:t>
            </a:r>
            <a:r>
              <a:rPr lang="fr-FR" sz="14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cd nom-du-projet 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et enfin exécuter l'application avec </a:t>
            </a:r>
            <a:r>
              <a:rPr lang="fr-FR" sz="14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npm</a:t>
            </a:r>
            <a:r>
              <a:rPr lang="fr-FR" sz="14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start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4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4D79A0BC-9A1F-F2F3-8A48-EA403D9123FF}"/>
              </a:ext>
            </a:extLst>
          </p:cNvPr>
          <p:cNvSpPr txBox="1">
            <a:spLocks/>
          </p:cNvSpPr>
          <p:nvPr/>
        </p:nvSpPr>
        <p:spPr>
          <a:xfrm>
            <a:off x="1034286" y="3099994"/>
            <a:ext cx="10378129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À quoi sert la commande </a:t>
            </a:r>
            <a:r>
              <a:rPr lang="fr-FR" sz="18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npm</a:t>
            </a:r>
            <a:r>
              <a:rPr lang="fr-FR" sz="18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start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et pourquoi est-elle essentielle lors du développement ?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4DE4FAFE-0A0F-F249-48D0-337F226B0482}"/>
              </a:ext>
            </a:extLst>
          </p:cNvPr>
          <p:cNvSpPr txBox="1">
            <a:spLocks/>
          </p:cNvSpPr>
          <p:nvPr/>
        </p:nvSpPr>
        <p:spPr>
          <a:xfrm>
            <a:off x="1034286" y="3513845"/>
            <a:ext cx="10948164" cy="1269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Cette commande démarre un serveur de développement local. Ce serveur permet de visualiser en direct les </a:t>
            </a:r>
            <a:b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modifications que vous apportez à votre application.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Sans cette commande, vous auriez besoin de configurer manuellement le serveur de développement et gérer les rafraîchissements du navigateur à chaque modification du code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8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8CA5D802-B653-A3C4-7E01-B1CBB883FD36}"/>
              </a:ext>
            </a:extLst>
          </p:cNvPr>
          <p:cNvSpPr txBox="1">
            <a:spLocks/>
          </p:cNvSpPr>
          <p:nvPr/>
        </p:nvSpPr>
        <p:spPr>
          <a:xfrm>
            <a:off x="1034286" y="5158712"/>
            <a:ext cx="10246245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Quelle est l’importance des </a:t>
            </a:r>
            <a:r>
              <a:rPr lang="fr-FR" sz="18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composants réutilisables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dans une application 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?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5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0585CBFC-D515-322C-9232-4705C7CC6B5F}"/>
              </a:ext>
            </a:extLst>
          </p:cNvPr>
          <p:cNvSpPr txBox="1">
            <a:spLocks/>
          </p:cNvSpPr>
          <p:nvPr/>
        </p:nvSpPr>
        <p:spPr>
          <a:xfrm>
            <a:off x="1034286" y="5583449"/>
            <a:ext cx="10948164" cy="78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Les composants réutilisables permettent de découper l'interface utilisateur en blocs modulaires, facilitant ainsi la maintenance et la réutilisation du code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835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4" grpId="0" build="allAtOnce"/>
      <p:bldP spid="8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9F091-E672-7C08-E867-32A17D565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317C-DDE2-CC53-96DA-C21F866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</a:t>
            </a:r>
            <a:r>
              <a:rPr lang="fr-FR" dirty="0" err="1"/>
              <a:t>React</a:t>
            </a:r>
            <a:r>
              <a:rPr lang="fr-FR" dirty="0"/>
              <a:t> ?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7453E49C-A9F0-AC71-FD3B-B2887C8F391C}"/>
              </a:ext>
            </a:extLst>
          </p:cNvPr>
          <p:cNvSpPr txBox="1">
            <a:spLocks/>
          </p:cNvSpPr>
          <p:nvPr/>
        </p:nvSpPr>
        <p:spPr>
          <a:xfrm>
            <a:off x="1034286" y="1758490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Définition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D670C6C8-97EF-7D91-77C1-BB1D24CE5387}"/>
              </a:ext>
            </a:extLst>
          </p:cNvPr>
          <p:cNvSpPr txBox="1">
            <a:spLocks/>
          </p:cNvSpPr>
          <p:nvPr/>
        </p:nvSpPr>
        <p:spPr>
          <a:xfrm>
            <a:off x="1030475" y="2396871"/>
            <a:ext cx="4894838" cy="1363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Bibliothèque JavaScript développée par Facebook.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Elle construit des interfaces utilisateur interactives.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Elle développe des applications web rapides et performantes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Une approche centrée sur les composants</a:t>
            </a: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B809E8AE-8020-B123-FDF3-9E4E1786399C}"/>
              </a:ext>
            </a:extLst>
          </p:cNvPr>
          <p:cNvSpPr txBox="1">
            <a:spLocks/>
          </p:cNvSpPr>
          <p:nvPr/>
        </p:nvSpPr>
        <p:spPr>
          <a:xfrm>
            <a:off x="1034286" y="4631143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Composants réutilisables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3" name="Овал 25">
            <a:extLst>
              <a:ext uri="{FF2B5EF4-FFF2-40B4-BE49-F238E27FC236}">
                <a16:creationId xmlns:a16="http://schemas.microsoft.com/office/drawing/2014/main" id="{8DDC9EE8-CED0-BE15-FDDE-F1AE759EA906}"/>
              </a:ext>
            </a:extLst>
          </p:cNvPr>
          <p:cNvSpPr/>
          <p:nvPr/>
        </p:nvSpPr>
        <p:spPr>
          <a:xfrm>
            <a:off x="524997" y="4742112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Content Instructions Two">
            <a:extLst>
              <a:ext uri="{FF2B5EF4-FFF2-40B4-BE49-F238E27FC236}">
                <a16:creationId xmlns:a16="http://schemas.microsoft.com/office/drawing/2014/main" id="{9C44406B-B28B-BBB1-0ED5-299539EB5A1C}"/>
              </a:ext>
            </a:extLst>
          </p:cNvPr>
          <p:cNvSpPr txBox="1">
            <a:spLocks/>
          </p:cNvSpPr>
          <p:nvPr/>
        </p:nvSpPr>
        <p:spPr>
          <a:xfrm>
            <a:off x="1030475" y="5132560"/>
            <a:ext cx="4894838" cy="811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Partie de l’interface.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Deux types : fonctions ou classes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8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68D65359-85DA-F19B-1D92-4E97CB4D5ACD}"/>
              </a:ext>
            </a:extLst>
          </p:cNvPr>
          <p:cNvSpPr txBox="1">
            <a:spLocks/>
          </p:cNvSpPr>
          <p:nvPr/>
        </p:nvSpPr>
        <p:spPr>
          <a:xfrm>
            <a:off x="6535926" y="1758490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JSX (JavaScript XML)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0" name="Content Instructions Two">
            <a:extLst>
              <a:ext uri="{FF2B5EF4-FFF2-40B4-BE49-F238E27FC236}">
                <a16:creationId xmlns:a16="http://schemas.microsoft.com/office/drawing/2014/main" id="{C81CDC9C-75DD-5263-5583-22608B88C2FB}"/>
              </a:ext>
            </a:extLst>
          </p:cNvPr>
          <p:cNvSpPr txBox="1">
            <a:spLocks/>
          </p:cNvSpPr>
          <p:nvPr/>
        </p:nvSpPr>
        <p:spPr>
          <a:xfrm>
            <a:off x="6532115" y="2388821"/>
            <a:ext cx="5190493" cy="811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Ecrire les éléments HTML dans le code JavaScript.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Faciliter la création des UI</a:t>
            </a: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FFCAD1C2-CE60-C0C7-9A25-EAAB51D8554D}"/>
              </a:ext>
            </a:extLst>
          </p:cNvPr>
          <p:cNvGrpSpPr/>
          <p:nvPr/>
        </p:nvGrpSpPr>
        <p:grpSpPr>
          <a:xfrm>
            <a:off x="6019963" y="1876706"/>
            <a:ext cx="211015" cy="4944470"/>
            <a:chOff x="533563" y="1885850"/>
            <a:chExt cx="211015" cy="4944470"/>
          </a:xfrm>
          <a:solidFill>
            <a:schemeClr val="accent3"/>
          </a:solidFill>
        </p:grpSpPr>
        <p:cxnSp>
          <p:nvCxnSpPr>
            <p:cNvPr id="17" name="Прямая соединительная линия 24">
              <a:extLst>
                <a:ext uri="{FF2B5EF4-FFF2-40B4-BE49-F238E27FC236}">
                  <a16:creationId xmlns:a16="http://schemas.microsoft.com/office/drawing/2014/main" id="{4D690A81-6D5A-BFF1-E094-D36925E69C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970320"/>
              <a:ext cx="0" cy="4860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25">
              <a:extLst>
                <a:ext uri="{FF2B5EF4-FFF2-40B4-BE49-F238E27FC236}">
                  <a16:creationId xmlns:a16="http://schemas.microsoft.com/office/drawing/2014/main" id="{53C1EFA4-5520-DBBD-4810-ADB4323A9081}"/>
                </a:ext>
              </a:extLst>
            </p:cNvPr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9" name="Овал 25">
            <a:extLst>
              <a:ext uri="{FF2B5EF4-FFF2-40B4-BE49-F238E27FC236}">
                <a16:creationId xmlns:a16="http://schemas.microsoft.com/office/drawing/2014/main" id="{0B3E651D-48EA-7E05-8E40-317EEBBD3BA7}"/>
              </a:ext>
            </a:extLst>
          </p:cNvPr>
          <p:cNvSpPr/>
          <p:nvPr/>
        </p:nvSpPr>
        <p:spPr>
          <a:xfrm>
            <a:off x="6030010" y="3457377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EC1EBEC4-D2BD-9783-A6D4-6277E1908E51}"/>
              </a:ext>
            </a:extLst>
          </p:cNvPr>
          <p:cNvSpPr txBox="1">
            <a:spLocks/>
          </p:cNvSpPr>
          <p:nvPr/>
        </p:nvSpPr>
        <p:spPr>
          <a:xfrm>
            <a:off x="6597894" y="33980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Virtual DOM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23" name="Content Instructions Two">
            <a:extLst>
              <a:ext uri="{FF2B5EF4-FFF2-40B4-BE49-F238E27FC236}">
                <a16:creationId xmlns:a16="http://schemas.microsoft.com/office/drawing/2014/main" id="{5FDF87C3-0EC4-5271-D99D-77540369051F}"/>
              </a:ext>
            </a:extLst>
          </p:cNvPr>
          <p:cNvSpPr txBox="1">
            <a:spLocks/>
          </p:cNvSpPr>
          <p:nvPr/>
        </p:nvSpPr>
        <p:spPr>
          <a:xfrm>
            <a:off x="6594083" y="3887696"/>
            <a:ext cx="5190493" cy="811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Rendue uniquement les parties du DOM qui changent.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Améliore les performances</a:t>
            </a:r>
          </a:p>
        </p:txBody>
      </p:sp>
      <p:sp>
        <p:nvSpPr>
          <p:cNvPr id="24" name="Овал 25">
            <a:extLst>
              <a:ext uri="{FF2B5EF4-FFF2-40B4-BE49-F238E27FC236}">
                <a16:creationId xmlns:a16="http://schemas.microsoft.com/office/drawing/2014/main" id="{942BD14F-D173-F518-11C4-F57C5B5C2A41}"/>
              </a:ext>
            </a:extLst>
          </p:cNvPr>
          <p:cNvSpPr/>
          <p:nvPr/>
        </p:nvSpPr>
        <p:spPr>
          <a:xfrm>
            <a:off x="6011589" y="5036646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3CD3DB69-6F8F-3BB7-9277-8E475909A0B7}"/>
              </a:ext>
            </a:extLst>
          </p:cNvPr>
          <p:cNvSpPr txBox="1">
            <a:spLocks/>
          </p:cNvSpPr>
          <p:nvPr/>
        </p:nvSpPr>
        <p:spPr>
          <a:xfrm>
            <a:off x="6579473" y="4977311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Flux unidirectionnel des données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26" name="Content Instructions Two">
            <a:extLst>
              <a:ext uri="{FF2B5EF4-FFF2-40B4-BE49-F238E27FC236}">
                <a16:creationId xmlns:a16="http://schemas.microsoft.com/office/drawing/2014/main" id="{B7AFB926-78C9-1ECC-6354-2A1586A2F702}"/>
              </a:ext>
            </a:extLst>
          </p:cNvPr>
          <p:cNvSpPr txBox="1">
            <a:spLocks/>
          </p:cNvSpPr>
          <p:nvPr/>
        </p:nvSpPr>
        <p:spPr>
          <a:xfrm>
            <a:off x="6575662" y="5517206"/>
            <a:ext cx="5190493" cy="482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Faciliter le débogage et la gestion des états </a:t>
            </a:r>
          </a:p>
        </p:txBody>
      </p:sp>
    </p:spTree>
    <p:extLst>
      <p:ext uri="{BB962C8B-B14F-4D97-AF65-F5344CB8AC3E}">
        <p14:creationId xmlns:p14="http://schemas.microsoft.com/office/powerpoint/2010/main" val="194964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4346D-715A-D7FA-ACEB-FD8C10B8E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C13E-8B76-B3E7-C91A-1128ED73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 vs Virtual DOM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912A873E-EC58-E965-7899-AF0CD51B3098}"/>
              </a:ext>
            </a:extLst>
          </p:cNvPr>
          <p:cNvSpPr txBox="1">
            <a:spLocks/>
          </p:cNvSpPr>
          <p:nvPr/>
        </p:nvSpPr>
        <p:spPr>
          <a:xfrm>
            <a:off x="1034286" y="1758490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DOM Traditionnel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3B9E81D6-FA16-1F9F-DB3A-E402446C4D61}"/>
              </a:ext>
            </a:extLst>
          </p:cNvPr>
          <p:cNvSpPr txBox="1">
            <a:spLocks/>
          </p:cNvSpPr>
          <p:nvPr/>
        </p:nvSpPr>
        <p:spPr>
          <a:xfrm>
            <a:off x="1030475" y="2396872"/>
            <a:ext cx="4894838" cy="1572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Représentation arborescente de la page web.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Interaction directe avec les éléments HTML.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Ralentissement de  l’application lorsque les modifications sont nombreuses.</a:t>
            </a: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AEB6B37F-34DC-E8A3-F141-DE22ABA72CA9}"/>
              </a:ext>
            </a:extLst>
          </p:cNvPr>
          <p:cNvSpPr txBox="1">
            <a:spLocks/>
          </p:cNvSpPr>
          <p:nvPr/>
        </p:nvSpPr>
        <p:spPr>
          <a:xfrm>
            <a:off x="1034286" y="3978004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Virtual DOM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3" name="Овал 25">
            <a:extLst>
              <a:ext uri="{FF2B5EF4-FFF2-40B4-BE49-F238E27FC236}">
                <a16:creationId xmlns:a16="http://schemas.microsoft.com/office/drawing/2014/main" id="{DDA47704-AD8C-9222-5BD8-D17FFD90EF84}"/>
              </a:ext>
            </a:extLst>
          </p:cNvPr>
          <p:cNvSpPr/>
          <p:nvPr/>
        </p:nvSpPr>
        <p:spPr>
          <a:xfrm>
            <a:off x="524997" y="4088973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Content Instructions Two">
            <a:extLst>
              <a:ext uri="{FF2B5EF4-FFF2-40B4-BE49-F238E27FC236}">
                <a16:creationId xmlns:a16="http://schemas.microsoft.com/office/drawing/2014/main" id="{621D4002-2F76-B5CB-7A4B-A48D6FD0DFF6}"/>
              </a:ext>
            </a:extLst>
          </p:cNvPr>
          <p:cNvSpPr txBox="1">
            <a:spLocks/>
          </p:cNvSpPr>
          <p:nvPr/>
        </p:nvSpPr>
        <p:spPr>
          <a:xfrm>
            <a:off x="1030474" y="4479421"/>
            <a:ext cx="5065523" cy="2112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Copie en mémoire du DOM réel.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Changement =&gt; Modification du Virtual DOM.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Réconciliation =  Comparaison DOM &amp; Virtual DOM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Mise à jour uniquement des parties modifiées.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Optimise les performances en minimisant les rendus.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8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77D0782E-EB76-FAA9-BA68-747341FEAF75}"/>
              </a:ext>
            </a:extLst>
          </p:cNvPr>
          <p:cNvSpPr txBox="1">
            <a:spLocks/>
          </p:cNvSpPr>
          <p:nvPr/>
        </p:nvSpPr>
        <p:spPr>
          <a:xfrm>
            <a:off x="6535926" y="1758490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Exemple de comparaison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CAB25ED6-E355-D07A-AFD3-0EF5C3B6F03C}"/>
              </a:ext>
            </a:extLst>
          </p:cNvPr>
          <p:cNvGrpSpPr/>
          <p:nvPr/>
        </p:nvGrpSpPr>
        <p:grpSpPr>
          <a:xfrm>
            <a:off x="6019963" y="1876706"/>
            <a:ext cx="211015" cy="4944470"/>
            <a:chOff x="533563" y="1885850"/>
            <a:chExt cx="211015" cy="4944470"/>
          </a:xfrm>
          <a:solidFill>
            <a:schemeClr val="accent3"/>
          </a:solidFill>
        </p:grpSpPr>
        <p:cxnSp>
          <p:nvCxnSpPr>
            <p:cNvPr id="17" name="Прямая соединительная линия 24">
              <a:extLst>
                <a:ext uri="{FF2B5EF4-FFF2-40B4-BE49-F238E27FC236}">
                  <a16:creationId xmlns:a16="http://schemas.microsoft.com/office/drawing/2014/main" id="{8ADDF4CF-AD49-4E6B-7CAF-F3A6583E82B9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970320"/>
              <a:ext cx="0" cy="4860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25">
              <a:extLst>
                <a:ext uri="{FF2B5EF4-FFF2-40B4-BE49-F238E27FC236}">
                  <a16:creationId xmlns:a16="http://schemas.microsoft.com/office/drawing/2014/main" id="{9C0E04C7-1480-9044-9980-C51B12D0E5F5}"/>
                </a:ext>
              </a:extLst>
            </p:cNvPr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2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EED20B61-58CC-A3DE-ED56-8C3ED2323E0F}"/>
              </a:ext>
            </a:extLst>
          </p:cNvPr>
          <p:cNvSpPr txBox="1">
            <a:spLocks/>
          </p:cNvSpPr>
          <p:nvPr/>
        </p:nvSpPr>
        <p:spPr>
          <a:xfrm>
            <a:off x="6597894" y="33980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Virtual DOM (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)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4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BC02903C-3837-D885-D389-6D666E3628FC}"/>
              </a:ext>
            </a:extLst>
          </p:cNvPr>
          <p:cNvSpPr txBox="1">
            <a:spLocks/>
          </p:cNvSpPr>
          <p:nvPr/>
        </p:nvSpPr>
        <p:spPr>
          <a:xfrm>
            <a:off x="6575662" y="227853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Manipulation DOM (jQuery)  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F8C3068-45DB-4ADF-F26D-9B3316E88116}"/>
              </a:ext>
            </a:extLst>
          </p:cNvPr>
          <p:cNvSpPr txBox="1"/>
          <p:nvPr/>
        </p:nvSpPr>
        <p:spPr>
          <a:xfrm>
            <a:off x="6666550" y="2827760"/>
            <a:ext cx="507123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89E473B-6B7C-AF09-5650-28CFE96E3DEE}"/>
              </a:ext>
            </a:extLst>
          </p:cNvPr>
          <p:cNvSpPr txBox="1"/>
          <p:nvPr/>
        </p:nvSpPr>
        <p:spPr>
          <a:xfrm>
            <a:off x="6666550" y="3847380"/>
            <a:ext cx="5071229" cy="9233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World!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C4D8EEC-CED0-F329-6D96-8D3B887B6467}"/>
              </a:ext>
            </a:extLst>
          </p:cNvPr>
          <p:cNvSpPr txBox="1"/>
          <p:nvPr/>
        </p:nvSpPr>
        <p:spPr>
          <a:xfrm>
            <a:off x="6666550" y="5054103"/>
            <a:ext cx="507122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35190301-12D1-6AAD-6466-77DB82E9F0E6}"/>
              </a:ext>
            </a:extLst>
          </p:cNvPr>
          <p:cNvSpPr/>
          <p:nvPr/>
        </p:nvSpPr>
        <p:spPr>
          <a:xfrm>
            <a:off x="9028005" y="4781781"/>
            <a:ext cx="211015" cy="26125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4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7" grpId="0" animBg="1"/>
      <p:bldP spid="15" grpId="0" animBg="1"/>
      <p:bldP spid="20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1810D-DEB0-056B-6676-134333D86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C74F-7B56-9A5C-D1CA-873F792C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Intégrer </a:t>
            </a:r>
            <a:r>
              <a:rPr lang="fr-FR" dirty="0" err="1"/>
              <a:t>React</a:t>
            </a:r>
            <a:r>
              <a:rPr lang="fr-FR" dirty="0"/>
              <a:t> dans une page HTML existante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03B2AFA2-8B88-C65F-73F9-E63EBB596DB1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React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comme bibliothèque JavaScript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3F2F1E06-0A7F-14CA-ED5F-6049F0A128D6}"/>
              </a:ext>
            </a:extLst>
          </p:cNvPr>
          <p:cNvSpPr txBox="1">
            <a:spLocks/>
          </p:cNvSpPr>
          <p:nvPr/>
        </p:nvSpPr>
        <p:spPr>
          <a:xfrm>
            <a:off x="1030474" y="2396871"/>
            <a:ext cx="10472677" cy="1363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peut être facilement intégrée dans une page HTML existante.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Il ne nécessite pas la création d'une nouvelle application complète.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Vous pouvez l’utiliser pour rendre des composants spécifiques dans une page déjà construite en HTML.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B7E6DB1F-0650-2645-BD28-AF3C621978C1}"/>
              </a:ext>
            </a:extLst>
          </p:cNvPr>
          <p:cNvSpPr txBox="1">
            <a:spLocks/>
          </p:cNvSpPr>
          <p:nvPr/>
        </p:nvSpPr>
        <p:spPr>
          <a:xfrm>
            <a:off x="1034286" y="3826471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Étapes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3" name="Овал 25">
            <a:extLst>
              <a:ext uri="{FF2B5EF4-FFF2-40B4-BE49-F238E27FC236}">
                <a16:creationId xmlns:a16="http://schemas.microsoft.com/office/drawing/2014/main" id="{8D68EEBD-7352-0A12-A4BA-010C504A3752}"/>
              </a:ext>
            </a:extLst>
          </p:cNvPr>
          <p:cNvSpPr/>
          <p:nvPr/>
        </p:nvSpPr>
        <p:spPr>
          <a:xfrm>
            <a:off x="524997" y="3891720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Content Instructions Two">
            <a:extLst>
              <a:ext uri="{FF2B5EF4-FFF2-40B4-BE49-F238E27FC236}">
                <a16:creationId xmlns:a16="http://schemas.microsoft.com/office/drawing/2014/main" id="{2176D6DD-A18B-3CD1-5693-77F9FC33CC98}"/>
              </a:ext>
            </a:extLst>
          </p:cNvPr>
          <p:cNvSpPr txBox="1">
            <a:spLocks/>
          </p:cNvSpPr>
          <p:nvPr/>
        </p:nvSpPr>
        <p:spPr>
          <a:xfrm>
            <a:off x="1030474" y="4318745"/>
            <a:ext cx="10472677" cy="399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1. Inclure </a:t>
            </a:r>
            <a:r>
              <a:rPr lang="fr-FR" sz="14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et </a:t>
            </a:r>
            <a:r>
              <a:rPr lang="fr-FR" sz="14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ReactDOM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dans la page HTML avec les scripts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35CE5C6-DFE8-48EC-00C6-17EE136BBA38}"/>
              </a:ext>
            </a:extLst>
          </p:cNvPr>
          <p:cNvSpPr txBox="1"/>
          <p:nvPr/>
        </p:nvSpPr>
        <p:spPr>
          <a:xfrm>
            <a:off x="1170000" y="4881935"/>
            <a:ext cx="1065319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Load React &amp;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"https://unpkg.com/react@18/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/react.development.js"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"https://unpkg.com/react-dom@18/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/react-dom.development.js"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7AF41-3050-E3A7-C074-BEC1068A1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4E37C-3BAC-9DC4-6710-C3B797F6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Intégrer </a:t>
            </a:r>
            <a:r>
              <a:rPr lang="fr-FR" dirty="0" err="1"/>
              <a:t>React</a:t>
            </a:r>
            <a:r>
              <a:rPr lang="fr-FR" dirty="0"/>
              <a:t> dans une page HTML existante</a:t>
            </a:r>
          </a:p>
        </p:txBody>
      </p:sp>
      <p:sp>
        <p:nvSpPr>
          <p:cNvPr id="15" name="Content Instructions Two">
            <a:extLst>
              <a:ext uri="{FF2B5EF4-FFF2-40B4-BE49-F238E27FC236}">
                <a16:creationId xmlns:a16="http://schemas.microsoft.com/office/drawing/2014/main" id="{FD0A7728-9B3F-3ABC-DF36-2DE893F0028E}"/>
              </a:ext>
            </a:extLst>
          </p:cNvPr>
          <p:cNvSpPr txBox="1">
            <a:spLocks/>
          </p:cNvSpPr>
          <p:nvPr/>
        </p:nvSpPr>
        <p:spPr>
          <a:xfrm>
            <a:off x="1030473" y="4168810"/>
            <a:ext cx="10472677" cy="399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4. Écrire un </a:t>
            </a:r>
            <a:r>
              <a:rPr lang="fr-FR" sz="1400" b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script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JavaScript de type ‘</a:t>
            </a:r>
            <a:r>
              <a:rPr lang="fr-FR" sz="14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text</a:t>
            </a:r>
            <a:r>
              <a:rPr lang="fr-FR" sz="1400" b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/</a:t>
            </a:r>
            <a:r>
              <a:rPr lang="fr-FR" sz="14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babel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’ pour rendre un composant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dans ce conteneur :</a:t>
            </a:r>
          </a:p>
        </p:txBody>
      </p:sp>
      <p:sp>
        <p:nvSpPr>
          <p:cNvPr id="7" name="Content Instructions Two">
            <a:extLst>
              <a:ext uri="{FF2B5EF4-FFF2-40B4-BE49-F238E27FC236}">
                <a16:creationId xmlns:a16="http://schemas.microsoft.com/office/drawing/2014/main" id="{E348F717-C0A0-7003-5F21-B6FF841BA372}"/>
              </a:ext>
            </a:extLst>
          </p:cNvPr>
          <p:cNvSpPr txBox="1">
            <a:spLocks/>
          </p:cNvSpPr>
          <p:nvPr/>
        </p:nvSpPr>
        <p:spPr>
          <a:xfrm>
            <a:off x="1030474" y="1951045"/>
            <a:ext cx="10472677" cy="399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2. Ajouter le </a:t>
            </a:r>
            <a:r>
              <a:rPr lang="fr-FR" sz="1400" b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compilateur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Javascript </a:t>
            </a:r>
            <a:r>
              <a:rPr lang="fr-FR" sz="1400" b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Babel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:</a:t>
            </a:r>
          </a:p>
        </p:txBody>
      </p:sp>
      <p:sp>
        <p:nvSpPr>
          <p:cNvPr id="3" name="Content Instructions Two">
            <a:extLst>
              <a:ext uri="{FF2B5EF4-FFF2-40B4-BE49-F238E27FC236}">
                <a16:creationId xmlns:a16="http://schemas.microsoft.com/office/drawing/2014/main" id="{925DDD22-77B5-3472-D1AE-C0973D340292}"/>
              </a:ext>
            </a:extLst>
          </p:cNvPr>
          <p:cNvSpPr txBox="1">
            <a:spLocks/>
          </p:cNvSpPr>
          <p:nvPr/>
        </p:nvSpPr>
        <p:spPr>
          <a:xfrm>
            <a:off x="1030473" y="3158036"/>
            <a:ext cx="10472677" cy="399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3. Ajouter un </a:t>
            </a:r>
            <a:r>
              <a:rPr lang="fr-FR" sz="1400" b="1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conteneur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HTML où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va se rendre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894E3C-437F-F6F9-C4DE-A401205E016C}"/>
              </a:ext>
            </a:extLst>
          </p:cNvPr>
          <p:cNvSpPr txBox="1"/>
          <p:nvPr/>
        </p:nvSpPr>
        <p:spPr>
          <a:xfrm>
            <a:off x="1346454" y="3574929"/>
            <a:ext cx="30487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AB15E6-7B67-6CC4-6621-22607379B6DB}"/>
              </a:ext>
            </a:extLst>
          </p:cNvPr>
          <p:cNvSpPr txBox="1"/>
          <p:nvPr/>
        </p:nvSpPr>
        <p:spPr>
          <a:xfrm>
            <a:off x="1332225" y="2362854"/>
            <a:ext cx="928725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Load Babel --&gt;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"https://unpkg.com/@babel/standalone/babel.min.js"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5282A4-5572-A89B-6343-0AC4F030FBBB}"/>
              </a:ext>
            </a:extLst>
          </p:cNvPr>
          <p:cNvSpPr txBox="1"/>
          <p:nvPr/>
        </p:nvSpPr>
        <p:spPr>
          <a:xfrm>
            <a:off x="1337309" y="4641702"/>
            <a:ext cx="928217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babel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composant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composant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D719E-4CAB-A34D-A94D-98D00F955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EDE9-DFCF-4BF5-B6CD-CAD9F965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Intégrer </a:t>
            </a:r>
            <a:r>
              <a:rPr lang="fr-FR" dirty="0" err="1"/>
              <a:t>React</a:t>
            </a:r>
            <a:r>
              <a:rPr lang="fr-FR" dirty="0"/>
              <a:t> dans une page HTML existante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115EA291-E445-99F3-6574-E508532285C7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Exemple complet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B310C5B-8CEA-B3D9-7ECD-48DA992B3F2E}"/>
              </a:ext>
            </a:extLst>
          </p:cNvPr>
          <p:cNvSpPr txBox="1"/>
          <p:nvPr/>
        </p:nvSpPr>
        <p:spPr>
          <a:xfrm>
            <a:off x="2316670" y="2314575"/>
            <a:ext cx="7558659" cy="36009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initial-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Composant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"https://unpkg.com/react@18/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/react.development.js"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"https://unpkg.com/react-dom@18/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/react-dom.development.js"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"https://unpkg.com/@babel/standalone/babel.min.js"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babel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composant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composant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DD8AD270-698B-C69D-296C-39D318B6515A}"/>
              </a:ext>
            </a:extLst>
          </p:cNvPr>
          <p:cNvSpPr txBox="1">
            <a:spLocks/>
          </p:cNvSpPr>
          <p:nvPr/>
        </p:nvSpPr>
        <p:spPr>
          <a:xfrm>
            <a:off x="1491815" y="6018813"/>
            <a:ext cx="9738893" cy="41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Remplacer  la constante ‘composant’ par une fonction ‘Composant()’ qui renvoie  une section DIV avec les éléments Header, Main et </a:t>
            </a:r>
            <a:r>
              <a:rPr lang="fr-FR" sz="1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Footer</a:t>
            </a:r>
            <a:r>
              <a:rPr lang="fr-FR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, puis tester.  </a:t>
            </a:r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Century Gothic" panose="020B0502020202020204" pitchFamily="34" charset="0"/>
              <a:cs typeface="Segoe UI"/>
            </a:endParaRPr>
          </a:p>
        </p:txBody>
      </p:sp>
      <p:pic>
        <p:nvPicPr>
          <p:cNvPr id="4" name="Graphique 3" descr="Crayon">
            <a:extLst>
              <a:ext uri="{FF2B5EF4-FFF2-40B4-BE49-F238E27FC236}">
                <a16:creationId xmlns:a16="http://schemas.microsoft.com/office/drawing/2014/main" id="{C37386D6-0FA8-19B1-76C0-783BFA3F2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631" y="6141149"/>
            <a:ext cx="399740" cy="39974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996C1FF-AE90-EEF8-9641-E61726C0C8B5}"/>
              </a:ext>
            </a:extLst>
          </p:cNvPr>
          <p:cNvCxnSpPr/>
          <p:nvPr/>
        </p:nvCxnSpPr>
        <p:spPr>
          <a:xfrm>
            <a:off x="3462215" y="6009475"/>
            <a:ext cx="56348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7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2B497-0ADE-8E6A-151F-12A9AFA77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1AE3-564D-707E-45E0-B3A84BD6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Intégrer </a:t>
            </a:r>
            <a:r>
              <a:rPr lang="fr-FR" dirty="0" err="1"/>
              <a:t>React</a:t>
            </a:r>
            <a:r>
              <a:rPr lang="fr-FR" dirty="0"/>
              <a:t> dans une page HTML existante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0F381B9F-3667-4F67-1E50-F47983875880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Exemple avec une fonction ‘composant‘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8F504D69-42AA-AB68-2879-F4F0DE39CE84}"/>
              </a:ext>
            </a:extLst>
          </p:cNvPr>
          <p:cNvSpPr txBox="1">
            <a:spLocks/>
          </p:cNvSpPr>
          <p:nvPr/>
        </p:nvSpPr>
        <p:spPr>
          <a:xfrm>
            <a:off x="1491815" y="6018813"/>
            <a:ext cx="9738893" cy="41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Proposer une décomposition en modules de votre application.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Indication : Entrée principale index.js et chaque Composant dans un module séparé.  </a:t>
            </a:r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Century Gothic" panose="020B0502020202020204" pitchFamily="34" charset="0"/>
              <a:cs typeface="Segoe UI"/>
            </a:endParaRPr>
          </a:p>
        </p:txBody>
      </p:sp>
      <p:pic>
        <p:nvPicPr>
          <p:cNvPr id="4" name="Graphique 3" descr="Crayon">
            <a:extLst>
              <a:ext uri="{FF2B5EF4-FFF2-40B4-BE49-F238E27FC236}">
                <a16:creationId xmlns:a16="http://schemas.microsoft.com/office/drawing/2014/main" id="{665AD2E0-423B-89F9-6DD4-FFB5F6FCF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631" y="6141149"/>
            <a:ext cx="399740" cy="39974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9DDCD4-9A51-9D26-0A61-E2FE91F4AC87}"/>
              </a:ext>
            </a:extLst>
          </p:cNvPr>
          <p:cNvCxnSpPr/>
          <p:nvPr/>
        </p:nvCxnSpPr>
        <p:spPr>
          <a:xfrm>
            <a:off x="3462215" y="6009475"/>
            <a:ext cx="56348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407367A-0FB5-D455-B011-A1A3027742AC}"/>
              </a:ext>
            </a:extLst>
          </p:cNvPr>
          <p:cNvSpPr txBox="1"/>
          <p:nvPr/>
        </p:nvSpPr>
        <p:spPr>
          <a:xfrm>
            <a:off x="1109037" y="2466137"/>
            <a:ext cx="10509806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babel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&lt;/header&gt;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r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eturn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&lt;main&gt; &lt;h1&gt;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 &lt;/main&gt;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 &lt;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 &lt;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7B728-9647-E53C-A773-8733DF20D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5A32-2339-F189-9C48-80D8BF96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Intégrer </a:t>
            </a:r>
            <a:r>
              <a:rPr lang="fr-FR" dirty="0" err="1"/>
              <a:t>React</a:t>
            </a:r>
            <a:r>
              <a:rPr lang="fr-FR" dirty="0"/>
              <a:t> dans une page HTML existante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D6565FCE-5D34-63A7-4C08-94F5A99F1E16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3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Structure modulaire de l’application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B6D013-9BE1-E368-C07B-5CE9A4C8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06" y="3040061"/>
            <a:ext cx="1592718" cy="21642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9C41AA1-F4A4-D9ED-C1ED-C0F572A3E427}"/>
              </a:ext>
            </a:extLst>
          </p:cNvPr>
          <p:cNvSpPr txBox="1"/>
          <p:nvPr/>
        </p:nvSpPr>
        <p:spPr>
          <a:xfrm>
            <a:off x="3310346" y="2447743"/>
            <a:ext cx="66387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"../index.js"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032EE25-8079-421A-0A02-241CDE8665D5}"/>
              </a:ext>
            </a:extLst>
          </p:cNvPr>
          <p:cNvSpPr txBox="1"/>
          <p:nvPr/>
        </p:nvSpPr>
        <p:spPr>
          <a:xfrm>
            <a:off x="3310346" y="2882783"/>
            <a:ext cx="86420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Footer =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&lt;footer&gt;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&lt;/footer&gt;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D08E4F4-865F-C318-BD42-CF4A49BD1916}"/>
              </a:ext>
            </a:extLst>
          </p:cNvPr>
          <p:cNvSpPr txBox="1"/>
          <p:nvPr/>
        </p:nvSpPr>
        <p:spPr>
          <a:xfrm>
            <a:off x="3313661" y="3317823"/>
            <a:ext cx="86420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Header =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Header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&lt;/header&gt;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64E6F72-0279-7A23-F1C1-C3A83B497DCE}"/>
              </a:ext>
            </a:extLst>
          </p:cNvPr>
          <p:cNvSpPr txBox="1"/>
          <p:nvPr/>
        </p:nvSpPr>
        <p:spPr>
          <a:xfrm>
            <a:off x="3303722" y="3752863"/>
            <a:ext cx="86519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 =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&lt;main&gt;&lt;h1&gt;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&lt;h1&gt;&lt;/main&gt;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FFD1CD8-1421-9138-0998-0A731EBAE919}"/>
              </a:ext>
            </a:extLst>
          </p:cNvPr>
          <p:cNvSpPr txBox="1"/>
          <p:nvPr/>
        </p:nvSpPr>
        <p:spPr>
          <a:xfrm>
            <a:off x="3303722" y="5453940"/>
            <a:ext cx="864201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"./app.js"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FE520A-7BD9-64A8-FFD6-A59D3A11CC85}"/>
              </a:ext>
            </a:extLst>
          </p:cNvPr>
          <p:cNvSpPr txBox="1"/>
          <p:nvPr/>
        </p:nvSpPr>
        <p:spPr>
          <a:xfrm>
            <a:off x="3310346" y="4187903"/>
            <a:ext cx="864201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compoment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/header.js"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compoment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/main.js"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compoment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/footer.js"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fr-F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/&gt;&lt;/div&gt;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FC54818-AD2A-5F07-6830-A2C80DECA029}"/>
              </a:ext>
            </a:extLst>
          </p:cNvPr>
          <p:cNvCxnSpPr>
            <a:endCxn id="10" idx="1"/>
          </p:cNvCxnSpPr>
          <p:nvPr/>
        </p:nvCxnSpPr>
        <p:spPr>
          <a:xfrm flipV="1">
            <a:off x="2717924" y="2632409"/>
            <a:ext cx="592422" cy="8700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DD0BC5A-367B-5A7C-FF3B-1EE2A89BA239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2717924" y="3067449"/>
            <a:ext cx="592422" cy="10547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0DC6A8E-FE83-32FA-7E4A-3A724E066FEB}"/>
              </a:ext>
            </a:extLst>
          </p:cNvPr>
          <p:cNvCxnSpPr>
            <a:endCxn id="14" idx="1"/>
          </p:cNvCxnSpPr>
          <p:nvPr/>
        </p:nvCxnSpPr>
        <p:spPr>
          <a:xfrm flipV="1">
            <a:off x="2714612" y="3502489"/>
            <a:ext cx="599049" cy="8136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2F915FC-ABF3-A5E5-907A-FFFFD4BDF846}"/>
              </a:ext>
            </a:extLst>
          </p:cNvPr>
          <p:cNvCxnSpPr>
            <a:endCxn id="15" idx="1"/>
          </p:cNvCxnSpPr>
          <p:nvPr/>
        </p:nvCxnSpPr>
        <p:spPr>
          <a:xfrm flipV="1">
            <a:off x="2714612" y="3937529"/>
            <a:ext cx="589110" cy="5549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7337F8D-AA92-2619-3DF7-03E63AD7AEB0}"/>
              </a:ext>
            </a:extLst>
          </p:cNvPr>
          <p:cNvCxnSpPr>
            <a:endCxn id="19" idx="1"/>
          </p:cNvCxnSpPr>
          <p:nvPr/>
        </p:nvCxnSpPr>
        <p:spPr>
          <a:xfrm flipV="1">
            <a:off x="2721236" y="4788068"/>
            <a:ext cx="589110" cy="288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750E919-852E-BA11-926D-D9221DFB795A}"/>
              </a:ext>
            </a:extLst>
          </p:cNvPr>
          <p:cNvCxnSpPr>
            <a:endCxn id="21" idx="1"/>
          </p:cNvCxnSpPr>
          <p:nvPr/>
        </p:nvCxnSpPr>
        <p:spPr>
          <a:xfrm>
            <a:off x="2714612" y="5083648"/>
            <a:ext cx="589110" cy="8319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21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566C607-2AC4-452B-A8F9-82E26AAA27BA}" vid="{C8260558-5590-4E46-8DC5-2C27E2FDDB0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3EF07A1-356A-485D-95E1-234D9805EC67}">
  <we:reference id="wa200000113" version="1.0.0.0" store="fr-F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FA0FAA1F40A48AFF9B83E7A8535C8" ma:contentTypeVersion="6" ma:contentTypeDescription="Create a new document." ma:contentTypeScope="" ma:versionID="a29564c4913de883a27ffdcfd458aeb5">
  <xsd:schema xmlns:xsd="http://www.w3.org/2001/XMLSchema" xmlns:xs="http://www.w3.org/2001/XMLSchema" xmlns:p="http://schemas.microsoft.com/office/2006/metadata/properties" xmlns:ns2="b348f026-0623-4e77-bd1b-15beed583077" xmlns:ns3="59f4de77-fb23-43c4-8afd-72bf968a030f" targetNamespace="http://schemas.microsoft.com/office/2006/metadata/properties" ma:root="true" ma:fieldsID="474b71ccdbfe1ec76872f436b686490d" ns2:_="" ns3:_="">
    <xsd:import namespace="b348f026-0623-4e77-bd1b-15beed583077"/>
    <xsd:import namespace="59f4de77-fb23-43c4-8afd-72bf968a0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8f026-0623-4e77-bd1b-15beed583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4de77-fb23-43c4-8afd-72bf968a0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C9EF40-9368-4E43-9CE0-AE0749FAE2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5CA8FE-D82C-480E-ABF9-7B721C8E07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24DE4-F957-4388-9DA7-91BC1AE59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48f026-0623-4e77-bd1b-15beed583077"/>
    <ds:schemaRef ds:uri="59f4de77-fb23-43c4-8afd-72bf968a0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</Template>
  <TotalTime>5527</TotalTime>
  <Words>3479</Words>
  <Application>Microsoft Office PowerPoint</Application>
  <PresentationFormat>Grand écran</PresentationFormat>
  <Paragraphs>487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Courier New</vt:lpstr>
      <vt:lpstr>Wingdings</vt:lpstr>
      <vt:lpstr>Thème Office</vt:lpstr>
      <vt:lpstr> Comprendre les concepts de React </vt:lpstr>
      <vt:lpstr>PLAN</vt:lpstr>
      <vt:lpstr>Qu’est ce que React ?</vt:lpstr>
      <vt:lpstr>DOM vs Virtual DOM</vt:lpstr>
      <vt:lpstr>Intégrer React dans une page HTML existante</vt:lpstr>
      <vt:lpstr>Intégrer React dans une page HTML existante</vt:lpstr>
      <vt:lpstr>Intégrer React dans une page HTML existante</vt:lpstr>
      <vt:lpstr>Intégrer React dans une page HTML existante</vt:lpstr>
      <vt:lpstr>Intégrer React dans une page HTML existante</vt:lpstr>
      <vt:lpstr>Intégrer React dans une page HTML existante</vt:lpstr>
      <vt:lpstr>Installation du compilateur Babel</vt:lpstr>
      <vt:lpstr>Questions </vt:lpstr>
      <vt:lpstr>L’écosystème React</vt:lpstr>
      <vt:lpstr>Architecture d’une application React</vt:lpstr>
      <vt:lpstr>Créer une application React </vt:lpstr>
      <vt:lpstr>Créer une application React</vt:lpstr>
      <vt:lpstr>Structure de l’application React</vt:lpstr>
      <vt:lpstr>Créer une application React</vt:lpstr>
      <vt:lpstr>Créer une application React</vt:lpstr>
      <vt:lpstr>Créer une application React</vt:lpstr>
      <vt:lpstr>Créer une application React</vt:lpstr>
      <vt:lpstr>Créer une application React</vt:lpstr>
      <vt:lpstr>Créer une application React</vt:lpstr>
      <vt:lpstr>Créer une application React</vt:lpstr>
      <vt:lpstr>Créer une application React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KELLOUCH</dc:creator>
  <cp:lastModifiedBy>MAHDI KELLOUCH</cp:lastModifiedBy>
  <cp:revision>27</cp:revision>
  <dcterms:created xsi:type="dcterms:W3CDTF">2024-10-17T21:31:17Z</dcterms:created>
  <dcterms:modified xsi:type="dcterms:W3CDTF">2024-10-27T21:20:20Z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0x010100500FA0FAA1F40A48AFF9B83E7A8535C8</vt:lpwstr>
  </property>
</Properties>
</file>