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  <p14:sldId id="262"/>
          </p14:sldIdLst>
        </p14:section>
        <p14:section name="Animate Your 3D Model" id="{B62868DA-F525-4AC5-9E3E-39ECA0154BBD}">
          <p14:sldIdLst>
            <p14:sldId id="263"/>
            <p14:sldId id="264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98" autoAdjust="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://go.microsoft.com/fwlink/?LinkId=6233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7/06/relationships/model3d" Target="../media/model3d1.glb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</a:t>
            </a:r>
            <a:r>
              <a:rPr lang="en-US" u="sng" dirty="0"/>
              <a:t> 0.1 </a:t>
            </a:r>
            <a:br>
              <a:rPr lang="en-US" dirty="0"/>
            </a:br>
            <a:r>
              <a:rPr lang="en-US" dirty="0"/>
              <a:t>Saccom Transport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873" y="330258"/>
            <a:ext cx="9144000" cy="300991"/>
          </a:xfrm>
        </p:spPr>
        <p:txBody>
          <a:bodyPr/>
          <a:lstStyle/>
          <a:p>
            <a:r>
              <a:rPr lang="en-US" sz="2000" dirty="0"/>
              <a:t>User Guide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Created by </a:t>
            </a:r>
            <a:r>
              <a:rPr lang="en-US" sz="1400" b="1" u="sng" dirty="0"/>
              <a:t>YASSINE BAGHDADI</a:t>
            </a:r>
          </a:p>
          <a:p>
            <a:r>
              <a:rPr lang="en-US" sz="1400" b="1" dirty="0"/>
              <a:t>	with help of </a:t>
            </a:r>
            <a:r>
              <a:rPr lang="en-US" sz="1400" b="1" u="sng" dirty="0"/>
              <a:t>ANASS KADA </a:t>
            </a:r>
          </a:p>
          <a:p>
            <a:r>
              <a:rPr lang="en-US" sz="1400" b="1" dirty="0"/>
              <a:t>		and </a:t>
            </a:r>
            <a:r>
              <a:rPr lang="en-US" sz="1400" b="1" u="sng" dirty="0"/>
              <a:t>SACCOM IT TEAM</a:t>
            </a:r>
            <a:endParaRPr lang="en-US" sz="1400" b="1" dirty="0"/>
          </a:p>
          <a:p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Tell Me Text" descr="Select the Tell Me button and type what you want to know.&#10;"/>
          <p:cNvSpPr>
            <a:spLocks noGrp="1"/>
          </p:cNvSpPr>
          <p:nvPr>
            <p:ph sz="half" idx="4294967295"/>
          </p:nvPr>
        </p:nvSpPr>
        <p:spPr>
          <a:xfrm>
            <a:off x="521208" y="2679617"/>
            <a:ext cx="7766738" cy="544904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</a:p>
        </p:txBody>
      </p:sp>
      <p:pic>
        <p:nvPicPr>
          <p:cNvPr id="2" name="Tell Me Button Close-up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81" y="2350333"/>
            <a:ext cx="1269672" cy="1189747"/>
          </a:xfrm>
          <a:prstGeom prst="rect">
            <a:avLst/>
          </a:prstGeom>
        </p:spPr>
      </p:pic>
      <p:grpSp>
        <p:nvGrpSpPr>
          <p:cNvPr id="24" name="Tell Me Picture">
            <a:extLst>
              <a:ext uri="{FF2B5EF4-FFF2-40B4-BE49-F238E27FC236}">
                <a16:creationId xmlns:a16="http://schemas.microsoft.com/office/drawing/2014/main" id="{E294B580-9A21-406E-956B-7B3A0F93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6716" y="1884807"/>
            <a:ext cx="3134076" cy="2677952"/>
            <a:chOff x="8536716" y="1884807"/>
            <a:chExt cx="3134076" cy="2677952"/>
          </a:xfrm>
        </p:grpSpPr>
        <p:pic>
          <p:nvPicPr>
            <p:cNvPr id="11" name="Picture 10" descr="Tell Me box suggestions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36716" y="2324628"/>
              <a:ext cx="3134076" cy="2238131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E6C5E3-70C8-45F8-ACDC-FDA61C407AC6}"/>
                </a:ext>
              </a:extLst>
            </p:cNvPr>
            <p:cNvGrpSpPr/>
            <p:nvPr/>
          </p:nvGrpSpPr>
          <p:grpSpPr>
            <a:xfrm>
              <a:off x="8536716" y="1884807"/>
              <a:ext cx="3134076" cy="452977"/>
              <a:chOff x="9040988" y="1083215"/>
              <a:chExt cx="3134076" cy="45297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507D88-B17C-4005-9465-C089E6BDCE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040988" y="1083215"/>
                <a:ext cx="3134076" cy="452977"/>
              </a:xfrm>
              <a:prstGeom prst="rect">
                <a:avLst/>
              </a:prstGeom>
              <a:solidFill>
                <a:srgbClr val="9239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CC0DDBC-5D45-45EC-B3A7-4A87D5AC0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9375775" y="1198578"/>
                <a:ext cx="0" cy="22225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D23CF99-30DD-4C42-A3D5-D9C7DF60A66E}"/>
                  </a:ext>
                </a:extLst>
              </p:cNvPr>
              <p:cNvGrpSpPr/>
              <p:nvPr/>
            </p:nvGrpSpPr>
            <p:grpSpPr>
              <a:xfrm>
                <a:off x="9129954" y="1192976"/>
                <a:ext cx="156856" cy="233455"/>
                <a:chOff x="7873416" y="1716789"/>
                <a:chExt cx="187380" cy="278885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2B12E68-8015-487A-87C4-BF63E90566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873416" y="1716789"/>
                  <a:ext cx="187380" cy="240412"/>
                </a:xfrm>
                <a:custGeom>
                  <a:avLst/>
                  <a:gdLst>
                    <a:gd name="connsiteX0" fmla="*/ 684848 w 1009650"/>
                    <a:gd name="connsiteY0" fmla="*/ 1231583 h 1295400"/>
                    <a:gd name="connsiteX1" fmla="*/ 329565 w 1009650"/>
                    <a:gd name="connsiteY1" fmla="*/ 1231583 h 1295400"/>
                    <a:gd name="connsiteX2" fmla="*/ 328613 w 1009650"/>
                    <a:gd name="connsiteY2" fmla="*/ 1056323 h 1295400"/>
                    <a:gd name="connsiteX3" fmla="*/ 71438 w 1009650"/>
                    <a:gd name="connsiteY3" fmla="*/ 504825 h 1295400"/>
                    <a:gd name="connsiteX4" fmla="*/ 504825 w 1009650"/>
                    <a:gd name="connsiteY4" fmla="*/ 71438 h 1295400"/>
                    <a:gd name="connsiteX5" fmla="*/ 508635 w 1009650"/>
                    <a:gd name="connsiteY5" fmla="*/ 71438 h 1295400"/>
                    <a:gd name="connsiteX6" fmla="*/ 942023 w 1009650"/>
                    <a:gd name="connsiteY6" fmla="*/ 504825 h 1295400"/>
                    <a:gd name="connsiteX7" fmla="*/ 684848 w 1009650"/>
                    <a:gd name="connsiteY7" fmla="*/ 1055370 h 1295400"/>
                    <a:gd name="connsiteX8" fmla="*/ 684848 w 1009650"/>
                    <a:gd name="connsiteY8" fmla="*/ 1231583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9650" h="1295400">
                      <a:moveTo>
                        <a:pt x="684848" y="1231583"/>
                      </a:moveTo>
                      <a:lnTo>
                        <a:pt x="329565" y="1231583"/>
                      </a:lnTo>
                      <a:lnTo>
                        <a:pt x="328613" y="1056323"/>
                      </a:lnTo>
                      <a:cubicBezTo>
                        <a:pt x="328613" y="816293"/>
                        <a:pt x="71438" y="744855"/>
                        <a:pt x="71438" y="504825"/>
                      </a:cubicBezTo>
                      <a:cubicBezTo>
                        <a:pt x="71438" y="264795"/>
                        <a:pt x="265748" y="71438"/>
                        <a:pt x="504825" y="71438"/>
                      </a:cubicBezTo>
                      <a:lnTo>
                        <a:pt x="508635" y="71438"/>
                      </a:lnTo>
                      <a:cubicBezTo>
                        <a:pt x="748665" y="71438"/>
                        <a:pt x="942023" y="265748"/>
                        <a:pt x="942023" y="504825"/>
                      </a:cubicBezTo>
                      <a:cubicBezTo>
                        <a:pt x="942023" y="743903"/>
                        <a:pt x="684848" y="816293"/>
                        <a:pt x="684848" y="1055370"/>
                      </a:cubicBezTo>
                      <a:lnTo>
                        <a:pt x="684848" y="1231583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3F670A2-659E-4A77-9D8E-6948136D4A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912702" y="1969158"/>
                  <a:ext cx="108000" cy="26516"/>
                </a:xfrm>
                <a:custGeom>
                  <a:avLst/>
                  <a:gdLst>
                    <a:gd name="connsiteX0" fmla="*/ 71438 w 381000"/>
                    <a:gd name="connsiteY0" fmla="*/ 71437 h 142875"/>
                    <a:gd name="connsiteX1" fmla="*/ 313373 w 381000"/>
                    <a:gd name="connsiteY1" fmla="*/ 71437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142875">
                      <a:moveTo>
                        <a:pt x="71438" y="71437"/>
                      </a:moveTo>
                      <a:lnTo>
                        <a:pt x="313373" y="71437"/>
                      </a:lnTo>
                    </a:path>
                  </a:pathLst>
                </a:custGeom>
                <a:ln w="190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E4FD6AB2-EB32-402C-BC6B-579C8B08D54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921322" y="1890325"/>
                  <a:ext cx="91922" cy="26516"/>
                </a:xfrm>
                <a:custGeom>
                  <a:avLst/>
                  <a:gdLst>
                    <a:gd name="connsiteX0" fmla="*/ 71437 w 495300"/>
                    <a:gd name="connsiteY0" fmla="*/ 71438 h 142875"/>
                    <a:gd name="connsiteX1" fmla="*/ 426720 w 495300"/>
                    <a:gd name="connsiteY1" fmla="*/ 71438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5300" h="142875">
                      <a:moveTo>
                        <a:pt x="71437" y="71438"/>
                      </a:moveTo>
                      <a:lnTo>
                        <a:pt x="426720" y="71438"/>
                      </a:lnTo>
                    </a:path>
                  </a:pathLst>
                </a:custGeom>
                <a:ln w="190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26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A410C95B-7D22-4AE4-BEE0-35AD5FA96E07}"/>
              </a:ext>
            </a:extLst>
          </p:cNvPr>
          <p:cNvGrpSpPr/>
          <p:nvPr/>
        </p:nvGrpSpPr>
        <p:grpSpPr>
          <a:xfrm>
            <a:off x="521208" y="3629258"/>
            <a:ext cx="4248508" cy="1867001"/>
            <a:chOff x="3832853" y="3420317"/>
            <a:chExt cx="4248508" cy="1867001"/>
          </a:xfrm>
        </p:grpSpPr>
        <p:sp>
          <p:nvSpPr>
            <p:cNvPr id="9" name="TextBox 8" descr="SELECT THE ARROW WHEN IN SLIDE SHOW MODE&#10;"/>
            <p:cNvSpPr txBox="1"/>
            <p:nvPr/>
          </p:nvSpPr>
          <p:spPr>
            <a:xfrm>
              <a:off x="3832853" y="4920686"/>
              <a:ext cx="3368047" cy="26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ARROW WHEN IN SLIDE SHOW MODE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" name="Picture 7" descr="Arrow pointing right with a hyperlink to the PowerPoint team blog. Select the image to visit the PowerPoint team blog ">
              <a:hlinkClick r:id="rId5" tooltip="Select here to visit the PowerPoint team blog.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421" y="3420317"/>
              <a:ext cx="661940" cy="661940"/>
            </a:xfrm>
            <a:prstGeom prst="rect">
              <a:avLst/>
            </a:prstGeom>
          </p:spPr>
        </p:pic>
        <p:pic>
          <p:nvPicPr>
            <p:cNvPr id="7" name="Picture 6" descr="Arrow pointing right with a hyperlink to free PowerPoint training. Select the image to access free PowerPoint training">
              <a:hlinkClick r:id="rId7" tooltip="Select here to go to free PowerPoint training.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421" y="4198633"/>
              <a:ext cx="661940" cy="661940"/>
            </a:xfrm>
            <a:prstGeom prst="rect">
              <a:avLst/>
            </a:prstGeom>
          </p:spPr>
        </p:pic>
        <p:sp>
          <p:nvSpPr>
            <p:cNvPr id="25" name="Content Placeholder 4">
              <a:extLst>
                <a:ext uri="{FF2B5EF4-FFF2-40B4-BE49-F238E27FC236}">
                  <a16:creationId xmlns:a16="http://schemas.microsoft.com/office/drawing/2014/main" id="{8E6C017A-BE5B-443C-B929-BF7D929C214F}"/>
                </a:ext>
              </a:extLst>
            </p:cNvPr>
            <p:cNvSpPr txBox="1">
              <a:spLocks/>
            </p:cNvSpPr>
            <p:nvPr/>
          </p:nvSpPr>
          <p:spPr>
            <a:xfrm>
              <a:off x="3832853" y="3420317"/>
              <a:ext cx="3488190" cy="186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u="sng" dirty="0">
                  <a:latin typeface="Segoe UI Light" panose="020B0502040204020203" pitchFamily="34" charset="0"/>
                  <a:cs typeface="Segoe UI Light" panose="020B0502040204020203" pitchFamily="34" charset="0"/>
                  <a:hlinkClick r:id="rId5" tooltip="Visit the PowerPoint team blog"/>
                </a:rPr>
                <a:t>Visit the PowerPoint team blog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  <a:hlinkClick r:id="rId7" tooltip="Go to free PowerPoint training"/>
                </a:rPr>
                <a:t>Go to free PowerPoint training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STM?</a:t>
            </a:r>
          </a:p>
        </p:txBody>
      </p:sp>
      <p:sp>
        <p:nvSpPr>
          <p:cNvPr id="8" name="TextBox 3D 2">
            <a:extLst>
              <a:ext uri="{FF2B5EF4-FFF2-40B4-BE49-F238E27FC236}">
                <a16:creationId xmlns:a16="http://schemas.microsoft.com/office/drawing/2014/main" id="{B50B1AB8-F700-4516-825B-6175463CCD3C}"/>
              </a:ext>
            </a:extLst>
          </p:cNvPr>
          <p:cNvSpPr txBox="1"/>
          <p:nvPr/>
        </p:nvSpPr>
        <p:spPr>
          <a:xfrm>
            <a:off x="604434" y="1610937"/>
            <a:ext cx="11358070" cy="437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000" dirty="0"/>
              <a:t>STM 0.1 or SACCOM TRANSPORT MANAGEMENT is an Solution to manage the transport plans and avoid the Disorganized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Helvetica Neue"/>
              </a:rPr>
              <a:t> management, STM consist of two applications 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222222"/>
                </a:solidFill>
                <a:latin typeface="Helvetica Neue"/>
              </a:rPr>
              <a:t>STM-Mobile : Mobile Application work in android, for the drivers.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Helvetica Neue"/>
              </a:rPr>
              <a:t>STM-Desktop : Portable Desktop Application (no installation needed) for the Admin.</a:t>
            </a:r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How it Works? Part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06F24-D582-4BFF-93EE-759CCA8768EF}"/>
              </a:ext>
            </a:extLst>
          </p:cNvPr>
          <p:cNvSpPr txBox="1"/>
          <p:nvPr/>
        </p:nvSpPr>
        <p:spPr>
          <a:xfrm>
            <a:off x="527123" y="1530221"/>
            <a:ext cx="7272170" cy="42767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Prosses starting from the admin side (Desktop app)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24716-2F31-48DC-B7C0-0359ECF2132D}"/>
              </a:ext>
            </a:extLst>
          </p:cNvPr>
          <p:cNvSpPr txBox="1"/>
          <p:nvPr/>
        </p:nvSpPr>
        <p:spPr>
          <a:xfrm>
            <a:off x="5310691" y="1968650"/>
            <a:ext cx="2069055" cy="42767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1 : Main page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E69870-1F5C-4DC4-8CCA-47247326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19" y="2903982"/>
            <a:ext cx="5437908" cy="3260868"/>
          </a:xfrm>
          <a:prstGeom prst="rect">
            <a:avLst/>
          </a:prstGeom>
        </p:spPr>
      </p:pic>
      <p:sp>
        <p:nvSpPr>
          <p:cNvPr id="14" name="Left Bracket 13">
            <a:extLst>
              <a:ext uri="{FF2B5EF4-FFF2-40B4-BE49-F238E27FC236}">
                <a16:creationId xmlns:a16="http://schemas.microsoft.com/office/drawing/2014/main" id="{95BEE3E8-83FA-44DB-A596-F6CBD2FE94E7}"/>
              </a:ext>
            </a:extLst>
          </p:cNvPr>
          <p:cNvSpPr/>
          <p:nvPr/>
        </p:nvSpPr>
        <p:spPr>
          <a:xfrm>
            <a:off x="3148445" y="3803073"/>
            <a:ext cx="342901" cy="1911927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E9EFC-F211-4C7F-B0FC-700690D849D9}"/>
              </a:ext>
            </a:extLst>
          </p:cNvPr>
          <p:cNvCxnSpPr/>
          <p:nvPr/>
        </p:nvCxnSpPr>
        <p:spPr>
          <a:xfrm>
            <a:off x="2452254" y="4800600"/>
            <a:ext cx="6961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155497-E765-42E5-9018-68528D91B3A0}"/>
              </a:ext>
            </a:extLst>
          </p:cNvPr>
          <p:cNvSpPr/>
          <p:nvPr/>
        </p:nvSpPr>
        <p:spPr>
          <a:xfrm>
            <a:off x="4000500" y="3023753"/>
            <a:ext cx="540327" cy="51954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C1BBE-4FD8-43D1-88B3-8FA9E4FFB199}"/>
              </a:ext>
            </a:extLst>
          </p:cNvPr>
          <p:cNvSpPr txBox="1"/>
          <p:nvPr/>
        </p:nvSpPr>
        <p:spPr>
          <a:xfrm>
            <a:off x="1039091" y="4598773"/>
            <a:ext cx="1485900" cy="3221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Coming Trips List *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E03C27-C1A2-494E-AD5A-6CEA34F8EED2}"/>
              </a:ext>
            </a:extLst>
          </p:cNvPr>
          <p:cNvCxnSpPr>
            <a:cxnSpLocks/>
          </p:cNvCxnSpPr>
          <p:nvPr/>
        </p:nvCxnSpPr>
        <p:spPr>
          <a:xfrm>
            <a:off x="2951012" y="2622847"/>
            <a:ext cx="1049488" cy="46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0F0389-D11F-4FB3-86DC-FE110709CDB9}"/>
              </a:ext>
            </a:extLst>
          </p:cNvPr>
          <p:cNvSpPr txBox="1"/>
          <p:nvPr/>
        </p:nvSpPr>
        <p:spPr>
          <a:xfrm>
            <a:off x="1704103" y="2380785"/>
            <a:ext cx="1246909" cy="3221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Employees List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E16BD0-0E84-4F29-B8A5-6A898A2EFF99}"/>
              </a:ext>
            </a:extLst>
          </p:cNvPr>
          <p:cNvSpPr/>
          <p:nvPr/>
        </p:nvSpPr>
        <p:spPr>
          <a:xfrm>
            <a:off x="5133109" y="3023753"/>
            <a:ext cx="540327" cy="51954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801998D-3552-4FB2-BEA2-B79AC0BB895E}"/>
              </a:ext>
            </a:extLst>
          </p:cNvPr>
          <p:cNvSpPr/>
          <p:nvPr/>
        </p:nvSpPr>
        <p:spPr>
          <a:xfrm>
            <a:off x="6265718" y="3023752"/>
            <a:ext cx="540327" cy="51954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720A52-DFE9-4E1E-AACC-C5BA78A9DAB4}"/>
              </a:ext>
            </a:extLst>
          </p:cNvPr>
          <p:cNvSpPr/>
          <p:nvPr/>
        </p:nvSpPr>
        <p:spPr>
          <a:xfrm>
            <a:off x="7450282" y="3023921"/>
            <a:ext cx="540327" cy="51954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0887FE-8B8B-404C-834B-3E7242E8789B}"/>
              </a:ext>
            </a:extLst>
          </p:cNvPr>
          <p:cNvCxnSpPr>
            <a:cxnSpLocks/>
          </p:cNvCxnSpPr>
          <p:nvPr/>
        </p:nvCxnSpPr>
        <p:spPr>
          <a:xfrm>
            <a:off x="4894112" y="2622847"/>
            <a:ext cx="290952" cy="400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2A512C-CDCF-42D7-AB6F-3A2FC6EC15D1}"/>
              </a:ext>
            </a:extLst>
          </p:cNvPr>
          <p:cNvSpPr txBox="1"/>
          <p:nvPr/>
        </p:nvSpPr>
        <p:spPr>
          <a:xfrm>
            <a:off x="4031673" y="2299774"/>
            <a:ext cx="1246909" cy="3221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Vehicles List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4DA66-5A3A-4C9E-A7B9-53CFB3B88FEB}"/>
              </a:ext>
            </a:extLst>
          </p:cNvPr>
          <p:cNvCxnSpPr>
            <a:cxnSpLocks/>
          </p:cNvCxnSpPr>
          <p:nvPr/>
        </p:nvCxnSpPr>
        <p:spPr>
          <a:xfrm>
            <a:off x="6535880" y="2715732"/>
            <a:ext cx="0" cy="32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EDB801-81A9-44DC-9874-C50038CCBB90}"/>
              </a:ext>
            </a:extLst>
          </p:cNvPr>
          <p:cNvSpPr txBox="1"/>
          <p:nvPr/>
        </p:nvSpPr>
        <p:spPr>
          <a:xfrm>
            <a:off x="5881249" y="2395276"/>
            <a:ext cx="1246909" cy="3221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CC1143-DBCF-486C-A381-553ACB404F8F}"/>
              </a:ext>
            </a:extLst>
          </p:cNvPr>
          <p:cNvCxnSpPr>
            <a:cxnSpLocks/>
          </p:cNvCxnSpPr>
          <p:nvPr/>
        </p:nvCxnSpPr>
        <p:spPr>
          <a:xfrm flipH="1">
            <a:off x="7973286" y="2432675"/>
            <a:ext cx="737756" cy="566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431829-10EF-4230-81FE-F9DDFBD7C7E7}"/>
              </a:ext>
            </a:extLst>
          </p:cNvPr>
          <p:cNvSpPr txBox="1"/>
          <p:nvPr/>
        </p:nvSpPr>
        <p:spPr>
          <a:xfrm>
            <a:off x="8356021" y="2059792"/>
            <a:ext cx="737756" cy="3221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Trips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CC402-82EC-4303-B173-7F70DA43FFB0}"/>
              </a:ext>
            </a:extLst>
          </p:cNvPr>
          <p:cNvSpPr txBox="1"/>
          <p:nvPr/>
        </p:nvSpPr>
        <p:spPr>
          <a:xfrm>
            <a:off x="9424555" y="4077215"/>
            <a:ext cx="342900" cy="31813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B8568F-531F-4581-BDE5-9A59FE8FD4F2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450283" y="4236284"/>
            <a:ext cx="1974272" cy="461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831C8F-72E0-487B-95DE-6E18457736B9}"/>
              </a:ext>
            </a:extLst>
          </p:cNvPr>
          <p:cNvSpPr txBox="1"/>
          <p:nvPr/>
        </p:nvSpPr>
        <p:spPr>
          <a:xfrm>
            <a:off x="280554" y="6164850"/>
            <a:ext cx="5392881" cy="59228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*    the trips the not yet done sorted by Date/Time From newer to older .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**  No thing to show until click on some trip to see it’s info 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4805161"/>
          </a:xfrm>
        </p:spPr>
        <p:txBody>
          <a:bodyPr>
            <a:normAutofit/>
          </a:bodyPr>
          <a:lstStyle/>
          <a:p>
            <a:r>
              <a:rPr lang="en-US" dirty="0"/>
              <a:t>To Insert a 3D Model: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From the Ribbon, go to</a:t>
            </a:r>
            <a:br>
              <a:rPr lang="en-US" dirty="0"/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/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3D Models </a:t>
            </a:r>
            <a:br>
              <a:rPr lang="en-US" dirty="0"/>
            </a:br>
            <a:r>
              <a:rPr lang="en-US" dirty="0"/>
              <a:t>-or- </a:t>
            </a:r>
            <a:br>
              <a:rPr lang="en-US" dirty="0"/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/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3D</a:t>
            </a:r>
            <a:r>
              <a:rPr lang="en-US" dirty="0"/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Models</a:t>
            </a:r>
            <a:r>
              <a:rPr lang="en-US" dirty="0"/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Online Sources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That will open the Online 3D Models Window where you can search or browse categories of various 3D models, right from within PowerPoint.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to be online when you add the model.</a:t>
            </a:r>
            <a:endParaRPr lang="en-US" dirty="0"/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To search for a keyword,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 a word </a:t>
            </a:r>
            <a:r>
              <a:rPr lang="en-US" dirty="0"/>
              <a:t>or phrase into the search box at the top of the window and press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enter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457200" lvl="1" indent="-47625"/>
            <a:r>
              <a:rPr lang="en-US" dirty="0"/>
              <a:t>To insert a 3D Model,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click</a:t>
            </a:r>
            <a:r>
              <a:rPr lang="en-US" dirty="0"/>
              <a:t> or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tap</a:t>
            </a:r>
            <a:r>
              <a:rPr lang="en-US" dirty="0"/>
              <a:t> on the model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/>
              <a:t>.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The 3D Model will now be downloaded and placed onto your PowerPoint slide.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572B26-98AF-4AA8-9A0F-435FBBFB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98572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1FC095-7AF2-4B5E-A691-FF792B5B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5429" y="4074039"/>
            <a:ext cx="187380" cy="278885"/>
            <a:chOff x="5052041" y="3023897"/>
            <a:chExt cx="1009650" cy="15027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B894430-AD6A-4951-BB8A-4C66BE674C0B}"/>
                </a:ext>
              </a:extLst>
            </p:cNvPr>
            <p:cNvSpPr/>
            <p:nvPr/>
          </p:nvSpPr>
          <p:spPr>
            <a:xfrm>
              <a:off x="5052041" y="3023897"/>
              <a:ext cx="1009650" cy="1295400"/>
            </a:xfrm>
            <a:custGeom>
              <a:avLst/>
              <a:gdLst>
                <a:gd name="connsiteX0" fmla="*/ 684848 w 1009650"/>
                <a:gd name="connsiteY0" fmla="*/ 1231583 h 1295400"/>
                <a:gd name="connsiteX1" fmla="*/ 329565 w 1009650"/>
                <a:gd name="connsiteY1" fmla="*/ 1231583 h 1295400"/>
                <a:gd name="connsiteX2" fmla="*/ 328613 w 1009650"/>
                <a:gd name="connsiteY2" fmla="*/ 1056323 h 1295400"/>
                <a:gd name="connsiteX3" fmla="*/ 71438 w 1009650"/>
                <a:gd name="connsiteY3" fmla="*/ 504825 h 1295400"/>
                <a:gd name="connsiteX4" fmla="*/ 504825 w 1009650"/>
                <a:gd name="connsiteY4" fmla="*/ 71438 h 1295400"/>
                <a:gd name="connsiteX5" fmla="*/ 508635 w 1009650"/>
                <a:gd name="connsiteY5" fmla="*/ 71438 h 1295400"/>
                <a:gd name="connsiteX6" fmla="*/ 942023 w 1009650"/>
                <a:gd name="connsiteY6" fmla="*/ 504825 h 1295400"/>
                <a:gd name="connsiteX7" fmla="*/ 684848 w 1009650"/>
                <a:gd name="connsiteY7" fmla="*/ 1055370 h 1295400"/>
                <a:gd name="connsiteX8" fmla="*/ 684848 w 1009650"/>
                <a:gd name="connsiteY8" fmla="*/ 1231583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295400">
                  <a:moveTo>
                    <a:pt x="684848" y="1231583"/>
                  </a:moveTo>
                  <a:lnTo>
                    <a:pt x="329565" y="1231583"/>
                  </a:lnTo>
                  <a:lnTo>
                    <a:pt x="328613" y="1056323"/>
                  </a:lnTo>
                  <a:cubicBezTo>
                    <a:pt x="328613" y="816293"/>
                    <a:pt x="71438" y="744855"/>
                    <a:pt x="71438" y="504825"/>
                  </a:cubicBezTo>
                  <a:cubicBezTo>
                    <a:pt x="71438" y="264795"/>
                    <a:pt x="265748" y="71438"/>
                    <a:pt x="504825" y="71438"/>
                  </a:cubicBezTo>
                  <a:lnTo>
                    <a:pt x="508635" y="71438"/>
                  </a:lnTo>
                  <a:cubicBezTo>
                    <a:pt x="748665" y="71438"/>
                    <a:pt x="942023" y="265748"/>
                    <a:pt x="942023" y="504825"/>
                  </a:cubicBezTo>
                  <a:cubicBezTo>
                    <a:pt x="942023" y="743903"/>
                    <a:pt x="684848" y="816293"/>
                    <a:pt x="684848" y="1055370"/>
                  </a:cubicBezTo>
                  <a:lnTo>
                    <a:pt x="684848" y="1231583"/>
                  </a:lnTo>
                  <a:close/>
                </a:path>
              </a:pathLst>
            </a:custGeom>
            <a:noFill/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7DD3E4-24F0-4493-9F21-04685133F0EA}"/>
                </a:ext>
              </a:extLst>
            </p:cNvPr>
            <p:cNvSpPr/>
            <p:nvPr/>
          </p:nvSpPr>
          <p:spPr>
            <a:xfrm>
              <a:off x="5366365" y="4383724"/>
              <a:ext cx="381000" cy="142875"/>
            </a:xfrm>
            <a:custGeom>
              <a:avLst/>
              <a:gdLst>
                <a:gd name="connsiteX0" fmla="*/ 71438 w 381000"/>
                <a:gd name="connsiteY0" fmla="*/ 71437 h 142875"/>
                <a:gd name="connsiteX1" fmla="*/ 313373 w 381000"/>
                <a:gd name="connsiteY1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71438" y="71437"/>
                  </a:moveTo>
                  <a:lnTo>
                    <a:pt x="313373" y="71437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79BFBD-1795-4967-8112-196AA0A32CA3}"/>
                </a:ext>
              </a:extLst>
            </p:cNvPr>
            <p:cNvSpPr/>
            <p:nvPr/>
          </p:nvSpPr>
          <p:spPr>
            <a:xfrm>
              <a:off x="5310168" y="3958952"/>
              <a:ext cx="495301" cy="142874"/>
            </a:xfrm>
            <a:custGeom>
              <a:avLst/>
              <a:gdLst>
                <a:gd name="connsiteX0" fmla="*/ 71437 w 495300"/>
                <a:gd name="connsiteY0" fmla="*/ 71438 h 142875"/>
                <a:gd name="connsiteX1" fmla="*/ 426720 w 495300"/>
                <a:gd name="connsiteY1" fmla="*/ 71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42875">
                  <a:moveTo>
                    <a:pt x="71437" y="71438"/>
                  </a:moveTo>
                  <a:lnTo>
                    <a:pt x="426720" y="71438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C851C4E8-1EC2-4782-B31A-6F082712F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451899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D3B53A-9E90-4B19-BA5D-E8F4971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535748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F5FD48-9838-40A4-9D5D-18A7A580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62" y="1658779"/>
            <a:ext cx="5173004" cy="31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 Your Own 3D Model? You Can Import It!</a:t>
            </a:r>
            <a:endParaRPr lang="en-US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59" y="1485933"/>
            <a:ext cx="4321175" cy="191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 allows you to import a variety of popular 3D model formats. </a:t>
            </a: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no matter your workflows outside of PowerPoint, you should be able to find a suitable solution to make your 3D models portable and presentable to virtually anyone, anywhere and on any device (with just a few quick modifications)</a:t>
            </a:r>
          </a:p>
        </p:txBody>
      </p:sp>
      <p:sp>
        <p:nvSpPr>
          <p:cNvPr id="11" name="Directions">
            <a:extLst>
              <a:ext uri="{FF2B5EF4-FFF2-40B4-BE49-F238E27FC236}">
                <a16:creationId xmlns:a16="http://schemas.microsoft.com/office/drawing/2014/main" id="{1AF2FBBE-B7D3-452C-9253-F7C472312B69}"/>
              </a:ext>
            </a:extLst>
          </p:cNvPr>
          <p:cNvSpPr txBox="1">
            <a:spLocks/>
          </p:cNvSpPr>
          <p:nvPr/>
        </p:nvSpPr>
        <p:spPr>
          <a:xfrm>
            <a:off x="474516" y="3651363"/>
            <a:ext cx="2175299" cy="29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Insert a 3D Model:</a:t>
            </a:r>
          </a:p>
        </p:txBody>
      </p:sp>
      <p:sp>
        <p:nvSpPr>
          <p:cNvPr id="9" name="Number 1" descr="Number 1">
            <a:extLst>
              <a:ext uri="{FF2B5EF4-FFF2-40B4-BE49-F238E27FC236}">
                <a16:creationId xmlns:a16="http://schemas.microsoft.com/office/drawing/2014/main" id="{60C7D78B-18F1-458F-AF3B-1293CFF9F517}"/>
              </a:ext>
            </a:extLst>
          </p:cNvPr>
          <p:cNvSpPr/>
          <p:nvPr/>
        </p:nvSpPr>
        <p:spPr bwMode="blackWhite">
          <a:xfrm>
            <a:off x="546159" y="40676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Step 1">
            <a:extLst>
              <a:ext uri="{FF2B5EF4-FFF2-40B4-BE49-F238E27FC236}">
                <a16:creationId xmlns:a16="http://schemas.microsoft.com/office/drawing/2014/main" id="{42184CEA-CF4E-4D47-96E0-8F669A14DC71}"/>
              </a:ext>
            </a:extLst>
          </p:cNvPr>
          <p:cNvSpPr txBox="1">
            <a:spLocks/>
          </p:cNvSpPr>
          <p:nvPr/>
        </p:nvSpPr>
        <p:spPr>
          <a:xfrm>
            <a:off x="999477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3D Models from a </a:t>
            </a:r>
            <a:r>
              <a:rPr lang="en-US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File…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will open the Insert 3D Model Window where you can search your computer, network or cloud drive for any saved 3D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models.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Number 2" descr="Number 2">
            <a:extLst>
              <a:ext uri="{FF2B5EF4-FFF2-40B4-BE49-F238E27FC236}">
                <a16:creationId xmlns:a16="http://schemas.microsoft.com/office/drawing/2014/main" id="{95D049CF-C399-43F8-9E11-8273E7ED2B3D}"/>
              </a:ext>
            </a:extLst>
          </p:cNvPr>
          <p:cNvSpPr/>
          <p:nvPr/>
        </p:nvSpPr>
        <p:spPr bwMode="blackWhite">
          <a:xfrm>
            <a:off x="4820987" y="40676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6505E4CF-C408-4CF2-86B6-BD142EBF6F92}"/>
              </a:ext>
            </a:extLst>
          </p:cNvPr>
          <p:cNvSpPr txBox="1">
            <a:spLocks/>
          </p:cNvSpPr>
          <p:nvPr/>
        </p:nvSpPr>
        <p:spPr>
          <a:xfrm>
            <a:off x="5274554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the 3D model by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selecting the file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clicking on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3D Model will now be placed onto your PowerPoint slide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1D473-73BD-403B-8CC7-EDE9320AD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8675" y="1518115"/>
            <a:ext cx="5721170" cy="1866468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270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47CAC-F3CB-4212-A786-9FB8FC4E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8629" y="2868230"/>
            <a:ext cx="6318174" cy="64008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Insert Tab" descr="Screenshot of the PowerPoint Insert Tab with the 3D Models button menu open, and the From a File option selected. The &quot;All 3D Models&quot; option is selected from the Save As window.">
            <a:extLst>
              <a:ext uri="{FF2B5EF4-FFF2-40B4-BE49-F238E27FC236}">
                <a16:creationId xmlns:a16="http://schemas.microsoft.com/office/drawing/2014/main" id="{424B1EB4-F31C-4594-8AF7-78D76E32C2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28" b="2417"/>
          <a:stretch/>
        </p:blipFill>
        <p:spPr>
          <a:xfrm>
            <a:off x="5640159" y="1511299"/>
            <a:ext cx="5724449" cy="135652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CEC241-3C1D-4165-BA5D-4660474D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3994" y="2152821"/>
            <a:ext cx="1498544" cy="1498542"/>
            <a:chOff x="9186130" y="2141836"/>
            <a:chExt cx="1498544" cy="14985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5E67BD-7A9A-4F78-A092-09BD18525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>
            <a:xfrm>
              <a:off x="9186130" y="2141836"/>
              <a:ext cx="1498544" cy="1498542"/>
            </a:xfrm>
            <a:prstGeom prst="ellipse">
              <a:avLst/>
            </a:prstGeom>
            <a:noFill/>
            <a:ln w="101600"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B45D60-ED4A-46EC-AD0C-17D488072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48414" y="2204118"/>
              <a:ext cx="1373977" cy="137397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393259-4463-453C-AAC3-C1FCC92B3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002" y="2925137"/>
            <a:ext cx="2628571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Position and Rotate Your 3D Model</a:t>
            </a:r>
          </a:p>
        </p:txBody>
      </p:sp>
      <p:sp>
        <p:nvSpPr>
          <p:cNvPr id="11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AF2B300A-3A97-40E0-AA9A-37A944B1DAF8}"/>
              </a:ext>
            </a:extLst>
          </p:cNvPr>
          <p:cNvSpPr txBox="1">
            <a:spLocks/>
          </p:cNvSpPr>
          <p:nvPr/>
        </p:nvSpPr>
        <p:spPr>
          <a:xfrm>
            <a:off x="630366" y="1431342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them yourself with the parrot on the right:</a:t>
            </a:r>
          </a:p>
        </p:txBody>
      </p:sp>
      <p:sp>
        <p:nvSpPr>
          <p:cNvPr id="12" name="Number 1" descr="Method 1">
            <a:extLst>
              <a:ext uri="{FF2B5EF4-FFF2-40B4-BE49-F238E27FC236}">
                <a16:creationId xmlns:a16="http://schemas.microsoft.com/office/drawing/2014/main" id="{56816014-A74F-4DCC-B3EB-C797CAF4E802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3" name="Step 1 Text" descr="Click on your 3D Model: Click and hold on the 3D control to rotate or tilt your 3D model up, down, left, and right.">
            <a:extLst>
              <a:ext uri="{FF2B5EF4-FFF2-40B4-BE49-F238E27FC236}">
                <a16:creationId xmlns:a16="http://schemas.microsoft.com/office/drawing/2014/main" id="{5294FC26-E2BF-454F-B123-404EA194A3E3}"/>
              </a:ext>
            </a:extLst>
          </p:cNvPr>
          <p:cNvSpPr txBox="1">
            <a:spLocks/>
          </p:cNvSpPr>
          <p:nvPr/>
        </p:nvSpPr>
        <p:spPr>
          <a:xfrm>
            <a:off x="1066038" y="1958189"/>
            <a:ext cx="2613067" cy="118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on your 3D Model: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Click and hold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the 3D control to rotate or tilt your 3D model up, down, left, and right.</a:t>
            </a:r>
          </a:p>
        </p:txBody>
      </p:sp>
      <p:grpSp>
        <p:nvGrpSpPr>
          <p:cNvPr id="36" name="3D Control Image Group" descr="Close-up of the 3D Control">
            <a:extLst>
              <a:ext uri="{FF2B5EF4-FFF2-40B4-BE49-F238E27FC236}">
                <a16:creationId xmlns:a16="http://schemas.microsoft.com/office/drawing/2014/main" id="{25679F3D-7EC6-46A6-BC22-525E813580BB}"/>
              </a:ext>
            </a:extLst>
          </p:cNvPr>
          <p:cNvGrpSpPr/>
          <p:nvPr/>
        </p:nvGrpSpPr>
        <p:grpSpPr>
          <a:xfrm>
            <a:off x="3704939" y="1697308"/>
            <a:ext cx="2454520" cy="1689408"/>
            <a:chOff x="3704939" y="1697308"/>
            <a:chExt cx="2454520" cy="16894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80BCD5-FD01-46B5-B455-200FE0512D5D}"/>
                </a:ext>
              </a:extLst>
            </p:cNvPr>
            <p:cNvGrpSpPr/>
            <p:nvPr/>
          </p:nvGrpSpPr>
          <p:grpSpPr>
            <a:xfrm>
              <a:off x="3704939" y="1697308"/>
              <a:ext cx="2454520" cy="1689408"/>
              <a:chOff x="3712735" y="1697308"/>
              <a:chExt cx="2454520" cy="1689408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3BEC2FA-40A3-4712-AFFA-9D14591AC1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8188"/>
              <a:stretch/>
            </p:blipFill>
            <p:spPr>
              <a:xfrm>
                <a:off x="4619010" y="1838716"/>
                <a:ext cx="1548245" cy="1548000"/>
              </a:xfrm>
              <a:prstGeom prst="ellipse">
                <a:avLst/>
              </a:prstGeom>
              <a:solidFill>
                <a:srgbClr val="F5F5F5"/>
              </a:solidFill>
              <a:ln w="25400">
                <a:solidFill>
                  <a:schemeClr val="bg1"/>
                </a:solidFill>
              </a:ln>
              <a:effectLst>
                <a:outerShdw blurRad="190500" dist="38100" dir="13500000" algn="br" rotWithShape="0">
                  <a:prstClr val="black">
                    <a:alpha val="15000"/>
                  </a:prstClr>
                </a:outerShdw>
              </a:effectLst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52F9595-6E5D-47EA-8164-ED5193FFED79}"/>
                  </a:ext>
                </a:extLst>
              </p:cNvPr>
              <p:cNvGrpSpPr/>
              <p:nvPr/>
            </p:nvGrpSpPr>
            <p:grpSpPr>
              <a:xfrm>
                <a:off x="3712735" y="1697308"/>
                <a:ext cx="1265464" cy="1318408"/>
                <a:chOff x="3712735" y="1697308"/>
                <a:chExt cx="1265464" cy="1318408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48F9CD-D431-4BD4-853D-9C8B9B7C0A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3712735" y="2754106"/>
                  <a:ext cx="8835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3D Control</a:t>
                  </a: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14880AB-65DA-416A-B5B2-51D9F346B20F}"/>
                    </a:ext>
                  </a:extLst>
                </p:cNvPr>
                <p:cNvGrpSpPr/>
                <p:nvPr/>
              </p:nvGrpSpPr>
              <p:grpSpPr>
                <a:xfrm>
                  <a:off x="3988016" y="1697308"/>
                  <a:ext cx="990183" cy="990182"/>
                  <a:chOff x="3913220" y="1693155"/>
                  <a:chExt cx="871067" cy="871066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84E379F-3B8E-4B61-9F07-8607534910CB}"/>
                      </a:ext>
                    </a:extLst>
                  </p:cNvPr>
                  <p:cNvGrpSpPr/>
                  <p:nvPr/>
                </p:nvGrpSpPr>
                <p:grpSpPr>
                  <a:xfrm>
                    <a:off x="3913220" y="1693155"/>
                    <a:ext cx="871067" cy="871066"/>
                    <a:chOff x="4167658" y="3457039"/>
                    <a:chExt cx="1498544" cy="1498542"/>
                  </a:xfrm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B4D8FF61-B8D7-4F52-8165-C133E2DF0E1F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167658" y="3457039"/>
                      <a:ext cx="1498544" cy="1498542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alpha val="2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E154C01-63E9-445A-ACB8-73C090B982B6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229941" y="3519322"/>
                      <a:ext cx="1373977" cy="1373977"/>
                    </a:xfrm>
                    <a:prstGeom prst="ellipse">
                      <a:avLst/>
                    </a:prstGeom>
                    <a:solidFill>
                      <a:srgbClr val="F5F5F5"/>
                    </a:solidFill>
                    <a:ln w="25400"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1B35E89F-DBBF-47E6-BE9A-5FCC6F58A71B}"/>
                      </a:ext>
                    </a:extLst>
                  </p:cNvPr>
                  <p:cNvGrpSpPr/>
                  <p:nvPr/>
                </p:nvGrpSpPr>
                <p:grpSpPr>
                  <a:xfrm>
                    <a:off x="4019309" y="1818782"/>
                    <a:ext cx="619814" cy="619812"/>
                    <a:chOff x="5395606" y="2945201"/>
                    <a:chExt cx="507758" cy="507758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BDCC4146-8BD7-4D40-8AAF-AB0442D8FD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5606" y="2945201"/>
                      <a:ext cx="507758" cy="507758"/>
                      <a:chOff x="5395606" y="2945201"/>
                      <a:chExt cx="507758" cy="507758"/>
                    </a:xfrm>
                  </p:grpSpPr>
                  <p:sp>
                    <p:nvSpPr>
                      <p:cNvPr id="26" name="Arc 25">
                        <a:extLst>
                          <a:ext uri="{FF2B5EF4-FFF2-40B4-BE49-F238E27FC236}">
                            <a16:creationId xmlns:a16="http://schemas.microsoft.com/office/drawing/2014/main" id="{D59381D8-E994-4774-9CF7-CB42807E430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555024" y="2942077"/>
                        <a:ext cx="188922" cy="507758"/>
                      </a:xfrm>
                      <a:prstGeom prst="arc">
                        <a:avLst>
                          <a:gd name="adj1" fmla="val 4576378"/>
                          <a:gd name="adj2" fmla="val 11059966"/>
                        </a:avLst>
                      </a:prstGeom>
                      <a:noFill/>
                      <a:ln w="25400" cap="rnd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w="sm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AU"/>
                      </a:p>
                    </p:txBody>
                  </p:sp>
                  <p:sp>
                    <p:nvSpPr>
                      <p:cNvPr id="27" name="Arc 26">
                        <a:extLst>
                          <a:ext uri="{FF2B5EF4-FFF2-40B4-BE49-F238E27FC236}">
                            <a16:creationId xmlns:a16="http://schemas.microsoft.com/office/drawing/2014/main" id="{DD1E383E-1872-46A3-B64F-66B724D4FFCF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572149" y="2945201"/>
                        <a:ext cx="174922" cy="507758"/>
                      </a:xfrm>
                      <a:prstGeom prst="arc">
                        <a:avLst>
                          <a:gd name="adj1" fmla="val 15117050"/>
                          <a:gd name="adj2" fmla="val 11084764"/>
                        </a:avLst>
                      </a:prstGeom>
                      <a:noFill/>
                      <a:ln w="25400" cap="rnd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w="sm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AU"/>
                      </a:p>
                    </p:txBody>
                  </p:sp>
                </p:grpSp>
                <p:sp>
                  <p:nvSpPr>
                    <p:cNvPr id="25" name="Arc 24">
                      <a:extLst>
                        <a:ext uri="{FF2B5EF4-FFF2-40B4-BE49-F238E27FC236}">
                          <a16:creationId xmlns:a16="http://schemas.microsoft.com/office/drawing/2014/main" id="{61B6451C-C849-48BC-956E-787738452619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55024" y="2942077"/>
                      <a:ext cx="188922" cy="507758"/>
                    </a:xfrm>
                    <a:prstGeom prst="arc">
                      <a:avLst>
                        <a:gd name="adj1" fmla="val 14242202"/>
                        <a:gd name="adj2" fmla="val 102366"/>
                      </a:avLst>
                    </a:prstGeom>
                    <a:noFill/>
                    <a:ln w="25400" cap="rnd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sm" len="med"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/>
                    </a:p>
                  </p:txBody>
                </p:sp>
              </p:grp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BCDFCC-1BC5-4193-A4C8-4E0EBED82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173490" y="2375249"/>
              <a:ext cx="419066" cy="419064"/>
              <a:chOff x="4602515" y="3455520"/>
              <a:chExt cx="419066" cy="41906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49980F-0EF9-4E74-9963-9E4220858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02515" y="3455520"/>
                <a:ext cx="419066" cy="419064"/>
              </a:xfrm>
              <a:prstGeom prst="ellipse">
                <a:avLst/>
              </a:prstGeom>
              <a:solidFill>
                <a:srgbClr val="F5F5F5">
                  <a:alpha val="75000"/>
                </a:srgbClr>
              </a:solidFill>
              <a:ln w="15875" cap="rnd">
                <a:solidFill>
                  <a:srgbClr val="828E7D"/>
                </a:solidFill>
                <a:prstDash val="solid"/>
                <a:round/>
                <a:headEnd w="sm" len="med"/>
                <a:tailEnd w="med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387E48A-D075-4259-8312-1CEA680849F7}"/>
                  </a:ext>
                </a:extLst>
              </p:cNvPr>
              <p:cNvGrpSpPr/>
              <p:nvPr/>
            </p:nvGrpSpPr>
            <p:grpSpPr>
              <a:xfrm>
                <a:off x="4644218" y="3502269"/>
                <a:ext cx="330574" cy="330572"/>
                <a:chOff x="5395606" y="2945201"/>
                <a:chExt cx="507758" cy="50775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881DDF7C-2E66-4389-BF5B-00985205CE47}"/>
                    </a:ext>
                  </a:extLst>
                </p:cNvPr>
                <p:cNvGrpSpPr/>
                <p:nvPr/>
              </p:nvGrpSpPr>
              <p:grpSpPr>
                <a:xfrm>
                  <a:off x="5395606" y="2945201"/>
                  <a:ext cx="507758" cy="507758"/>
                  <a:chOff x="5395606" y="2945201"/>
                  <a:chExt cx="507758" cy="507758"/>
                </a:xfrm>
              </p:grpSpPr>
              <p:sp>
                <p:nvSpPr>
                  <p:cNvPr id="9" name="Arc 8">
                    <a:extLst>
                      <a:ext uri="{FF2B5EF4-FFF2-40B4-BE49-F238E27FC236}">
                        <a16:creationId xmlns:a16="http://schemas.microsoft.com/office/drawing/2014/main" id="{E5916305-18E9-46F7-943B-91FED303D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55024" y="2942077"/>
                    <a:ext cx="188922" cy="507758"/>
                  </a:xfrm>
                  <a:prstGeom prst="arc">
                    <a:avLst>
                      <a:gd name="adj1" fmla="val 4576378"/>
                      <a:gd name="adj2" fmla="val 11059966"/>
                    </a:avLst>
                  </a:prstGeom>
                  <a:noFill/>
                  <a:ln w="15875" cap="rnd">
                    <a:solidFill>
                      <a:srgbClr val="828E7D"/>
                    </a:solidFill>
                    <a:prstDash val="solid"/>
                    <a:round/>
                    <a:headEnd w="sm" len="med"/>
                    <a:tailEnd type="triangle" w="med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10" name="Arc 9">
                    <a:extLst>
                      <a:ext uri="{FF2B5EF4-FFF2-40B4-BE49-F238E27FC236}">
                        <a16:creationId xmlns:a16="http://schemas.microsoft.com/office/drawing/2014/main" id="{0C4CD625-BAFF-46A5-B121-C01C7CD8852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72149" y="2945201"/>
                    <a:ext cx="174922" cy="507758"/>
                  </a:xfrm>
                  <a:prstGeom prst="arc">
                    <a:avLst>
                      <a:gd name="adj1" fmla="val 15117050"/>
                      <a:gd name="adj2" fmla="val 11084764"/>
                    </a:avLst>
                  </a:prstGeom>
                  <a:noFill/>
                  <a:ln w="15875" cap="rnd">
                    <a:solidFill>
                      <a:srgbClr val="828E7D"/>
                    </a:solidFill>
                    <a:prstDash val="solid"/>
                    <a:round/>
                    <a:headEnd w="sm" len="med"/>
                    <a:tailEnd type="triangle" w="med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</p:grpSp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631CB06C-E0F2-4FA3-832F-5AF317894D4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16200000">
                  <a:off x="5555024" y="2942077"/>
                  <a:ext cx="188922" cy="507758"/>
                </a:xfrm>
                <a:prstGeom prst="arc">
                  <a:avLst>
                    <a:gd name="adj1" fmla="val 14242202"/>
                    <a:gd name="adj2" fmla="val 102366"/>
                  </a:avLst>
                </a:prstGeom>
                <a:noFill/>
                <a:ln w="15875" cap="rnd">
                  <a:solidFill>
                    <a:srgbClr val="828E7D"/>
                  </a:solidFill>
                  <a:prstDash val="solid"/>
                  <a:round/>
                  <a:headEnd w="sm" len="med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</p:grpSp>
      <p:sp>
        <p:nvSpPr>
          <p:cNvPr id="14" name="Step 2 Number" descr="Method 2:">
            <a:extLst>
              <a:ext uri="{FF2B5EF4-FFF2-40B4-BE49-F238E27FC236}">
                <a16:creationId xmlns:a16="http://schemas.microsoft.com/office/drawing/2014/main" id="{9A5A9B9F-B0C0-4A76-B9C7-3C6ED0008BC9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3245892"/>
            <a:ext cx="355296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Alternatively, with your model selected, on the Ribbon, in the 3D Model Tool Format tab, you can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click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3D Model Views gallery to apply one of the various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position views.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Model 36" descr="3D image of a parrot">
                <a:extLst>
                  <a:ext uri="{FF2B5EF4-FFF2-40B4-BE49-F238E27FC236}">
                    <a16:creationId xmlns:a16="http://schemas.microsoft.com/office/drawing/2014/main" id="{4483D506-2C3F-4711-94B1-0CC3F8D8F3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579348"/>
                  </p:ext>
                </p:extLst>
              </p:nvPr>
            </p:nvGraphicFramePr>
            <p:xfrm>
              <a:off x="8134006" y="1431342"/>
              <a:ext cx="1552272" cy="48663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552272" cy="4866325"/>
                    </a:xfrm>
                    <a:prstGeom prst="rect">
                      <a:avLst/>
                    </a:prstGeom>
                  </am3d:spPr>
                  <am3d:camera>
                    <am3d:pos x="0" y="0" z="525630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89550" d="1000000"/>
                    <am3d:preTrans dx="2779495" dy="-17991192" dz="-845298"/>
                    <am3d:scale>
                      <am3d:sx n="1000000" d="1000000"/>
                      <am3d:sy n="1000000" d="1000000"/>
                      <am3d:sz n="1000000" d="1000000"/>
                    </am3d:scale>
                    <am3d:rot ax="214005" ay="217895" az="1356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Model 36" descr="3D image of a parrot">
                <a:extLst>
                  <a:ext uri="{FF2B5EF4-FFF2-40B4-BE49-F238E27FC236}">
                    <a16:creationId xmlns:a16="http://schemas.microsoft.com/office/drawing/2014/main" id="{4483D506-2C3F-4711-94B1-0CC3F8D8F3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4006" y="1431342"/>
                <a:ext cx="1552272" cy="4866325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3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B1B93C-03D0-4BEF-B12B-9E51D2D2B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2" y="4405113"/>
            <a:ext cx="6794145" cy="21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 and Zoom</a:t>
            </a:r>
          </a:p>
        </p:txBody>
      </p:sp>
      <p:sp>
        <p:nvSpPr>
          <p:cNvPr id="3" name="Rectangle 2" descr="To resize or crop your 3D model within a frame, you can use the pan and zoom tool.">
            <a:extLst>
              <a:ext uri="{FF2B5EF4-FFF2-40B4-BE49-F238E27FC236}">
                <a16:creationId xmlns:a16="http://schemas.microsoft.com/office/drawing/2014/main" id="{874312F7-8744-467E-9DCF-F78292FB02D0}"/>
              </a:ext>
            </a:extLst>
          </p:cNvPr>
          <p:cNvSpPr/>
          <p:nvPr/>
        </p:nvSpPr>
        <p:spPr>
          <a:xfrm>
            <a:off x="515938" y="1345489"/>
            <a:ext cx="6096000" cy="3002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resize or crop your 3D model within a frame, you can use the pan and zoom tool.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3D model of a parrot from the torso up, from the front">
                <a:extLst>
                  <a:ext uri="{FF2B5EF4-FFF2-40B4-BE49-F238E27FC236}">
                    <a16:creationId xmlns:a16="http://schemas.microsoft.com/office/drawing/2014/main" id="{0669C767-52A4-4999-8261-9B7806803E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0535312"/>
                  </p:ext>
                </p:extLst>
              </p:nvPr>
            </p:nvGraphicFramePr>
            <p:xfrm>
              <a:off x="1563759" y="1912355"/>
              <a:ext cx="1552272" cy="21163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52272" cy="2116381"/>
                    </a:xfrm>
                    <a:prstGeom prst="rect">
                      <a:avLst/>
                    </a:prstGeom>
                  </am3d:spPr>
                  <am3d:camera>
                    <am3d:pos x="-268418" y="12278049" z="52563001"/>
                    <am3d:up dx="0" dy="36000000" dz="0"/>
                    <am3d:lookAt x="-268418" y="12278049" z="0"/>
                    <am3d:perspective fov="824242"/>
                  </am3d:camera>
                  <am3d:trans>
                    <am3d:meterPerModelUnit n="12089550" d="1000000"/>
                    <am3d:preTrans dx="2005600" dy="-22605202" dz="-606908"/>
                    <am3d:scale>
                      <am3d:sx n="1000000" d="1000000"/>
                      <am3d:sy n="1000000" d="1000000"/>
                      <am3d:sz n="1000000" d="1000000"/>
                    </am3d:scale>
                    <am3d:rot ax="751672" ay="-1275459" az="-276367"/>
                    <am3d:postTrans dx="757208" dy="4622928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3D model of a parrot from the torso up, from the front">
                <a:extLst>
                  <a:ext uri="{FF2B5EF4-FFF2-40B4-BE49-F238E27FC236}">
                    <a16:creationId xmlns:a16="http://schemas.microsoft.com/office/drawing/2014/main" id="{0669C767-52A4-4999-8261-9B7806803E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3759" y="1912355"/>
                <a:ext cx="1552272" cy="2116381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Step 1" descr="Small circle with number 1 inside indicating step 1">
            <a:extLst>
              <a:ext uri="{FF2B5EF4-FFF2-40B4-BE49-F238E27FC236}">
                <a16:creationId xmlns:a16="http://schemas.microsoft.com/office/drawing/2014/main" id="{A98CACC9-95AD-4FA9-B112-2614409B3034}"/>
              </a:ext>
            </a:extLst>
          </p:cNvPr>
          <p:cNvGrpSpPr/>
          <p:nvPr/>
        </p:nvGrpSpPr>
        <p:grpSpPr bwMode="blackWhite">
          <a:xfrm>
            <a:off x="523554" y="4044150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85E15BFF-C7BD-48F1-ADAD-806664D31D0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8A35519D-559D-4CEF-9805-8DFBFE16F778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7" name="Content Placeholder Step 1" descr="Select your 3D model &gt; 3D Models Format &gt; Pan &amp; Zoom&#10;&#10;Note: the Pan &amp; Zoom tool acts like an on/off (toggle) switch. Once pressed, you’ll see a gray box around the Pan &amp; Zoom button to indicate the feature is activated. Press the button again to deactivate the Pan &amp; Zoom feature.">
            <a:extLst>
              <a:ext uri="{FF2B5EF4-FFF2-40B4-BE49-F238E27FC236}">
                <a16:creationId xmlns:a16="http://schemas.microsoft.com/office/drawing/2014/main" id="{3EE46009-9B31-417A-AB61-8C70009004B3}"/>
              </a:ext>
            </a:extLst>
          </p:cNvPr>
          <p:cNvSpPr txBox="1">
            <a:spLocks/>
          </p:cNvSpPr>
          <p:nvPr/>
        </p:nvSpPr>
        <p:spPr>
          <a:xfrm>
            <a:off x="1030869" y="4084342"/>
            <a:ext cx="3034721" cy="2236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your 3D model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3D Model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Pan &amp; Zoom</a:t>
            </a:r>
            <a:b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Note: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Pan &amp; Zoom tool acts like an on/off (toggle) switch. Once pressed, you’ll see a gray box around the Pan &amp; Zoom button to indicate the feature is activated. Press the button again to deactivate the Pan &amp; Zoom feature.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3D model of a parrot from the torso up, from the side">
                <a:extLst>
                  <a:ext uri="{FF2B5EF4-FFF2-40B4-BE49-F238E27FC236}">
                    <a16:creationId xmlns:a16="http://schemas.microsoft.com/office/drawing/2014/main" id="{01123BCC-10A2-42F5-86DE-AC1C648A8F7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2618101"/>
                  </p:ext>
                </p:extLst>
              </p:nvPr>
            </p:nvGraphicFramePr>
            <p:xfrm>
              <a:off x="5257883" y="1426650"/>
              <a:ext cx="2147042" cy="263107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47042" cy="2631070"/>
                    </a:xfrm>
                    <a:prstGeom prst="rect">
                      <a:avLst/>
                    </a:prstGeom>
                  </am3d:spPr>
                  <am3d:camera>
                    <am3d:pos x="3761398" y="14119596" z="52563001"/>
                    <am3d:up dx="0" dy="36000000" dz="0"/>
                    <am3d:lookAt x="3761398" y="14119596" z="0"/>
                    <am3d:perspective fov="824242"/>
                  </am3d:camera>
                  <am3d:trans>
                    <am3d:meterPerModelUnit n="12089550" d="1000000"/>
                    <am3d:preTrans dx="2231507" dy="-30285532" dz="-2876686"/>
                    <am3d:scale>
                      <am3d:sx n="1000000" d="1000000"/>
                      <am3d:sy n="1000000" d="1000000"/>
                      <am3d:sz n="1000000" d="1000000"/>
                    </am3d:scale>
                    <am3d:rot ax="407651" ay="3337388" az="336927"/>
                    <am3d:postTrans dx="3304004" dy="12462524" dz="0"/>
                  </am3d:trans>
                  <am3d:raster rName="Office3DRenderer" rVer="16.0.8326">
                    <am3d:blip r:embed="rId4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3D model of a parrot from the torso up, from the side">
                <a:extLst>
                  <a:ext uri="{FF2B5EF4-FFF2-40B4-BE49-F238E27FC236}">
                    <a16:creationId xmlns:a16="http://schemas.microsoft.com/office/drawing/2014/main" id="{01123BCC-10A2-42F5-86DE-AC1C648A8F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7883" y="1426650"/>
                <a:ext cx="2147042" cy="263107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Step 2" descr="Small circle with number 2 inside indicating step 2">
            <a:extLst>
              <a:ext uri="{FF2B5EF4-FFF2-40B4-BE49-F238E27FC236}">
                <a16:creationId xmlns:a16="http://schemas.microsoft.com/office/drawing/2014/main" id="{0134A81D-5B1C-4A76-8173-F064585D6D49}"/>
              </a:ext>
            </a:extLst>
          </p:cNvPr>
          <p:cNvGrpSpPr/>
          <p:nvPr/>
        </p:nvGrpSpPr>
        <p:grpSpPr bwMode="blackWhite">
          <a:xfrm>
            <a:off x="4213933" y="4044150"/>
            <a:ext cx="558179" cy="409838"/>
            <a:chOff x="6953426" y="711274"/>
            <a:chExt cx="558179" cy="409838"/>
          </a:xfrm>
        </p:grpSpPr>
        <p:sp>
          <p:nvSpPr>
            <p:cNvPr id="9" name="Oval 8" descr="Small circle">
              <a:extLst>
                <a:ext uri="{FF2B5EF4-FFF2-40B4-BE49-F238E27FC236}">
                  <a16:creationId xmlns:a16="http://schemas.microsoft.com/office/drawing/2014/main" id="{CE0F87BC-F03F-4D0B-9A96-7530CD91838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 descr="Number 2">
              <a:extLst>
                <a:ext uri="{FF2B5EF4-FFF2-40B4-BE49-F238E27FC236}">
                  <a16:creationId xmlns:a16="http://schemas.microsoft.com/office/drawing/2014/main" id="{558F649E-C746-445A-AB92-6DC92B377D12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1" name="Content Placeholder Step 2" descr="With the Pan &amp; Zoom button enabled, now move, rotate, and resize your 3D model.  ">
            <a:extLst>
              <a:ext uri="{FF2B5EF4-FFF2-40B4-BE49-F238E27FC236}">
                <a16:creationId xmlns:a16="http://schemas.microsoft.com/office/drawing/2014/main" id="{38280C20-AD97-47D9-A4D9-3D51B6EEA886}"/>
              </a:ext>
            </a:extLst>
          </p:cNvPr>
          <p:cNvSpPr txBox="1">
            <a:spLocks/>
          </p:cNvSpPr>
          <p:nvPr/>
        </p:nvSpPr>
        <p:spPr>
          <a:xfrm>
            <a:off x="4712686" y="4084342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the Pan &amp; Zoom button enabled, now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move, rotate, and resize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3D model. 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3D model of a parrot from the torso up, from the back">
                <a:extLst>
                  <a:ext uri="{FF2B5EF4-FFF2-40B4-BE49-F238E27FC236}">
                    <a16:creationId xmlns:a16="http://schemas.microsoft.com/office/drawing/2014/main" id="{E4FC00AF-B769-4FD1-A5EF-41179EF2E7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148195"/>
                  </p:ext>
                </p:extLst>
              </p:nvPr>
            </p:nvGraphicFramePr>
            <p:xfrm>
              <a:off x="8315408" y="1388864"/>
              <a:ext cx="2147042" cy="263107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47042" cy="2631070"/>
                    </a:xfrm>
                    <a:prstGeom prst="rect">
                      <a:avLst/>
                    </a:prstGeom>
                  </am3d:spPr>
                  <am3d:camera>
                    <am3d:pos x="3761398" y="14119596" z="52563001"/>
                    <am3d:up dx="0" dy="36000000" dz="0"/>
                    <am3d:lookAt x="3761398" y="14119596" z="0"/>
                    <am3d:perspective fov="824242"/>
                  </am3d:camera>
                  <am3d:trans>
                    <am3d:meterPerModelUnit n="12089550" d="1000000"/>
                    <am3d:preTrans dx="1882932" dy="-31938905" dz="-3192827"/>
                    <am3d:scale>
                      <am3d:sx n="1000000" d="1000000"/>
                      <am3d:sy n="1000000" d="1000000"/>
                      <am3d:sz n="1000000" d="1000000"/>
                    </am3d:scale>
                    <am3d:rot ax="-9382174" ay="-2025520" az="9980064"/>
                    <am3d:postTrans dx="3761397" dy="14119595" dz="0"/>
                  </am3d:trans>
                  <am3d:raster rName="Office3DRenderer" rVer="16.0.8326">
                    <am3d:blip r:embed="rId5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3D model of a parrot from the torso up, from the back">
                <a:extLst>
                  <a:ext uri="{FF2B5EF4-FFF2-40B4-BE49-F238E27FC236}">
                    <a16:creationId xmlns:a16="http://schemas.microsoft.com/office/drawing/2014/main" id="{E4FC00AF-B769-4FD1-A5EF-41179EF2E7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5408" y="1388864"/>
                <a:ext cx="2147042" cy="263107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Step 3" descr="Small circle with number 3 inside  indicating step 3">
            <a:extLst>
              <a:ext uri="{FF2B5EF4-FFF2-40B4-BE49-F238E27FC236}">
                <a16:creationId xmlns:a16="http://schemas.microsoft.com/office/drawing/2014/main" id="{07CF4AF3-D618-49AD-BB03-5E5F7A41C8D9}"/>
              </a:ext>
            </a:extLst>
          </p:cNvPr>
          <p:cNvGrpSpPr/>
          <p:nvPr/>
        </p:nvGrpSpPr>
        <p:grpSpPr bwMode="blackWhite">
          <a:xfrm>
            <a:off x="7895752" y="4044150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BE5E6BE8-4DC5-41CD-9A48-850FCE78556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 descr="Number 3">
              <a:extLst>
                <a:ext uri="{FF2B5EF4-FFF2-40B4-BE49-F238E27FC236}">
                  <a16:creationId xmlns:a16="http://schemas.microsoft.com/office/drawing/2014/main" id="{82CA4843-739A-4E67-906B-55C8A5C992C4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5" name="Content Placeholder Step 3" descr="When you are finished editing, click the Pan &amp; Zoom button again to exit Pan and Zoom mode.">
            <a:extLst>
              <a:ext uri="{FF2B5EF4-FFF2-40B4-BE49-F238E27FC236}">
                <a16:creationId xmlns:a16="http://schemas.microsoft.com/office/drawing/2014/main" id="{89BC12B6-BA4F-4362-A61E-A7B108FEAF3C}"/>
              </a:ext>
            </a:extLst>
          </p:cNvPr>
          <p:cNvSpPr txBox="1">
            <a:spLocks/>
          </p:cNvSpPr>
          <p:nvPr/>
        </p:nvSpPr>
        <p:spPr>
          <a:xfrm>
            <a:off x="8394499" y="4084341"/>
            <a:ext cx="2658635" cy="11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are finished editing, click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Pan &amp; Zoom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again to exit Pan and Zoom mode.</a:t>
            </a:r>
          </a:p>
        </p:txBody>
      </p:sp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Animate Your 3D Model Using the Morph Transition</a:t>
            </a:r>
          </a:p>
        </p:txBody>
      </p:sp>
      <p:sp>
        <p:nvSpPr>
          <p:cNvPr id="3" name="Content Placeholder 17" descr="Try it yourself with the parrot on the right:">
            <a:extLst>
              <a:ext uri="{FF2B5EF4-FFF2-40B4-BE49-F238E27FC236}">
                <a16:creationId xmlns:a16="http://schemas.microsoft.com/office/drawing/2014/main" id="{97AA353E-E722-4B84-B6FC-BA525C346A84}"/>
              </a:ext>
            </a:extLst>
          </p:cNvPr>
          <p:cNvSpPr txBox="1">
            <a:spLocks/>
          </p:cNvSpPr>
          <p:nvPr/>
        </p:nvSpPr>
        <p:spPr>
          <a:xfrm>
            <a:off x="541609" y="131964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it yourself with the parrot on the right:</a:t>
            </a:r>
          </a:p>
        </p:txBody>
      </p:sp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3269B3D7-5745-49A6-89FF-2081F3701FD9}"/>
              </a:ext>
            </a:extLst>
          </p:cNvPr>
          <p:cNvGrpSpPr/>
          <p:nvPr/>
        </p:nvGrpSpPr>
        <p:grpSpPr bwMode="blackWhite">
          <a:xfrm>
            <a:off x="558723" y="2037810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0E962EFE-9E1B-4EBA-A23E-849D0F33736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3CFCE22A-40CE-4B63-A5D5-B20648FE18D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7" name="Content Placeholder 17" descr="Duplicate this slide: Right-click the slide thumbnail and select Duplicate Slide.">
            <a:extLst>
              <a:ext uri="{FF2B5EF4-FFF2-40B4-BE49-F238E27FC236}">
                <a16:creationId xmlns:a16="http://schemas.microsoft.com/office/drawing/2014/main" id="{A5D11E1A-550F-4E54-82BE-B2019638DC80}"/>
              </a:ext>
            </a:extLst>
          </p:cNvPr>
          <p:cNvSpPr txBox="1">
            <a:spLocks/>
          </p:cNvSpPr>
          <p:nvPr/>
        </p:nvSpPr>
        <p:spPr>
          <a:xfrm>
            <a:off x="1091928" y="2078002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 this slide: Right-click the slide thumbnail and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 Slide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8" name="Picture 7" descr="Slide thumbnail context menu showing the Duplicate Slide option">
            <a:extLst>
              <a:ext uri="{FF2B5EF4-FFF2-40B4-BE49-F238E27FC236}">
                <a16:creationId xmlns:a16="http://schemas.microsoft.com/office/drawing/2014/main" id="{79219B9A-9991-4B3C-A46B-331267D7B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44" y="1575304"/>
            <a:ext cx="1589393" cy="2044781"/>
          </a:xfrm>
          <a:prstGeom prst="rect">
            <a:avLst/>
          </a:prstGeom>
        </p:spPr>
      </p:pic>
      <p:grpSp>
        <p:nvGrpSpPr>
          <p:cNvPr id="9" name="Group 8" descr="Small circle with number 2 inside  indicating step 2">
            <a:extLst>
              <a:ext uri="{FF2B5EF4-FFF2-40B4-BE49-F238E27FC236}">
                <a16:creationId xmlns:a16="http://schemas.microsoft.com/office/drawing/2014/main" id="{EAEB66BE-3E83-4881-90B8-AF09B5348FD8}"/>
              </a:ext>
            </a:extLst>
          </p:cNvPr>
          <p:cNvGrpSpPr/>
          <p:nvPr/>
        </p:nvGrpSpPr>
        <p:grpSpPr bwMode="blackWhite">
          <a:xfrm>
            <a:off x="558723" y="3526582"/>
            <a:ext cx="558179" cy="409838"/>
            <a:chOff x="6953426" y="711274"/>
            <a:chExt cx="558179" cy="409838"/>
          </a:xfrm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09DD71A3-AA7E-4B16-8E2B-93274BC4ED9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 descr="Number 2">
              <a:extLst>
                <a:ext uri="{FF2B5EF4-FFF2-40B4-BE49-F238E27FC236}">
                  <a16:creationId xmlns:a16="http://schemas.microsoft.com/office/drawing/2014/main" id="{10B09779-8AA2-4FFC-A0C3-0D47471C40C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2" name="Content Placeholder 17" descr="In the second of these two identical slides, change the 3D Model on the right in some way (rotate, move, or resize), then go to Transitions &gt; Morph.">
            <a:extLst>
              <a:ext uri="{FF2B5EF4-FFF2-40B4-BE49-F238E27FC236}">
                <a16:creationId xmlns:a16="http://schemas.microsoft.com/office/drawing/2014/main" id="{DA4BE72C-97DB-4A0D-8CDB-3CD5BB7DCF3E}"/>
              </a:ext>
            </a:extLst>
          </p:cNvPr>
          <p:cNvSpPr txBox="1">
            <a:spLocks/>
          </p:cNvSpPr>
          <p:nvPr/>
        </p:nvSpPr>
        <p:spPr>
          <a:xfrm>
            <a:off x="1091928" y="3566775"/>
            <a:ext cx="2413627" cy="124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second of these two identical slides, change the 3D Model on the right in some way (rotate, move, or resize), then 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3" name="Picture 12" descr="Transition tab showing morph transition">
            <a:extLst>
              <a:ext uri="{FF2B5EF4-FFF2-40B4-BE49-F238E27FC236}">
                <a16:creationId xmlns:a16="http://schemas.microsoft.com/office/drawing/2014/main" id="{1700602B-85F7-480F-B244-AE5F12DF1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50" y="3469562"/>
            <a:ext cx="2798443" cy="1344293"/>
          </a:xfrm>
          <a:prstGeom prst="rect">
            <a:avLst/>
          </a:prstGeom>
        </p:spPr>
      </p:pic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A2B3D164-668E-4CA3-9A19-70AA5015EA42}"/>
              </a:ext>
            </a:extLst>
          </p:cNvPr>
          <p:cNvGrpSpPr/>
          <p:nvPr/>
        </p:nvGrpSpPr>
        <p:grpSpPr bwMode="blackWhite">
          <a:xfrm>
            <a:off x="557319" y="5197590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BBF316DB-A0C3-44C1-8567-3C30D24249D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962E952B-88D1-4EDF-BD53-FD05162A735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7" name="Content Placeholder 17" descr="Return to the first of the two slides and press the Slide Show button and then select Play to see your parrot morph!">
            <a:extLst>
              <a:ext uri="{FF2B5EF4-FFF2-40B4-BE49-F238E27FC236}">
                <a16:creationId xmlns:a16="http://schemas.microsoft.com/office/drawing/2014/main" id="{BA96EB65-127B-4729-AF55-3A29384772DD}"/>
              </a:ext>
            </a:extLst>
          </p:cNvPr>
          <p:cNvSpPr txBox="1">
            <a:spLocks/>
          </p:cNvSpPr>
          <p:nvPr/>
        </p:nvSpPr>
        <p:spPr>
          <a:xfrm>
            <a:off x="1091928" y="5213879"/>
            <a:ext cx="2961579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to the first of the two slides and press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Slide Show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and then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see your parrot morph!</a:t>
            </a:r>
          </a:p>
        </p:txBody>
      </p:sp>
      <p:pic>
        <p:nvPicPr>
          <p:cNvPr id="18" name="Picture 17" descr="Slide Show button">
            <a:extLst>
              <a:ext uri="{FF2B5EF4-FFF2-40B4-BE49-F238E27FC236}">
                <a16:creationId xmlns:a16="http://schemas.microsoft.com/office/drawing/2014/main" id="{B0340C9A-12F9-4BED-859B-790F5A9D52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98" y="5338362"/>
            <a:ext cx="2419340" cy="1005547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3D model of a parrot">
                <a:extLst>
                  <a:ext uri="{FF2B5EF4-FFF2-40B4-BE49-F238E27FC236}">
                    <a16:creationId xmlns:a16="http://schemas.microsoft.com/office/drawing/2014/main" id="{FF4C3D36-ED20-4C8A-85D2-83190D332A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8539497"/>
                  </p:ext>
                </p:extLst>
              </p:nvPr>
            </p:nvGraphicFramePr>
            <p:xfrm>
              <a:off x="8303318" y="1575304"/>
              <a:ext cx="1552272" cy="4866325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552272" cy="4866325"/>
                    </a:xfrm>
                    <a:prstGeom prst="rect">
                      <a:avLst/>
                    </a:prstGeom>
                  </am3d:spPr>
                  <am3d:camera>
                    <am3d:pos x="0" y="0" z="525630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89550" d="1000000"/>
                    <am3d:preTrans dx="2779495" dy="-17991192" dz="-845298"/>
                    <am3d:scale>
                      <am3d:sx n="1000000" d="1000000"/>
                      <am3d:sy n="1000000" d="1000000"/>
                      <am3d:sz n="1000000" d="1000000"/>
                    </am3d:scale>
                    <am3d:rot ax="214005" ay="217895" az="13569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3D model of a parrot">
                <a:extLst>
                  <a:ext uri="{FF2B5EF4-FFF2-40B4-BE49-F238E27FC236}">
                    <a16:creationId xmlns:a16="http://schemas.microsoft.com/office/drawing/2014/main" id="{FF4C3D36-ED20-4C8A-85D2-83190D332A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3318" y="1575304"/>
                <a:ext cx="1552272" cy="4866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Your 3D Model Using the Animations Tab</a:t>
            </a:r>
          </a:p>
        </p:txBody>
      </p:sp>
      <p:sp>
        <p:nvSpPr>
          <p:cNvPr id="4" name="Try It Text" descr="Try it yourself with the parrot on the right:">
            <a:extLst>
              <a:ext uri="{FF2B5EF4-FFF2-40B4-BE49-F238E27FC236}">
                <a16:creationId xmlns:a16="http://schemas.microsoft.com/office/drawing/2014/main" id="{0D42AC0C-5EE6-42C4-91EE-07F7C9599947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it yourself with the parrot on the right:</a:t>
            </a:r>
          </a:p>
        </p:txBody>
      </p:sp>
      <p:sp>
        <p:nvSpPr>
          <p:cNvPr id="5" name="Step 1" descr="Step 1:">
            <a:extLst>
              <a:ext uri="{FF2B5EF4-FFF2-40B4-BE49-F238E27FC236}">
                <a16:creationId xmlns:a16="http://schemas.microsoft.com/office/drawing/2014/main" id="{D4693D8A-3AAB-45B5-8381-3001C700C32F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grpSp>
        <p:nvGrpSpPr>
          <p:cNvPr id="12" name="Lightbulb">
            <a:extLst>
              <a:ext uri="{FF2B5EF4-FFF2-40B4-BE49-F238E27FC236}">
                <a16:creationId xmlns:a16="http://schemas.microsoft.com/office/drawing/2014/main" id="{6F0125D2-0FCC-492A-868C-E09B180A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5429" y="2514325"/>
            <a:ext cx="187380" cy="278885"/>
            <a:chOff x="5052041" y="3023897"/>
            <a:chExt cx="1009650" cy="150270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2791D9-0616-438D-9CCF-CF1107EB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52041" y="3023897"/>
              <a:ext cx="1009650" cy="1295400"/>
            </a:xfrm>
            <a:custGeom>
              <a:avLst/>
              <a:gdLst>
                <a:gd name="connsiteX0" fmla="*/ 684848 w 1009650"/>
                <a:gd name="connsiteY0" fmla="*/ 1231583 h 1295400"/>
                <a:gd name="connsiteX1" fmla="*/ 329565 w 1009650"/>
                <a:gd name="connsiteY1" fmla="*/ 1231583 h 1295400"/>
                <a:gd name="connsiteX2" fmla="*/ 328613 w 1009650"/>
                <a:gd name="connsiteY2" fmla="*/ 1056323 h 1295400"/>
                <a:gd name="connsiteX3" fmla="*/ 71438 w 1009650"/>
                <a:gd name="connsiteY3" fmla="*/ 504825 h 1295400"/>
                <a:gd name="connsiteX4" fmla="*/ 504825 w 1009650"/>
                <a:gd name="connsiteY4" fmla="*/ 71438 h 1295400"/>
                <a:gd name="connsiteX5" fmla="*/ 508635 w 1009650"/>
                <a:gd name="connsiteY5" fmla="*/ 71438 h 1295400"/>
                <a:gd name="connsiteX6" fmla="*/ 942023 w 1009650"/>
                <a:gd name="connsiteY6" fmla="*/ 504825 h 1295400"/>
                <a:gd name="connsiteX7" fmla="*/ 684848 w 1009650"/>
                <a:gd name="connsiteY7" fmla="*/ 1055370 h 1295400"/>
                <a:gd name="connsiteX8" fmla="*/ 684848 w 1009650"/>
                <a:gd name="connsiteY8" fmla="*/ 1231583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295400">
                  <a:moveTo>
                    <a:pt x="684848" y="1231583"/>
                  </a:moveTo>
                  <a:lnTo>
                    <a:pt x="329565" y="1231583"/>
                  </a:lnTo>
                  <a:lnTo>
                    <a:pt x="328613" y="1056323"/>
                  </a:lnTo>
                  <a:cubicBezTo>
                    <a:pt x="328613" y="816293"/>
                    <a:pt x="71438" y="744855"/>
                    <a:pt x="71438" y="504825"/>
                  </a:cubicBezTo>
                  <a:cubicBezTo>
                    <a:pt x="71438" y="264795"/>
                    <a:pt x="265748" y="71438"/>
                    <a:pt x="504825" y="71438"/>
                  </a:cubicBezTo>
                  <a:lnTo>
                    <a:pt x="508635" y="71438"/>
                  </a:lnTo>
                  <a:cubicBezTo>
                    <a:pt x="748665" y="71438"/>
                    <a:pt x="942023" y="265748"/>
                    <a:pt x="942023" y="504825"/>
                  </a:cubicBezTo>
                  <a:cubicBezTo>
                    <a:pt x="942023" y="743903"/>
                    <a:pt x="684848" y="816293"/>
                    <a:pt x="684848" y="1055370"/>
                  </a:cubicBezTo>
                  <a:lnTo>
                    <a:pt x="684848" y="1231583"/>
                  </a:lnTo>
                  <a:close/>
                </a:path>
              </a:pathLst>
            </a:custGeom>
            <a:noFill/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7E028D-B83C-4DAB-9050-329EDFDC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66365" y="4383724"/>
              <a:ext cx="381000" cy="142875"/>
            </a:xfrm>
            <a:custGeom>
              <a:avLst/>
              <a:gdLst>
                <a:gd name="connsiteX0" fmla="*/ 71438 w 381000"/>
                <a:gd name="connsiteY0" fmla="*/ 71437 h 142875"/>
                <a:gd name="connsiteX1" fmla="*/ 313373 w 381000"/>
                <a:gd name="connsiteY1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71438" y="71437"/>
                  </a:moveTo>
                  <a:lnTo>
                    <a:pt x="313373" y="71437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0F250A-168C-4535-995F-4F0478282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10168" y="3958952"/>
              <a:ext cx="495301" cy="142874"/>
            </a:xfrm>
            <a:custGeom>
              <a:avLst/>
              <a:gdLst>
                <a:gd name="connsiteX0" fmla="*/ 71437 w 495300"/>
                <a:gd name="connsiteY0" fmla="*/ 71438 h 142875"/>
                <a:gd name="connsiteX1" fmla="*/ 426720 w 495300"/>
                <a:gd name="connsiteY1" fmla="*/ 71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42875">
                  <a:moveTo>
                    <a:pt x="71437" y="71438"/>
                  </a:moveTo>
                  <a:lnTo>
                    <a:pt x="426720" y="71438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6" name="Content Placeholder Step 1" descr="Select the 3D Model on the right, then go to Animations &gt; Turntable&#10;Hint: Effect Options gives you even more options for Turntable.&#10;">
            <a:extLst>
              <a:ext uri="{FF2B5EF4-FFF2-40B4-BE49-F238E27FC236}">
                <a16:creationId xmlns:a16="http://schemas.microsoft.com/office/drawing/2014/main" id="{8110C53D-9866-4A6B-9E28-68BBE6EFF866}"/>
              </a:ext>
            </a:extLst>
          </p:cNvPr>
          <p:cNvSpPr txBox="1">
            <a:spLocks/>
          </p:cNvSpPr>
          <p:nvPr/>
        </p:nvSpPr>
        <p:spPr>
          <a:xfrm>
            <a:off x="1066037" y="1958188"/>
            <a:ext cx="5110159" cy="1039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the 3D Model on the right, then 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Animations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Turntable</a:t>
            </a:r>
          </a:p>
          <a:p>
            <a:pPr marL="0" indent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Effect Options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you even more options for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Turntable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Step 2" descr="Step 2:">
            <a:extLst>
              <a:ext uri="{FF2B5EF4-FFF2-40B4-BE49-F238E27FC236}">
                <a16:creationId xmlns:a16="http://schemas.microsoft.com/office/drawing/2014/main" id="{D7689DB6-3948-40C3-8F69-1ED48F5AE1BB}"/>
              </a:ext>
            </a:extLst>
          </p:cNvPr>
          <p:cNvSpPr/>
          <p:nvPr/>
        </p:nvSpPr>
        <p:spPr bwMode="blackWhite">
          <a:xfrm>
            <a:off x="630366" y="459927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Content Placeholder Step 2" descr="Explore the other new animations designed specifically for 3D models: Arrive, Swing, Jump &amp; Turn, and Leave.">
            <a:extLst>
              <a:ext uri="{FF2B5EF4-FFF2-40B4-BE49-F238E27FC236}">
                <a16:creationId xmlns:a16="http://schemas.microsoft.com/office/drawing/2014/main" id="{F8DE0424-CE18-47F6-BBF5-736B335BC89A}"/>
              </a:ext>
            </a:extLst>
          </p:cNvPr>
          <p:cNvSpPr txBox="1">
            <a:spLocks/>
          </p:cNvSpPr>
          <p:nvPr/>
        </p:nvSpPr>
        <p:spPr>
          <a:xfrm>
            <a:off x="1066037" y="4639464"/>
            <a:ext cx="5110159" cy="72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the other new animations designed specifically for 3D models: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Arrive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Swing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Jump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Turn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Leave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Step 3" descr="Step 3">
            <a:extLst>
              <a:ext uri="{FF2B5EF4-FFF2-40B4-BE49-F238E27FC236}">
                <a16:creationId xmlns:a16="http://schemas.microsoft.com/office/drawing/2014/main" id="{9D4BEFE4-E36D-4025-A26C-11D7E10A9478}"/>
              </a:ext>
            </a:extLst>
          </p:cNvPr>
          <p:cNvSpPr/>
          <p:nvPr/>
        </p:nvSpPr>
        <p:spPr bwMode="blackWhite">
          <a:xfrm>
            <a:off x="630366" y="538161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Content Placeholder Step 3" descr="Click Add Animation to combine the new 3D animations with other classic 2D animations, such as Fade, Grow/Shrink, or one of the many Motion Path animations to test and see what is possible.">
            <a:extLst>
              <a:ext uri="{FF2B5EF4-FFF2-40B4-BE49-F238E27FC236}">
                <a16:creationId xmlns:a16="http://schemas.microsoft.com/office/drawing/2014/main" id="{8BCD932C-F4F1-4949-983C-017934B3CCBC}"/>
              </a:ext>
            </a:extLst>
          </p:cNvPr>
          <p:cNvSpPr txBox="1">
            <a:spLocks/>
          </p:cNvSpPr>
          <p:nvPr/>
        </p:nvSpPr>
        <p:spPr>
          <a:xfrm>
            <a:off x="1066037" y="5421806"/>
            <a:ext cx="5110159" cy="79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Add Animation to combine the new 3D animations with other classic 2D animations, such as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Grow/Shrink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or one of the many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Motion Paths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animations to test and see what is possible.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3D model of a parrot">
                <a:extLst>
                  <a:ext uri="{FF2B5EF4-FFF2-40B4-BE49-F238E27FC236}">
                    <a16:creationId xmlns:a16="http://schemas.microsoft.com/office/drawing/2014/main" id="{CCCE7507-16DA-4EE0-A55C-07EE55110F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1715206"/>
                  </p:ext>
                </p:extLst>
              </p:nvPr>
            </p:nvGraphicFramePr>
            <p:xfrm>
              <a:off x="8134006" y="1431342"/>
              <a:ext cx="1552272" cy="486632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52272" cy="4866325"/>
                    </a:xfrm>
                    <a:prstGeom prst="rect">
                      <a:avLst/>
                    </a:prstGeom>
                  </am3d:spPr>
                  <am3d:camera>
                    <am3d:pos x="0" y="0" z="525630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89550" d="1000000"/>
                    <am3d:preTrans dx="2779495" dy="-17991192" dz="-845298"/>
                    <am3d:scale>
                      <am3d:sx n="1000000" d="1000000"/>
                      <am3d:sy n="1000000" d="1000000"/>
                      <am3d:sz n="1000000" d="1000000"/>
                    </am3d:scale>
                    <am3d:rot ax="214005" ay="217895" az="1356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3D model of a parrot">
                <a:extLst>
                  <a:ext uri="{FF2B5EF4-FFF2-40B4-BE49-F238E27FC236}">
                    <a16:creationId xmlns:a16="http://schemas.microsoft.com/office/drawing/2014/main" id="{CCCE7507-16DA-4EE0-A55C-07EE55110F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4006" y="1431342"/>
                <a:ext cx="1552272" cy="486632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C4D089-8091-4C8E-885D-5A87D0590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6" y="2972449"/>
            <a:ext cx="5775987" cy="14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{60788E1E-2499-436B-92C6-B9C5378B30CB}tf16411177_win32</Template>
  <TotalTime>553</TotalTime>
  <Words>873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 Neue</vt:lpstr>
      <vt:lpstr>Segoe UI</vt:lpstr>
      <vt:lpstr>Segoe UI Light</vt:lpstr>
      <vt:lpstr>Segoe UI Semibold</vt:lpstr>
      <vt:lpstr>Wingdings</vt:lpstr>
      <vt:lpstr>Get Started with 3D</vt:lpstr>
      <vt:lpstr>STM 0.1  Saccom Transport Management</vt:lpstr>
      <vt:lpstr>What is STM?</vt:lpstr>
      <vt:lpstr>How it Works? Part 1</vt:lpstr>
      <vt:lpstr>How it Works? Part 2</vt:lpstr>
      <vt:lpstr>Have Your Own 3D Model? You Can Import It!</vt:lpstr>
      <vt:lpstr>Two Ways to Position and Rotate Your 3D Model</vt:lpstr>
      <vt:lpstr>Pan and Zoom</vt:lpstr>
      <vt:lpstr>Now Animate Your 3D Model Using the Morph Transition</vt:lpstr>
      <vt:lpstr>Animate Your 3D Model Using the Animations Tab</vt:lpstr>
      <vt:lpstr>More questions about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 0.1  Saccom Transport Management</dc:title>
  <dc:creator>YassineBaghdadi</dc:creator>
  <cp:lastModifiedBy>YassineBaghdadi</cp:lastModifiedBy>
  <cp:revision>2</cp:revision>
  <dcterms:created xsi:type="dcterms:W3CDTF">2021-09-29T09:54:33Z</dcterms:created>
  <dcterms:modified xsi:type="dcterms:W3CDTF">2021-09-29T19:07:41Z</dcterms:modified>
</cp:coreProperties>
</file>