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21" Type="http://schemas.openxmlformats.org/officeDocument/2006/relationships/font" Target="fonts/AmaticS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italoestrada.com/2013/06/como-utilizar-la-api-version-11-de.html" TargetMode="External"/><Relationship Id="rId4" Type="http://schemas.openxmlformats.org/officeDocument/2006/relationships/hyperlink" Target="http://www.datasalt.es/2013/03/hive-splout-sql-para-social-media-reporting-un-romance-big-data/" TargetMode="External"/><Relationship Id="rId5" Type="http://schemas.openxmlformats.org/officeDocument/2006/relationships/hyperlink" Target="http://hive.apache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34975" y="345650"/>
            <a:ext cx="8520600" cy="204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HIVE-TWITTER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40450"/>
            <a:ext cx="8520600" cy="756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 sz="1500"/>
              <a:t>Proyecto Recuperación de la Información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" sz="1500"/>
              <a:t>Universidad de Cádiz</a:t>
            </a:r>
          </a:p>
          <a:p>
            <a:pPr lvl="0" algn="l">
              <a:spcBef>
                <a:spcPts val="0"/>
              </a:spcBef>
              <a:buNone/>
            </a:pPr>
            <a:r>
              <a:rPr lang="es" sz="1500"/>
              <a:t>Curso 2015/16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716575" y="2212700"/>
            <a:ext cx="53574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Autores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b="1" lang="es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Adrián Armida Mena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b="1" lang="es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Yassine Bouissef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325" y="3840450"/>
            <a:ext cx="2381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62800"/>
            <a:ext cx="8372400" cy="33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5. Consultas: </a:t>
            </a:r>
            <a:r>
              <a:rPr b="1" lang="es"/>
              <a:t>Top 10 de número de contestaciones Tweets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75" y="1827799"/>
            <a:ext cx="7238601" cy="19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62800"/>
            <a:ext cx="8372400" cy="389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 Resultado: </a:t>
            </a:r>
            <a:r>
              <a:rPr b="1" lang="es"/>
              <a:t>Top 10 de número de contestaciones Tweets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912" y="1696875"/>
            <a:ext cx="5323975" cy="31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984700"/>
            <a:ext cx="8372400" cy="41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5. Consultas: </a:t>
            </a:r>
            <a:r>
              <a:rPr b="1" lang="es"/>
              <a:t>Idioma de los Tweets y número de retweets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12" y="1602750"/>
            <a:ext cx="7091975" cy="142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87" y="3255700"/>
            <a:ext cx="71342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62800"/>
            <a:ext cx="8372400" cy="385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5. Consultas: </a:t>
            </a:r>
            <a:r>
              <a:rPr b="1" lang="es"/>
              <a:t>Tweets con más interacciones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75" y="1786075"/>
            <a:ext cx="5636825" cy="14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562" y="3278025"/>
            <a:ext cx="7366874" cy="12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48850" y="2509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DIFICULTADES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44100" y="1277450"/>
            <a:ext cx="5366100" cy="32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Certificados </a:t>
            </a:r>
            <a:r>
              <a:rPr b="1" lang="es" sz="2400"/>
              <a:t>SSL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Formato y estructura </a:t>
            </a:r>
            <a:r>
              <a:rPr b="1" lang="es" sz="2400"/>
              <a:t>JSON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Máquina Virtual: </a:t>
            </a:r>
            <a:r>
              <a:rPr b="1" lang="es" sz="2400"/>
              <a:t>CLOUDERA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575" y="1277450"/>
            <a:ext cx="2843150" cy="28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BIBLIOGRAFÍA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Enlaces de interés: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http://www.italoestrada.com/2013/06/como-utilizar-la-api-version-11-de.html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http://www.datasalt.es/2013/03/hive-splout-sql-para-social-media-reporting-un-romance-big-data/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 u="sng">
                <a:solidFill>
                  <a:schemeClr val="hlink"/>
                </a:solidFill>
                <a:hlinkClick r:id="rId5"/>
              </a:rPr>
              <a:t>http://hive.apache.org/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5500"/>
              <a:t>ÍNDICE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Objetivos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Implementación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Dificultades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s" sz="2400"/>
              <a:t>Conclusión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s" sz="2400"/>
              <a:t>Bibliografía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737" y="704850"/>
            <a:ext cx="36480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03775" y="1187225"/>
            <a:ext cx="8004600" cy="34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Descargar fichero de Tweets en formato JSON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Analizar estructura JSON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s" sz="2200"/>
              <a:t>Cargar datos de JSON en Hive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s" sz="2200"/>
              <a:t>Consultas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000" y="2294575"/>
            <a:ext cx="4676624" cy="2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36125"/>
            <a:ext cx="4465200" cy="37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s"/>
              <a:t>Extracción de Tweets:</a:t>
            </a:r>
            <a:r>
              <a:rPr lang="es"/>
              <a:t> para extraer toda la información de una cuenta de Twitter, hemos creado un proyecto en </a:t>
            </a:r>
            <a:r>
              <a:rPr b="1" lang="es"/>
              <a:t>JAVA</a:t>
            </a:r>
            <a:r>
              <a:rPr lang="es"/>
              <a:t>. El proyecto se encarga de conectarse a la aplicación de Twitter que hemos creado previamente y através de unas funciones, descarga en formato </a:t>
            </a:r>
            <a:r>
              <a:rPr b="1" lang="es"/>
              <a:t>JSON</a:t>
            </a:r>
            <a:r>
              <a:rPr lang="es"/>
              <a:t> toda la información.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954925" y="1676100"/>
            <a:ext cx="3362700" cy="31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900" y="1435150"/>
            <a:ext cx="4177199" cy="3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8850" y="1093850"/>
            <a:ext cx="5156400" cy="388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100"/>
              <a:t>2. Creación y consultas en </a:t>
            </a:r>
            <a:r>
              <a:rPr b="1" lang="es" sz="2100"/>
              <a:t>HIVE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Estudiar estructura de los Tweets.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Subir los ficheros al Cluster.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Creamos una tabla en Hive con los mismos campos que almacenan el fichero descargado en JSON.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s" sz="1900"/>
              <a:t>Consultas.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449" y="953300"/>
            <a:ext cx="3427049" cy="35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17425" y="11867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000"/>
              <a:t>Una vez que estudiamos la estructura de los campos del fichero descargado en JSON, creamos un directorio y añadimos ese fichero JSON descargado.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2000"/>
              <a:t>Cargar fichero en HDFS: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/>
          </a:p>
        </p:txBody>
      </p:sp>
      <p:sp>
        <p:nvSpPr>
          <p:cNvPr id="95" name="Shape 95"/>
          <p:cNvSpPr/>
          <p:nvPr/>
        </p:nvSpPr>
        <p:spPr>
          <a:xfrm>
            <a:off x="471375" y="3153125"/>
            <a:ext cx="5290200" cy="50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600"/>
              <a:t>hadoop&gt;   hadoop fs -put nombre_directorio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	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59325" y="1050575"/>
            <a:ext cx="8520600" cy="409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3. En HIVE creamos una tabla: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Cargamos los datos del fichero HDFS: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87625" y="4295100"/>
            <a:ext cx="8108100" cy="5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LOAD DATA INPATH ‘/user/cloudera/nombre_tabla’ OVERWHRITE INTO TABLE nombre_tabla</a:t>
            </a:r>
          </a:p>
        </p:txBody>
      </p:sp>
      <p:sp>
        <p:nvSpPr>
          <p:cNvPr id="103" name="Shape 103"/>
          <p:cNvSpPr/>
          <p:nvPr/>
        </p:nvSpPr>
        <p:spPr>
          <a:xfrm>
            <a:off x="387625" y="1581800"/>
            <a:ext cx="4441500" cy="20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hive&gt;  CREATE EXTERNAL TABLE nombre_tabla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&gt; 	  (jsonData STRING)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&gt;   ROW FORMAT DELIMITED FIELDS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&gt;   TERMINATED BY ‘/n’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     &gt;   LOCATION ‘/home/cloudera/nombre_directorio’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325"/>
            <a:ext cx="80478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5. Consultas: </a:t>
            </a:r>
            <a:r>
              <a:rPr b="1" lang="es"/>
              <a:t>Retweets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50" y="1676100"/>
            <a:ext cx="5405400" cy="33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>
            <a:off x="2481325" y="3870275"/>
            <a:ext cx="4803600" cy="2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2525200" y="4362675"/>
            <a:ext cx="3341700" cy="2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2481325" y="4580200"/>
            <a:ext cx="4123500" cy="3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2351100" y="2206425"/>
            <a:ext cx="354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2315425" y="3653725"/>
            <a:ext cx="354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2315425" y="4840625"/>
            <a:ext cx="354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7" name="Shape 117"/>
          <p:cNvSpPr/>
          <p:nvPr/>
        </p:nvSpPr>
        <p:spPr>
          <a:xfrm>
            <a:off x="2177475" y="1765150"/>
            <a:ext cx="1685700" cy="209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 flipH="1" rot="10800000">
            <a:off x="4760100" y="3305950"/>
            <a:ext cx="9912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5303150" y="3414650"/>
            <a:ext cx="556500" cy="7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5859650" y="3443587"/>
            <a:ext cx="1521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5982675" y="3139625"/>
            <a:ext cx="306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000">
                <a:solidFill>
                  <a:srgbClr val="FF0000"/>
                </a:solidFill>
              </a:rPr>
              <a:t>Identificación de los campos en un jsonData string</a:t>
            </a:r>
          </a:p>
        </p:txBody>
      </p:sp>
      <p:cxnSp>
        <p:nvCxnSpPr>
          <p:cNvPr id="122" name="Shape 122"/>
          <p:cNvCxnSpPr>
            <a:stCxn id="117" idx="3"/>
          </p:cNvCxnSpPr>
          <p:nvPr/>
        </p:nvCxnSpPr>
        <p:spPr>
          <a:xfrm flipH="1" rot="10800000">
            <a:off x="3863175" y="1606000"/>
            <a:ext cx="10272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4890375" y="1401000"/>
            <a:ext cx="3884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0000"/>
                </a:solidFill>
              </a:rPr>
              <a:t>Creación de una tabla que cumpla las características del select</a:t>
            </a:r>
          </a:p>
        </p:txBody>
      </p:sp>
      <p:cxnSp>
        <p:nvCxnSpPr>
          <p:cNvPr id="124" name="Shape 124"/>
          <p:cNvCxnSpPr/>
          <p:nvPr/>
        </p:nvCxnSpPr>
        <p:spPr>
          <a:xfrm flipH="1" rot="10800000">
            <a:off x="2843025" y="2069025"/>
            <a:ext cx="19677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 rot="10800000">
            <a:off x="2640950" y="2199050"/>
            <a:ext cx="21699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2742050" y="2322050"/>
            <a:ext cx="2076000" cy="23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4890375" y="2062350"/>
            <a:ext cx="38847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FF0000"/>
                </a:solidFill>
              </a:rPr>
              <a:t>Archiconocidos. No requieren explicación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62800"/>
            <a:ext cx="8372400" cy="37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5. Consultas: Resultado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175" y="1801449"/>
            <a:ext cx="2723649" cy="282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46" y="1093837"/>
            <a:ext cx="4002174" cy="35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