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" cy="2743200"/>
  <p:notesSz cx="1828800" cy="2743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8" d="100"/>
          <a:sy n="208" d="100"/>
        </p:scale>
        <p:origin x="296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" y="850392"/>
            <a:ext cx="155448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" y="1536192"/>
            <a:ext cx="128016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" y="630936"/>
            <a:ext cx="795528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" y="630936"/>
            <a:ext cx="795528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88" y="525539"/>
            <a:ext cx="1764222" cy="446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" y="630936"/>
            <a:ext cx="164592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" y="2551176"/>
            <a:ext cx="585216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" y="2551176"/>
            <a:ext cx="42062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" y="2551176"/>
            <a:ext cx="42062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669" y="0"/>
            <a:ext cx="165798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200"/>
              </a:lnSpc>
              <a:spcBef>
                <a:spcPts val="95"/>
              </a:spcBef>
            </a:pPr>
            <a:r>
              <a:rPr sz="1000" b="0" spc="5" dirty="0">
                <a:latin typeface="Bell MT"/>
                <a:cs typeface="Bell MT"/>
              </a:rPr>
              <a:t>Quelle </a:t>
            </a:r>
            <a:r>
              <a:rPr sz="1000" b="0" dirty="0">
                <a:latin typeface="Bell MT"/>
                <a:cs typeface="Bell MT"/>
              </a:rPr>
              <a:t>est la différence </a:t>
            </a:r>
            <a:r>
              <a:rPr sz="1000" b="0" spc="5" dirty="0">
                <a:latin typeface="Bell MT"/>
                <a:cs typeface="Bell MT"/>
              </a:rPr>
              <a:t>entre </a:t>
            </a:r>
            <a:r>
              <a:rPr sz="1000" b="0" dirty="0">
                <a:latin typeface="Bell MT"/>
                <a:cs typeface="Bell MT"/>
              </a:rPr>
              <a:t>le  Zoning, Wireframe, </a:t>
            </a:r>
            <a:r>
              <a:rPr sz="1000" b="0" spc="5" dirty="0">
                <a:latin typeface="Bell MT"/>
                <a:cs typeface="Bell MT"/>
              </a:rPr>
              <a:t>Mockup</a:t>
            </a:r>
            <a:r>
              <a:rPr sz="1000" b="0" spc="-30" dirty="0">
                <a:latin typeface="Bell MT"/>
                <a:cs typeface="Bell MT"/>
              </a:rPr>
              <a:t> </a:t>
            </a:r>
            <a:r>
              <a:rPr sz="1000" b="0" dirty="0">
                <a:latin typeface="Bell MT"/>
                <a:cs typeface="Bell MT"/>
              </a:rPr>
              <a:t>et  </a:t>
            </a:r>
            <a:r>
              <a:rPr sz="1000" b="0" spc="5" dirty="0">
                <a:latin typeface="Bell MT"/>
                <a:cs typeface="Bell MT"/>
              </a:rPr>
              <a:t>Prototype</a:t>
            </a:r>
            <a:r>
              <a:rPr sz="1000" b="0" spc="-10" dirty="0">
                <a:latin typeface="Bell MT"/>
                <a:cs typeface="Bell MT"/>
              </a:rPr>
              <a:t> </a:t>
            </a:r>
            <a:r>
              <a:rPr sz="1000" b="0" spc="5" dirty="0">
                <a:latin typeface="Bell MT"/>
                <a:cs typeface="Bell MT"/>
              </a:rPr>
              <a:t>?</a:t>
            </a:r>
            <a:endParaRPr sz="1000" dirty="0">
              <a:latin typeface="Bell MT"/>
              <a:cs typeface="Bel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" y="478253"/>
            <a:ext cx="1790700" cy="173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algn="ctr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Bell MT"/>
                <a:cs typeface="Bell MT"/>
              </a:rPr>
              <a:t>Les termes de </a:t>
            </a:r>
            <a:r>
              <a:rPr sz="500" spc="-5" dirty="0">
                <a:latin typeface="Bell MT"/>
                <a:cs typeface="Bell MT"/>
              </a:rPr>
              <a:t>zoning, wireframe, </a:t>
            </a:r>
            <a:r>
              <a:rPr sz="500" dirty="0">
                <a:latin typeface="Bell MT"/>
                <a:cs typeface="Bell MT"/>
              </a:rPr>
              <a:t>mockup et prototype ont trait à  </a:t>
            </a:r>
            <a:r>
              <a:rPr sz="500" spc="-5" dirty="0">
                <a:latin typeface="Bell MT"/>
                <a:cs typeface="Bell MT"/>
              </a:rPr>
              <a:t>l’ergonomie </a:t>
            </a:r>
            <a:r>
              <a:rPr sz="500" dirty="0">
                <a:latin typeface="Bell MT"/>
                <a:cs typeface="Bell MT"/>
              </a:rPr>
              <a:t>et la conception </a:t>
            </a:r>
            <a:r>
              <a:rPr sz="500" spc="-5" dirty="0">
                <a:latin typeface="Bell MT"/>
                <a:cs typeface="Bell MT"/>
              </a:rPr>
              <a:t>d’interface, </a:t>
            </a:r>
            <a:r>
              <a:rPr sz="500" dirty="0">
                <a:latin typeface="Bell MT"/>
                <a:cs typeface="Bell MT"/>
              </a:rPr>
              <a:t>on les </a:t>
            </a:r>
            <a:r>
              <a:rPr sz="500" spc="-5" dirty="0">
                <a:latin typeface="Bell MT"/>
                <a:cs typeface="Bell MT"/>
              </a:rPr>
              <a:t>retrouve </a:t>
            </a:r>
            <a:r>
              <a:rPr sz="500" dirty="0">
                <a:latin typeface="Bell MT"/>
                <a:cs typeface="Bell MT"/>
              </a:rPr>
              <a:t>dans la  plupart des projets digitaux. Ils ne sont pas synonymes  (contrairement aux idées reçues) mais correspondent à des</a:t>
            </a:r>
            <a:r>
              <a:rPr sz="500" spc="-90" dirty="0">
                <a:latin typeface="Bell MT"/>
                <a:cs typeface="Bell MT"/>
              </a:rPr>
              <a:t> </a:t>
            </a:r>
            <a:r>
              <a:rPr sz="500" dirty="0">
                <a:latin typeface="Bell MT"/>
                <a:cs typeface="Bell MT"/>
              </a:rPr>
              <a:t>étapes  </a:t>
            </a:r>
            <a:r>
              <a:rPr sz="500" spc="-5" dirty="0">
                <a:latin typeface="Bell MT"/>
                <a:cs typeface="Bell MT"/>
              </a:rPr>
              <a:t>distinctes.</a:t>
            </a:r>
            <a:endParaRPr sz="500" dirty="0">
              <a:latin typeface="Bell MT"/>
              <a:cs typeface="Bell MT"/>
            </a:endParaRPr>
          </a:p>
          <a:p>
            <a:pPr marL="74295" algn="ctr">
              <a:lnSpc>
                <a:spcPct val="100000"/>
              </a:lnSpc>
              <a:spcBef>
                <a:spcPts val="5"/>
              </a:spcBef>
            </a:pPr>
            <a:r>
              <a:rPr sz="500" spc="-10" dirty="0">
                <a:latin typeface="Bell MT"/>
                <a:cs typeface="Bell MT"/>
              </a:rPr>
              <a:t>Point </a:t>
            </a:r>
            <a:r>
              <a:rPr sz="500" dirty="0">
                <a:latin typeface="Bell MT"/>
                <a:cs typeface="Bell MT"/>
              </a:rPr>
              <a:t>sur la terminologie !</a:t>
            </a:r>
          </a:p>
          <a:p>
            <a:pPr marR="741680" algn="ctr">
              <a:lnSpc>
                <a:spcPct val="100000"/>
              </a:lnSpc>
              <a:spcBef>
                <a:spcPts val="270"/>
              </a:spcBef>
            </a:pPr>
            <a:r>
              <a:rPr sz="400" dirty="0">
                <a:latin typeface="Arial Rounded MT Bold"/>
                <a:cs typeface="Arial Rounded MT Bold"/>
              </a:rPr>
              <a:t>Qu’est-ce que le Zoning</a:t>
            </a:r>
            <a:r>
              <a:rPr sz="400" spc="-20" dirty="0">
                <a:latin typeface="Arial Rounded MT Bold"/>
                <a:cs typeface="Arial Rounded MT Bold"/>
              </a:rPr>
              <a:t> </a:t>
            </a:r>
            <a:r>
              <a:rPr sz="400" dirty="0">
                <a:latin typeface="Arial Rounded MT Bold"/>
                <a:cs typeface="Arial Rounded MT Bold"/>
              </a:rPr>
              <a:t>?</a:t>
            </a:r>
          </a:p>
          <a:p>
            <a:pPr marL="12700" marR="755015" algn="ctr">
              <a:lnSpc>
                <a:spcPct val="100000"/>
              </a:lnSpc>
            </a:pPr>
            <a:r>
              <a:rPr sz="400" dirty="0">
                <a:latin typeface="Bell MT"/>
                <a:cs typeface="Bell MT"/>
              </a:rPr>
              <a:t>Le zoning est une </a:t>
            </a:r>
            <a:r>
              <a:rPr sz="400" spc="-5" dirty="0">
                <a:latin typeface="Bell MT"/>
                <a:cs typeface="Bell MT"/>
              </a:rPr>
              <a:t>schématisation </a:t>
            </a:r>
            <a:r>
              <a:rPr sz="400" dirty="0">
                <a:latin typeface="Bell MT"/>
                <a:cs typeface="Bell MT"/>
              </a:rPr>
              <a:t>grossière de ce  que sera la future </a:t>
            </a:r>
            <a:r>
              <a:rPr sz="400" spc="-5" dirty="0">
                <a:latin typeface="Bell MT"/>
                <a:cs typeface="Bell MT"/>
              </a:rPr>
              <a:t>page </a:t>
            </a:r>
            <a:r>
              <a:rPr sz="400" spc="-10" dirty="0">
                <a:latin typeface="Bell MT"/>
                <a:cs typeface="Bell MT"/>
              </a:rPr>
              <a:t>web. </a:t>
            </a:r>
            <a:r>
              <a:rPr sz="400" dirty="0">
                <a:latin typeface="Bell MT"/>
                <a:cs typeface="Bell MT"/>
              </a:rPr>
              <a:t>On utilise des </a:t>
            </a:r>
            <a:r>
              <a:rPr sz="400" spc="-5" dirty="0">
                <a:latin typeface="Bell MT"/>
                <a:cs typeface="Bell MT"/>
              </a:rPr>
              <a:t>blocs  </a:t>
            </a:r>
            <a:r>
              <a:rPr sz="400" dirty="0">
                <a:latin typeface="Bell MT"/>
                <a:cs typeface="Bell MT"/>
              </a:rPr>
              <a:t>pour déterminer où se </a:t>
            </a:r>
            <a:r>
              <a:rPr sz="400" spc="-5" dirty="0">
                <a:latin typeface="Bell MT"/>
                <a:cs typeface="Bell MT"/>
              </a:rPr>
              <a:t>trouveront </a:t>
            </a:r>
            <a:r>
              <a:rPr sz="400" dirty="0">
                <a:latin typeface="Bell MT"/>
                <a:cs typeface="Bell MT"/>
              </a:rPr>
              <a:t>les contenus</a:t>
            </a:r>
            <a:r>
              <a:rPr sz="400" spc="-50" dirty="0">
                <a:latin typeface="Bell MT"/>
                <a:cs typeface="Bell MT"/>
              </a:rPr>
              <a:t> </a:t>
            </a:r>
            <a:r>
              <a:rPr sz="400" dirty="0">
                <a:latin typeface="Bell MT"/>
                <a:cs typeface="Bell MT"/>
              </a:rPr>
              <a:t>et  </a:t>
            </a:r>
            <a:r>
              <a:rPr sz="400" spc="-5" dirty="0">
                <a:latin typeface="Bell MT"/>
                <a:cs typeface="Bell MT"/>
              </a:rPr>
              <a:t>fonctionnalités. </a:t>
            </a:r>
            <a:r>
              <a:rPr sz="400" dirty="0">
                <a:latin typeface="Bell MT"/>
                <a:cs typeface="Bell MT"/>
              </a:rPr>
              <a:t>Cette étape a généralement lieu  après la </a:t>
            </a:r>
            <a:r>
              <a:rPr sz="400" spc="-5" dirty="0">
                <a:latin typeface="Bell MT"/>
                <a:cs typeface="Bell MT"/>
              </a:rPr>
              <a:t>création </a:t>
            </a:r>
            <a:r>
              <a:rPr sz="400" dirty="0">
                <a:latin typeface="Bell MT"/>
                <a:cs typeface="Bell MT"/>
              </a:rPr>
              <a:t>d’une </a:t>
            </a:r>
            <a:r>
              <a:rPr sz="400" spc="-5" dirty="0">
                <a:latin typeface="Bell MT"/>
                <a:cs typeface="Bell MT"/>
              </a:rPr>
              <a:t>arborescence, </a:t>
            </a:r>
            <a:r>
              <a:rPr sz="400" dirty="0">
                <a:latin typeface="Bell MT"/>
                <a:cs typeface="Bell MT"/>
              </a:rPr>
              <a:t>il </a:t>
            </a:r>
            <a:r>
              <a:rPr sz="400" spc="-5" dirty="0">
                <a:latin typeface="Bell MT"/>
                <a:cs typeface="Bell MT"/>
              </a:rPr>
              <a:t>arrive  quelquefois </a:t>
            </a:r>
            <a:r>
              <a:rPr sz="400" dirty="0">
                <a:latin typeface="Bell MT"/>
                <a:cs typeface="Bell MT"/>
              </a:rPr>
              <a:t>qu’elle soit réalisée en</a:t>
            </a:r>
            <a:r>
              <a:rPr sz="400" spc="-5" dirty="0">
                <a:latin typeface="Bell MT"/>
                <a:cs typeface="Bell MT"/>
              </a:rPr>
              <a:t> parallèle.</a:t>
            </a:r>
            <a:endParaRPr sz="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12065" marR="754380" algn="ctr">
              <a:lnSpc>
                <a:spcPct val="100000"/>
              </a:lnSpc>
            </a:pPr>
            <a:r>
              <a:rPr sz="400" dirty="0">
                <a:latin typeface="Bell MT"/>
                <a:cs typeface="Bell MT"/>
              </a:rPr>
              <a:t>Définir </a:t>
            </a:r>
            <a:r>
              <a:rPr sz="400" spc="-10" dirty="0">
                <a:latin typeface="Bell MT"/>
                <a:cs typeface="Bell MT"/>
              </a:rPr>
              <a:t>l’’organisation </a:t>
            </a:r>
            <a:r>
              <a:rPr sz="400" dirty="0">
                <a:latin typeface="Bell MT"/>
                <a:cs typeface="Bell MT"/>
              </a:rPr>
              <a:t>générale des </a:t>
            </a:r>
            <a:r>
              <a:rPr sz="400" spc="-5" dirty="0">
                <a:latin typeface="Bell MT"/>
                <a:cs typeface="Bell MT"/>
              </a:rPr>
              <a:t>pages </a:t>
            </a:r>
            <a:r>
              <a:rPr sz="400" dirty="0">
                <a:latin typeface="Bell MT"/>
                <a:cs typeface="Bell MT"/>
              </a:rPr>
              <a:t>est  l’occasion</a:t>
            </a:r>
            <a:r>
              <a:rPr sz="400" spc="-20" dirty="0">
                <a:latin typeface="Bell MT"/>
                <a:cs typeface="Bell MT"/>
              </a:rPr>
              <a:t> </a:t>
            </a:r>
            <a:r>
              <a:rPr sz="400" dirty="0">
                <a:latin typeface="Bell MT"/>
                <a:cs typeface="Bell MT"/>
              </a:rPr>
              <a:t>de</a:t>
            </a:r>
            <a:r>
              <a:rPr sz="400" spc="-15" dirty="0">
                <a:latin typeface="Bell MT"/>
                <a:cs typeface="Bell MT"/>
              </a:rPr>
              <a:t> </a:t>
            </a:r>
            <a:r>
              <a:rPr sz="400" dirty="0">
                <a:latin typeface="Bell MT"/>
                <a:cs typeface="Bell MT"/>
              </a:rPr>
              <a:t>présenter</a:t>
            </a:r>
            <a:r>
              <a:rPr sz="400" spc="-15" dirty="0">
                <a:latin typeface="Bell MT"/>
                <a:cs typeface="Bell MT"/>
              </a:rPr>
              <a:t> </a:t>
            </a:r>
            <a:r>
              <a:rPr sz="400" dirty="0">
                <a:latin typeface="Bell MT"/>
                <a:cs typeface="Bell MT"/>
              </a:rPr>
              <a:t>une</a:t>
            </a:r>
            <a:r>
              <a:rPr sz="400" spc="-15" dirty="0">
                <a:latin typeface="Bell MT"/>
                <a:cs typeface="Bell MT"/>
              </a:rPr>
              <a:t> </a:t>
            </a:r>
            <a:r>
              <a:rPr sz="400" dirty="0">
                <a:latin typeface="Bell MT"/>
                <a:cs typeface="Bell MT"/>
              </a:rPr>
              <a:t>première</a:t>
            </a:r>
            <a:r>
              <a:rPr sz="400" spc="-15" dirty="0">
                <a:latin typeface="Bell MT"/>
                <a:cs typeface="Bell MT"/>
              </a:rPr>
              <a:t> </a:t>
            </a:r>
            <a:r>
              <a:rPr sz="400" dirty="0">
                <a:latin typeface="Bell MT"/>
                <a:cs typeface="Bell MT"/>
              </a:rPr>
              <a:t>approche</a:t>
            </a:r>
            <a:r>
              <a:rPr sz="400" spc="-15" dirty="0">
                <a:latin typeface="Bell MT"/>
                <a:cs typeface="Bell MT"/>
              </a:rPr>
              <a:t> </a:t>
            </a:r>
            <a:r>
              <a:rPr sz="400" dirty="0">
                <a:latin typeface="Bell MT"/>
                <a:cs typeface="Bell MT"/>
              </a:rPr>
              <a:t>au  client ou </a:t>
            </a:r>
            <a:r>
              <a:rPr sz="400" spc="-5" dirty="0">
                <a:latin typeface="Bell MT"/>
                <a:cs typeface="Bell MT"/>
              </a:rPr>
              <a:t>décisionnaire. </a:t>
            </a:r>
            <a:r>
              <a:rPr sz="400" dirty="0">
                <a:latin typeface="Bell MT"/>
                <a:cs typeface="Bell MT"/>
              </a:rPr>
              <a:t>Celui-ci pourra alors  </a:t>
            </a:r>
            <a:r>
              <a:rPr sz="400" spc="-5" dirty="0">
                <a:latin typeface="Bell MT"/>
                <a:cs typeface="Bell MT"/>
              </a:rPr>
              <a:t>valider </a:t>
            </a:r>
            <a:r>
              <a:rPr sz="400" dirty="0">
                <a:latin typeface="Bell MT"/>
                <a:cs typeface="Bell MT"/>
              </a:rPr>
              <a:t>ou réajuster les grands </a:t>
            </a:r>
            <a:r>
              <a:rPr sz="400" spc="-5" dirty="0">
                <a:latin typeface="Bell MT"/>
                <a:cs typeface="Bell MT"/>
              </a:rPr>
              <a:t>axes avant </a:t>
            </a:r>
            <a:r>
              <a:rPr sz="400" dirty="0">
                <a:latin typeface="Bell MT"/>
                <a:cs typeface="Bell MT"/>
              </a:rPr>
              <a:t>la  </a:t>
            </a:r>
            <a:r>
              <a:rPr sz="400" spc="-5" dirty="0">
                <a:latin typeface="Bell MT"/>
                <a:cs typeface="Bell MT"/>
              </a:rPr>
              <a:t>réalisation </a:t>
            </a:r>
            <a:r>
              <a:rPr sz="400" dirty="0">
                <a:latin typeface="Bell MT"/>
                <a:cs typeface="Bell MT"/>
              </a:rPr>
              <a:t>des </a:t>
            </a:r>
            <a:r>
              <a:rPr sz="400" spc="-5" dirty="0">
                <a:latin typeface="Bell MT"/>
                <a:cs typeface="Bell MT"/>
              </a:rPr>
              <a:t>wireframes.</a:t>
            </a:r>
            <a:endParaRPr sz="400" dirty="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30480" marR="772795" algn="ctr">
              <a:lnSpc>
                <a:spcPct val="100000"/>
              </a:lnSpc>
              <a:spcBef>
                <a:spcPts val="5"/>
              </a:spcBef>
            </a:pPr>
            <a:r>
              <a:rPr sz="400" dirty="0">
                <a:latin typeface="Bell MT"/>
                <a:cs typeface="Bell MT"/>
              </a:rPr>
              <a:t>Les grandes zones de contenus et autres  éléments </a:t>
            </a:r>
            <a:r>
              <a:rPr sz="400" spc="-5" dirty="0">
                <a:latin typeface="Bell MT"/>
                <a:cs typeface="Bell MT"/>
              </a:rPr>
              <a:t>doivent </a:t>
            </a:r>
            <a:r>
              <a:rPr sz="400" dirty="0">
                <a:latin typeface="Bell MT"/>
                <a:cs typeface="Bell MT"/>
              </a:rPr>
              <a:t>être cohérents sur la </a:t>
            </a:r>
            <a:r>
              <a:rPr sz="400" spc="-5" dirty="0">
                <a:latin typeface="Bell MT"/>
                <a:cs typeface="Bell MT"/>
              </a:rPr>
              <a:t>page. </a:t>
            </a:r>
            <a:r>
              <a:rPr sz="400" dirty="0">
                <a:latin typeface="Bell MT"/>
                <a:cs typeface="Bell MT"/>
              </a:rPr>
              <a:t>Il  n’est pas rare que les souhaits initiaux soient  </a:t>
            </a:r>
            <a:r>
              <a:rPr sz="400" spc="-5" dirty="0">
                <a:latin typeface="Bell MT"/>
                <a:cs typeface="Bell MT"/>
              </a:rPr>
              <a:t>inadaptés, </a:t>
            </a:r>
            <a:r>
              <a:rPr sz="400" dirty="0">
                <a:latin typeface="Bell MT"/>
                <a:cs typeface="Bell MT"/>
              </a:rPr>
              <a:t>par </a:t>
            </a:r>
            <a:r>
              <a:rPr sz="400" spc="-5" dirty="0">
                <a:latin typeface="Bell MT"/>
                <a:cs typeface="Bell MT"/>
              </a:rPr>
              <a:t>exemple </a:t>
            </a:r>
            <a:r>
              <a:rPr sz="400" dirty="0">
                <a:latin typeface="Bell MT"/>
                <a:cs typeface="Bell MT"/>
              </a:rPr>
              <a:t>une </a:t>
            </a:r>
            <a:r>
              <a:rPr sz="400" spc="-5" dirty="0">
                <a:latin typeface="Bell MT"/>
                <a:cs typeface="Bell MT"/>
              </a:rPr>
              <a:t>page </a:t>
            </a:r>
            <a:r>
              <a:rPr sz="400" dirty="0">
                <a:latin typeface="Bell MT"/>
                <a:cs typeface="Bell MT"/>
              </a:rPr>
              <a:t>d’accueil  surchargée </a:t>
            </a:r>
            <a:r>
              <a:rPr sz="400" spc="-5" dirty="0">
                <a:latin typeface="Bell MT"/>
                <a:cs typeface="Bell MT"/>
              </a:rPr>
              <a:t>d’informations. </a:t>
            </a:r>
            <a:r>
              <a:rPr sz="400" dirty="0">
                <a:latin typeface="Bell MT"/>
                <a:cs typeface="Bell MT"/>
              </a:rPr>
              <a:t>C’est lors du</a:t>
            </a:r>
            <a:r>
              <a:rPr sz="400" spc="-45" dirty="0">
                <a:latin typeface="Bell MT"/>
                <a:cs typeface="Bell MT"/>
              </a:rPr>
              <a:t> </a:t>
            </a:r>
            <a:r>
              <a:rPr sz="400" dirty="0">
                <a:latin typeface="Bell MT"/>
                <a:cs typeface="Bell MT"/>
              </a:rPr>
              <a:t>zoning  qu’est effectué ce premier</a:t>
            </a:r>
            <a:r>
              <a:rPr sz="400" spc="-20" dirty="0">
                <a:latin typeface="Bell MT"/>
                <a:cs typeface="Bell MT"/>
              </a:rPr>
              <a:t> </a:t>
            </a:r>
            <a:r>
              <a:rPr sz="400" spc="-5" dirty="0">
                <a:latin typeface="Bell MT"/>
                <a:cs typeface="Bell MT"/>
              </a:rPr>
              <a:t>débroussaillage.</a:t>
            </a:r>
            <a:endParaRPr sz="400" dirty="0">
              <a:latin typeface="Bell MT"/>
              <a:cs typeface="Bell M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9292" y="52641"/>
            <a:ext cx="1652905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Broadway"/>
                <a:cs typeface="Broadway"/>
              </a:rPr>
              <a:t>Qu’est-ce qu’un </a:t>
            </a:r>
            <a:r>
              <a:rPr sz="400" spc="-5" dirty="0">
                <a:latin typeface="Broadway"/>
                <a:cs typeface="Broadway"/>
              </a:rPr>
              <a:t>Wireframe</a:t>
            </a:r>
            <a:r>
              <a:rPr sz="400" spc="-10" dirty="0">
                <a:latin typeface="Broadway"/>
                <a:cs typeface="Broadway"/>
              </a:rPr>
              <a:t> </a:t>
            </a:r>
            <a:r>
              <a:rPr sz="400" dirty="0">
                <a:latin typeface="Broadway"/>
                <a:cs typeface="Broadway"/>
              </a:rPr>
              <a:t>?</a:t>
            </a:r>
            <a:endParaRPr sz="400">
              <a:latin typeface="Broadway"/>
              <a:cs typeface="Broadway"/>
            </a:endParaRPr>
          </a:p>
          <a:p>
            <a:pPr marL="29845" marR="24765" indent="20320" algn="just">
              <a:lnSpc>
                <a:spcPct val="100000"/>
              </a:lnSpc>
            </a:pPr>
            <a:r>
              <a:rPr sz="400" b="1" spc="-5" dirty="0">
                <a:latin typeface="Calibri"/>
                <a:cs typeface="Calibri"/>
              </a:rPr>
              <a:t>Le wireframe (on parle </a:t>
            </a:r>
            <a:r>
              <a:rPr sz="400" b="1" dirty="0">
                <a:latin typeface="Calibri"/>
                <a:cs typeface="Calibri"/>
              </a:rPr>
              <a:t>de « </a:t>
            </a:r>
            <a:r>
              <a:rPr sz="400" b="1" spc="5" dirty="0">
                <a:latin typeface="Calibri"/>
                <a:cs typeface="Calibri"/>
              </a:rPr>
              <a:t>maque†e </a:t>
            </a:r>
            <a:r>
              <a:rPr sz="400" b="1" spc="-5" dirty="0">
                <a:latin typeface="Calibri"/>
                <a:cs typeface="Calibri"/>
              </a:rPr>
              <a:t>ﬁl </a:t>
            </a:r>
            <a:r>
              <a:rPr sz="400" b="1" dirty="0">
                <a:latin typeface="Calibri"/>
                <a:cs typeface="Calibri"/>
              </a:rPr>
              <a:t>de </a:t>
            </a:r>
            <a:r>
              <a:rPr sz="400" b="1" spc="-5" dirty="0">
                <a:latin typeface="Calibri"/>
                <a:cs typeface="Calibri"/>
              </a:rPr>
              <a:t>fer </a:t>
            </a:r>
            <a:r>
              <a:rPr sz="400" b="1" dirty="0">
                <a:latin typeface="Calibri"/>
                <a:cs typeface="Calibri"/>
              </a:rPr>
              <a:t>» </a:t>
            </a:r>
            <a:r>
              <a:rPr sz="400" b="1" spc="5" dirty="0">
                <a:latin typeface="Calibri"/>
                <a:cs typeface="Calibri"/>
              </a:rPr>
              <a:t>en </a:t>
            </a:r>
            <a:r>
              <a:rPr sz="400" b="1" spc="-5" dirty="0">
                <a:latin typeface="Calibri"/>
                <a:cs typeface="Calibri"/>
              </a:rPr>
              <a:t>français) </a:t>
            </a:r>
            <a:r>
              <a:rPr sz="400" b="1" dirty="0">
                <a:latin typeface="Calibri"/>
                <a:cs typeface="Calibri"/>
              </a:rPr>
              <a:t>est </a:t>
            </a:r>
            <a:r>
              <a:rPr sz="400" b="1" spc="-5" dirty="0">
                <a:latin typeface="Calibri"/>
                <a:cs typeface="Calibri"/>
              </a:rPr>
              <a:t>la </a:t>
            </a:r>
            <a:r>
              <a:rPr sz="400" b="1" dirty="0">
                <a:latin typeface="Calibri"/>
                <a:cs typeface="Calibri"/>
              </a:rPr>
              <a:t>suite  </a:t>
            </a:r>
            <a:r>
              <a:rPr sz="400" b="1" spc="-5" dirty="0">
                <a:latin typeface="Calibri"/>
                <a:cs typeface="Calibri"/>
              </a:rPr>
              <a:t>logique </a:t>
            </a:r>
            <a:r>
              <a:rPr sz="400" b="1" dirty="0">
                <a:latin typeface="Calibri"/>
                <a:cs typeface="Calibri"/>
              </a:rPr>
              <a:t>du </a:t>
            </a:r>
            <a:r>
              <a:rPr sz="400" b="1" spc="-5" dirty="0">
                <a:latin typeface="Calibri"/>
                <a:cs typeface="Calibri"/>
              </a:rPr>
              <a:t>zoning. Chaque bloc réalisé lors </a:t>
            </a:r>
            <a:r>
              <a:rPr sz="400" b="1" dirty="0">
                <a:latin typeface="Calibri"/>
                <a:cs typeface="Calibri"/>
              </a:rPr>
              <a:t>de </a:t>
            </a:r>
            <a:r>
              <a:rPr sz="400" b="1" spc="-10" dirty="0">
                <a:latin typeface="Calibri"/>
                <a:cs typeface="Calibri"/>
              </a:rPr>
              <a:t>l’étape </a:t>
            </a:r>
            <a:r>
              <a:rPr sz="400" b="1" dirty="0">
                <a:latin typeface="Calibri"/>
                <a:cs typeface="Calibri"/>
              </a:rPr>
              <a:t>précédente se </a:t>
            </a:r>
            <a:r>
              <a:rPr sz="400" b="1" spc="-5" dirty="0">
                <a:latin typeface="Calibri"/>
                <a:cs typeface="Calibri"/>
              </a:rPr>
              <a:t>voit  </a:t>
            </a:r>
            <a:r>
              <a:rPr sz="400" b="1" dirty="0">
                <a:latin typeface="Calibri"/>
                <a:cs typeface="Calibri"/>
              </a:rPr>
              <a:t>doté </a:t>
            </a:r>
            <a:r>
              <a:rPr sz="400" b="1" spc="-5" dirty="0">
                <a:latin typeface="Calibri"/>
                <a:cs typeface="Calibri"/>
              </a:rPr>
              <a:t>d’image(s), </a:t>
            </a:r>
            <a:r>
              <a:rPr sz="400" b="1" dirty="0">
                <a:latin typeface="Calibri"/>
                <a:cs typeface="Calibri"/>
              </a:rPr>
              <a:t>de texte(s) ou de vidéo(s). Ce contenu peut être </a:t>
            </a:r>
            <a:r>
              <a:rPr sz="400" b="1" spc="-5" dirty="0">
                <a:latin typeface="Calibri"/>
                <a:cs typeface="Calibri"/>
              </a:rPr>
              <a:t>ﬁctif car  </a:t>
            </a:r>
            <a:r>
              <a:rPr sz="400" b="1" dirty="0">
                <a:latin typeface="Calibri"/>
                <a:cs typeface="Calibri"/>
              </a:rPr>
              <a:t>les </a:t>
            </a:r>
            <a:r>
              <a:rPr sz="400" b="1" spc="-5" dirty="0">
                <a:latin typeface="Calibri"/>
                <a:cs typeface="Calibri"/>
              </a:rPr>
              <a:t>informations ﬁnales </a:t>
            </a:r>
            <a:r>
              <a:rPr sz="400" b="1" dirty="0">
                <a:latin typeface="Calibri"/>
                <a:cs typeface="Calibri"/>
              </a:rPr>
              <a:t>ne sont </a:t>
            </a:r>
            <a:r>
              <a:rPr sz="400" b="1" spc="-5" dirty="0">
                <a:latin typeface="Calibri"/>
                <a:cs typeface="Calibri"/>
              </a:rPr>
              <a:t>pas toujours </a:t>
            </a:r>
            <a:r>
              <a:rPr sz="400" b="1" dirty="0">
                <a:latin typeface="Calibri"/>
                <a:cs typeface="Calibri"/>
              </a:rPr>
              <a:t>connues à</a:t>
            </a:r>
            <a:r>
              <a:rPr sz="400" b="1" spc="55" dirty="0">
                <a:latin typeface="Calibri"/>
                <a:cs typeface="Calibri"/>
              </a:rPr>
              <a:t> </a:t>
            </a:r>
            <a:r>
              <a:rPr sz="400" b="1" dirty="0">
                <a:latin typeface="Calibri"/>
                <a:cs typeface="Calibri"/>
              </a:rPr>
              <a:t>ce </a:t>
            </a:r>
            <a:r>
              <a:rPr sz="400" b="1" spc="-5" dirty="0">
                <a:latin typeface="Calibri"/>
                <a:cs typeface="Calibri"/>
              </a:rPr>
              <a:t>stade </a:t>
            </a:r>
            <a:r>
              <a:rPr sz="400" b="1" dirty="0">
                <a:latin typeface="Calibri"/>
                <a:cs typeface="Calibri"/>
              </a:rPr>
              <a:t>du projet.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Times New Roman"/>
              <a:cs typeface="Times New Roman"/>
            </a:endParaRPr>
          </a:p>
          <a:p>
            <a:pPr marL="12065" marR="5080" indent="-1905" algn="ctr">
              <a:lnSpc>
                <a:spcPct val="100000"/>
              </a:lnSpc>
            </a:pPr>
            <a:r>
              <a:rPr sz="400" b="1" spc="-10" dirty="0">
                <a:latin typeface="Calibri"/>
                <a:cs typeface="Calibri"/>
              </a:rPr>
              <a:t>L’objectif </a:t>
            </a:r>
            <a:r>
              <a:rPr sz="400" b="1" dirty="0">
                <a:latin typeface="Calibri"/>
                <a:cs typeface="Calibri"/>
              </a:rPr>
              <a:t>est de </a:t>
            </a:r>
            <a:r>
              <a:rPr sz="400" b="1" spc="-5" dirty="0">
                <a:latin typeface="Calibri"/>
                <a:cs typeface="Calibri"/>
              </a:rPr>
              <a:t>déﬁnir </a:t>
            </a:r>
            <a:r>
              <a:rPr sz="400" b="1" spc="-10" dirty="0">
                <a:latin typeface="Calibri"/>
                <a:cs typeface="Calibri"/>
              </a:rPr>
              <a:t>l’organisation </a:t>
            </a:r>
            <a:r>
              <a:rPr sz="400" b="1" dirty="0">
                <a:latin typeface="Calibri"/>
                <a:cs typeface="Calibri"/>
              </a:rPr>
              <a:t>des éléments </a:t>
            </a:r>
            <a:r>
              <a:rPr sz="400" b="1" spc="5" dirty="0">
                <a:latin typeface="Calibri"/>
                <a:cs typeface="Calibri"/>
              </a:rPr>
              <a:t>et </a:t>
            </a:r>
            <a:r>
              <a:rPr sz="400" b="1" dirty="0">
                <a:latin typeface="Calibri"/>
                <a:cs typeface="Calibri"/>
              </a:rPr>
              <a:t>des formes </a:t>
            </a:r>
            <a:r>
              <a:rPr sz="400" b="1" spc="-5" dirty="0">
                <a:latin typeface="Calibri"/>
                <a:cs typeface="Calibri"/>
              </a:rPr>
              <a:t>sans </a:t>
            </a:r>
            <a:r>
              <a:rPr sz="400" b="1" spc="80" dirty="0">
                <a:latin typeface="Calibri"/>
                <a:cs typeface="Calibri"/>
              </a:rPr>
              <a:t> </a:t>
            </a:r>
            <a:r>
              <a:rPr sz="400" b="1" spc="-5" dirty="0">
                <a:latin typeface="Calibri"/>
                <a:cs typeface="Calibri"/>
              </a:rPr>
              <a:t>travailler l’aspect </a:t>
            </a:r>
            <a:r>
              <a:rPr sz="400" b="1" dirty="0">
                <a:latin typeface="Calibri"/>
                <a:cs typeface="Calibri"/>
              </a:rPr>
              <a:t>visuel, </a:t>
            </a:r>
            <a:r>
              <a:rPr sz="400" b="1" spc="-5" dirty="0">
                <a:latin typeface="Calibri"/>
                <a:cs typeface="Calibri"/>
              </a:rPr>
              <a:t>le graphisme n’interviendra </a:t>
            </a:r>
            <a:r>
              <a:rPr sz="400" b="1" dirty="0">
                <a:latin typeface="Calibri"/>
                <a:cs typeface="Calibri"/>
              </a:rPr>
              <a:t>que </a:t>
            </a:r>
            <a:r>
              <a:rPr sz="400" b="1" spc="-5" dirty="0">
                <a:latin typeface="Calibri"/>
                <a:cs typeface="Calibri"/>
              </a:rPr>
              <a:t>plus tard. </a:t>
            </a:r>
            <a:r>
              <a:rPr sz="400" b="1" spc="5" dirty="0">
                <a:latin typeface="Calibri"/>
                <a:cs typeface="Calibri"/>
              </a:rPr>
              <a:t>On </a:t>
            </a:r>
            <a:r>
              <a:rPr sz="400" b="1" dirty="0">
                <a:latin typeface="Calibri"/>
                <a:cs typeface="Calibri"/>
              </a:rPr>
              <a:t>se  </a:t>
            </a:r>
            <a:r>
              <a:rPr sz="400" b="1" spc="-5" dirty="0">
                <a:latin typeface="Calibri"/>
                <a:cs typeface="Calibri"/>
              </a:rPr>
              <a:t>base </a:t>
            </a:r>
            <a:r>
              <a:rPr sz="400" b="1" spc="-10" dirty="0">
                <a:latin typeface="Calibri"/>
                <a:cs typeface="Calibri"/>
              </a:rPr>
              <a:t>davantage </a:t>
            </a:r>
            <a:r>
              <a:rPr sz="400" b="1" dirty="0">
                <a:latin typeface="Calibri"/>
                <a:cs typeface="Calibri"/>
              </a:rPr>
              <a:t>sur les </a:t>
            </a:r>
            <a:r>
              <a:rPr sz="400" b="1" spc="-5" dirty="0">
                <a:latin typeface="Calibri"/>
                <a:cs typeface="Calibri"/>
              </a:rPr>
              <a:t>standards </a:t>
            </a:r>
            <a:r>
              <a:rPr sz="400" b="1" spc="5" dirty="0">
                <a:latin typeface="Calibri"/>
                <a:cs typeface="Calibri"/>
              </a:rPr>
              <a:t>et </a:t>
            </a:r>
            <a:r>
              <a:rPr sz="400" b="1" spc="-5" dirty="0">
                <a:latin typeface="Calibri"/>
                <a:cs typeface="Calibri"/>
              </a:rPr>
              <a:t>souhaits </a:t>
            </a:r>
            <a:r>
              <a:rPr sz="400" b="1" dirty="0">
                <a:latin typeface="Calibri"/>
                <a:cs typeface="Calibri"/>
              </a:rPr>
              <a:t>ergonomiques pour orienter </a:t>
            </a:r>
            <a:r>
              <a:rPr sz="400" b="1" spc="-5" dirty="0">
                <a:latin typeface="Calibri"/>
                <a:cs typeface="Calibri"/>
              </a:rPr>
              <a:t>la  </a:t>
            </a:r>
            <a:r>
              <a:rPr sz="400" b="1" dirty="0">
                <a:latin typeface="Calibri"/>
                <a:cs typeface="Calibri"/>
              </a:rPr>
              <a:t>réﬂexion.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22" y="1885537"/>
            <a:ext cx="1647189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6350" indent="-1270" algn="ctr">
              <a:lnSpc>
                <a:spcPct val="100000"/>
              </a:lnSpc>
              <a:spcBef>
                <a:spcPts val="100"/>
              </a:spcBef>
            </a:pPr>
            <a:r>
              <a:rPr sz="400" b="1" spc="-5" dirty="0">
                <a:latin typeface="Calibri"/>
                <a:cs typeface="Calibri"/>
              </a:rPr>
              <a:t>Là </a:t>
            </a:r>
            <a:r>
              <a:rPr sz="400" b="1" dirty="0">
                <a:latin typeface="Calibri"/>
                <a:cs typeface="Calibri"/>
              </a:rPr>
              <a:t>encore, un </a:t>
            </a:r>
            <a:r>
              <a:rPr sz="400" b="1" spc="-5" dirty="0">
                <a:latin typeface="Calibri"/>
                <a:cs typeface="Calibri"/>
              </a:rPr>
              <a:t>échange avec le client </a:t>
            </a:r>
            <a:r>
              <a:rPr sz="400" b="1" dirty="0">
                <a:latin typeface="Calibri"/>
                <a:cs typeface="Calibri"/>
              </a:rPr>
              <a:t>est nécessaire pour </a:t>
            </a:r>
            <a:r>
              <a:rPr sz="400" b="1" spc="-5" dirty="0">
                <a:latin typeface="Calibri"/>
                <a:cs typeface="Calibri"/>
              </a:rPr>
              <a:t>valider </a:t>
            </a:r>
            <a:r>
              <a:rPr sz="400" b="1" dirty="0">
                <a:latin typeface="Calibri"/>
                <a:cs typeface="Calibri"/>
              </a:rPr>
              <a:t>les  </a:t>
            </a:r>
            <a:r>
              <a:rPr sz="400" b="1" spc="-5" dirty="0">
                <a:latin typeface="Calibri"/>
                <a:cs typeface="Calibri"/>
              </a:rPr>
              <a:t>avancées. Le wireframe, </a:t>
            </a:r>
            <a:r>
              <a:rPr sz="400" b="1" spc="5" dirty="0">
                <a:latin typeface="Calibri"/>
                <a:cs typeface="Calibri"/>
              </a:rPr>
              <a:t>en </a:t>
            </a:r>
            <a:r>
              <a:rPr sz="400" b="1" dirty="0">
                <a:latin typeface="Calibri"/>
                <a:cs typeface="Calibri"/>
              </a:rPr>
              <a:t>bon outil de </a:t>
            </a:r>
            <a:r>
              <a:rPr sz="400" b="1" spc="-5" dirty="0">
                <a:latin typeface="Calibri"/>
                <a:cs typeface="Calibri"/>
              </a:rPr>
              <a:t>communication, </a:t>
            </a:r>
            <a:r>
              <a:rPr sz="400" b="1" spc="-10" dirty="0">
                <a:latin typeface="Calibri"/>
                <a:cs typeface="Calibri"/>
              </a:rPr>
              <a:t>l’aide </a:t>
            </a:r>
            <a:r>
              <a:rPr sz="400" b="1" dirty="0">
                <a:latin typeface="Calibri"/>
                <a:cs typeface="Calibri"/>
              </a:rPr>
              <a:t>à se  </a:t>
            </a:r>
            <a:r>
              <a:rPr sz="400" b="1" spc="-5" dirty="0">
                <a:latin typeface="Calibri"/>
                <a:cs typeface="Calibri"/>
              </a:rPr>
              <a:t>projeter. </a:t>
            </a:r>
            <a:r>
              <a:rPr sz="400" b="1" spc="5" dirty="0">
                <a:latin typeface="Calibri"/>
                <a:cs typeface="Calibri"/>
              </a:rPr>
              <a:t>Il </a:t>
            </a:r>
            <a:r>
              <a:rPr sz="400" b="1" dirty="0">
                <a:latin typeface="Calibri"/>
                <a:cs typeface="Calibri"/>
              </a:rPr>
              <a:t>évite surtout </a:t>
            </a:r>
            <a:r>
              <a:rPr sz="400" b="1" spc="-5" dirty="0">
                <a:latin typeface="Calibri"/>
                <a:cs typeface="Calibri"/>
              </a:rPr>
              <a:t>la rédaction d’un cahier </a:t>
            </a:r>
            <a:r>
              <a:rPr sz="400" b="1" dirty="0">
                <a:latin typeface="Calibri"/>
                <a:cs typeface="Calibri"/>
              </a:rPr>
              <a:t>des </a:t>
            </a:r>
            <a:r>
              <a:rPr sz="400" b="1" spc="-5" dirty="0">
                <a:latin typeface="Calibri"/>
                <a:cs typeface="Calibri"/>
              </a:rPr>
              <a:t>charges fonctionnel </a:t>
            </a:r>
            <a:r>
              <a:rPr sz="400" b="1" dirty="0">
                <a:latin typeface="Calibri"/>
                <a:cs typeface="Calibri"/>
              </a:rPr>
              <a:t>où  les besoins peuvent être incomplets ou </a:t>
            </a:r>
            <a:r>
              <a:rPr sz="400" b="1" spc="-5" dirty="0">
                <a:latin typeface="Calibri"/>
                <a:cs typeface="Calibri"/>
              </a:rPr>
              <a:t>mal </a:t>
            </a:r>
            <a:r>
              <a:rPr sz="400" b="1" dirty="0">
                <a:latin typeface="Calibri"/>
                <a:cs typeface="Calibri"/>
              </a:rPr>
              <a:t>déﬁnis, ce qui </a:t>
            </a:r>
            <a:r>
              <a:rPr sz="400" b="1" spc="-5" dirty="0">
                <a:latin typeface="Calibri"/>
                <a:cs typeface="Calibri"/>
              </a:rPr>
              <a:t>entrainerait </a:t>
            </a:r>
            <a:r>
              <a:rPr sz="400" b="1" dirty="0">
                <a:latin typeface="Calibri"/>
                <a:cs typeface="Calibri"/>
              </a:rPr>
              <a:t>une  </a:t>
            </a:r>
            <a:r>
              <a:rPr sz="400" b="1" spc="-5" dirty="0">
                <a:latin typeface="Calibri"/>
                <a:cs typeface="Calibri"/>
              </a:rPr>
              <a:t>refonte </a:t>
            </a:r>
            <a:r>
              <a:rPr sz="400" b="1" dirty="0">
                <a:latin typeface="Calibri"/>
                <a:cs typeface="Calibri"/>
              </a:rPr>
              <a:t>coûteuse de </a:t>
            </a:r>
            <a:r>
              <a:rPr sz="400" b="1" spc="-5" dirty="0">
                <a:latin typeface="Calibri"/>
                <a:cs typeface="Calibri"/>
              </a:rPr>
              <a:t>la plateforme ﬁnale. </a:t>
            </a:r>
            <a:r>
              <a:rPr sz="400" b="1" dirty="0">
                <a:latin typeface="Calibri"/>
                <a:cs typeface="Calibri"/>
              </a:rPr>
              <a:t>Les </a:t>
            </a:r>
            <a:r>
              <a:rPr sz="400" b="1" spc="-5" dirty="0">
                <a:latin typeface="Calibri"/>
                <a:cs typeface="Calibri"/>
              </a:rPr>
              <a:t>wireframes jouent le </a:t>
            </a:r>
            <a:r>
              <a:rPr sz="400" b="1" spc="5" dirty="0">
                <a:latin typeface="Calibri"/>
                <a:cs typeface="Calibri"/>
              </a:rPr>
              <a:t>même  </a:t>
            </a:r>
            <a:r>
              <a:rPr sz="400" b="1" spc="-5" dirty="0">
                <a:latin typeface="Calibri"/>
                <a:cs typeface="Calibri"/>
              </a:rPr>
              <a:t>rôle </a:t>
            </a:r>
            <a:r>
              <a:rPr sz="400" b="1" spc="5" dirty="0">
                <a:latin typeface="Calibri"/>
                <a:cs typeface="Calibri"/>
              </a:rPr>
              <a:t>en </a:t>
            </a:r>
            <a:r>
              <a:rPr sz="400" b="1" dirty="0">
                <a:latin typeface="Calibri"/>
                <a:cs typeface="Calibri"/>
              </a:rPr>
              <a:t>présentant </a:t>
            </a:r>
            <a:r>
              <a:rPr sz="400" b="1" spc="-5" dirty="0">
                <a:latin typeface="Calibri"/>
                <a:cs typeface="Calibri"/>
              </a:rPr>
              <a:t>chaque fonctionnalité </a:t>
            </a:r>
            <a:r>
              <a:rPr sz="400" b="1" spc="5" dirty="0">
                <a:latin typeface="Calibri"/>
                <a:cs typeface="Calibri"/>
              </a:rPr>
              <a:t>et </a:t>
            </a:r>
            <a:r>
              <a:rPr sz="400" b="1" spc="-5" dirty="0">
                <a:latin typeface="Calibri"/>
                <a:cs typeface="Calibri"/>
              </a:rPr>
              <a:t>spéciﬁcation</a:t>
            </a:r>
            <a:r>
              <a:rPr sz="400" b="1" spc="5" dirty="0">
                <a:latin typeface="Calibri"/>
                <a:cs typeface="Calibri"/>
              </a:rPr>
              <a:t> </a:t>
            </a:r>
            <a:r>
              <a:rPr sz="400" b="1" dirty="0">
                <a:latin typeface="Calibri"/>
                <a:cs typeface="Calibri"/>
              </a:rPr>
              <a:t>associée.</a:t>
            </a:r>
            <a:endParaRPr sz="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Times New Roman"/>
              <a:cs typeface="Times New Roman"/>
            </a:endParaRPr>
          </a:p>
          <a:p>
            <a:pPr marL="12065" marR="5080" indent="2540" algn="ctr">
              <a:lnSpc>
                <a:spcPct val="100000"/>
              </a:lnSpc>
            </a:pPr>
            <a:r>
              <a:rPr sz="400" b="1" dirty="0">
                <a:latin typeface="Calibri"/>
                <a:cs typeface="Calibri"/>
              </a:rPr>
              <a:t>Les </a:t>
            </a:r>
            <a:r>
              <a:rPr sz="400" b="1" spc="-45" dirty="0">
                <a:latin typeface="Calibri"/>
                <a:cs typeface="Calibri"/>
              </a:rPr>
              <a:t>wirei </a:t>
            </a:r>
            <a:r>
              <a:rPr sz="400" b="1" spc="-5" dirty="0">
                <a:latin typeface="Calibri"/>
                <a:cs typeface="Calibri"/>
              </a:rPr>
              <a:t>frames validés </a:t>
            </a:r>
            <a:r>
              <a:rPr sz="400" b="1" dirty="0">
                <a:latin typeface="Calibri"/>
                <a:cs typeface="Calibri"/>
              </a:rPr>
              <a:t>servent de </a:t>
            </a:r>
            <a:r>
              <a:rPr sz="400" b="1" spc="-5" dirty="0">
                <a:latin typeface="Calibri"/>
                <a:cs typeface="Calibri"/>
              </a:rPr>
              <a:t>base aux </a:t>
            </a:r>
            <a:r>
              <a:rPr sz="400" b="1" spc="5" dirty="0">
                <a:latin typeface="Calibri"/>
                <a:cs typeface="Calibri"/>
              </a:rPr>
              <a:t>web </a:t>
            </a:r>
            <a:r>
              <a:rPr sz="400" b="1" dirty="0">
                <a:latin typeface="Calibri"/>
                <a:cs typeface="Calibri"/>
              </a:rPr>
              <a:t>designers pour </a:t>
            </a:r>
            <a:r>
              <a:rPr sz="400" b="1" spc="-5" dirty="0">
                <a:latin typeface="Calibri"/>
                <a:cs typeface="Calibri"/>
              </a:rPr>
              <a:t>la  </a:t>
            </a:r>
            <a:r>
              <a:rPr sz="400" b="1" dirty="0">
                <a:latin typeface="Calibri"/>
                <a:cs typeface="Calibri"/>
              </a:rPr>
              <a:t>conception des </a:t>
            </a:r>
            <a:r>
              <a:rPr sz="400" b="1" spc="5" dirty="0">
                <a:latin typeface="Calibri"/>
                <a:cs typeface="Calibri"/>
              </a:rPr>
              <a:t>maque†es. </a:t>
            </a:r>
            <a:r>
              <a:rPr sz="400" b="1" spc="-10" dirty="0">
                <a:latin typeface="Calibri"/>
                <a:cs typeface="Calibri"/>
              </a:rPr>
              <a:t>L’organisation </a:t>
            </a:r>
            <a:r>
              <a:rPr sz="400" b="1" dirty="0">
                <a:latin typeface="Calibri"/>
                <a:cs typeface="Calibri"/>
              </a:rPr>
              <a:t>des éléments </a:t>
            </a:r>
            <a:r>
              <a:rPr sz="400" b="1" spc="5" dirty="0">
                <a:latin typeface="Calibri"/>
                <a:cs typeface="Calibri"/>
              </a:rPr>
              <a:t>et </a:t>
            </a:r>
            <a:r>
              <a:rPr sz="400" b="1" spc="-5" dirty="0">
                <a:latin typeface="Calibri"/>
                <a:cs typeface="Calibri"/>
              </a:rPr>
              <a:t>le </a:t>
            </a:r>
            <a:r>
              <a:rPr sz="400" b="1" dirty="0">
                <a:latin typeface="Calibri"/>
                <a:cs typeface="Calibri"/>
              </a:rPr>
              <a:t>système de  </a:t>
            </a:r>
            <a:r>
              <a:rPr sz="400" b="1" spc="-5" dirty="0">
                <a:latin typeface="Calibri"/>
                <a:cs typeface="Calibri"/>
              </a:rPr>
              <a:t>navigation imaginés </a:t>
            </a:r>
            <a:r>
              <a:rPr sz="400" b="1" dirty="0">
                <a:latin typeface="Calibri"/>
                <a:cs typeface="Calibri"/>
              </a:rPr>
              <a:t>ne sont </a:t>
            </a:r>
            <a:r>
              <a:rPr sz="400" b="1" spc="-5" dirty="0">
                <a:latin typeface="Calibri"/>
                <a:cs typeface="Calibri"/>
              </a:rPr>
              <a:t>pas </a:t>
            </a:r>
            <a:r>
              <a:rPr sz="400" b="1" dirty="0">
                <a:latin typeface="Calibri"/>
                <a:cs typeface="Calibri"/>
              </a:rPr>
              <a:t>immuables </a:t>
            </a:r>
            <a:r>
              <a:rPr sz="400" b="1" spc="-5" dirty="0">
                <a:latin typeface="Calibri"/>
                <a:cs typeface="Calibri"/>
              </a:rPr>
              <a:t>mais </a:t>
            </a:r>
            <a:r>
              <a:rPr sz="400" b="1" dirty="0">
                <a:latin typeface="Calibri"/>
                <a:cs typeface="Calibri"/>
              </a:rPr>
              <a:t>les « </a:t>
            </a:r>
            <a:r>
              <a:rPr sz="400" b="1" spc="-5" dirty="0">
                <a:latin typeface="Calibri"/>
                <a:cs typeface="Calibri"/>
              </a:rPr>
              <a:t>créatifs </a:t>
            </a:r>
            <a:r>
              <a:rPr sz="400" b="1" dirty="0">
                <a:latin typeface="Calibri"/>
                <a:cs typeface="Calibri"/>
              </a:rPr>
              <a:t>» </a:t>
            </a:r>
            <a:r>
              <a:rPr sz="400" b="1" spc="-5" dirty="0">
                <a:latin typeface="Calibri"/>
                <a:cs typeface="Calibri"/>
              </a:rPr>
              <a:t>doivent  </a:t>
            </a:r>
            <a:r>
              <a:rPr sz="400" b="1" dirty="0">
                <a:latin typeface="Calibri"/>
                <a:cs typeface="Calibri"/>
              </a:rPr>
              <a:t>respecter les </a:t>
            </a:r>
            <a:r>
              <a:rPr sz="400" b="1" spc="-5" dirty="0">
                <a:latin typeface="Calibri"/>
                <a:cs typeface="Calibri"/>
              </a:rPr>
              <a:t>fonctionnalités </a:t>
            </a:r>
            <a:r>
              <a:rPr sz="400" b="1" dirty="0">
                <a:latin typeface="Calibri"/>
                <a:cs typeface="Calibri"/>
              </a:rPr>
              <a:t>souhaitées </a:t>
            </a:r>
            <a:r>
              <a:rPr sz="400" b="1" spc="5" dirty="0">
                <a:latin typeface="Calibri"/>
                <a:cs typeface="Calibri"/>
              </a:rPr>
              <a:t>et </a:t>
            </a:r>
            <a:r>
              <a:rPr sz="400" b="1" spc="-5" dirty="0">
                <a:latin typeface="Calibri"/>
                <a:cs typeface="Calibri"/>
              </a:rPr>
              <a:t>validées par le client ainsi </a:t>
            </a:r>
            <a:r>
              <a:rPr sz="400" b="1" dirty="0">
                <a:latin typeface="Calibri"/>
                <a:cs typeface="Calibri"/>
              </a:rPr>
              <a:t>que </a:t>
            </a:r>
            <a:r>
              <a:rPr sz="400" b="1" spc="-5" dirty="0">
                <a:latin typeface="Calibri"/>
                <a:cs typeface="Calibri"/>
              </a:rPr>
              <a:t>le  </a:t>
            </a:r>
            <a:r>
              <a:rPr sz="400" b="1" dirty="0">
                <a:latin typeface="Calibri"/>
                <a:cs typeface="Calibri"/>
              </a:rPr>
              <a:t>budget </a:t>
            </a:r>
            <a:r>
              <a:rPr sz="400" b="1" spc="-5" dirty="0">
                <a:latin typeface="Calibri"/>
                <a:cs typeface="Calibri"/>
              </a:rPr>
              <a:t>alloué au</a:t>
            </a:r>
            <a:r>
              <a:rPr sz="400" b="1" spc="25" dirty="0">
                <a:latin typeface="Calibri"/>
                <a:cs typeface="Calibri"/>
              </a:rPr>
              <a:t> </a:t>
            </a:r>
            <a:r>
              <a:rPr sz="400" b="1" dirty="0">
                <a:latin typeface="Calibri"/>
                <a:cs typeface="Calibri"/>
              </a:rPr>
              <a:t>projet.</a:t>
            </a:r>
            <a:endParaRPr sz="4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062" y="47111"/>
            <a:ext cx="582295" cy="8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1" spc="-5" dirty="0">
                <a:latin typeface="Calibri"/>
                <a:cs typeface="Calibri"/>
              </a:rPr>
              <a:t>Qu’est-ce qu’un Mockup</a:t>
            </a:r>
            <a:r>
              <a:rPr sz="400" b="1" spc="5" dirty="0">
                <a:latin typeface="Calibri"/>
                <a:cs typeface="Calibri"/>
              </a:rPr>
              <a:t> </a:t>
            </a:r>
            <a:r>
              <a:rPr sz="400" b="1" dirty="0">
                <a:latin typeface="Calibri"/>
                <a:cs typeface="Calibri"/>
              </a:rPr>
              <a:t>?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92" y="1452332"/>
            <a:ext cx="175641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400" b="1" dirty="0">
                <a:latin typeface="Bell MT"/>
                <a:cs typeface="Bell MT"/>
              </a:rPr>
              <a:t>Un </a:t>
            </a:r>
            <a:r>
              <a:rPr sz="400" b="1" spc="-5" dirty="0">
                <a:latin typeface="Bell MT"/>
                <a:cs typeface="Bell MT"/>
              </a:rPr>
              <a:t>mockup est une </a:t>
            </a:r>
            <a:r>
              <a:rPr sz="400" b="1" dirty="0">
                <a:latin typeface="Bell MT"/>
                <a:cs typeface="Bell MT"/>
              </a:rPr>
              <a:t>image </a:t>
            </a:r>
            <a:r>
              <a:rPr sz="400" b="1" spc="-10" dirty="0">
                <a:latin typeface="Bell MT"/>
                <a:cs typeface="Bell MT"/>
              </a:rPr>
              <a:t>d’’interface </a:t>
            </a:r>
            <a:r>
              <a:rPr sz="400" b="1" spc="-5" dirty="0">
                <a:latin typeface="Bell MT"/>
                <a:cs typeface="Bell MT"/>
              </a:rPr>
              <a:t>qui </a:t>
            </a:r>
            <a:r>
              <a:rPr sz="400" b="1" dirty="0">
                <a:latin typeface="Bell MT"/>
                <a:cs typeface="Bell MT"/>
              </a:rPr>
              <a:t>a été </a:t>
            </a:r>
            <a:r>
              <a:rPr sz="400" b="1" spc="-5" dirty="0">
                <a:latin typeface="Bell MT"/>
                <a:cs typeface="Bell MT"/>
              </a:rPr>
              <a:t>transformée en </a:t>
            </a:r>
            <a:r>
              <a:rPr sz="400" b="1" dirty="0">
                <a:latin typeface="Bell MT"/>
                <a:cs typeface="Bell MT"/>
              </a:rPr>
              <a:t>page </a:t>
            </a:r>
            <a:r>
              <a:rPr sz="400" b="1" spc="-5" dirty="0">
                <a:latin typeface="Bell MT"/>
                <a:cs typeface="Bell MT"/>
              </a:rPr>
              <a:t>HTML  dynamique et navigable (opération réalisée </a:t>
            </a:r>
            <a:r>
              <a:rPr sz="400" b="1" dirty="0">
                <a:latin typeface="Bell MT"/>
                <a:cs typeface="Bell MT"/>
              </a:rPr>
              <a:t>via </a:t>
            </a:r>
            <a:r>
              <a:rPr sz="400" b="1" spc="-5" dirty="0">
                <a:latin typeface="Bell MT"/>
                <a:cs typeface="Bell MT"/>
              </a:rPr>
              <a:t>des logiciels de conception  d’interfaces). Ce nouveau </a:t>
            </a:r>
            <a:r>
              <a:rPr sz="400" b="1" spc="-10" dirty="0">
                <a:latin typeface="Bell MT"/>
                <a:cs typeface="Bell MT"/>
              </a:rPr>
              <a:t>format </a:t>
            </a:r>
            <a:r>
              <a:rPr sz="400" b="1" spc="-5" dirty="0">
                <a:latin typeface="Bell MT"/>
                <a:cs typeface="Bell MT"/>
              </a:rPr>
              <a:t>autorise l’insertion de liens vers des pages  </a:t>
            </a:r>
            <a:r>
              <a:rPr sz="400" b="1" dirty="0">
                <a:latin typeface="Bell MT"/>
                <a:cs typeface="Bell MT"/>
              </a:rPr>
              <a:t>notamment. </a:t>
            </a:r>
            <a:r>
              <a:rPr sz="400" b="1" spc="-10" dirty="0">
                <a:latin typeface="Bell MT"/>
                <a:cs typeface="Bell MT"/>
              </a:rPr>
              <a:t>Il </a:t>
            </a:r>
            <a:r>
              <a:rPr sz="400" b="1" spc="-5" dirty="0">
                <a:latin typeface="Bell MT"/>
                <a:cs typeface="Bell MT"/>
              </a:rPr>
              <a:t>permet aussi de rendre un formulaire fonctionnel </a:t>
            </a:r>
            <a:r>
              <a:rPr sz="400" b="1" spc="-10" dirty="0">
                <a:latin typeface="Bell MT"/>
                <a:cs typeface="Bell MT"/>
              </a:rPr>
              <a:t>afin  </a:t>
            </a:r>
            <a:r>
              <a:rPr sz="400" b="1" spc="-5" dirty="0">
                <a:latin typeface="Bell MT"/>
                <a:cs typeface="Bell MT"/>
              </a:rPr>
              <a:t>d’effectuer des simulations. </a:t>
            </a:r>
            <a:r>
              <a:rPr sz="400" b="1" dirty="0">
                <a:latin typeface="Bell MT"/>
                <a:cs typeface="Bell MT"/>
              </a:rPr>
              <a:t>Grâce à </a:t>
            </a:r>
            <a:r>
              <a:rPr sz="400" b="1" spc="-5" dirty="0">
                <a:latin typeface="Bell MT"/>
                <a:cs typeface="Bell MT"/>
              </a:rPr>
              <a:t>l’intégration des exigences techniques,  les </a:t>
            </a:r>
            <a:r>
              <a:rPr sz="400" b="1" dirty="0">
                <a:latin typeface="Bell MT"/>
                <a:cs typeface="Bell MT"/>
              </a:rPr>
              <a:t>messages </a:t>
            </a:r>
            <a:r>
              <a:rPr sz="400" b="1" spc="-5" dirty="0">
                <a:latin typeface="Bell MT"/>
                <a:cs typeface="Bell MT"/>
              </a:rPr>
              <a:t>de confirmation ou d’erreur apparaissent. Autant d’actions, qui,  </a:t>
            </a:r>
            <a:r>
              <a:rPr sz="400" b="1" dirty="0">
                <a:latin typeface="Bell MT"/>
                <a:cs typeface="Bell MT"/>
              </a:rPr>
              <a:t>même si </a:t>
            </a:r>
            <a:r>
              <a:rPr sz="400" b="1" spc="-5" dirty="0">
                <a:latin typeface="Bell MT"/>
                <a:cs typeface="Bell MT"/>
              </a:rPr>
              <a:t>elles restent sommaires, sont utiles au client pour </a:t>
            </a:r>
            <a:r>
              <a:rPr sz="400" b="1" dirty="0">
                <a:latin typeface="Bell MT"/>
                <a:cs typeface="Bell MT"/>
              </a:rPr>
              <a:t>se </a:t>
            </a:r>
            <a:r>
              <a:rPr sz="400" b="1" spc="-5" dirty="0">
                <a:latin typeface="Bell MT"/>
                <a:cs typeface="Bell MT"/>
              </a:rPr>
              <a:t>projeter  davantage.</a:t>
            </a:r>
            <a:endParaRPr sz="400">
              <a:latin typeface="Bell MT"/>
              <a:cs typeface="Bell MT"/>
            </a:endParaRPr>
          </a:p>
          <a:p>
            <a:pPr marL="13335" marR="5080" algn="ctr">
              <a:lnSpc>
                <a:spcPct val="100000"/>
              </a:lnSpc>
              <a:spcBef>
                <a:spcPts val="10"/>
              </a:spcBef>
            </a:pPr>
            <a:r>
              <a:rPr sz="400" b="1" spc="5" dirty="0">
                <a:latin typeface="Bell MT"/>
                <a:cs typeface="Bell MT"/>
              </a:rPr>
              <a:t>La </a:t>
            </a:r>
            <a:r>
              <a:rPr sz="400" b="1" spc="-5" dirty="0">
                <a:latin typeface="Bell MT"/>
                <a:cs typeface="Bell MT"/>
              </a:rPr>
              <a:t>frontière entre wireframe et mockup est donc mince. </a:t>
            </a:r>
            <a:r>
              <a:rPr sz="400" b="1" dirty="0">
                <a:latin typeface="Bell MT"/>
                <a:cs typeface="Bell MT"/>
              </a:rPr>
              <a:t>Un </a:t>
            </a:r>
            <a:r>
              <a:rPr sz="400" b="1" spc="-5" dirty="0">
                <a:latin typeface="Bell MT"/>
                <a:cs typeface="Bell MT"/>
              </a:rPr>
              <a:t>wireframe au  </a:t>
            </a:r>
            <a:r>
              <a:rPr sz="400" b="1" spc="-10" dirty="0">
                <a:latin typeface="Bell MT"/>
                <a:cs typeface="Bell MT"/>
              </a:rPr>
              <a:t>format </a:t>
            </a:r>
            <a:r>
              <a:rPr sz="400" b="1" spc="-5" dirty="0">
                <a:latin typeface="Bell MT"/>
                <a:cs typeface="Bell MT"/>
              </a:rPr>
              <a:t>HTML sera un mockup dès lors que son interface sera interactive. </a:t>
            </a:r>
            <a:r>
              <a:rPr sz="400" b="1" spc="5" dirty="0">
                <a:latin typeface="Bell MT"/>
                <a:cs typeface="Bell MT"/>
              </a:rPr>
              <a:t>La  </a:t>
            </a:r>
            <a:r>
              <a:rPr sz="400" b="1" spc="-5" dirty="0">
                <a:latin typeface="Bell MT"/>
                <a:cs typeface="Bell MT"/>
              </a:rPr>
              <a:t>vidéo ci-dessous vous offrira des informations complémentaires pour mieux  cerner </a:t>
            </a:r>
            <a:r>
              <a:rPr sz="400" b="1" dirty="0">
                <a:latin typeface="Bell MT"/>
                <a:cs typeface="Bell MT"/>
              </a:rPr>
              <a:t>cette </a:t>
            </a:r>
            <a:r>
              <a:rPr sz="400" b="1" spc="-5" dirty="0">
                <a:latin typeface="Bell MT"/>
                <a:cs typeface="Bell MT"/>
              </a:rPr>
              <a:t>distinction, elle présente les différentes étapes du zoning au  mockup.</a:t>
            </a:r>
            <a:endParaRPr sz="400">
              <a:latin typeface="Bell MT"/>
              <a:cs typeface="Bell M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816" y="2532198"/>
            <a:ext cx="110109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5" dirty="0">
                <a:latin typeface="Calibri"/>
                <a:cs typeface="Calibri"/>
              </a:rPr>
              <a:t>Création </a:t>
            </a:r>
            <a:r>
              <a:rPr sz="600" b="1" spc="-15" dirty="0">
                <a:latin typeface="Calibri"/>
                <a:cs typeface="Calibri"/>
              </a:rPr>
              <a:t>d’un </a:t>
            </a:r>
            <a:r>
              <a:rPr sz="600" b="1" spc="-10" dirty="0">
                <a:latin typeface="Calibri"/>
                <a:cs typeface="Calibri"/>
              </a:rPr>
              <a:t>prototype, </a:t>
            </a:r>
            <a:r>
              <a:rPr sz="600" b="1" spc="-5" dirty="0">
                <a:latin typeface="Calibri"/>
                <a:cs typeface="Calibri"/>
              </a:rPr>
              <a:t>via</a:t>
            </a:r>
            <a:r>
              <a:rPr sz="600" b="1" spc="-10" dirty="0">
                <a:latin typeface="Calibri"/>
                <a:cs typeface="Calibri"/>
              </a:rPr>
              <a:t> </a:t>
            </a:r>
            <a:r>
              <a:rPr sz="600" b="1" spc="-15" dirty="0">
                <a:latin typeface="Calibri"/>
                <a:cs typeface="Calibri"/>
              </a:rPr>
              <a:t>l’outil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39" y="55686"/>
            <a:ext cx="1682750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Broadway"/>
                <a:cs typeface="Broadway"/>
              </a:rPr>
              <a:t>Qu’est-ce qu’un </a:t>
            </a:r>
            <a:r>
              <a:rPr sz="400" spc="-5" dirty="0">
                <a:latin typeface="Broadway"/>
                <a:cs typeface="Broadway"/>
              </a:rPr>
              <a:t>Prototype</a:t>
            </a:r>
            <a:r>
              <a:rPr sz="400" spc="-15" dirty="0">
                <a:latin typeface="Broadway"/>
                <a:cs typeface="Broadway"/>
              </a:rPr>
              <a:t> </a:t>
            </a:r>
            <a:r>
              <a:rPr sz="400" dirty="0">
                <a:latin typeface="Broadway"/>
                <a:cs typeface="Broadway"/>
              </a:rPr>
              <a:t>?</a:t>
            </a:r>
            <a:endParaRPr sz="400">
              <a:latin typeface="Broadway"/>
              <a:cs typeface="Broadway"/>
            </a:endParaRPr>
          </a:p>
          <a:p>
            <a:pPr marL="12700" marR="5080" algn="ctr">
              <a:lnSpc>
                <a:spcPct val="100699"/>
              </a:lnSpc>
              <a:spcBef>
                <a:spcPts val="15"/>
              </a:spcBef>
            </a:pPr>
            <a:r>
              <a:rPr sz="500" b="1" dirty="0">
                <a:latin typeface="Calibri"/>
                <a:cs typeface="Calibri"/>
              </a:rPr>
              <a:t>Un </a:t>
            </a:r>
            <a:r>
              <a:rPr sz="500" b="1" spc="-10" dirty="0">
                <a:latin typeface="Calibri"/>
                <a:cs typeface="Calibri"/>
              </a:rPr>
              <a:t>prototype </a:t>
            </a:r>
            <a:r>
              <a:rPr sz="500" b="1" spc="-5" dirty="0">
                <a:latin typeface="Calibri"/>
                <a:cs typeface="Calibri"/>
              </a:rPr>
              <a:t>vient valider </a:t>
            </a:r>
            <a:r>
              <a:rPr sz="500" b="1" dirty="0">
                <a:latin typeface="Calibri"/>
                <a:cs typeface="Calibri"/>
              </a:rPr>
              <a:t>les </a:t>
            </a:r>
            <a:r>
              <a:rPr sz="500" b="1" spc="-5" dirty="0">
                <a:latin typeface="Calibri"/>
                <a:cs typeface="Calibri"/>
              </a:rPr>
              <a:t>technologies </a:t>
            </a:r>
            <a:r>
              <a:rPr sz="500" b="1" spc="5" dirty="0">
                <a:latin typeface="Calibri"/>
                <a:cs typeface="Calibri"/>
              </a:rPr>
              <a:t>en </a:t>
            </a:r>
            <a:r>
              <a:rPr sz="500" b="1" spc="-10" dirty="0">
                <a:latin typeface="Calibri"/>
                <a:cs typeface="Calibri"/>
              </a:rPr>
              <a:t>rendant </a:t>
            </a:r>
            <a:r>
              <a:rPr sz="500" b="1" dirty="0">
                <a:latin typeface="Calibri"/>
                <a:cs typeface="Calibri"/>
              </a:rPr>
              <a:t>les  </a:t>
            </a:r>
            <a:r>
              <a:rPr sz="500" b="1" spc="-5" dirty="0">
                <a:latin typeface="Calibri"/>
                <a:cs typeface="Calibri"/>
              </a:rPr>
              <a:t>interfaces fonctionnelles, </a:t>
            </a:r>
            <a:r>
              <a:rPr sz="500" b="1" spc="-10" dirty="0">
                <a:latin typeface="Calibri"/>
                <a:cs typeface="Calibri"/>
              </a:rPr>
              <a:t>tout </a:t>
            </a:r>
            <a:r>
              <a:rPr sz="500" b="1" spc="-5" dirty="0">
                <a:latin typeface="Calibri"/>
                <a:cs typeface="Calibri"/>
              </a:rPr>
              <a:t>est </a:t>
            </a:r>
            <a:r>
              <a:rPr sz="500" b="1" spc="-10" dirty="0">
                <a:latin typeface="Calibri"/>
                <a:cs typeface="Calibri"/>
              </a:rPr>
              <a:t>testé </a:t>
            </a:r>
            <a:r>
              <a:rPr sz="500" b="1" spc="-5" dirty="0">
                <a:latin typeface="Calibri"/>
                <a:cs typeface="Calibri"/>
              </a:rPr>
              <a:t>pour détecter  </a:t>
            </a:r>
            <a:r>
              <a:rPr sz="500" b="1" spc="-10" dirty="0">
                <a:latin typeface="Calibri"/>
                <a:cs typeface="Calibri"/>
              </a:rPr>
              <a:t>d’éventuels </a:t>
            </a:r>
            <a:r>
              <a:rPr sz="500" b="1" spc="-5" dirty="0">
                <a:latin typeface="Calibri"/>
                <a:cs typeface="Calibri"/>
              </a:rPr>
              <a:t>problèmes. Ce concept </a:t>
            </a:r>
            <a:r>
              <a:rPr sz="500" b="1" spc="-10" dirty="0">
                <a:latin typeface="Calibri"/>
                <a:cs typeface="Calibri"/>
              </a:rPr>
              <a:t>remonte </a:t>
            </a:r>
            <a:r>
              <a:rPr sz="500" b="1" dirty="0">
                <a:latin typeface="Calibri"/>
                <a:cs typeface="Calibri"/>
              </a:rPr>
              <a:t>à bien </a:t>
            </a:r>
            <a:r>
              <a:rPr sz="500" b="1" spc="-10" dirty="0">
                <a:latin typeface="Calibri"/>
                <a:cs typeface="Calibri"/>
              </a:rPr>
              <a:t>avant  </a:t>
            </a:r>
            <a:r>
              <a:rPr sz="500" b="1" spc="-5" dirty="0">
                <a:latin typeface="Calibri"/>
                <a:cs typeface="Calibri"/>
              </a:rPr>
              <a:t>internet, un inventeur devant </a:t>
            </a:r>
            <a:r>
              <a:rPr sz="500" b="1" spc="-15" dirty="0">
                <a:latin typeface="Calibri"/>
                <a:cs typeface="Calibri"/>
              </a:rPr>
              <a:t>s’assurer </a:t>
            </a:r>
            <a:r>
              <a:rPr sz="500" b="1" spc="-5" dirty="0">
                <a:latin typeface="Calibri"/>
                <a:cs typeface="Calibri"/>
              </a:rPr>
              <a:t>que </a:t>
            </a:r>
            <a:r>
              <a:rPr sz="500" b="1" spc="-10" dirty="0">
                <a:latin typeface="Calibri"/>
                <a:cs typeface="Calibri"/>
              </a:rPr>
              <a:t>son </a:t>
            </a:r>
            <a:r>
              <a:rPr sz="500" b="1" spc="-5" dirty="0">
                <a:latin typeface="Calibri"/>
                <a:cs typeface="Calibri"/>
              </a:rPr>
              <a:t>objet  fonctionne correctement </a:t>
            </a:r>
            <a:r>
              <a:rPr sz="500" b="1" spc="-10" dirty="0">
                <a:latin typeface="Calibri"/>
                <a:cs typeface="Calibri"/>
              </a:rPr>
              <a:t>avant </a:t>
            </a:r>
            <a:r>
              <a:rPr sz="500" b="1" spc="-5" dirty="0">
                <a:latin typeface="Calibri"/>
                <a:cs typeface="Calibri"/>
              </a:rPr>
              <a:t>de le </a:t>
            </a:r>
            <a:r>
              <a:rPr sz="500" b="1" spc="-10" dirty="0">
                <a:latin typeface="Calibri"/>
                <a:cs typeface="Calibri"/>
              </a:rPr>
              <a:t>commercialiser. </a:t>
            </a:r>
            <a:r>
              <a:rPr sz="500" b="1" dirty="0">
                <a:latin typeface="Calibri"/>
                <a:cs typeface="Calibri"/>
              </a:rPr>
              <a:t>Le </a:t>
            </a:r>
            <a:r>
              <a:rPr sz="500" b="1" spc="-5" dirty="0">
                <a:latin typeface="Calibri"/>
                <a:cs typeface="Calibri"/>
              </a:rPr>
              <a:t>but  </a:t>
            </a:r>
            <a:r>
              <a:rPr sz="500" b="1" spc="-15" dirty="0">
                <a:latin typeface="Calibri"/>
                <a:cs typeface="Calibri"/>
              </a:rPr>
              <a:t>n’est </a:t>
            </a:r>
            <a:r>
              <a:rPr sz="500" b="1" spc="-5" dirty="0">
                <a:latin typeface="Calibri"/>
                <a:cs typeface="Calibri"/>
              </a:rPr>
              <a:t>pas d’inciter le testeur </a:t>
            </a:r>
            <a:r>
              <a:rPr sz="500" b="1" dirty="0">
                <a:latin typeface="Calibri"/>
                <a:cs typeface="Calibri"/>
              </a:rPr>
              <a:t>à </a:t>
            </a:r>
            <a:r>
              <a:rPr sz="500" b="1" spc="-5" dirty="0">
                <a:latin typeface="Calibri"/>
                <a:cs typeface="Calibri"/>
              </a:rPr>
              <a:t>acheter le </a:t>
            </a:r>
            <a:r>
              <a:rPr sz="500" b="1" spc="-10" dirty="0">
                <a:latin typeface="Calibri"/>
                <a:cs typeface="Calibri"/>
              </a:rPr>
              <a:t>produit, </a:t>
            </a:r>
            <a:r>
              <a:rPr sz="500" b="1" spc="-5" dirty="0">
                <a:latin typeface="Calibri"/>
                <a:cs typeface="Calibri"/>
              </a:rPr>
              <a:t>il doit  </a:t>
            </a:r>
            <a:r>
              <a:rPr sz="500" b="1" dirty="0">
                <a:latin typeface="Calibri"/>
                <a:cs typeface="Calibri"/>
              </a:rPr>
              <a:t>seulement </a:t>
            </a:r>
            <a:r>
              <a:rPr sz="500" b="1" spc="-5" dirty="0">
                <a:latin typeface="Calibri"/>
                <a:cs typeface="Calibri"/>
              </a:rPr>
              <a:t>le </a:t>
            </a:r>
            <a:r>
              <a:rPr sz="500" b="1" spc="-10" dirty="0">
                <a:latin typeface="Calibri"/>
                <a:cs typeface="Calibri"/>
              </a:rPr>
              <a:t>rendre meilleur. </a:t>
            </a:r>
            <a:r>
              <a:rPr sz="500" b="1" dirty="0">
                <a:latin typeface="Calibri"/>
                <a:cs typeface="Calibri"/>
              </a:rPr>
              <a:t>Un </a:t>
            </a:r>
            <a:r>
              <a:rPr sz="500" b="1" spc="-10" dirty="0">
                <a:latin typeface="Calibri"/>
                <a:cs typeface="Calibri"/>
              </a:rPr>
              <a:t>prototype </a:t>
            </a:r>
            <a:r>
              <a:rPr sz="500" b="1" spc="-5" dirty="0">
                <a:latin typeface="Calibri"/>
                <a:cs typeface="Calibri"/>
              </a:rPr>
              <a:t>permet également  </a:t>
            </a:r>
            <a:r>
              <a:rPr sz="500" b="1" spc="-10" dirty="0">
                <a:latin typeface="Calibri"/>
                <a:cs typeface="Calibri"/>
              </a:rPr>
              <a:t>d’aller </a:t>
            </a:r>
            <a:r>
              <a:rPr sz="500" b="1" spc="-5" dirty="0">
                <a:latin typeface="Calibri"/>
                <a:cs typeface="Calibri"/>
              </a:rPr>
              <a:t>démarcher </a:t>
            </a:r>
            <a:r>
              <a:rPr sz="500" b="1" spc="-10" dirty="0">
                <a:latin typeface="Calibri"/>
                <a:cs typeface="Calibri"/>
              </a:rPr>
              <a:t>d’éventuels</a:t>
            </a:r>
            <a:r>
              <a:rPr sz="500" b="1" spc="5" dirty="0">
                <a:latin typeface="Calibri"/>
                <a:cs typeface="Calibri"/>
              </a:rPr>
              <a:t> </a:t>
            </a:r>
            <a:r>
              <a:rPr sz="500" b="1" spc="-10" dirty="0">
                <a:latin typeface="Calibri"/>
                <a:cs typeface="Calibri"/>
              </a:rPr>
              <a:t>investisseurs</a:t>
            </a:r>
            <a:r>
              <a:rPr sz="600" b="1" spc="-10" dirty="0">
                <a:latin typeface="Calibri"/>
                <a:cs typeface="Calibri"/>
              </a:rPr>
              <a:t>.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927" y="1643212"/>
            <a:ext cx="114554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10" dirty="0">
                <a:latin typeface="Calibri"/>
                <a:cs typeface="Calibri"/>
              </a:rPr>
              <a:t>Création d’un prototype, </a:t>
            </a:r>
            <a:r>
              <a:rPr sz="500" b="1" spc="-5" dirty="0">
                <a:latin typeface="Calibri"/>
                <a:cs typeface="Calibri"/>
              </a:rPr>
              <a:t>via </a:t>
            </a:r>
            <a:r>
              <a:rPr sz="500" b="1" spc="-15" dirty="0">
                <a:latin typeface="Calibri"/>
                <a:cs typeface="Calibri"/>
              </a:rPr>
              <a:t>l’outil</a:t>
            </a:r>
            <a:r>
              <a:rPr sz="500" b="1" spc="35" dirty="0">
                <a:latin typeface="Calibri"/>
                <a:cs typeface="Calibri"/>
              </a:rPr>
              <a:t> </a:t>
            </a:r>
            <a:r>
              <a:rPr sz="500" b="1" spc="-5" dirty="0">
                <a:latin typeface="Calibri"/>
                <a:cs typeface="Calibri"/>
              </a:rPr>
              <a:t>InVision</a:t>
            </a:r>
            <a:endParaRPr sz="5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92" y="1918078"/>
            <a:ext cx="181991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400" spc="-10" dirty="0">
                <a:latin typeface="Arial Rounded MT Bold"/>
                <a:cs typeface="Arial Rounded MT Bold"/>
              </a:rPr>
              <a:t>L’erreur </a:t>
            </a:r>
            <a:r>
              <a:rPr sz="400" spc="-5" dirty="0">
                <a:latin typeface="Arial Rounded MT Bold"/>
                <a:cs typeface="Arial Rounded MT Bold"/>
              </a:rPr>
              <a:t>classique faite </a:t>
            </a:r>
            <a:r>
              <a:rPr sz="400" dirty="0">
                <a:latin typeface="Arial Rounded MT Bold"/>
                <a:cs typeface="Arial Rounded MT Bold"/>
              </a:rPr>
              <a:t>par de </a:t>
            </a:r>
            <a:r>
              <a:rPr sz="400" spc="-5" dirty="0">
                <a:latin typeface="Arial Rounded MT Bold"/>
                <a:cs typeface="Arial Rounded MT Bold"/>
              </a:rPr>
              <a:t>nombreuses personnes </a:t>
            </a:r>
            <a:r>
              <a:rPr sz="400" dirty="0">
                <a:latin typeface="Arial Rounded MT Bold"/>
                <a:cs typeface="Arial Rounded MT Bold"/>
              </a:rPr>
              <a:t>consiste à se jeter  en priorité sur la </a:t>
            </a:r>
            <a:r>
              <a:rPr sz="400" spc="-5" dirty="0">
                <a:latin typeface="Arial Rounded MT Bold"/>
                <a:cs typeface="Arial Rounded MT Bold"/>
              </a:rPr>
              <a:t>conception graphique </a:t>
            </a:r>
            <a:r>
              <a:rPr sz="400" dirty="0">
                <a:latin typeface="Arial Rounded MT Bold"/>
                <a:cs typeface="Arial Rounded MT Bold"/>
              </a:rPr>
              <a:t>et le design d’un site Internet,  sans </a:t>
            </a:r>
            <a:r>
              <a:rPr sz="400" spc="-5" dirty="0">
                <a:latin typeface="Arial Rounded MT Bold"/>
                <a:cs typeface="Arial Rounded MT Bold"/>
              </a:rPr>
              <a:t>attacher </a:t>
            </a:r>
            <a:r>
              <a:rPr sz="400" dirty="0">
                <a:latin typeface="Arial Rounded MT Bold"/>
                <a:cs typeface="Arial Rounded MT Bold"/>
              </a:rPr>
              <a:t>suffisamment d’importance à son </a:t>
            </a:r>
            <a:r>
              <a:rPr sz="400" spc="-5" dirty="0">
                <a:latin typeface="Arial Rounded MT Bold"/>
                <a:cs typeface="Arial Rounded MT Bold"/>
              </a:rPr>
              <a:t>ergonomie. </a:t>
            </a:r>
            <a:r>
              <a:rPr sz="400" dirty="0">
                <a:latin typeface="Arial Rounded MT Bold"/>
                <a:cs typeface="Arial Rounded MT Bold"/>
              </a:rPr>
              <a:t>Cette </a:t>
            </a:r>
            <a:r>
              <a:rPr sz="400" spc="-5" dirty="0">
                <a:latin typeface="Arial Rounded MT Bold"/>
                <a:cs typeface="Arial Rounded MT Bold"/>
              </a:rPr>
              <a:t>erreur  </a:t>
            </a:r>
            <a:r>
              <a:rPr sz="400" dirty="0">
                <a:latin typeface="Arial Rounded MT Bold"/>
                <a:cs typeface="Arial Rounded MT Bold"/>
              </a:rPr>
              <a:t>a </a:t>
            </a:r>
            <a:r>
              <a:rPr sz="400" spc="-5" dirty="0">
                <a:latin typeface="Arial Rounded MT Bold"/>
                <a:cs typeface="Arial Rounded MT Bold"/>
              </a:rPr>
              <a:t>souvent </a:t>
            </a:r>
            <a:r>
              <a:rPr sz="400" dirty="0">
                <a:latin typeface="Arial Rounded MT Bold"/>
                <a:cs typeface="Arial Rounded MT Bold"/>
              </a:rPr>
              <a:t>un coût : en </a:t>
            </a:r>
            <a:r>
              <a:rPr sz="400" spc="-5" dirty="0">
                <a:latin typeface="Arial Rounded MT Bold"/>
                <a:cs typeface="Arial Rounded MT Bold"/>
              </a:rPr>
              <a:t>temps, </a:t>
            </a:r>
            <a:r>
              <a:rPr sz="400" dirty="0">
                <a:latin typeface="Arial Rounded MT Bold"/>
                <a:cs typeface="Arial Rounded MT Bold"/>
              </a:rPr>
              <a:t>en </a:t>
            </a:r>
            <a:r>
              <a:rPr sz="400" spc="-5" dirty="0">
                <a:latin typeface="Arial Rounded MT Bold"/>
                <a:cs typeface="Arial Rounded MT Bold"/>
              </a:rPr>
              <a:t>énergie </a:t>
            </a:r>
            <a:r>
              <a:rPr sz="400" dirty="0">
                <a:latin typeface="Arial Rounded MT Bold"/>
                <a:cs typeface="Arial Rounded MT Bold"/>
              </a:rPr>
              <a:t>et bien sûr en </a:t>
            </a:r>
            <a:r>
              <a:rPr sz="400" spc="-5" dirty="0">
                <a:latin typeface="Arial Rounded MT Bold"/>
                <a:cs typeface="Arial Rounded MT Bold"/>
              </a:rPr>
              <a:t>argent, </a:t>
            </a:r>
            <a:r>
              <a:rPr sz="400" dirty="0">
                <a:latin typeface="Arial Rounded MT Bold"/>
                <a:cs typeface="Arial Rounded MT Bold"/>
              </a:rPr>
              <a:t>un beau  design </a:t>
            </a:r>
            <a:r>
              <a:rPr sz="400" spc="-5" dirty="0">
                <a:latin typeface="Arial Rounded MT Bold"/>
                <a:cs typeface="Arial Rounded MT Bold"/>
              </a:rPr>
              <a:t>devant généralement être refait </a:t>
            </a:r>
            <a:r>
              <a:rPr sz="400" dirty="0">
                <a:latin typeface="Arial Rounded MT Bold"/>
                <a:cs typeface="Arial Rounded MT Bold"/>
              </a:rPr>
              <a:t>s’il ne permet pas de bien  présenter tout le</a:t>
            </a:r>
            <a:r>
              <a:rPr sz="400" spc="-5" dirty="0">
                <a:latin typeface="Arial Rounded MT Bold"/>
                <a:cs typeface="Arial Rounded MT Bold"/>
              </a:rPr>
              <a:t> contenu.</a:t>
            </a:r>
            <a:endParaRPr sz="40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Times New Roman"/>
              <a:cs typeface="Times New Roman"/>
            </a:endParaRPr>
          </a:p>
          <a:p>
            <a:pPr marL="23495" marR="15875" algn="ctr">
              <a:lnSpc>
                <a:spcPct val="100000"/>
              </a:lnSpc>
            </a:pPr>
            <a:r>
              <a:rPr sz="400" dirty="0">
                <a:latin typeface="Arial Rounded MT Bold"/>
                <a:cs typeface="Arial Rounded MT Bold"/>
              </a:rPr>
              <a:t>Les </a:t>
            </a:r>
            <a:r>
              <a:rPr sz="400" spc="-5" dirty="0">
                <a:latin typeface="Arial Rounded MT Bold"/>
                <a:cs typeface="Arial Rounded MT Bold"/>
              </a:rPr>
              <a:t>étapes </a:t>
            </a:r>
            <a:r>
              <a:rPr sz="400" dirty="0">
                <a:latin typeface="Arial Rounded MT Bold"/>
                <a:cs typeface="Arial Rounded MT Bold"/>
              </a:rPr>
              <a:t>de </a:t>
            </a:r>
            <a:r>
              <a:rPr sz="400" spc="-5" dirty="0">
                <a:latin typeface="Arial Rounded MT Bold"/>
                <a:cs typeface="Arial Rounded MT Bold"/>
              </a:rPr>
              <a:t>zoning, </a:t>
            </a:r>
            <a:r>
              <a:rPr sz="400" dirty="0">
                <a:latin typeface="Arial Rounded MT Bold"/>
                <a:cs typeface="Arial Rounded MT Bold"/>
              </a:rPr>
              <a:t>de </a:t>
            </a:r>
            <a:r>
              <a:rPr sz="400" spc="-5" dirty="0">
                <a:latin typeface="Arial Rounded MT Bold"/>
                <a:cs typeface="Arial Rounded MT Bold"/>
              </a:rPr>
              <a:t>wireframe </a:t>
            </a:r>
            <a:r>
              <a:rPr sz="400" dirty="0">
                <a:latin typeface="Arial Rounded MT Bold"/>
                <a:cs typeface="Arial Rounded MT Bold"/>
              </a:rPr>
              <a:t>sont </a:t>
            </a:r>
            <a:r>
              <a:rPr sz="400" spc="-5" dirty="0">
                <a:latin typeface="Arial Rounded MT Bold"/>
                <a:cs typeface="Arial Rounded MT Bold"/>
              </a:rPr>
              <a:t>indispensables </a:t>
            </a:r>
            <a:r>
              <a:rPr sz="400" dirty="0">
                <a:latin typeface="Arial Rounded MT Bold"/>
                <a:cs typeface="Arial Rounded MT Bold"/>
              </a:rPr>
              <a:t>dans le  </a:t>
            </a:r>
            <a:r>
              <a:rPr sz="400" spc="-5" dirty="0">
                <a:latin typeface="Arial Rounded MT Bold"/>
                <a:cs typeface="Arial Rounded MT Bold"/>
              </a:rPr>
              <a:t>processus </a:t>
            </a:r>
            <a:r>
              <a:rPr sz="400" dirty="0">
                <a:latin typeface="Arial Rounded MT Bold"/>
                <a:cs typeface="Arial Rounded MT Bold"/>
              </a:rPr>
              <a:t>de la </a:t>
            </a:r>
            <a:r>
              <a:rPr sz="400" spc="-5" dirty="0">
                <a:latin typeface="Arial Rounded MT Bold"/>
                <a:cs typeface="Arial Rounded MT Bold"/>
              </a:rPr>
              <a:t>réalisation </a:t>
            </a:r>
            <a:r>
              <a:rPr sz="400" dirty="0">
                <a:latin typeface="Arial Rounded MT Bold"/>
                <a:cs typeface="Arial Rounded MT Bold"/>
              </a:rPr>
              <a:t>d’un site Internet, et il </a:t>
            </a:r>
            <a:r>
              <a:rPr sz="400" spc="-5" dirty="0">
                <a:latin typeface="Arial Rounded MT Bold"/>
                <a:cs typeface="Arial Rounded MT Bold"/>
              </a:rPr>
              <a:t>faut </a:t>
            </a:r>
            <a:r>
              <a:rPr sz="400" dirty="0">
                <a:latin typeface="Arial Rounded MT Bold"/>
                <a:cs typeface="Arial Rounded MT Bold"/>
              </a:rPr>
              <a:t>donc y porter une  </a:t>
            </a:r>
            <a:r>
              <a:rPr sz="400" spc="-5" dirty="0">
                <a:latin typeface="Arial Rounded MT Bold"/>
                <a:cs typeface="Arial Rounded MT Bold"/>
              </a:rPr>
              <a:t>attention particulière. </a:t>
            </a:r>
            <a:r>
              <a:rPr sz="400" dirty="0">
                <a:latin typeface="Arial Rounded MT Bold"/>
                <a:cs typeface="Arial Rounded MT Bold"/>
              </a:rPr>
              <a:t>Plus le </a:t>
            </a:r>
            <a:r>
              <a:rPr sz="400" spc="-5" dirty="0">
                <a:latin typeface="Arial Rounded MT Bold"/>
                <a:cs typeface="Arial Rounded MT Bold"/>
              </a:rPr>
              <a:t>projet </a:t>
            </a:r>
            <a:r>
              <a:rPr sz="400" dirty="0">
                <a:latin typeface="Arial Rounded MT Bold"/>
                <a:cs typeface="Arial Rounded MT Bold"/>
              </a:rPr>
              <a:t>est </a:t>
            </a:r>
            <a:r>
              <a:rPr sz="400" spc="-5" dirty="0">
                <a:latin typeface="Arial Rounded MT Bold"/>
                <a:cs typeface="Arial Rounded MT Bold"/>
              </a:rPr>
              <a:t>grand, </a:t>
            </a:r>
            <a:r>
              <a:rPr sz="400" dirty="0">
                <a:latin typeface="Arial Rounded MT Bold"/>
                <a:cs typeface="Arial Rounded MT Bold"/>
              </a:rPr>
              <a:t>plus ces outils </a:t>
            </a:r>
            <a:r>
              <a:rPr sz="400" spc="-5" dirty="0">
                <a:latin typeface="Arial Rounded MT Bold"/>
                <a:cs typeface="Arial Rounded MT Bold"/>
              </a:rPr>
              <a:t>prennent  </a:t>
            </a:r>
            <a:r>
              <a:rPr sz="400" dirty="0">
                <a:latin typeface="Arial Rounded MT Bold"/>
                <a:cs typeface="Arial Rounded MT Bold"/>
              </a:rPr>
              <a:t>une place </a:t>
            </a:r>
            <a:r>
              <a:rPr sz="400" spc="-5" dirty="0">
                <a:latin typeface="Arial Rounded MT Bold"/>
                <a:cs typeface="Arial Rounded MT Bold"/>
              </a:rPr>
              <a:t>importante, </a:t>
            </a:r>
            <a:r>
              <a:rPr sz="400" dirty="0">
                <a:latin typeface="Arial Rounded MT Bold"/>
                <a:cs typeface="Arial Rounded MT Bold"/>
              </a:rPr>
              <a:t>dans la </a:t>
            </a:r>
            <a:r>
              <a:rPr sz="400" spc="-5" dirty="0">
                <a:latin typeface="Arial Rounded MT Bold"/>
                <a:cs typeface="Arial Rounded MT Bold"/>
              </a:rPr>
              <a:t>mesure </a:t>
            </a:r>
            <a:r>
              <a:rPr sz="400" dirty="0">
                <a:latin typeface="Arial Rounded MT Bold"/>
                <a:cs typeface="Arial Rounded MT Bold"/>
              </a:rPr>
              <a:t>où ils </a:t>
            </a:r>
            <a:r>
              <a:rPr sz="400" spc="-5" dirty="0">
                <a:latin typeface="Arial Rounded MT Bold"/>
                <a:cs typeface="Arial Rounded MT Bold"/>
              </a:rPr>
              <a:t>facilitent </a:t>
            </a:r>
            <a:r>
              <a:rPr sz="400" dirty="0">
                <a:latin typeface="Arial Rounded MT Bold"/>
                <a:cs typeface="Arial Rounded MT Bold"/>
              </a:rPr>
              <a:t>la </a:t>
            </a:r>
            <a:r>
              <a:rPr sz="400" spc="-5" dirty="0">
                <a:latin typeface="Arial Rounded MT Bold"/>
                <a:cs typeface="Arial Rounded MT Bold"/>
              </a:rPr>
              <a:t>conception </a:t>
            </a:r>
            <a:r>
              <a:rPr sz="400" dirty="0">
                <a:latin typeface="Arial Rounded MT Bold"/>
                <a:cs typeface="Arial Rounded MT Bold"/>
              </a:rPr>
              <a:t>des  </a:t>
            </a:r>
            <a:r>
              <a:rPr sz="400" spc="-5" dirty="0">
                <a:latin typeface="Arial Rounded MT Bold"/>
                <a:cs typeface="Arial Rounded MT Bold"/>
              </a:rPr>
              <a:t>projets.</a:t>
            </a:r>
            <a:endParaRPr sz="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802" y="0"/>
            <a:ext cx="183578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500" b="1" spc="20" dirty="0">
                <a:latin typeface="Calibri"/>
                <a:cs typeface="Calibri"/>
              </a:rPr>
              <a:t>Contrairement </a:t>
            </a:r>
            <a:r>
              <a:rPr sz="500" b="1" spc="25" dirty="0">
                <a:latin typeface="Calibri"/>
                <a:cs typeface="Calibri"/>
              </a:rPr>
              <a:t>aux </a:t>
            </a:r>
            <a:r>
              <a:rPr sz="500" b="1" spc="40" dirty="0">
                <a:latin typeface="Calibri"/>
                <a:cs typeface="Calibri"/>
              </a:rPr>
              <a:t>maque†es </a:t>
            </a:r>
            <a:r>
              <a:rPr sz="500" b="1" spc="30" dirty="0">
                <a:latin typeface="Calibri"/>
                <a:cs typeface="Calibri"/>
              </a:rPr>
              <a:t>et schémas </a:t>
            </a:r>
            <a:r>
              <a:rPr sz="500" b="1" spc="20" dirty="0">
                <a:latin typeface="Calibri"/>
                <a:cs typeface="Calibri"/>
              </a:rPr>
              <a:t>qui sont </a:t>
            </a:r>
            <a:r>
              <a:rPr sz="500" b="1" spc="15" dirty="0">
                <a:latin typeface="Calibri"/>
                <a:cs typeface="Calibri"/>
              </a:rPr>
              <a:t>statiques,  </a:t>
            </a:r>
            <a:r>
              <a:rPr sz="500" b="1" spc="20" dirty="0">
                <a:latin typeface="Calibri"/>
                <a:cs typeface="Calibri"/>
              </a:rPr>
              <a:t>le prototype est </a:t>
            </a:r>
            <a:r>
              <a:rPr sz="500" b="1" spc="15" dirty="0">
                <a:latin typeface="Calibri"/>
                <a:cs typeface="Calibri"/>
              </a:rPr>
              <a:t>interactif. </a:t>
            </a:r>
            <a:r>
              <a:rPr sz="500" b="1" spc="20" dirty="0">
                <a:latin typeface="Calibri"/>
                <a:cs typeface="Calibri"/>
              </a:rPr>
              <a:t>Il </a:t>
            </a:r>
            <a:r>
              <a:rPr sz="500" b="1" spc="25" dirty="0">
                <a:latin typeface="Calibri"/>
                <a:cs typeface="Calibri"/>
              </a:rPr>
              <a:t>ne </a:t>
            </a:r>
            <a:r>
              <a:rPr sz="500" b="1" spc="20" dirty="0">
                <a:latin typeface="Calibri"/>
                <a:cs typeface="Calibri"/>
              </a:rPr>
              <a:t>sera </a:t>
            </a:r>
            <a:r>
              <a:rPr sz="500" b="1" spc="15" dirty="0">
                <a:latin typeface="Calibri"/>
                <a:cs typeface="Calibri"/>
              </a:rPr>
              <a:t>utile </a:t>
            </a:r>
            <a:r>
              <a:rPr sz="500" b="1" spc="10" dirty="0">
                <a:latin typeface="Calibri"/>
                <a:cs typeface="Calibri"/>
              </a:rPr>
              <a:t>qu’à </a:t>
            </a:r>
            <a:r>
              <a:rPr sz="500" b="1" spc="15" dirty="0">
                <a:latin typeface="Calibri"/>
                <a:cs typeface="Calibri"/>
              </a:rPr>
              <a:t>partir </a:t>
            </a:r>
            <a:r>
              <a:rPr sz="500" b="1" spc="25" dirty="0">
                <a:latin typeface="Calibri"/>
                <a:cs typeface="Calibri"/>
              </a:rPr>
              <a:t>du  </a:t>
            </a:r>
            <a:r>
              <a:rPr sz="500" b="1" spc="35" dirty="0">
                <a:latin typeface="Calibri"/>
                <a:cs typeface="Calibri"/>
              </a:rPr>
              <a:t>moment </a:t>
            </a:r>
            <a:r>
              <a:rPr sz="500" b="1" spc="25" dirty="0">
                <a:latin typeface="Calibri"/>
                <a:cs typeface="Calibri"/>
              </a:rPr>
              <a:t>où </a:t>
            </a:r>
            <a:r>
              <a:rPr sz="500" b="1" spc="20" dirty="0">
                <a:latin typeface="Calibri"/>
                <a:cs typeface="Calibri"/>
              </a:rPr>
              <a:t>quelqu’un </a:t>
            </a:r>
            <a:r>
              <a:rPr sz="500" b="1" spc="25" dirty="0">
                <a:latin typeface="Calibri"/>
                <a:cs typeface="Calibri"/>
              </a:rPr>
              <a:t>devra montrer </a:t>
            </a:r>
            <a:r>
              <a:rPr sz="500" b="1" spc="30" dirty="0">
                <a:latin typeface="Calibri"/>
                <a:cs typeface="Calibri"/>
              </a:rPr>
              <a:t>comment </a:t>
            </a:r>
            <a:r>
              <a:rPr sz="500" b="1" spc="25" dirty="0">
                <a:latin typeface="Calibri"/>
                <a:cs typeface="Calibri"/>
              </a:rPr>
              <a:t>quelque  chose </a:t>
            </a:r>
            <a:r>
              <a:rPr sz="500" b="1" spc="20" dirty="0">
                <a:latin typeface="Calibri"/>
                <a:cs typeface="Calibri"/>
              </a:rPr>
              <a:t>doit fonctionner </a:t>
            </a:r>
            <a:r>
              <a:rPr sz="500" b="1" spc="25" dirty="0">
                <a:latin typeface="Calibri"/>
                <a:cs typeface="Calibri"/>
              </a:rPr>
              <a:t>ou </a:t>
            </a:r>
            <a:r>
              <a:rPr sz="500" b="1" spc="30" dirty="0">
                <a:latin typeface="Calibri"/>
                <a:cs typeface="Calibri"/>
              </a:rPr>
              <a:t>à </a:t>
            </a:r>
            <a:r>
              <a:rPr sz="500" b="1" spc="20" dirty="0">
                <a:latin typeface="Calibri"/>
                <a:cs typeface="Calibri"/>
              </a:rPr>
              <a:t>quoi </a:t>
            </a:r>
            <a:r>
              <a:rPr sz="500" b="1" spc="10" dirty="0">
                <a:latin typeface="Calibri"/>
                <a:cs typeface="Calibri"/>
              </a:rPr>
              <a:t>il </a:t>
            </a:r>
            <a:r>
              <a:rPr sz="500" b="1" spc="20" dirty="0">
                <a:latin typeface="Calibri"/>
                <a:cs typeface="Calibri"/>
              </a:rPr>
              <a:t>doit ressembler. </a:t>
            </a:r>
            <a:r>
              <a:rPr sz="500" b="1" spc="25" dirty="0">
                <a:latin typeface="Calibri"/>
                <a:cs typeface="Calibri"/>
              </a:rPr>
              <a:t>Cela peut  rapidement </a:t>
            </a:r>
            <a:r>
              <a:rPr sz="500" b="1" spc="20" dirty="0">
                <a:latin typeface="Calibri"/>
                <a:cs typeface="Calibri"/>
              </a:rPr>
              <a:t>être le </a:t>
            </a:r>
            <a:r>
              <a:rPr sz="500" b="1" spc="25" dirty="0">
                <a:latin typeface="Calibri"/>
                <a:cs typeface="Calibri"/>
              </a:rPr>
              <a:t>cas </a:t>
            </a:r>
            <a:r>
              <a:rPr sz="500" b="1" spc="20" dirty="0">
                <a:latin typeface="Calibri"/>
                <a:cs typeface="Calibri"/>
              </a:rPr>
              <a:t>pour </a:t>
            </a:r>
            <a:r>
              <a:rPr sz="500" b="1" spc="25" dirty="0">
                <a:latin typeface="Calibri"/>
                <a:cs typeface="Calibri"/>
              </a:rPr>
              <a:t>un </a:t>
            </a:r>
            <a:r>
              <a:rPr sz="500" b="1" spc="15" dirty="0">
                <a:latin typeface="Calibri"/>
                <a:cs typeface="Calibri"/>
              </a:rPr>
              <a:t>site </a:t>
            </a:r>
            <a:r>
              <a:rPr sz="500" b="1" spc="40" dirty="0">
                <a:latin typeface="Calibri"/>
                <a:cs typeface="Calibri"/>
              </a:rPr>
              <a:t>web </a:t>
            </a:r>
            <a:r>
              <a:rPr sz="500" b="1" spc="25" dirty="0">
                <a:latin typeface="Calibri"/>
                <a:cs typeface="Calibri"/>
              </a:rPr>
              <a:t>ou une </a:t>
            </a:r>
            <a:r>
              <a:rPr sz="500" b="1" spc="20" dirty="0">
                <a:latin typeface="Calibri"/>
                <a:cs typeface="Calibri"/>
              </a:rPr>
              <a:t>application  </a:t>
            </a:r>
            <a:r>
              <a:rPr sz="500" b="1" spc="25" dirty="0">
                <a:latin typeface="Calibri"/>
                <a:cs typeface="Calibri"/>
              </a:rPr>
              <a:t>mobile </a:t>
            </a:r>
            <a:r>
              <a:rPr sz="500" b="1" spc="30" dirty="0">
                <a:latin typeface="Calibri"/>
                <a:cs typeface="Calibri"/>
              </a:rPr>
              <a:t>vu </a:t>
            </a:r>
            <a:r>
              <a:rPr sz="500" b="1" spc="20" dirty="0">
                <a:latin typeface="Calibri"/>
                <a:cs typeface="Calibri"/>
              </a:rPr>
              <a:t>le grand </a:t>
            </a:r>
            <a:r>
              <a:rPr sz="500" b="1" spc="25" dirty="0">
                <a:latin typeface="Calibri"/>
                <a:cs typeface="Calibri"/>
              </a:rPr>
              <a:t>nombre de </a:t>
            </a:r>
            <a:r>
              <a:rPr sz="500" b="1" spc="20" dirty="0">
                <a:latin typeface="Calibri"/>
                <a:cs typeface="Calibri"/>
              </a:rPr>
              <a:t>fonctionnalités</a:t>
            </a:r>
            <a:r>
              <a:rPr sz="500" b="1" spc="30" dirty="0">
                <a:latin typeface="Calibri"/>
                <a:cs typeface="Calibri"/>
              </a:rPr>
              <a:t> </a:t>
            </a:r>
            <a:r>
              <a:rPr sz="500" b="1" spc="20" dirty="0">
                <a:latin typeface="Calibri"/>
                <a:cs typeface="Calibri"/>
              </a:rPr>
              <a:t>présentes.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Le </a:t>
            </a:r>
            <a:r>
              <a:rPr spc="20" dirty="0"/>
              <a:t>prototype </a:t>
            </a:r>
            <a:r>
              <a:rPr spc="25" dirty="0"/>
              <a:t>peut </a:t>
            </a:r>
            <a:r>
              <a:rPr spc="15" dirty="0"/>
              <a:t>avoir </a:t>
            </a:r>
            <a:r>
              <a:rPr spc="25" dirty="0"/>
              <a:t>un </a:t>
            </a:r>
            <a:r>
              <a:rPr spc="20" dirty="0"/>
              <a:t>but </a:t>
            </a:r>
            <a:r>
              <a:rPr spc="25" dirty="0"/>
              <a:t>uniquement expérimental  </a:t>
            </a:r>
            <a:r>
              <a:rPr spc="20" dirty="0"/>
              <a:t>sans </a:t>
            </a:r>
            <a:r>
              <a:rPr spc="15" dirty="0"/>
              <a:t>réutilisation </a:t>
            </a:r>
            <a:r>
              <a:rPr spc="20" dirty="0"/>
              <a:t>dans le </a:t>
            </a:r>
            <a:r>
              <a:rPr spc="15" dirty="0"/>
              <a:t>projet </a:t>
            </a:r>
            <a:r>
              <a:rPr spc="25" dirty="0"/>
              <a:t>réel ou </a:t>
            </a:r>
            <a:r>
              <a:rPr spc="20" dirty="0"/>
              <a:t>être </a:t>
            </a:r>
            <a:r>
              <a:rPr spc="15" dirty="0"/>
              <a:t>réalisé </a:t>
            </a:r>
            <a:r>
              <a:rPr spc="35" dirty="0"/>
              <a:t>comme  </a:t>
            </a:r>
            <a:r>
              <a:rPr spc="25" dirty="0"/>
              <a:t>une première </a:t>
            </a:r>
            <a:r>
              <a:rPr spc="20" dirty="0"/>
              <a:t>version </a:t>
            </a:r>
            <a:r>
              <a:rPr spc="25" dirty="0"/>
              <a:t>du </a:t>
            </a:r>
            <a:r>
              <a:rPr spc="15" dirty="0"/>
              <a:t>projet </a:t>
            </a:r>
            <a:r>
              <a:rPr spc="35" dirty="0"/>
              <a:t>en </a:t>
            </a:r>
            <a:r>
              <a:rPr spc="20" dirty="0"/>
              <a:t>cours </a:t>
            </a:r>
            <a:r>
              <a:rPr spc="25" dirty="0"/>
              <a:t>de</a:t>
            </a:r>
            <a:r>
              <a:rPr spc="10" dirty="0"/>
              <a:t> </a:t>
            </a:r>
            <a:r>
              <a:rPr spc="20" dirty="0"/>
              <a:t>production.</a:t>
            </a:r>
          </a:p>
          <a:p>
            <a:pPr marL="38735" algn="ctr">
              <a:lnSpc>
                <a:spcPts val="1510"/>
              </a:lnSpc>
            </a:pPr>
            <a:r>
              <a:rPr sz="1500" b="0" dirty="0">
                <a:latin typeface="Chiller"/>
                <a:cs typeface="Chiller"/>
              </a:rPr>
              <a:t>Resumer</a:t>
            </a:r>
            <a:endParaRPr sz="1500">
              <a:latin typeface="Chiller"/>
              <a:cs typeface="Chiller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878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Rounded MT Bold</vt:lpstr>
      <vt:lpstr>Bell MT</vt:lpstr>
      <vt:lpstr>Broadway</vt:lpstr>
      <vt:lpstr>Calibri</vt:lpstr>
      <vt:lpstr>Chiller</vt:lpstr>
      <vt:lpstr>Times New Roman</vt:lpstr>
      <vt:lpstr>Office Theme</vt:lpstr>
      <vt:lpstr>Quelle est la différence entre le  Zoning, Wireframe, Mockup et  Prototype ?</vt:lpstr>
      <vt:lpstr>PowerPoint Presentation</vt:lpstr>
      <vt:lpstr>PowerPoint Presentation</vt:lpstr>
      <vt:lpstr>PowerPoint Presentation</vt:lpstr>
      <vt:lpstr>Le prototype peut avoir un but uniquement expérimental  sans réutilisation dans le projet réel ou être réalisé comme  une première version du projet en cours de production. Resumer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MergedFile</dc:title>
  <cp:lastModifiedBy>Cherkaoui Yassine</cp:lastModifiedBy>
  <cp:revision>1</cp:revision>
  <dcterms:created xsi:type="dcterms:W3CDTF">2019-11-25T10:07:21Z</dcterms:created>
  <dcterms:modified xsi:type="dcterms:W3CDTF">2019-11-25T10:08:46Z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Photoshop CC 2019 (Windows)</vt:lpwstr>
  </property>
  <property fmtid="{D5CDD505-2E9C-101B-9397-08002B2CF9AE}" pid="4" name="LastSaved">
    <vt:filetime>2019-11-25T00:00:00Z</vt:filetime>
  </property>
</Properties>
</file>