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56" r:id="rId2"/>
    <p:sldId id="322" r:id="rId3"/>
    <p:sldId id="316" r:id="rId4"/>
    <p:sldId id="331" r:id="rId5"/>
    <p:sldId id="285" r:id="rId6"/>
    <p:sldId id="261" r:id="rId7"/>
    <p:sldId id="33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Inter" panose="020B0604020202020204" charset="0"/>
      <p:regular r:id="rId14"/>
      <p:bold r:id="rId15"/>
    </p:embeddedFont>
    <p:embeddedFont>
      <p:font typeface="Poppi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 Kerm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99"/>
    <a:srgbClr val="74F143"/>
    <a:srgbClr val="21BA72"/>
    <a:srgbClr val="FF8B8B"/>
    <a:srgbClr val="C9A4E4"/>
    <a:srgbClr val="C7F9B4"/>
    <a:srgbClr val="FFC000"/>
    <a:srgbClr val="FAED00"/>
    <a:srgbClr val="A0E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61B47-B892-4B62-86A5-DC139BD8459D}">
  <a:tblStyle styleId="{8ED61B47-B892-4B62-86A5-DC139BD8459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E1C263-982C-4268-9D74-BC9EB24E182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3850" autoAdjust="0"/>
  </p:normalViewPr>
  <p:slideViewPr>
    <p:cSldViewPr snapToGrid="0">
      <p:cViewPr varScale="1">
        <p:scale>
          <a:sx n="82" d="100"/>
          <a:sy n="82" d="100"/>
        </p:scale>
        <p:origin x="950" y="86"/>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54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c2fa9edd72_1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2c2fa9edd72_1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56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889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374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c2b830ee81_3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2b830ee81_3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2c2b830ee81_3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c2fa9edd72_1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2c2fa9edd72_1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370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Int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Inte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a:spLocks noGrp="1"/>
          </p:cNvSpPr>
          <p:nvPr>
            <p:ph type="pic" idx="2"/>
          </p:nvPr>
        </p:nvSpPr>
        <p:spPr>
          <a:xfrm>
            <a:off x="5183188" y="987425"/>
            <a:ext cx="6172200" cy="4873625"/>
          </a:xfrm>
          <a:prstGeom prst="rect">
            <a:avLst/>
          </a:prstGeom>
          <a:noFill/>
          <a:ln>
            <a:noFill/>
          </a:ln>
        </p:spPr>
      </p:sp>
      <p:sp>
        <p:nvSpPr>
          <p:cNvPr id="76" name="Google Shape;76;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28"/>
        <p:cNvGrpSpPr/>
        <p:nvPr/>
      </p:nvGrpSpPr>
      <p:grpSpPr>
        <a:xfrm>
          <a:off x="0" y="0"/>
          <a:ext cx="0" cy="0"/>
          <a:chOff x="0" y="0"/>
          <a:chExt cx="0" cy="0"/>
        </a:xfrm>
      </p:grpSpPr>
      <p:sp>
        <p:nvSpPr>
          <p:cNvPr id="29" name="Google Shape;29;p6"/>
          <p:cNvSpPr>
            <a:spLocks noGrp="1"/>
          </p:cNvSpPr>
          <p:nvPr>
            <p:ph type="pic" idx="2"/>
          </p:nvPr>
        </p:nvSpPr>
        <p:spPr>
          <a:xfrm>
            <a:off x="4655151" y="523875"/>
            <a:ext cx="3841149" cy="5810250"/>
          </a:xfrm>
          <a:prstGeom prst="rect">
            <a:avLst/>
          </a:prstGeom>
          <a:solidFill>
            <a:schemeClr val="lt1"/>
          </a:solidFill>
          <a:ln>
            <a:noFill/>
          </a:ln>
        </p:spPr>
      </p:sp>
      <p:sp>
        <p:nvSpPr>
          <p:cNvPr id="30" name="Google Shape;30;p6"/>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6_Title Slide">
  <p:cSld name="16_Title Slide">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Inter"/>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Inter"/>
              <a:buNone/>
              <a:defRPr sz="4400" b="0" i="0" u="none" strike="noStrike" cap="none">
                <a:solidFill>
                  <a:schemeClr val="dk1"/>
                </a:solidFill>
                <a:latin typeface="Inter"/>
                <a:ea typeface="Inter"/>
                <a:cs typeface="Inter"/>
                <a:sym typeface="Int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a:ea typeface="Poppins"/>
                <a:cs typeface="Poppins"/>
                <a:sym typeface="Poppins"/>
              </a:defRPr>
            </a:lvl1pPr>
            <a:lvl2pPr marL="0" marR="0" lvl="1" indent="0" algn="r" rtl="0">
              <a:spcBef>
                <a:spcPts val="0"/>
              </a:spcBef>
              <a:buNone/>
              <a:defRPr sz="1200" b="0" i="0" u="none" strike="noStrike" cap="none">
                <a:solidFill>
                  <a:srgbClr val="888888"/>
                </a:solidFill>
                <a:latin typeface="Poppins"/>
                <a:ea typeface="Poppins"/>
                <a:cs typeface="Poppins"/>
                <a:sym typeface="Poppins"/>
              </a:defRPr>
            </a:lvl2pPr>
            <a:lvl3pPr marL="0" marR="0" lvl="2" indent="0" algn="r" rtl="0">
              <a:spcBef>
                <a:spcPts val="0"/>
              </a:spcBef>
              <a:buNone/>
              <a:defRPr sz="1200" b="0" i="0" u="none" strike="noStrike" cap="none">
                <a:solidFill>
                  <a:srgbClr val="888888"/>
                </a:solidFill>
                <a:latin typeface="Poppins"/>
                <a:ea typeface="Poppins"/>
                <a:cs typeface="Poppins"/>
                <a:sym typeface="Poppins"/>
              </a:defRPr>
            </a:lvl3pPr>
            <a:lvl4pPr marL="0" marR="0" lvl="3" indent="0" algn="r" rtl="0">
              <a:spcBef>
                <a:spcPts val="0"/>
              </a:spcBef>
              <a:buNone/>
              <a:defRPr sz="1200" b="0" i="0" u="none" strike="noStrike" cap="none">
                <a:solidFill>
                  <a:srgbClr val="888888"/>
                </a:solidFill>
                <a:latin typeface="Poppins"/>
                <a:ea typeface="Poppins"/>
                <a:cs typeface="Poppins"/>
                <a:sym typeface="Poppins"/>
              </a:defRPr>
            </a:lvl4pPr>
            <a:lvl5pPr marL="0" marR="0" lvl="4" indent="0" algn="r" rtl="0">
              <a:spcBef>
                <a:spcPts val="0"/>
              </a:spcBef>
              <a:buNone/>
              <a:defRPr sz="1200" b="0" i="0" u="none" strike="noStrike" cap="none">
                <a:solidFill>
                  <a:srgbClr val="888888"/>
                </a:solidFill>
                <a:latin typeface="Poppins"/>
                <a:ea typeface="Poppins"/>
                <a:cs typeface="Poppins"/>
                <a:sym typeface="Poppins"/>
              </a:defRPr>
            </a:lvl5pPr>
            <a:lvl6pPr marL="0" marR="0" lvl="5" indent="0" algn="r" rtl="0">
              <a:spcBef>
                <a:spcPts val="0"/>
              </a:spcBef>
              <a:buNone/>
              <a:defRPr sz="1200" b="0" i="0" u="none" strike="noStrike" cap="none">
                <a:solidFill>
                  <a:srgbClr val="888888"/>
                </a:solidFill>
                <a:latin typeface="Poppins"/>
                <a:ea typeface="Poppins"/>
                <a:cs typeface="Poppins"/>
                <a:sym typeface="Poppins"/>
              </a:defRPr>
            </a:lvl6pPr>
            <a:lvl7pPr marL="0" marR="0" lvl="6" indent="0" algn="r" rtl="0">
              <a:spcBef>
                <a:spcPts val="0"/>
              </a:spcBef>
              <a:buNone/>
              <a:defRPr sz="1200" b="0" i="0" u="none" strike="noStrike" cap="none">
                <a:solidFill>
                  <a:srgbClr val="888888"/>
                </a:solidFill>
                <a:latin typeface="Poppins"/>
                <a:ea typeface="Poppins"/>
                <a:cs typeface="Poppins"/>
                <a:sym typeface="Poppins"/>
              </a:defRPr>
            </a:lvl7pPr>
            <a:lvl8pPr marL="0" marR="0" lvl="7" indent="0" algn="r" rtl="0">
              <a:spcBef>
                <a:spcPts val="0"/>
              </a:spcBef>
              <a:buNone/>
              <a:defRPr sz="1200" b="0" i="0" u="none" strike="noStrike" cap="none">
                <a:solidFill>
                  <a:srgbClr val="888888"/>
                </a:solidFill>
                <a:latin typeface="Poppins"/>
                <a:ea typeface="Poppins"/>
                <a:cs typeface="Poppins"/>
                <a:sym typeface="Poppins"/>
              </a:defRPr>
            </a:lvl8pPr>
            <a:lvl9pPr marL="0" marR="0" lvl="8" indent="0" algn="r" rtl="0">
              <a:spcBef>
                <a:spcPts val="0"/>
              </a:spcBef>
              <a:buNone/>
              <a:defRPr sz="1200" b="0" i="0" u="none" strike="noStrike" cap="none">
                <a:solidFill>
                  <a:srgbClr val="888888"/>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pic>
        <p:nvPicPr>
          <p:cNvPr id="7" name="Image 6">
            <a:extLst>
              <a:ext uri="{FF2B5EF4-FFF2-40B4-BE49-F238E27FC236}">
                <a16:creationId xmlns:a16="http://schemas.microsoft.com/office/drawing/2014/main" id="{04E720DD-2C32-4C94-83F8-BABDAFB28646}"/>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96000"/>
                    </a14:imgEffect>
                  </a14:imgLayer>
                </a14:imgProps>
              </a:ext>
            </a:extLst>
          </a:blip>
          <a:srcRect t="1708" r="244" b="14460"/>
          <a:stretch/>
        </p:blipFill>
        <p:spPr>
          <a:xfrm>
            <a:off x="-124408" y="-6405"/>
            <a:ext cx="12316408" cy="6908544"/>
          </a:xfrm>
          <a:prstGeom prst="rect">
            <a:avLst/>
          </a:prstGeom>
        </p:spPr>
      </p:pic>
      <p:sp>
        <p:nvSpPr>
          <p:cNvPr id="8" name="Rectangle 7">
            <a:extLst>
              <a:ext uri="{FF2B5EF4-FFF2-40B4-BE49-F238E27FC236}">
                <a16:creationId xmlns:a16="http://schemas.microsoft.com/office/drawing/2014/main" id="{AE4FE5DF-25D6-4416-964B-16C99E5C97A2}"/>
              </a:ext>
            </a:extLst>
          </p:cNvPr>
          <p:cNvSpPr/>
          <p:nvPr/>
        </p:nvSpPr>
        <p:spPr>
          <a:xfrm>
            <a:off x="-124408" y="-6405"/>
            <a:ext cx="12316408" cy="6925499"/>
          </a:xfrm>
          <a:prstGeom prst="rect">
            <a:avLst/>
          </a:prstGeom>
          <a:gradFill>
            <a:gsLst>
              <a:gs pos="100000">
                <a:srgbClr val="00B0F0">
                  <a:alpha val="60000"/>
                </a:srgbClr>
              </a:gs>
              <a:gs pos="0">
                <a:schemeClr val="tx2">
                  <a:alpha val="60000"/>
                </a:schemeClr>
              </a:gs>
              <a:gs pos="73000">
                <a:schemeClr val="tx2">
                  <a:lumMod val="60000"/>
                  <a:lumOff val="40000"/>
                  <a:alpha val="60000"/>
                </a:schemeClr>
              </a:gs>
              <a:gs pos="2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0" name="Google Shape;110;p18"/>
          <p:cNvSpPr txBox="1">
            <a:spLocks noGrp="1"/>
          </p:cNvSpPr>
          <p:nvPr>
            <p:ph type="sldNum" idx="12"/>
          </p:nvPr>
        </p:nvSpPr>
        <p:spPr>
          <a:xfrm>
            <a:off x="11180445" y="639409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3" name="Google Shape;104;p18"/>
          <p:cNvSpPr txBox="1"/>
          <p:nvPr/>
        </p:nvSpPr>
        <p:spPr>
          <a:xfrm>
            <a:off x="3299862" y="1591953"/>
            <a:ext cx="9016545" cy="2308284"/>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7200" b="1" dirty="0">
                <a:solidFill>
                  <a:schemeClr val="bg1"/>
                </a:solidFill>
                <a:latin typeface="Poppins" panose="00000500000000000000" pitchFamily="2" charset="0"/>
                <a:ea typeface="Inter"/>
                <a:cs typeface="Poppins" panose="00000500000000000000" pitchFamily="2" charset="0"/>
                <a:sym typeface="Inter"/>
              </a:rPr>
              <a:t>Fast Tag Fraud </a:t>
            </a:r>
            <a:r>
              <a:rPr lang="en-US" sz="7200" b="1" i="0" u="none" strike="noStrike" cap="none" dirty="0">
                <a:solidFill>
                  <a:schemeClr val="bg1"/>
                </a:solidFill>
                <a:latin typeface="Poppins" panose="00000500000000000000" pitchFamily="2" charset="0"/>
                <a:ea typeface="Inter"/>
                <a:cs typeface="Poppins" panose="00000500000000000000" pitchFamily="2" charset="0"/>
                <a:sym typeface="Inter"/>
              </a:rPr>
              <a:t>Analysis</a:t>
            </a:r>
            <a:endParaRPr sz="7200" b="1" i="0" u="none" strike="noStrike" cap="none" dirty="0">
              <a:solidFill>
                <a:schemeClr val="bg1"/>
              </a:solidFill>
              <a:latin typeface="Poppins" panose="00000500000000000000" pitchFamily="2" charset="0"/>
              <a:ea typeface="Inter"/>
              <a:cs typeface="Poppins" panose="00000500000000000000" pitchFamily="2" charset="0"/>
              <a:sym typeface="Inter"/>
            </a:endParaRPr>
          </a:p>
        </p:txBody>
      </p:sp>
      <p:sp>
        <p:nvSpPr>
          <p:cNvPr id="4" name="Google Shape;109;p18"/>
          <p:cNvSpPr txBox="1"/>
          <p:nvPr/>
        </p:nvSpPr>
        <p:spPr>
          <a:xfrm>
            <a:off x="1464537" y="4496951"/>
            <a:ext cx="7098438" cy="129263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Yassine </a:t>
            </a:r>
            <a:r>
              <a:rPr lang="en-US" sz="1800" dirty="0" err="1">
                <a:solidFill>
                  <a:schemeClr val="bg1"/>
                </a:solidFill>
                <a:latin typeface="Poppins"/>
                <a:ea typeface="Poppins"/>
                <a:cs typeface="Poppins"/>
                <a:sym typeface="Poppins"/>
              </a:rPr>
              <a:t>Marrekchi</a:t>
            </a:r>
            <a:r>
              <a:rPr lang="en-US" sz="1800" dirty="0">
                <a:solidFill>
                  <a:schemeClr val="bg1"/>
                </a:solidFill>
                <a:latin typeface="Poppins"/>
                <a:ea typeface="Poppins"/>
                <a:cs typeface="Poppins"/>
                <a:sym typeface="Poppins"/>
              </a:rPr>
              <a:t> </a:t>
            </a:r>
          </a:p>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Business Analytics Student </a:t>
            </a:r>
          </a:p>
          <a:p>
            <a:pPr marL="0" lvl="0" indent="0" rtl="0">
              <a:spcBef>
                <a:spcPts val="0"/>
              </a:spcBef>
              <a:spcAft>
                <a:spcPts val="0"/>
              </a:spcAft>
              <a:buClr>
                <a:schemeClr val="dk1"/>
              </a:buClr>
              <a:buFont typeface="Arial"/>
              <a:buNone/>
            </a:pPr>
            <a:r>
              <a:rPr lang="en-US" sz="1800" dirty="0">
                <a:solidFill>
                  <a:schemeClr val="bg1"/>
                </a:solidFill>
                <a:latin typeface="Poppins"/>
                <a:ea typeface="Poppins"/>
                <a:cs typeface="Poppins"/>
                <a:sym typeface="Poppins"/>
              </a:rPr>
              <a:t>@Tunis-Business-School</a:t>
            </a:r>
          </a:p>
          <a:p>
            <a:pPr marL="0" lvl="0" indent="0" rtl="0">
              <a:spcBef>
                <a:spcPts val="0"/>
              </a:spcBef>
              <a:spcAft>
                <a:spcPts val="0"/>
              </a:spcAft>
              <a:buClr>
                <a:schemeClr val="dk1"/>
              </a:buClr>
              <a:buFont typeface="Arial"/>
              <a:buNone/>
            </a:pPr>
            <a:r>
              <a:rPr lang="fr-FR" sz="1800" dirty="0">
                <a:solidFill>
                  <a:schemeClr val="bg1"/>
                </a:solidFill>
                <a:latin typeface="Poppins"/>
                <a:ea typeface="Poppins"/>
                <a:cs typeface="Poppins"/>
                <a:sym typeface="Poppins"/>
              </a:rPr>
              <a:t>June 2024</a:t>
            </a:r>
            <a:endParaRPr sz="1800" dirty="0">
              <a:solidFill>
                <a:schemeClr val="bg1"/>
              </a:solidFill>
              <a:latin typeface="Poppins"/>
              <a:ea typeface="Poppins"/>
              <a:cs typeface="Poppins"/>
              <a:sym typeface="Poppins"/>
            </a:endParaRPr>
          </a:p>
        </p:txBody>
      </p:sp>
      <p:sp>
        <p:nvSpPr>
          <p:cNvPr id="26" name="Rectangle : coins arrondis 25">
            <a:extLst>
              <a:ext uri="{FF2B5EF4-FFF2-40B4-BE49-F238E27FC236}">
                <a16:creationId xmlns:a16="http://schemas.microsoft.com/office/drawing/2014/main" id="{94290D9C-6E56-33DD-9B58-518F1B8D7957}"/>
              </a:ext>
            </a:extLst>
          </p:cNvPr>
          <p:cNvSpPr/>
          <p:nvPr/>
        </p:nvSpPr>
        <p:spPr>
          <a:xfrm>
            <a:off x="694168" y="590309"/>
            <a:ext cx="10803663" cy="5624258"/>
          </a:xfrm>
          <a:prstGeom prst="roundRect">
            <a:avLst>
              <a:gd name="adj" fmla="val 10287"/>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nvGrpSpPr>
          <p:cNvPr id="29" name="Groupe 28">
            <a:extLst>
              <a:ext uri="{FF2B5EF4-FFF2-40B4-BE49-F238E27FC236}">
                <a16:creationId xmlns:a16="http://schemas.microsoft.com/office/drawing/2014/main" id="{16D0D8BB-22B4-2440-86BD-E122DE23C427}"/>
              </a:ext>
            </a:extLst>
          </p:cNvPr>
          <p:cNvGrpSpPr/>
          <p:nvPr/>
        </p:nvGrpSpPr>
        <p:grpSpPr>
          <a:xfrm>
            <a:off x="10138168" y="4937130"/>
            <a:ext cx="879676" cy="856527"/>
            <a:chOff x="10138168" y="4937130"/>
            <a:chExt cx="879676" cy="856527"/>
          </a:xfrm>
        </p:grpSpPr>
        <p:pic>
          <p:nvPicPr>
            <p:cNvPr id="25" name="Image 24" descr="Une image contenant Graphique, symbole, Police, ligne&#10;&#10;Description générée automatiquement">
              <a:extLst>
                <a:ext uri="{FF2B5EF4-FFF2-40B4-BE49-F238E27FC236}">
                  <a16:creationId xmlns:a16="http://schemas.microsoft.com/office/drawing/2014/main" id="{15CE0C88-B585-E352-4BF2-0DF53A0077F5}"/>
                </a:ext>
              </a:extLst>
            </p:cNvPr>
            <p:cNvPicPr>
              <a:picLocks noChangeAspect="1"/>
            </p:cNvPicPr>
            <p:nvPr/>
          </p:nvPicPr>
          <p:blipFill>
            <a:blip r:embed="rId5"/>
            <a:stretch>
              <a:fillRect/>
            </a:stretch>
          </p:blipFill>
          <p:spPr>
            <a:xfrm>
              <a:off x="10356754" y="5144142"/>
              <a:ext cx="442505" cy="442505"/>
            </a:xfrm>
            <a:prstGeom prst="rect">
              <a:avLst/>
            </a:prstGeom>
          </p:spPr>
        </p:pic>
        <p:sp>
          <p:nvSpPr>
            <p:cNvPr id="27" name="Ellipse 26">
              <a:extLst>
                <a:ext uri="{FF2B5EF4-FFF2-40B4-BE49-F238E27FC236}">
                  <a16:creationId xmlns:a16="http://schemas.microsoft.com/office/drawing/2014/main" id="{8B75457C-CA4C-ABBF-EF9D-D690EAF04BBA}"/>
                </a:ext>
              </a:extLst>
            </p:cNvPr>
            <p:cNvSpPr/>
            <p:nvPr/>
          </p:nvSpPr>
          <p:spPr>
            <a:xfrm>
              <a:off x="10138168" y="4937130"/>
              <a:ext cx="879676" cy="85652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pic>
        <p:nvPicPr>
          <p:cNvPr id="10" name="Image 9">
            <a:extLst>
              <a:ext uri="{FF2B5EF4-FFF2-40B4-BE49-F238E27FC236}">
                <a16:creationId xmlns:a16="http://schemas.microsoft.com/office/drawing/2014/main" id="{E45A6BFA-36B1-477E-8A45-1E02265BB2E4}"/>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Lst>
          </a:blip>
          <a:srcRect b="51532"/>
          <a:stretch/>
        </p:blipFill>
        <p:spPr>
          <a:xfrm>
            <a:off x="-1195308" y="-202618"/>
            <a:ext cx="6697795" cy="3246281"/>
          </a:xfrm>
          <a:prstGeom prst="rect">
            <a:avLst/>
          </a:prstGeom>
        </p:spPr>
      </p:pic>
      <p:sp>
        <p:nvSpPr>
          <p:cNvPr id="18" name="Google Shape;109;p18">
            <a:extLst>
              <a:ext uri="{FF2B5EF4-FFF2-40B4-BE49-F238E27FC236}">
                <a16:creationId xmlns:a16="http://schemas.microsoft.com/office/drawing/2014/main" id="{1BA7D948-7A31-4E4C-987A-5AC6D171F51A}"/>
              </a:ext>
            </a:extLst>
          </p:cNvPr>
          <p:cNvSpPr txBox="1"/>
          <p:nvPr/>
        </p:nvSpPr>
        <p:spPr>
          <a:xfrm>
            <a:off x="3299862" y="3722157"/>
            <a:ext cx="9243876" cy="646300"/>
          </a:xfrm>
          <a:prstGeom prst="rect">
            <a:avLst/>
          </a:prstGeom>
          <a:noFill/>
          <a:ln>
            <a:noFill/>
          </a:ln>
        </p:spPr>
        <p:txBody>
          <a:bodyPr spcFirstLastPara="1" wrap="square" lIns="91425" tIns="91425" rIns="91425" bIns="91425" anchor="t" anchorCtr="0">
            <a:spAutoFit/>
          </a:bodyPr>
          <a:lstStyle/>
          <a:p>
            <a:pPr lvl="0">
              <a:buClr>
                <a:schemeClr val="dk1"/>
              </a:buClr>
            </a:pPr>
            <a:r>
              <a:rPr lang="en-US" sz="3000" dirty="0">
                <a:solidFill>
                  <a:schemeClr val="bg1"/>
                </a:solidFill>
                <a:latin typeface="+mn-lt"/>
              </a:rPr>
              <a:t>Understanding</a:t>
            </a:r>
            <a:r>
              <a:rPr lang="en-US" sz="3000" dirty="0">
                <a:solidFill>
                  <a:schemeClr val="bg1"/>
                </a:solidFill>
                <a:latin typeface="+mj-lt"/>
              </a:rPr>
              <a:t> the Impact of Various Factors</a:t>
            </a:r>
            <a:endParaRPr sz="3000" dirty="0">
              <a:solidFill>
                <a:schemeClr val="bg1"/>
              </a:solidFill>
              <a:latin typeface="+mj-lt"/>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101"/>
        <p:cNvGrpSpPr/>
        <p:nvPr/>
      </p:nvGrpSpPr>
      <p:grpSpPr>
        <a:xfrm>
          <a:off x="0" y="0"/>
          <a:ext cx="0" cy="0"/>
          <a:chOff x="0" y="0"/>
          <a:chExt cx="0" cy="0"/>
        </a:xfrm>
      </p:grpSpPr>
      <p:sp>
        <p:nvSpPr>
          <p:cNvPr id="110" name="Google Shape;110;p18"/>
          <p:cNvSpPr txBox="1">
            <a:spLocks noGrp="1"/>
          </p:cNvSpPr>
          <p:nvPr>
            <p:ph type="sldNum" idx="12"/>
          </p:nvPr>
        </p:nvSpPr>
        <p:spPr>
          <a:xfrm>
            <a:off x="11180445" y="639409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solidFill>
                  <a:schemeClr val="bg1"/>
                </a:solidFill>
              </a:rPr>
              <a:t>2</a:t>
            </a:fld>
            <a:endParaRPr dirty="0">
              <a:solidFill>
                <a:schemeClr val="bg1"/>
              </a:solidFill>
            </a:endParaRPr>
          </a:p>
        </p:txBody>
      </p:sp>
      <p:sp>
        <p:nvSpPr>
          <p:cNvPr id="15" name="Google Shape;456;p29">
            <a:extLst>
              <a:ext uri="{FF2B5EF4-FFF2-40B4-BE49-F238E27FC236}">
                <a16:creationId xmlns:a16="http://schemas.microsoft.com/office/drawing/2014/main" id="{57B7D413-C2BB-1FFE-3D68-A1C689363DC6}"/>
              </a:ext>
            </a:extLst>
          </p:cNvPr>
          <p:cNvSpPr txBox="1"/>
          <p:nvPr/>
        </p:nvSpPr>
        <p:spPr>
          <a:xfrm>
            <a:off x="2047289" y="797780"/>
            <a:ext cx="8064903"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bg1"/>
                </a:solidFill>
                <a:latin typeface="+mn-lt"/>
                <a:ea typeface="Inter"/>
                <a:cs typeface="Inter"/>
                <a:sym typeface="Inter"/>
              </a:rPr>
              <a:t>Introduction</a:t>
            </a:r>
            <a:endParaRPr dirty="0">
              <a:solidFill>
                <a:schemeClr val="bg1"/>
              </a:solidFill>
              <a:latin typeface="+mn-lt"/>
            </a:endParaRPr>
          </a:p>
        </p:txBody>
      </p:sp>
      <p:pic>
        <p:nvPicPr>
          <p:cNvPr id="16" name="Image 15">
            <a:extLst>
              <a:ext uri="{FF2B5EF4-FFF2-40B4-BE49-F238E27FC236}">
                <a16:creationId xmlns:a16="http://schemas.microsoft.com/office/drawing/2014/main" id="{48DF9714-9710-4326-AA02-A8A23FB5BAA8}"/>
              </a:ext>
            </a:extLst>
          </p:cNvPr>
          <p:cNvPicPr>
            <a:picLocks noChangeAspect="1"/>
          </p:cNvPicPr>
          <p:nvPr/>
        </p:nvPicPr>
        <p:blipFill>
          <a:blip r:embed="rId3"/>
          <a:stretch>
            <a:fillRect/>
          </a:stretch>
        </p:blipFill>
        <p:spPr>
          <a:xfrm>
            <a:off x="10332151" y="-266494"/>
            <a:ext cx="1859849" cy="1811018"/>
          </a:xfrm>
          <a:prstGeom prst="rect">
            <a:avLst/>
          </a:prstGeom>
        </p:spPr>
      </p:pic>
      <p:grpSp>
        <p:nvGrpSpPr>
          <p:cNvPr id="6" name="Groupe 5">
            <a:extLst>
              <a:ext uri="{FF2B5EF4-FFF2-40B4-BE49-F238E27FC236}">
                <a16:creationId xmlns:a16="http://schemas.microsoft.com/office/drawing/2014/main" id="{DAA3EE1A-5FC1-4A35-B08E-3FED5C4CB12C}"/>
              </a:ext>
            </a:extLst>
          </p:cNvPr>
          <p:cNvGrpSpPr/>
          <p:nvPr/>
        </p:nvGrpSpPr>
        <p:grpSpPr>
          <a:xfrm>
            <a:off x="1390262" y="1542340"/>
            <a:ext cx="9968257" cy="4677261"/>
            <a:chOff x="363894" y="1716832"/>
            <a:chExt cx="9968257" cy="4677261"/>
          </a:xfrm>
        </p:grpSpPr>
        <p:sp>
          <p:nvSpPr>
            <p:cNvPr id="2" name="Rectangle : coins arrondis 1">
              <a:extLst>
                <a:ext uri="{FF2B5EF4-FFF2-40B4-BE49-F238E27FC236}">
                  <a16:creationId xmlns:a16="http://schemas.microsoft.com/office/drawing/2014/main" id="{4ACB84BD-1FDD-F6BC-013F-E9F3168723D1}"/>
                </a:ext>
              </a:extLst>
            </p:cNvPr>
            <p:cNvSpPr/>
            <p:nvPr/>
          </p:nvSpPr>
          <p:spPr>
            <a:xfrm>
              <a:off x="363894" y="1716832"/>
              <a:ext cx="9968257" cy="4677261"/>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20" name="Rectangle : coins arrondis 19">
              <a:extLst>
                <a:ext uri="{FF2B5EF4-FFF2-40B4-BE49-F238E27FC236}">
                  <a16:creationId xmlns:a16="http://schemas.microsoft.com/office/drawing/2014/main" id="{017FD039-2127-4AF9-72E0-A4CF86D2C290}"/>
                </a:ext>
              </a:extLst>
            </p:cNvPr>
            <p:cNvSpPr/>
            <p:nvPr/>
          </p:nvSpPr>
          <p:spPr>
            <a:xfrm>
              <a:off x="597159" y="2080414"/>
              <a:ext cx="9515033" cy="4029756"/>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r>
                <a:rPr lang="en-US" sz="1800" b="1" dirty="0">
                  <a:solidFill>
                    <a:schemeClr val="tx1"/>
                  </a:solidFill>
                </a:rPr>
                <a:t>What is Fast Tag Fraud</a:t>
              </a:r>
            </a:p>
            <a:p>
              <a:pPr marL="0" marR="0" lvl="0" indent="0" rtl="0">
                <a:lnSpc>
                  <a:spcPct val="100000"/>
                </a:lnSpc>
                <a:spcBef>
                  <a:spcPts val="0"/>
                </a:spcBef>
                <a:spcAft>
                  <a:spcPts val="0"/>
                </a:spcAft>
                <a:buNone/>
              </a:pPr>
              <a:endParaRPr lang="en-US" dirty="0">
                <a:solidFill>
                  <a:schemeClr val="tx1">
                    <a:lumMod val="65000"/>
                    <a:lumOff val="35000"/>
                  </a:schemeClr>
                </a:solidFill>
              </a:endParaRPr>
            </a:p>
            <a:p>
              <a:pPr lvl="0"/>
              <a:r>
                <a:rPr lang="en-US" dirty="0">
                  <a:solidFill>
                    <a:schemeClr val="tx1">
                      <a:lumMod val="50000"/>
                      <a:lumOff val="50000"/>
                    </a:schemeClr>
                  </a:solidFill>
                </a:rPr>
                <a:t>Fast tag fraud refers to the illegal manipulation or misuse of electronic toll collection systems, where unauthorized users exploit weaknesses to avoid paying toll fees. This can involve cloning legitimate fast tags, using fake tags, or tampering with the toll system..</a:t>
              </a:r>
            </a:p>
            <a:p>
              <a:pPr lvl="0"/>
              <a:endParaRPr lang="en-US" dirty="0">
                <a:solidFill>
                  <a:schemeClr val="tx1"/>
                </a:solidFill>
              </a:endParaRPr>
            </a:p>
            <a:p>
              <a:r>
                <a:rPr lang="en-US" sz="1800" b="1" dirty="0">
                  <a:solidFill>
                    <a:schemeClr val="tx1"/>
                  </a:solidFill>
                </a:rPr>
                <a:t>Types of frauds</a:t>
              </a:r>
            </a:p>
            <a:p>
              <a:endParaRPr lang="en-US" sz="1800" b="1" dirty="0">
                <a:solidFill>
                  <a:schemeClr val="tx1">
                    <a:lumMod val="65000"/>
                    <a:lumOff val="35000"/>
                  </a:schemeClr>
                </a:solidFill>
              </a:endParaRPr>
            </a:p>
            <a:p>
              <a:pPr lvl="0" eaLnBrk="0" fontAlgn="base" hangingPunct="0">
                <a:spcBef>
                  <a:spcPct val="0"/>
                </a:spcBef>
                <a:spcAft>
                  <a:spcPct val="0"/>
                </a:spcAft>
                <a:buClrTx/>
                <a:buFontTx/>
                <a:buChar char="•"/>
              </a:pPr>
              <a:r>
                <a:rPr lang="fr-FR" altLang="fr-FR" sz="1200" b="1" dirty="0">
                  <a:solidFill>
                    <a:schemeClr val="tx1">
                      <a:lumMod val="50000"/>
                      <a:lumOff val="50000"/>
                    </a:schemeClr>
                  </a:solidFill>
                </a:rPr>
                <a:t> </a:t>
              </a:r>
              <a:r>
                <a:rPr lang="fr-FR" altLang="fr-FR" sz="1200" b="1" dirty="0" err="1">
                  <a:solidFill>
                    <a:schemeClr val="tx1">
                      <a:lumMod val="50000"/>
                      <a:lumOff val="50000"/>
                    </a:schemeClr>
                  </a:solidFill>
                </a:rPr>
                <a:t>Cloning</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Cloning</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involves</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creating</a:t>
              </a:r>
              <a:r>
                <a:rPr lang="fr-FR" altLang="fr-FR" sz="1200" dirty="0">
                  <a:solidFill>
                    <a:schemeClr val="tx1">
                      <a:lumMod val="50000"/>
                      <a:lumOff val="50000"/>
                    </a:schemeClr>
                  </a:solidFill>
                </a:rPr>
                <a:t> duplicate copies of </a:t>
              </a:r>
              <a:r>
                <a:rPr lang="fr-FR" altLang="fr-FR" sz="1200" dirty="0" err="1">
                  <a:solidFill>
                    <a:schemeClr val="tx1">
                      <a:lumMod val="50000"/>
                      <a:lumOff val="50000"/>
                    </a:schemeClr>
                  </a:solidFill>
                </a:rPr>
                <a:t>legitimate</a:t>
              </a:r>
              <a:r>
                <a:rPr lang="fr-FR" altLang="fr-FR" sz="1200" dirty="0">
                  <a:solidFill>
                    <a:schemeClr val="tx1">
                      <a:lumMod val="50000"/>
                      <a:lumOff val="50000"/>
                    </a:schemeClr>
                  </a:solidFill>
                </a:rPr>
                <a:t> fast tags to </a:t>
              </a:r>
              <a:r>
                <a:rPr lang="fr-FR" altLang="fr-FR" sz="1200" dirty="0" err="1">
                  <a:solidFill>
                    <a:schemeClr val="tx1">
                      <a:lumMod val="50000"/>
                      <a:lumOff val="50000"/>
                    </a:schemeClr>
                  </a:solidFill>
                </a:rPr>
                <a:t>evade</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toll</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payments</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fraudulently</a:t>
              </a:r>
              <a:r>
                <a:rPr lang="fr-FR" altLang="fr-FR" sz="1200" dirty="0">
                  <a:solidFill>
                    <a:schemeClr val="tx1">
                      <a:lumMod val="50000"/>
                      <a:lumOff val="50000"/>
                    </a:schemeClr>
                  </a:solidFill>
                </a:rPr>
                <a:t>.</a:t>
              </a:r>
            </a:p>
            <a:p>
              <a:pPr lvl="0" eaLnBrk="0" fontAlgn="base" hangingPunct="0">
                <a:spcBef>
                  <a:spcPct val="0"/>
                </a:spcBef>
                <a:spcAft>
                  <a:spcPct val="0"/>
                </a:spcAft>
                <a:buClrTx/>
                <a:buFontTx/>
                <a:buChar char="•"/>
              </a:pPr>
              <a:endParaRPr lang="fr-FR" altLang="fr-FR" sz="1200" dirty="0">
                <a:solidFill>
                  <a:schemeClr val="tx1">
                    <a:lumMod val="50000"/>
                    <a:lumOff val="50000"/>
                  </a:schemeClr>
                </a:solidFill>
              </a:endParaRPr>
            </a:p>
            <a:p>
              <a:pPr lvl="0" eaLnBrk="0" fontAlgn="base" hangingPunct="0">
                <a:spcBef>
                  <a:spcPct val="0"/>
                </a:spcBef>
                <a:spcAft>
                  <a:spcPct val="0"/>
                </a:spcAft>
                <a:buClrTx/>
                <a:buFontTx/>
                <a:buChar char="•"/>
              </a:pPr>
              <a:r>
                <a:rPr lang="fr-FR" altLang="fr-FR" sz="1200" b="1" dirty="0">
                  <a:solidFill>
                    <a:schemeClr val="tx1">
                      <a:lumMod val="50000"/>
                      <a:lumOff val="50000"/>
                    </a:schemeClr>
                  </a:solidFill>
                </a:rPr>
                <a:t> </a:t>
              </a:r>
              <a:r>
                <a:rPr lang="fr-FR" altLang="fr-FR" sz="1200" b="1" dirty="0" err="1">
                  <a:solidFill>
                    <a:schemeClr val="tx1">
                      <a:lumMod val="50000"/>
                      <a:lumOff val="50000"/>
                    </a:schemeClr>
                  </a:solidFill>
                </a:rPr>
                <a:t>Misuse</a:t>
              </a:r>
              <a:r>
                <a:rPr lang="fr-FR" altLang="fr-FR" sz="1200" b="1" dirty="0">
                  <a:solidFill>
                    <a:schemeClr val="tx1">
                      <a:lumMod val="50000"/>
                      <a:lumOff val="50000"/>
                    </a:schemeClr>
                  </a:solidFill>
                </a:rPr>
                <a:t> of Tags</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Misuse</a:t>
              </a:r>
              <a:r>
                <a:rPr lang="fr-FR" altLang="fr-FR" sz="1200" dirty="0">
                  <a:solidFill>
                    <a:schemeClr val="tx1">
                      <a:lumMod val="50000"/>
                      <a:lumOff val="50000"/>
                    </a:schemeClr>
                  </a:solidFill>
                </a:rPr>
                <a:t> of tags </a:t>
              </a:r>
              <a:r>
                <a:rPr lang="fr-FR" altLang="fr-FR" sz="1200" dirty="0" err="1">
                  <a:solidFill>
                    <a:schemeClr val="tx1">
                      <a:lumMod val="50000"/>
                      <a:lumOff val="50000"/>
                    </a:schemeClr>
                  </a:solidFill>
                </a:rPr>
                <a:t>occurs</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when</a:t>
              </a:r>
              <a:r>
                <a:rPr lang="fr-FR" altLang="fr-FR" sz="1200" dirty="0">
                  <a:solidFill>
                    <a:schemeClr val="tx1">
                      <a:lumMod val="50000"/>
                      <a:lumOff val="50000"/>
                    </a:schemeClr>
                  </a:solidFill>
                </a:rPr>
                <a:t> fast tags are </a:t>
              </a:r>
              <a:r>
                <a:rPr lang="fr-FR" altLang="fr-FR" sz="1200" dirty="0" err="1">
                  <a:solidFill>
                    <a:schemeClr val="tx1">
                      <a:lumMod val="50000"/>
                      <a:lumOff val="50000"/>
                    </a:schemeClr>
                  </a:solidFill>
                </a:rPr>
                <a:t>used</a:t>
              </a:r>
              <a:r>
                <a:rPr lang="fr-FR" altLang="fr-FR" sz="1200" dirty="0">
                  <a:solidFill>
                    <a:schemeClr val="tx1">
                      <a:lumMod val="50000"/>
                      <a:lumOff val="50000"/>
                    </a:schemeClr>
                  </a:solidFill>
                </a:rPr>
                <a:t> on </a:t>
              </a:r>
              <a:r>
                <a:rPr lang="fr-FR" altLang="fr-FR" sz="1200" dirty="0" err="1">
                  <a:solidFill>
                    <a:schemeClr val="tx1">
                      <a:lumMod val="50000"/>
                      <a:lumOff val="50000"/>
                    </a:schemeClr>
                  </a:solidFill>
                </a:rPr>
                <a:t>unauthorized</a:t>
              </a:r>
              <a:r>
                <a:rPr lang="fr-FR" altLang="fr-FR" sz="1200" dirty="0">
                  <a:solidFill>
                    <a:schemeClr val="tx1">
                      <a:lumMod val="50000"/>
                      <a:lumOff val="50000"/>
                    </a:schemeClr>
                  </a:solidFill>
                </a:rPr>
                <a:t> or multiple </a:t>
              </a:r>
              <a:r>
                <a:rPr lang="fr-FR" altLang="fr-FR" sz="1200" dirty="0" err="1">
                  <a:solidFill>
                    <a:schemeClr val="tx1">
                      <a:lumMod val="50000"/>
                      <a:lumOff val="50000"/>
                    </a:schemeClr>
                  </a:solidFill>
                </a:rPr>
                <a:t>vehicles</a:t>
              </a:r>
              <a:r>
                <a:rPr lang="fr-FR" altLang="fr-FR" sz="1200" dirty="0">
                  <a:solidFill>
                    <a:schemeClr val="tx1">
                      <a:lumMod val="50000"/>
                      <a:lumOff val="50000"/>
                    </a:schemeClr>
                  </a:solidFill>
                </a:rPr>
                <a:t> to bypass </a:t>
              </a:r>
              <a:r>
                <a:rPr lang="fr-FR" altLang="fr-FR" sz="1200" dirty="0" err="1">
                  <a:solidFill>
                    <a:schemeClr val="tx1">
                      <a:lumMod val="50000"/>
                      <a:lumOff val="50000"/>
                    </a:schemeClr>
                  </a:solidFill>
                </a:rPr>
                <a:t>toll</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fees</a:t>
              </a:r>
              <a:r>
                <a:rPr lang="fr-FR" altLang="fr-FR" sz="1200" dirty="0">
                  <a:solidFill>
                    <a:schemeClr val="tx1">
                      <a:lumMod val="50000"/>
                      <a:lumOff val="50000"/>
                    </a:schemeClr>
                  </a:solidFill>
                </a:rPr>
                <a:t>.</a:t>
              </a:r>
            </a:p>
            <a:p>
              <a:pPr lvl="0" eaLnBrk="0" fontAlgn="base" hangingPunct="0">
                <a:spcBef>
                  <a:spcPct val="0"/>
                </a:spcBef>
                <a:spcAft>
                  <a:spcPct val="0"/>
                </a:spcAft>
                <a:buClrTx/>
                <a:buFontTx/>
                <a:buChar char="•"/>
              </a:pPr>
              <a:endParaRPr lang="fr-FR" altLang="fr-FR" sz="1200" dirty="0">
                <a:solidFill>
                  <a:schemeClr val="tx1">
                    <a:lumMod val="50000"/>
                    <a:lumOff val="50000"/>
                  </a:schemeClr>
                </a:solidFill>
              </a:endParaRPr>
            </a:p>
            <a:p>
              <a:pPr lvl="0" eaLnBrk="0" fontAlgn="base" hangingPunct="0">
                <a:spcBef>
                  <a:spcPct val="0"/>
                </a:spcBef>
                <a:spcAft>
                  <a:spcPct val="0"/>
                </a:spcAft>
                <a:buClrTx/>
                <a:buFontTx/>
                <a:buChar char="•"/>
              </a:pPr>
              <a:r>
                <a:rPr lang="fr-FR" altLang="fr-FR" sz="1200" b="1" dirty="0">
                  <a:solidFill>
                    <a:schemeClr val="tx1">
                      <a:lumMod val="50000"/>
                      <a:lumOff val="50000"/>
                    </a:schemeClr>
                  </a:solidFill>
                </a:rPr>
                <a:t> Manipulation of Data</a:t>
              </a:r>
              <a:r>
                <a:rPr lang="fr-FR" altLang="fr-FR" sz="1200" dirty="0">
                  <a:solidFill>
                    <a:schemeClr val="tx1">
                      <a:lumMod val="50000"/>
                      <a:lumOff val="50000"/>
                    </a:schemeClr>
                  </a:solidFill>
                </a:rPr>
                <a:t>: Manipulation of data </a:t>
              </a:r>
              <a:r>
                <a:rPr lang="fr-FR" altLang="fr-FR" sz="1200" dirty="0" err="1">
                  <a:solidFill>
                    <a:schemeClr val="tx1">
                      <a:lumMod val="50000"/>
                      <a:lumOff val="50000"/>
                    </a:schemeClr>
                  </a:solidFill>
                </a:rPr>
                <a:t>refers</a:t>
              </a:r>
              <a:r>
                <a:rPr lang="fr-FR" altLang="fr-FR" sz="1200" dirty="0">
                  <a:solidFill>
                    <a:schemeClr val="tx1">
                      <a:lumMod val="50000"/>
                      <a:lumOff val="50000"/>
                    </a:schemeClr>
                  </a:solidFill>
                </a:rPr>
                <a:t> to </a:t>
              </a:r>
              <a:r>
                <a:rPr lang="fr-FR" altLang="fr-FR" sz="1200" dirty="0" err="1">
                  <a:solidFill>
                    <a:schemeClr val="tx1">
                      <a:lumMod val="50000"/>
                      <a:lumOff val="50000"/>
                    </a:schemeClr>
                  </a:solidFill>
                </a:rPr>
                <a:t>altering</a:t>
              </a:r>
              <a:r>
                <a:rPr lang="fr-FR" altLang="fr-FR" sz="1200" dirty="0">
                  <a:solidFill>
                    <a:schemeClr val="tx1">
                      <a:lumMod val="50000"/>
                      <a:lumOff val="50000"/>
                    </a:schemeClr>
                  </a:solidFill>
                </a:rPr>
                <a:t> transaction records or system data to </a:t>
              </a:r>
              <a:r>
                <a:rPr lang="fr-FR" altLang="fr-FR" sz="1200" dirty="0" err="1">
                  <a:solidFill>
                    <a:schemeClr val="tx1">
                      <a:lumMod val="50000"/>
                      <a:lumOff val="50000"/>
                    </a:schemeClr>
                  </a:solidFill>
                </a:rPr>
                <a:t>conceal</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toll</a:t>
              </a:r>
              <a:r>
                <a:rPr lang="fr-FR" altLang="fr-FR" sz="1200" dirty="0">
                  <a:solidFill>
                    <a:schemeClr val="tx1">
                      <a:lumMod val="50000"/>
                      <a:lumOff val="50000"/>
                    </a:schemeClr>
                  </a:solidFill>
                </a:rPr>
                <a:t> </a:t>
              </a:r>
              <a:r>
                <a:rPr lang="fr-FR" altLang="fr-FR" sz="1200" dirty="0" err="1">
                  <a:solidFill>
                    <a:schemeClr val="tx1">
                      <a:lumMod val="50000"/>
                      <a:lumOff val="50000"/>
                    </a:schemeClr>
                  </a:solidFill>
                </a:rPr>
                <a:t>evasion</a:t>
              </a:r>
              <a:r>
                <a:rPr lang="fr-FR" altLang="fr-FR" sz="1200" dirty="0">
                  <a:solidFill>
                    <a:schemeClr val="tx1">
                      <a:lumMod val="50000"/>
                      <a:lumOff val="50000"/>
                    </a:schemeClr>
                  </a:solidFill>
                </a:rPr>
                <a:t> or </a:t>
              </a:r>
              <a:r>
                <a:rPr lang="fr-FR" altLang="fr-FR" sz="1200" dirty="0" err="1">
                  <a:solidFill>
                    <a:schemeClr val="tx1">
                      <a:lumMod val="50000"/>
                      <a:lumOff val="50000"/>
                    </a:schemeClr>
                  </a:solidFill>
                </a:rPr>
                <a:t>unauthorized</a:t>
              </a:r>
              <a:r>
                <a:rPr lang="fr-FR" altLang="fr-FR" sz="1200" dirty="0">
                  <a:solidFill>
                    <a:schemeClr val="tx1">
                      <a:lumMod val="50000"/>
                      <a:lumOff val="50000"/>
                    </a:schemeClr>
                  </a:solidFill>
                </a:rPr>
                <a:t> use </a:t>
              </a:r>
            </a:p>
            <a:p>
              <a:endParaRPr lang="en-US" sz="1200" b="1" dirty="0">
                <a:solidFill>
                  <a:schemeClr val="tx1">
                    <a:lumMod val="65000"/>
                    <a:lumOff val="35000"/>
                  </a:schemeClr>
                </a:solidFill>
              </a:endParaRPr>
            </a:p>
            <a:p>
              <a:endParaRPr lang="en-US" sz="1800" b="1" dirty="0">
                <a:solidFill>
                  <a:schemeClr val="tx1"/>
                </a:solidFill>
              </a:endParaRPr>
            </a:p>
            <a:p>
              <a:endParaRPr lang="en-US" sz="1800" b="1" dirty="0">
                <a:solidFill>
                  <a:schemeClr val="tx1"/>
                </a:solidFill>
              </a:endParaRPr>
            </a:p>
            <a:p>
              <a:endParaRPr lang="en-US" sz="1800" b="1" dirty="0">
                <a:solidFill>
                  <a:schemeClr val="tx1"/>
                </a:solidFill>
              </a:endParaRPr>
            </a:p>
            <a:p>
              <a:pPr lvl="0"/>
              <a:endParaRPr lang="en-US" dirty="0">
                <a:solidFill>
                  <a:schemeClr val="tx1"/>
                </a:solidFill>
              </a:endParaRPr>
            </a:p>
          </p:txBody>
        </p:sp>
        <p:grpSp>
          <p:nvGrpSpPr>
            <p:cNvPr id="17" name="Groupe 16">
              <a:extLst>
                <a:ext uri="{FF2B5EF4-FFF2-40B4-BE49-F238E27FC236}">
                  <a16:creationId xmlns:a16="http://schemas.microsoft.com/office/drawing/2014/main" id="{2AC6236E-3567-4CBD-83B6-23AF93B02495}"/>
                </a:ext>
              </a:extLst>
            </p:cNvPr>
            <p:cNvGrpSpPr/>
            <p:nvPr/>
          </p:nvGrpSpPr>
          <p:grpSpPr>
            <a:xfrm>
              <a:off x="9267625" y="2153024"/>
              <a:ext cx="553922" cy="289560"/>
              <a:chOff x="9183647" y="2376951"/>
              <a:chExt cx="553922" cy="289560"/>
            </a:xfrm>
          </p:grpSpPr>
          <p:sp>
            <p:nvSpPr>
              <p:cNvPr id="7" name="Rectangle : coins arrondis 6">
                <a:extLst>
                  <a:ext uri="{FF2B5EF4-FFF2-40B4-BE49-F238E27FC236}">
                    <a16:creationId xmlns:a16="http://schemas.microsoft.com/office/drawing/2014/main" id="{CEAD5CDC-7347-FEE7-E20C-370A5B70FA7B}"/>
                  </a:ext>
                </a:extLst>
              </p:cNvPr>
              <p:cNvSpPr/>
              <p:nvPr/>
            </p:nvSpPr>
            <p:spPr>
              <a:xfrm>
                <a:off x="9183647" y="2376951"/>
                <a:ext cx="553922" cy="289560"/>
              </a:xfrm>
              <a:prstGeom prst="roundRect">
                <a:avLst>
                  <a:gd name="adj" fmla="val 50000"/>
                </a:avLst>
              </a:prstGeom>
              <a:gradFill>
                <a:gsLst>
                  <a:gs pos="42000">
                    <a:srgbClr val="00B0F0"/>
                  </a:gs>
                  <a:gs pos="86000">
                    <a:srgbClr val="FF0000">
                      <a:alpha val="50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sp>
            <p:nvSpPr>
              <p:cNvPr id="8" name="Ellipse 7">
                <a:extLst>
                  <a:ext uri="{FF2B5EF4-FFF2-40B4-BE49-F238E27FC236}">
                    <a16:creationId xmlns:a16="http://schemas.microsoft.com/office/drawing/2014/main" id="{34699052-6B54-845D-F7F0-B993662FE836}"/>
                  </a:ext>
                </a:extLst>
              </p:cNvPr>
              <p:cNvSpPr/>
              <p:nvPr/>
            </p:nvSpPr>
            <p:spPr>
              <a:xfrm>
                <a:off x="9460608" y="2415051"/>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grpSp>
          <p:nvGrpSpPr>
            <p:cNvPr id="24" name="Groupe 23">
              <a:extLst>
                <a:ext uri="{FF2B5EF4-FFF2-40B4-BE49-F238E27FC236}">
                  <a16:creationId xmlns:a16="http://schemas.microsoft.com/office/drawing/2014/main" id="{FF6884E0-C751-41D8-89D0-A7B69900DEDA}"/>
                </a:ext>
              </a:extLst>
            </p:cNvPr>
            <p:cNvGrpSpPr/>
            <p:nvPr/>
          </p:nvGrpSpPr>
          <p:grpSpPr>
            <a:xfrm>
              <a:off x="9267625" y="3536904"/>
              <a:ext cx="553922" cy="289560"/>
              <a:chOff x="9183647" y="2376951"/>
              <a:chExt cx="553922" cy="289560"/>
            </a:xfrm>
          </p:grpSpPr>
          <p:sp>
            <p:nvSpPr>
              <p:cNvPr id="25" name="Rectangle : coins arrondis 24">
                <a:extLst>
                  <a:ext uri="{FF2B5EF4-FFF2-40B4-BE49-F238E27FC236}">
                    <a16:creationId xmlns:a16="http://schemas.microsoft.com/office/drawing/2014/main" id="{4EB69DF3-2D40-4F5B-AF20-FDD2AE9B4540}"/>
                  </a:ext>
                </a:extLst>
              </p:cNvPr>
              <p:cNvSpPr/>
              <p:nvPr/>
            </p:nvSpPr>
            <p:spPr>
              <a:xfrm>
                <a:off x="9183647" y="2376951"/>
                <a:ext cx="553922" cy="289560"/>
              </a:xfrm>
              <a:prstGeom prst="roundRect">
                <a:avLst>
                  <a:gd name="adj" fmla="val 50000"/>
                </a:avLst>
              </a:prstGeom>
              <a:gradFill>
                <a:gsLst>
                  <a:gs pos="42000">
                    <a:srgbClr val="00B0F0"/>
                  </a:gs>
                  <a:gs pos="86000">
                    <a:srgbClr val="FF0000">
                      <a:alpha val="50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26" name="Ellipse 25">
                <a:extLst>
                  <a:ext uri="{FF2B5EF4-FFF2-40B4-BE49-F238E27FC236}">
                    <a16:creationId xmlns:a16="http://schemas.microsoft.com/office/drawing/2014/main" id="{F6EEFAD5-D718-42C6-9CA3-EF5E0AB1DFA1}"/>
                  </a:ext>
                </a:extLst>
              </p:cNvPr>
              <p:cNvSpPr/>
              <p:nvPr/>
            </p:nvSpPr>
            <p:spPr>
              <a:xfrm>
                <a:off x="9460608" y="2415051"/>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grpSp>
    </p:spTree>
    <p:extLst>
      <p:ext uri="{BB962C8B-B14F-4D97-AF65-F5344CB8AC3E}">
        <p14:creationId xmlns:p14="http://schemas.microsoft.com/office/powerpoint/2010/main" val="148908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429"/>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F1C9E169-F131-4AA9-ABBA-B941DC8E0774}"/>
              </a:ext>
            </a:extLst>
          </p:cNvPr>
          <p:cNvSpPr/>
          <p:nvPr/>
        </p:nvSpPr>
        <p:spPr>
          <a:xfrm>
            <a:off x="334427" y="2174033"/>
            <a:ext cx="11431475" cy="4087653"/>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5" name="Slide Number Placeholder 14">
            <a:extLst>
              <a:ext uri="{FF2B5EF4-FFF2-40B4-BE49-F238E27FC236}">
                <a16:creationId xmlns:a16="http://schemas.microsoft.com/office/drawing/2014/main" id="{D6848D98-7BEC-D890-1C80-F6948FB9D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13" name="Rectangle 12">
            <a:extLst>
              <a:ext uri="{FF2B5EF4-FFF2-40B4-BE49-F238E27FC236}">
                <a16:creationId xmlns:a16="http://schemas.microsoft.com/office/drawing/2014/main" id="{5E5E2BE0-C7D8-46E5-8821-E9B4FC98C285}"/>
              </a:ext>
            </a:extLst>
          </p:cNvPr>
          <p:cNvSpPr/>
          <p:nvPr/>
        </p:nvSpPr>
        <p:spPr>
          <a:xfrm>
            <a:off x="349674" y="613560"/>
            <a:ext cx="6794240" cy="646331"/>
          </a:xfrm>
          <a:prstGeom prst="rect">
            <a:avLst/>
          </a:prstGeom>
        </p:spPr>
        <p:txBody>
          <a:bodyPr wrap="square">
            <a:spAutoFit/>
          </a:bodyPr>
          <a:lstStyle/>
          <a:p>
            <a:pPr lvl="0"/>
            <a:r>
              <a:rPr lang="en-US" sz="3600" b="1" dirty="0">
                <a:solidFill>
                  <a:schemeClr val="bg1"/>
                </a:solidFill>
                <a:latin typeface="+mn-lt"/>
                <a:ea typeface="Geist Medium" pitchFamily="2" charset="0"/>
                <a:cs typeface="Geist Medium" pitchFamily="2" charset="0"/>
                <a:sym typeface="Inter"/>
              </a:rPr>
              <a:t>Methodology</a:t>
            </a:r>
            <a:endParaRPr lang="en-US" sz="3600" dirty="0">
              <a:solidFill>
                <a:schemeClr val="bg1"/>
              </a:solidFill>
              <a:latin typeface="+mn-lt"/>
              <a:ea typeface="Geist Medium" pitchFamily="2" charset="0"/>
              <a:cs typeface="Geist Medium" pitchFamily="2" charset="0"/>
            </a:endParaRPr>
          </a:p>
        </p:txBody>
      </p:sp>
      <p:sp>
        <p:nvSpPr>
          <p:cNvPr id="28" name="Rectangle : coins arrondis 27">
            <a:extLst>
              <a:ext uri="{FF2B5EF4-FFF2-40B4-BE49-F238E27FC236}">
                <a16:creationId xmlns:a16="http://schemas.microsoft.com/office/drawing/2014/main" id="{65B2C7B6-108E-4BD4-9E64-52F7B13D068D}"/>
              </a:ext>
            </a:extLst>
          </p:cNvPr>
          <p:cNvSpPr/>
          <p:nvPr/>
        </p:nvSpPr>
        <p:spPr>
          <a:xfrm>
            <a:off x="529197" y="2438250"/>
            <a:ext cx="10642264" cy="265191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pPr lvl="2"/>
            <a:r>
              <a:rPr lang="en-US" sz="1800" dirty="0">
                <a:solidFill>
                  <a:schemeClr val="tx1"/>
                </a:solidFill>
              </a:rPr>
              <a:t>      Data collection from different sources</a:t>
            </a:r>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r>
              <a:rPr lang="en-GB" sz="1800" dirty="0">
                <a:solidFill>
                  <a:schemeClr val="tx1"/>
                </a:solidFill>
                <a:ea typeface="Poppins"/>
                <a:cs typeface="Poppins"/>
                <a:sym typeface="Poppins"/>
              </a:rPr>
              <a:t>      </a:t>
            </a:r>
            <a:r>
              <a:rPr lang="en-US" sz="1800" dirty="0">
                <a:solidFill>
                  <a:schemeClr val="tx1"/>
                </a:solidFill>
              </a:rPr>
              <a:t>Analytical tools used : Python</a:t>
            </a:r>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endParaRPr lang="en-GB" sz="1800" dirty="0">
              <a:solidFill>
                <a:schemeClr val="tx1"/>
              </a:solidFill>
              <a:ea typeface="Poppins"/>
              <a:cs typeface="Poppins"/>
              <a:sym typeface="Poppins"/>
            </a:endParaRPr>
          </a:p>
          <a:p>
            <a:r>
              <a:rPr lang="en-GB" sz="1800" dirty="0">
                <a:solidFill>
                  <a:schemeClr val="tx1"/>
                </a:solidFill>
                <a:cs typeface="Poppins"/>
                <a:sym typeface="Poppins"/>
              </a:rPr>
              <a:t>      </a:t>
            </a:r>
            <a:r>
              <a:rPr lang="en-US" sz="1800" dirty="0">
                <a:solidFill>
                  <a:schemeClr val="tx1"/>
                </a:solidFill>
              </a:rPr>
              <a:t>Fraud detection techniques : different machine learning models ( Logistic Regression , Decision Tree , Random Forest , Extreme Gradient Boost )</a:t>
            </a:r>
          </a:p>
          <a:p>
            <a:endParaRPr lang="en-GB" sz="1800" dirty="0">
              <a:solidFill>
                <a:schemeClr val="tx1"/>
              </a:solidFill>
              <a:ea typeface="Poppins"/>
              <a:cs typeface="Poppins"/>
              <a:sym typeface="Poppins"/>
            </a:endParaRPr>
          </a:p>
        </p:txBody>
      </p:sp>
      <p:sp>
        <p:nvSpPr>
          <p:cNvPr id="14" name="Ellipse 13">
            <a:extLst>
              <a:ext uri="{FF2B5EF4-FFF2-40B4-BE49-F238E27FC236}">
                <a16:creationId xmlns:a16="http://schemas.microsoft.com/office/drawing/2014/main" id="{FCCA5C66-58C3-4F5A-96EB-1B8003B71355}"/>
              </a:ext>
            </a:extLst>
          </p:cNvPr>
          <p:cNvSpPr/>
          <p:nvPr/>
        </p:nvSpPr>
        <p:spPr>
          <a:xfrm>
            <a:off x="759666" y="258903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Ellipse 29">
            <a:extLst>
              <a:ext uri="{FF2B5EF4-FFF2-40B4-BE49-F238E27FC236}">
                <a16:creationId xmlns:a16="http://schemas.microsoft.com/office/drawing/2014/main" id="{BAF9B2D3-1385-4AFC-B5BC-3A473FFDE19A}"/>
              </a:ext>
            </a:extLst>
          </p:cNvPr>
          <p:cNvSpPr/>
          <p:nvPr/>
        </p:nvSpPr>
        <p:spPr>
          <a:xfrm>
            <a:off x="759666" y="339915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1" name="Ellipse 30">
            <a:extLst>
              <a:ext uri="{FF2B5EF4-FFF2-40B4-BE49-F238E27FC236}">
                <a16:creationId xmlns:a16="http://schemas.microsoft.com/office/drawing/2014/main" id="{1B949805-5907-4845-9DD4-A824C2AE08B0}"/>
              </a:ext>
            </a:extLst>
          </p:cNvPr>
          <p:cNvSpPr/>
          <p:nvPr/>
        </p:nvSpPr>
        <p:spPr>
          <a:xfrm>
            <a:off x="767285" y="4229596"/>
            <a:ext cx="222643" cy="223520"/>
          </a:xfrm>
          <a:prstGeom prst="ellipse">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grpSp>
        <p:nvGrpSpPr>
          <p:cNvPr id="34" name="Groupe 33">
            <a:extLst>
              <a:ext uri="{FF2B5EF4-FFF2-40B4-BE49-F238E27FC236}">
                <a16:creationId xmlns:a16="http://schemas.microsoft.com/office/drawing/2014/main" id="{EFE25B0C-F116-4270-AB05-AC06E514B12C}"/>
              </a:ext>
            </a:extLst>
          </p:cNvPr>
          <p:cNvGrpSpPr/>
          <p:nvPr/>
        </p:nvGrpSpPr>
        <p:grpSpPr>
          <a:xfrm>
            <a:off x="574885" y="1319798"/>
            <a:ext cx="618068" cy="612057"/>
            <a:chOff x="10799064" y="5113714"/>
            <a:chExt cx="618068" cy="612057"/>
          </a:xfrm>
        </p:grpSpPr>
        <p:sp>
          <p:nvSpPr>
            <p:cNvPr id="35" name="Ellipse 34">
              <a:extLst>
                <a:ext uri="{FF2B5EF4-FFF2-40B4-BE49-F238E27FC236}">
                  <a16:creationId xmlns:a16="http://schemas.microsoft.com/office/drawing/2014/main" id="{886963E8-7764-4D9F-B6AF-B2C678D16DC8}"/>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36" name="Image 35" descr="Une image contenant Graphique, symbole, Police, ligne&#10;&#10;Description générée automatiquement">
              <a:extLst>
                <a:ext uri="{FF2B5EF4-FFF2-40B4-BE49-F238E27FC236}">
                  <a16:creationId xmlns:a16="http://schemas.microsoft.com/office/drawing/2014/main" id="{E8BEBCC3-9049-475F-8F28-B280E55CFA64}"/>
                </a:ext>
              </a:extLst>
            </p:cNvPr>
            <p:cNvPicPr>
              <a:picLocks noChangeAspect="1"/>
            </p:cNvPicPr>
            <p:nvPr/>
          </p:nvPicPr>
          <p:blipFill>
            <a:blip r:embed="rId3"/>
            <a:stretch>
              <a:fillRect/>
            </a:stretch>
          </p:blipFill>
          <p:spPr>
            <a:xfrm>
              <a:off x="10949995" y="5268528"/>
              <a:ext cx="316205" cy="316205"/>
            </a:xfrm>
            <a:prstGeom prst="rect">
              <a:avLst/>
            </a:prstGeom>
          </p:spPr>
        </p:pic>
      </p:grpSp>
      <p:pic>
        <p:nvPicPr>
          <p:cNvPr id="16" name="Image 15">
            <a:extLst>
              <a:ext uri="{FF2B5EF4-FFF2-40B4-BE49-F238E27FC236}">
                <a16:creationId xmlns:a16="http://schemas.microsoft.com/office/drawing/2014/main" id="{439E4ED1-F604-448D-8ADD-C54FA21B4391}"/>
              </a:ext>
            </a:extLst>
          </p:cNvPr>
          <p:cNvPicPr>
            <a:picLocks noChangeAspect="1"/>
          </p:cNvPicPr>
          <p:nvPr/>
        </p:nvPicPr>
        <p:blipFill>
          <a:blip r:embed="rId4"/>
          <a:stretch>
            <a:fillRect/>
          </a:stretch>
        </p:blipFill>
        <p:spPr>
          <a:xfrm>
            <a:off x="10332151" y="-266494"/>
            <a:ext cx="1859849" cy="1811018"/>
          </a:xfrm>
          <a:prstGeom prst="rect">
            <a:avLst/>
          </a:prstGeom>
        </p:spPr>
      </p:pic>
    </p:spTree>
    <p:extLst>
      <p:ext uri="{BB962C8B-B14F-4D97-AF65-F5344CB8AC3E}">
        <p14:creationId xmlns:p14="http://schemas.microsoft.com/office/powerpoint/2010/main" val="306974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
        <p:cNvGrpSpPr/>
        <p:nvPr/>
      </p:nvGrpSpPr>
      <p:grpSpPr>
        <a:xfrm>
          <a:off x="0" y="0"/>
          <a:ext cx="0" cy="0"/>
          <a:chOff x="0" y="0"/>
          <a:chExt cx="0" cy="0"/>
        </a:xfrm>
      </p:grpSpPr>
      <p:sp>
        <p:nvSpPr>
          <p:cNvPr id="33" name="Rectangle : coins arrondis 32">
            <a:extLst>
              <a:ext uri="{FF2B5EF4-FFF2-40B4-BE49-F238E27FC236}">
                <a16:creationId xmlns:a16="http://schemas.microsoft.com/office/drawing/2014/main" id="{8715B631-847F-4050-8BE5-2015BD7D7C60}"/>
              </a:ext>
            </a:extLst>
          </p:cNvPr>
          <p:cNvSpPr/>
          <p:nvPr/>
        </p:nvSpPr>
        <p:spPr>
          <a:xfrm>
            <a:off x="521514" y="3773964"/>
            <a:ext cx="3400015" cy="2889500"/>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1C2B3B29-AA9B-40C2-9DD1-16568D341818}"/>
              </a:ext>
            </a:extLst>
          </p:cNvPr>
          <p:cNvSpPr/>
          <p:nvPr/>
        </p:nvSpPr>
        <p:spPr>
          <a:xfrm>
            <a:off x="4127636" y="3770554"/>
            <a:ext cx="3408234" cy="2871817"/>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 coins arrondis 44">
            <a:extLst>
              <a:ext uri="{FF2B5EF4-FFF2-40B4-BE49-F238E27FC236}">
                <a16:creationId xmlns:a16="http://schemas.microsoft.com/office/drawing/2014/main" id="{C0F90BF2-1F3A-412B-9789-88CADBDE02E7}"/>
              </a:ext>
            </a:extLst>
          </p:cNvPr>
          <p:cNvSpPr/>
          <p:nvPr/>
        </p:nvSpPr>
        <p:spPr>
          <a:xfrm>
            <a:off x="7731087" y="3754605"/>
            <a:ext cx="3531273" cy="2889500"/>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Slide Number Placeholder 1">
            <a:extLst>
              <a:ext uri="{FF2B5EF4-FFF2-40B4-BE49-F238E27FC236}">
                <a16:creationId xmlns:a16="http://schemas.microsoft.com/office/drawing/2014/main" id="{1CB4E685-949C-6FDB-1D29-23CF9D275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323;p21">
            <a:extLst>
              <a:ext uri="{FF2B5EF4-FFF2-40B4-BE49-F238E27FC236}">
                <a16:creationId xmlns:a16="http://schemas.microsoft.com/office/drawing/2014/main" id="{37129560-AF64-43F4-5AE2-A9E6D9A75E0C}"/>
              </a:ext>
            </a:extLst>
          </p:cNvPr>
          <p:cNvSpPr txBox="1"/>
          <p:nvPr/>
        </p:nvSpPr>
        <p:spPr>
          <a:xfrm>
            <a:off x="210323" y="117166"/>
            <a:ext cx="96039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dirty="0">
                <a:solidFill>
                  <a:schemeClr val="bg1"/>
                </a:solidFill>
                <a:latin typeface="Inter"/>
                <a:ea typeface="Inter"/>
                <a:cs typeface="Inter"/>
                <a:sym typeface="Inter"/>
              </a:rPr>
              <a:t>Data Analysis</a:t>
            </a:r>
          </a:p>
          <a:p>
            <a:pPr marL="0" marR="0" lvl="0" indent="0" algn="l" rtl="0">
              <a:spcBef>
                <a:spcPts val="0"/>
              </a:spcBef>
              <a:spcAft>
                <a:spcPts val="0"/>
              </a:spcAft>
              <a:buNone/>
            </a:pPr>
            <a:r>
              <a:rPr lang="en-US" sz="2600" b="1" dirty="0">
                <a:solidFill>
                  <a:schemeClr val="bg1"/>
                </a:solidFill>
                <a:latin typeface="Inter"/>
                <a:ea typeface="Inter"/>
                <a:cs typeface="Inter"/>
                <a:sym typeface="Inter"/>
              </a:rPr>
              <a:t> &amp; Techniques used</a:t>
            </a:r>
          </a:p>
          <a:p>
            <a:pPr marL="0" marR="0" lvl="0" indent="0" algn="l" rtl="0">
              <a:spcBef>
                <a:spcPts val="0"/>
              </a:spcBef>
              <a:spcAft>
                <a:spcPts val="0"/>
              </a:spcAft>
              <a:buNone/>
            </a:pPr>
            <a:endParaRPr sz="800" dirty="0">
              <a:solidFill>
                <a:schemeClr val="bg1"/>
              </a:solidFill>
            </a:endParaRPr>
          </a:p>
        </p:txBody>
      </p:sp>
      <p:sp>
        <p:nvSpPr>
          <p:cNvPr id="3" name="Rectangle : coins arrondis 2">
            <a:extLst>
              <a:ext uri="{FF2B5EF4-FFF2-40B4-BE49-F238E27FC236}">
                <a16:creationId xmlns:a16="http://schemas.microsoft.com/office/drawing/2014/main" id="{CECFE04F-7C43-4F9F-98CE-EB17339AEC95}"/>
              </a:ext>
            </a:extLst>
          </p:cNvPr>
          <p:cNvSpPr/>
          <p:nvPr/>
        </p:nvSpPr>
        <p:spPr>
          <a:xfrm>
            <a:off x="3912561" y="194536"/>
            <a:ext cx="5520688" cy="3014467"/>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a:extLst>
              <a:ext uri="{FF2B5EF4-FFF2-40B4-BE49-F238E27FC236}">
                <a16:creationId xmlns:a16="http://schemas.microsoft.com/office/drawing/2014/main" id="{04675C04-FC79-45F8-B2AE-FA7CDFC25D90}"/>
              </a:ext>
            </a:extLst>
          </p:cNvPr>
          <p:cNvSpPr txBox="1"/>
          <p:nvPr/>
        </p:nvSpPr>
        <p:spPr>
          <a:xfrm>
            <a:off x="4604935" y="398125"/>
            <a:ext cx="3992933" cy="338554"/>
          </a:xfrm>
          <a:prstGeom prst="rect">
            <a:avLst/>
          </a:prstGeom>
          <a:noFill/>
        </p:spPr>
        <p:txBody>
          <a:bodyPr wrap="square" rtlCol="0">
            <a:spAutoFit/>
          </a:bodyPr>
          <a:lstStyle/>
          <a:p>
            <a:r>
              <a:rPr lang="en-US" sz="1600" b="1" dirty="0">
                <a:solidFill>
                  <a:srgbClr val="FFFFFF"/>
                </a:solidFill>
                <a:latin typeface="+mn-lt"/>
              </a:rPr>
              <a:t>Logistic Regression </a:t>
            </a:r>
            <a:endParaRPr lang="fr-FR" sz="1600" b="1" dirty="0">
              <a:solidFill>
                <a:srgbClr val="FFFFFF"/>
              </a:solidFill>
              <a:latin typeface="+mn-lt"/>
            </a:endParaRPr>
          </a:p>
        </p:txBody>
      </p:sp>
      <p:pic>
        <p:nvPicPr>
          <p:cNvPr id="22" name="Image 21">
            <a:extLst>
              <a:ext uri="{FF2B5EF4-FFF2-40B4-BE49-F238E27FC236}">
                <a16:creationId xmlns:a16="http://schemas.microsoft.com/office/drawing/2014/main" id="{BB8B65B9-4947-462C-BEBF-4F19AED73D29}"/>
              </a:ext>
            </a:extLst>
          </p:cNvPr>
          <p:cNvPicPr>
            <a:picLocks noChangeAspect="1"/>
          </p:cNvPicPr>
          <p:nvPr/>
        </p:nvPicPr>
        <p:blipFill>
          <a:blip r:embed="rId3"/>
          <a:stretch>
            <a:fillRect/>
          </a:stretch>
        </p:blipFill>
        <p:spPr>
          <a:xfrm>
            <a:off x="10332151" y="-348164"/>
            <a:ext cx="1859849" cy="1811018"/>
          </a:xfrm>
          <a:prstGeom prst="rect">
            <a:avLst/>
          </a:prstGeom>
        </p:spPr>
      </p:pic>
      <p:grpSp>
        <p:nvGrpSpPr>
          <p:cNvPr id="34" name="Groupe 33">
            <a:extLst>
              <a:ext uri="{FF2B5EF4-FFF2-40B4-BE49-F238E27FC236}">
                <a16:creationId xmlns:a16="http://schemas.microsoft.com/office/drawing/2014/main" id="{B3F640B8-FA91-4BF8-BC4E-5C813C690233}"/>
              </a:ext>
            </a:extLst>
          </p:cNvPr>
          <p:cNvGrpSpPr/>
          <p:nvPr/>
        </p:nvGrpSpPr>
        <p:grpSpPr>
          <a:xfrm>
            <a:off x="840038" y="3844949"/>
            <a:ext cx="553922" cy="289560"/>
            <a:chOff x="1167597" y="1556109"/>
            <a:chExt cx="553922" cy="289560"/>
          </a:xfrm>
        </p:grpSpPr>
        <p:sp>
          <p:nvSpPr>
            <p:cNvPr id="35" name="Rectangle : coins arrondis 34">
              <a:extLst>
                <a:ext uri="{FF2B5EF4-FFF2-40B4-BE49-F238E27FC236}">
                  <a16:creationId xmlns:a16="http://schemas.microsoft.com/office/drawing/2014/main" id="{2B85A82E-C2E0-4851-A769-84E030B68D8E}"/>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6" name="Ellipse 35">
              <a:extLst>
                <a:ext uri="{FF2B5EF4-FFF2-40B4-BE49-F238E27FC236}">
                  <a16:creationId xmlns:a16="http://schemas.microsoft.com/office/drawing/2014/main" id="{30C6F665-B597-4DA8-951F-170299FD0A3F}"/>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
        <p:nvSpPr>
          <p:cNvPr id="37" name="ZoneTexte 36">
            <a:extLst>
              <a:ext uri="{FF2B5EF4-FFF2-40B4-BE49-F238E27FC236}">
                <a16:creationId xmlns:a16="http://schemas.microsoft.com/office/drawing/2014/main" id="{62D6A94E-25CD-49DE-B57B-EAC9C96C505C}"/>
              </a:ext>
            </a:extLst>
          </p:cNvPr>
          <p:cNvSpPr txBox="1"/>
          <p:nvPr/>
        </p:nvSpPr>
        <p:spPr>
          <a:xfrm>
            <a:off x="1371865" y="3847006"/>
            <a:ext cx="3992933" cy="338554"/>
          </a:xfrm>
          <a:prstGeom prst="rect">
            <a:avLst/>
          </a:prstGeom>
          <a:noFill/>
        </p:spPr>
        <p:txBody>
          <a:bodyPr wrap="square" rtlCol="0">
            <a:spAutoFit/>
          </a:bodyPr>
          <a:lstStyle/>
          <a:p>
            <a:r>
              <a:rPr lang="en-US" sz="1600" b="1" dirty="0">
                <a:solidFill>
                  <a:srgbClr val="FFFFFF"/>
                </a:solidFill>
                <a:latin typeface="+mn-lt"/>
              </a:rPr>
              <a:t>Decision Tree</a:t>
            </a:r>
            <a:endParaRPr lang="fr-FR" sz="1600" b="1" dirty="0">
              <a:solidFill>
                <a:srgbClr val="FFFFFF"/>
              </a:solidFill>
              <a:latin typeface="+mn-lt"/>
            </a:endParaRPr>
          </a:p>
        </p:txBody>
      </p:sp>
      <p:sp>
        <p:nvSpPr>
          <p:cNvPr id="42" name="ZoneTexte 41">
            <a:extLst>
              <a:ext uri="{FF2B5EF4-FFF2-40B4-BE49-F238E27FC236}">
                <a16:creationId xmlns:a16="http://schemas.microsoft.com/office/drawing/2014/main" id="{22C81E96-4DC6-4244-96C8-251DCFD9D79C}"/>
              </a:ext>
            </a:extLst>
          </p:cNvPr>
          <p:cNvSpPr txBox="1"/>
          <p:nvPr/>
        </p:nvSpPr>
        <p:spPr>
          <a:xfrm>
            <a:off x="5012273" y="3846234"/>
            <a:ext cx="4153926" cy="338554"/>
          </a:xfrm>
          <a:prstGeom prst="rect">
            <a:avLst/>
          </a:prstGeom>
          <a:noFill/>
        </p:spPr>
        <p:txBody>
          <a:bodyPr wrap="square" rtlCol="0">
            <a:spAutoFit/>
          </a:bodyPr>
          <a:lstStyle/>
          <a:p>
            <a:r>
              <a:rPr lang="en-US" sz="1600" b="1" dirty="0">
                <a:solidFill>
                  <a:srgbClr val="FFFFFF"/>
                </a:solidFill>
                <a:latin typeface="+mn-lt"/>
              </a:rPr>
              <a:t>Random Forest</a:t>
            </a:r>
            <a:endParaRPr lang="fr-FR" sz="1600" b="1" dirty="0">
              <a:solidFill>
                <a:srgbClr val="FFFFFF"/>
              </a:solidFill>
              <a:latin typeface="+mn-lt"/>
            </a:endParaRPr>
          </a:p>
        </p:txBody>
      </p:sp>
      <p:sp>
        <p:nvSpPr>
          <p:cNvPr id="43" name="Rectangle : coins arrondis 42">
            <a:extLst>
              <a:ext uri="{FF2B5EF4-FFF2-40B4-BE49-F238E27FC236}">
                <a16:creationId xmlns:a16="http://schemas.microsoft.com/office/drawing/2014/main" id="{3B4F6D65-9824-4A0B-8DAC-50F9E9B276F3}"/>
              </a:ext>
            </a:extLst>
          </p:cNvPr>
          <p:cNvSpPr/>
          <p:nvPr/>
        </p:nvSpPr>
        <p:spPr>
          <a:xfrm>
            <a:off x="4402266" y="3846234"/>
            <a:ext cx="576256"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4" name="Ellipse 43">
            <a:extLst>
              <a:ext uri="{FF2B5EF4-FFF2-40B4-BE49-F238E27FC236}">
                <a16:creationId xmlns:a16="http://schemas.microsoft.com/office/drawing/2014/main" id="{48D7BFC2-37BE-4037-8140-1E0889DFC897}"/>
              </a:ext>
            </a:extLst>
          </p:cNvPr>
          <p:cNvSpPr/>
          <p:nvPr/>
        </p:nvSpPr>
        <p:spPr>
          <a:xfrm>
            <a:off x="4713410" y="3886239"/>
            <a:ext cx="221963"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7" name="Rectangle : coins arrondis 46">
            <a:extLst>
              <a:ext uri="{FF2B5EF4-FFF2-40B4-BE49-F238E27FC236}">
                <a16:creationId xmlns:a16="http://schemas.microsoft.com/office/drawing/2014/main" id="{AEDE13DA-0878-4326-A872-0638B42A4252}"/>
              </a:ext>
            </a:extLst>
          </p:cNvPr>
          <p:cNvSpPr/>
          <p:nvPr/>
        </p:nvSpPr>
        <p:spPr>
          <a:xfrm>
            <a:off x="7991365" y="3855759"/>
            <a:ext cx="576256"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8" name="Ellipse 47">
            <a:extLst>
              <a:ext uri="{FF2B5EF4-FFF2-40B4-BE49-F238E27FC236}">
                <a16:creationId xmlns:a16="http://schemas.microsoft.com/office/drawing/2014/main" id="{97854A42-1A8A-4B40-9EAB-7585630D69A3}"/>
              </a:ext>
            </a:extLst>
          </p:cNvPr>
          <p:cNvSpPr/>
          <p:nvPr/>
        </p:nvSpPr>
        <p:spPr>
          <a:xfrm>
            <a:off x="8302509" y="3895764"/>
            <a:ext cx="221963"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9" name="ZoneTexte 48">
            <a:extLst>
              <a:ext uri="{FF2B5EF4-FFF2-40B4-BE49-F238E27FC236}">
                <a16:creationId xmlns:a16="http://schemas.microsoft.com/office/drawing/2014/main" id="{44ED244F-EB7D-40FE-81C1-1EDDFA6F5E88}"/>
              </a:ext>
            </a:extLst>
          </p:cNvPr>
          <p:cNvSpPr txBox="1"/>
          <p:nvPr/>
        </p:nvSpPr>
        <p:spPr>
          <a:xfrm>
            <a:off x="8571352" y="3847006"/>
            <a:ext cx="4153926" cy="338554"/>
          </a:xfrm>
          <a:prstGeom prst="rect">
            <a:avLst/>
          </a:prstGeom>
          <a:noFill/>
        </p:spPr>
        <p:txBody>
          <a:bodyPr wrap="square" rtlCol="0">
            <a:spAutoFit/>
          </a:bodyPr>
          <a:lstStyle/>
          <a:p>
            <a:r>
              <a:rPr lang="en-US" sz="1600" b="1" dirty="0" err="1">
                <a:solidFill>
                  <a:srgbClr val="FFFFFF"/>
                </a:solidFill>
                <a:latin typeface="+mn-lt"/>
              </a:rPr>
              <a:t>XGBoost</a:t>
            </a:r>
            <a:endParaRPr lang="fr-FR" sz="1600" b="1" dirty="0">
              <a:solidFill>
                <a:srgbClr val="FFFFFF"/>
              </a:solidFill>
              <a:latin typeface="+mn-lt"/>
            </a:endParaRPr>
          </a:p>
        </p:txBody>
      </p:sp>
      <p:sp>
        <p:nvSpPr>
          <p:cNvPr id="52" name="Rectangle 1">
            <a:extLst>
              <a:ext uri="{FF2B5EF4-FFF2-40B4-BE49-F238E27FC236}">
                <a16:creationId xmlns:a16="http://schemas.microsoft.com/office/drawing/2014/main" id="{8D0D2626-D5C2-478D-A244-82B956D4C838}"/>
              </a:ext>
            </a:extLst>
          </p:cNvPr>
          <p:cNvSpPr>
            <a:spLocks noChangeArrowheads="1"/>
          </p:cNvSpPr>
          <p:nvPr/>
        </p:nvSpPr>
        <p:spPr bwMode="auto">
          <a:xfrm>
            <a:off x="216202" y="988074"/>
            <a:ext cx="37879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bg1"/>
                </a:solidFill>
                <a:effectLst/>
                <a:latin typeface="+mn-lt"/>
              </a:rPr>
              <a:t>Machine Learning </a:t>
            </a:r>
            <a:r>
              <a:rPr kumimoji="0" lang="fr-FR" altLang="fr-FR" sz="1800" b="0" i="0" u="none" strike="noStrike" cap="none" normalizeH="0" baseline="0" dirty="0" err="1">
                <a:ln>
                  <a:noFill/>
                </a:ln>
                <a:solidFill>
                  <a:schemeClr val="bg1"/>
                </a:solidFill>
                <a:effectLst/>
                <a:latin typeface="+mn-lt"/>
              </a:rPr>
              <a:t>methods</a:t>
            </a:r>
            <a:r>
              <a:rPr kumimoji="0" lang="fr-FR" altLang="fr-FR" sz="1800" b="0" i="0" u="none" strike="noStrike" cap="none" normalizeH="0" baseline="0" dirty="0">
                <a:ln>
                  <a:noFill/>
                </a:ln>
                <a:solidFill>
                  <a:schemeClr val="bg1"/>
                </a:solidFill>
                <a:effectLst/>
                <a:latin typeface="+mn-lt"/>
              </a:rPr>
              <a:t> </a:t>
            </a:r>
            <a:r>
              <a:rPr kumimoji="0" lang="fr-FR" altLang="fr-FR" sz="1800" b="0" i="0" u="none" strike="noStrike" cap="none" normalizeH="0" baseline="0" dirty="0" err="1">
                <a:ln>
                  <a:noFill/>
                </a:ln>
                <a:solidFill>
                  <a:schemeClr val="bg1"/>
                </a:solidFill>
                <a:effectLst/>
                <a:latin typeface="+mn-lt"/>
              </a:rPr>
              <a:t>used</a:t>
            </a:r>
            <a:r>
              <a:rPr kumimoji="0" lang="fr-FR" altLang="fr-FR" sz="1800" b="0" i="0" u="none" strike="noStrike" cap="none" normalizeH="0" baseline="0" dirty="0">
                <a:ln>
                  <a:noFill/>
                </a:ln>
                <a:solidFill>
                  <a:schemeClr val="bg1"/>
                </a:solidFill>
                <a:effectLst/>
                <a:latin typeface="+mn-lt"/>
              </a:rPr>
              <a:t> to analyze </a:t>
            </a:r>
            <a:r>
              <a:rPr kumimoji="0" lang="fr-FR" altLang="fr-FR" sz="1800" b="0" i="0" u="none" strike="noStrike" cap="none" normalizeH="0" baseline="0" dirty="0" err="1">
                <a:ln>
                  <a:noFill/>
                </a:ln>
                <a:solidFill>
                  <a:schemeClr val="bg1"/>
                </a:solidFill>
                <a:effectLst/>
                <a:latin typeface="+mn-lt"/>
              </a:rPr>
              <a:t>salary</a:t>
            </a:r>
            <a:r>
              <a:rPr kumimoji="0" lang="fr-FR" altLang="fr-FR" sz="1800" b="0" i="0" u="none" strike="noStrike" cap="none" normalizeH="0" baseline="0" dirty="0">
                <a:ln>
                  <a:noFill/>
                </a:ln>
                <a:solidFill>
                  <a:schemeClr val="bg1"/>
                </a:solidFill>
                <a:effectLst/>
                <a:latin typeface="+mn-lt"/>
              </a:rPr>
              <a:t>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bg1"/>
                </a:solidFill>
                <a:effectLst/>
                <a:latin typeface="+mn-lt"/>
              </a:rPr>
              <a:t>Key </a:t>
            </a:r>
            <a:r>
              <a:rPr kumimoji="0" lang="fr-FR" altLang="fr-FR" sz="1800" b="0" i="0" u="none" strike="noStrike" cap="none" normalizeH="0" baseline="0" dirty="0" err="1">
                <a:ln>
                  <a:noFill/>
                </a:ln>
                <a:solidFill>
                  <a:schemeClr val="bg1"/>
                </a:solidFill>
                <a:effectLst/>
                <a:latin typeface="+mn-lt"/>
              </a:rPr>
              <a:t>findings</a:t>
            </a:r>
            <a:r>
              <a:rPr kumimoji="0" lang="fr-FR" altLang="fr-FR" sz="1800" b="0" i="0" u="none" strike="noStrike" cap="none" normalizeH="0" baseline="0" dirty="0">
                <a:ln>
                  <a:noFill/>
                </a:ln>
                <a:solidFill>
                  <a:schemeClr val="bg1"/>
                </a:solidFill>
                <a:effectLst/>
                <a:latin typeface="+mn-lt"/>
              </a:rPr>
              <a:t> and trends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sz="1800" dirty="0">
                <a:solidFill>
                  <a:schemeClr val="bg1"/>
                </a:solidFill>
                <a:latin typeface="+mn-lt"/>
              </a:rPr>
              <a:t>Pre-</a:t>
            </a:r>
            <a:r>
              <a:rPr lang="fr-FR" altLang="fr-FR" sz="1800" dirty="0" err="1">
                <a:solidFill>
                  <a:schemeClr val="bg1"/>
                </a:solidFill>
                <a:latin typeface="+mn-lt"/>
              </a:rPr>
              <a:t>processing</a:t>
            </a:r>
            <a:r>
              <a:rPr lang="fr-FR" altLang="fr-FR" sz="1800" dirty="0">
                <a:solidFill>
                  <a:schemeClr val="bg1"/>
                </a:solidFill>
                <a:latin typeface="+mn-lt"/>
              </a:rPr>
              <a:t> and </a:t>
            </a:r>
            <a:r>
              <a:rPr lang="fr-FR" altLang="fr-FR" sz="1800" dirty="0" err="1">
                <a:solidFill>
                  <a:schemeClr val="bg1"/>
                </a:solidFill>
                <a:latin typeface="+mn-lt"/>
              </a:rPr>
              <a:t>transforming</a:t>
            </a:r>
            <a:r>
              <a:rPr lang="fr-FR" altLang="fr-FR" sz="1800" dirty="0">
                <a:solidFill>
                  <a:schemeClr val="bg1"/>
                </a:solidFill>
                <a:latin typeface="+mn-lt"/>
              </a:rPr>
              <a:t> data </a:t>
            </a:r>
            <a:endParaRPr kumimoji="0" lang="fr-FR" altLang="fr-FR" sz="1800" b="0" i="0" u="none" strike="noStrike" cap="none" normalizeH="0" baseline="0" dirty="0">
              <a:ln>
                <a:noFill/>
              </a:ln>
              <a:solidFill>
                <a:schemeClr val="bg1"/>
              </a:solidFill>
              <a:effectLst/>
              <a:latin typeface="+mn-lt"/>
            </a:endParaRPr>
          </a:p>
        </p:txBody>
      </p:sp>
      <p:sp>
        <p:nvSpPr>
          <p:cNvPr id="54" name="Rectangle 1">
            <a:extLst>
              <a:ext uri="{FF2B5EF4-FFF2-40B4-BE49-F238E27FC236}">
                <a16:creationId xmlns:a16="http://schemas.microsoft.com/office/drawing/2014/main" id="{C8D9A415-092C-43DA-A37B-13102EE33038}"/>
              </a:ext>
            </a:extLst>
          </p:cNvPr>
          <p:cNvSpPr>
            <a:spLocks noChangeArrowheads="1"/>
          </p:cNvSpPr>
          <p:nvPr/>
        </p:nvSpPr>
        <p:spPr bwMode="auto">
          <a:xfrm>
            <a:off x="4004136" y="1169978"/>
            <a:ext cx="5429113"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1" indent="-2857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Predicts</a:t>
            </a:r>
            <a:r>
              <a:rPr lang="fr-FR" altLang="fr-FR" sz="1100" dirty="0">
                <a:solidFill>
                  <a:schemeClr val="tx1"/>
                </a:solidFill>
                <a:latin typeface="+mn-lt"/>
              </a:rPr>
              <a:t> </a:t>
            </a:r>
            <a:r>
              <a:rPr lang="fr-FR" altLang="fr-FR" sz="1100" dirty="0" err="1">
                <a:solidFill>
                  <a:schemeClr val="tx1"/>
                </a:solidFill>
                <a:latin typeface="+mn-lt"/>
              </a:rPr>
              <a:t>binary</a:t>
            </a:r>
            <a:r>
              <a:rPr lang="fr-FR" altLang="fr-FR" sz="1100" dirty="0">
                <a:solidFill>
                  <a:schemeClr val="tx1"/>
                </a:solidFill>
                <a:latin typeface="+mn-lt"/>
              </a:rPr>
              <a:t> </a:t>
            </a:r>
            <a:r>
              <a:rPr lang="fr-FR" altLang="fr-FR" sz="1100" dirty="0" err="1">
                <a:solidFill>
                  <a:schemeClr val="tx1"/>
                </a:solidFill>
                <a:latin typeface="+mn-lt"/>
              </a:rPr>
              <a:t>outcomes</a:t>
            </a:r>
            <a:r>
              <a:rPr lang="fr-FR" altLang="fr-FR" sz="1100" dirty="0">
                <a:solidFill>
                  <a:schemeClr val="tx1"/>
                </a:solidFill>
                <a:latin typeface="+mn-lt"/>
              </a:rPr>
              <a:t> </a:t>
            </a:r>
            <a:r>
              <a:rPr lang="fr-FR" altLang="fr-FR" sz="1100" dirty="0" err="1">
                <a:solidFill>
                  <a:schemeClr val="tx1"/>
                </a:solidFill>
                <a:latin typeface="+mn-lt"/>
              </a:rPr>
              <a:t>using</a:t>
            </a:r>
            <a:r>
              <a:rPr lang="fr-FR" altLang="fr-FR" sz="1100" dirty="0">
                <a:solidFill>
                  <a:schemeClr val="tx1"/>
                </a:solidFill>
                <a:latin typeface="+mn-lt"/>
              </a:rPr>
              <a:t> </a:t>
            </a:r>
            <a:r>
              <a:rPr lang="fr-FR" altLang="fr-FR" sz="1100" dirty="0" err="1">
                <a:solidFill>
                  <a:schemeClr val="tx1"/>
                </a:solidFill>
                <a:latin typeface="+mn-lt"/>
              </a:rPr>
              <a:t>probabilities</a:t>
            </a:r>
            <a:r>
              <a:rPr lang="fr-FR" altLang="fr-FR" sz="1100" dirty="0">
                <a:solidFill>
                  <a:schemeClr val="tx1"/>
                </a:solidFill>
                <a:latin typeface="+mn-lt"/>
              </a:rPr>
              <a:t>.</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Models</a:t>
            </a:r>
            <a:r>
              <a:rPr lang="fr-FR" altLang="fr-FR" sz="1100" dirty="0">
                <a:solidFill>
                  <a:schemeClr val="tx1"/>
                </a:solidFill>
                <a:latin typeface="+mn-lt"/>
              </a:rPr>
              <a:t> the </a:t>
            </a:r>
            <a:r>
              <a:rPr lang="fr-FR" altLang="fr-FR" sz="1100" dirty="0" err="1">
                <a:solidFill>
                  <a:schemeClr val="tx1"/>
                </a:solidFill>
                <a:latin typeface="+mn-lt"/>
              </a:rPr>
              <a:t>probability</a:t>
            </a:r>
            <a:r>
              <a:rPr lang="fr-FR" altLang="fr-FR" sz="1100" dirty="0">
                <a:solidFill>
                  <a:schemeClr val="tx1"/>
                </a:solidFill>
                <a:latin typeface="+mn-lt"/>
              </a:rPr>
              <a:t> </a:t>
            </a:r>
            <a:r>
              <a:rPr lang="fr-FR" altLang="fr-FR" sz="1100" dirty="0" err="1">
                <a:solidFill>
                  <a:schemeClr val="tx1"/>
                </a:solidFill>
                <a:latin typeface="+mn-lt"/>
              </a:rPr>
              <a:t>that</a:t>
            </a:r>
            <a:r>
              <a:rPr lang="fr-FR" altLang="fr-FR" sz="1100" dirty="0">
                <a:solidFill>
                  <a:schemeClr val="tx1"/>
                </a:solidFill>
                <a:latin typeface="+mn-lt"/>
              </a:rPr>
              <a:t> a </a:t>
            </a:r>
            <a:r>
              <a:rPr lang="fr-FR" altLang="fr-FR" sz="1100" dirty="0" err="1">
                <a:solidFill>
                  <a:schemeClr val="tx1"/>
                </a:solidFill>
                <a:latin typeface="+mn-lt"/>
              </a:rPr>
              <a:t>given</a:t>
            </a:r>
            <a:r>
              <a:rPr lang="fr-FR" altLang="fr-FR" sz="1100" dirty="0">
                <a:solidFill>
                  <a:schemeClr val="tx1"/>
                </a:solidFill>
                <a:latin typeface="+mn-lt"/>
              </a:rPr>
              <a:t> input </a:t>
            </a:r>
            <a:r>
              <a:rPr lang="fr-FR" altLang="fr-FR" sz="1100" dirty="0" err="1">
                <a:solidFill>
                  <a:schemeClr val="tx1"/>
                </a:solidFill>
                <a:latin typeface="+mn-lt"/>
              </a:rPr>
              <a:t>belongs</a:t>
            </a:r>
            <a:r>
              <a:rPr lang="fr-FR" altLang="fr-FR" sz="1100" dirty="0">
                <a:solidFill>
                  <a:schemeClr val="tx1"/>
                </a:solidFill>
                <a:latin typeface="+mn-lt"/>
              </a:rPr>
              <a:t> to a </a:t>
            </a:r>
            <a:r>
              <a:rPr lang="fr-FR" altLang="fr-FR" sz="1100" dirty="0" err="1">
                <a:solidFill>
                  <a:schemeClr val="tx1"/>
                </a:solidFill>
                <a:latin typeface="+mn-lt"/>
              </a:rPr>
              <a:t>particular</a:t>
            </a:r>
            <a:r>
              <a:rPr lang="fr-FR" altLang="fr-FR" sz="1100" dirty="0">
                <a:solidFill>
                  <a:schemeClr val="tx1"/>
                </a:solidFill>
                <a:latin typeface="+mn-lt"/>
              </a:rPr>
              <a:t> class.</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Uses the </a:t>
            </a:r>
            <a:r>
              <a:rPr lang="fr-FR" altLang="fr-FR" sz="1100" dirty="0" err="1">
                <a:solidFill>
                  <a:schemeClr val="tx1"/>
                </a:solidFill>
                <a:latin typeface="+mn-lt"/>
              </a:rPr>
              <a:t>logistic</a:t>
            </a:r>
            <a:r>
              <a:rPr lang="fr-FR" altLang="fr-FR" sz="1100" dirty="0">
                <a:solidFill>
                  <a:schemeClr val="tx1"/>
                </a:solidFill>
                <a:latin typeface="+mn-lt"/>
              </a:rPr>
              <a:t> </a:t>
            </a:r>
            <a:r>
              <a:rPr lang="fr-FR" altLang="fr-FR" sz="1100" dirty="0" err="1">
                <a:solidFill>
                  <a:schemeClr val="tx1"/>
                </a:solidFill>
                <a:latin typeface="+mn-lt"/>
              </a:rPr>
              <a:t>function</a:t>
            </a:r>
            <a:r>
              <a:rPr lang="fr-FR" altLang="fr-FR" sz="1100" dirty="0">
                <a:solidFill>
                  <a:schemeClr val="tx1"/>
                </a:solidFill>
                <a:latin typeface="+mn-lt"/>
              </a:rPr>
              <a:t> to </a:t>
            </a:r>
            <a:r>
              <a:rPr lang="fr-FR" altLang="fr-FR" sz="1100" dirty="0" err="1">
                <a:solidFill>
                  <a:schemeClr val="tx1"/>
                </a:solidFill>
                <a:latin typeface="+mn-lt"/>
              </a:rPr>
              <a:t>constrain</a:t>
            </a:r>
            <a:r>
              <a:rPr lang="fr-FR" altLang="fr-FR" sz="1100" dirty="0">
                <a:solidFill>
                  <a:schemeClr val="tx1"/>
                </a:solidFill>
                <a:latin typeface="+mn-lt"/>
              </a:rPr>
              <a:t> the output </a:t>
            </a:r>
            <a:r>
              <a:rPr lang="fr-FR" altLang="fr-FR" sz="1100" dirty="0" err="1">
                <a:solidFill>
                  <a:schemeClr val="tx1"/>
                </a:solidFill>
                <a:latin typeface="+mn-lt"/>
              </a:rPr>
              <a:t>between</a:t>
            </a:r>
            <a:r>
              <a:rPr lang="fr-FR" altLang="fr-FR" sz="1100" dirty="0">
                <a:solidFill>
                  <a:schemeClr val="tx1"/>
                </a:solidFill>
                <a:latin typeface="+mn-lt"/>
              </a:rPr>
              <a:t> 0 and 1.</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Suitable</a:t>
            </a:r>
            <a:r>
              <a:rPr lang="fr-FR" altLang="fr-FR" sz="1100" dirty="0">
                <a:solidFill>
                  <a:schemeClr val="tx1"/>
                </a:solidFill>
                <a:latin typeface="+mn-lt"/>
              </a:rPr>
              <a:t> for </a:t>
            </a:r>
            <a:r>
              <a:rPr lang="fr-FR" altLang="fr-FR" sz="1100" dirty="0" err="1">
                <a:solidFill>
                  <a:schemeClr val="tx1"/>
                </a:solidFill>
                <a:latin typeface="+mn-lt"/>
              </a:rPr>
              <a:t>binary</a:t>
            </a:r>
            <a:r>
              <a:rPr lang="fr-FR" altLang="fr-FR" sz="1100" dirty="0">
                <a:solidFill>
                  <a:schemeClr val="tx1"/>
                </a:solidFill>
                <a:latin typeface="+mn-lt"/>
              </a:rPr>
              <a:t> classification </a:t>
            </a:r>
            <a:r>
              <a:rPr lang="fr-FR" altLang="fr-FR" sz="1100" dirty="0" err="1">
                <a:solidFill>
                  <a:schemeClr val="tx1"/>
                </a:solidFill>
                <a:latin typeface="+mn-lt"/>
              </a:rPr>
              <a:t>tasks</a:t>
            </a:r>
            <a:r>
              <a:rPr lang="fr-FR" altLang="fr-FR" sz="1100" dirty="0">
                <a:solidFill>
                  <a:schemeClr val="tx1"/>
                </a:solidFill>
                <a:latin typeface="+mn-lt"/>
              </a:rPr>
              <a:t>. </a:t>
            </a:r>
          </a:p>
          <a:p>
            <a:pPr marL="285750" lvl="1" indent="-2857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Predicted</a:t>
            </a:r>
            <a:r>
              <a:rPr lang="fr-FR" altLang="fr-FR" sz="1100" dirty="0">
                <a:solidFill>
                  <a:schemeClr val="tx1"/>
                </a:solidFill>
                <a:latin typeface="+mn-lt"/>
              </a:rPr>
              <a:t> proportion of </a:t>
            </a:r>
            <a:r>
              <a:rPr lang="fr-FR" altLang="fr-FR" sz="1100" dirty="0" err="1">
                <a:solidFill>
                  <a:schemeClr val="tx1"/>
                </a:solidFill>
                <a:latin typeface="+mn-lt"/>
              </a:rPr>
              <a:t>employess</a:t>
            </a:r>
            <a:r>
              <a:rPr lang="fr-FR" altLang="fr-FR" sz="1100" dirty="0">
                <a:solidFill>
                  <a:schemeClr val="tx1"/>
                </a:solidFill>
                <a:latin typeface="+mn-lt"/>
              </a:rPr>
              <a:t> </a:t>
            </a:r>
            <a:r>
              <a:rPr lang="fr-FR" altLang="fr-FR" sz="1100" dirty="0" err="1">
                <a:solidFill>
                  <a:schemeClr val="tx1"/>
                </a:solidFill>
                <a:latin typeface="+mn-lt"/>
              </a:rPr>
              <a:t>with</a:t>
            </a:r>
            <a:r>
              <a:rPr lang="fr-FR" altLang="fr-FR" sz="1100" dirty="0">
                <a:solidFill>
                  <a:schemeClr val="tx1"/>
                </a:solidFill>
                <a:latin typeface="+mn-lt"/>
              </a:rPr>
              <a:t> salaries </a:t>
            </a:r>
            <a:r>
              <a:rPr lang="fr-FR" altLang="fr-FR" sz="1100" dirty="0" err="1">
                <a:solidFill>
                  <a:schemeClr val="tx1"/>
                </a:solidFill>
                <a:latin typeface="+mn-lt"/>
              </a:rPr>
              <a:t>above</a:t>
            </a:r>
            <a:r>
              <a:rPr lang="fr-FR" altLang="fr-FR" sz="1100" dirty="0">
                <a:solidFill>
                  <a:schemeClr val="tx1"/>
                </a:solidFill>
                <a:latin typeface="+mn-lt"/>
              </a:rPr>
              <a:t> / </a:t>
            </a:r>
            <a:r>
              <a:rPr lang="fr-FR" altLang="fr-FR" sz="1100" dirty="0" err="1">
                <a:solidFill>
                  <a:schemeClr val="tx1"/>
                </a:solidFill>
                <a:latin typeface="+mn-lt"/>
              </a:rPr>
              <a:t>below</a:t>
            </a:r>
            <a:r>
              <a:rPr lang="fr-FR" altLang="fr-FR" sz="1100" dirty="0">
                <a:solidFill>
                  <a:schemeClr val="tx1"/>
                </a:solidFill>
                <a:latin typeface="+mn-lt"/>
              </a:rPr>
              <a:t> the </a:t>
            </a:r>
            <a:r>
              <a:rPr lang="fr-FR" altLang="fr-FR" sz="1100" dirty="0" err="1">
                <a:solidFill>
                  <a:schemeClr val="tx1"/>
                </a:solidFill>
                <a:latin typeface="+mn-lt"/>
              </a:rPr>
              <a:t>mean</a:t>
            </a:r>
            <a:endParaRPr lang="fr-FR" altLang="fr-FR" sz="1100" dirty="0">
              <a:solidFill>
                <a:schemeClr val="tx1"/>
              </a:solidFill>
              <a:latin typeface="+mn-lt"/>
            </a:endParaRPr>
          </a:p>
        </p:txBody>
      </p:sp>
      <p:sp>
        <p:nvSpPr>
          <p:cNvPr id="58" name="Rectangle 1">
            <a:extLst>
              <a:ext uri="{FF2B5EF4-FFF2-40B4-BE49-F238E27FC236}">
                <a16:creationId xmlns:a16="http://schemas.microsoft.com/office/drawing/2014/main" id="{8B002D3E-2A93-4B20-965C-0A6DB7B70EDD}"/>
              </a:ext>
            </a:extLst>
          </p:cNvPr>
          <p:cNvSpPr>
            <a:spLocks noChangeArrowheads="1"/>
          </p:cNvSpPr>
          <p:nvPr/>
        </p:nvSpPr>
        <p:spPr bwMode="auto">
          <a:xfrm>
            <a:off x="855845" y="4241524"/>
            <a:ext cx="2731351"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Splits</a:t>
            </a:r>
            <a:r>
              <a:rPr lang="fr-FR" altLang="fr-FR" sz="1100" dirty="0">
                <a:solidFill>
                  <a:schemeClr val="tx1"/>
                </a:solidFill>
                <a:latin typeface="+mn-lt"/>
              </a:rPr>
              <a:t> data into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nodes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Constructs</a:t>
            </a:r>
            <a:r>
              <a:rPr lang="fr-FR" altLang="fr-FR" sz="1100" dirty="0">
                <a:solidFill>
                  <a:schemeClr val="tx1"/>
                </a:solidFill>
                <a:latin typeface="+mn-lt"/>
              </a:rPr>
              <a:t> a </a:t>
            </a:r>
            <a:r>
              <a:rPr lang="fr-FR" altLang="fr-FR" sz="1100" dirty="0" err="1">
                <a:solidFill>
                  <a:schemeClr val="tx1"/>
                </a:solidFill>
                <a:latin typeface="+mn-lt"/>
              </a:rPr>
              <a:t>tree</a:t>
            </a:r>
            <a:r>
              <a:rPr lang="fr-FR" altLang="fr-FR" sz="1100" dirty="0">
                <a:solidFill>
                  <a:schemeClr val="tx1"/>
                </a:solidFill>
                <a:latin typeface="+mn-lt"/>
              </a:rPr>
              <a:t> </a:t>
            </a:r>
            <a:r>
              <a:rPr lang="fr-FR" altLang="fr-FR" sz="1100" dirty="0" err="1">
                <a:solidFill>
                  <a:schemeClr val="tx1"/>
                </a:solidFill>
                <a:latin typeface="+mn-lt"/>
              </a:rPr>
              <a:t>where</a:t>
            </a:r>
            <a:r>
              <a:rPr lang="fr-FR" altLang="fr-FR" sz="1100" dirty="0">
                <a:solidFill>
                  <a:schemeClr val="tx1"/>
                </a:solidFill>
                <a:latin typeface="+mn-lt"/>
              </a:rPr>
              <a:t> </a:t>
            </a:r>
            <a:r>
              <a:rPr lang="fr-FR" altLang="fr-FR" sz="1100" dirty="0" err="1">
                <a:solidFill>
                  <a:schemeClr val="tx1"/>
                </a:solidFill>
                <a:latin typeface="+mn-lt"/>
              </a:rPr>
              <a:t>each</a:t>
            </a:r>
            <a:r>
              <a:rPr lang="fr-FR" altLang="fr-FR" sz="1100" dirty="0">
                <a:solidFill>
                  <a:schemeClr val="tx1"/>
                </a:solidFill>
                <a:latin typeface="+mn-lt"/>
              </a:rPr>
              <a:t> </a:t>
            </a:r>
            <a:r>
              <a:rPr lang="fr-FR" altLang="fr-FR" sz="1100" dirty="0" err="1">
                <a:solidFill>
                  <a:schemeClr val="tx1"/>
                </a:solidFill>
                <a:latin typeface="+mn-lt"/>
              </a:rPr>
              <a:t>node</a:t>
            </a:r>
            <a:r>
              <a:rPr lang="fr-FR" altLang="fr-FR" sz="1100" dirty="0">
                <a:solidFill>
                  <a:schemeClr val="tx1"/>
                </a:solidFill>
                <a:latin typeface="+mn-lt"/>
              </a:rPr>
              <a:t> </a:t>
            </a:r>
            <a:r>
              <a:rPr lang="fr-FR" altLang="fr-FR" sz="1100" dirty="0" err="1">
                <a:solidFill>
                  <a:schemeClr val="tx1"/>
                </a:solidFill>
                <a:latin typeface="+mn-lt"/>
              </a:rPr>
              <a:t>represents</a:t>
            </a:r>
            <a:r>
              <a:rPr lang="fr-FR" altLang="fr-FR" sz="1100" dirty="0">
                <a:solidFill>
                  <a:schemeClr val="tx1"/>
                </a:solidFill>
                <a:latin typeface="+mn-lt"/>
              </a:rPr>
              <a:t> a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based</a:t>
            </a:r>
            <a:r>
              <a:rPr lang="fr-FR" altLang="fr-FR" sz="1100" dirty="0">
                <a:solidFill>
                  <a:schemeClr val="tx1"/>
                </a:solidFill>
                <a:latin typeface="+mn-lt"/>
              </a:rPr>
              <a:t> on an </a:t>
            </a:r>
            <a:r>
              <a:rPr lang="fr-FR" altLang="fr-FR" sz="1100" dirty="0" err="1">
                <a:solidFill>
                  <a:schemeClr val="tx1"/>
                </a:solidFill>
                <a:latin typeface="+mn-lt"/>
              </a:rPr>
              <a:t>attribute</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Capable of </a:t>
            </a:r>
            <a:r>
              <a:rPr lang="fr-FR" altLang="fr-FR" sz="1100" dirty="0" err="1">
                <a:solidFill>
                  <a:schemeClr val="tx1"/>
                </a:solidFill>
                <a:latin typeface="+mn-lt"/>
              </a:rPr>
              <a:t>capturing</a:t>
            </a:r>
            <a:r>
              <a:rPr lang="fr-FR" altLang="fr-FR" sz="1100" dirty="0">
                <a:solidFill>
                  <a:schemeClr val="tx1"/>
                </a:solidFill>
                <a:latin typeface="+mn-lt"/>
              </a:rPr>
              <a:t> non-</a:t>
            </a:r>
            <a:r>
              <a:rPr lang="fr-FR" altLang="fr-FR" sz="1100" dirty="0" err="1">
                <a:solidFill>
                  <a:schemeClr val="tx1"/>
                </a:solidFill>
                <a:latin typeface="+mn-lt"/>
              </a:rPr>
              <a:t>linear</a:t>
            </a:r>
            <a:r>
              <a:rPr lang="fr-FR" altLang="fr-FR" sz="1100" dirty="0">
                <a:solidFill>
                  <a:schemeClr val="tx1"/>
                </a:solidFill>
                <a:latin typeface="+mn-lt"/>
              </a:rPr>
              <a:t> </a:t>
            </a:r>
            <a:r>
              <a:rPr lang="fr-FR" altLang="fr-FR" sz="1100" dirty="0" err="1">
                <a:solidFill>
                  <a:schemeClr val="tx1"/>
                </a:solidFill>
                <a:latin typeface="+mn-lt"/>
              </a:rPr>
              <a:t>relationships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Prone</a:t>
            </a:r>
            <a:r>
              <a:rPr lang="fr-FR" altLang="fr-FR" sz="1100" dirty="0">
                <a:solidFill>
                  <a:schemeClr val="tx1"/>
                </a:solidFill>
                <a:latin typeface="+mn-lt"/>
              </a:rPr>
              <a:t> to </a:t>
            </a:r>
            <a:r>
              <a:rPr lang="fr-FR" altLang="fr-FR" sz="1100" dirty="0" err="1">
                <a:solidFill>
                  <a:schemeClr val="tx1"/>
                </a:solidFill>
                <a:latin typeface="+mn-lt"/>
              </a:rPr>
              <a:t>overfitting</a:t>
            </a:r>
            <a:r>
              <a:rPr lang="fr-FR" altLang="fr-FR" sz="1100" dirty="0">
                <a:solidFill>
                  <a:schemeClr val="tx1"/>
                </a:solidFill>
                <a:latin typeface="+mn-lt"/>
              </a:rPr>
              <a:t> if not </a:t>
            </a:r>
            <a:r>
              <a:rPr lang="fr-FR" altLang="fr-FR" sz="1100" dirty="0" err="1">
                <a:solidFill>
                  <a:schemeClr val="tx1"/>
                </a:solidFill>
                <a:latin typeface="+mn-lt"/>
              </a:rPr>
              <a:t>properly</a:t>
            </a:r>
            <a:r>
              <a:rPr lang="fr-FR" altLang="fr-FR" sz="1100" dirty="0">
                <a:solidFill>
                  <a:schemeClr val="tx1"/>
                </a:solidFill>
                <a:latin typeface="+mn-lt"/>
              </a:rPr>
              <a:t> </a:t>
            </a:r>
            <a:r>
              <a:rPr lang="fr-FR" altLang="fr-FR" sz="1100" dirty="0" err="1">
                <a:solidFill>
                  <a:schemeClr val="tx1"/>
                </a:solidFill>
                <a:latin typeface="+mn-lt"/>
              </a:rPr>
              <a:t>tuned</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Provides</a:t>
            </a:r>
            <a:r>
              <a:rPr lang="fr-FR" altLang="fr-FR" sz="1100" dirty="0">
                <a:solidFill>
                  <a:schemeClr val="tx1"/>
                </a:solidFill>
                <a:latin typeface="+mn-lt"/>
              </a:rPr>
              <a:t> an intuitive model </a:t>
            </a:r>
            <a:r>
              <a:rPr lang="fr-FR" altLang="fr-FR" sz="1100" dirty="0" err="1">
                <a:solidFill>
                  <a:schemeClr val="tx1"/>
                </a:solidFill>
                <a:latin typeface="+mn-lt"/>
              </a:rPr>
              <a:t>that's</a:t>
            </a:r>
            <a:r>
              <a:rPr lang="fr-FR" altLang="fr-FR" sz="1100" dirty="0">
                <a:solidFill>
                  <a:schemeClr val="tx1"/>
                </a:solidFill>
                <a:latin typeface="+mn-lt"/>
              </a:rPr>
              <a:t> </a:t>
            </a:r>
            <a:r>
              <a:rPr lang="fr-FR" altLang="fr-FR" sz="1100" dirty="0" err="1">
                <a:solidFill>
                  <a:schemeClr val="tx1"/>
                </a:solidFill>
                <a:latin typeface="+mn-lt"/>
              </a:rPr>
              <a:t>easy</a:t>
            </a:r>
            <a:r>
              <a:rPr lang="fr-FR" altLang="fr-FR" sz="1100" dirty="0">
                <a:solidFill>
                  <a:schemeClr val="tx1"/>
                </a:solidFill>
                <a:latin typeface="+mn-lt"/>
              </a:rPr>
              <a:t> to </a:t>
            </a:r>
            <a:r>
              <a:rPr lang="fr-FR" altLang="fr-FR" sz="1100" dirty="0" err="1">
                <a:solidFill>
                  <a:schemeClr val="tx1"/>
                </a:solidFill>
                <a:latin typeface="+mn-lt"/>
              </a:rPr>
              <a:t>interpret</a:t>
            </a:r>
            <a:r>
              <a:rPr lang="fr-FR" altLang="fr-FR" sz="1100" dirty="0">
                <a:solidFill>
                  <a:schemeClr val="tx1"/>
                </a:solidFill>
                <a:latin typeface="+mn-lt"/>
              </a:rPr>
              <a:t>. </a:t>
            </a:r>
          </a:p>
        </p:txBody>
      </p:sp>
      <p:sp>
        <p:nvSpPr>
          <p:cNvPr id="60" name="Rectangle 1">
            <a:extLst>
              <a:ext uri="{FF2B5EF4-FFF2-40B4-BE49-F238E27FC236}">
                <a16:creationId xmlns:a16="http://schemas.microsoft.com/office/drawing/2014/main" id="{4F068FAC-0AD1-46B8-B79C-B892F1DFB2BA}"/>
              </a:ext>
            </a:extLst>
          </p:cNvPr>
          <p:cNvSpPr>
            <a:spLocks noChangeArrowheads="1"/>
          </p:cNvSpPr>
          <p:nvPr/>
        </p:nvSpPr>
        <p:spPr bwMode="auto">
          <a:xfrm>
            <a:off x="4004136" y="4410801"/>
            <a:ext cx="336018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lvl="1"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Ensemble of multiple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Combines </a:t>
            </a:r>
            <a:r>
              <a:rPr lang="fr-FR" altLang="fr-FR" sz="1100" dirty="0" err="1">
                <a:solidFill>
                  <a:schemeClr val="tx1"/>
                </a:solidFill>
                <a:latin typeface="+mn-lt"/>
              </a:rPr>
              <a:t>predictions</a:t>
            </a:r>
            <a:r>
              <a:rPr lang="fr-FR" altLang="fr-FR" sz="1100" dirty="0">
                <a:solidFill>
                  <a:schemeClr val="tx1"/>
                </a:solidFill>
                <a:latin typeface="+mn-lt"/>
              </a:rPr>
              <a:t> </a:t>
            </a:r>
            <a:r>
              <a:rPr lang="fr-FR" altLang="fr-FR" sz="1100" dirty="0" err="1">
                <a:solidFill>
                  <a:schemeClr val="tx1"/>
                </a:solidFill>
                <a:latin typeface="+mn-lt"/>
              </a:rPr>
              <a:t>from</a:t>
            </a:r>
            <a:r>
              <a:rPr lang="fr-FR" altLang="fr-FR" sz="1100" dirty="0">
                <a:solidFill>
                  <a:schemeClr val="tx1"/>
                </a:solidFill>
                <a:latin typeface="+mn-lt"/>
              </a:rPr>
              <a:t> </a:t>
            </a:r>
            <a:r>
              <a:rPr lang="fr-FR" altLang="fr-FR" sz="1100" dirty="0" err="1">
                <a:solidFill>
                  <a:schemeClr val="tx1"/>
                </a:solidFill>
                <a:latin typeface="+mn-lt"/>
              </a:rPr>
              <a:t>several</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 to </a:t>
            </a:r>
            <a:r>
              <a:rPr lang="fr-FR" altLang="fr-FR" sz="1100" dirty="0" err="1">
                <a:solidFill>
                  <a:schemeClr val="tx1"/>
                </a:solidFill>
                <a:latin typeface="+mn-lt"/>
              </a:rPr>
              <a:t>improve</a:t>
            </a:r>
            <a:r>
              <a:rPr lang="fr-FR" altLang="fr-FR" sz="1100" dirty="0">
                <a:solidFill>
                  <a:schemeClr val="tx1"/>
                </a:solidFill>
                <a:latin typeface="+mn-lt"/>
              </a:rPr>
              <a:t> </a:t>
            </a:r>
            <a:r>
              <a:rPr lang="fr-FR" altLang="fr-FR" sz="1100" dirty="0" err="1">
                <a:solidFill>
                  <a:schemeClr val="tx1"/>
                </a:solidFill>
                <a:latin typeface="+mn-lt"/>
              </a:rPr>
              <a:t>accuracy</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Reduces</a:t>
            </a:r>
            <a:r>
              <a:rPr lang="fr-FR" altLang="fr-FR" sz="1100" dirty="0">
                <a:solidFill>
                  <a:schemeClr val="tx1"/>
                </a:solidFill>
                <a:latin typeface="+mn-lt"/>
              </a:rPr>
              <a:t> </a:t>
            </a:r>
            <a:r>
              <a:rPr lang="fr-FR" altLang="fr-FR" sz="1100" dirty="0" err="1">
                <a:solidFill>
                  <a:schemeClr val="tx1"/>
                </a:solidFill>
                <a:latin typeface="+mn-lt"/>
              </a:rPr>
              <a:t>overfitting</a:t>
            </a:r>
            <a:r>
              <a:rPr lang="fr-FR" altLang="fr-FR" sz="1100" dirty="0">
                <a:solidFill>
                  <a:schemeClr val="tx1"/>
                </a:solidFill>
                <a:latin typeface="+mn-lt"/>
              </a:rPr>
              <a:t> </a:t>
            </a:r>
            <a:r>
              <a:rPr lang="fr-FR" altLang="fr-FR" sz="1100" dirty="0" err="1">
                <a:solidFill>
                  <a:schemeClr val="tx1"/>
                </a:solidFill>
                <a:latin typeface="+mn-lt"/>
              </a:rPr>
              <a:t>compared</a:t>
            </a:r>
            <a:r>
              <a:rPr lang="fr-FR" altLang="fr-FR" sz="1100" dirty="0">
                <a:solidFill>
                  <a:schemeClr val="tx1"/>
                </a:solidFill>
                <a:latin typeface="+mn-lt"/>
              </a:rPr>
              <a:t> to a single </a:t>
            </a:r>
            <a:r>
              <a:rPr lang="fr-FR" altLang="fr-FR" sz="1100" dirty="0" err="1">
                <a:solidFill>
                  <a:schemeClr val="tx1"/>
                </a:solidFill>
                <a:latin typeface="+mn-lt"/>
              </a:rPr>
              <a:t>decision</a:t>
            </a:r>
            <a:r>
              <a:rPr lang="fr-FR" altLang="fr-FR" sz="1100" dirty="0">
                <a:solidFill>
                  <a:schemeClr val="tx1"/>
                </a:solidFill>
                <a:latin typeface="+mn-lt"/>
              </a:rPr>
              <a:t> </a:t>
            </a:r>
            <a:r>
              <a:rPr lang="fr-FR" altLang="fr-FR" sz="1100" dirty="0" err="1">
                <a:solidFill>
                  <a:schemeClr val="tx1"/>
                </a:solidFill>
                <a:latin typeface="+mn-lt"/>
              </a:rPr>
              <a:t>tree</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Handles</a:t>
            </a:r>
            <a:r>
              <a:rPr lang="fr-FR" altLang="fr-FR" sz="1100" dirty="0">
                <a:solidFill>
                  <a:schemeClr val="tx1"/>
                </a:solidFill>
                <a:latin typeface="+mn-lt"/>
              </a:rPr>
              <a:t> </a:t>
            </a:r>
            <a:r>
              <a:rPr lang="fr-FR" altLang="fr-FR" sz="1100" dirty="0" err="1">
                <a:solidFill>
                  <a:schemeClr val="tx1"/>
                </a:solidFill>
                <a:latin typeface="+mn-lt"/>
              </a:rPr>
              <a:t>both</a:t>
            </a:r>
            <a:r>
              <a:rPr lang="fr-FR" altLang="fr-FR" sz="1100" dirty="0">
                <a:solidFill>
                  <a:schemeClr val="tx1"/>
                </a:solidFill>
                <a:latin typeface="+mn-lt"/>
              </a:rPr>
              <a:t> </a:t>
            </a:r>
            <a:r>
              <a:rPr lang="fr-FR" altLang="fr-FR" sz="1100" dirty="0" err="1">
                <a:solidFill>
                  <a:schemeClr val="tx1"/>
                </a:solidFill>
                <a:latin typeface="+mn-lt"/>
              </a:rPr>
              <a:t>regression</a:t>
            </a:r>
            <a:r>
              <a:rPr lang="fr-FR" altLang="fr-FR" sz="1100" dirty="0">
                <a:solidFill>
                  <a:schemeClr val="tx1"/>
                </a:solidFill>
                <a:latin typeface="+mn-lt"/>
              </a:rPr>
              <a:t> and classification </a:t>
            </a:r>
            <a:r>
              <a:rPr lang="fr-FR" altLang="fr-FR" sz="1100" dirty="0" err="1">
                <a:solidFill>
                  <a:schemeClr val="tx1"/>
                </a:solidFill>
                <a:latin typeface="+mn-lt"/>
              </a:rPr>
              <a:t>tasks</a:t>
            </a:r>
            <a:r>
              <a:rPr lang="fr-FR" altLang="fr-FR" sz="1100" dirty="0">
                <a:solidFill>
                  <a:schemeClr val="tx1"/>
                </a:solidFill>
                <a:latin typeface="+mn-lt"/>
              </a:rPr>
              <a:t>.</a:t>
            </a:r>
          </a:p>
          <a:p>
            <a:pPr marL="628650" lvl="1"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Robust</a:t>
            </a:r>
            <a:r>
              <a:rPr lang="fr-FR" altLang="fr-FR" sz="1100" dirty="0">
                <a:solidFill>
                  <a:schemeClr val="tx1"/>
                </a:solidFill>
                <a:latin typeface="+mn-lt"/>
              </a:rPr>
              <a:t> </a:t>
            </a:r>
            <a:r>
              <a:rPr lang="fr-FR" altLang="fr-FR" sz="1100" dirty="0" err="1">
                <a:solidFill>
                  <a:schemeClr val="tx1"/>
                </a:solidFill>
                <a:latin typeface="+mn-lt"/>
              </a:rPr>
              <a:t>against</a:t>
            </a:r>
            <a:r>
              <a:rPr lang="fr-FR" altLang="fr-FR" sz="1100" dirty="0">
                <a:solidFill>
                  <a:schemeClr val="tx1"/>
                </a:solidFill>
                <a:latin typeface="+mn-lt"/>
              </a:rPr>
              <a:t> noise and capable of handling large </a:t>
            </a:r>
            <a:r>
              <a:rPr lang="fr-FR" altLang="fr-FR" sz="1100" dirty="0" err="1">
                <a:solidFill>
                  <a:schemeClr val="tx1"/>
                </a:solidFill>
                <a:latin typeface="+mn-lt"/>
              </a:rPr>
              <a:t>datasets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p:txBody>
      </p:sp>
      <p:sp>
        <p:nvSpPr>
          <p:cNvPr id="62" name="Rectangle 1">
            <a:extLst>
              <a:ext uri="{FF2B5EF4-FFF2-40B4-BE49-F238E27FC236}">
                <a16:creationId xmlns:a16="http://schemas.microsoft.com/office/drawing/2014/main" id="{8F97DA77-7CD1-4B7C-8A9E-2BB2830CB9CF}"/>
              </a:ext>
            </a:extLst>
          </p:cNvPr>
          <p:cNvSpPr>
            <a:spLocks noChangeArrowheads="1"/>
          </p:cNvSpPr>
          <p:nvPr/>
        </p:nvSpPr>
        <p:spPr bwMode="auto">
          <a:xfrm>
            <a:off x="7816631" y="4241524"/>
            <a:ext cx="3360183"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endParaRPr lang="fr-FR" altLang="fr-FR" sz="1100" dirty="0">
              <a:solidFill>
                <a:schemeClr val="tx1"/>
              </a:solidFill>
              <a:latin typeface="+mn-lt"/>
            </a:endParaRP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Gradient </a:t>
            </a:r>
            <a:r>
              <a:rPr lang="fr-FR" altLang="fr-FR" sz="1100" dirty="0" err="1">
                <a:solidFill>
                  <a:schemeClr val="tx1"/>
                </a:solidFill>
                <a:latin typeface="+mn-lt"/>
              </a:rPr>
              <a:t>boosting</a:t>
            </a:r>
            <a:r>
              <a:rPr lang="fr-FR" altLang="fr-FR" sz="1100" dirty="0">
                <a:solidFill>
                  <a:schemeClr val="tx1"/>
                </a:solidFill>
                <a:latin typeface="+mn-lt"/>
              </a:rPr>
              <a:t> </a:t>
            </a:r>
            <a:r>
              <a:rPr lang="fr-FR" altLang="fr-FR" sz="1100" dirty="0" err="1">
                <a:solidFill>
                  <a:schemeClr val="tx1"/>
                </a:solidFill>
                <a:latin typeface="+mn-lt"/>
              </a:rPr>
              <a:t>with</a:t>
            </a:r>
            <a:r>
              <a:rPr lang="fr-FR" altLang="fr-FR" sz="1100" dirty="0">
                <a:solidFill>
                  <a:schemeClr val="tx1"/>
                </a:solidFill>
                <a:latin typeface="+mn-lt"/>
              </a:rPr>
              <a:t> </a:t>
            </a:r>
            <a:r>
              <a:rPr lang="fr-FR" altLang="fr-FR" sz="1100" dirty="0" err="1">
                <a:solidFill>
                  <a:schemeClr val="tx1"/>
                </a:solidFill>
                <a:latin typeface="+mn-lt"/>
              </a:rPr>
              <a:t>regularization</a:t>
            </a:r>
            <a:r>
              <a:rPr lang="fr-FR" altLang="fr-FR" sz="1100" dirty="0">
                <a:solidFill>
                  <a:schemeClr val="tx1"/>
                </a:solidFill>
                <a:latin typeface="+mn-lt"/>
              </a:rPr>
              <a:t> techniques.</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Combines the </a:t>
            </a:r>
            <a:r>
              <a:rPr lang="fr-FR" altLang="fr-FR" sz="1100" dirty="0" err="1">
                <a:solidFill>
                  <a:schemeClr val="tx1"/>
                </a:solidFill>
                <a:latin typeface="+mn-lt"/>
              </a:rPr>
              <a:t>predictions</a:t>
            </a:r>
            <a:r>
              <a:rPr lang="fr-FR" altLang="fr-FR" sz="1100" dirty="0">
                <a:solidFill>
                  <a:schemeClr val="tx1"/>
                </a:solidFill>
                <a:latin typeface="+mn-lt"/>
              </a:rPr>
              <a:t> of multiple </a:t>
            </a:r>
            <a:r>
              <a:rPr lang="fr-FR" altLang="fr-FR" sz="1100" dirty="0" err="1">
                <a:solidFill>
                  <a:schemeClr val="tx1"/>
                </a:solidFill>
                <a:latin typeface="+mn-lt"/>
              </a:rPr>
              <a:t>weak</a:t>
            </a:r>
            <a:r>
              <a:rPr lang="fr-FR" altLang="fr-FR" sz="1100" dirty="0">
                <a:solidFill>
                  <a:schemeClr val="tx1"/>
                </a:solidFill>
                <a:latin typeface="+mn-lt"/>
              </a:rPr>
              <a:t> </a:t>
            </a:r>
            <a:r>
              <a:rPr lang="fr-FR" altLang="fr-FR" sz="1100" dirty="0" err="1">
                <a:solidFill>
                  <a:schemeClr val="tx1"/>
                </a:solidFill>
                <a:latin typeface="+mn-lt"/>
              </a:rPr>
              <a:t>learners</a:t>
            </a:r>
            <a:r>
              <a:rPr lang="fr-FR" altLang="fr-FR" sz="1100" dirty="0">
                <a:solidFill>
                  <a:schemeClr val="tx1"/>
                </a:solidFill>
                <a:latin typeface="+mn-lt"/>
              </a:rPr>
              <a:t> (</a:t>
            </a:r>
            <a:r>
              <a:rPr lang="fr-FR" altLang="fr-FR" sz="1100" dirty="0" err="1">
                <a:solidFill>
                  <a:schemeClr val="tx1"/>
                </a:solidFill>
                <a:latin typeface="+mn-lt"/>
              </a:rPr>
              <a:t>trees</a:t>
            </a:r>
            <a:r>
              <a:rPr lang="fr-FR" altLang="fr-FR" sz="1100" dirty="0">
                <a:solidFill>
                  <a:schemeClr val="tx1"/>
                </a:solidFill>
                <a:latin typeface="+mn-lt"/>
              </a:rPr>
              <a:t>) to </a:t>
            </a:r>
            <a:r>
              <a:rPr lang="fr-FR" altLang="fr-FR" sz="1100" dirty="0" err="1">
                <a:solidFill>
                  <a:schemeClr val="tx1"/>
                </a:solidFill>
                <a:latin typeface="+mn-lt"/>
              </a:rPr>
              <a:t>form</a:t>
            </a:r>
            <a:r>
              <a:rPr lang="fr-FR" altLang="fr-FR" sz="1100" dirty="0">
                <a:solidFill>
                  <a:schemeClr val="tx1"/>
                </a:solidFill>
                <a:latin typeface="+mn-lt"/>
              </a:rPr>
              <a:t> a </a:t>
            </a:r>
            <a:r>
              <a:rPr lang="fr-FR" altLang="fr-FR" sz="1100" dirty="0" err="1">
                <a:solidFill>
                  <a:schemeClr val="tx1"/>
                </a:solidFill>
                <a:latin typeface="+mn-lt"/>
              </a:rPr>
              <a:t>strong</a:t>
            </a:r>
            <a:r>
              <a:rPr lang="fr-FR" altLang="fr-FR" sz="1100" dirty="0">
                <a:solidFill>
                  <a:schemeClr val="tx1"/>
                </a:solidFill>
                <a:latin typeface="+mn-lt"/>
              </a:rPr>
              <a:t> </a:t>
            </a:r>
            <a:r>
              <a:rPr lang="fr-FR" altLang="fr-FR" sz="1100" dirty="0" err="1">
                <a:solidFill>
                  <a:schemeClr val="tx1"/>
                </a:solidFill>
                <a:latin typeface="+mn-lt"/>
              </a:rPr>
              <a:t>learner</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a:solidFill>
                  <a:schemeClr val="tx1"/>
                </a:solidFill>
                <a:latin typeface="+mn-lt"/>
              </a:rPr>
              <a:t>Uses a gradient </a:t>
            </a:r>
            <a:r>
              <a:rPr lang="fr-FR" altLang="fr-FR" sz="1100" dirty="0" err="1">
                <a:solidFill>
                  <a:schemeClr val="tx1"/>
                </a:solidFill>
                <a:latin typeface="+mn-lt"/>
              </a:rPr>
              <a:t>descent</a:t>
            </a:r>
            <a:r>
              <a:rPr lang="fr-FR" altLang="fr-FR" sz="1100" dirty="0">
                <a:solidFill>
                  <a:schemeClr val="tx1"/>
                </a:solidFill>
                <a:latin typeface="+mn-lt"/>
              </a:rPr>
              <a:t> </a:t>
            </a:r>
            <a:r>
              <a:rPr lang="fr-FR" altLang="fr-FR" sz="1100" dirty="0" err="1">
                <a:solidFill>
                  <a:schemeClr val="tx1"/>
                </a:solidFill>
                <a:latin typeface="+mn-lt"/>
              </a:rPr>
              <a:t>algorithm</a:t>
            </a:r>
            <a:r>
              <a:rPr lang="fr-FR" altLang="fr-FR" sz="1100" dirty="0">
                <a:solidFill>
                  <a:schemeClr val="tx1"/>
                </a:solidFill>
                <a:latin typeface="+mn-lt"/>
              </a:rPr>
              <a:t> to </a:t>
            </a:r>
            <a:r>
              <a:rPr lang="fr-FR" altLang="fr-FR" sz="1100" dirty="0" err="1">
                <a:solidFill>
                  <a:schemeClr val="tx1"/>
                </a:solidFill>
                <a:latin typeface="+mn-lt"/>
              </a:rPr>
              <a:t>minimize</a:t>
            </a:r>
            <a:r>
              <a:rPr lang="fr-FR" altLang="fr-FR" sz="1100" dirty="0">
                <a:solidFill>
                  <a:schemeClr val="tx1"/>
                </a:solidFill>
                <a:latin typeface="+mn-lt"/>
              </a:rPr>
              <a:t> </a:t>
            </a:r>
            <a:r>
              <a:rPr lang="fr-FR" altLang="fr-FR" sz="1100" dirty="0" err="1">
                <a:solidFill>
                  <a:schemeClr val="tx1"/>
                </a:solidFill>
                <a:latin typeface="+mn-lt"/>
              </a:rPr>
              <a:t>errors</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Regularization</a:t>
            </a:r>
            <a:r>
              <a:rPr lang="fr-FR" altLang="fr-FR" sz="1100" dirty="0">
                <a:solidFill>
                  <a:schemeClr val="tx1"/>
                </a:solidFill>
                <a:latin typeface="+mn-lt"/>
              </a:rPr>
              <a:t> </a:t>
            </a:r>
            <a:r>
              <a:rPr lang="fr-FR" altLang="fr-FR" sz="1100" dirty="0" err="1">
                <a:solidFill>
                  <a:schemeClr val="tx1"/>
                </a:solidFill>
                <a:latin typeface="+mn-lt"/>
              </a:rPr>
              <a:t>helps</a:t>
            </a:r>
            <a:r>
              <a:rPr lang="fr-FR" altLang="fr-FR" sz="1100" dirty="0">
                <a:solidFill>
                  <a:schemeClr val="tx1"/>
                </a:solidFill>
                <a:latin typeface="+mn-lt"/>
              </a:rPr>
              <a:t> </a:t>
            </a:r>
            <a:r>
              <a:rPr lang="fr-FR" altLang="fr-FR" sz="1100" dirty="0" err="1">
                <a:solidFill>
                  <a:schemeClr val="tx1"/>
                </a:solidFill>
                <a:latin typeface="+mn-lt"/>
              </a:rPr>
              <a:t>prevent</a:t>
            </a:r>
            <a:r>
              <a:rPr lang="fr-FR" altLang="fr-FR" sz="1100" dirty="0">
                <a:solidFill>
                  <a:schemeClr val="tx1"/>
                </a:solidFill>
                <a:latin typeface="+mn-lt"/>
              </a:rPr>
              <a:t> </a:t>
            </a:r>
            <a:r>
              <a:rPr lang="fr-FR" altLang="fr-FR" sz="1100" dirty="0" err="1">
                <a:solidFill>
                  <a:schemeClr val="tx1"/>
                </a:solidFill>
                <a:latin typeface="+mn-lt"/>
              </a:rPr>
              <a:t>overfitting</a:t>
            </a:r>
            <a:r>
              <a:rPr lang="fr-FR" altLang="fr-FR" sz="1100" dirty="0">
                <a:solidFill>
                  <a:schemeClr val="tx1"/>
                </a:solidFill>
                <a:latin typeface="+mn-lt"/>
              </a:rPr>
              <a:t> and </a:t>
            </a:r>
            <a:r>
              <a:rPr lang="fr-FR" altLang="fr-FR" sz="1100" dirty="0" err="1">
                <a:solidFill>
                  <a:schemeClr val="tx1"/>
                </a:solidFill>
                <a:latin typeface="+mn-lt"/>
              </a:rPr>
              <a:t>improves</a:t>
            </a:r>
            <a:r>
              <a:rPr lang="fr-FR" altLang="fr-FR" sz="1100" dirty="0">
                <a:solidFill>
                  <a:schemeClr val="tx1"/>
                </a:solidFill>
                <a:latin typeface="+mn-lt"/>
              </a:rPr>
              <a:t> </a:t>
            </a:r>
            <a:r>
              <a:rPr lang="fr-FR" altLang="fr-FR" sz="1100" dirty="0" err="1">
                <a:solidFill>
                  <a:schemeClr val="tx1"/>
                </a:solidFill>
                <a:latin typeface="+mn-lt"/>
              </a:rPr>
              <a:t>generalization</a:t>
            </a:r>
            <a:r>
              <a:rPr lang="fr-FR" altLang="fr-FR" sz="1100" dirty="0">
                <a:solidFill>
                  <a:schemeClr val="tx1"/>
                </a:solidFill>
                <a:latin typeface="+mn-lt"/>
              </a:rPr>
              <a:t>.</a:t>
            </a:r>
          </a:p>
          <a:p>
            <a:pPr marL="171450" lvl="0" indent="-171450" eaLnBrk="0" fontAlgn="base" hangingPunct="0">
              <a:spcBef>
                <a:spcPct val="0"/>
              </a:spcBef>
              <a:spcAft>
                <a:spcPct val="0"/>
              </a:spcAft>
              <a:buClrTx/>
              <a:buFont typeface="Arial" panose="020B0604020202020204" pitchFamily="34" charset="0"/>
              <a:buChar char="•"/>
            </a:pPr>
            <a:r>
              <a:rPr lang="fr-FR" altLang="fr-FR" sz="1100" dirty="0" err="1">
                <a:solidFill>
                  <a:schemeClr val="tx1"/>
                </a:solidFill>
                <a:latin typeface="+mn-lt"/>
              </a:rPr>
              <a:t>Highly</a:t>
            </a:r>
            <a:r>
              <a:rPr lang="fr-FR" altLang="fr-FR" sz="1100" dirty="0">
                <a:solidFill>
                  <a:schemeClr val="tx1"/>
                </a:solidFill>
                <a:latin typeface="+mn-lt"/>
              </a:rPr>
              <a:t> efficient and scalable, </a:t>
            </a:r>
            <a:r>
              <a:rPr lang="fr-FR" altLang="fr-FR" sz="1100" dirty="0" err="1">
                <a:solidFill>
                  <a:schemeClr val="tx1"/>
                </a:solidFill>
                <a:latin typeface="+mn-lt"/>
              </a:rPr>
              <a:t>suitable</a:t>
            </a:r>
            <a:r>
              <a:rPr lang="fr-FR" altLang="fr-FR" sz="1100" dirty="0">
                <a:solidFill>
                  <a:schemeClr val="tx1"/>
                </a:solidFill>
                <a:latin typeface="+mn-lt"/>
              </a:rPr>
              <a:t> for large </a:t>
            </a:r>
            <a:r>
              <a:rPr lang="fr-FR" altLang="fr-FR" sz="1100" dirty="0" err="1">
                <a:solidFill>
                  <a:schemeClr val="tx1"/>
                </a:solidFill>
                <a:latin typeface="+mn-lt"/>
              </a:rPr>
              <a:t>datasets</a:t>
            </a:r>
            <a:r>
              <a:rPr lang="fr-FR" altLang="fr-FR" sz="1100" dirty="0">
                <a:solidFill>
                  <a:schemeClr val="tx1"/>
                </a:solidFill>
                <a:latin typeface="+mn-lt"/>
              </a:rPr>
              <a:t>. </a:t>
            </a:r>
          </a:p>
        </p:txBody>
      </p:sp>
      <p:grpSp>
        <p:nvGrpSpPr>
          <p:cNvPr id="64" name="Groupe 63">
            <a:extLst>
              <a:ext uri="{FF2B5EF4-FFF2-40B4-BE49-F238E27FC236}">
                <a16:creationId xmlns:a16="http://schemas.microsoft.com/office/drawing/2014/main" id="{E3239999-C415-43E1-9EF5-FEF77BC13693}"/>
              </a:ext>
            </a:extLst>
          </p:cNvPr>
          <p:cNvGrpSpPr/>
          <p:nvPr/>
        </p:nvGrpSpPr>
        <p:grpSpPr>
          <a:xfrm>
            <a:off x="4087007" y="417659"/>
            <a:ext cx="553922" cy="289560"/>
            <a:chOff x="1167597" y="1556109"/>
            <a:chExt cx="553922" cy="289560"/>
          </a:xfrm>
        </p:grpSpPr>
        <p:sp>
          <p:nvSpPr>
            <p:cNvPr id="65" name="Rectangle : coins arrondis 64">
              <a:extLst>
                <a:ext uri="{FF2B5EF4-FFF2-40B4-BE49-F238E27FC236}">
                  <a16:creationId xmlns:a16="http://schemas.microsoft.com/office/drawing/2014/main" id="{0B9FAC71-AD25-4A6E-ADBB-793481207DE5}"/>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66" name="Ellipse 65">
              <a:extLst>
                <a:ext uri="{FF2B5EF4-FFF2-40B4-BE49-F238E27FC236}">
                  <a16:creationId xmlns:a16="http://schemas.microsoft.com/office/drawing/2014/main" id="{0EADF679-EA45-49A8-8650-8AE1EDBDD909}"/>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grpSp>
    </p:spTree>
    <p:extLst>
      <p:ext uri="{BB962C8B-B14F-4D97-AF65-F5344CB8AC3E}">
        <p14:creationId xmlns:p14="http://schemas.microsoft.com/office/powerpoint/2010/main" val="91177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CECFE04F-7C43-4F9F-98CE-EB17339AEC95}"/>
              </a:ext>
            </a:extLst>
          </p:cNvPr>
          <p:cNvSpPr/>
          <p:nvPr/>
        </p:nvSpPr>
        <p:spPr>
          <a:xfrm>
            <a:off x="370320" y="1094562"/>
            <a:ext cx="10775166" cy="5465845"/>
          </a:xfrm>
          <a:prstGeom prst="roundRect">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Slide Number Placeholder 1">
            <a:extLst>
              <a:ext uri="{FF2B5EF4-FFF2-40B4-BE49-F238E27FC236}">
                <a16:creationId xmlns:a16="http://schemas.microsoft.com/office/drawing/2014/main" id="{1CB4E685-949C-6FDB-1D29-23CF9D2759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Google Shape;323;p21">
            <a:extLst>
              <a:ext uri="{FF2B5EF4-FFF2-40B4-BE49-F238E27FC236}">
                <a16:creationId xmlns:a16="http://schemas.microsoft.com/office/drawing/2014/main" id="{37129560-AF64-43F4-5AE2-A9E6D9A75E0C}"/>
              </a:ext>
            </a:extLst>
          </p:cNvPr>
          <p:cNvSpPr txBox="1"/>
          <p:nvPr/>
        </p:nvSpPr>
        <p:spPr>
          <a:xfrm>
            <a:off x="644640" y="154704"/>
            <a:ext cx="9603900" cy="49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dirty="0">
                <a:solidFill>
                  <a:schemeClr val="bg1"/>
                </a:solidFill>
                <a:latin typeface="Inter"/>
                <a:ea typeface="Inter"/>
                <a:cs typeface="Inter"/>
                <a:sym typeface="Inter"/>
              </a:rPr>
              <a:t>Analysis And Findings</a:t>
            </a:r>
            <a:endParaRPr sz="800" dirty="0">
              <a:solidFill>
                <a:schemeClr val="bg1"/>
              </a:solidFill>
            </a:endParaRPr>
          </a:p>
        </p:txBody>
      </p:sp>
      <p:sp>
        <p:nvSpPr>
          <p:cNvPr id="31" name="Rectangle : coins arrondis 30">
            <a:extLst>
              <a:ext uri="{FF2B5EF4-FFF2-40B4-BE49-F238E27FC236}">
                <a16:creationId xmlns:a16="http://schemas.microsoft.com/office/drawing/2014/main" id="{13AFB160-94A2-464B-9167-E1EF0F4D98DD}"/>
              </a:ext>
            </a:extLst>
          </p:cNvPr>
          <p:cNvSpPr/>
          <p:nvPr/>
        </p:nvSpPr>
        <p:spPr>
          <a:xfrm>
            <a:off x="1167597" y="1556109"/>
            <a:ext cx="553922" cy="289560"/>
          </a:xfrm>
          <a:prstGeom prst="roundRect">
            <a:avLst>
              <a:gd name="adj" fmla="val 50000"/>
            </a:avLst>
          </a:prstGeom>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32" name="Ellipse 31">
            <a:extLst>
              <a:ext uri="{FF2B5EF4-FFF2-40B4-BE49-F238E27FC236}">
                <a16:creationId xmlns:a16="http://schemas.microsoft.com/office/drawing/2014/main" id="{AC12A30E-5298-42BD-A18E-66315F822767}"/>
              </a:ext>
            </a:extLst>
          </p:cNvPr>
          <p:cNvSpPr/>
          <p:nvPr/>
        </p:nvSpPr>
        <p:spPr>
          <a:xfrm>
            <a:off x="1466682" y="1596114"/>
            <a:ext cx="213360" cy="21336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a:p>
        </p:txBody>
      </p:sp>
      <p:sp>
        <p:nvSpPr>
          <p:cNvPr id="4" name="ZoneTexte 3">
            <a:extLst>
              <a:ext uri="{FF2B5EF4-FFF2-40B4-BE49-F238E27FC236}">
                <a16:creationId xmlns:a16="http://schemas.microsoft.com/office/drawing/2014/main" id="{04675C04-FC79-45F8-B2AE-FA7CDFC25D90}"/>
              </a:ext>
            </a:extLst>
          </p:cNvPr>
          <p:cNvSpPr txBox="1"/>
          <p:nvPr/>
        </p:nvSpPr>
        <p:spPr>
          <a:xfrm>
            <a:off x="1788944" y="1496657"/>
            <a:ext cx="3992933" cy="400110"/>
          </a:xfrm>
          <a:prstGeom prst="rect">
            <a:avLst/>
          </a:prstGeom>
          <a:noFill/>
        </p:spPr>
        <p:txBody>
          <a:bodyPr wrap="square" rtlCol="0">
            <a:spAutoFit/>
          </a:bodyPr>
          <a:lstStyle/>
          <a:p>
            <a:r>
              <a:rPr lang="en-US" sz="2000" b="1" dirty="0">
                <a:solidFill>
                  <a:srgbClr val="FFFFFF"/>
                </a:solidFill>
                <a:latin typeface="+mn-lt"/>
              </a:rPr>
              <a:t>KEY FINDINGS </a:t>
            </a:r>
            <a:endParaRPr lang="fr-FR" sz="2000" b="1" dirty="0">
              <a:solidFill>
                <a:srgbClr val="FFFFFF"/>
              </a:solidFill>
              <a:latin typeface="+mn-lt"/>
            </a:endParaRPr>
          </a:p>
        </p:txBody>
      </p:sp>
      <p:sp>
        <p:nvSpPr>
          <p:cNvPr id="17" name="ZoneTexte 16">
            <a:extLst>
              <a:ext uri="{FF2B5EF4-FFF2-40B4-BE49-F238E27FC236}">
                <a16:creationId xmlns:a16="http://schemas.microsoft.com/office/drawing/2014/main" id="{18143796-2548-4C9B-84DF-347B6271150D}"/>
              </a:ext>
            </a:extLst>
          </p:cNvPr>
          <p:cNvSpPr txBox="1"/>
          <p:nvPr/>
        </p:nvSpPr>
        <p:spPr>
          <a:xfrm>
            <a:off x="1046514" y="2562021"/>
            <a:ext cx="4735363"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lumMod val="50000"/>
                    <a:lumOff val="50000"/>
                  </a:schemeClr>
                </a:solidFill>
                <a:latin typeface="+mn-lt"/>
                <a:cs typeface="Arial" panose="020B0604020202020204" pitchFamily="34" charset="0"/>
              </a:rPr>
              <a:t>Frequency of fraud incidents</a:t>
            </a:r>
          </a:p>
          <a:p>
            <a:endParaRPr lang="en-US" sz="2000" b="1" dirty="0">
              <a:solidFill>
                <a:schemeClr val="tx1">
                  <a:lumMod val="50000"/>
                  <a:lumOff val="50000"/>
                </a:schemeClr>
              </a:solidFill>
              <a:latin typeface="+mn-lt"/>
              <a:cs typeface="Arial" panose="020B0604020202020204" pitchFamily="34" charset="0"/>
            </a:endParaRPr>
          </a:p>
          <a:p>
            <a:r>
              <a:rPr lang="en-US" sz="2000" b="1" dirty="0">
                <a:solidFill>
                  <a:schemeClr val="tx1">
                    <a:lumMod val="50000"/>
                    <a:lumOff val="50000"/>
                  </a:schemeClr>
                </a:solidFill>
                <a:latin typeface="+mn-lt"/>
                <a:cs typeface="Arial" panose="020B0604020202020204" pitchFamily="34" charset="0"/>
              </a:rPr>
              <a:t> </a:t>
            </a:r>
          </a:p>
          <a:p>
            <a:pPr marL="285750" indent="-285750">
              <a:buFont typeface="Arial" panose="020B0604020202020204" pitchFamily="34" charset="0"/>
              <a:buChar char="•"/>
            </a:pPr>
            <a:r>
              <a:rPr lang="en-US" sz="2000" b="1" dirty="0">
                <a:solidFill>
                  <a:schemeClr val="tx1">
                    <a:lumMod val="50000"/>
                    <a:lumOff val="50000"/>
                  </a:schemeClr>
                </a:solidFill>
                <a:latin typeface="+mn-lt"/>
                <a:cs typeface="Arial" panose="020B0604020202020204" pitchFamily="34" charset="0"/>
              </a:rPr>
              <a:t>Common Patterns </a:t>
            </a:r>
          </a:p>
          <a:p>
            <a:pPr marL="285750" indent="-285750">
              <a:buFont typeface="Arial" panose="020B0604020202020204" pitchFamily="34" charset="0"/>
              <a:buChar char="•"/>
            </a:pPr>
            <a:endParaRPr lang="en-US" sz="2000" b="1" dirty="0">
              <a:solidFill>
                <a:schemeClr val="tx1">
                  <a:lumMod val="50000"/>
                  <a:lumOff val="50000"/>
                </a:schemeClr>
              </a:solidFill>
              <a:latin typeface="+mn-lt"/>
              <a:cs typeface="Arial" panose="020B0604020202020204" pitchFamily="34" charset="0"/>
            </a:endParaRPr>
          </a:p>
          <a:p>
            <a:pPr marL="285750" indent="-285750">
              <a:buFont typeface="Arial" panose="020B0604020202020204" pitchFamily="34" charset="0"/>
              <a:buChar char="•"/>
            </a:pPr>
            <a:endParaRPr lang="en-US" sz="2000" b="1" dirty="0">
              <a:solidFill>
                <a:schemeClr val="tx1">
                  <a:lumMod val="50000"/>
                  <a:lumOff val="50000"/>
                </a:schemeClr>
              </a:solidFill>
              <a:latin typeface="+mn-lt"/>
              <a:cs typeface="Arial" panose="020B0604020202020204" pitchFamily="34" charset="0"/>
            </a:endParaRPr>
          </a:p>
          <a:p>
            <a:pPr marL="285750" indent="-285750">
              <a:buFont typeface="Arial" panose="020B0604020202020204" pitchFamily="34" charset="0"/>
              <a:buChar char="•"/>
            </a:pPr>
            <a:r>
              <a:rPr lang="en-US" sz="2000" b="1" dirty="0">
                <a:solidFill>
                  <a:schemeClr val="tx1">
                    <a:lumMod val="50000"/>
                    <a:lumOff val="50000"/>
                  </a:schemeClr>
                </a:solidFill>
                <a:latin typeface="+mn-lt"/>
                <a:cs typeface="Arial" panose="020B0604020202020204" pitchFamily="34" charset="0"/>
              </a:rPr>
              <a:t>High-Risk Zones</a:t>
            </a:r>
            <a:endParaRPr lang="fr-FR" sz="2000" b="1" dirty="0">
              <a:solidFill>
                <a:schemeClr val="tx1">
                  <a:lumMod val="50000"/>
                  <a:lumOff val="50000"/>
                </a:schemeClr>
              </a:solidFill>
              <a:latin typeface="+mn-lt"/>
              <a:cs typeface="Arial" panose="020B0604020202020204" pitchFamily="34" charset="0"/>
            </a:endParaRPr>
          </a:p>
        </p:txBody>
      </p:sp>
      <p:pic>
        <p:nvPicPr>
          <p:cNvPr id="22" name="Image 21">
            <a:extLst>
              <a:ext uri="{FF2B5EF4-FFF2-40B4-BE49-F238E27FC236}">
                <a16:creationId xmlns:a16="http://schemas.microsoft.com/office/drawing/2014/main" id="{BB8B65B9-4947-462C-BEBF-4F19AED73D29}"/>
              </a:ext>
            </a:extLst>
          </p:cNvPr>
          <p:cNvPicPr>
            <a:picLocks noChangeAspect="1"/>
          </p:cNvPicPr>
          <p:nvPr/>
        </p:nvPicPr>
        <p:blipFill>
          <a:blip r:embed="rId3"/>
          <a:stretch>
            <a:fillRect/>
          </a:stretch>
        </p:blipFill>
        <p:spPr>
          <a:xfrm>
            <a:off x="10332151" y="-348164"/>
            <a:ext cx="1859849" cy="1811018"/>
          </a:xfrm>
          <a:prstGeom prst="rect">
            <a:avLst/>
          </a:prstGeom>
        </p:spPr>
      </p:pic>
      <p:pic>
        <p:nvPicPr>
          <p:cNvPr id="6" name="Image 5">
            <a:extLst>
              <a:ext uri="{FF2B5EF4-FFF2-40B4-BE49-F238E27FC236}">
                <a16:creationId xmlns:a16="http://schemas.microsoft.com/office/drawing/2014/main" id="{21F5F625-E17A-4DEF-8238-A04ADFD2D29F}"/>
              </a:ext>
            </a:extLst>
          </p:cNvPr>
          <p:cNvPicPr>
            <a:picLocks noChangeAspect="1"/>
          </p:cNvPicPr>
          <p:nvPr/>
        </p:nvPicPr>
        <p:blipFill>
          <a:blip r:embed="rId4"/>
          <a:stretch>
            <a:fillRect/>
          </a:stretch>
        </p:blipFill>
        <p:spPr>
          <a:xfrm>
            <a:off x="7092182" y="2289018"/>
            <a:ext cx="3404758" cy="2901282"/>
          </a:xfrm>
          <a:prstGeom prst="rect">
            <a:avLst/>
          </a:prstGeom>
        </p:spPr>
      </p:pic>
    </p:spTree>
    <p:extLst>
      <p:ext uri="{BB962C8B-B14F-4D97-AF65-F5344CB8AC3E}">
        <p14:creationId xmlns:p14="http://schemas.microsoft.com/office/powerpoint/2010/main" val="113961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343"/>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10B63362-9C78-4540-9BC2-DD101FA4AE3A}"/>
              </a:ext>
            </a:extLst>
          </p:cNvPr>
          <p:cNvSpPr/>
          <p:nvPr/>
        </p:nvSpPr>
        <p:spPr>
          <a:xfrm>
            <a:off x="1066800" y="894075"/>
            <a:ext cx="10525760" cy="613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orme libre : forme 20">
            <a:extLst>
              <a:ext uri="{FF2B5EF4-FFF2-40B4-BE49-F238E27FC236}">
                <a16:creationId xmlns:a16="http://schemas.microsoft.com/office/drawing/2014/main" id="{B8B27F7B-0388-45F6-B17E-0310D158568F}"/>
              </a:ext>
            </a:extLst>
          </p:cNvPr>
          <p:cNvSpPr/>
          <p:nvPr/>
        </p:nvSpPr>
        <p:spPr>
          <a:xfrm>
            <a:off x="338617" y="771621"/>
            <a:ext cx="11508510" cy="5710315"/>
          </a:xfrm>
          <a:custGeom>
            <a:avLst/>
            <a:gdLst>
              <a:gd name="connsiteX0" fmla="*/ 3288731 w 11508510"/>
              <a:gd name="connsiteY0" fmla="*/ 896435 h 5710315"/>
              <a:gd name="connsiteX1" fmla="*/ 3288731 w 11508510"/>
              <a:gd name="connsiteY1" fmla="*/ 1281441 h 5710315"/>
              <a:gd name="connsiteX2" fmla="*/ 7803502 w 11508510"/>
              <a:gd name="connsiteY2" fmla="*/ 1281441 h 5710315"/>
              <a:gd name="connsiteX3" fmla="*/ 7803502 w 11508510"/>
              <a:gd name="connsiteY3" fmla="*/ 896435 h 5710315"/>
              <a:gd name="connsiteX4" fmla="*/ 667570 w 11508510"/>
              <a:gd name="connsiteY4" fmla="*/ 0 h 5710315"/>
              <a:gd name="connsiteX5" fmla="*/ 11219630 w 11508510"/>
              <a:gd name="connsiteY5" fmla="*/ 0 h 5710315"/>
              <a:gd name="connsiteX6" fmla="*/ 11369039 w 11508510"/>
              <a:gd name="connsiteY6" fmla="*/ 149409 h 5710315"/>
              <a:gd name="connsiteX7" fmla="*/ 11369039 w 11508510"/>
              <a:gd name="connsiteY7" fmla="*/ 747026 h 5710315"/>
              <a:gd name="connsiteX8" fmla="*/ 11219630 w 11508510"/>
              <a:gd name="connsiteY8" fmla="*/ 896435 h 5710315"/>
              <a:gd name="connsiteX9" fmla="*/ 8156200 w 11508510"/>
              <a:gd name="connsiteY9" fmla="*/ 896435 h 5710315"/>
              <a:gd name="connsiteX10" fmla="*/ 8156200 w 11508510"/>
              <a:gd name="connsiteY10" fmla="*/ 965709 h 5710315"/>
              <a:gd name="connsiteX11" fmla="*/ 10717727 w 11508510"/>
              <a:gd name="connsiteY11" fmla="*/ 965709 h 5710315"/>
              <a:gd name="connsiteX12" fmla="*/ 11508510 w 11508510"/>
              <a:gd name="connsiteY12" fmla="*/ 1756492 h 5710315"/>
              <a:gd name="connsiteX13" fmla="*/ 11508510 w 11508510"/>
              <a:gd name="connsiteY13" fmla="*/ 4919532 h 5710315"/>
              <a:gd name="connsiteX14" fmla="*/ 10717727 w 11508510"/>
              <a:gd name="connsiteY14" fmla="*/ 5710315 h 5710315"/>
              <a:gd name="connsiteX15" fmla="*/ 790783 w 11508510"/>
              <a:gd name="connsiteY15" fmla="*/ 5710315 h 5710315"/>
              <a:gd name="connsiteX16" fmla="*/ 0 w 11508510"/>
              <a:gd name="connsiteY16" fmla="*/ 4919532 h 5710315"/>
              <a:gd name="connsiteX17" fmla="*/ 0 w 11508510"/>
              <a:gd name="connsiteY17" fmla="*/ 1756492 h 5710315"/>
              <a:gd name="connsiteX18" fmla="*/ 790783 w 11508510"/>
              <a:gd name="connsiteY18" fmla="*/ 965709 h 5710315"/>
              <a:gd name="connsiteX19" fmla="*/ 2936033 w 11508510"/>
              <a:gd name="connsiteY19" fmla="*/ 965709 h 5710315"/>
              <a:gd name="connsiteX20" fmla="*/ 2936033 w 11508510"/>
              <a:gd name="connsiteY20" fmla="*/ 896435 h 5710315"/>
              <a:gd name="connsiteX21" fmla="*/ 667570 w 11508510"/>
              <a:gd name="connsiteY21" fmla="*/ 896435 h 5710315"/>
              <a:gd name="connsiteX22" fmla="*/ 518161 w 11508510"/>
              <a:gd name="connsiteY22" fmla="*/ 747026 h 5710315"/>
              <a:gd name="connsiteX23" fmla="*/ 518161 w 11508510"/>
              <a:gd name="connsiteY23" fmla="*/ 149409 h 5710315"/>
              <a:gd name="connsiteX24" fmla="*/ 667570 w 11508510"/>
              <a:gd name="connsiteY24" fmla="*/ 0 h 57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08510" h="5710315">
                <a:moveTo>
                  <a:pt x="3288731" y="896435"/>
                </a:moveTo>
                <a:lnTo>
                  <a:pt x="3288731" y="1281441"/>
                </a:lnTo>
                <a:lnTo>
                  <a:pt x="7803502" y="1281441"/>
                </a:lnTo>
                <a:lnTo>
                  <a:pt x="7803502" y="896435"/>
                </a:lnTo>
                <a:close/>
                <a:moveTo>
                  <a:pt x="667570" y="0"/>
                </a:moveTo>
                <a:lnTo>
                  <a:pt x="11219630" y="0"/>
                </a:lnTo>
                <a:cubicBezTo>
                  <a:pt x="11302146" y="0"/>
                  <a:pt x="11369039" y="66893"/>
                  <a:pt x="11369039" y="149409"/>
                </a:cubicBezTo>
                <a:lnTo>
                  <a:pt x="11369039" y="747026"/>
                </a:lnTo>
                <a:cubicBezTo>
                  <a:pt x="11369039" y="829542"/>
                  <a:pt x="11302146" y="896435"/>
                  <a:pt x="11219630" y="896435"/>
                </a:cubicBezTo>
                <a:lnTo>
                  <a:pt x="8156200" y="896435"/>
                </a:lnTo>
                <a:lnTo>
                  <a:pt x="8156200" y="965709"/>
                </a:lnTo>
                <a:lnTo>
                  <a:pt x="10717727" y="965709"/>
                </a:lnTo>
                <a:cubicBezTo>
                  <a:pt x="11154464" y="965709"/>
                  <a:pt x="11508510" y="1319755"/>
                  <a:pt x="11508510" y="1756492"/>
                </a:cubicBezTo>
                <a:lnTo>
                  <a:pt x="11508510" y="4919532"/>
                </a:lnTo>
                <a:cubicBezTo>
                  <a:pt x="11508510" y="5356269"/>
                  <a:pt x="11154464" y="5710315"/>
                  <a:pt x="10717727" y="5710315"/>
                </a:cubicBezTo>
                <a:lnTo>
                  <a:pt x="790783" y="5710315"/>
                </a:lnTo>
                <a:cubicBezTo>
                  <a:pt x="354046" y="5710315"/>
                  <a:pt x="0" y="5356269"/>
                  <a:pt x="0" y="4919532"/>
                </a:cubicBezTo>
                <a:lnTo>
                  <a:pt x="0" y="1756492"/>
                </a:lnTo>
                <a:cubicBezTo>
                  <a:pt x="0" y="1319755"/>
                  <a:pt x="354046" y="965709"/>
                  <a:pt x="790783" y="965709"/>
                </a:cubicBezTo>
                <a:lnTo>
                  <a:pt x="2936033" y="965709"/>
                </a:lnTo>
                <a:lnTo>
                  <a:pt x="2936033" y="896435"/>
                </a:lnTo>
                <a:lnTo>
                  <a:pt x="667570" y="896435"/>
                </a:lnTo>
                <a:cubicBezTo>
                  <a:pt x="585053" y="896435"/>
                  <a:pt x="518161" y="829542"/>
                  <a:pt x="518161" y="747026"/>
                </a:cubicBezTo>
                <a:lnTo>
                  <a:pt x="518161" y="149409"/>
                </a:lnTo>
                <a:cubicBezTo>
                  <a:pt x="518161" y="66893"/>
                  <a:pt x="585053" y="0"/>
                  <a:pt x="667570" y="0"/>
                </a:cubicBezTo>
                <a:close/>
              </a:path>
            </a:pathLst>
          </a:custGeom>
          <a:solidFill>
            <a:schemeClr val="bg1">
              <a:alpha val="40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348" name="Google Shape;348;p23"/>
          <p:cNvSpPr txBox="1"/>
          <p:nvPr/>
        </p:nvSpPr>
        <p:spPr>
          <a:xfrm>
            <a:off x="905575" y="253610"/>
            <a:ext cx="85239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bg1"/>
                </a:solidFill>
                <a:latin typeface="Inter"/>
                <a:ea typeface="Inter"/>
                <a:cs typeface="Inter"/>
                <a:sym typeface="Inter"/>
              </a:rPr>
              <a:t>Recommendations</a:t>
            </a:r>
            <a:endParaRPr sz="600" dirty="0">
              <a:solidFill>
                <a:schemeClr val="bg1"/>
              </a:solidFill>
            </a:endParaRPr>
          </a:p>
        </p:txBody>
      </p:sp>
      <p:sp>
        <p:nvSpPr>
          <p:cNvPr id="349" name="Google Shape;349;p23"/>
          <p:cNvSpPr txBox="1"/>
          <p:nvPr/>
        </p:nvSpPr>
        <p:spPr>
          <a:xfrm>
            <a:off x="1143873" y="781542"/>
            <a:ext cx="11017449" cy="800657"/>
          </a:xfrm>
          <a:prstGeom prst="rect">
            <a:avLst/>
          </a:prstGeom>
          <a:noFill/>
          <a:ln>
            <a:noFill/>
          </a:ln>
          <a:effectLst>
            <a:outerShdw blurRad="50800" dist="50800" dir="5400000" algn="ctr" rotWithShape="0">
              <a:schemeClr val="bg1">
                <a:lumMod val="85000"/>
              </a:schemeClr>
            </a:outerShdw>
          </a:effectLst>
        </p:spPr>
        <p:txBody>
          <a:bodyPr spcFirstLastPara="1" wrap="square" lIns="91425" tIns="91425" rIns="91425" bIns="91425" anchor="t" anchorCtr="0">
            <a:noAutofit/>
          </a:bodyPr>
          <a:lstStyle/>
          <a:p>
            <a:pPr lvl="0"/>
            <a:r>
              <a:rPr lang="en-US" sz="1800" dirty="0">
                <a:latin typeface="+mn-lt"/>
              </a:rPr>
              <a:t>Based on our findings, we propose several countermeasures to combat Fast Tag Fraud:</a:t>
            </a:r>
            <a:endParaRPr sz="1800" dirty="0">
              <a:solidFill>
                <a:schemeClr val="dk1"/>
              </a:solidFill>
              <a:latin typeface="+mn-lt"/>
              <a:ea typeface="Poppins"/>
              <a:cs typeface="Poppins"/>
              <a:sym typeface="Poppins"/>
            </a:endParaRPr>
          </a:p>
        </p:txBody>
      </p:sp>
      <p:sp>
        <p:nvSpPr>
          <p:cNvPr id="351" name="Google Shape;351;p23"/>
          <p:cNvSpPr txBox="1"/>
          <p:nvPr/>
        </p:nvSpPr>
        <p:spPr>
          <a:xfrm>
            <a:off x="4079800" y="1817175"/>
            <a:ext cx="4381200" cy="3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Poppins"/>
              <a:ea typeface="Poppins"/>
              <a:cs typeface="Poppins"/>
              <a:sym typeface="Poppins"/>
            </a:endParaRPr>
          </a:p>
        </p:txBody>
      </p:sp>
      <p:sp>
        <p:nvSpPr>
          <p:cNvPr id="14" name="Ellipse 13">
            <a:extLst>
              <a:ext uri="{FF2B5EF4-FFF2-40B4-BE49-F238E27FC236}">
                <a16:creationId xmlns:a16="http://schemas.microsoft.com/office/drawing/2014/main" id="{FA6C008A-2289-44DF-BF9E-18419F6E97A3}"/>
              </a:ext>
            </a:extLst>
          </p:cNvPr>
          <p:cNvSpPr/>
          <p:nvPr/>
        </p:nvSpPr>
        <p:spPr>
          <a:xfrm>
            <a:off x="752605" y="715310"/>
            <a:ext cx="391268" cy="354894"/>
          </a:xfrm>
          <a:prstGeom prst="ellipse">
            <a:avLst/>
          </a:prstGeom>
          <a:solidFill>
            <a:schemeClr val="bg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i</a:t>
            </a:r>
          </a:p>
        </p:txBody>
      </p:sp>
      <p:sp>
        <p:nvSpPr>
          <p:cNvPr id="12" name="Rectangle : coins arrondis 11">
            <a:extLst>
              <a:ext uri="{FF2B5EF4-FFF2-40B4-BE49-F238E27FC236}">
                <a16:creationId xmlns:a16="http://schemas.microsoft.com/office/drawing/2014/main" id="{E43C2E0F-528E-4DB1-9643-294736C97E1E}"/>
              </a:ext>
            </a:extLst>
          </p:cNvPr>
          <p:cNvSpPr/>
          <p:nvPr/>
        </p:nvSpPr>
        <p:spPr>
          <a:xfrm>
            <a:off x="529196" y="2438250"/>
            <a:ext cx="11154803" cy="370444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pPr eaLnBrk="0" fontAlgn="base" hangingPunct="0">
              <a:spcBef>
                <a:spcPct val="0"/>
              </a:spcBef>
              <a:spcAft>
                <a:spcPct val="0"/>
              </a:spcAft>
              <a:buClrTx/>
              <a:buFontTx/>
              <a:buChar char="•"/>
            </a:pPr>
            <a:r>
              <a:rPr lang="en-US" altLang="fr-FR" sz="1600" b="1" dirty="0">
                <a:solidFill>
                  <a:schemeClr val="tx1"/>
                </a:solidFill>
              </a:rPr>
              <a:t>Enhanced Security Protocols: </a:t>
            </a:r>
            <a:r>
              <a:rPr lang="en-US" altLang="fr-FR" sz="1600" dirty="0">
                <a:solidFill>
                  <a:schemeClr val="tx1"/>
                </a:solidFill>
              </a:rPr>
              <a:t>Implementing stronger encryption and security measures for Fast Tags can reduce the risk of cloning and data manipulation.</a:t>
            </a:r>
          </a:p>
          <a:p>
            <a:pPr eaLnBrk="0" fontAlgn="base" hangingPunct="0">
              <a:spcBef>
                <a:spcPct val="0"/>
              </a:spcBef>
              <a:spcAft>
                <a:spcPct val="0"/>
              </a:spcAft>
              <a:buClrTx/>
            </a:pPr>
            <a:endParaRPr lang="en-US" altLang="fr-FR" sz="1600" dirty="0">
              <a:solidFill>
                <a:schemeClr val="tx1"/>
              </a:solidFill>
            </a:endParaRPr>
          </a:p>
          <a:p>
            <a:pPr eaLnBrk="0" fontAlgn="base" hangingPunct="0">
              <a:spcBef>
                <a:spcPct val="0"/>
              </a:spcBef>
              <a:spcAft>
                <a:spcPct val="0"/>
              </a:spcAft>
              <a:buClrTx/>
              <a:buFontTx/>
              <a:buChar char="•"/>
            </a:pPr>
            <a:r>
              <a:rPr lang="en-US" altLang="fr-FR" sz="1600" b="1" dirty="0">
                <a:solidFill>
                  <a:schemeClr val="tx1"/>
                </a:solidFill>
              </a:rPr>
              <a:t>Regular Audits: </a:t>
            </a:r>
            <a:r>
              <a:rPr lang="en-US" altLang="fr-FR" sz="1600" dirty="0">
                <a:solidFill>
                  <a:schemeClr val="tx1"/>
                </a:solidFill>
              </a:rPr>
              <a:t>Conducting regular audits of toll transactions and tag usage can help detect and address fraudulent activities promptly.</a:t>
            </a:r>
          </a:p>
          <a:p>
            <a:pPr eaLnBrk="0" fontAlgn="base" hangingPunct="0">
              <a:spcBef>
                <a:spcPct val="0"/>
              </a:spcBef>
              <a:spcAft>
                <a:spcPct val="0"/>
              </a:spcAft>
              <a:buClrTx/>
            </a:pPr>
            <a:endParaRPr lang="en-US" altLang="fr-FR" sz="1600" dirty="0">
              <a:solidFill>
                <a:schemeClr val="tx1"/>
              </a:solidFill>
            </a:endParaRPr>
          </a:p>
          <a:p>
            <a:pPr eaLnBrk="0" fontAlgn="base" hangingPunct="0">
              <a:spcBef>
                <a:spcPct val="0"/>
              </a:spcBef>
              <a:spcAft>
                <a:spcPct val="0"/>
              </a:spcAft>
              <a:buClrTx/>
              <a:buFontTx/>
              <a:buChar char="•"/>
            </a:pPr>
            <a:r>
              <a:rPr lang="en-US" altLang="fr-FR" sz="1600" b="1" dirty="0">
                <a:solidFill>
                  <a:schemeClr val="tx1"/>
                </a:solidFill>
              </a:rPr>
              <a:t>Public Awareness Campaigns: </a:t>
            </a:r>
            <a:r>
              <a:rPr lang="en-US" altLang="fr-FR" sz="1600" dirty="0">
                <a:solidFill>
                  <a:schemeClr val="tx1"/>
                </a:solidFill>
              </a:rPr>
              <a:t>Educating the public about the consequences of Fast Tag Fraud and encouraging reporting of suspicious activities can enhance the overall security of the toll collection system."</a:t>
            </a:r>
            <a:endParaRPr lang="en-GB" sz="1600" dirty="0">
              <a:sym typeface="Poppins"/>
            </a:endParaRPr>
          </a:p>
        </p:txBody>
      </p:sp>
      <p:pic>
        <p:nvPicPr>
          <p:cNvPr id="20" name="Image 19">
            <a:extLst>
              <a:ext uri="{FF2B5EF4-FFF2-40B4-BE49-F238E27FC236}">
                <a16:creationId xmlns:a16="http://schemas.microsoft.com/office/drawing/2014/main" id="{4492A52F-65A8-4853-B73D-D88698DCF489}"/>
              </a:ext>
            </a:extLst>
          </p:cNvPr>
          <p:cNvPicPr>
            <a:picLocks noChangeAspect="1"/>
          </p:cNvPicPr>
          <p:nvPr/>
        </p:nvPicPr>
        <p:blipFill>
          <a:blip r:embed="rId3"/>
          <a:stretch>
            <a:fillRect/>
          </a:stretch>
        </p:blipFill>
        <p:spPr>
          <a:xfrm>
            <a:off x="10885588" y="-258423"/>
            <a:ext cx="1275734" cy="12422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00B0F0">
                <a:alpha val="60000"/>
              </a:srgbClr>
            </a:gs>
            <a:gs pos="0">
              <a:schemeClr val="tx2">
                <a:alpha val="60000"/>
              </a:schemeClr>
            </a:gs>
            <a:gs pos="89000">
              <a:schemeClr val="tx2">
                <a:lumMod val="60000"/>
                <a:lumOff val="40000"/>
                <a:alpha val="60000"/>
              </a:schemeClr>
            </a:gs>
            <a:gs pos="67000">
              <a:srgbClr val="FF0000">
                <a:alpha val="60000"/>
              </a:srgbClr>
            </a:gs>
          </a:gsLst>
          <a:lin ang="3000000" scaled="0"/>
        </a:gradFill>
        <a:effectLst/>
      </p:bgPr>
    </p:bg>
    <p:spTree>
      <p:nvGrpSpPr>
        <p:cNvPr id="1" name="Shape 429"/>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F1C9E169-F131-4AA9-ABBA-B941DC8E0774}"/>
              </a:ext>
            </a:extLst>
          </p:cNvPr>
          <p:cNvSpPr/>
          <p:nvPr/>
        </p:nvSpPr>
        <p:spPr>
          <a:xfrm>
            <a:off x="334427" y="1544524"/>
            <a:ext cx="10384373" cy="5161075"/>
          </a:xfrm>
          <a:prstGeom prst="roundRect">
            <a:avLst>
              <a:gd name="adj" fmla="val 11460"/>
            </a:avLst>
          </a:prstGeom>
          <a:solidFill>
            <a:srgbClr val="FFFFFF">
              <a:alpha val="40000"/>
            </a:srgbClr>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rtl="0">
              <a:lnSpc>
                <a:spcPct val="100000"/>
              </a:lnSpc>
              <a:spcBef>
                <a:spcPts val="0"/>
              </a:spcBef>
              <a:spcAft>
                <a:spcPts val="0"/>
              </a:spcAft>
              <a:buNone/>
            </a:pPr>
            <a:endParaRPr lang="en-US" dirty="0">
              <a:solidFill>
                <a:schemeClr val="lt1"/>
              </a:solidFill>
              <a:latin typeface="+mn-lt"/>
            </a:endParaRPr>
          </a:p>
        </p:txBody>
      </p:sp>
      <p:sp>
        <p:nvSpPr>
          <p:cNvPr id="15" name="Slide Number Placeholder 14">
            <a:extLst>
              <a:ext uri="{FF2B5EF4-FFF2-40B4-BE49-F238E27FC236}">
                <a16:creationId xmlns:a16="http://schemas.microsoft.com/office/drawing/2014/main" id="{D6848D98-7BEC-D890-1C80-F6948FB9D6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13" name="Rectangle 12">
            <a:extLst>
              <a:ext uri="{FF2B5EF4-FFF2-40B4-BE49-F238E27FC236}">
                <a16:creationId xmlns:a16="http://schemas.microsoft.com/office/drawing/2014/main" id="{5E5E2BE0-C7D8-46E5-8821-E9B4FC98C285}"/>
              </a:ext>
            </a:extLst>
          </p:cNvPr>
          <p:cNvSpPr/>
          <p:nvPr/>
        </p:nvSpPr>
        <p:spPr>
          <a:xfrm>
            <a:off x="349674" y="613560"/>
            <a:ext cx="6794240" cy="646331"/>
          </a:xfrm>
          <a:prstGeom prst="rect">
            <a:avLst/>
          </a:prstGeom>
        </p:spPr>
        <p:txBody>
          <a:bodyPr wrap="square">
            <a:spAutoFit/>
          </a:bodyPr>
          <a:lstStyle/>
          <a:p>
            <a:pPr lvl="0"/>
            <a:r>
              <a:rPr lang="en-US" sz="3600" b="1" dirty="0">
                <a:solidFill>
                  <a:schemeClr val="bg1"/>
                </a:solidFill>
                <a:latin typeface="+mn-lt"/>
                <a:ea typeface="Geist Medium" pitchFamily="2" charset="0"/>
                <a:cs typeface="Geist Medium" pitchFamily="2" charset="0"/>
                <a:sym typeface="Inter"/>
              </a:rPr>
              <a:t>Conclusion</a:t>
            </a:r>
            <a:endParaRPr lang="en-US" sz="3600" dirty="0">
              <a:solidFill>
                <a:schemeClr val="bg1"/>
              </a:solidFill>
              <a:latin typeface="+mn-lt"/>
              <a:ea typeface="Geist Medium" pitchFamily="2" charset="0"/>
              <a:cs typeface="Geist Medium" pitchFamily="2" charset="0"/>
            </a:endParaRPr>
          </a:p>
        </p:txBody>
      </p:sp>
      <p:sp>
        <p:nvSpPr>
          <p:cNvPr id="28" name="Rectangle : coins arrondis 27">
            <a:extLst>
              <a:ext uri="{FF2B5EF4-FFF2-40B4-BE49-F238E27FC236}">
                <a16:creationId xmlns:a16="http://schemas.microsoft.com/office/drawing/2014/main" id="{65B2C7B6-108E-4BD4-9E64-52F7B13D068D}"/>
              </a:ext>
            </a:extLst>
          </p:cNvPr>
          <p:cNvSpPr/>
          <p:nvPr/>
        </p:nvSpPr>
        <p:spPr>
          <a:xfrm>
            <a:off x="529197" y="1718240"/>
            <a:ext cx="9945763" cy="4763840"/>
          </a:xfrm>
          <a:prstGeom prst="roundRect">
            <a:avLst>
              <a:gd name="adj" fmla="val 11460"/>
            </a:avLst>
          </a:prstGeom>
          <a:solidFill>
            <a:srgbClr val="FFFFFF"/>
          </a:solidFill>
          <a:ln w="19050">
            <a:solidFill>
              <a:schemeClr val="bg1"/>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t"/>
          <a:lstStyle/>
          <a:p>
            <a:r>
              <a:rPr lang="en-US" sz="2400" dirty="0">
                <a:solidFill>
                  <a:schemeClr val="tx1">
                    <a:lumMod val="50000"/>
                    <a:lumOff val="50000"/>
                  </a:schemeClr>
                </a:solidFill>
              </a:rPr>
              <a:t>In conclusion, Fast Tag Fraud poses a significant challenge to toll collection systems, but with targeted strategies, it is possible to mitigate its impact. Our study provides valuable insights into the nature of these fraudulent activities and offers practical recommendations to enhance system integrity and security.</a:t>
            </a:r>
          </a:p>
        </p:txBody>
      </p:sp>
      <p:grpSp>
        <p:nvGrpSpPr>
          <p:cNvPr id="34" name="Groupe 33">
            <a:extLst>
              <a:ext uri="{FF2B5EF4-FFF2-40B4-BE49-F238E27FC236}">
                <a16:creationId xmlns:a16="http://schemas.microsoft.com/office/drawing/2014/main" id="{EFE25B0C-F116-4270-AB05-AC06E514B12C}"/>
              </a:ext>
            </a:extLst>
          </p:cNvPr>
          <p:cNvGrpSpPr/>
          <p:nvPr/>
        </p:nvGrpSpPr>
        <p:grpSpPr>
          <a:xfrm>
            <a:off x="10790977" y="1247221"/>
            <a:ext cx="618068" cy="612057"/>
            <a:chOff x="10799064" y="5113714"/>
            <a:chExt cx="618068" cy="612057"/>
          </a:xfrm>
        </p:grpSpPr>
        <p:sp>
          <p:nvSpPr>
            <p:cNvPr id="35" name="Ellipse 34">
              <a:extLst>
                <a:ext uri="{FF2B5EF4-FFF2-40B4-BE49-F238E27FC236}">
                  <a16:creationId xmlns:a16="http://schemas.microsoft.com/office/drawing/2014/main" id="{886963E8-7764-4D9F-B6AF-B2C678D16DC8}"/>
                </a:ext>
              </a:extLst>
            </p:cNvPr>
            <p:cNvSpPr/>
            <p:nvPr/>
          </p:nvSpPr>
          <p:spPr>
            <a:xfrm>
              <a:off x="10799064" y="5113714"/>
              <a:ext cx="618068" cy="612057"/>
            </a:xfrm>
            <a:prstGeom prst="ellipse">
              <a:avLst/>
            </a:prstGeom>
            <a:solidFill>
              <a:srgbClr val="FFFFFF">
                <a:alpha val="32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pic>
          <p:nvPicPr>
            <p:cNvPr id="36" name="Image 35" descr="Une image contenant Graphique, symbole, Police, ligne&#10;&#10;Description générée automatiquement">
              <a:extLst>
                <a:ext uri="{FF2B5EF4-FFF2-40B4-BE49-F238E27FC236}">
                  <a16:creationId xmlns:a16="http://schemas.microsoft.com/office/drawing/2014/main" id="{E8BEBCC3-9049-475F-8F28-B280E55CFA64}"/>
                </a:ext>
              </a:extLst>
            </p:cNvPr>
            <p:cNvPicPr>
              <a:picLocks noChangeAspect="1"/>
            </p:cNvPicPr>
            <p:nvPr/>
          </p:nvPicPr>
          <p:blipFill>
            <a:blip r:embed="rId3"/>
            <a:stretch>
              <a:fillRect/>
            </a:stretch>
          </p:blipFill>
          <p:spPr>
            <a:xfrm>
              <a:off x="10949995" y="5268528"/>
              <a:ext cx="316205" cy="316205"/>
            </a:xfrm>
            <a:prstGeom prst="rect">
              <a:avLst/>
            </a:prstGeom>
          </p:spPr>
        </p:pic>
      </p:grpSp>
      <p:pic>
        <p:nvPicPr>
          <p:cNvPr id="16" name="Image 15">
            <a:extLst>
              <a:ext uri="{FF2B5EF4-FFF2-40B4-BE49-F238E27FC236}">
                <a16:creationId xmlns:a16="http://schemas.microsoft.com/office/drawing/2014/main" id="{439E4ED1-F604-448D-8ADD-C54FA21B4391}"/>
              </a:ext>
            </a:extLst>
          </p:cNvPr>
          <p:cNvPicPr>
            <a:picLocks noChangeAspect="1"/>
          </p:cNvPicPr>
          <p:nvPr/>
        </p:nvPicPr>
        <p:blipFill>
          <a:blip r:embed="rId4"/>
          <a:stretch>
            <a:fillRect/>
          </a:stretch>
        </p:blipFill>
        <p:spPr>
          <a:xfrm>
            <a:off x="10332151" y="-266494"/>
            <a:ext cx="1859849" cy="1811018"/>
          </a:xfrm>
          <a:prstGeom prst="rect">
            <a:avLst/>
          </a:prstGeom>
        </p:spPr>
      </p:pic>
      <p:pic>
        <p:nvPicPr>
          <p:cNvPr id="3" name="Image 2">
            <a:extLst>
              <a:ext uri="{FF2B5EF4-FFF2-40B4-BE49-F238E27FC236}">
                <a16:creationId xmlns:a16="http://schemas.microsoft.com/office/drawing/2014/main" id="{9ED4FB09-6BD4-4D2B-917B-344EBADDD58A}"/>
              </a:ext>
            </a:extLst>
          </p:cNvPr>
          <p:cNvPicPr>
            <a:picLocks noChangeAspect="1"/>
          </p:cNvPicPr>
          <p:nvPr/>
        </p:nvPicPr>
        <p:blipFill>
          <a:blip r:embed="rId5"/>
          <a:stretch>
            <a:fillRect/>
          </a:stretch>
        </p:blipFill>
        <p:spPr>
          <a:xfrm>
            <a:off x="5403590" y="4002833"/>
            <a:ext cx="2134358" cy="2134358"/>
          </a:xfrm>
          <a:prstGeom prst="rect">
            <a:avLst/>
          </a:prstGeom>
        </p:spPr>
      </p:pic>
    </p:spTree>
    <p:extLst>
      <p:ext uri="{BB962C8B-B14F-4D97-AF65-F5344CB8AC3E}">
        <p14:creationId xmlns:p14="http://schemas.microsoft.com/office/powerpoint/2010/main" val="4023101033"/>
      </p:ext>
    </p:extLst>
  </p:cSld>
  <p:clrMapOvr>
    <a:masterClrMapping/>
  </p:clrMapOvr>
</p:sld>
</file>

<file path=ppt/theme/theme1.xml><?xml version="1.0" encoding="utf-8"?>
<a:theme xmlns:a="http://schemas.openxmlformats.org/drawingml/2006/main" name="Office Theme">
  <a:themeElements>
    <a:clrScheme name="Carbon Insights palette">
      <a:dk1>
        <a:srgbClr val="000000"/>
      </a:dk1>
      <a:lt1>
        <a:srgbClr val="FFFFFF"/>
      </a:lt1>
      <a:dk2>
        <a:srgbClr val="21BA72"/>
      </a:dk2>
      <a:lt2>
        <a:srgbClr val="00B0F0"/>
      </a:lt2>
      <a:accent1>
        <a:srgbClr val="74F143"/>
      </a:accent1>
      <a:accent2>
        <a:srgbClr val="21BA72"/>
      </a:accent2>
      <a:accent3>
        <a:srgbClr val="FAED00"/>
      </a:accent3>
      <a:accent4>
        <a:srgbClr val="00B0F0"/>
      </a:accent4>
      <a:accent5>
        <a:srgbClr val="5B9BD5"/>
      </a:accent5>
      <a:accent6>
        <a:srgbClr val="92D050"/>
      </a:accent6>
      <a:hlink>
        <a:srgbClr val="21BA72"/>
      </a:hlink>
      <a:folHlink>
        <a:srgbClr val="00B0F0"/>
      </a:folHlink>
    </a:clrScheme>
    <a:fontScheme name="Personnalisé 1">
      <a:majorFont>
        <a:latin typeface="Poppins Black"/>
        <a:ea typeface=""/>
        <a:cs typeface=""/>
      </a:majorFont>
      <a:minorFont>
        <a:latin typeface="Poppi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556</Words>
  <Application>Microsoft Office PowerPoint</Application>
  <PresentationFormat>Grand écran</PresentationFormat>
  <Paragraphs>93</Paragraphs>
  <Slides>7</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Poppins</vt:lpstr>
      <vt:lpstr>Poppins Black</vt:lpstr>
      <vt:lpstr>Arial</vt:lpstr>
      <vt:lpstr>Inter</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 Kermer</dc:creator>
  <cp:lastModifiedBy>ASUS</cp:lastModifiedBy>
  <cp:revision>67</cp:revision>
  <dcterms:modified xsi:type="dcterms:W3CDTF">2024-06-22T22:39:16Z</dcterms:modified>
</cp:coreProperties>
</file>