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0"/>
  </p:notesMasterIdLst>
  <p:sldIdLst>
    <p:sldId id="256" r:id="rId2"/>
    <p:sldId id="322" r:id="rId3"/>
    <p:sldId id="316" r:id="rId4"/>
    <p:sldId id="285" r:id="rId5"/>
    <p:sldId id="261" r:id="rId6"/>
    <p:sldId id="331" r:id="rId7"/>
    <p:sldId id="332" r:id="rId8"/>
    <p:sldId id="33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Inter" panose="020B0604020202020204" charset="0"/>
      <p:regular r:id="rId15"/>
      <p:bold r:id="rId16"/>
    </p:embeddedFont>
    <p:embeddedFont>
      <p:font typeface="Poppi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 Ker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99"/>
    <a:srgbClr val="74F143"/>
    <a:srgbClr val="21BA72"/>
    <a:srgbClr val="FF8B8B"/>
    <a:srgbClr val="C9A4E4"/>
    <a:srgbClr val="C7F9B4"/>
    <a:srgbClr val="FFC000"/>
    <a:srgbClr val="FAED00"/>
    <a:srgbClr val="A0E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61B47-B892-4B62-86A5-DC139BD8459D}">
  <a:tblStyle styleId="{8ED61B47-B892-4B62-86A5-DC139BD8459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1C263-982C-4268-9D74-BC9EB24E18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3850" autoAdjust="0"/>
  </p:normalViewPr>
  <p:slideViewPr>
    <p:cSldViewPr snapToGrid="0">
      <p:cViewPr>
        <p:scale>
          <a:sx n="75" d="100"/>
          <a:sy n="75" d="100"/>
        </p:scale>
        <p:origin x="610" y="211"/>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5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c2fa9edd72_1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2c2fa9edd72_1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56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374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c2b830ee81_3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2b830ee81_3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2c2b830ee81_3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889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c2fa9edd72_1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2c2fa9edd72_1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3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c2fa9edd72_1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2c2fa9edd72_1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54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Int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Int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a:spLocks noGrp="1"/>
          </p:cNvSpPr>
          <p:nvPr>
            <p:ph type="pic" idx="2"/>
          </p:nvPr>
        </p:nvSpPr>
        <p:spPr>
          <a:xfrm>
            <a:off x="5183188" y="987425"/>
            <a:ext cx="6172200" cy="4873625"/>
          </a:xfrm>
          <a:prstGeom prst="rect">
            <a:avLst/>
          </a:prstGeom>
          <a:noFill/>
          <a:ln>
            <a:noFill/>
          </a:ln>
        </p:spPr>
      </p:sp>
      <p:sp>
        <p:nvSpPr>
          <p:cNvPr id="76" name="Google Shape;76;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28"/>
        <p:cNvGrpSpPr/>
        <p:nvPr/>
      </p:nvGrpSpPr>
      <p:grpSpPr>
        <a:xfrm>
          <a:off x="0" y="0"/>
          <a:ext cx="0" cy="0"/>
          <a:chOff x="0" y="0"/>
          <a:chExt cx="0" cy="0"/>
        </a:xfrm>
      </p:grpSpPr>
      <p:sp>
        <p:nvSpPr>
          <p:cNvPr id="29" name="Google Shape;29;p6"/>
          <p:cNvSpPr>
            <a:spLocks noGrp="1"/>
          </p:cNvSpPr>
          <p:nvPr>
            <p:ph type="pic" idx="2"/>
          </p:nvPr>
        </p:nvSpPr>
        <p:spPr>
          <a:xfrm>
            <a:off x="4655151" y="523875"/>
            <a:ext cx="3841149" cy="5810250"/>
          </a:xfrm>
          <a:prstGeom prst="rect">
            <a:avLst/>
          </a:prstGeom>
          <a:solidFill>
            <a:schemeClr val="lt1"/>
          </a:solidFill>
          <a:ln>
            <a:noFill/>
          </a:ln>
        </p:spPr>
      </p:sp>
      <p:sp>
        <p:nvSpPr>
          <p:cNvPr id="30" name="Google Shape;30;p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Inte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Inter"/>
              <a:buNone/>
              <a:defRPr sz="4400" b="0" i="0" u="none" strike="noStrike" cap="none">
                <a:solidFill>
                  <a:schemeClr val="dk1"/>
                </a:solidFill>
                <a:latin typeface="Inter"/>
                <a:ea typeface="Inter"/>
                <a:cs typeface="Inter"/>
                <a:sym typeface="Int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a:ea typeface="Poppins"/>
                <a:cs typeface="Poppins"/>
                <a:sym typeface="Poppins"/>
              </a:defRPr>
            </a:lvl1pPr>
            <a:lvl2pPr marL="0" marR="0" lvl="1" indent="0" algn="r" rtl="0">
              <a:spcBef>
                <a:spcPts val="0"/>
              </a:spcBef>
              <a:buNone/>
              <a:defRPr sz="1200" b="0" i="0" u="none" strike="noStrike" cap="none">
                <a:solidFill>
                  <a:srgbClr val="888888"/>
                </a:solidFill>
                <a:latin typeface="Poppins"/>
                <a:ea typeface="Poppins"/>
                <a:cs typeface="Poppins"/>
                <a:sym typeface="Poppins"/>
              </a:defRPr>
            </a:lvl2pPr>
            <a:lvl3pPr marL="0" marR="0" lvl="2" indent="0" algn="r" rtl="0">
              <a:spcBef>
                <a:spcPts val="0"/>
              </a:spcBef>
              <a:buNone/>
              <a:defRPr sz="1200" b="0" i="0" u="none" strike="noStrike" cap="none">
                <a:solidFill>
                  <a:srgbClr val="888888"/>
                </a:solidFill>
                <a:latin typeface="Poppins"/>
                <a:ea typeface="Poppins"/>
                <a:cs typeface="Poppins"/>
                <a:sym typeface="Poppins"/>
              </a:defRPr>
            </a:lvl3pPr>
            <a:lvl4pPr marL="0" marR="0" lvl="3" indent="0" algn="r" rtl="0">
              <a:spcBef>
                <a:spcPts val="0"/>
              </a:spcBef>
              <a:buNone/>
              <a:defRPr sz="1200" b="0" i="0" u="none" strike="noStrike" cap="none">
                <a:solidFill>
                  <a:srgbClr val="888888"/>
                </a:solidFill>
                <a:latin typeface="Poppins"/>
                <a:ea typeface="Poppins"/>
                <a:cs typeface="Poppins"/>
                <a:sym typeface="Poppins"/>
              </a:defRPr>
            </a:lvl4pPr>
            <a:lvl5pPr marL="0" marR="0" lvl="4" indent="0" algn="r" rtl="0">
              <a:spcBef>
                <a:spcPts val="0"/>
              </a:spcBef>
              <a:buNone/>
              <a:defRPr sz="1200" b="0" i="0" u="none" strike="noStrike" cap="none">
                <a:solidFill>
                  <a:srgbClr val="888888"/>
                </a:solidFill>
                <a:latin typeface="Poppins"/>
                <a:ea typeface="Poppins"/>
                <a:cs typeface="Poppins"/>
                <a:sym typeface="Poppins"/>
              </a:defRPr>
            </a:lvl5pPr>
            <a:lvl6pPr marL="0" marR="0" lvl="5" indent="0" algn="r" rtl="0">
              <a:spcBef>
                <a:spcPts val="0"/>
              </a:spcBef>
              <a:buNone/>
              <a:defRPr sz="1200" b="0" i="0" u="none" strike="noStrike" cap="none">
                <a:solidFill>
                  <a:srgbClr val="888888"/>
                </a:solidFill>
                <a:latin typeface="Poppins"/>
                <a:ea typeface="Poppins"/>
                <a:cs typeface="Poppins"/>
                <a:sym typeface="Poppins"/>
              </a:defRPr>
            </a:lvl6pPr>
            <a:lvl7pPr marL="0" marR="0" lvl="6" indent="0" algn="r" rtl="0">
              <a:spcBef>
                <a:spcPts val="0"/>
              </a:spcBef>
              <a:buNone/>
              <a:defRPr sz="1200" b="0" i="0" u="none" strike="noStrike" cap="none">
                <a:solidFill>
                  <a:srgbClr val="888888"/>
                </a:solidFill>
                <a:latin typeface="Poppins"/>
                <a:ea typeface="Poppins"/>
                <a:cs typeface="Poppins"/>
                <a:sym typeface="Poppins"/>
              </a:defRPr>
            </a:lvl7pPr>
            <a:lvl8pPr marL="0" marR="0" lvl="7" indent="0" algn="r" rtl="0">
              <a:spcBef>
                <a:spcPts val="0"/>
              </a:spcBef>
              <a:buNone/>
              <a:defRPr sz="1200" b="0" i="0" u="none" strike="noStrike" cap="none">
                <a:solidFill>
                  <a:srgbClr val="888888"/>
                </a:solidFill>
                <a:latin typeface="Poppins"/>
                <a:ea typeface="Poppins"/>
                <a:cs typeface="Poppins"/>
                <a:sym typeface="Poppins"/>
              </a:defRPr>
            </a:lvl8pPr>
            <a:lvl9pPr marL="0" marR="0" lvl="8" indent="0" algn="r" rtl="0">
              <a:spcBef>
                <a:spcPts val="0"/>
              </a:spcBef>
              <a:buNone/>
              <a:defRPr sz="1200" b="0" i="0" u="none" strike="noStrike" cap="none">
                <a:solidFill>
                  <a:srgbClr val="888888"/>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pic>
        <p:nvPicPr>
          <p:cNvPr id="7" name="Image 6">
            <a:extLst>
              <a:ext uri="{FF2B5EF4-FFF2-40B4-BE49-F238E27FC236}">
                <a16:creationId xmlns:a16="http://schemas.microsoft.com/office/drawing/2014/main" id="{04E720DD-2C32-4C94-83F8-BABDAFB2864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96000"/>
                    </a14:imgEffect>
                  </a14:imgLayer>
                </a14:imgProps>
              </a:ext>
            </a:extLst>
          </a:blip>
          <a:srcRect t="1708" r="244" b="14460"/>
          <a:stretch/>
        </p:blipFill>
        <p:spPr>
          <a:xfrm>
            <a:off x="-124408" y="-6405"/>
            <a:ext cx="12316408" cy="6908544"/>
          </a:xfrm>
          <a:prstGeom prst="rect">
            <a:avLst/>
          </a:prstGeom>
        </p:spPr>
      </p:pic>
      <p:sp>
        <p:nvSpPr>
          <p:cNvPr id="8" name="Rectangle 7">
            <a:extLst>
              <a:ext uri="{FF2B5EF4-FFF2-40B4-BE49-F238E27FC236}">
                <a16:creationId xmlns:a16="http://schemas.microsoft.com/office/drawing/2014/main" id="{AE4FE5DF-25D6-4416-964B-16C99E5C97A2}"/>
              </a:ext>
            </a:extLst>
          </p:cNvPr>
          <p:cNvSpPr/>
          <p:nvPr/>
        </p:nvSpPr>
        <p:spPr>
          <a:xfrm>
            <a:off x="-124408" y="-6405"/>
            <a:ext cx="12316408" cy="6925499"/>
          </a:xfrm>
          <a:prstGeom prst="rect">
            <a:avLst/>
          </a:prstGeom>
          <a:gradFill>
            <a:gsLst>
              <a:gs pos="100000">
                <a:srgbClr val="00B0F0">
                  <a:alpha val="60000"/>
                </a:srgbClr>
              </a:gs>
              <a:gs pos="0">
                <a:schemeClr val="tx2">
                  <a:alpha val="60000"/>
                </a:schemeClr>
              </a:gs>
              <a:gs pos="73000">
                <a:schemeClr val="tx2">
                  <a:lumMod val="60000"/>
                  <a:lumOff val="40000"/>
                  <a:alpha val="60000"/>
                </a:schemeClr>
              </a:gs>
              <a:gs pos="2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Google Shape;110;p18"/>
          <p:cNvSpPr txBox="1">
            <a:spLocks noGrp="1"/>
          </p:cNvSpPr>
          <p:nvPr>
            <p:ph type="sldNum" idx="12"/>
          </p:nvPr>
        </p:nvSpPr>
        <p:spPr>
          <a:xfrm>
            <a:off x="11180445" y="639409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3" name="Google Shape;104;p18"/>
          <p:cNvSpPr txBox="1"/>
          <p:nvPr/>
        </p:nvSpPr>
        <p:spPr>
          <a:xfrm>
            <a:off x="3299862" y="1591953"/>
            <a:ext cx="9016545" cy="230828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7200" b="1" i="0" u="none" strike="noStrike" cap="none" dirty="0">
                <a:solidFill>
                  <a:schemeClr val="bg1"/>
                </a:solidFill>
                <a:latin typeface="Poppins" panose="00000500000000000000" pitchFamily="2" charset="0"/>
                <a:ea typeface="Inter"/>
                <a:cs typeface="Poppins" panose="00000500000000000000" pitchFamily="2" charset="0"/>
                <a:sym typeface="Inter"/>
              </a:rPr>
              <a:t>Salary Prediction Analysis</a:t>
            </a:r>
            <a:endParaRPr sz="7200" b="1" i="0" u="none" strike="noStrike" cap="none" dirty="0">
              <a:solidFill>
                <a:schemeClr val="bg1"/>
              </a:solidFill>
              <a:latin typeface="Poppins" panose="00000500000000000000" pitchFamily="2" charset="0"/>
              <a:ea typeface="Inter"/>
              <a:cs typeface="Poppins" panose="00000500000000000000" pitchFamily="2" charset="0"/>
              <a:sym typeface="Inter"/>
            </a:endParaRPr>
          </a:p>
        </p:txBody>
      </p:sp>
      <p:sp>
        <p:nvSpPr>
          <p:cNvPr id="4" name="Google Shape;109;p18"/>
          <p:cNvSpPr txBox="1"/>
          <p:nvPr/>
        </p:nvSpPr>
        <p:spPr>
          <a:xfrm>
            <a:off x="1464537" y="4496951"/>
            <a:ext cx="7098438" cy="129263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Yassine </a:t>
            </a:r>
            <a:r>
              <a:rPr lang="en-US" sz="1800" dirty="0" err="1">
                <a:solidFill>
                  <a:schemeClr val="bg1"/>
                </a:solidFill>
                <a:latin typeface="Poppins"/>
                <a:ea typeface="Poppins"/>
                <a:cs typeface="Poppins"/>
                <a:sym typeface="Poppins"/>
              </a:rPr>
              <a:t>Marrekchi</a:t>
            </a:r>
            <a:r>
              <a:rPr lang="en-US" sz="1800" dirty="0">
                <a:solidFill>
                  <a:schemeClr val="bg1"/>
                </a:solidFill>
                <a:latin typeface="Poppins"/>
                <a:ea typeface="Poppins"/>
                <a:cs typeface="Poppins"/>
                <a:sym typeface="Poppins"/>
              </a:rPr>
              <a:t> </a:t>
            </a:r>
          </a:p>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Business Analytics Student </a:t>
            </a:r>
          </a:p>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@Tunis-Business-School</a:t>
            </a:r>
          </a:p>
          <a:p>
            <a:pPr marL="0" lvl="0" indent="0" rtl="0">
              <a:spcBef>
                <a:spcPts val="0"/>
              </a:spcBef>
              <a:spcAft>
                <a:spcPts val="0"/>
              </a:spcAft>
              <a:buClr>
                <a:schemeClr val="dk1"/>
              </a:buClr>
              <a:buFont typeface="Arial"/>
              <a:buNone/>
            </a:pPr>
            <a:r>
              <a:rPr lang="fr-FR" sz="1800" dirty="0">
                <a:solidFill>
                  <a:schemeClr val="bg1"/>
                </a:solidFill>
                <a:latin typeface="Poppins"/>
                <a:ea typeface="Poppins"/>
                <a:cs typeface="Poppins"/>
                <a:sym typeface="Poppins"/>
              </a:rPr>
              <a:t>June 2024</a:t>
            </a:r>
            <a:endParaRPr sz="1800" dirty="0">
              <a:solidFill>
                <a:schemeClr val="bg1"/>
              </a:solidFill>
              <a:latin typeface="Poppins"/>
              <a:ea typeface="Poppins"/>
              <a:cs typeface="Poppins"/>
              <a:sym typeface="Poppins"/>
            </a:endParaRPr>
          </a:p>
        </p:txBody>
      </p:sp>
      <p:sp>
        <p:nvSpPr>
          <p:cNvPr id="26" name="Rectangle : coins arrondis 25">
            <a:extLst>
              <a:ext uri="{FF2B5EF4-FFF2-40B4-BE49-F238E27FC236}">
                <a16:creationId xmlns:a16="http://schemas.microsoft.com/office/drawing/2014/main" id="{94290D9C-6E56-33DD-9B58-518F1B8D7957}"/>
              </a:ext>
            </a:extLst>
          </p:cNvPr>
          <p:cNvSpPr/>
          <p:nvPr/>
        </p:nvSpPr>
        <p:spPr>
          <a:xfrm>
            <a:off x="694168" y="590309"/>
            <a:ext cx="10803663" cy="5624258"/>
          </a:xfrm>
          <a:prstGeom prst="roundRect">
            <a:avLst>
              <a:gd name="adj" fmla="val 1028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nvGrpSpPr>
          <p:cNvPr id="29" name="Groupe 28">
            <a:extLst>
              <a:ext uri="{FF2B5EF4-FFF2-40B4-BE49-F238E27FC236}">
                <a16:creationId xmlns:a16="http://schemas.microsoft.com/office/drawing/2014/main" id="{16D0D8BB-22B4-2440-86BD-E122DE23C427}"/>
              </a:ext>
            </a:extLst>
          </p:cNvPr>
          <p:cNvGrpSpPr/>
          <p:nvPr/>
        </p:nvGrpSpPr>
        <p:grpSpPr>
          <a:xfrm>
            <a:off x="10138168" y="4937130"/>
            <a:ext cx="879676" cy="856527"/>
            <a:chOff x="10138168" y="4937130"/>
            <a:chExt cx="879676" cy="856527"/>
          </a:xfrm>
        </p:grpSpPr>
        <p:pic>
          <p:nvPicPr>
            <p:cNvPr id="25" name="Image 24" descr="Une image contenant Graphique, symbole, Police, ligne&#10;&#10;Description générée automatiquement">
              <a:extLst>
                <a:ext uri="{FF2B5EF4-FFF2-40B4-BE49-F238E27FC236}">
                  <a16:creationId xmlns:a16="http://schemas.microsoft.com/office/drawing/2014/main" id="{15CE0C88-B585-E352-4BF2-0DF53A0077F5}"/>
                </a:ext>
              </a:extLst>
            </p:cNvPr>
            <p:cNvPicPr>
              <a:picLocks noChangeAspect="1"/>
            </p:cNvPicPr>
            <p:nvPr/>
          </p:nvPicPr>
          <p:blipFill>
            <a:blip r:embed="rId5"/>
            <a:stretch>
              <a:fillRect/>
            </a:stretch>
          </p:blipFill>
          <p:spPr>
            <a:xfrm>
              <a:off x="10356754" y="5144142"/>
              <a:ext cx="442505" cy="442505"/>
            </a:xfrm>
            <a:prstGeom prst="rect">
              <a:avLst/>
            </a:prstGeom>
          </p:spPr>
        </p:pic>
        <p:sp>
          <p:nvSpPr>
            <p:cNvPr id="27" name="Ellipse 26">
              <a:extLst>
                <a:ext uri="{FF2B5EF4-FFF2-40B4-BE49-F238E27FC236}">
                  <a16:creationId xmlns:a16="http://schemas.microsoft.com/office/drawing/2014/main" id="{8B75457C-CA4C-ABBF-EF9D-D690EAF04BBA}"/>
                </a:ext>
              </a:extLst>
            </p:cNvPr>
            <p:cNvSpPr/>
            <p:nvPr/>
          </p:nvSpPr>
          <p:spPr>
            <a:xfrm>
              <a:off x="10138168" y="4937130"/>
              <a:ext cx="879676" cy="85652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pic>
        <p:nvPicPr>
          <p:cNvPr id="10" name="Image 9">
            <a:extLst>
              <a:ext uri="{FF2B5EF4-FFF2-40B4-BE49-F238E27FC236}">
                <a16:creationId xmlns:a16="http://schemas.microsoft.com/office/drawing/2014/main" id="{E45A6BFA-36B1-477E-8A45-1E02265BB2E4}"/>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Lst>
          </a:blip>
          <a:srcRect b="51532"/>
          <a:stretch/>
        </p:blipFill>
        <p:spPr>
          <a:xfrm>
            <a:off x="-1195308" y="-202618"/>
            <a:ext cx="6697795" cy="3246281"/>
          </a:xfrm>
          <a:prstGeom prst="rect">
            <a:avLst/>
          </a:prstGeom>
        </p:spPr>
      </p:pic>
      <p:sp>
        <p:nvSpPr>
          <p:cNvPr id="18" name="Google Shape;109;p18">
            <a:extLst>
              <a:ext uri="{FF2B5EF4-FFF2-40B4-BE49-F238E27FC236}">
                <a16:creationId xmlns:a16="http://schemas.microsoft.com/office/drawing/2014/main" id="{1BA7D948-7A31-4E4C-987A-5AC6D171F51A}"/>
              </a:ext>
            </a:extLst>
          </p:cNvPr>
          <p:cNvSpPr txBox="1"/>
          <p:nvPr/>
        </p:nvSpPr>
        <p:spPr>
          <a:xfrm>
            <a:off x="3299862" y="3722157"/>
            <a:ext cx="9243876" cy="646300"/>
          </a:xfrm>
          <a:prstGeom prst="rect">
            <a:avLst/>
          </a:prstGeom>
          <a:noFill/>
          <a:ln>
            <a:noFill/>
          </a:ln>
        </p:spPr>
        <p:txBody>
          <a:bodyPr spcFirstLastPara="1" wrap="square" lIns="91425" tIns="91425" rIns="91425" bIns="91425" anchor="t" anchorCtr="0">
            <a:spAutoFit/>
          </a:bodyPr>
          <a:lstStyle/>
          <a:p>
            <a:pPr lvl="0">
              <a:buClr>
                <a:schemeClr val="dk1"/>
              </a:buClr>
            </a:pPr>
            <a:r>
              <a:rPr lang="en-US" sz="3000" dirty="0">
                <a:solidFill>
                  <a:schemeClr val="bg1"/>
                </a:solidFill>
                <a:latin typeface="+mj-lt"/>
              </a:rPr>
              <a:t>Understanding the Impact of Various Factors</a:t>
            </a:r>
            <a:endParaRPr sz="3000" dirty="0">
              <a:solidFill>
                <a:schemeClr val="bg1"/>
              </a:solidFill>
              <a:latin typeface="+mj-lt"/>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101"/>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4ACB84BD-1FDD-F6BC-013F-E9F3168723D1}"/>
              </a:ext>
            </a:extLst>
          </p:cNvPr>
          <p:cNvSpPr/>
          <p:nvPr/>
        </p:nvSpPr>
        <p:spPr>
          <a:xfrm>
            <a:off x="1859849" y="1828447"/>
            <a:ext cx="8472302" cy="3997800"/>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10" name="Google Shape;110;p18"/>
          <p:cNvSpPr txBox="1">
            <a:spLocks noGrp="1"/>
          </p:cNvSpPr>
          <p:nvPr>
            <p:ph type="sldNum" idx="12"/>
          </p:nvPr>
        </p:nvSpPr>
        <p:spPr>
          <a:xfrm>
            <a:off x="11180445" y="639409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solidFill>
                  <a:schemeClr val="bg1"/>
                </a:solidFill>
              </a:rPr>
              <a:t>2</a:t>
            </a:fld>
            <a:endParaRPr dirty="0">
              <a:solidFill>
                <a:schemeClr val="bg1"/>
              </a:solidFill>
            </a:endParaRPr>
          </a:p>
        </p:txBody>
      </p:sp>
      <p:sp>
        <p:nvSpPr>
          <p:cNvPr id="15" name="Google Shape;456;p29">
            <a:extLst>
              <a:ext uri="{FF2B5EF4-FFF2-40B4-BE49-F238E27FC236}">
                <a16:creationId xmlns:a16="http://schemas.microsoft.com/office/drawing/2014/main" id="{57B7D413-C2BB-1FFE-3D68-A1C689363DC6}"/>
              </a:ext>
            </a:extLst>
          </p:cNvPr>
          <p:cNvSpPr txBox="1"/>
          <p:nvPr/>
        </p:nvSpPr>
        <p:spPr>
          <a:xfrm>
            <a:off x="2047289" y="797780"/>
            <a:ext cx="8064903"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bg1"/>
                </a:solidFill>
                <a:latin typeface="+mn-lt"/>
                <a:ea typeface="Inter"/>
                <a:cs typeface="Inter"/>
                <a:sym typeface="Inter"/>
              </a:rPr>
              <a:t>Introduction</a:t>
            </a:r>
            <a:endParaRPr dirty="0">
              <a:solidFill>
                <a:schemeClr val="bg1"/>
              </a:solidFill>
              <a:latin typeface="+mn-lt"/>
            </a:endParaRPr>
          </a:p>
        </p:txBody>
      </p:sp>
      <p:sp>
        <p:nvSpPr>
          <p:cNvPr id="20" name="Rectangle : coins arrondis 19">
            <a:extLst>
              <a:ext uri="{FF2B5EF4-FFF2-40B4-BE49-F238E27FC236}">
                <a16:creationId xmlns:a16="http://schemas.microsoft.com/office/drawing/2014/main" id="{017FD039-2127-4AF9-72E0-A4CF86D2C290}"/>
              </a:ext>
            </a:extLst>
          </p:cNvPr>
          <p:cNvSpPr/>
          <p:nvPr/>
        </p:nvSpPr>
        <p:spPr>
          <a:xfrm>
            <a:off x="2122430" y="2080415"/>
            <a:ext cx="7989762" cy="3492099"/>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r>
              <a:rPr lang="en-US" sz="1800" b="1" dirty="0">
                <a:solidFill>
                  <a:schemeClr val="tx1"/>
                </a:solidFill>
                <a:latin typeface="+mn-lt"/>
              </a:rPr>
              <a:t>Overview</a:t>
            </a:r>
          </a:p>
          <a:p>
            <a:pPr marL="0" marR="0" lvl="0" indent="0" rtl="0">
              <a:lnSpc>
                <a:spcPct val="100000"/>
              </a:lnSpc>
              <a:spcBef>
                <a:spcPts val="0"/>
              </a:spcBef>
              <a:spcAft>
                <a:spcPts val="0"/>
              </a:spcAft>
              <a:buNone/>
            </a:pPr>
            <a:endParaRPr lang="en-US" dirty="0">
              <a:solidFill>
                <a:schemeClr val="tx1">
                  <a:lumMod val="65000"/>
                  <a:lumOff val="35000"/>
                </a:schemeClr>
              </a:solidFill>
              <a:latin typeface="+mn-lt"/>
            </a:endParaRPr>
          </a:p>
          <a:p>
            <a:pPr lvl="0"/>
            <a:r>
              <a:rPr lang="en-US" dirty="0">
                <a:solidFill>
                  <a:schemeClr val="tx1">
                    <a:lumMod val="65000"/>
                    <a:lumOff val="35000"/>
                  </a:schemeClr>
                </a:solidFill>
              </a:rPr>
              <a:t>This project focuses on the "Salary Prediction of Data Professionals," addressing the variability of salaries within data professions influenced by factors like experience, job role, and performance</a:t>
            </a:r>
            <a:r>
              <a:rPr lang="en-US" dirty="0"/>
              <a:t>.</a:t>
            </a:r>
          </a:p>
          <a:p>
            <a:pPr lvl="0"/>
            <a:endParaRPr lang="en-US" dirty="0">
              <a:solidFill>
                <a:schemeClr val="tx1"/>
              </a:solidFill>
              <a:latin typeface="+mn-lt"/>
            </a:endParaRPr>
          </a:p>
          <a:p>
            <a:r>
              <a:rPr lang="en-US" sz="1800" b="1" dirty="0">
                <a:solidFill>
                  <a:schemeClr val="tx1"/>
                </a:solidFill>
              </a:rPr>
              <a:t>Importance</a:t>
            </a:r>
          </a:p>
          <a:p>
            <a:endParaRPr lang="en-US" sz="1800" b="1" dirty="0">
              <a:solidFill>
                <a:schemeClr val="tx1">
                  <a:lumMod val="65000"/>
                  <a:lumOff val="35000"/>
                </a:schemeClr>
              </a:solidFill>
            </a:endParaRPr>
          </a:p>
          <a:p>
            <a:r>
              <a:rPr lang="en-US" dirty="0">
                <a:solidFill>
                  <a:schemeClr val="tx1">
                    <a:lumMod val="65000"/>
                    <a:lumOff val="35000"/>
                  </a:schemeClr>
                </a:solidFill>
              </a:rPr>
              <a:t>Accurate salary predictions are crucial for job seekers and employers. They help individuals negotiate better compensation packages and enable companies to offer competitive salaries to attract and retain top talent.</a:t>
            </a:r>
            <a:endParaRPr lang="en-US" sz="1800" b="1" dirty="0">
              <a:solidFill>
                <a:schemeClr val="tx1">
                  <a:lumMod val="65000"/>
                  <a:lumOff val="35000"/>
                </a:schemeClr>
              </a:solidFill>
            </a:endParaRPr>
          </a:p>
          <a:p>
            <a:endParaRPr lang="en-US" sz="1800" b="1" dirty="0">
              <a:solidFill>
                <a:schemeClr val="tx1"/>
              </a:solidFill>
            </a:endParaRPr>
          </a:p>
          <a:p>
            <a:endParaRPr lang="en-US" sz="1800" b="1" dirty="0">
              <a:solidFill>
                <a:schemeClr val="tx1"/>
              </a:solidFill>
            </a:endParaRPr>
          </a:p>
          <a:p>
            <a:endParaRPr lang="en-US" sz="1800" b="1" dirty="0">
              <a:solidFill>
                <a:schemeClr val="tx1"/>
              </a:solidFill>
            </a:endParaRPr>
          </a:p>
          <a:p>
            <a:pPr lvl="0"/>
            <a:endParaRPr lang="en-US" dirty="0">
              <a:solidFill>
                <a:schemeClr val="tx1"/>
              </a:solidFill>
              <a:latin typeface="+mn-lt"/>
            </a:endParaRPr>
          </a:p>
        </p:txBody>
      </p:sp>
      <p:grpSp>
        <p:nvGrpSpPr>
          <p:cNvPr id="13" name="Groupe 12">
            <a:extLst>
              <a:ext uri="{FF2B5EF4-FFF2-40B4-BE49-F238E27FC236}">
                <a16:creationId xmlns:a16="http://schemas.microsoft.com/office/drawing/2014/main" id="{69C704DB-F2B5-21DD-8080-96A62E617F00}"/>
              </a:ext>
            </a:extLst>
          </p:cNvPr>
          <p:cNvGrpSpPr/>
          <p:nvPr/>
        </p:nvGrpSpPr>
        <p:grpSpPr>
          <a:xfrm>
            <a:off x="10871411" y="5214190"/>
            <a:ext cx="618068" cy="612057"/>
            <a:chOff x="10799064" y="5113714"/>
            <a:chExt cx="618068" cy="612057"/>
          </a:xfrm>
        </p:grpSpPr>
        <p:sp>
          <p:nvSpPr>
            <p:cNvPr id="30" name="Ellipse 29">
              <a:extLst>
                <a:ext uri="{FF2B5EF4-FFF2-40B4-BE49-F238E27FC236}">
                  <a16:creationId xmlns:a16="http://schemas.microsoft.com/office/drawing/2014/main" id="{4946FF62-755B-F49E-0FF6-577137CA51DA}"/>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29" name="Image 28" descr="Une image contenant Graphique, symbole, Police, ligne&#10;&#10;Description générée automatiquement">
              <a:extLst>
                <a:ext uri="{FF2B5EF4-FFF2-40B4-BE49-F238E27FC236}">
                  <a16:creationId xmlns:a16="http://schemas.microsoft.com/office/drawing/2014/main" id="{EDC9CC7A-45AB-D103-1ADC-B8F20DAF3E58}"/>
                </a:ext>
              </a:extLst>
            </p:cNvPr>
            <p:cNvPicPr>
              <a:picLocks noChangeAspect="1"/>
            </p:cNvPicPr>
            <p:nvPr/>
          </p:nvPicPr>
          <p:blipFill>
            <a:blip r:embed="rId3"/>
            <a:stretch>
              <a:fillRect/>
            </a:stretch>
          </p:blipFill>
          <p:spPr>
            <a:xfrm>
              <a:off x="10949995" y="5268528"/>
              <a:ext cx="316205" cy="316205"/>
            </a:xfrm>
            <a:prstGeom prst="rect">
              <a:avLst/>
            </a:prstGeom>
          </p:spPr>
        </p:pic>
      </p:grpSp>
      <p:grpSp>
        <p:nvGrpSpPr>
          <p:cNvPr id="17" name="Groupe 16">
            <a:extLst>
              <a:ext uri="{FF2B5EF4-FFF2-40B4-BE49-F238E27FC236}">
                <a16:creationId xmlns:a16="http://schemas.microsoft.com/office/drawing/2014/main" id="{2AC6236E-3567-4CBD-83B6-23AF93B02495}"/>
              </a:ext>
            </a:extLst>
          </p:cNvPr>
          <p:cNvGrpSpPr/>
          <p:nvPr/>
        </p:nvGrpSpPr>
        <p:grpSpPr>
          <a:xfrm>
            <a:off x="9267625" y="2153024"/>
            <a:ext cx="553922" cy="289560"/>
            <a:chOff x="9183647" y="2376951"/>
            <a:chExt cx="553922" cy="289560"/>
          </a:xfrm>
        </p:grpSpPr>
        <p:sp>
          <p:nvSpPr>
            <p:cNvPr id="7" name="Rectangle : coins arrondis 6">
              <a:extLst>
                <a:ext uri="{FF2B5EF4-FFF2-40B4-BE49-F238E27FC236}">
                  <a16:creationId xmlns:a16="http://schemas.microsoft.com/office/drawing/2014/main" id="{CEAD5CDC-7347-FEE7-E20C-370A5B70FA7B}"/>
                </a:ext>
              </a:extLst>
            </p:cNvPr>
            <p:cNvSpPr/>
            <p:nvPr/>
          </p:nvSpPr>
          <p:spPr>
            <a:xfrm>
              <a:off x="9183647" y="2376951"/>
              <a:ext cx="553922" cy="289560"/>
            </a:xfrm>
            <a:prstGeom prst="roundRect">
              <a:avLst>
                <a:gd name="adj" fmla="val 50000"/>
              </a:avLst>
            </a:prstGeom>
            <a:gradFill>
              <a:gsLst>
                <a:gs pos="42000">
                  <a:srgbClr val="00B0F0"/>
                </a:gs>
                <a:gs pos="86000">
                  <a:srgbClr val="FF0000">
                    <a:alpha val="50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sp>
          <p:nvSpPr>
            <p:cNvPr id="8" name="Ellipse 7">
              <a:extLst>
                <a:ext uri="{FF2B5EF4-FFF2-40B4-BE49-F238E27FC236}">
                  <a16:creationId xmlns:a16="http://schemas.microsoft.com/office/drawing/2014/main" id="{34699052-6B54-845D-F7F0-B993662FE836}"/>
                </a:ext>
              </a:extLst>
            </p:cNvPr>
            <p:cNvSpPr/>
            <p:nvPr/>
          </p:nvSpPr>
          <p:spPr>
            <a:xfrm>
              <a:off x="9460608" y="2415051"/>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pic>
        <p:nvPicPr>
          <p:cNvPr id="16" name="Image 15">
            <a:extLst>
              <a:ext uri="{FF2B5EF4-FFF2-40B4-BE49-F238E27FC236}">
                <a16:creationId xmlns:a16="http://schemas.microsoft.com/office/drawing/2014/main" id="{48DF9714-9710-4326-AA02-A8A23FB5BAA8}"/>
              </a:ext>
            </a:extLst>
          </p:cNvPr>
          <p:cNvPicPr>
            <a:picLocks noChangeAspect="1"/>
          </p:cNvPicPr>
          <p:nvPr/>
        </p:nvPicPr>
        <p:blipFill>
          <a:blip r:embed="rId4"/>
          <a:stretch>
            <a:fillRect/>
          </a:stretch>
        </p:blipFill>
        <p:spPr>
          <a:xfrm>
            <a:off x="10332151" y="-266494"/>
            <a:ext cx="1859849" cy="1811018"/>
          </a:xfrm>
          <a:prstGeom prst="rect">
            <a:avLst/>
          </a:prstGeom>
        </p:spPr>
      </p:pic>
      <p:grpSp>
        <p:nvGrpSpPr>
          <p:cNvPr id="24" name="Groupe 23">
            <a:extLst>
              <a:ext uri="{FF2B5EF4-FFF2-40B4-BE49-F238E27FC236}">
                <a16:creationId xmlns:a16="http://schemas.microsoft.com/office/drawing/2014/main" id="{FF6884E0-C751-41D8-89D0-A7B69900DEDA}"/>
              </a:ext>
            </a:extLst>
          </p:cNvPr>
          <p:cNvGrpSpPr/>
          <p:nvPr/>
        </p:nvGrpSpPr>
        <p:grpSpPr>
          <a:xfrm>
            <a:off x="9267625" y="3536904"/>
            <a:ext cx="553922" cy="289560"/>
            <a:chOff x="9183647" y="2376951"/>
            <a:chExt cx="553922" cy="289560"/>
          </a:xfrm>
        </p:grpSpPr>
        <p:sp>
          <p:nvSpPr>
            <p:cNvPr id="25" name="Rectangle : coins arrondis 24">
              <a:extLst>
                <a:ext uri="{FF2B5EF4-FFF2-40B4-BE49-F238E27FC236}">
                  <a16:creationId xmlns:a16="http://schemas.microsoft.com/office/drawing/2014/main" id="{4EB69DF3-2D40-4F5B-AF20-FDD2AE9B4540}"/>
                </a:ext>
              </a:extLst>
            </p:cNvPr>
            <p:cNvSpPr/>
            <p:nvPr/>
          </p:nvSpPr>
          <p:spPr>
            <a:xfrm>
              <a:off x="9183647" y="2376951"/>
              <a:ext cx="553922" cy="289560"/>
            </a:xfrm>
            <a:prstGeom prst="roundRect">
              <a:avLst>
                <a:gd name="adj" fmla="val 50000"/>
              </a:avLst>
            </a:prstGeom>
            <a:gradFill>
              <a:gsLst>
                <a:gs pos="42000">
                  <a:srgbClr val="00B0F0"/>
                </a:gs>
                <a:gs pos="86000">
                  <a:srgbClr val="FF0000">
                    <a:alpha val="50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6" name="Ellipse 25">
              <a:extLst>
                <a:ext uri="{FF2B5EF4-FFF2-40B4-BE49-F238E27FC236}">
                  <a16:creationId xmlns:a16="http://schemas.microsoft.com/office/drawing/2014/main" id="{F6EEFAD5-D718-42C6-9CA3-EF5E0AB1DFA1}"/>
                </a:ext>
              </a:extLst>
            </p:cNvPr>
            <p:cNvSpPr/>
            <p:nvPr/>
          </p:nvSpPr>
          <p:spPr>
            <a:xfrm>
              <a:off x="9460608" y="2415051"/>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Tree>
    <p:extLst>
      <p:ext uri="{BB962C8B-B14F-4D97-AF65-F5344CB8AC3E}">
        <p14:creationId xmlns:p14="http://schemas.microsoft.com/office/powerpoint/2010/main" val="14890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429"/>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F1C9E169-F131-4AA9-ABBA-B941DC8E0774}"/>
              </a:ext>
            </a:extLst>
          </p:cNvPr>
          <p:cNvSpPr/>
          <p:nvPr/>
        </p:nvSpPr>
        <p:spPr>
          <a:xfrm>
            <a:off x="334427" y="2174033"/>
            <a:ext cx="11431475" cy="4087653"/>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5" name="Slide Number Placeholder 14">
            <a:extLst>
              <a:ext uri="{FF2B5EF4-FFF2-40B4-BE49-F238E27FC236}">
                <a16:creationId xmlns:a16="http://schemas.microsoft.com/office/drawing/2014/main" id="{D6848D98-7BEC-D890-1C80-F6948FB9D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3" name="Rectangle 12">
            <a:extLst>
              <a:ext uri="{FF2B5EF4-FFF2-40B4-BE49-F238E27FC236}">
                <a16:creationId xmlns:a16="http://schemas.microsoft.com/office/drawing/2014/main" id="{5E5E2BE0-C7D8-46E5-8821-E9B4FC98C285}"/>
              </a:ext>
            </a:extLst>
          </p:cNvPr>
          <p:cNvSpPr/>
          <p:nvPr/>
        </p:nvSpPr>
        <p:spPr>
          <a:xfrm>
            <a:off x="349674" y="613560"/>
            <a:ext cx="6794240" cy="646331"/>
          </a:xfrm>
          <a:prstGeom prst="rect">
            <a:avLst/>
          </a:prstGeom>
        </p:spPr>
        <p:txBody>
          <a:bodyPr wrap="square">
            <a:spAutoFit/>
          </a:bodyPr>
          <a:lstStyle/>
          <a:p>
            <a:pPr lvl="0"/>
            <a:r>
              <a:rPr lang="en-US" sz="3600" b="1" dirty="0">
                <a:solidFill>
                  <a:schemeClr val="bg1"/>
                </a:solidFill>
                <a:latin typeface="+mn-lt"/>
                <a:ea typeface="Geist Medium" pitchFamily="2" charset="0"/>
                <a:cs typeface="Geist Medium" pitchFamily="2" charset="0"/>
                <a:sym typeface="Inter"/>
              </a:rPr>
              <a:t>Objectives</a:t>
            </a:r>
            <a:endParaRPr lang="en-US" sz="3600" dirty="0">
              <a:solidFill>
                <a:schemeClr val="bg1"/>
              </a:solidFill>
              <a:latin typeface="+mn-lt"/>
              <a:ea typeface="Geist Medium" pitchFamily="2" charset="0"/>
              <a:cs typeface="Geist Medium" pitchFamily="2" charset="0"/>
            </a:endParaRPr>
          </a:p>
        </p:txBody>
      </p:sp>
      <p:sp>
        <p:nvSpPr>
          <p:cNvPr id="28" name="Rectangle : coins arrondis 27">
            <a:extLst>
              <a:ext uri="{FF2B5EF4-FFF2-40B4-BE49-F238E27FC236}">
                <a16:creationId xmlns:a16="http://schemas.microsoft.com/office/drawing/2014/main" id="{65B2C7B6-108E-4BD4-9E64-52F7B13D068D}"/>
              </a:ext>
            </a:extLst>
          </p:cNvPr>
          <p:cNvSpPr/>
          <p:nvPr/>
        </p:nvSpPr>
        <p:spPr>
          <a:xfrm>
            <a:off x="529197" y="2438250"/>
            <a:ext cx="10642264" cy="265191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pPr lvl="2"/>
            <a:r>
              <a:rPr lang="en-US" sz="1800" dirty="0">
                <a:solidFill>
                  <a:schemeClr val="tx1"/>
                </a:solidFill>
              </a:rPr>
              <a:t>      Identify key factors influencing salaries in data professions</a:t>
            </a:r>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r>
              <a:rPr lang="en-GB" sz="1800" dirty="0">
                <a:solidFill>
                  <a:schemeClr val="tx1"/>
                </a:solidFill>
                <a:ea typeface="Poppins"/>
                <a:cs typeface="Poppins"/>
                <a:sym typeface="Poppins"/>
              </a:rPr>
              <a:t>      </a:t>
            </a:r>
            <a:r>
              <a:rPr lang="en-US" sz="1800" dirty="0">
                <a:solidFill>
                  <a:schemeClr val="tx1"/>
                </a:solidFill>
              </a:rPr>
              <a:t>Analyze data to predict salary ranges</a:t>
            </a:r>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r>
              <a:rPr lang="en-GB" sz="1800" dirty="0">
                <a:solidFill>
                  <a:schemeClr val="tx1"/>
                </a:solidFill>
                <a:cs typeface="Poppins"/>
                <a:sym typeface="Poppins"/>
              </a:rPr>
              <a:t>      </a:t>
            </a:r>
            <a:r>
              <a:rPr lang="en-US" sz="1800" dirty="0">
                <a:solidFill>
                  <a:schemeClr val="tx1"/>
                </a:solidFill>
              </a:rPr>
              <a:t>Provide actionable insights for job seekers and employers</a:t>
            </a:r>
          </a:p>
          <a:p>
            <a:endParaRPr lang="en-GB" sz="1800" dirty="0">
              <a:solidFill>
                <a:schemeClr val="tx1"/>
              </a:solidFill>
              <a:ea typeface="Poppins"/>
              <a:cs typeface="Poppins"/>
              <a:sym typeface="Poppins"/>
            </a:endParaRPr>
          </a:p>
        </p:txBody>
      </p:sp>
      <p:sp>
        <p:nvSpPr>
          <p:cNvPr id="14" name="Ellipse 13">
            <a:extLst>
              <a:ext uri="{FF2B5EF4-FFF2-40B4-BE49-F238E27FC236}">
                <a16:creationId xmlns:a16="http://schemas.microsoft.com/office/drawing/2014/main" id="{FCCA5C66-58C3-4F5A-96EB-1B8003B71355}"/>
              </a:ext>
            </a:extLst>
          </p:cNvPr>
          <p:cNvSpPr/>
          <p:nvPr/>
        </p:nvSpPr>
        <p:spPr>
          <a:xfrm>
            <a:off x="759666" y="258903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Ellipse 29">
            <a:extLst>
              <a:ext uri="{FF2B5EF4-FFF2-40B4-BE49-F238E27FC236}">
                <a16:creationId xmlns:a16="http://schemas.microsoft.com/office/drawing/2014/main" id="{BAF9B2D3-1385-4AFC-B5BC-3A473FFDE19A}"/>
              </a:ext>
            </a:extLst>
          </p:cNvPr>
          <p:cNvSpPr/>
          <p:nvPr/>
        </p:nvSpPr>
        <p:spPr>
          <a:xfrm>
            <a:off x="759666" y="339915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1" name="Ellipse 30">
            <a:extLst>
              <a:ext uri="{FF2B5EF4-FFF2-40B4-BE49-F238E27FC236}">
                <a16:creationId xmlns:a16="http://schemas.microsoft.com/office/drawing/2014/main" id="{1B949805-5907-4845-9DD4-A824C2AE08B0}"/>
              </a:ext>
            </a:extLst>
          </p:cNvPr>
          <p:cNvSpPr/>
          <p:nvPr/>
        </p:nvSpPr>
        <p:spPr>
          <a:xfrm>
            <a:off x="767285" y="422959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grpSp>
        <p:nvGrpSpPr>
          <p:cNvPr id="34" name="Groupe 33">
            <a:extLst>
              <a:ext uri="{FF2B5EF4-FFF2-40B4-BE49-F238E27FC236}">
                <a16:creationId xmlns:a16="http://schemas.microsoft.com/office/drawing/2014/main" id="{EFE25B0C-F116-4270-AB05-AC06E514B12C}"/>
              </a:ext>
            </a:extLst>
          </p:cNvPr>
          <p:cNvGrpSpPr/>
          <p:nvPr/>
        </p:nvGrpSpPr>
        <p:grpSpPr>
          <a:xfrm>
            <a:off x="574885" y="1319798"/>
            <a:ext cx="618068" cy="612057"/>
            <a:chOff x="10799064" y="5113714"/>
            <a:chExt cx="618068" cy="612057"/>
          </a:xfrm>
        </p:grpSpPr>
        <p:sp>
          <p:nvSpPr>
            <p:cNvPr id="35" name="Ellipse 34">
              <a:extLst>
                <a:ext uri="{FF2B5EF4-FFF2-40B4-BE49-F238E27FC236}">
                  <a16:creationId xmlns:a16="http://schemas.microsoft.com/office/drawing/2014/main" id="{886963E8-7764-4D9F-B6AF-B2C678D16DC8}"/>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36" name="Image 35" descr="Une image contenant Graphique, symbole, Police, ligne&#10;&#10;Description générée automatiquement">
              <a:extLst>
                <a:ext uri="{FF2B5EF4-FFF2-40B4-BE49-F238E27FC236}">
                  <a16:creationId xmlns:a16="http://schemas.microsoft.com/office/drawing/2014/main" id="{E8BEBCC3-9049-475F-8F28-B280E55CFA64}"/>
                </a:ext>
              </a:extLst>
            </p:cNvPr>
            <p:cNvPicPr>
              <a:picLocks noChangeAspect="1"/>
            </p:cNvPicPr>
            <p:nvPr/>
          </p:nvPicPr>
          <p:blipFill>
            <a:blip r:embed="rId3"/>
            <a:stretch>
              <a:fillRect/>
            </a:stretch>
          </p:blipFill>
          <p:spPr>
            <a:xfrm>
              <a:off x="10949995" y="5268528"/>
              <a:ext cx="316205" cy="316205"/>
            </a:xfrm>
            <a:prstGeom prst="rect">
              <a:avLst/>
            </a:prstGeom>
          </p:spPr>
        </p:pic>
      </p:grpSp>
      <p:pic>
        <p:nvPicPr>
          <p:cNvPr id="16" name="Image 15">
            <a:extLst>
              <a:ext uri="{FF2B5EF4-FFF2-40B4-BE49-F238E27FC236}">
                <a16:creationId xmlns:a16="http://schemas.microsoft.com/office/drawing/2014/main" id="{439E4ED1-F604-448D-8ADD-C54FA21B4391}"/>
              </a:ext>
            </a:extLst>
          </p:cNvPr>
          <p:cNvPicPr>
            <a:picLocks noChangeAspect="1"/>
          </p:cNvPicPr>
          <p:nvPr/>
        </p:nvPicPr>
        <p:blipFill>
          <a:blip r:embed="rId4"/>
          <a:stretch>
            <a:fillRect/>
          </a:stretch>
        </p:blipFill>
        <p:spPr>
          <a:xfrm>
            <a:off x="10332151" y="-266494"/>
            <a:ext cx="1859849" cy="1811018"/>
          </a:xfrm>
          <a:prstGeom prst="rect">
            <a:avLst/>
          </a:prstGeom>
        </p:spPr>
      </p:pic>
    </p:spTree>
    <p:extLst>
      <p:ext uri="{BB962C8B-B14F-4D97-AF65-F5344CB8AC3E}">
        <p14:creationId xmlns:p14="http://schemas.microsoft.com/office/powerpoint/2010/main" val="306974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
        <p:cNvGrpSpPr/>
        <p:nvPr/>
      </p:nvGrpSpPr>
      <p:grpSpPr>
        <a:xfrm>
          <a:off x="0" y="0"/>
          <a:ext cx="0" cy="0"/>
          <a:chOff x="0" y="0"/>
          <a:chExt cx="0" cy="0"/>
        </a:xfrm>
      </p:grpSpPr>
      <p:sp>
        <p:nvSpPr>
          <p:cNvPr id="13" name="Rectangle : coins arrondis 12">
            <a:extLst>
              <a:ext uri="{FF2B5EF4-FFF2-40B4-BE49-F238E27FC236}">
                <a16:creationId xmlns:a16="http://schemas.microsoft.com/office/drawing/2014/main" id="{B1ECE922-FA7E-4FB7-9571-7B800F91EF38}"/>
              </a:ext>
            </a:extLst>
          </p:cNvPr>
          <p:cNvSpPr/>
          <p:nvPr/>
        </p:nvSpPr>
        <p:spPr>
          <a:xfrm>
            <a:off x="6248400" y="1094562"/>
            <a:ext cx="5810655" cy="5465845"/>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 coins arrondis 2">
            <a:extLst>
              <a:ext uri="{FF2B5EF4-FFF2-40B4-BE49-F238E27FC236}">
                <a16:creationId xmlns:a16="http://schemas.microsoft.com/office/drawing/2014/main" id="{CECFE04F-7C43-4F9F-98CE-EB17339AEC95}"/>
              </a:ext>
            </a:extLst>
          </p:cNvPr>
          <p:cNvSpPr/>
          <p:nvPr/>
        </p:nvSpPr>
        <p:spPr>
          <a:xfrm>
            <a:off x="370320" y="1094562"/>
            <a:ext cx="5810655" cy="5465845"/>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Slide Number Placeholder 1">
            <a:extLst>
              <a:ext uri="{FF2B5EF4-FFF2-40B4-BE49-F238E27FC236}">
                <a16:creationId xmlns:a16="http://schemas.microsoft.com/office/drawing/2014/main" id="{1CB4E685-949C-6FDB-1D29-23CF9D275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323;p21">
            <a:extLst>
              <a:ext uri="{FF2B5EF4-FFF2-40B4-BE49-F238E27FC236}">
                <a16:creationId xmlns:a16="http://schemas.microsoft.com/office/drawing/2014/main" id="{37129560-AF64-43F4-5AE2-A9E6D9A75E0C}"/>
              </a:ext>
            </a:extLst>
          </p:cNvPr>
          <p:cNvSpPr txBox="1"/>
          <p:nvPr/>
        </p:nvSpPr>
        <p:spPr>
          <a:xfrm>
            <a:off x="644640" y="154704"/>
            <a:ext cx="9603900"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dirty="0">
                <a:solidFill>
                  <a:schemeClr val="bg1"/>
                </a:solidFill>
                <a:latin typeface="Inter"/>
                <a:ea typeface="Inter"/>
                <a:cs typeface="Inter"/>
                <a:sym typeface="Inter"/>
              </a:rPr>
              <a:t>Background</a:t>
            </a:r>
            <a:endParaRPr sz="800" dirty="0">
              <a:solidFill>
                <a:schemeClr val="bg1"/>
              </a:solidFill>
            </a:endParaRPr>
          </a:p>
        </p:txBody>
      </p:sp>
      <p:sp>
        <p:nvSpPr>
          <p:cNvPr id="29" name="Rectangle : coins arrondis 28">
            <a:extLst>
              <a:ext uri="{FF2B5EF4-FFF2-40B4-BE49-F238E27FC236}">
                <a16:creationId xmlns:a16="http://schemas.microsoft.com/office/drawing/2014/main" id="{5D57D268-0B4C-4F19-83AE-C6376CB958DF}"/>
              </a:ext>
            </a:extLst>
          </p:cNvPr>
          <p:cNvSpPr/>
          <p:nvPr/>
        </p:nvSpPr>
        <p:spPr>
          <a:xfrm>
            <a:off x="6701291"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0" name="Ellipse 29">
            <a:extLst>
              <a:ext uri="{FF2B5EF4-FFF2-40B4-BE49-F238E27FC236}">
                <a16:creationId xmlns:a16="http://schemas.microsoft.com/office/drawing/2014/main" id="{0C251F74-A5EF-40F9-9BD2-F2D891659BDD}"/>
              </a:ext>
            </a:extLst>
          </p:cNvPr>
          <p:cNvSpPr/>
          <p:nvPr/>
        </p:nvSpPr>
        <p:spPr>
          <a:xfrm>
            <a:off x="7000376"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1" name="Rectangle : coins arrondis 30">
            <a:extLst>
              <a:ext uri="{FF2B5EF4-FFF2-40B4-BE49-F238E27FC236}">
                <a16:creationId xmlns:a16="http://schemas.microsoft.com/office/drawing/2014/main" id="{13AFB160-94A2-464B-9167-E1EF0F4D98DD}"/>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2" name="Ellipse 31">
            <a:extLst>
              <a:ext uri="{FF2B5EF4-FFF2-40B4-BE49-F238E27FC236}">
                <a16:creationId xmlns:a16="http://schemas.microsoft.com/office/drawing/2014/main" id="{AC12A30E-5298-42BD-A18E-66315F822767}"/>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a:extLst>
              <a:ext uri="{FF2B5EF4-FFF2-40B4-BE49-F238E27FC236}">
                <a16:creationId xmlns:a16="http://schemas.microsoft.com/office/drawing/2014/main" id="{04675C04-FC79-45F8-B2AE-FA7CDFC25D90}"/>
              </a:ext>
            </a:extLst>
          </p:cNvPr>
          <p:cNvSpPr txBox="1"/>
          <p:nvPr/>
        </p:nvSpPr>
        <p:spPr>
          <a:xfrm>
            <a:off x="1788944" y="1496657"/>
            <a:ext cx="3992933" cy="646331"/>
          </a:xfrm>
          <a:prstGeom prst="rect">
            <a:avLst/>
          </a:prstGeom>
          <a:noFill/>
        </p:spPr>
        <p:txBody>
          <a:bodyPr wrap="square" rtlCol="0">
            <a:spAutoFit/>
          </a:bodyPr>
          <a:lstStyle/>
          <a:p>
            <a:r>
              <a:rPr lang="en-US" sz="1800" b="1" dirty="0">
                <a:solidFill>
                  <a:srgbClr val="FFFFFF"/>
                </a:solidFill>
                <a:latin typeface="+mn-lt"/>
              </a:rPr>
              <a:t>Data professions encompass variety of roles </a:t>
            </a:r>
            <a:endParaRPr lang="fr-FR" sz="1800" b="1" dirty="0">
              <a:solidFill>
                <a:srgbClr val="FFFFFF"/>
              </a:solidFill>
              <a:latin typeface="+mn-lt"/>
            </a:endParaRPr>
          </a:p>
        </p:txBody>
      </p:sp>
      <p:sp>
        <p:nvSpPr>
          <p:cNvPr id="17" name="ZoneTexte 16">
            <a:extLst>
              <a:ext uri="{FF2B5EF4-FFF2-40B4-BE49-F238E27FC236}">
                <a16:creationId xmlns:a16="http://schemas.microsoft.com/office/drawing/2014/main" id="{18143796-2548-4C9B-84DF-347B6271150D}"/>
              </a:ext>
            </a:extLst>
          </p:cNvPr>
          <p:cNvSpPr txBox="1"/>
          <p:nvPr/>
        </p:nvSpPr>
        <p:spPr>
          <a:xfrm>
            <a:off x="1046514" y="2562021"/>
            <a:ext cx="4735363" cy="3539430"/>
          </a:xfrm>
          <a:prstGeom prst="rect">
            <a:avLst/>
          </a:prstGeom>
          <a:noFill/>
        </p:spPr>
        <p:txBody>
          <a:bodyPr wrap="square" rtlCol="0">
            <a:spAutoFit/>
          </a:bodyPr>
          <a:lstStyle/>
          <a:p>
            <a:r>
              <a:rPr lang="en-US" sz="1600" dirty="0">
                <a:latin typeface="+mn-lt"/>
                <a:cs typeface="Arial" panose="020B0604020202020204" pitchFamily="34" charset="0"/>
              </a:rPr>
              <a:t>Data professions encompass a variety of roles, including data scientists, data analysts, and data engineers. Data scientists focus on creating models and algorithms to analyze complex datasets, uncovering insights and making predictions. Data analysts interpret data to inform business decisions, often creating visualizations and reports. Data engineers build and maintain the infrastructure and systems that allow for the efficient collection, storage, and processing of data. Together, these roles collaborate to turn raw data into actionable intelligence for organizations.</a:t>
            </a:r>
            <a:endParaRPr lang="fr-FR" sz="1600" b="1" dirty="0">
              <a:solidFill>
                <a:srgbClr val="FFFFFF"/>
              </a:solidFill>
              <a:latin typeface="+mn-lt"/>
              <a:cs typeface="Arial" panose="020B0604020202020204" pitchFamily="34" charset="0"/>
            </a:endParaRPr>
          </a:p>
        </p:txBody>
      </p:sp>
      <p:sp>
        <p:nvSpPr>
          <p:cNvPr id="18" name="ZoneTexte 17">
            <a:extLst>
              <a:ext uri="{FF2B5EF4-FFF2-40B4-BE49-F238E27FC236}">
                <a16:creationId xmlns:a16="http://schemas.microsoft.com/office/drawing/2014/main" id="{ACD85434-8D95-4AD8-8695-2FDEEEF051AD}"/>
              </a:ext>
            </a:extLst>
          </p:cNvPr>
          <p:cNvSpPr txBox="1"/>
          <p:nvPr/>
        </p:nvSpPr>
        <p:spPr>
          <a:xfrm>
            <a:off x="7322638" y="1486308"/>
            <a:ext cx="3992933" cy="369332"/>
          </a:xfrm>
          <a:prstGeom prst="rect">
            <a:avLst/>
          </a:prstGeom>
          <a:noFill/>
        </p:spPr>
        <p:txBody>
          <a:bodyPr wrap="square" rtlCol="0">
            <a:spAutoFit/>
          </a:bodyPr>
          <a:lstStyle/>
          <a:p>
            <a:r>
              <a:rPr lang="en-US" sz="1800" b="1" dirty="0">
                <a:solidFill>
                  <a:srgbClr val="FFFFFF"/>
                </a:solidFill>
                <a:latin typeface="+mn-lt"/>
              </a:rPr>
              <a:t>Salaries Variety ?</a:t>
            </a:r>
            <a:endParaRPr lang="fr-FR" sz="1800" b="1" dirty="0">
              <a:solidFill>
                <a:srgbClr val="FFFFFF"/>
              </a:solidFill>
              <a:latin typeface="+mn-lt"/>
            </a:endParaRPr>
          </a:p>
        </p:txBody>
      </p:sp>
      <p:sp>
        <p:nvSpPr>
          <p:cNvPr id="9" name="Rectangle 3">
            <a:extLst>
              <a:ext uri="{FF2B5EF4-FFF2-40B4-BE49-F238E27FC236}">
                <a16:creationId xmlns:a16="http://schemas.microsoft.com/office/drawing/2014/main" id="{565AFA31-A7D2-414D-AF76-501B551DC0F6}"/>
              </a:ext>
            </a:extLst>
          </p:cNvPr>
          <p:cNvSpPr>
            <a:spLocks noChangeArrowheads="1"/>
          </p:cNvSpPr>
          <p:nvPr/>
        </p:nvSpPr>
        <p:spPr bwMode="auto">
          <a:xfrm>
            <a:off x="6458196" y="2519272"/>
            <a:ext cx="539106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mn-lt"/>
              </a:rPr>
              <a:t>Salaries in data professions can </a:t>
            </a:r>
            <a:r>
              <a:rPr kumimoji="0" lang="fr-FR" altLang="fr-FR" sz="1600" b="0" i="0" u="none" strike="noStrike" cap="none" normalizeH="0" baseline="0" dirty="0" err="1">
                <a:ln>
                  <a:noFill/>
                </a:ln>
                <a:solidFill>
                  <a:schemeClr val="tx1"/>
                </a:solidFill>
                <a:effectLst/>
                <a:latin typeface="+mn-lt"/>
              </a:rPr>
              <a:t>vary</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widely</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based</a:t>
            </a:r>
            <a:r>
              <a:rPr kumimoji="0" lang="fr-FR" altLang="fr-FR" sz="1600" b="0" i="0" u="none" strike="noStrike" cap="none" normalizeH="0" baseline="0" dirty="0">
                <a:ln>
                  <a:noFill/>
                </a:ln>
                <a:solidFill>
                  <a:schemeClr val="tx1"/>
                </a:solidFill>
                <a:effectLst/>
                <a:latin typeface="+mn-lt"/>
              </a:rPr>
              <a:t> on </a:t>
            </a:r>
            <a:r>
              <a:rPr kumimoji="0" lang="fr-FR" altLang="fr-FR" sz="1600" b="0" i="0" u="none" strike="noStrike" cap="none" normalizeH="0" baseline="0" dirty="0" err="1">
                <a:ln>
                  <a:noFill/>
                </a:ln>
                <a:solidFill>
                  <a:schemeClr val="tx1"/>
                </a:solidFill>
                <a:effectLst/>
                <a:latin typeface="+mn-lt"/>
              </a:rPr>
              <a:t>factors</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such</a:t>
            </a:r>
            <a:r>
              <a:rPr kumimoji="0" lang="fr-FR" altLang="fr-FR" sz="1600" b="0" i="0" u="none" strike="noStrike" cap="none" normalizeH="0" baseline="0" dirty="0">
                <a:ln>
                  <a:noFill/>
                </a:ln>
                <a:solidFill>
                  <a:schemeClr val="tx1"/>
                </a:solidFill>
                <a:effectLst/>
                <a:latin typeface="+mn-lt"/>
              </a:rPr>
              <a:t> as </a:t>
            </a:r>
            <a:r>
              <a:rPr kumimoji="0" lang="fr-FR" altLang="fr-FR" sz="1600" b="0" i="0" u="none" strike="noStrike" cap="none" normalizeH="0" baseline="0" dirty="0" err="1">
                <a:ln>
                  <a:noFill/>
                </a:ln>
                <a:solidFill>
                  <a:schemeClr val="tx1"/>
                </a:solidFill>
                <a:effectLst/>
                <a:latin typeface="+mn-lt"/>
              </a:rPr>
              <a:t>experience</a:t>
            </a:r>
            <a:r>
              <a:rPr kumimoji="0" lang="fr-FR" altLang="fr-FR" sz="1600" b="0" i="0" u="none" strike="noStrike" cap="none" normalizeH="0" baseline="0" dirty="0">
                <a:ln>
                  <a:noFill/>
                </a:ln>
                <a:solidFill>
                  <a:schemeClr val="tx1"/>
                </a:solidFill>
                <a:effectLst/>
                <a:latin typeface="+mn-lt"/>
              </a:rPr>
              <a:t>, location, and </a:t>
            </a:r>
            <a:r>
              <a:rPr kumimoji="0" lang="fr-FR" altLang="fr-FR" sz="1600" b="0" i="0" u="none" strike="noStrike" cap="none" normalizeH="0" baseline="0" dirty="0" err="1">
                <a:ln>
                  <a:noFill/>
                </a:ln>
                <a:solidFill>
                  <a:schemeClr val="tx1"/>
                </a:solidFill>
                <a:effectLst/>
                <a:latin typeface="+mn-lt"/>
              </a:rPr>
              <a:t>industry</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Experienced</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professionals</a:t>
            </a:r>
            <a:r>
              <a:rPr kumimoji="0" lang="fr-FR" altLang="fr-FR" sz="1600" b="0" i="0" u="none" strike="noStrike" cap="none" normalizeH="0" baseline="0" dirty="0">
                <a:ln>
                  <a:noFill/>
                </a:ln>
                <a:solidFill>
                  <a:schemeClr val="tx1"/>
                </a:solidFill>
                <a:effectLst/>
                <a:latin typeface="+mn-lt"/>
              </a:rPr>
              <a:t> in major tech hubs or high-</a:t>
            </a:r>
            <a:r>
              <a:rPr kumimoji="0" lang="fr-FR" altLang="fr-FR" sz="1600" b="0" i="0" u="none" strike="noStrike" cap="none" normalizeH="0" baseline="0" dirty="0" err="1">
                <a:ln>
                  <a:noFill/>
                </a:ln>
                <a:solidFill>
                  <a:schemeClr val="tx1"/>
                </a:solidFill>
                <a:effectLst/>
                <a:latin typeface="+mn-lt"/>
              </a:rPr>
              <a:t>demand</a:t>
            </a:r>
            <a:r>
              <a:rPr kumimoji="0" lang="fr-FR" altLang="fr-FR" sz="1600" b="0" i="0" u="none" strike="noStrike" cap="none" normalizeH="0" baseline="0" dirty="0">
                <a:ln>
                  <a:noFill/>
                </a:ln>
                <a:solidFill>
                  <a:schemeClr val="tx1"/>
                </a:solidFill>
                <a:effectLst/>
                <a:latin typeface="+mn-lt"/>
              </a:rPr>
              <a:t> industries </a:t>
            </a:r>
            <a:r>
              <a:rPr kumimoji="0" lang="fr-FR" altLang="fr-FR" sz="1600" b="0" i="0" u="none" strike="noStrike" cap="none" normalizeH="0" baseline="0" dirty="0" err="1">
                <a:ln>
                  <a:noFill/>
                </a:ln>
                <a:solidFill>
                  <a:schemeClr val="tx1"/>
                </a:solidFill>
                <a:effectLst/>
                <a:latin typeface="+mn-lt"/>
              </a:rPr>
              <a:t>typically</a:t>
            </a:r>
            <a:r>
              <a:rPr kumimoji="0" lang="fr-FR" altLang="fr-FR" sz="1600" b="0" i="0" u="none" strike="noStrike" cap="none" normalizeH="0" baseline="0" dirty="0">
                <a:ln>
                  <a:noFill/>
                </a:ln>
                <a:solidFill>
                  <a:schemeClr val="tx1"/>
                </a:solidFill>
                <a:effectLst/>
                <a:latin typeface="+mn-lt"/>
              </a:rPr>
              <a:t> command </a:t>
            </a:r>
            <a:r>
              <a:rPr kumimoji="0" lang="fr-FR" altLang="fr-FR" sz="1600" b="0" i="0" u="none" strike="noStrike" cap="none" normalizeH="0" baseline="0" dirty="0" err="1">
                <a:ln>
                  <a:noFill/>
                </a:ln>
                <a:solidFill>
                  <a:schemeClr val="tx1"/>
                </a:solidFill>
                <a:effectLst/>
                <a:latin typeface="+mn-lt"/>
              </a:rPr>
              <a:t>higher</a:t>
            </a:r>
            <a:r>
              <a:rPr kumimoji="0" lang="fr-FR" altLang="fr-FR" sz="1600" b="0" i="0" u="none" strike="noStrike" cap="none" normalizeH="0" baseline="0" dirty="0">
                <a:ln>
                  <a:noFill/>
                </a:ln>
                <a:solidFill>
                  <a:schemeClr val="tx1"/>
                </a:solidFill>
                <a:effectLst/>
                <a:latin typeface="+mn-lt"/>
              </a:rPr>
              <a:t> salaries. </a:t>
            </a:r>
            <a:r>
              <a:rPr kumimoji="0" lang="fr-FR" altLang="fr-FR" sz="1600" b="0" i="0" u="none" strike="noStrike" cap="none" normalizeH="0" baseline="0" dirty="0" err="1">
                <a:ln>
                  <a:noFill/>
                </a:ln>
                <a:solidFill>
                  <a:schemeClr val="tx1"/>
                </a:solidFill>
                <a:effectLst/>
                <a:latin typeface="+mn-lt"/>
              </a:rPr>
              <a:t>Conversely</a:t>
            </a:r>
            <a:r>
              <a:rPr kumimoji="0" lang="fr-FR" altLang="fr-FR" sz="1600" b="0" i="0" u="none" strike="noStrike" cap="none" normalizeH="0" baseline="0" dirty="0">
                <a:ln>
                  <a:noFill/>
                </a:ln>
                <a:solidFill>
                  <a:schemeClr val="tx1"/>
                </a:solidFill>
                <a:effectLst/>
                <a:latin typeface="+mn-lt"/>
              </a:rPr>
              <a:t>, entry-</a:t>
            </a:r>
            <a:r>
              <a:rPr kumimoji="0" lang="fr-FR" altLang="fr-FR" sz="1600" b="0" i="0" u="none" strike="noStrike" cap="none" normalizeH="0" baseline="0" dirty="0" err="1">
                <a:ln>
                  <a:noFill/>
                </a:ln>
                <a:solidFill>
                  <a:schemeClr val="tx1"/>
                </a:solidFill>
                <a:effectLst/>
                <a:latin typeface="+mn-lt"/>
              </a:rPr>
              <a:t>level</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roles</a:t>
            </a:r>
            <a:r>
              <a:rPr kumimoji="0" lang="fr-FR" altLang="fr-FR" sz="1600" b="0" i="0" u="none" strike="noStrike" cap="none" normalizeH="0" baseline="0" dirty="0">
                <a:ln>
                  <a:noFill/>
                </a:ln>
                <a:solidFill>
                  <a:schemeClr val="tx1"/>
                </a:solidFill>
                <a:effectLst/>
                <a:latin typeface="+mn-lt"/>
              </a:rPr>
              <a:t> or positions in </a:t>
            </a:r>
            <a:r>
              <a:rPr kumimoji="0" lang="fr-FR" altLang="fr-FR" sz="1600" b="0" i="0" u="none" strike="noStrike" cap="none" normalizeH="0" baseline="0" dirty="0" err="1">
                <a:ln>
                  <a:noFill/>
                </a:ln>
                <a:solidFill>
                  <a:schemeClr val="tx1"/>
                </a:solidFill>
                <a:effectLst/>
                <a:latin typeface="+mn-lt"/>
              </a:rPr>
              <a:t>regions</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with</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lower</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costs</a:t>
            </a:r>
            <a:r>
              <a:rPr kumimoji="0" lang="fr-FR" altLang="fr-FR" sz="1600" b="0" i="0" u="none" strike="noStrike" cap="none" normalizeH="0" baseline="0" dirty="0">
                <a:ln>
                  <a:noFill/>
                </a:ln>
                <a:solidFill>
                  <a:schemeClr val="tx1"/>
                </a:solidFill>
                <a:effectLst/>
                <a:latin typeface="+mn-lt"/>
              </a:rPr>
              <a:t> of living </a:t>
            </a:r>
            <a:r>
              <a:rPr kumimoji="0" lang="fr-FR" altLang="fr-FR" sz="1600" b="0" i="0" u="none" strike="noStrike" cap="none" normalizeH="0" baseline="0" dirty="0" err="1">
                <a:ln>
                  <a:noFill/>
                </a:ln>
                <a:solidFill>
                  <a:schemeClr val="tx1"/>
                </a:solidFill>
                <a:effectLst/>
                <a:latin typeface="+mn-lt"/>
              </a:rPr>
              <a:t>might</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offer</a:t>
            </a:r>
            <a:r>
              <a:rPr kumimoji="0" lang="fr-FR" altLang="fr-FR" sz="1600" b="0" i="0" u="none" strike="noStrike" cap="none" normalizeH="0" baseline="0" dirty="0">
                <a:ln>
                  <a:noFill/>
                </a:ln>
                <a:solidFill>
                  <a:schemeClr val="tx1"/>
                </a:solidFill>
                <a:effectLst/>
                <a:latin typeface="+mn-lt"/>
              </a:rPr>
              <a:t> more </a:t>
            </a:r>
            <a:r>
              <a:rPr kumimoji="0" lang="fr-FR" altLang="fr-FR" sz="1600" b="0" i="0" u="none" strike="noStrike" cap="none" normalizeH="0" baseline="0" dirty="0" err="1">
                <a:ln>
                  <a:noFill/>
                </a:ln>
                <a:solidFill>
                  <a:schemeClr val="tx1"/>
                </a:solidFill>
                <a:effectLst/>
                <a:latin typeface="+mn-lt"/>
              </a:rPr>
              <a:t>modest</a:t>
            </a:r>
            <a:r>
              <a:rPr kumimoji="0" lang="fr-FR" altLang="fr-FR" sz="1600" b="0" i="0" u="none" strike="noStrike" cap="none" normalizeH="0" baseline="0" dirty="0">
                <a:ln>
                  <a:noFill/>
                </a:ln>
                <a:solidFill>
                  <a:schemeClr val="tx1"/>
                </a:solidFill>
                <a:effectLst/>
                <a:latin typeface="+mn-lt"/>
              </a:rPr>
              <a:t> compensation. The </a:t>
            </a:r>
            <a:r>
              <a:rPr kumimoji="0" lang="fr-FR" altLang="fr-FR" sz="1600" b="0" i="0" u="none" strike="noStrike" cap="none" normalizeH="0" baseline="0" dirty="0" err="1">
                <a:ln>
                  <a:noFill/>
                </a:ln>
                <a:solidFill>
                  <a:schemeClr val="tx1"/>
                </a:solidFill>
                <a:effectLst/>
                <a:latin typeface="+mn-lt"/>
              </a:rPr>
              <a:t>industry</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also</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plays</a:t>
            </a:r>
            <a:r>
              <a:rPr kumimoji="0" lang="fr-FR" altLang="fr-FR" sz="1600" b="0" i="0" u="none" strike="noStrike" cap="none" normalizeH="0" baseline="0" dirty="0">
                <a:ln>
                  <a:noFill/>
                </a:ln>
                <a:solidFill>
                  <a:schemeClr val="tx1"/>
                </a:solidFill>
                <a:effectLst/>
                <a:latin typeface="+mn-lt"/>
              </a:rPr>
              <a:t> a </a:t>
            </a:r>
            <a:r>
              <a:rPr kumimoji="0" lang="fr-FR" altLang="fr-FR" sz="1600" b="0" i="0" u="none" strike="noStrike" cap="none" normalizeH="0" baseline="0" dirty="0" err="1">
                <a:ln>
                  <a:noFill/>
                </a:ln>
                <a:solidFill>
                  <a:schemeClr val="tx1"/>
                </a:solidFill>
                <a:effectLst/>
                <a:latin typeface="+mn-lt"/>
              </a:rPr>
              <a:t>significant</a:t>
            </a:r>
            <a:r>
              <a:rPr kumimoji="0" lang="fr-FR" altLang="fr-FR" sz="1600" b="0" i="0" u="none" strike="noStrike" cap="none" normalizeH="0" baseline="0" dirty="0">
                <a:ln>
                  <a:noFill/>
                </a:ln>
                <a:solidFill>
                  <a:schemeClr val="tx1"/>
                </a:solidFill>
                <a:effectLst/>
                <a:latin typeface="+mn-lt"/>
              </a:rPr>
              <a:t> role, </a:t>
            </a:r>
            <a:r>
              <a:rPr kumimoji="0" lang="fr-FR" altLang="fr-FR" sz="1600" b="0" i="0" u="none" strike="noStrike" cap="none" normalizeH="0" baseline="0" dirty="0" err="1">
                <a:ln>
                  <a:noFill/>
                </a:ln>
                <a:solidFill>
                  <a:schemeClr val="tx1"/>
                </a:solidFill>
                <a:effectLst/>
                <a:latin typeface="+mn-lt"/>
              </a:rPr>
              <a:t>with</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sectors</a:t>
            </a:r>
            <a:r>
              <a:rPr kumimoji="0" lang="fr-FR" altLang="fr-FR" sz="1600" b="0" i="0" u="none" strike="noStrike" cap="none" normalizeH="0" baseline="0" dirty="0">
                <a:ln>
                  <a:noFill/>
                </a:ln>
                <a:solidFill>
                  <a:schemeClr val="tx1"/>
                </a:solidFill>
                <a:effectLst/>
                <a:latin typeface="+mn-lt"/>
              </a:rPr>
              <a:t> like finance and tech often </a:t>
            </a:r>
            <a:r>
              <a:rPr kumimoji="0" lang="fr-FR" altLang="fr-FR" sz="1600" b="0" i="0" u="none" strike="noStrike" cap="none" normalizeH="0" baseline="0" dirty="0" err="1">
                <a:ln>
                  <a:noFill/>
                </a:ln>
                <a:solidFill>
                  <a:schemeClr val="tx1"/>
                </a:solidFill>
                <a:effectLst/>
                <a:latin typeface="+mn-lt"/>
              </a:rPr>
              <a:t>offering</a:t>
            </a:r>
            <a:r>
              <a:rPr kumimoji="0" lang="fr-FR" altLang="fr-FR" sz="1600" b="0" i="0" u="none" strike="noStrike" cap="none" normalizeH="0" baseline="0" dirty="0">
                <a:ln>
                  <a:noFill/>
                </a:ln>
                <a:solidFill>
                  <a:schemeClr val="tx1"/>
                </a:solidFill>
                <a:effectLst/>
                <a:latin typeface="+mn-lt"/>
              </a:rPr>
              <a:t> premium </a:t>
            </a:r>
            <a:r>
              <a:rPr kumimoji="0" lang="fr-FR" altLang="fr-FR" sz="1600" b="0" i="0" u="none" strike="noStrike" cap="none" normalizeH="0" baseline="0" dirty="0" err="1">
                <a:ln>
                  <a:noFill/>
                </a:ln>
                <a:solidFill>
                  <a:schemeClr val="tx1"/>
                </a:solidFill>
                <a:effectLst/>
                <a:latin typeface="+mn-lt"/>
              </a:rPr>
              <a:t>pay</a:t>
            </a:r>
            <a:r>
              <a:rPr kumimoji="0" lang="fr-FR" altLang="fr-FR" sz="1600" b="0" i="0" u="none" strike="noStrike" cap="none" normalizeH="0" baseline="0" dirty="0">
                <a:ln>
                  <a:noFill/>
                </a:ln>
                <a:solidFill>
                  <a:schemeClr val="tx1"/>
                </a:solidFill>
                <a:effectLst/>
                <a:latin typeface="+mn-lt"/>
              </a:rPr>
              <a:t> </a:t>
            </a:r>
            <a:r>
              <a:rPr kumimoji="0" lang="fr-FR" altLang="fr-FR" sz="1600" b="0" i="0" u="none" strike="noStrike" cap="none" normalizeH="0" baseline="0" dirty="0" err="1">
                <a:ln>
                  <a:noFill/>
                </a:ln>
                <a:solidFill>
                  <a:schemeClr val="tx1"/>
                </a:solidFill>
                <a:effectLst/>
                <a:latin typeface="+mn-lt"/>
              </a:rPr>
              <a:t>compared</a:t>
            </a:r>
            <a:r>
              <a:rPr kumimoji="0" lang="fr-FR" altLang="fr-FR" sz="1600" b="0" i="0" u="none" strike="noStrike" cap="none" normalizeH="0" baseline="0" dirty="0">
                <a:ln>
                  <a:noFill/>
                </a:ln>
                <a:solidFill>
                  <a:schemeClr val="tx1"/>
                </a:solidFill>
                <a:effectLst/>
                <a:latin typeface="+mn-lt"/>
              </a:rPr>
              <a:t> to </a:t>
            </a:r>
            <a:r>
              <a:rPr kumimoji="0" lang="fr-FR" altLang="fr-FR" sz="1600" b="0" i="0" u="none" strike="noStrike" cap="none" normalizeH="0" baseline="0" dirty="0" err="1">
                <a:ln>
                  <a:noFill/>
                </a:ln>
                <a:solidFill>
                  <a:schemeClr val="tx1"/>
                </a:solidFill>
                <a:effectLst/>
                <a:latin typeface="+mn-lt"/>
              </a:rPr>
              <a:t>others</a:t>
            </a:r>
            <a:r>
              <a:rPr kumimoji="0" lang="fr-FR" altLang="fr-FR"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solidFill>
                <a:latin typeface="+mn-lt"/>
              </a:rPr>
              <a:t>This </a:t>
            </a:r>
            <a:r>
              <a:rPr lang="fr-FR" altLang="fr-FR" sz="1600" dirty="0" err="1">
                <a:solidFill>
                  <a:schemeClr val="tx1"/>
                </a:solidFill>
                <a:latin typeface="+mn-lt"/>
              </a:rPr>
              <a:t>is</a:t>
            </a:r>
            <a:r>
              <a:rPr lang="fr-FR" altLang="fr-FR" sz="1600" dirty="0">
                <a:solidFill>
                  <a:schemeClr val="tx1"/>
                </a:solidFill>
                <a:latin typeface="+mn-lt"/>
              </a:rPr>
              <a:t> the </a:t>
            </a:r>
            <a:r>
              <a:rPr lang="fr-FR" altLang="fr-FR" sz="1600" dirty="0" err="1">
                <a:solidFill>
                  <a:schemeClr val="tx1"/>
                </a:solidFill>
                <a:latin typeface="+mn-lt"/>
              </a:rPr>
              <a:t>target</a:t>
            </a:r>
            <a:r>
              <a:rPr lang="fr-FR" altLang="fr-FR" sz="1600" dirty="0">
                <a:solidFill>
                  <a:schemeClr val="tx1"/>
                </a:solidFill>
                <a:latin typeface="+mn-lt"/>
              </a:rPr>
              <a:t> of </a:t>
            </a:r>
            <a:r>
              <a:rPr lang="fr-FR" altLang="fr-FR" sz="1600" dirty="0" err="1">
                <a:solidFill>
                  <a:schemeClr val="tx1"/>
                </a:solidFill>
                <a:latin typeface="+mn-lt"/>
              </a:rPr>
              <a:t>our</a:t>
            </a:r>
            <a:r>
              <a:rPr lang="fr-FR" altLang="fr-FR" sz="1600" dirty="0">
                <a:solidFill>
                  <a:schemeClr val="tx1"/>
                </a:solidFill>
                <a:latin typeface="+mn-lt"/>
              </a:rPr>
              <a:t> </a:t>
            </a:r>
            <a:r>
              <a:rPr lang="fr-FR" altLang="fr-FR" sz="1600" dirty="0" err="1">
                <a:solidFill>
                  <a:schemeClr val="tx1"/>
                </a:solidFill>
                <a:latin typeface="+mn-lt"/>
              </a:rPr>
              <a:t>project</a:t>
            </a:r>
            <a:r>
              <a:rPr lang="fr-FR" altLang="fr-FR" sz="1600" dirty="0">
                <a:solidFill>
                  <a:schemeClr val="tx1"/>
                </a:solidFill>
                <a:latin typeface="+mn-lt"/>
              </a:rPr>
              <a:t>.</a:t>
            </a:r>
            <a:endParaRPr kumimoji="0" lang="fr-FR" altLang="fr-FR"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mn-lt"/>
            </a:endParaRPr>
          </a:p>
        </p:txBody>
      </p:sp>
      <p:pic>
        <p:nvPicPr>
          <p:cNvPr id="22" name="Image 21">
            <a:extLst>
              <a:ext uri="{FF2B5EF4-FFF2-40B4-BE49-F238E27FC236}">
                <a16:creationId xmlns:a16="http://schemas.microsoft.com/office/drawing/2014/main" id="{BB8B65B9-4947-462C-BEBF-4F19AED73D29}"/>
              </a:ext>
            </a:extLst>
          </p:cNvPr>
          <p:cNvPicPr>
            <a:picLocks noChangeAspect="1"/>
          </p:cNvPicPr>
          <p:nvPr/>
        </p:nvPicPr>
        <p:blipFill>
          <a:blip r:embed="rId3"/>
          <a:stretch>
            <a:fillRect/>
          </a:stretch>
        </p:blipFill>
        <p:spPr>
          <a:xfrm>
            <a:off x="10332151" y="-348164"/>
            <a:ext cx="1859849" cy="1811018"/>
          </a:xfrm>
          <a:prstGeom prst="rect">
            <a:avLst/>
          </a:prstGeom>
        </p:spPr>
      </p:pic>
    </p:spTree>
    <p:extLst>
      <p:ext uri="{BB962C8B-B14F-4D97-AF65-F5344CB8AC3E}">
        <p14:creationId xmlns:p14="http://schemas.microsoft.com/office/powerpoint/2010/main" val="113961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343"/>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10B63362-9C78-4540-9BC2-DD101FA4AE3A}"/>
              </a:ext>
            </a:extLst>
          </p:cNvPr>
          <p:cNvSpPr/>
          <p:nvPr/>
        </p:nvSpPr>
        <p:spPr>
          <a:xfrm>
            <a:off x="1066800" y="894075"/>
            <a:ext cx="10525760" cy="613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orme libre : forme 20">
            <a:extLst>
              <a:ext uri="{FF2B5EF4-FFF2-40B4-BE49-F238E27FC236}">
                <a16:creationId xmlns:a16="http://schemas.microsoft.com/office/drawing/2014/main" id="{B8B27F7B-0388-45F6-B17E-0310D158568F}"/>
              </a:ext>
            </a:extLst>
          </p:cNvPr>
          <p:cNvSpPr/>
          <p:nvPr/>
        </p:nvSpPr>
        <p:spPr>
          <a:xfrm>
            <a:off x="338617" y="771621"/>
            <a:ext cx="11508510" cy="5710315"/>
          </a:xfrm>
          <a:custGeom>
            <a:avLst/>
            <a:gdLst>
              <a:gd name="connsiteX0" fmla="*/ 3288731 w 11508510"/>
              <a:gd name="connsiteY0" fmla="*/ 896435 h 5710315"/>
              <a:gd name="connsiteX1" fmla="*/ 3288731 w 11508510"/>
              <a:gd name="connsiteY1" fmla="*/ 1281441 h 5710315"/>
              <a:gd name="connsiteX2" fmla="*/ 7803502 w 11508510"/>
              <a:gd name="connsiteY2" fmla="*/ 1281441 h 5710315"/>
              <a:gd name="connsiteX3" fmla="*/ 7803502 w 11508510"/>
              <a:gd name="connsiteY3" fmla="*/ 896435 h 5710315"/>
              <a:gd name="connsiteX4" fmla="*/ 667570 w 11508510"/>
              <a:gd name="connsiteY4" fmla="*/ 0 h 5710315"/>
              <a:gd name="connsiteX5" fmla="*/ 11219630 w 11508510"/>
              <a:gd name="connsiteY5" fmla="*/ 0 h 5710315"/>
              <a:gd name="connsiteX6" fmla="*/ 11369039 w 11508510"/>
              <a:gd name="connsiteY6" fmla="*/ 149409 h 5710315"/>
              <a:gd name="connsiteX7" fmla="*/ 11369039 w 11508510"/>
              <a:gd name="connsiteY7" fmla="*/ 747026 h 5710315"/>
              <a:gd name="connsiteX8" fmla="*/ 11219630 w 11508510"/>
              <a:gd name="connsiteY8" fmla="*/ 896435 h 5710315"/>
              <a:gd name="connsiteX9" fmla="*/ 8156200 w 11508510"/>
              <a:gd name="connsiteY9" fmla="*/ 896435 h 5710315"/>
              <a:gd name="connsiteX10" fmla="*/ 8156200 w 11508510"/>
              <a:gd name="connsiteY10" fmla="*/ 965709 h 5710315"/>
              <a:gd name="connsiteX11" fmla="*/ 10717727 w 11508510"/>
              <a:gd name="connsiteY11" fmla="*/ 965709 h 5710315"/>
              <a:gd name="connsiteX12" fmla="*/ 11508510 w 11508510"/>
              <a:gd name="connsiteY12" fmla="*/ 1756492 h 5710315"/>
              <a:gd name="connsiteX13" fmla="*/ 11508510 w 11508510"/>
              <a:gd name="connsiteY13" fmla="*/ 4919532 h 5710315"/>
              <a:gd name="connsiteX14" fmla="*/ 10717727 w 11508510"/>
              <a:gd name="connsiteY14" fmla="*/ 5710315 h 5710315"/>
              <a:gd name="connsiteX15" fmla="*/ 790783 w 11508510"/>
              <a:gd name="connsiteY15" fmla="*/ 5710315 h 5710315"/>
              <a:gd name="connsiteX16" fmla="*/ 0 w 11508510"/>
              <a:gd name="connsiteY16" fmla="*/ 4919532 h 5710315"/>
              <a:gd name="connsiteX17" fmla="*/ 0 w 11508510"/>
              <a:gd name="connsiteY17" fmla="*/ 1756492 h 5710315"/>
              <a:gd name="connsiteX18" fmla="*/ 790783 w 11508510"/>
              <a:gd name="connsiteY18" fmla="*/ 965709 h 5710315"/>
              <a:gd name="connsiteX19" fmla="*/ 2936033 w 11508510"/>
              <a:gd name="connsiteY19" fmla="*/ 965709 h 5710315"/>
              <a:gd name="connsiteX20" fmla="*/ 2936033 w 11508510"/>
              <a:gd name="connsiteY20" fmla="*/ 896435 h 5710315"/>
              <a:gd name="connsiteX21" fmla="*/ 667570 w 11508510"/>
              <a:gd name="connsiteY21" fmla="*/ 896435 h 5710315"/>
              <a:gd name="connsiteX22" fmla="*/ 518161 w 11508510"/>
              <a:gd name="connsiteY22" fmla="*/ 747026 h 5710315"/>
              <a:gd name="connsiteX23" fmla="*/ 518161 w 11508510"/>
              <a:gd name="connsiteY23" fmla="*/ 149409 h 5710315"/>
              <a:gd name="connsiteX24" fmla="*/ 667570 w 11508510"/>
              <a:gd name="connsiteY24" fmla="*/ 0 h 57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08510" h="5710315">
                <a:moveTo>
                  <a:pt x="3288731" y="896435"/>
                </a:moveTo>
                <a:lnTo>
                  <a:pt x="3288731" y="1281441"/>
                </a:lnTo>
                <a:lnTo>
                  <a:pt x="7803502" y="1281441"/>
                </a:lnTo>
                <a:lnTo>
                  <a:pt x="7803502" y="896435"/>
                </a:lnTo>
                <a:close/>
                <a:moveTo>
                  <a:pt x="667570" y="0"/>
                </a:moveTo>
                <a:lnTo>
                  <a:pt x="11219630" y="0"/>
                </a:lnTo>
                <a:cubicBezTo>
                  <a:pt x="11302146" y="0"/>
                  <a:pt x="11369039" y="66893"/>
                  <a:pt x="11369039" y="149409"/>
                </a:cubicBezTo>
                <a:lnTo>
                  <a:pt x="11369039" y="747026"/>
                </a:lnTo>
                <a:cubicBezTo>
                  <a:pt x="11369039" y="829542"/>
                  <a:pt x="11302146" y="896435"/>
                  <a:pt x="11219630" y="896435"/>
                </a:cubicBezTo>
                <a:lnTo>
                  <a:pt x="8156200" y="896435"/>
                </a:lnTo>
                <a:lnTo>
                  <a:pt x="8156200" y="965709"/>
                </a:lnTo>
                <a:lnTo>
                  <a:pt x="10717727" y="965709"/>
                </a:lnTo>
                <a:cubicBezTo>
                  <a:pt x="11154464" y="965709"/>
                  <a:pt x="11508510" y="1319755"/>
                  <a:pt x="11508510" y="1756492"/>
                </a:cubicBezTo>
                <a:lnTo>
                  <a:pt x="11508510" y="4919532"/>
                </a:lnTo>
                <a:cubicBezTo>
                  <a:pt x="11508510" y="5356269"/>
                  <a:pt x="11154464" y="5710315"/>
                  <a:pt x="10717727" y="5710315"/>
                </a:cubicBezTo>
                <a:lnTo>
                  <a:pt x="790783" y="5710315"/>
                </a:lnTo>
                <a:cubicBezTo>
                  <a:pt x="354046" y="5710315"/>
                  <a:pt x="0" y="5356269"/>
                  <a:pt x="0" y="4919532"/>
                </a:cubicBezTo>
                <a:lnTo>
                  <a:pt x="0" y="1756492"/>
                </a:lnTo>
                <a:cubicBezTo>
                  <a:pt x="0" y="1319755"/>
                  <a:pt x="354046" y="965709"/>
                  <a:pt x="790783" y="965709"/>
                </a:cubicBezTo>
                <a:lnTo>
                  <a:pt x="2936033" y="965709"/>
                </a:lnTo>
                <a:lnTo>
                  <a:pt x="2936033" y="896435"/>
                </a:lnTo>
                <a:lnTo>
                  <a:pt x="667570" y="896435"/>
                </a:lnTo>
                <a:cubicBezTo>
                  <a:pt x="585053" y="896435"/>
                  <a:pt x="518161" y="829542"/>
                  <a:pt x="518161" y="747026"/>
                </a:cubicBezTo>
                <a:lnTo>
                  <a:pt x="518161" y="149409"/>
                </a:lnTo>
                <a:cubicBezTo>
                  <a:pt x="518161" y="66893"/>
                  <a:pt x="585053" y="0"/>
                  <a:pt x="667570" y="0"/>
                </a:cubicBezTo>
                <a:close/>
              </a:path>
            </a:pathLst>
          </a:custGeom>
          <a:solidFill>
            <a:schemeClr val="bg1">
              <a:alpha val="40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348" name="Google Shape;348;p23"/>
          <p:cNvSpPr txBox="1"/>
          <p:nvPr/>
        </p:nvSpPr>
        <p:spPr>
          <a:xfrm>
            <a:off x="905575" y="253610"/>
            <a:ext cx="8523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bg1"/>
                </a:solidFill>
                <a:latin typeface="Inter"/>
                <a:ea typeface="Inter"/>
                <a:cs typeface="Inter"/>
                <a:sym typeface="Inter"/>
              </a:rPr>
              <a:t>Main Factors</a:t>
            </a:r>
            <a:endParaRPr sz="600" dirty="0">
              <a:solidFill>
                <a:schemeClr val="bg1"/>
              </a:solidFill>
            </a:endParaRPr>
          </a:p>
        </p:txBody>
      </p:sp>
      <p:sp>
        <p:nvSpPr>
          <p:cNvPr id="349" name="Google Shape;349;p23"/>
          <p:cNvSpPr txBox="1"/>
          <p:nvPr/>
        </p:nvSpPr>
        <p:spPr>
          <a:xfrm>
            <a:off x="1143873" y="781543"/>
            <a:ext cx="10058401" cy="461700"/>
          </a:xfrm>
          <a:prstGeom prst="rect">
            <a:avLst/>
          </a:prstGeom>
          <a:noFill/>
          <a:ln>
            <a:noFill/>
          </a:ln>
          <a:effectLst>
            <a:outerShdw blurRad="50800" dist="50800" dir="5400000" algn="ctr" rotWithShape="0">
              <a:schemeClr val="bg1">
                <a:lumMod val="85000"/>
              </a:schemeClr>
            </a:outerShdw>
          </a:effectLst>
        </p:spPr>
        <p:txBody>
          <a:bodyPr spcFirstLastPara="1" wrap="square" lIns="91425" tIns="91425" rIns="91425" bIns="91425" anchor="t" anchorCtr="0">
            <a:noAutofit/>
          </a:bodyPr>
          <a:lstStyle/>
          <a:p>
            <a:pPr lvl="0"/>
            <a:r>
              <a:rPr lang="en-US" dirty="0">
                <a:latin typeface="+mn-lt"/>
              </a:rPr>
              <a:t>Let's delve into the key variables that play pivotal roles in our analysis. These factors are crucial in understanding various aspects of our workforce and organizational dynamics. The main factors we will explore are:</a:t>
            </a:r>
            <a:endParaRPr dirty="0">
              <a:solidFill>
                <a:schemeClr val="dk1"/>
              </a:solidFill>
              <a:latin typeface="+mn-lt"/>
              <a:ea typeface="Poppins"/>
              <a:cs typeface="Poppins"/>
              <a:sym typeface="Poppins"/>
            </a:endParaRPr>
          </a:p>
          <a:p>
            <a:pPr marL="0" lvl="0" indent="0" algn="l" rtl="0">
              <a:spcBef>
                <a:spcPts val="0"/>
              </a:spcBef>
              <a:spcAft>
                <a:spcPts val="0"/>
              </a:spcAft>
              <a:buNone/>
            </a:pPr>
            <a:endParaRPr dirty="0">
              <a:solidFill>
                <a:schemeClr val="dk1"/>
              </a:solidFill>
              <a:latin typeface="+mn-lt"/>
              <a:ea typeface="Poppins"/>
              <a:cs typeface="Poppins"/>
              <a:sym typeface="Poppins"/>
            </a:endParaRPr>
          </a:p>
        </p:txBody>
      </p:sp>
      <p:sp>
        <p:nvSpPr>
          <p:cNvPr id="351" name="Google Shape;351;p23"/>
          <p:cNvSpPr txBox="1"/>
          <p:nvPr/>
        </p:nvSpPr>
        <p:spPr>
          <a:xfrm>
            <a:off x="4079800" y="1817175"/>
            <a:ext cx="4381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Poppins"/>
              <a:ea typeface="Poppins"/>
              <a:cs typeface="Poppins"/>
              <a:sym typeface="Poppins"/>
            </a:endParaRPr>
          </a:p>
        </p:txBody>
      </p:sp>
      <p:sp>
        <p:nvSpPr>
          <p:cNvPr id="14" name="Ellipse 13">
            <a:extLst>
              <a:ext uri="{FF2B5EF4-FFF2-40B4-BE49-F238E27FC236}">
                <a16:creationId xmlns:a16="http://schemas.microsoft.com/office/drawing/2014/main" id="{FA6C008A-2289-44DF-BF9E-18419F6E97A3}"/>
              </a:ext>
            </a:extLst>
          </p:cNvPr>
          <p:cNvSpPr/>
          <p:nvPr/>
        </p:nvSpPr>
        <p:spPr>
          <a:xfrm>
            <a:off x="752605" y="715310"/>
            <a:ext cx="391268" cy="354894"/>
          </a:xfrm>
          <a:prstGeom prst="ellips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i</a:t>
            </a:r>
          </a:p>
        </p:txBody>
      </p:sp>
      <p:sp>
        <p:nvSpPr>
          <p:cNvPr id="12" name="Rectangle : coins arrondis 11">
            <a:extLst>
              <a:ext uri="{FF2B5EF4-FFF2-40B4-BE49-F238E27FC236}">
                <a16:creationId xmlns:a16="http://schemas.microsoft.com/office/drawing/2014/main" id="{E43C2E0F-528E-4DB1-9643-294736C97E1E}"/>
              </a:ext>
            </a:extLst>
          </p:cNvPr>
          <p:cNvSpPr/>
          <p:nvPr/>
        </p:nvSpPr>
        <p:spPr>
          <a:xfrm>
            <a:off x="529196" y="2438250"/>
            <a:ext cx="11154803" cy="370444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pPr lvl="0" eaLnBrk="0" fontAlgn="base" hangingPunct="0">
              <a:spcBef>
                <a:spcPct val="0"/>
              </a:spcBef>
              <a:spcAft>
                <a:spcPct val="0"/>
              </a:spcAft>
              <a:buClrTx/>
              <a:buFontTx/>
              <a:buChar char="•"/>
            </a:pPr>
            <a:r>
              <a:rPr lang="fr-FR" altLang="fr-FR" sz="1600" b="1" dirty="0">
                <a:solidFill>
                  <a:schemeClr val="tx1"/>
                </a:solidFill>
              </a:rPr>
              <a:t>Sex</a:t>
            </a:r>
            <a:r>
              <a:rPr lang="fr-FR" altLang="fr-FR" sz="1600" dirty="0">
                <a:solidFill>
                  <a:schemeClr val="tx1"/>
                </a:solidFill>
              </a:rPr>
              <a:t>: Gender, a fundamental demographic variable, often included to analyze potential </a:t>
            </a:r>
            <a:r>
              <a:rPr lang="fr-FR" altLang="fr-FR" sz="1600" dirty="0" err="1">
                <a:solidFill>
                  <a:schemeClr val="tx1"/>
                </a:solidFill>
              </a:rPr>
              <a:t>disparities</a:t>
            </a:r>
            <a:r>
              <a:rPr lang="fr-FR" altLang="fr-FR" sz="1600" dirty="0">
                <a:solidFill>
                  <a:schemeClr val="tx1"/>
                </a:solidFill>
              </a:rPr>
              <a:t> in various aspects of the workplace.</a:t>
            </a:r>
          </a:p>
          <a:p>
            <a:pPr lvl="0" eaLnBrk="0" fontAlgn="base" hangingPunct="0">
              <a:spcBef>
                <a:spcPct val="0"/>
              </a:spcBef>
              <a:spcAft>
                <a:spcPct val="0"/>
              </a:spcAft>
              <a:buClrTx/>
            </a:pPr>
            <a:endParaRPr lang="fr-FR" altLang="fr-FR" sz="1600" dirty="0">
              <a:solidFill>
                <a:schemeClr val="tx1"/>
              </a:solidFill>
            </a:endParaRPr>
          </a:p>
          <a:p>
            <a:pPr lvl="0" eaLnBrk="0" fontAlgn="base" hangingPunct="0">
              <a:spcBef>
                <a:spcPct val="0"/>
              </a:spcBef>
              <a:spcAft>
                <a:spcPct val="0"/>
              </a:spcAft>
              <a:buClrTx/>
              <a:buFontTx/>
              <a:buChar char="•"/>
            </a:pPr>
            <a:r>
              <a:rPr lang="fr-FR" altLang="fr-FR" sz="1600" b="1" dirty="0">
                <a:solidFill>
                  <a:schemeClr val="tx1"/>
                </a:solidFill>
              </a:rPr>
              <a:t>Designation</a:t>
            </a:r>
            <a:r>
              <a:rPr lang="fr-FR" altLang="fr-FR" sz="1600" dirty="0">
                <a:solidFill>
                  <a:schemeClr val="tx1"/>
                </a:solidFill>
              </a:rPr>
              <a:t>: Job role or designation, </a:t>
            </a:r>
            <a:r>
              <a:rPr lang="fr-FR" altLang="fr-FR" sz="1600" dirty="0" err="1">
                <a:solidFill>
                  <a:schemeClr val="tx1"/>
                </a:solidFill>
              </a:rPr>
              <a:t>providing</a:t>
            </a:r>
            <a:r>
              <a:rPr lang="fr-FR" altLang="fr-FR" sz="1600" dirty="0">
                <a:solidFill>
                  <a:schemeClr val="tx1"/>
                </a:solidFill>
              </a:rPr>
              <a:t> insight into the hierarchical structure and </a:t>
            </a:r>
            <a:r>
              <a:rPr lang="fr-FR" altLang="fr-FR" sz="1600" dirty="0" err="1">
                <a:solidFill>
                  <a:schemeClr val="tx1"/>
                </a:solidFill>
              </a:rPr>
              <a:t>responsibilities</a:t>
            </a:r>
            <a:r>
              <a:rPr lang="fr-FR" altLang="fr-FR" sz="1600" dirty="0">
                <a:solidFill>
                  <a:schemeClr val="tx1"/>
                </a:solidFill>
              </a:rPr>
              <a:t> </a:t>
            </a:r>
            <a:r>
              <a:rPr lang="fr-FR" altLang="fr-FR" sz="1600" dirty="0" err="1">
                <a:solidFill>
                  <a:schemeClr val="tx1"/>
                </a:solidFill>
              </a:rPr>
              <a:t>within</a:t>
            </a:r>
            <a:r>
              <a:rPr lang="fr-FR" altLang="fr-FR" sz="1600" dirty="0">
                <a:solidFill>
                  <a:schemeClr val="tx1"/>
                </a:solidFill>
              </a:rPr>
              <a:t> the </a:t>
            </a:r>
            <a:r>
              <a:rPr lang="fr-FR" altLang="fr-FR" sz="1600" dirty="0" err="1">
                <a:solidFill>
                  <a:schemeClr val="tx1"/>
                </a:solidFill>
              </a:rPr>
              <a:t>organization</a:t>
            </a:r>
            <a:r>
              <a:rPr lang="fr-FR" altLang="fr-FR" sz="1600" dirty="0">
                <a:solidFill>
                  <a:schemeClr val="tx1"/>
                </a:solidFill>
              </a:rPr>
              <a:t>.</a:t>
            </a:r>
          </a:p>
          <a:p>
            <a:pPr lvl="0" eaLnBrk="0" fontAlgn="base" hangingPunct="0">
              <a:spcBef>
                <a:spcPct val="0"/>
              </a:spcBef>
              <a:spcAft>
                <a:spcPct val="0"/>
              </a:spcAft>
              <a:buClrTx/>
              <a:buFontTx/>
              <a:buChar char="•"/>
            </a:pPr>
            <a:endParaRPr lang="fr-FR" altLang="fr-FR" sz="1600" dirty="0">
              <a:solidFill>
                <a:schemeClr val="tx1"/>
              </a:solidFill>
            </a:endParaRPr>
          </a:p>
          <a:p>
            <a:pPr lvl="0" eaLnBrk="0" fontAlgn="base" hangingPunct="0">
              <a:spcBef>
                <a:spcPct val="0"/>
              </a:spcBef>
              <a:spcAft>
                <a:spcPct val="0"/>
              </a:spcAft>
              <a:buClrTx/>
              <a:buFontTx/>
              <a:buChar char="•"/>
            </a:pPr>
            <a:r>
              <a:rPr lang="fr-FR" altLang="fr-FR" sz="1600" b="1" dirty="0">
                <a:solidFill>
                  <a:schemeClr val="tx1"/>
                </a:solidFill>
              </a:rPr>
              <a:t>Unit</a:t>
            </a:r>
            <a:r>
              <a:rPr lang="fr-FR" altLang="fr-FR" sz="1600" dirty="0">
                <a:solidFill>
                  <a:schemeClr val="tx1"/>
                </a:solidFill>
              </a:rPr>
              <a:t>: Business unit or </a:t>
            </a:r>
            <a:r>
              <a:rPr lang="fr-FR" altLang="fr-FR" sz="1600" dirty="0" err="1">
                <a:solidFill>
                  <a:schemeClr val="tx1"/>
                </a:solidFill>
              </a:rPr>
              <a:t>department</a:t>
            </a:r>
            <a:r>
              <a:rPr lang="fr-FR" altLang="fr-FR" sz="1600" dirty="0">
                <a:solidFill>
                  <a:schemeClr val="tx1"/>
                </a:solidFill>
              </a:rPr>
              <a:t>, </a:t>
            </a:r>
            <a:r>
              <a:rPr lang="fr-FR" altLang="fr-FR" sz="1600" dirty="0" err="1">
                <a:solidFill>
                  <a:schemeClr val="tx1"/>
                </a:solidFill>
              </a:rPr>
              <a:t>indicating</a:t>
            </a:r>
            <a:r>
              <a:rPr lang="fr-FR" altLang="fr-FR" sz="1600" dirty="0">
                <a:solidFill>
                  <a:schemeClr val="tx1"/>
                </a:solidFill>
              </a:rPr>
              <a:t> the </a:t>
            </a:r>
            <a:r>
              <a:rPr lang="fr-FR" altLang="fr-FR" sz="1600" dirty="0" err="1">
                <a:solidFill>
                  <a:schemeClr val="tx1"/>
                </a:solidFill>
              </a:rPr>
              <a:t>specific</a:t>
            </a:r>
            <a:r>
              <a:rPr lang="fr-FR" altLang="fr-FR" sz="1600" dirty="0">
                <a:solidFill>
                  <a:schemeClr val="tx1"/>
                </a:solidFill>
              </a:rPr>
              <a:t> division or segment of the </a:t>
            </a:r>
            <a:r>
              <a:rPr lang="fr-FR" altLang="fr-FR" sz="1600" dirty="0" err="1">
                <a:solidFill>
                  <a:schemeClr val="tx1"/>
                </a:solidFill>
              </a:rPr>
              <a:t>company</a:t>
            </a:r>
            <a:r>
              <a:rPr lang="fr-FR" altLang="fr-FR" sz="1600" dirty="0">
                <a:solidFill>
                  <a:schemeClr val="tx1"/>
                </a:solidFill>
              </a:rPr>
              <a:t> </a:t>
            </a:r>
            <a:r>
              <a:rPr lang="fr-FR" altLang="fr-FR" sz="1600" dirty="0" err="1">
                <a:solidFill>
                  <a:schemeClr val="tx1"/>
                </a:solidFill>
              </a:rPr>
              <a:t>where</a:t>
            </a:r>
            <a:r>
              <a:rPr lang="fr-FR" altLang="fr-FR" sz="1600" dirty="0">
                <a:solidFill>
                  <a:schemeClr val="tx1"/>
                </a:solidFill>
              </a:rPr>
              <a:t> the </a:t>
            </a:r>
            <a:r>
              <a:rPr lang="fr-FR" altLang="fr-FR" sz="1600" dirty="0" err="1">
                <a:solidFill>
                  <a:schemeClr val="tx1"/>
                </a:solidFill>
              </a:rPr>
              <a:t>employee</a:t>
            </a:r>
            <a:r>
              <a:rPr lang="fr-FR" altLang="fr-FR" sz="1600" dirty="0">
                <a:solidFill>
                  <a:schemeClr val="tx1"/>
                </a:solidFill>
              </a:rPr>
              <a:t> </a:t>
            </a:r>
            <a:r>
              <a:rPr lang="fr-FR" altLang="fr-FR" sz="1600" dirty="0" err="1">
                <a:solidFill>
                  <a:schemeClr val="tx1"/>
                </a:solidFill>
              </a:rPr>
              <a:t>works</a:t>
            </a:r>
            <a:r>
              <a:rPr lang="fr-FR" altLang="fr-FR" sz="1600" dirty="0">
                <a:solidFill>
                  <a:schemeClr val="tx1"/>
                </a:solidFill>
              </a:rPr>
              <a:t>.</a:t>
            </a:r>
          </a:p>
          <a:p>
            <a:pPr lvl="0" eaLnBrk="0" fontAlgn="base" hangingPunct="0">
              <a:spcBef>
                <a:spcPct val="0"/>
              </a:spcBef>
              <a:spcAft>
                <a:spcPct val="0"/>
              </a:spcAft>
              <a:buClrTx/>
              <a:buFontTx/>
              <a:buChar char="•"/>
            </a:pPr>
            <a:endParaRPr lang="fr-FR" altLang="fr-FR" sz="1600" dirty="0">
              <a:solidFill>
                <a:schemeClr val="tx1"/>
              </a:solidFill>
            </a:endParaRPr>
          </a:p>
          <a:p>
            <a:pPr lvl="0" eaLnBrk="0" fontAlgn="base" hangingPunct="0">
              <a:spcBef>
                <a:spcPct val="0"/>
              </a:spcBef>
              <a:spcAft>
                <a:spcPct val="0"/>
              </a:spcAft>
              <a:buClrTx/>
              <a:buFontTx/>
              <a:buChar char="•"/>
            </a:pPr>
            <a:r>
              <a:rPr lang="fr-FR" altLang="fr-FR" sz="1600" b="1" dirty="0">
                <a:solidFill>
                  <a:schemeClr val="tx1"/>
                </a:solidFill>
              </a:rPr>
              <a:t>Ratings</a:t>
            </a:r>
            <a:r>
              <a:rPr lang="fr-FR" altLang="fr-FR" sz="1600" dirty="0">
                <a:solidFill>
                  <a:schemeClr val="tx1"/>
                </a:solidFill>
              </a:rPr>
              <a:t>: Ratings or performance </a:t>
            </a:r>
            <a:r>
              <a:rPr lang="fr-FR" altLang="fr-FR" sz="1600" dirty="0" err="1">
                <a:solidFill>
                  <a:schemeClr val="tx1"/>
                </a:solidFill>
              </a:rPr>
              <a:t>evaluations</a:t>
            </a:r>
            <a:r>
              <a:rPr lang="fr-FR" altLang="fr-FR" sz="1600" dirty="0">
                <a:solidFill>
                  <a:schemeClr val="tx1"/>
                </a:solidFill>
              </a:rPr>
              <a:t>, </a:t>
            </a:r>
            <a:r>
              <a:rPr lang="fr-FR" altLang="fr-FR" sz="1600" dirty="0" err="1">
                <a:solidFill>
                  <a:schemeClr val="tx1"/>
                </a:solidFill>
              </a:rPr>
              <a:t>reflecting</a:t>
            </a:r>
            <a:r>
              <a:rPr lang="fr-FR" altLang="fr-FR" sz="1600" dirty="0">
                <a:solidFill>
                  <a:schemeClr val="tx1"/>
                </a:solidFill>
              </a:rPr>
              <a:t> the </a:t>
            </a:r>
            <a:r>
              <a:rPr lang="fr-FR" altLang="fr-FR" sz="1600" dirty="0" err="1">
                <a:solidFill>
                  <a:schemeClr val="tx1"/>
                </a:solidFill>
              </a:rPr>
              <a:t>assessed</a:t>
            </a:r>
            <a:r>
              <a:rPr lang="fr-FR" altLang="fr-FR" sz="1600" dirty="0">
                <a:solidFill>
                  <a:schemeClr val="tx1"/>
                </a:solidFill>
              </a:rPr>
              <a:t> performance of </a:t>
            </a:r>
            <a:r>
              <a:rPr lang="fr-FR" altLang="fr-FR" sz="1600" dirty="0" err="1">
                <a:solidFill>
                  <a:schemeClr val="tx1"/>
                </a:solidFill>
              </a:rPr>
              <a:t>employees</a:t>
            </a:r>
            <a:r>
              <a:rPr lang="fr-FR" altLang="fr-FR" sz="1600" dirty="0">
                <a:solidFill>
                  <a:schemeClr val="tx1"/>
                </a:solidFill>
              </a:rPr>
              <a:t> </a:t>
            </a:r>
            <a:r>
              <a:rPr lang="fr-FR" altLang="fr-FR" sz="1600" dirty="0" err="1">
                <a:solidFill>
                  <a:schemeClr val="tx1"/>
                </a:solidFill>
              </a:rPr>
              <a:t>within</a:t>
            </a:r>
            <a:r>
              <a:rPr lang="fr-FR" altLang="fr-FR" sz="1600" dirty="0">
                <a:solidFill>
                  <a:schemeClr val="tx1"/>
                </a:solidFill>
              </a:rPr>
              <a:t> the </a:t>
            </a:r>
            <a:r>
              <a:rPr lang="fr-FR" altLang="fr-FR" sz="1600" dirty="0" err="1">
                <a:solidFill>
                  <a:schemeClr val="tx1"/>
                </a:solidFill>
              </a:rPr>
              <a:t>organization</a:t>
            </a:r>
            <a:r>
              <a:rPr lang="fr-FR" altLang="fr-FR" sz="1600" dirty="0">
                <a:solidFill>
                  <a:schemeClr val="tx1"/>
                </a:solidFill>
              </a:rPr>
              <a:t>, often </a:t>
            </a:r>
            <a:r>
              <a:rPr lang="fr-FR" altLang="fr-FR" sz="1600" dirty="0" err="1">
                <a:solidFill>
                  <a:schemeClr val="tx1"/>
                </a:solidFill>
              </a:rPr>
              <a:t>used</a:t>
            </a:r>
            <a:r>
              <a:rPr lang="fr-FR" altLang="fr-FR" sz="1600" dirty="0">
                <a:solidFill>
                  <a:schemeClr val="tx1"/>
                </a:solidFill>
              </a:rPr>
              <a:t> for </a:t>
            </a:r>
            <a:r>
              <a:rPr lang="fr-FR" altLang="fr-FR" sz="1600" dirty="0" err="1">
                <a:solidFill>
                  <a:schemeClr val="tx1"/>
                </a:solidFill>
              </a:rPr>
              <a:t>evaluation</a:t>
            </a:r>
            <a:r>
              <a:rPr lang="fr-FR" altLang="fr-FR" sz="1600" dirty="0">
                <a:solidFill>
                  <a:schemeClr val="tx1"/>
                </a:solidFill>
              </a:rPr>
              <a:t> and feedback </a:t>
            </a:r>
            <a:r>
              <a:rPr lang="fr-FR" altLang="fr-FR" sz="1600" dirty="0" err="1">
                <a:solidFill>
                  <a:schemeClr val="tx1"/>
                </a:solidFill>
              </a:rPr>
              <a:t>purposes</a:t>
            </a:r>
            <a:r>
              <a:rPr lang="fr-FR" altLang="fr-FR" sz="1600" dirty="0">
                <a:solidFill>
                  <a:schemeClr val="tx1"/>
                </a:solidFill>
              </a:rPr>
              <a:t>.</a:t>
            </a:r>
          </a:p>
          <a:p>
            <a:pPr lvl="0" eaLnBrk="0" fontAlgn="base" hangingPunct="0">
              <a:spcBef>
                <a:spcPct val="0"/>
              </a:spcBef>
              <a:spcAft>
                <a:spcPct val="0"/>
              </a:spcAft>
              <a:buClrTx/>
              <a:buFontTx/>
              <a:buChar char="•"/>
            </a:pPr>
            <a:endParaRPr lang="fr-FR" altLang="fr-FR" sz="1600" dirty="0">
              <a:solidFill>
                <a:schemeClr val="tx1"/>
              </a:solidFill>
            </a:endParaRPr>
          </a:p>
          <a:p>
            <a:pPr lvl="0" eaLnBrk="0" fontAlgn="base" hangingPunct="0">
              <a:spcBef>
                <a:spcPct val="0"/>
              </a:spcBef>
              <a:spcAft>
                <a:spcPct val="0"/>
              </a:spcAft>
              <a:buClrTx/>
              <a:buFontTx/>
              <a:buChar char="•"/>
            </a:pPr>
            <a:r>
              <a:rPr lang="fr-FR" altLang="fr-FR" sz="1600" b="1" dirty="0">
                <a:solidFill>
                  <a:schemeClr val="tx1"/>
                </a:solidFill>
              </a:rPr>
              <a:t>Past </a:t>
            </a:r>
            <a:r>
              <a:rPr lang="fr-FR" altLang="fr-FR" sz="1600" b="1" dirty="0" err="1">
                <a:solidFill>
                  <a:schemeClr val="tx1"/>
                </a:solidFill>
              </a:rPr>
              <a:t>Experience</a:t>
            </a:r>
            <a:r>
              <a:rPr lang="fr-FR" altLang="fr-FR" sz="1600" dirty="0">
                <a:solidFill>
                  <a:schemeClr val="tx1"/>
                </a:solidFill>
              </a:rPr>
              <a:t>: </a:t>
            </a:r>
            <a:r>
              <a:rPr lang="fr-FR" altLang="fr-FR" sz="1600" dirty="0" err="1">
                <a:solidFill>
                  <a:schemeClr val="tx1"/>
                </a:solidFill>
              </a:rPr>
              <a:t>Previous</a:t>
            </a:r>
            <a:r>
              <a:rPr lang="fr-FR" altLang="fr-FR" sz="1600" dirty="0">
                <a:solidFill>
                  <a:schemeClr val="tx1"/>
                </a:solidFill>
              </a:rPr>
              <a:t> </a:t>
            </a:r>
            <a:r>
              <a:rPr lang="fr-FR" altLang="fr-FR" sz="1600" dirty="0" err="1">
                <a:solidFill>
                  <a:schemeClr val="tx1"/>
                </a:solidFill>
              </a:rPr>
              <a:t>work</a:t>
            </a:r>
            <a:r>
              <a:rPr lang="fr-FR" altLang="fr-FR" sz="1600" dirty="0">
                <a:solidFill>
                  <a:schemeClr val="tx1"/>
                </a:solidFill>
              </a:rPr>
              <a:t> </a:t>
            </a:r>
            <a:r>
              <a:rPr lang="fr-FR" altLang="fr-FR" sz="1600" dirty="0" err="1">
                <a:solidFill>
                  <a:schemeClr val="tx1"/>
                </a:solidFill>
              </a:rPr>
              <a:t>experience</a:t>
            </a:r>
            <a:r>
              <a:rPr lang="fr-FR" altLang="fr-FR" sz="1600" dirty="0">
                <a:solidFill>
                  <a:schemeClr val="tx1"/>
                </a:solidFill>
              </a:rPr>
              <a:t>, </a:t>
            </a:r>
            <a:r>
              <a:rPr lang="fr-FR" altLang="fr-FR" sz="1600" dirty="0" err="1">
                <a:solidFill>
                  <a:schemeClr val="tx1"/>
                </a:solidFill>
              </a:rPr>
              <a:t>detailing</a:t>
            </a:r>
            <a:r>
              <a:rPr lang="fr-FR" altLang="fr-FR" sz="1600" dirty="0">
                <a:solidFill>
                  <a:schemeClr val="tx1"/>
                </a:solidFill>
              </a:rPr>
              <a:t> the duration or </a:t>
            </a:r>
            <a:r>
              <a:rPr lang="fr-FR" altLang="fr-FR" sz="1600" dirty="0" err="1">
                <a:solidFill>
                  <a:schemeClr val="tx1"/>
                </a:solidFill>
              </a:rPr>
              <a:t>extent</a:t>
            </a:r>
            <a:r>
              <a:rPr lang="fr-FR" altLang="fr-FR" sz="1600" dirty="0">
                <a:solidFill>
                  <a:schemeClr val="tx1"/>
                </a:solidFill>
              </a:rPr>
              <a:t> of </a:t>
            </a:r>
            <a:r>
              <a:rPr lang="fr-FR" altLang="fr-FR" sz="1600" dirty="0" err="1">
                <a:solidFill>
                  <a:schemeClr val="tx1"/>
                </a:solidFill>
              </a:rPr>
              <a:t>previous</a:t>
            </a:r>
            <a:r>
              <a:rPr lang="fr-FR" altLang="fr-FR" sz="1600" dirty="0">
                <a:solidFill>
                  <a:schemeClr val="tx1"/>
                </a:solidFill>
              </a:rPr>
              <a:t> </a:t>
            </a:r>
            <a:r>
              <a:rPr lang="fr-FR" altLang="fr-FR" sz="1600" dirty="0" err="1">
                <a:solidFill>
                  <a:schemeClr val="tx1"/>
                </a:solidFill>
              </a:rPr>
              <a:t>employment</a:t>
            </a:r>
            <a:r>
              <a:rPr lang="fr-FR" altLang="fr-FR" sz="1600" dirty="0">
                <a:solidFill>
                  <a:schemeClr val="tx1"/>
                </a:solidFill>
              </a:rPr>
              <a:t>, </a:t>
            </a:r>
            <a:r>
              <a:rPr lang="fr-FR" altLang="fr-FR" sz="1600" dirty="0" err="1">
                <a:solidFill>
                  <a:schemeClr val="tx1"/>
                </a:solidFill>
              </a:rPr>
              <a:t>which</a:t>
            </a:r>
            <a:r>
              <a:rPr lang="fr-FR" altLang="fr-FR" sz="1600" dirty="0">
                <a:solidFill>
                  <a:schemeClr val="tx1"/>
                </a:solidFill>
              </a:rPr>
              <a:t> can influence </a:t>
            </a:r>
            <a:r>
              <a:rPr lang="fr-FR" altLang="fr-FR" sz="1600" dirty="0" err="1">
                <a:solidFill>
                  <a:schemeClr val="tx1"/>
                </a:solidFill>
              </a:rPr>
              <a:t>current</a:t>
            </a:r>
            <a:r>
              <a:rPr lang="fr-FR" altLang="fr-FR" sz="1600" dirty="0">
                <a:solidFill>
                  <a:schemeClr val="tx1"/>
                </a:solidFill>
              </a:rPr>
              <a:t> job performance and </a:t>
            </a:r>
            <a:r>
              <a:rPr lang="fr-FR" altLang="fr-FR" sz="1600" dirty="0" err="1">
                <a:solidFill>
                  <a:schemeClr val="tx1"/>
                </a:solidFill>
              </a:rPr>
              <a:t>opportunities</a:t>
            </a:r>
            <a:r>
              <a:rPr lang="fr-FR" altLang="fr-FR" sz="1600" dirty="0">
                <a:solidFill>
                  <a:schemeClr val="tx1"/>
                </a:solidFill>
              </a:rPr>
              <a:t>.</a:t>
            </a:r>
          </a:p>
          <a:p>
            <a:endParaRPr lang="en-GB" sz="1600" dirty="0">
              <a:sym typeface="Poppins"/>
            </a:endParaRPr>
          </a:p>
        </p:txBody>
      </p:sp>
      <p:pic>
        <p:nvPicPr>
          <p:cNvPr id="20" name="Image 19">
            <a:extLst>
              <a:ext uri="{FF2B5EF4-FFF2-40B4-BE49-F238E27FC236}">
                <a16:creationId xmlns:a16="http://schemas.microsoft.com/office/drawing/2014/main" id="{4492A52F-65A8-4853-B73D-D88698DCF489}"/>
              </a:ext>
            </a:extLst>
          </p:cNvPr>
          <p:cNvPicPr>
            <a:picLocks noChangeAspect="1"/>
          </p:cNvPicPr>
          <p:nvPr/>
        </p:nvPicPr>
        <p:blipFill>
          <a:blip r:embed="rId3"/>
          <a:stretch>
            <a:fillRect/>
          </a:stretch>
        </p:blipFill>
        <p:spPr>
          <a:xfrm>
            <a:off x="10885588" y="-258423"/>
            <a:ext cx="1275734" cy="12422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850FC1F3-AEEB-4E49-A56E-E854BCE55090}"/>
              </a:ext>
            </a:extLst>
          </p:cNvPr>
          <p:cNvSpPr/>
          <p:nvPr/>
        </p:nvSpPr>
        <p:spPr>
          <a:xfrm>
            <a:off x="7013747" y="187105"/>
            <a:ext cx="2941840" cy="3014467"/>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8715B631-847F-4050-8BE5-2015BD7D7C60}"/>
              </a:ext>
            </a:extLst>
          </p:cNvPr>
          <p:cNvSpPr/>
          <p:nvPr/>
        </p:nvSpPr>
        <p:spPr>
          <a:xfrm>
            <a:off x="521514" y="3773964"/>
            <a:ext cx="3400015" cy="2889500"/>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1C2B3B29-AA9B-40C2-9DD1-16568D341818}"/>
              </a:ext>
            </a:extLst>
          </p:cNvPr>
          <p:cNvSpPr/>
          <p:nvPr/>
        </p:nvSpPr>
        <p:spPr>
          <a:xfrm>
            <a:off x="4127636" y="3770554"/>
            <a:ext cx="3408234" cy="2871817"/>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 coins arrondis 44">
            <a:extLst>
              <a:ext uri="{FF2B5EF4-FFF2-40B4-BE49-F238E27FC236}">
                <a16:creationId xmlns:a16="http://schemas.microsoft.com/office/drawing/2014/main" id="{C0F90BF2-1F3A-412B-9789-88CADBDE02E7}"/>
              </a:ext>
            </a:extLst>
          </p:cNvPr>
          <p:cNvSpPr/>
          <p:nvPr/>
        </p:nvSpPr>
        <p:spPr>
          <a:xfrm>
            <a:off x="7731087" y="3754605"/>
            <a:ext cx="3531273" cy="2889500"/>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Slide Number Placeholder 1">
            <a:extLst>
              <a:ext uri="{FF2B5EF4-FFF2-40B4-BE49-F238E27FC236}">
                <a16:creationId xmlns:a16="http://schemas.microsoft.com/office/drawing/2014/main" id="{1CB4E685-949C-6FDB-1D29-23CF9D275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Google Shape;323;p21">
            <a:extLst>
              <a:ext uri="{FF2B5EF4-FFF2-40B4-BE49-F238E27FC236}">
                <a16:creationId xmlns:a16="http://schemas.microsoft.com/office/drawing/2014/main" id="{37129560-AF64-43F4-5AE2-A9E6D9A75E0C}"/>
              </a:ext>
            </a:extLst>
          </p:cNvPr>
          <p:cNvSpPr txBox="1"/>
          <p:nvPr/>
        </p:nvSpPr>
        <p:spPr>
          <a:xfrm>
            <a:off x="210323" y="117166"/>
            <a:ext cx="96039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dirty="0">
                <a:solidFill>
                  <a:schemeClr val="bg1"/>
                </a:solidFill>
                <a:latin typeface="Inter"/>
                <a:ea typeface="Inter"/>
                <a:cs typeface="Inter"/>
                <a:sym typeface="Inter"/>
              </a:rPr>
              <a:t>Data Analysis</a:t>
            </a:r>
          </a:p>
          <a:p>
            <a:pPr marL="0" marR="0" lvl="0" indent="0" algn="l" rtl="0">
              <a:spcBef>
                <a:spcPts val="0"/>
              </a:spcBef>
              <a:spcAft>
                <a:spcPts val="0"/>
              </a:spcAft>
              <a:buNone/>
            </a:pPr>
            <a:r>
              <a:rPr lang="en-US" sz="2600" b="1" dirty="0">
                <a:solidFill>
                  <a:schemeClr val="bg1"/>
                </a:solidFill>
                <a:latin typeface="Inter"/>
                <a:ea typeface="Inter"/>
                <a:cs typeface="Inter"/>
                <a:sym typeface="Inter"/>
              </a:rPr>
              <a:t> &amp; Techniques used</a:t>
            </a:r>
          </a:p>
          <a:p>
            <a:pPr marL="0" marR="0" lvl="0" indent="0" algn="l" rtl="0">
              <a:spcBef>
                <a:spcPts val="0"/>
              </a:spcBef>
              <a:spcAft>
                <a:spcPts val="0"/>
              </a:spcAft>
              <a:buNone/>
            </a:pPr>
            <a:endParaRPr sz="800" dirty="0">
              <a:solidFill>
                <a:schemeClr val="bg1"/>
              </a:solidFill>
            </a:endParaRPr>
          </a:p>
        </p:txBody>
      </p:sp>
      <p:sp>
        <p:nvSpPr>
          <p:cNvPr id="3" name="Rectangle : coins arrondis 2">
            <a:extLst>
              <a:ext uri="{FF2B5EF4-FFF2-40B4-BE49-F238E27FC236}">
                <a16:creationId xmlns:a16="http://schemas.microsoft.com/office/drawing/2014/main" id="{CECFE04F-7C43-4F9F-98CE-EB17339AEC95}"/>
              </a:ext>
            </a:extLst>
          </p:cNvPr>
          <p:cNvSpPr/>
          <p:nvPr/>
        </p:nvSpPr>
        <p:spPr>
          <a:xfrm>
            <a:off x="3912561" y="194536"/>
            <a:ext cx="2941840" cy="3014467"/>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a:extLst>
              <a:ext uri="{FF2B5EF4-FFF2-40B4-BE49-F238E27FC236}">
                <a16:creationId xmlns:a16="http://schemas.microsoft.com/office/drawing/2014/main" id="{04675C04-FC79-45F8-B2AE-FA7CDFC25D90}"/>
              </a:ext>
            </a:extLst>
          </p:cNvPr>
          <p:cNvSpPr txBox="1"/>
          <p:nvPr/>
        </p:nvSpPr>
        <p:spPr>
          <a:xfrm>
            <a:off x="4604935" y="398125"/>
            <a:ext cx="3992933" cy="338554"/>
          </a:xfrm>
          <a:prstGeom prst="rect">
            <a:avLst/>
          </a:prstGeom>
          <a:noFill/>
        </p:spPr>
        <p:txBody>
          <a:bodyPr wrap="square" rtlCol="0">
            <a:spAutoFit/>
          </a:bodyPr>
          <a:lstStyle/>
          <a:p>
            <a:r>
              <a:rPr lang="en-US" sz="1600" b="1" dirty="0">
                <a:solidFill>
                  <a:srgbClr val="FFFFFF"/>
                </a:solidFill>
                <a:latin typeface="+mn-lt"/>
              </a:rPr>
              <a:t>Logistic Regression </a:t>
            </a:r>
            <a:endParaRPr lang="fr-FR" sz="1600" b="1" dirty="0">
              <a:solidFill>
                <a:srgbClr val="FFFFFF"/>
              </a:solidFill>
              <a:latin typeface="+mn-lt"/>
            </a:endParaRPr>
          </a:p>
        </p:txBody>
      </p:sp>
      <p:pic>
        <p:nvPicPr>
          <p:cNvPr id="22" name="Image 21">
            <a:extLst>
              <a:ext uri="{FF2B5EF4-FFF2-40B4-BE49-F238E27FC236}">
                <a16:creationId xmlns:a16="http://schemas.microsoft.com/office/drawing/2014/main" id="{BB8B65B9-4947-462C-BEBF-4F19AED73D29}"/>
              </a:ext>
            </a:extLst>
          </p:cNvPr>
          <p:cNvPicPr>
            <a:picLocks noChangeAspect="1"/>
          </p:cNvPicPr>
          <p:nvPr/>
        </p:nvPicPr>
        <p:blipFill>
          <a:blip r:embed="rId3"/>
          <a:stretch>
            <a:fillRect/>
          </a:stretch>
        </p:blipFill>
        <p:spPr>
          <a:xfrm>
            <a:off x="10332151" y="-348164"/>
            <a:ext cx="1859849" cy="1811018"/>
          </a:xfrm>
          <a:prstGeom prst="rect">
            <a:avLst/>
          </a:prstGeom>
        </p:spPr>
      </p:pic>
      <p:grpSp>
        <p:nvGrpSpPr>
          <p:cNvPr id="25" name="Groupe 24">
            <a:extLst>
              <a:ext uri="{FF2B5EF4-FFF2-40B4-BE49-F238E27FC236}">
                <a16:creationId xmlns:a16="http://schemas.microsoft.com/office/drawing/2014/main" id="{83F773D8-AE5F-4417-82DF-5BC8AEAE8A22}"/>
              </a:ext>
            </a:extLst>
          </p:cNvPr>
          <p:cNvGrpSpPr/>
          <p:nvPr/>
        </p:nvGrpSpPr>
        <p:grpSpPr>
          <a:xfrm>
            <a:off x="7165832" y="417659"/>
            <a:ext cx="553922" cy="289560"/>
            <a:chOff x="1167597" y="1556109"/>
            <a:chExt cx="553922" cy="289560"/>
          </a:xfrm>
        </p:grpSpPr>
        <p:sp>
          <p:nvSpPr>
            <p:cNvPr id="26" name="Rectangle : coins arrondis 25">
              <a:extLst>
                <a:ext uri="{FF2B5EF4-FFF2-40B4-BE49-F238E27FC236}">
                  <a16:creationId xmlns:a16="http://schemas.microsoft.com/office/drawing/2014/main" id="{67510E72-B63F-4246-A0E1-F8B845A08FFD}"/>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7" name="Ellipse 26">
              <a:extLst>
                <a:ext uri="{FF2B5EF4-FFF2-40B4-BE49-F238E27FC236}">
                  <a16:creationId xmlns:a16="http://schemas.microsoft.com/office/drawing/2014/main" id="{5EC448D4-375A-4A5F-BE31-D1F3F36F8DC2}"/>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
        <p:nvSpPr>
          <p:cNvPr id="28" name="ZoneTexte 27">
            <a:extLst>
              <a:ext uri="{FF2B5EF4-FFF2-40B4-BE49-F238E27FC236}">
                <a16:creationId xmlns:a16="http://schemas.microsoft.com/office/drawing/2014/main" id="{C5E26885-7FA0-4ED7-9444-030B491F316C}"/>
              </a:ext>
            </a:extLst>
          </p:cNvPr>
          <p:cNvSpPr txBox="1"/>
          <p:nvPr/>
        </p:nvSpPr>
        <p:spPr>
          <a:xfrm>
            <a:off x="7678236" y="398125"/>
            <a:ext cx="3992933" cy="338554"/>
          </a:xfrm>
          <a:prstGeom prst="rect">
            <a:avLst/>
          </a:prstGeom>
          <a:noFill/>
        </p:spPr>
        <p:txBody>
          <a:bodyPr wrap="square" rtlCol="0">
            <a:spAutoFit/>
          </a:bodyPr>
          <a:lstStyle/>
          <a:p>
            <a:r>
              <a:rPr lang="en-US" sz="1600" b="1" dirty="0">
                <a:solidFill>
                  <a:srgbClr val="FFFFFF"/>
                </a:solidFill>
                <a:latin typeface="+mn-lt"/>
              </a:rPr>
              <a:t>Linear Regression</a:t>
            </a:r>
            <a:endParaRPr lang="fr-FR" sz="1600" b="1" dirty="0">
              <a:solidFill>
                <a:srgbClr val="FFFFFF"/>
              </a:solidFill>
              <a:latin typeface="+mn-lt"/>
            </a:endParaRPr>
          </a:p>
        </p:txBody>
      </p:sp>
      <p:grpSp>
        <p:nvGrpSpPr>
          <p:cNvPr id="34" name="Groupe 33">
            <a:extLst>
              <a:ext uri="{FF2B5EF4-FFF2-40B4-BE49-F238E27FC236}">
                <a16:creationId xmlns:a16="http://schemas.microsoft.com/office/drawing/2014/main" id="{B3F640B8-FA91-4BF8-BC4E-5C813C690233}"/>
              </a:ext>
            </a:extLst>
          </p:cNvPr>
          <p:cNvGrpSpPr/>
          <p:nvPr/>
        </p:nvGrpSpPr>
        <p:grpSpPr>
          <a:xfrm>
            <a:off x="840038" y="3844949"/>
            <a:ext cx="553922" cy="289560"/>
            <a:chOff x="1167597" y="1556109"/>
            <a:chExt cx="553922" cy="289560"/>
          </a:xfrm>
        </p:grpSpPr>
        <p:sp>
          <p:nvSpPr>
            <p:cNvPr id="35" name="Rectangle : coins arrondis 34">
              <a:extLst>
                <a:ext uri="{FF2B5EF4-FFF2-40B4-BE49-F238E27FC236}">
                  <a16:creationId xmlns:a16="http://schemas.microsoft.com/office/drawing/2014/main" id="{2B85A82E-C2E0-4851-A769-84E030B68D8E}"/>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6" name="Ellipse 35">
              <a:extLst>
                <a:ext uri="{FF2B5EF4-FFF2-40B4-BE49-F238E27FC236}">
                  <a16:creationId xmlns:a16="http://schemas.microsoft.com/office/drawing/2014/main" id="{30C6F665-B597-4DA8-951F-170299FD0A3F}"/>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
        <p:nvSpPr>
          <p:cNvPr id="37" name="ZoneTexte 36">
            <a:extLst>
              <a:ext uri="{FF2B5EF4-FFF2-40B4-BE49-F238E27FC236}">
                <a16:creationId xmlns:a16="http://schemas.microsoft.com/office/drawing/2014/main" id="{62D6A94E-25CD-49DE-B57B-EAC9C96C505C}"/>
              </a:ext>
            </a:extLst>
          </p:cNvPr>
          <p:cNvSpPr txBox="1"/>
          <p:nvPr/>
        </p:nvSpPr>
        <p:spPr>
          <a:xfrm>
            <a:off x="1371865" y="3847006"/>
            <a:ext cx="3992933" cy="338554"/>
          </a:xfrm>
          <a:prstGeom prst="rect">
            <a:avLst/>
          </a:prstGeom>
          <a:noFill/>
        </p:spPr>
        <p:txBody>
          <a:bodyPr wrap="square" rtlCol="0">
            <a:spAutoFit/>
          </a:bodyPr>
          <a:lstStyle/>
          <a:p>
            <a:r>
              <a:rPr lang="en-US" sz="1600" b="1" dirty="0">
                <a:solidFill>
                  <a:srgbClr val="FFFFFF"/>
                </a:solidFill>
                <a:latin typeface="+mn-lt"/>
              </a:rPr>
              <a:t>Decision Tree</a:t>
            </a:r>
            <a:endParaRPr lang="fr-FR" sz="1600" b="1" dirty="0">
              <a:solidFill>
                <a:srgbClr val="FFFFFF"/>
              </a:solidFill>
              <a:latin typeface="+mn-lt"/>
            </a:endParaRPr>
          </a:p>
        </p:txBody>
      </p:sp>
      <p:sp>
        <p:nvSpPr>
          <p:cNvPr id="42" name="ZoneTexte 41">
            <a:extLst>
              <a:ext uri="{FF2B5EF4-FFF2-40B4-BE49-F238E27FC236}">
                <a16:creationId xmlns:a16="http://schemas.microsoft.com/office/drawing/2014/main" id="{22C81E96-4DC6-4244-96C8-251DCFD9D79C}"/>
              </a:ext>
            </a:extLst>
          </p:cNvPr>
          <p:cNvSpPr txBox="1"/>
          <p:nvPr/>
        </p:nvSpPr>
        <p:spPr>
          <a:xfrm>
            <a:off x="5012273" y="3846234"/>
            <a:ext cx="4153926" cy="338554"/>
          </a:xfrm>
          <a:prstGeom prst="rect">
            <a:avLst/>
          </a:prstGeom>
          <a:noFill/>
        </p:spPr>
        <p:txBody>
          <a:bodyPr wrap="square" rtlCol="0">
            <a:spAutoFit/>
          </a:bodyPr>
          <a:lstStyle/>
          <a:p>
            <a:r>
              <a:rPr lang="en-US" sz="1600" b="1" dirty="0">
                <a:solidFill>
                  <a:srgbClr val="FFFFFF"/>
                </a:solidFill>
                <a:latin typeface="+mn-lt"/>
              </a:rPr>
              <a:t>Random Forest</a:t>
            </a:r>
            <a:endParaRPr lang="fr-FR" sz="1600" b="1" dirty="0">
              <a:solidFill>
                <a:srgbClr val="FFFFFF"/>
              </a:solidFill>
              <a:latin typeface="+mn-lt"/>
            </a:endParaRPr>
          </a:p>
        </p:txBody>
      </p:sp>
      <p:sp>
        <p:nvSpPr>
          <p:cNvPr id="43" name="Rectangle : coins arrondis 42">
            <a:extLst>
              <a:ext uri="{FF2B5EF4-FFF2-40B4-BE49-F238E27FC236}">
                <a16:creationId xmlns:a16="http://schemas.microsoft.com/office/drawing/2014/main" id="{3B4F6D65-9824-4A0B-8DAC-50F9E9B276F3}"/>
              </a:ext>
            </a:extLst>
          </p:cNvPr>
          <p:cNvSpPr/>
          <p:nvPr/>
        </p:nvSpPr>
        <p:spPr>
          <a:xfrm>
            <a:off x="4402266" y="3846234"/>
            <a:ext cx="576256"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4" name="Ellipse 43">
            <a:extLst>
              <a:ext uri="{FF2B5EF4-FFF2-40B4-BE49-F238E27FC236}">
                <a16:creationId xmlns:a16="http://schemas.microsoft.com/office/drawing/2014/main" id="{48D7BFC2-37BE-4037-8140-1E0889DFC897}"/>
              </a:ext>
            </a:extLst>
          </p:cNvPr>
          <p:cNvSpPr/>
          <p:nvPr/>
        </p:nvSpPr>
        <p:spPr>
          <a:xfrm>
            <a:off x="4713410" y="3886239"/>
            <a:ext cx="221963"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7" name="Rectangle : coins arrondis 46">
            <a:extLst>
              <a:ext uri="{FF2B5EF4-FFF2-40B4-BE49-F238E27FC236}">
                <a16:creationId xmlns:a16="http://schemas.microsoft.com/office/drawing/2014/main" id="{AEDE13DA-0878-4326-A872-0638B42A4252}"/>
              </a:ext>
            </a:extLst>
          </p:cNvPr>
          <p:cNvSpPr/>
          <p:nvPr/>
        </p:nvSpPr>
        <p:spPr>
          <a:xfrm>
            <a:off x="7991365" y="3855759"/>
            <a:ext cx="576256"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8" name="Ellipse 47">
            <a:extLst>
              <a:ext uri="{FF2B5EF4-FFF2-40B4-BE49-F238E27FC236}">
                <a16:creationId xmlns:a16="http://schemas.microsoft.com/office/drawing/2014/main" id="{97854A42-1A8A-4B40-9EAB-7585630D69A3}"/>
              </a:ext>
            </a:extLst>
          </p:cNvPr>
          <p:cNvSpPr/>
          <p:nvPr/>
        </p:nvSpPr>
        <p:spPr>
          <a:xfrm>
            <a:off x="8302509" y="3895764"/>
            <a:ext cx="221963"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9" name="ZoneTexte 48">
            <a:extLst>
              <a:ext uri="{FF2B5EF4-FFF2-40B4-BE49-F238E27FC236}">
                <a16:creationId xmlns:a16="http://schemas.microsoft.com/office/drawing/2014/main" id="{44ED244F-EB7D-40FE-81C1-1EDDFA6F5E88}"/>
              </a:ext>
            </a:extLst>
          </p:cNvPr>
          <p:cNvSpPr txBox="1"/>
          <p:nvPr/>
        </p:nvSpPr>
        <p:spPr>
          <a:xfrm>
            <a:off x="8571352" y="3847006"/>
            <a:ext cx="4153926" cy="338554"/>
          </a:xfrm>
          <a:prstGeom prst="rect">
            <a:avLst/>
          </a:prstGeom>
          <a:noFill/>
        </p:spPr>
        <p:txBody>
          <a:bodyPr wrap="square" rtlCol="0">
            <a:spAutoFit/>
          </a:bodyPr>
          <a:lstStyle/>
          <a:p>
            <a:r>
              <a:rPr lang="en-US" sz="1600" b="1" dirty="0" err="1">
                <a:solidFill>
                  <a:srgbClr val="FFFFFF"/>
                </a:solidFill>
                <a:latin typeface="+mn-lt"/>
              </a:rPr>
              <a:t>XGBoost</a:t>
            </a:r>
            <a:endParaRPr lang="fr-FR" sz="1600" b="1" dirty="0">
              <a:solidFill>
                <a:srgbClr val="FFFFFF"/>
              </a:solidFill>
              <a:latin typeface="+mn-lt"/>
            </a:endParaRPr>
          </a:p>
        </p:txBody>
      </p:sp>
      <p:sp>
        <p:nvSpPr>
          <p:cNvPr id="52" name="Rectangle 1">
            <a:extLst>
              <a:ext uri="{FF2B5EF4-FFF2-40B4-BE49-F238E27FC236}">
                <a16:creationId xmlns:a16="http://schemas.microsoft.com/office/drawing/2014/main" id="{8D0D2626-D5C2-478D-A244-82B956D4C838}"/>
              </a:ext>
            </a:extLst>
          </p:cNvPr>
          <p:cNvSpPr>
            <a:spLocks noChangeArrowheads="1"/>
          </p:cNvSpPr>
          <p:nvPr/>
        </p:nvSpPr>
        <p:spPr bwMode="auto">
          <a:xfrm>
            <a:off x="216202" y="988074"/>
            <a:ext cx="37879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bg1"/>
                </a:solidFill>
                <a:effectLst/>
                <a:latin typeface="+mn-lt"/>
              </a:rPr>
              <a:t>Machine Learning </a:t>
            </a:r>
            <a:r>
              <a:rPr kumimoji="0" lang="fr-FR" altLang="fr-FR" sz="1800" b="0" i="0" u="none" strike="noStrike" cap="none" normalizeH="0" baseline="0" dirty="0" err="1">
                <a:ln>
                  <a:noFill/>
                </a:ln>
                <a:solidFill>
                  <a:schemeClr val="bg1"/>
                </a:solidFill>
                <a:effectLst/>
                <a:latin typeface="+mn-lt"/>
              </a:rPr>
              <a:t>methods</a:t>
            </a:r>
            <a:r>
              <a:rPr kumimoji="0" lang="fr-FR" altLang="fr-FR" sz="1800" b="0" i="0" u="none" strike="noStrike" cap="none" normalizeH="0" baseline="0" dirty="0">
                <a:ln>
                  <a:noFill/>
                </a:ln>
                <a:solidFill>
                  <a:schemeClr val="bg1"/>
                </a:solidFill>
                <a:effectLst/>
                <a:latin typeface="+mn-lt"/>
              </a:rPr>
              <a:t> </a:t>
            </a:r>
            <a:r>
              <a:rPr kumimoji="0" lang="fr-FR" altLang="fr-FR" sz="1800" b="0" i="0" u="none" strike="noStrike" cap="none" normalizeH="0" baseline="0" dirty="0" err="1">
                <a:ln>
                  <a:noFill/>
                </a:ln>
                <a:solidFill>
                  <a:schemeClr val="bg1"/>
                </a:solidFill>
                <a:effectLst/>
                <a:latin typeface="+mn-lt"/>
              </a:rPr>
              <a:t>used</a:t>
            </a:r>
            <a:r>
              <a:rPr kumimoji="0" lang="fr-FR" altLang="fr-FR" sz="1800" b="0" i="0" u="none" strike="noStrike" cap="none" normalizeH="0" baseline="0" dirty="0">
                <a:ln>
                  <a:noFill/>
                </a:ln>
                <a:solidFill>
                  <a:schemeClr val="bg1"/>
                </a:solidFill>
                <a:effectLst/>
                <a:latin typeface="+mn-lt"/>
              </a:rPr>
              <a:t> to analyze </a:t>
            </a:r>
            <a:r>
              <a:rPr kumimoji="0" lang="fr-FR" altLang="fr-FR" sz="1800" b="0" i="0" u="none" strike="noStrike" cap="none" normalizeH="0" baseline="0" dirty="0" err="1">
                <a:ln>
                  <a:noFill/>
                </a:ln>
                <a:solidFill>
                  <a:schemeClr val="bg1"/>
                </a:solidFill>
                <a:effectLst/>
                <a:latin typeface="+mn-lt"/>
              </a:rPr>
              <a:t>salary</a:t>
            </a:r>
            <a:r>
              <a:rPr kumimoji="0" lang="fr-FR" altLang="fr-FR" sz="1800" b="0" i="0" u="none" strike="noStrike" cap="none" normalizeH="0" baseline="0" dirty="0">
                <a:ln>
                  <a:noFill/>
                </a:ln>
                <a:solidFill>
                  <a:schemeClr val="bg1"/>
                </a:solidFill>
                <a:effectLst/>
                <a:latin typeface="+mn-lt"/>
              </a:rPr>
              <a:t>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bg1"/>
                </a:solidFill>
                <a:effectLst/>
                <a:latin typeface="+mn-lt"/>
              </a:rPr>
              <a:t>Key </a:t>
            </a:r>
            <a:r>
              <a:rPr kumimoji="0" lang="fr-FR" altLang="fr-FR" sz="1800" b="0" i="0" u="none" strike="noStrike" cap="none" normalizeH="0" baseline="0" dirty="0" err="1">
                <a:ln>
                  <a:noFill/>
                </a:ln>
                <a:solidFill>
                  <a:schemeClr val="bg1"/>
                </a:solidFill>
                <a:effectLst/>
                <a:latin typeface="+mn-lt"/>
              </a:rPr>
              <a:t>findings</a:t>
            </a:r>
            <a:r>
              <a:rPr kumimoji="0" lang="fr-FR" altLang="fr-FR" sz="1800" b="0" i="0" u="none" strike="noStrike" cap="none" normalizeH="0" baseline="0" dirty="0">
                <a:ln>
                  <a:noFill/>
                </a:ln>
                <a:solidFill>
                  <a:schemeClr val="bg1"/>
                </a:solidFill>
                <a:effectLst/>
                <a:latin typeface="+mn-lt"/>
              </a:rPr>
              <a:t> and trends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800" dirty="0">
                <a:solidFill>
                  <a:schemeClr val="bg1"/>
                </a:solidFill>
                <a:latin typeface="+mn-lt"/>
              </a:rPr>
              <a:t>Pre-</a:t>
            </a:r>
            <a:r>
              <a:rPr lang="fr-FR" altLang="fr-FR" sz="1800" dirty="0" err="1">
                <a:solidFill>
                  <a:schemeClr val="bg1"/>
                </a:solidFill>
                <a:latin typeface="+mn-lt"/>
              </a:rPr>
              <a:t>processing</a:t>
            </a:r>
            <a:r>
              <a:rPr lang="fr-FR" altLang="fr-FR" sz="1800" dirty="0">
                <a:solidFill>
                  <a:schemeClr val="bg1"/>
                </a:solidFill>
                <a:latin typeface="+mn-lt"/>
              </a:rPr>
              <a:t> and </a:t>
            </a:r>
            <a:r>
              <a:rPr lang="fr-FR" altLang="fr-FR" sz="1800" dirty="0" err="1">
                <a:solidFill>
                  <a:schemeClr val="bg1"/>
                </a:solidFill>
                <a:latin typeface="+mn-lt"/>
              </a:rPr>
              <a:t>transforming</a:t>
            </a:r>
            <a:r>
              <a:rPr lang="fr-FR" altLang="fr-FR" sz="1800" dirty="0">
                <a:solidFill>
                  <a:schemeClr val="bg1"/>
                </a:solidFill>
                <a:latin typeface="+mn-lt"/>
              </a:rPr>
              <a:t> data </a:t>
            </a:r>
            <a:endParaRPr kumimoji="0" lang="fr-FR" altLang="fr-FR" sz="1800" b="0" i="0" u="none" strike="noStrike" cap="none" normalizeH="0" baseline="0" dirty="0">
              <a:ln>
                <a:noFill/>
              </a:ln>
              <a:solidFill>
                <a:schemeClr val="bg1"/>
              </a:solidFill>
              <a:effectLst/>
              <a:latin typeface="+mn-lt"/>
            </a:endParaRPr>
          </a:p>
        </p:txBody>
      </p:sp>
      <p:sp>
        <p:nvSpPr>
          <p:cNvPr id="54" name="Rectangle 1">
            <a:extLst>
              <a:ext uri="{FF2B5EF4-FFF2-40B4-BE49-F238E27FC236}">
                <a16:creationId xmlns:a16="http://schemas.microsoft.com/office/drawing/2014/main" id="{C8D9A415-092C-43DA-A37B-13102EE33038}"/>
              </a:ext>
            </a:extLst>
          </p:cNvPr>
          <p:cNvSpPr>
            <a:spLocks noChangeArrowheads="1"/>
          </p:cNvSpPr>
          <p:nvPr/>
        </p:nvSpPr>
        <p:spPr bwMode="auto">
          <a:xfrm>
            <a:off x="4004136" y="577508"/>
            <a:ext cx="273135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1" indent="-2857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Predicts</a:t>
            </a:r>
            <a:r>
              <a:rPr lang="fr-FR" altLang="fr-FR" sz="1100" dirty="0">
                <a:solidFill>
                  <a:schemeClr val="tx1"/>
                </a:solidFill>
                <a:latin typeface="+mn-lt"/>
              </a:rPr>
              <a:t> </a:t>
            </a:r>
            <a:r>
              <a:rPr lang="fr-FR" altLang="fr-FR" sz="1100" dirty="0" err="1">
                <a:solidFill>
                  <a:schemeClr val="tx1"/>
                </a:solidFill>
                <a:latin typeface="+mn-lt"/>
              </a:rPr>
              <a:t>binary</a:t>
            </a:r>
            <a:r>
              <a:rPr lang="fr-FR" altLang="fr-FR" sz="1100" dirty="0">
                <a:solidFill>
                  <a:schemeClr val="tx1"/>
                </a:solidFill>
                <a:latin typeface="+mn-lt"/>
              </a:rPr>
              <a:t> </a:t>
            </a:r>
            <a:r>
              <a:rPr lang="fr-FR" altLang="fr-FR" sz="1100" dirty="0" err="1">
                <a:solidFill>
                  <a:schemeClr val="tx1"/>
                </a:solidFill>
                <a:latin typeface="+mn-lt"/>
              </a:rPr>
              <a:t>outcomes</a:t>
            </a:r>
            <a:r>
              <a:rPr lang="fr-FR" altLang="fr-FR" sz="1100" dirty="0">
                <a:solidFill>
                  <a:schemeClr val="tx1"/>
                </a:solidFill>
                <a:latin typeface="+mn-lt"/>
              </a:rPr>
              <a:t> </a:t>
            </a:r>
            <a:r>
              <a:rPr lang="fr-FR" altLang="fr-FR" sz="1100" dirty="0" err="1">
                <a:solidFill>
                  <a:schemeClr val="tx1"/>
                </a:solidFill>
                <a:latin typeface="+mn-lt"/>
              </a:rPr>
              <a:t>using</a:t>
            </a:r>
            <a:r>
              <a:rPr lang="fr-FR" altLang="fr-FR" sz="1100" dirty="0">
                <a:solidFill>
                  <a:schemeClr val="tx1"/>
                </a:solidFill>
                <a:latin typeface="+mn-lt"/>
              </a:rPr>
              <a:t> </a:t>
            </a:r>
            <a:r>
              <a:rPr lang="fr-FR" altLang="fr-FR" sz="1100" dirty="0" err="1">
                <a:solidFill>
                  <a:schemeClr val="tx1"/>
                </a:solidFill>
                <a:latin typeface="+mn-lt"/>
              </a:rPr>
              <a:t>probabilities</a:t>
            </a:r>
            <a:r>
              <a:rPr lang="fr-FR" altLang="fr-FR" sz="1100" dirty="0">
                <a:solidFill>
                  <a:schemeClr val="tx1"/>
                </a:solidFill>
                <a:latin typeface="+mn-lt"/>
              </a:rPr>
              <a:t>.</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Models</a:t>
            </a:r>
            <a:r>
              <a:rPr lang="fr-FR" altLang="fr-FR" sz="1100" dirty="0">
                <a:solidFill>
                  <a:schemeClr val="tx1"/>
                </a:solidFill>
                <a:latin typeface="+mn-lt"/>
              </a:rPr>
              <a:t> the </a:t>
            </a:r>
            <a:r>
              <a:rPr lang="fr-FR" altLang="fr-FR" sz="1100" dirty="0" err="1">
                <a:solidFill>
                  <a:schemeClr val="tx1"/>
                </a:solidFill>
                <a:latin typeface="+mn-lt"/>
              </a:rPr>
              <a:t>probability</a:t>
            </a:r>
            <a:r>
              <a:rPr lang="fr-FR" altLang="fr-FR" sz="1100" dirty="0">
                <a:solidFill>
                  <a:schemeClr val="tx1"/>
                </a:solidFill>
                <a:latin typeface="+mn-lt"/>
              </a:rPr>
              <a:t> </a:t>
            </a:r>
            <a:r>
              <a:rPr lang="fr-FR" altLang="fr-FR" sz="1100" dirty="0" err="1">
                <a:solidFill>
                  <a:schemeClr val="tx1"/>
                </a:solidFill>
                <a:latin typeface="+mn-lt"/>
              </a:rPr>
              <a:t>that</a:t>
            </a:r>
            <a:r>
              <a:rPr lang="fr-FR" altLang="fr-FR" sz="1100" dirty="0">
                <a:solidFill>
                  <a:schemeClr val="tx1"/>
                </a:solidFill>
                <a:latin typeface="+mn-lt"/>
              </a:rPr>
              <a:t> a </a:t>
            </a:r>
            <a:r>
              <a:rPr lang="fr-FR" altLang="fr-FR" sz="1100" dirty="0" err="1">
                <a:solidFill>
                  <a:schemeClr val="tx1"/>
                </a:solidFill>
                <a:latin typeface="+mn-lt"/>
              </a:rPr>
              <a:t>given</a:t>
            </a:r>
            <a:r>
              <a:rPr lang="fr-FR" altLang="fr-FR" sz="1100" dirty="0">
                <a:solidFill>
                  <a:schemeClr val="tx1"/>
                </a:solidFill>
                <a:latin typeface="+mn-lt"/>
              </a:rPr>
              <a:t> input </a:t>
            </a:r>
            <a:r>
              <a:rPr lang="fr-FR" altLang="fr-FR" sz="1100" dirty="0" err="1">
                <a:solidFill>
                  <a:schemeClr val="tx1"/>
                </a:solidFill>
                <a:latin typeface="+mn-lt"/>
              </a:rPr>
              <a:t>belongs</a:t>
            </a:r>
            <a:r>
              <a:rPr lang="fr-FR" altLang="fr-FR" sz="1100" dirty="0">
                <a:solidFill>
                  <a:schemeClr val="tx1"/>
                </a:solidFill>
                <a:latin typeface="+mn-lt"/>
              </a:rPr>
              <a:t> to a </a:t>
            </a:r>
            <a:r>
              <a:rPr lang="fr-FR" altLang="fr-FR" sz="1100" dirty="0" err="1">
                <a:solidFill>
                  <a:schemeClr val="tx1"/>
                </a:solidFill>
                <a:latin typeface="+mn-lt"/>
              </a:rPr>
              <a:t>particular</a:t>
            </a:r>
            <a:r>
              <a:rPr lang="fr-FR" altLang="fr-FR" sz="1100" dirty="0">
                <a:solidFill>
                  <a:schemeClr val="tx1"/>
                </a:solidFill>
                <a:latin typeface="+mn-lt"/>
              </a:rPr>
              <a:t> class.</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Uses the </a:t>
            </a:r>
            <a:r>
              <a:rPr lang="fr-FR" altLang="fr-FR" sz="1100" dirty="0" err="1">
                <a:solidFill>
                  <a:schemeClr val="tx1"/>
                </a:solidFill>
                <a:latin typeface="+mn-lt"/>
              </a:rPr>
              <a:t>logistic</a:t>
            </a:r>
            <a:r>
              <a:rPr lang="fr-FR" altLang="fr-FR" sz="1100" dirty="0">
                <a:solidFill>
                  <a:schemeClr val="tx1"/>
                </a:solidFill>
                <a:latin typeface="+mn-lt"/>
              </a:rPr>
              <a:t> </a:t>
            </a:r>
            <a:r>
              <a:rPr lang="fr-FR" altLang="fr-FR" sz="1100" dirty="0" err="1">
                <a:solidFill>
                  <a:schemeClr val="tx1"/>
                </a:solidFill>
                <a:latin typeface="+mn-lt"/>
              </a:rPr>
              <a:t>function</a:t>
            </a:r>
            <a:r>
              <a:rPr lang="fr-FR" altLang="fr-FR" sz="1100" dirty="0">
                <a:solidFill>
                  <a:schemeClr val="tx1"/>
                </a:solidFill>
                <a:latin typeface="+mn-lt"/>
              </a:rPr>
              <a:t> to </a:t>
            </a:r>
            <a:r>
              <a:rPr lang="fr-FR" altLang="fr-FR" sz="1100" dirty="0" err="1">
                <a:solidFill>
                  <a:schemeClr val="tx1"/>
                </a:solidFill>
                <a:latin typeface="+mn-lt"/>
              </a:rPr>
              <a:t>constrain</a:t>
            </a:r>
            <a:r>
              <a:rPr lang="fr-FR" altLang="fr-FR" sz="1100" dirty="0">
                <a:solidFill>
                  <a:schemeClr val="tx1"/>
                </a:solidFill>
                <a:latin typeface="+mn-lt"/>
              </a:rPr>
              <a:t> the output </a:t>
            </a:r>
            <a:r>
              <a:rPr lang="fr-FR" altLang="fr-FR" sz="1100" dirty="0" err="1">
                <a:solidFill>
                  <a:schemeClr val="tx1"/>
                </a:solidFill>
                <a:latin typeface="+mn-lt"/>
              </a:rPr>
              <a:t>between</a:t>
            </a:r>
            <a:r>
              <a:rPr lang="fr-FR" altLang="fr-FR" sz="1100" dirty="0">
                <a:solidFill>
                  <a:schemeClr val="tx1"/>
                </a:solidFill>
                <a:latin typeface="+mn-lt"/>
              </a:rPr>
              <a:t> 0 and 1.</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Suitable</a:t>
            </a:r>
            <a:r>
              <a:rPr lang="fr-FR" altLang="fr-FR" sz="1100" dirty="0">
                <a:solidFill>
                  <a:schemeClr val="tx1"/>
                </a:solidFill>
                <a:latin typeface="+mn-lt"/>
              </a:rPr>
              <a:t> for </a:t>
            </a:r>
            <a:r>
              <a:rPr lang="fr-FR" altLang="fr-FR" sz="1100" dirty="0" err="1">
                <a:solidFill>
                  <a:schemeClr val="tx1"/>
                </a:solidFill>
                <a:latin typeface="+mn-lt"/>
              </a:rPr>
              <a:t>binary</a:t>
            </a:r>
            <a:r>
              <a:rPr lang="fr-FR" altLang="fr-FR" sz="1100" dirty="0">
                <a:solidFill>
                  <a:schemeClr val="tx1"/>
                </a:solidFill>
                <a:latin typeface="+mn-lt"/>
              </a:rPr>
              <a:t> classification </a:t>
            </a:r>
            <a:r>
              <a:rPr lang="fr-FR" altLang="fr-FR" sz="1100" dirty="0" err="1">
                <a:solidFill>
                  <a:schemeClr val="tx1"/>
                </a:solidFill>
                <a:latin typeface="+mn-lt"/>
              </a:rPr>
              <a:t>tasks</a:t>
            </a:r>
            <a:r>
              <a:rPr lang="fr-FR" altLang="fr-FR" sz="1100" dirty="0">
                <a:solidFill>
                  <a:schemeClr val="tx1"/>
                </a:solidFill>
                <a:latin typeface="+mn-lt"/>
              </a:rPr>
              <a:t>. </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Predicted</a:t>
            </a:r>
            <a:r>
              <a:rPr lang="fr-FR" altLang="fr-FR" sz="1100" dirty="0">
                <a:solidFill>
                  <a:schemeClr val="tx1"/>
                </a:solidFill>
                <a:latin typeface="+mn-lt"/>
              </a:rPr>
              <a:t> proportion of </a:t>
            </a:r>
            <a:r>
              <a:rPr lang="fr-FR" altLang="fr-FR" sz="1100" dirty="0" err="1">
                <a:solidFill>
                  <a:schemeClr val="tx1"/>
                </a:solidFill>
                <a:latin typeface="+mn-lt"/>
              </a:rPr>
              <a:t>employess</a:t>
            </a:r>
            <a:r>
              <a:rPr lang="fr-FR" altLang="fr-FR" sz="1100" dirty="0">
                <a:solidFill>
                  <a:schemeClr val="tx1"/>
                </a:solidFill>
                <a:latin typeface="+mn-lt"/>
              </a:rPr>
              <a:t> </a:t>
            </a:r>
            <a:r>
              <a:rPr lang="fr-FR" altLang="fr-FR" sz="1100" dirty="0" err="1">
                <a:solidFill>
                  <a:schemeClr val="tx1"/>
                </a:solidFill>
                <a:latin typeface="+mn-lt"/>
              </a:rPr>
              <a:t>with</a:t>
            </a:r>
            <a:r>
              <a:rPr lang="fr-FR" altLang="fr-FR" sz="1100" dirty="0">
                <a:solidFill>
                  <a:schemeClr val="tx1"/>
                </a:solidFill>
                <a:latin typeface="+mn-lt"/>
              </a:rPr>
              <a:t> salaries </a:t>
            </a:r>
            <a:r>
              <a:rPr lang="fr-FR" altLang="fr-FR" sz="1100" dirty="0" err="1">
                <a:solidFill>
                  <a:schemeClr val="tx1"/>
                </a:solidFill>
                <a:latin typeface="+mn-lt"/>
              </a:rPr>
              <a:t>above</a:t>
            </a:r>
            <a:r>
              <a:rPr lang="fr-FR" altLang="fr-FR" sz="1100" dirty="0">
                <a:solidFill>
                  <a:schemeClr val="tx1"/>
                </a:solidFill>
                <a:latin typeface="+mn-lt"/>
              </a:rPr>
              <a:t> / </a:t>
            </a:r>
            <a:r>
              <a:rPr lang="fr-FR" altLang="fr-FR" sz="1100" dirty="0" err="1">
                <a:solidFill>
                  <a:schemeClr val="tx1"/>
                </a:solidFill>
                <a:latin typeface="+mn-lt"/>
              </a:rPr>
              <a:t>below</a:t>
            </a:r>
            <a:r>
              <a:rPr lang="fr-FR" altLang="fr-FR" sz="1100" dirty="0">
                <a:solidFill>
                  <a:schemeClr val="tx1"/>
                </a:solidFill>
                <a:latin typeface="+mn-lt"/>
              </a:rPr>
              <a:t> the </a:t>
            </a:r>
            <a:r>
              <a:rPr lang="fr-FR" altLang="fr-FR" sz="1100" dirty="0" err="1">
                <a:solidFill>
                  <a:schemeClr val="tx1"/>
                </a:solidFill>
                <a:latin typeface="+mn-lt"/>
              </a:rPr>
              <a:t>mean</a:t>
            </a:r>
            <a:endParaRPr lang="fr-FR" altLang="fr-FR" sz="1100" dirty="0">
              <a:solidFill>
                <a:schemeClr val="tx1"/>
              </a:solidFill>
              <a:latin typeface="+mn-lt"/>
            </a:endParaRPr>
          </a:p>
        </p:txBody>
      </p:sp>
      <p:sp>
        <p:nvSpPr>
          <p:cNvPr id="56" name="Rectangle 1">
            <a:extLst>
              <a:ext uri="{FF2B5EF4-FFF2-40B4-BE49-F238E27FC236}">
                <a16:creationId xmlns:a16="http://schemas.microsoft.com/office/drawing/2014/main" id="{3D6D7BC8-1FCB-445F-B0AE-972EC224243D}"/>
              </a:ext>
            </a:extLst>
          </p:cNvPr>
          <p:cNvSpPr>
            <a:spLocks noChangeArrowheads="1"/>
          </p:cNvSpPr>
          <p:nvPr/>
        </p:nvSpPr>
        <p:spPr bwMode="auto">
          <a:xfrm>
            <a:off x="7153486" y="962106"/>
            <a:ext cx="273135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Predicts</a:t>
            </a:r>
            <a:r>
              <a:rPr lang="fr-FR" altLang="fr-FR" sz="1100" dirty="0">
                <a:solidFill>
                  <a:schemeClr val="tx1"/>
                </a:solidFill>
                <a:latin typeface="+mn-lt"/>
              </a:rPr>
              <a:t> </a:t>
            </a:r>
            <a:r>
              <a:rPr lang="fr-FR" altLang="fr-FR" sz="1100" dirty="0" err="1">
                <a:solidFill>
                  <a:schemeClr val="tx1"/>
                </a:solidFill>
                <a:latin typeface="+mn-lt"/>
              </a:rPr>
              <a:t>target</a:t>
            </a:r>
            <a:r>
              <a:rPr lang="fr-FR" altLang="fr-FR" sz="1100" dirty="0">
                <a:solidFill>
                  <a:schemeClr val="tx1"/>
                </a:solidFill>
                <a:latin typeface="+mn-lt"/>
              </a:rPr>
              <a:t> </a:t>
            </a:r>
            <a:r>
              <a:rPr lang="fr-FR" altLang="fr-FR" sz="1100" dirty="0" err="1">
                <a:solidFill>
                  <a:schemeClr val="tx1"/>
                </a:solidFill>
                <a:latin typeface="+mn-lt"/>
              </a:rPr>
              <a:t>using</a:t>
            </a:r>
            <a:r>
              <a:rPr lang="fr-FR" altLang="fr-FR" sz="1100" dirty="0">
                <a:solidFill>
                  <a:schemeClr val="tx1"/>
                </a:solidFill>
                <a:latin typeface="+mn-lt"/>
              </a:rPr>
              <a:t> </a:t>
            </a:r>
            <a:r>
              <a:rPr lang="fr-FR" altLang="fr-FR" sz="1100" dirty="0" err="1">
                <a:solidFill>
                  <a:schemeClr val="tx1"/>
                </a:solidFill>
                <a:latin typeface="+mn-lt"/>
              </a:rPr>
              <a:t>linear</a:t>
            </a:r>
            <a:r>
              <a:rPr lang="fr-FR" altLang="fr-FR" sz="1100" dirty="0">
                <a:solidFill>
                  <a:schemeClr val="tx1"/>
                </a:solidFill>
                <a:latin typeface="+mn-lt"/>
              </a:rPr>
              <a:t> </a:t>
            </a:r>
            <a:r>
              <a:rPr lang="fr-FR" altLang="fr-FR" sz="1100" dirty="0" err="1">
                <a:solidFill>
                  <a:schemeClr val="tx1"/>
                </a:solidFill>
                <a:latin typeface="+mn-lt"/>
              </a:rPr>
              <a:t>relationships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Assumes a </a:t>
            </a:r>
            <a:r>
              <a:rPr lang="fr-FR" altLang="fr-FR" sz="1100" dirty="0" err="1">
                <a:solidFill>
                  <a:schemeClr val="tx1"/>
                </a:solidFill>
                <a:latin typeface="+mn-lt"/>
              </a:rPr>
              <a:t>linear</a:t>
            </a:r>
            <a:r>
              <a:rPr lang="fr-FR" altLang="fr-FR" sz="1100" dirty="0">
                <a:solidFill>
                  <a:schemeClr val="tx1"/>
                </a:solidFill>
                <a:latin typeface="+mn-lt"/>
              </a:rPr>
              <a:t> </a:t>
            </a:r>
            <a:r>
              <a:rPr lang="fr-FR" altLang="fr-FR" sz="1100" dirty="0" err="1">
                <a:solidFill>
                  <a:schemeClr val="tx1"/>
                </a:solidFill>
                <a:latin typeface="+mn-lt"/>
              </a:rPr>
              <a:t>relationship</a:t>
            </a:r>
            <a:r>
              <a:rPr lang="fr-FR" altLang="fr-FR" sz="1100" dirty="0">
                <a:solidFill>
                  <a:schemeClr val="tx1"/>
                </a:solidFill>
                <a:latin typeface="+mn-lt"/>
              </a:rPr>
              <a:t> </a:t>
            </a:r>
            <a:r>
              <a:rPr lang="fr-FR" altLang="fr-FR" sz="1100" dirty="0" err="1">
                <a:solidFill>
                  <a:schemeClr val="tx1"/>
                </a:solidFill>
                <a:latin typeface="+mn-lt"/>
              </a:rPr>
              <a:t>between</a:t>
            </a:r>
            <a:r>
              <a:rPr lang="fr-FR" altLang="fr-FR" sz="1100" dirty="0">
                <a:solidFill>
                  <a:schemeClr val="tx1"/>
                </a:solidFill>
                <a:latin typeface="+mn-lt"/>
              </a:rPr>
              <a:t> input variables and the </a:t>
            </a:r>
            <a:r>
              <a:rPr lang="fr-FR" altLang="fr-FR" sz="1100" dirty="0" err="1">
                <a:solidFill>
                  <a:schemeClr val="tx1"/>
                </a:solidFill>
                <a:latin typeface="+mn-lt"/>
              </a:rPr>
              <a:t>target</a:t>
            </a:r>
            <a:r>
              <a:rPr lang="fr-FR" altLang="fr-FR" sz="1100" dirty="0">
                <a:solidFill>
                  <a:schemeClr val="tx1"/>
                </a:solidFill>
                <a:latin typeface="+mn-lt"/>
              </a:rPr>
              <a:t> variable.</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Suitable</a:t>
            </a:r>
            <a:r>
              <a:rPr lang="fr-FR" altLang="fr-FR" sz="1100" dirty="0">
                <a:solidFill>
                  <a:schemeClr val="tx1"/>
                </a:solidFill>
                <a:latin typeface="+mn-lt"/>
              </a:rPr>
              <a:t> for </a:t>
            </a:r>
            <a:r>
              <a:rPr lang="fr-FR" altLang="fr-FR" sz="1100" dirty="0" err="1">
                <a:solidFill>
                  <a:schemeClr val="tx1"/>
                </a:solidFill>
                <a:latin typeface="+mn-lt"/>
              </a:rPr>
              <a:t>predicting</a:t>
            </a:r>
            <a:r>
              <a:rPr lang="fr-FR" altLang="fr-FR" sz="1100" dirty="0">
                <a:solidFill>
                  <a:schemeClr val="tx1"/>
                </a:solidFill>
                <a:latin typeface="+mn-lt"/>
              </a:rPr>
              <a:t> </a:t>
            </a:r>
            <a:r>
              <a:rPr lang="fr-FR" altLang="fr-FR" sz="1100" dirty="0" err="1">
                <a:solidFill>
                  <a:schemeClr val="tx1"/>
                </a:solidFill>
                <a:latin typeface="+mn-lt"/>
              </a:rPr>
              <a:t>continuous</a:t>
            </a:r>
            <a:r>
              <a:rPr lang="fr-FR" altLang="fr-FR" sz="1100" dirty="0">
                <a:solidFill>
                  <a:schemeClr val="tx1"/>
                </a:solidFill>
                <a:latin typeface="+mn-lt"/>
              </a:rPr>
              <a:t> </a:t>
            </a:r>
            <a:r>
              <a:rPr lang="fr-FR" altLang="fr-FR" sz="1100" dirty="0" err="1">
                <a:solidFill>
                  <a:schemeClr val="tx1"/>
                </a:solidFill>
                <a:latin typeface="+mn-lt"/>
              </a:rPr>
              <a:t>outcomes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Sensitive to </a:t>
            </a:r>
            <a:r>
              <a:rPr lang="fr-FR" altLang="fr-FR" sz="1100" dirty="0" err="1">
                <a:solidFill>
                  <a:schemeClr val="tx1"/>
                </a:solidFill>
                <a:latin typeface="+mn-lt"/>
              </a:rPr>
              <a:t>outliers</a:t>
            </a:r>
            <a:r>
              <a:rPr lang="fr-FR" altLang="fr-FR" sz="1100" dirty="0">
                <a:solidFill>
                  <a:schemeClr val="tx1"/>
                </a:solidFill>
                <a:latin typeface="+mn-lt"/>
              </a:rPr>
              <a:t>. </a:t>
            </a:r>
          </a:p>
        </p:txBody>
      </p:sp>
      <p:sp>
        <p:nvSpPr>
          <p:cNvPr id="58" name="Rectangle 1">
            <a:extLst>
              <a:ext uri="{FF2B5EF4-FFF2-40B4-BE49-F238E27FC236}">
                <a16:creationId xmlns:a16="http://schemas.microsoft.com/office/drawing/2014/main" id="{8B002D3E-2A93-4B20-965C-0A6DB7B70EDD}"/>
              </a:ext>
            </a:extLst>
          </p:cNvPr>
          <p:cNvSpPr>
            <a:spLocks noChangeArrowheads="1"/>
          </p:cNvSpPr>
          <p:nvPr/>
        </p:nvSpPr>
        <p:spPr bwMode="auto">
          <a:xfrm>
            <a:off x="855845" y="4241524"/>
            <a:ext cx="2731351"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Splits</a:t>
            </a:r>
            <a:r>
              <a:rPr lang="fr-FR" altLang="fr-FR" sz="1100" dirty="0">
                <a:solidFill>
                  <a:schemeClr val="tx1"/>
                </a:solidFill>
                <a:latin typeface="+mn-lt"/>
              </a:rPr>
              <a:t> data into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nodes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Constructs</a:t>
            </a:r>
            <a:r>
              <a:rPr lang="fr-FR" altLang="fr-FR" sz="1100" dirty="0">
                <a:solidFill>
                  <a:schemeClr val="tx1"/>
                </a:solidFill>
                <a:latin typeface="+mn-lt"/>
              </a:rPr>
              <a:t> a </a:t>
            </a:r>
            <a:r>
              <a:rPr lang="fr-FR" altLang="fr-FR" sz="1100" dirty="0" err="1">
                <a:solidFill>
                  <a:schemeClr val="tx1"/>
                </a:solidFill>
                <a:latin typeface="+mn-lt"/>
              </a:rPr>
              <a:t>tree</a:t>
            </a:r>
            <a:r>
              <a:rPr lang="fr-FR" altLang="fr-FR" sz="1100" dirty="0">
                <a:solidFill>
                  <a:schemeClr val="tx1"/>
                </a:solidFill>
                <a:latin typeface="+mn-lt"/>
              </a:rPr>
              <a:t> </a:t>
            </a:r>
            <a:r>
              <a:rPr lang="fr-FR" altLang="fr-FR" sz="1100" dirty="0" err="1">
                <a:solidFill>
                  <a:schemeClr val="tx1"/>
                </a:solidFill>
                <a:latin typeface="+mn-lt"/>
              </a:rPr>
              <a:t>where</a:t>
            </a:r>
            <a:r>
              <a:rPr lang="fr-FR" altLang="fr-FR" sz="1100" dirty="0">
                <a:solidFill>
                  <a:schemeClr val="tx1"/>
                </a:solidFill>
                <a:latin typeface="+mn-lt"/>
              </a:rPr>
              <a:t> </a:t>
            </a:r>
            <a:r>
              <a:rPr lang="fr-FR" altLang="fr-FR" sz="1100" dirty="0" err="1">
                <a:solidFill>
                  <a:schemeClr val="tx1"/>
                </a:solidFill>
                <a:latin typeface="+mn-lt"/>
              </a:rPr>
              <a:t>each</a:t>
            </a:r>
            <a:r>
              <a:rPr lang="fr-FR" altLang="fr-FR" sz="1100" dirty="0">
                <a:solidFill>
                  <a:schemeClr val="tx1"/>
                </a:solidFill>
                <a:latin typeface="+mn-lt"/>
              </a:rPr>
              <a:t> </a:t>
            </a:r>
            <a:r>
              <a:rPr lang="fr-FR" altLang="fr-FR" sz="1100" dirty="0" err="1">
                <a:solidFill>
                  <a:schemeClr val="tx1"/>
                </a:solidFill>
                <a:latin typeface="+mn-lt"/>
              </a:rPr>
              <a:t>node</a:t>
            </a:r>
            <a:r>
              <a:rPr lang="fr-FR" altLang="fr-FR" sz="1100" dirty="0">
                <a:solidFill>
                  <a:schemeClr val="tx1"/>
                </a:solidFill>
                <a:latin typeface="+mn-lt"/>
              </a:rPr>
              <a:t> </a:t>
            </a:r>
            <a:r>
              <a:rPr lang="fr-FR" altLang="fr-FR" sz="1100" dirty="0" err="1">
                <a:solidFill>
                  <a:schemeClr val="tx1"/>
                </a:solidFill>
                <a:latin typeface="+mn-lt"/>
              </a:rPr>
              <a:t>represents</a:t>
            </a:r>
            <a:r>
              <a:rPr lang="fr-FR" altLang="fr-FR" sz="1100" dirty="0">
                <a:solidFill>
                  <a:schemeClr val="tx1"/>
                </a:solidFill>
                <a:latin typeface="+mn-lt"/>
              </a:rPr>
              <a:t> a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based</a:t>
            </a:r>
            <a:r>
              <a:rPr lang="fr-FR" altLang="fr-FR" sz="1100" dirty="0">
                <a:solidFill>
                  <a:schemeClr val="tx1"/>
                </a:solidFill>
                <a:latin typeface="+mn-lt"/>
              </a:rPr>
              <a:t> on an </a:t>
            </a:r>
            <a:r>
              <a:rPr lang="fr-FR" altLang="fr-FR" sz="1100" dirty="0" err="1">
                <a:solidFill>
                  <a:schemeClr val="tx1"/>
                </a:solidFill>
                <a:latin typeface="+mn-lt"/>
              </a:rPr>
              <a:t>attribute</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Capable of </a:t>
            </a:r>
            <a:r>
              <a:rPr lang="fr-FR" altLang="fr-FR" sz="1100" dirty="0" err="1">
                <a:solidFill>
                  <a:schemeClr val="tx1"/>
                </a:solidFill>
                <a:latin typeface="+mn-lt"/>
              </a:rPr>
              <a:t>capturing</a:t>
            </a:r>
            <a:r>
              <a:rPr lang="fr-FR" altLang="fr-FR" sz="1100" dirty="0">
                <a:solidFill>
                  <a:schemeClr val="tx1"/>
                </a:solidFill>
                <a:latin typeface="+mn-lt"/>
              </a:rPr>
              <a:t> non-</a:t>
            </a:r>
            <a:r>
              <a:rPr lang="fr-FR" altLang="fr-FR" sz="1100" dirty="0" err="1">
                <a:solidFill>
                  <a:schemeClr val="tx1"/>
                </a:solidFill>
                <a:latin typeface="+mn-lt"/>
              </a:rPr>
              <a:t>linear</a:t>
            </a:r>
            <a:r>
              <a:rPr lang="fr-FR" altLang="fr-FR" sz="1100" dirty="0">
                <a:solidFill>
                  <a:schemeClr val="tx1"/>
                </a:solidFill>
                <a:latin typeface="+mn-lt"/>
              </a:rPr>
              <a:t> </a:t>
            </a:r>
            <a:r>
              <a:rPr lang="fr-FR" altLang="fr-FR" sz="1100" dirty="0" err="1">
                <a:solidFill>
                  <a:schemeClr val="tx1"/>
                </a:solidFill>
                <a:latin typeface="+mn-lt"/>
              </a:rPr>
              <a:t>relationships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Prone</a:t>
            </a:r>
            <a:r>
              <a:rPr lang="fr-FR" altLang="fr-FR" sz="1100" dirty="0">
                <a:solidFill>
                  <a:schemeClr val="tx1"/>
                </a:solidFill>
                <a:latin typeface="+mn-lt"/>
              </a:rPr>
              <a:t> to </a:t>
            </a:r>
            <a:r>
              <a:rPr lang="fr-FR" altLang="fr-FR" sz="1100" dirty="0" err="1">
                <a:solidFill>
                  <a:schemeClr val="tx1"/>
                </a:solidFill>
                <a:latin typeface="+mn-lt"/>
              </a:rPr>
              <a:t>overfitting</a:t>
            </a:r>
            <a:r>
              <a:rPr lang="fr-FR" altLang="fr-FR" sz="1100" dirty="0">
                <a:solidFill>
                  <a:schemeClr val="tx1"/>
                </a:solidFill>
                <a:latin typeface="+mn-lt"/>
              </a:rPr>
              <a:t> if not </a:t>
            </a:r>
            <a:r>
              <a:rPr lang="fr-FR" altLang="fr-FR" sz="1100" dirty="0" err="1">
                <a:solidFill>
                  <a:schemeClr val="tx1"/>
                </a:solidFill>
                <a:latin typeface="+mn-lt"/>
              </a:rPr>
              <a:t>properly</a:t>
            </a:r>
            <a:r>
              <a:rPr lang="fr-FR" altLang="fr-FR" sz="1100" dirty="0">
                <a:solidFill>
                  <a:schemeClr val="tx1"/>
                </a:solidFill>
                <a:latin typeface="+mn-lt"/>
              </a:rPr>
              <a:t> </a:t>
            </a:r>
            <a:r>
              <a:rPr lang="fr-FR" altLang="fr-FR" sz="1100" dirty="0" err="1">
                <a:solidFill>
                  <a:schemeClr val="tx1"/>
                </a:solidFill>
                <a:latin typeface="+mn-lt"/>
              </a:rPr>
              <a:t>tuned</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Provides</a:t>
            </a:r>
            <a:r>
              <a:rPr lang="fr-FR" altLang="fr-FR" sz="1100" dirty="0">
                <a:solidFill>
                  <a:schemeClr val="tx1"/>
                </a:solidFill>
                <a:latin typeface="+mn-lt"/>
              </a:rPr>
              <a:t> an intuitive model </a:t>
            </a:r>
            <a:r>
              <a:rPr lang="fr-FR" altLang="fr-FR" sz="1100" dirty="0" err="1">
                <a:solidFill>
                  <a:schemeClr val="tx1"/>
                </a:solidFill>
                <a:latin typeface="+mn-lt"/>
              </a:rPr>
              <a:t>that's</a:t>
            </a:r>
            <a:r>
              <a:rPr lang="fr-FR" altLang="fr-FR" sz="1100" dirty="0">
                <a:solidFill>
                  <a:schemeClr val="tx1"/>
                </a:solidFill>
                <a:latin typeface="+mn-lt"/>
              </a:rPr>
              <a:t> </a:t>
            </a:r>
            <a:r>
              <a:rPr lang="fr-FR" altLang="fr-FR" sz="1100" dirty="0" err="1">
                <a:solidFill>
                  <a:schemeClr val="tx1"/>
                </a:solidFill>
                <a:latin typeface="+mn-lt"/>
              </a:rPr>
              <a:t>easy</a:t>
            </a:r>
            <a:r>
              <a:rPr lang="fr-FR" altLang="fr-FR" sz="1100" dirty="0">
                <a:solidFill>
                  <a:schemeClr val="tx1"/>
                </a:solidFill>
                <a:latin typeface="+mn-lt"/>
              </a:rPr>
              <a:t> to </a:t>
            </a:r>
            <a:r>
              <a:rPr lang="fr-FR" altLang="fr-FR" sz="1100" dirty="0" err="1">
                <a:solidFill>
                  <a:schemeClr val="tx1"/>
                </a:solidFill>
                <a:latin typeface="+mn-lt"/>
              </a:rPr>
              <a:t>interpret</a:t>
            </a:r>
            <a:r>
              <a:rPr lang="fr-FR" altLang="fr-FR" sz="1100" dirty="0">
                <a:solidFill>
                  <a:schemeClr val="tx1"/>
                </a:solidFill>
                <a:latin typeface="+mn-lt"/>
              </a:rPr>
              <a:t>. </a:t>
            </a:r>
          </a:p>
        </p:txBody>
      </p:sp>
      <p:sp>
        <p:nvSpPr>
          <p:cNvPr id="60" name="Rectangle 1">
            <a:extLst>
              <a:ext uri="{FF2B5EF4-FFF2-40B4-BE49-F238E27FC236}">
                <a16:creationId xmlns:a16="http://schemas.microsoft.com/office/drawing/2014/main" id="{4F068FAC-0AD1-46B8-B79C-B892F1DFB2BA}"/>
              </a:ext>
            </a:extLst>
          </p:cNvPr>
          <p:cNvSpPr>
            <a:spLocks noChangeArrowheads="1"/>
          </p:cNvSpPr>
          <p:nvPr/>
        </p:nvSpPr>
        <p:spPr bwMode="auto">
          <a:xfrm>
            <a:off x="4004136" y="4410801"/>
            <a:ext cx="336018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lvl="1"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Ensemble of multiple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Combines </a:t>
            </a:r>
            <a:r>
              <a:rPr lang="fr-FR" altLang="fr-FR" sz="1100" dirty="0" err="1">
                <a:solidFill>
                  <a:schemeClr val="tx1"/>
                </a:solidFill>
                <a:latin typeface="+mn-lt"/>
              </a:rPr>
              <a:t>predictions</a:t>
            </a:r>
            <a:r>
              <a:rPr lang="fr-FR" altLang="fr-FR" sz="1100" dirty="0">
                <a:solidFill>
                  <a:schemeClr val="tx1"/>
                </a:solidFill>
                <a:latin typeface="+mn-lt"/>
              </a:rPr>
              <a:t> </a:t>
            </a:r>
            <a:r>
              <a:rPr lang="fr-FR" altLang="fr-FR" sz="1100" dirty="0" err="1">
                <a:solidFill>
                  <a:schemeClr val="tx1"/>
                </a:solidFill>
                <a:latin typeface="+mn-lt"/>
              </a:rPr>
              <a:t>from</a:t>
            </a:r>
            <a:r>
              <a:rPr lang="fr-FR" altLang="fr-FR" sz="1100" dirty="0">
                <a:solidFill>
                  <a:schemeClr val="tx1"/>
                </a:solidFill>
                <a:latin typeface="+mn-lt"/>
              </a:rPr>
              <a:t> </a:t>
            </a:r>
            <a:r>
              <a:rPr lang="fr-FR" altLang="fr-FR" sz="1100" dirty="0" err="1">
                <a:solidFill>
                  <a:schemeClr val="tx1"/>
                </a:solidFill>
                <a:latin typeface="+mn-lt"/>
              </a:rPr>
              <a:t>several</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 to </a:t>
            </a:r>
            <a:r>
              <a:rPr lang="fr-FR" altLang="fr-FR" sz="1100" dirty="0" err="1">
                <a:solidFill>
                  <a:schemeClr val="tx1"/>
                </a:solidFill>
                <a:latin typeface="+mn-lt"/>
              </a:rPr>
              <a:t>improve</a:t>
            </a:r>
            <a:r>
              <a:rPr lang="fr-FR" altLang="fr-FR" sz="1100" dirty="0">
                <a:solidFill>
                  <a:schemeClr val="tx1"/>
                </a:solidFill>
                <a:latin typeface="+mn-lt"/>
              </a:rPr>
              <a:t> </a:t>
            </a:r>
            <a:r>
              <a:rPr lang="fr-FR" altLang="fr-FR" sz="1100" dirty="0" err="1">
                <a:solidFill>
                  <a:schemeClr val="tx1"/>
                </a:solidFill>
                <a:latin typeface="+mn-lt"/>
              </a:rPr>
              <a:t>accuracy</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Reduces</a:t>
            </a:r>
            <a:r>
              <a:rPr lang="fr-FR" altLang="fr-FR" sz="1100" dirty="0">
                <a:solidFill>
                  <a:schemeClr val="tx1"/>
                </a:solidFill>
                <a:latin typeface="+mn-lt"/>
              </a:rPr>
              <a:t> </a:t>
            </a:r>
            <a:r>
              <a:rPr lang="fr-FR" altLang="fr-FR" sz="1100" dirty="0" err="1">
                <a:solidFill>
                  <a:schemeClr val="tx1"/>
                </a:solidFill>
                <a:latin typeface="+mn-lt"/>
              </a:rPr>
              <a:t>overfitting</a:t>
            </a:r>
            <a:r>
              <a:rPr lang="fr-FR" altLang="fr-FR" sz="1100" dirty="0">
                <a:solidFill>
                  <a:schemeClr val="tx1"/>
                </a:solidFill>
                <a:latin typeface="+mn-lt"/>
              </a:rPr>
              <a:t> </a:t>
            </a:r>
            <a:r>
              <a:rPr lang="fr-FR" altLang="fr-FR" sz="1100" dirty="0" err="1">
                <a:solidFill>
                  <a:schemeClr val="tx1"/>
                </a:solidFill>
                <a:latin typeface="+mn-lt"/>
              </a:rPr>
              <a:t>compared</a:t>
            </a:r>
            <a:r>
              <a:rPr lang="fr-FR" altLang="fr-FR" sz="1100" dirty="0">
                <a:solidFill>
                  <a:schemeClr val="tx1"/>
                </a:solidFill>
                <a:latin typeface="+mn-lt"/>
              </a:rPr>
              <a:t> to a single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tree</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Handles</a:t>
            </a:r>
            <a:r>
              <a:rPr lang="fr-FR" altLang="fr-FR" sz="1100" dirty="0">
                <a:solidFill>
                  <a:schemeClr val="tx1"/>
                </a:solidFill>
                <a:latin typeface="+mn-lt"/>
              </a:rPr>
              <a:t> </a:t>
            </a:r>
            <a:r>
              <a:rPr lang="fr-FR" altLang="fr-FR" sz="1100" dirty="0" err="1">
                <a:solidFill>
                  <a:schemeClr val="tx1"/>
                </a:solidFill>
                <a:latin typeface="+mn-lt"/>
              </a:rPr>
              <a:t>both</a:t>
            </a:r>
            <a:r>
              <a:rPr lang="fr-FR" altLang="fr-FR" sz="1100" dirty="0">
                <a:solidFill>
                  <a:schemeClr val="tx1"/>
                </a:solidFill>
                <a:latin typeface="+mn-lt"/>
              </a:rPr>
              <a:t> </a:t>
            </a:r>
            <a:r>
              <a:rPr lang="fr-FR" altLang="fr-FR" sz="1100" dirty="0" err="1">
                <a:solidFill>
                  <a:schemeClr val="tx1"/>
                </a:solidFill>
                <a:latin typeface="+mn-lt"/>
              </a:rPr>
              <a:t>regression</a:t>
            </a:r>
            <a:r>
              <a:rPr lang="fr-FR" altLang="fr-FR" sz="1100" dirty="0">
                <a:solidFill>
                  <a:schemeClr val="tx1"/>
                </a:solidFill>
                <a:latin typeface="+mn-lt"/>
              </a:rPr>
              <a:t> and classification </a:t>
            </a:r>
            <a:r>
              <a:rPr lang="fr-FR" altLang="fr-FR" sz="1100" dirty="0" err="1">
                <a:solidFill>
                  <a:schemeClr val="tx1"/>
                </a:solidFill>
                <a:latin typeface="+mn-lt"/>
              </a:rPr>
              <a:t>tasks</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Robust</a:t>
            </a:r>
            <a:r>
              <a:rPr lang="fr-FR" altLang="fr-FR" sz="1100" dirty="0">
                <a:solidFill>
                  <a:schemeClr val="tx1"/>
                </a:solidFill>
                <a:latin typeface="+mn-lt"/>
              </a:rPr>
              <a:t> </a:t>
            </a:r>
            <a:r>
              <a:rPr lang="fr-FR" altLang="fr-FR" sz="1100" dirty="0" err="1">
                <a:solidFill>
                  <a:schemeClr val="tx1"/>
                </a:solidFill>
                <a:latin typeface="+mn-lt"/>
              </a:rPr>
              <a:t>against</a:t>
            </a:r>
            <a:r>
              <a:rPr lang="fr-FR" altLang="fr-FR" sz="1100" dirty="0">
                <a:solidFill>
                  <a:schemeClr val="tx1"/>
                </a:solidFill>
                <a:latin typeface="+mn-lt"/>
              </a:rPr>
              <a:t> noise and capable of handling large </a:t>
            </a:r>
            <a:r>
              <a:rPr lang="fr-FR" altLang="fr-FR" sz="1100" dirty="0" err="1">
                <a:solidFill>
                  <a:schemeClr val="tx1"/>
                </a:solidFill>
                <a:latin typeface="+mn-lt"/>
              </a:rPr>
              <a:t>datasets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p:txBody>
      </p:sp>
      <p:sp>
        <p:nvSpPr>
          <p:cNvPr id="62" name="Rectangle 1">
            <a:extLst>
              <a:ext uri="{FF2B5EF4-FFF2-40B4-BE49-F238E27FC236}">
                <a16:creationId xmlns:a16="http://schemas.microsoft.com/office/drawing/2014/main" id="{8F97DA77-7CD1-4B7C-8A9E-2BB2830CB9CF}"/>
              </a:ext>
            </a:extLst>
          </p:cNvPr>
          <p:cNvSpPr>
            <a:spLocks noChangeArrowheads="1"/>
          </p:cNvSpPr>
          <p:nvPr/>
        </p:nvSpPr>
        <p:spPr bwMode="auto">
          <a:xfrm>
            <a:off x="7816631" y="4241524"/>
            <a:ext cx="3360183"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Gradient </a:t>
            </a:r>
            <a:r>
              <a:rPr lang="fr-FR" altLang="fr-FR" sz="1100" dirty="0" err="1">
                <a:solidFill>
                  <a:schemeClr val="tx1"/>
                </a:solidFill>
                <a:latin typeface="+mn-lt"/>
              </a:rPr>
              <a:t>boosting</a:t>
            </a:r>
            <a:r>
              <a:rPr lang="fr-FR" altLang="fr-FR" sz="1100" dirty="0">
                <a:solidFill>
                  <a:schemeClr val="tx1"/>
                </a:solidFill>
                <a:latin typeface="+mn-lt"/>
              </a:rPr>
              <a:t> </a:t>
            </a:r>
            <a:r>
              <a:rPr lang="fr-FR" altLang="fr-FR" sz="1100" dirty="0" err="1">
                <a:solidFill>
                  <a:schemeClr val="tx1"/>
                </a:solidFill>
                <a:latin typeface="+mn-lt"/>
              </a:rPr>
              <a:t>with</a:t>
            </a:r>
            <a:r>
              <a:rPr lang="fr-FR" altLang="fr-FR" sz="1100" dirty="0">
                <a:solidFill>
                  <a:schemeClr val="tx1"/>
                </a:solidFill>
                <a:latin typeface="+mn-lt"/>
              </a:rPr>
              <a:t> </a:t>
            </a:r>
            <a:r>
              <a:rPr lang="fr-FR" altLang="fr-FR" sz="1100" dirty="0" err="1">
                <a:solidFill>
                  <a:schemeClr val="tx1"/>
                </a:solidFill>
                <a:latin typeface="+mn-lt"/>
              </a:rPr>
              <a:t>regularization</a:t>
            </a:r>
            <a:r>
              <a:rPr lang="fr-FR" altLang="fr-FR" sz="1100" dirty="0">
                <a:solidFill>
                  <a:schemeClr val="tx1"/>
                </a:solidFill>
                <a:latin typeface="+mn-lt"/>
              </a:rPr>
              <a:t> techniques.</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Combines the </a:t>
            </a:r>
            <a:r>
              <a:rPr lang="fr-FR" altLang="fr-FR" sz="1100" dirty="0" err="1">
                <a:solidFill>
                  <a:schemeClr val="tx1"/>
                </a:solidFill>
                <a:latin typeface="+mn-lt"/>
              </a:rPr>
              <a:t>predictions</a:t>
            </a:r>
            <a:r>
              <a:rPr lang="fr-FR" altLang="fr-FR" sz="1100" dirty="0">
                <a:solidFill>
                  <a:schemeClr val="tx1"/>
                </a:solidFill>
                <a:latin typeface="+mn-lt"/>
              </a:rPr>
              <a:t> of multiple </a:t>
            </a:r>
            <a:r>
              <a:rPr lang="fr-FR" altLang="fr-FR" sz="1100" dirty="0" err="1">
                <a:solidFill>
                  <a:schemeClr val="tx1"/>
                </a:solidFill>
                <a:latin typeface="+mn-lt"/>
              </a:rPr>
              <a:t>weak</a:t>
            </a:r>
            <a:r>
              <a:rPr lang="fr-FR" altLang="fr-FR" sz="1100" dirty="0">
                <a:solidFill>
                  <a:schemeClr val="tx1"/>
                </a:solidFill>
                <a:latin typeface="+mn-lt"/>
              </a:rPr>
              <a:t> </a:t>
            </a:r>
            <a:r>
              <a:rPr lang="fr-FR" altLang="fr-FR" sz="1100" dirty="0" err="1">
                <a:solidFill>
                  <a:schemeClr val="tx1"/>
                </a:solidFill>
                <a:latin typeface="+mn-lt"/>
              </a:rPr>
              <a:t>learners</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 to </a:t>
            </a:r>
            <a:r>
              <a:rPr lang="fr-FR" altLang="fr-FR" sz="1100" dirty="0" err="1">
                <a:solidFill>
                  <a:schemeClr val="tx1"/>
                </a:solidFill>
                <a:latin typeface="+mn-lt"/>
              </a:rPr>
              <a:t>form</a:t>
            </a:r>
            <a:r>
              <a:rPr lang="fr-FR" altLang="fr-FR" sz="1100" dirty="0">
                <a:solidFill>
                  <a:schemeClr val="tx1"/>
                </a:solidFill>
                <a:latin typeface="+mn-lt"/>
              </a:rPr>
              <a:t> a </a:t>
            </a:r>
            <a:r>
              <a:rPr lang="fr-FR" altLang="fr-FR" sz="1100" dirty="0" err="1">
                <a:solidFill>
                  <a:schemeClr val="tx1"/>
                </a:solidFill>
                <a:latin typeface="+mn-lt"/>
              </a:rPr>
              <a:t>strong</a:t>
            </a:r>
            <a:r>
              <a:rPr lang="fr-FR" altLang="fr-FR" sz="1100" dirty="0">
                <a:solidFill>
                  <a:schemeClr val="tx1"/>
                </a:solidFill>
                <a:latin typeface="+mn-lt"/>
              </a:rPr>
              <a:t> </a:t>
            </a:r>
            <a:r>
              <a:rPr lang="fr-FR" altLang="fr-FR" sz="1100" dirty="0" err="1">
                <a:solidFill>
                  <a:schemeClr val="tx1"/>
                </a:solidFill>
                <a:latin typeface="+mn-lt"/>
              </a:rPr>
              <a:t>learner</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Uses a gradient </a:t>
            </a:r>
            <a:r>
              <a:rPr lang="fr-FR" altLang="fr-FR" sz="1100" dirty="0" err="1">
                <a:solidFill>
                  <a:schemeClr val="tx1"/>
                </a:solidFill>
                <a:latin typeface="+mn-lt"/>
              </a:rPr>
              <a:t>descent</a:t>
            </a:r>
            <a:r>
              <a:rPr lang="fr-FR" altLang="fr-FR" sz="1100" dirty="0">
                <a:solidFill>
                  <a:schemeClr val="tx1"/>
                </a:solidFill>
                <a:latin typeface="+mn-lt"/>
              </a:rPr>
              <a:t> </a:t>
            </a:r>
            <a:r>
              <a:rPr lang="fr-FR" altLang="fr-FR" sz="1100" dirty="0" err="1">
                <a:solidFill>
                  <a:schemeClr val="tx1"/>
                </a:solidFill>
                <a:latin typeface="+mn-lt"/>
              </a:rPr>
              <a:t>algorithm</a:t>
            </a:r>
            <a:r>
              <a:rPr lang="fr-FR" altLang="fr-FR" sz="1100" dirty="0">
                <a:solidFill>
                  <a:schemeClr val="tx1"/>
                </a:solidFill>
                <a:latin typeface="+mn-lt"/>
              </a:rPr>
              <a:t> to </a:t>
            </a:r>
            <a:r>
              <a:rPr lang="fr-FR" altLang="fr-FR" sz="1100" dirty="0" err="1">
                <a:solidFill>
                  <a:schemeClr val="tx1"/>
                </a:solidFill>
                <a:latin typeface="+mn-lt"/>
              </a:rPr>
              <a:t>minimize</a:t>
            </a:r>
            <a:r>
              <a:rPr lang="fr-FR" altLang="fr-FR" sz="1100" dirty="0">
                <a:solidFill>
                  <a:schemeClr val="tx1"/>
                </a:solidFill>
                <a:latin typeface="+mn-lt"/>
              </a:rPr>
              <a:t> </a:t>
            </a:r>
            <a:r>
              <a:rPr lang="fr-FR" altLang="fr-FR" sz="1100" dirty="0" err="1">
                <a:solidFill>
                  <a:schemeClr val="tx1"/>
                </a:solidFill>
                <a:latin typeface="+mn-lt"/>
              </a:rPr>
              <a:t>errors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Regularization</a:t>
            </a:r>
            <a:r>
              <a:rPr lang="fr-FR" altLang="fr-FR" sz="1100" dirty="0">
                <a:solidFill>
                  <a:schemeClr val="tx1"/>
                </a:solidFill>
                <a:latin typeface="+mn-lt"/>
              </a:rPr>
              <a:t> </a:t>
            </a:r>
            <a:r>
              <a:rPr lang="fr-FR" altLang="fr-FR" sz="1100" dirty="0" err="1">
                <a:solidFill>
                  <a:schemeClr val="tx1"/>
                </a:solidFill>
                <a:latin typeface="+mn-lt"/>
              </a:rPr>
              <a:t>helps</a:t>
            </a:r>
            <a:r>
              <a:rPr lang="fr-FR" altLang="fr-FR" sz="1100" dirty="0">
                <a:solidFill>
                  <a:schemeClr val="tx1"/>
                </a:solidFill>
                <a:latin typeface="+mn-lt"/>
              </a:rPr>
              <a:t> </a:t>
            </a:r>
            <a:r>
              <a:rPr lang="fr-FR" altLang="fr-FR" sz="1100" dirty="0" err="1">
                <a:solidFill>
                  <a:schemeClr val="tx1"/>
                </a:solidFill>
                <a:latin typeface="+mn-lt"/>
              </a:rPr>
              <a:t>prevent</a:t>
            </a:r>
            <a:r>
              <a:rPr lang="fr-FR" altLang="fr-FR" sz="1100" dirty="0">
                <a:solidFill>
                  <a:schemeClr val="tx1"/>
                </a:solidFill>
                <a:latin typeface="+mn-lt"/>
              </a:rPr>
              <a:t> </a:t>
            </a:r>
            <a:r>
              <a:rPr lang="fr-FR" altLang="fr-FR" sz="1100" dirty="0" err="1">
                <a:solidFill>
                  <a:schemeClr val="tx1"/>
                </a:solidFill>
                <a:latin typeface="+mn-lt"/>
              </a:rPr>
              <a:t>overfitting</a:t>
            </a:r>
            <a:r>
              <a:rPr lang="fr-FR" altLang="fr-FR" sz="1100" dirty="0">
                <a:solidFill>
                  <a:schemeClr val="tx1"/>
                </a:solidFill>
                <a:latin typeface="+mn-lt"/>
              </a:rPr>
              <a:t> and </a:t>
            </a:r>
            <a:r>
              <a:rPr lang="fr-FR" altLang="fr-FR" sz="1100" dirty="0" err="1">
                <a:solidFill>
                  <a:schemeClr val="tx1"/>
                </a:solidFill>
                <a:latin typeface="+mn-lt"/>
              </a:rPr>
              <a:t>improves</a:t>
            </a:r>
            <a:r>
              <a:rPr lang="fr-FR" altLang="fr-FR" sz="1100" dirty="0">
                <a:solidFill>
                  <a:schemeClr val="tx1"/>
                </a:solidFill>
                <a:latin typeface="+mn-lt"/>
              </a:rPr>
              <a:t> </a:t>
            </a:r>
            <a:r>
              <a:rPr lang="fr-FR" altLang="fr-FR" sz="1100" dirty="0" err="1">
                <a:solidFill>
                  <a:schemeClr val="tx1"/>
                </a:solidFill>
                <a:latin typeface="+mn-lt"/>
              </a:rPr>
              <a:t>generalization</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Highly</a:t>
            </a:r>
            <a:r>
              <a:rPr lang="fr-FR" altLang="fr-FR" sz="1100" dirty="0">
                <a:solidFill>
                  <a:schemeClr val="tx1"/>
                </a:solidFill>
                <a:latin typeface="+mn-lt"/>
              </a:rPr>
              <a:t> efficient and scalable, </a:t>
            </a:r>
            <a:r>
              <a:rPr lang="fr-FR" altLang="fr-FR" sz="1100" dirty="0" err="1">
                <a:solidFill>
                  <a:schemeClr val="tx1"/>
                </a:solidFill>
                <a:latin typeface="+mn-lt"/>
              </a:rPr>
              <a:t>suitable</a:t>
            </a:r>
            <a:r>
              <a:rPr lang="fr-FR" altLang="fr-FR" sz="1100" dirty="0">
                <a:solidFill>
                  <a:schemeClr val="tx1"/>
                </a:solidFill>
                <a:latin typeface="+mn-lt"/>
              </a:rPr>
              <a:t> for large </a:t>
            </a:r>
            <a:r>
              <a:rPr lang="fr-FR" altLang="fr-FR" sz="1100" dirty="0" err="1">
                <a:solidFill>
                  <a:schemeClr val="tx1"/>
                </a:solidFill>
                <a:latin typeface="+mn-lt"/>
              </a:rPr>
              <a:t>datasets</a:t>
            </a:r>
            <a:r>
              <a:rPr lang="fr-FR" altLang="fr-FR" sz="1100" dirty="0">
                <a:solidFill>
                  <a:schemeClr val="tx1"/>
                </a:solidFill>
                <a:latin typeface="+mn-lt"/>
              </a:rPr>
              <a:t>. </a:t>
            </a:r>
          </a:p>
        </p:txBody>
      </p:sp>
      <p:grpSp>
        <p:nvGrpSpPr>
          <p:cNvPr id="64" name="Groupe 63">
            <a:extLst>
              <a:ext uri="{FF2B5EF4-FFF2-40B4-BE49-F238E27FC236}">
                <a16:creationId xmlns:a16="http://schemas.microsoft.com/office/drawing/2014/main" id="{E3239999-C415-43E1-9EF5-FEF77BC13693}"/>
              </a:ext>
            </a:extLst>
          </p:cNvPr>
          <p:cNvGrpSpPr/>
          <p:nvPr/>
        </p:nvGrpSpPr>
        <p:grpSpPr>
          <a:xfrm>
            <a:off x="4087007" y="417659"/>
            <a:ext cx="553922" cy="289560"/>
            <a:chOff x="1167597" y="1556109"/>
            <a:chExt cx="553922" cy="289560"/>
          </a:xfrm>
        </p:grpSpPr>
        <p:sp>
          <p:nvSpPr>
            <p:cNvPr id="65" name="Rectangle : coins arrondis 64">
              <a:extLst>
                <a:ext uri="{FF2B5EF4-FFF2-40B4-BE49-F238E27FC236}">
                  <a16:creationId xmlns:a16="http://schemas.microsoft.com/office/drawing/2014/main" id="{0B9FAC71-AD25-4A6E-ADBB-793481207DE5}"/>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66" name="Ellipse 65">
              <a:extLst>
                <a:ext uri="{FF2B5EF4-FFF2-40B4-BE49-F238E27FC236}">
                  <a16:creationId xmlns:a16="http://schemas.microsoft.com/office/drawing/2014/main" id="{0EADF679-EA45-49A8-8650-8AE1EDBDD909}"/>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Tree>
    <p:extLst>
      <p:ext uri="{BB962C8B-B14F-4D97-AF65-F5344CB8AC3E}">
        <p14:creationId xmlns:p14="http://schemas.microsoft.com/office/powerpoint/2010/main" val="91177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429"/>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F1C9E169-F131-4AA9-ABBA-B941DC8E0774}"/>
              </a:ext>
            </a:extLst>
          </p:cNvPr>
          <p:cNvSpPr/>
          <p:nvPr/>
        </p:nvSpPr>
        <p:spPr>
          <a:xfrm>
            <a:off x="334427" y="1544524"/>
            <a:ext cx="10384373" cy="5161075"/>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5" name="Slide Number Placeholder 14">
            <a:extLst>
              <a:ext uri="{FF2B5EF4-FFF2-40B4-BE49-F238E27FC236}">
                <a16:creationId xmlns:a16="http://schemas.microsoft.com/office/drawing/2014/main" id="{D6848D98-7BEC-D890-1C80-F6948FB9D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3" name="Rectangle 12">
            <a:extLst>
              <a:ext uri="{FF2B5EF4-FFF2-40B4-BE49-F238E27FC236}">
                <a16:creationId xmlns:a16="http://schemas.microsoft.com/office/drawing/2014/main" id="{5E5E2BE0-C7D8-46E5-8821-E9B4FC98C285}"/>
              </a:ext>
            </a:extLst>
          </p:cNvPr>
          <p:cNvSpPr/>
          <p:nvPr/>
        </p:nvSpPr>
        <p:spPr>
          <a:xfrm>
            <a:off x="349674" y="613560"/>
            <a:ext cx="6794240" cy="646331"/>
          </a:xfrm>
          <a:prstGeom prst="rect">
            <a:avLst/>
          </a:prstGeom>
        </p:spPr>
        <p:txBody>
          <a:bodyPr wrap="square">
            <a:spAutoFit/>
          </a:bodyPr>
          <a:lstStyle/>
          <a:p>
            <a:pPr lvl="0"/>
            <a:r>
              <a:rPr lang="en-US" sz="3600" b="1" dirty="0">
                <a:solidFill>
                  <a:schemeClr val="bg1"/>
                </a:solidFill>
                <a:latin typeface="+mn-lt"/>
                <a:ea typeface="Geist Medium" pitchFamily="2" charset="0"/>
                <a:cs typeface="Geist Medium" pitchFamily="2" charset="0"/>
                <a:sym typeface="Inter"/>
              </a:rPr>
              <a:t>Conclusion</a:t>
            </a:r>
            <a:endParaRPr lang="en-US" sz="3600" dirty="0">
              <a:solidFill>
                <a:schemeClr val="bg1"/>
              </a:solidFill>
              <a:latin typeface="+mn-lt"/>
              <a:ea typeface="Geist Medium" pitchFamily="2" charset="0"/>
              <a:cs typeface="Geist Medium" pitchFamily="2" charset="0"/>
            </a:endParaRPr>
          </a:p>
        </p:txBody>
      </p:sp>
      <p:sp>
        <p:nvSpPr>
          <p:cNvPr id="28" name="Rectangle : coins arrondis 27">
            <a:extLst>
              <a:ext uri="{FF2B5EF4-FFF2-40B4-BE49-F238E27FC236}">
                <a16:creationId xmlns:a16="http://schemas.microsoft.com/office/drawing/2014/main" id="{65B2C7B6-108E-4BD4-9E64-52F7B13D068D}"/>
              </a:ext>
            </a:extLst>
          </p:cNvPr>
          <p:cNvSpPr/>
          <p:nvPr/>
        </p:nvSpPr>
        <p:spPr>
          <a:xfrm>
            <a:off x="529197" y="1718240"/>
            <a:ext cx="9945763" cy="476384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r>
              <a:rPr lang="en-US" dirty="0">
                <a:solidFill>
                  <a:schemeClr val="tx1"/>
                </a:solidFill>
              </a:rPr>
              <a:t>Throughout this project, I explored and optimized various machine learning models :</a:t>
            </a:r>
          </a:p>
          <a:p>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Linear Regression</a:t>
            </a:r>
            <a:r>
              <a:rPr lang="en-US" dirty="0">
                <a:solidFill>
                  <a:schemeClr val="tx1"/>
                </a:solidFill>
              </a:rPr>
              <a:t>: Assumes linear relationships but struggled with complex patterns.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Decision Tree Regression</a:t>
            </a:r>
            <a:r>
              <a:rPr lang="en-US" dirty="0">
                <a:solidFill>
                  <a:schemeClr val="tx1"/>
                </a:solidFill>
              </a:rPr>
              <a:t>: Captures non-linear relationships; tuning improved performance but prone to overfitting.</a:t>
            </a:r>
          </a:p>
          <a:p>
            <a:pPr marL="285750" indent="-285750">
              <a:buFont typeface="Arial" panose="020B0604020202020204" pitchFamily="34" charset="0"/>
              <a:buChar char="•"/>
            </a:pPr>
            <a:r>
              <a:rPr lang="en-US" b="1" dirty="0">
                <a:solidFill>
                  <a:schemeClr val="tx1"/>
                </a:solidFill>
              </a:rPr>
              <a:t>Random Forest Regression</a:t>
            </a:r>
            <a:r>
              <a:rPr lang="en-US" dirty="0">
                <a:solidFill>
                  <a:schemeClr val="tx1"/>
                </a:solidFill>
              </a:rPr>
              <a:t>: Combines multiple trees for stable, accurate predictions and reduced overfitting.</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err="1">
                <a:solidFill>
                  <a:schemeClr val="tx1"/>
                </a:solidFill>
              </a:rPr>
              <a:t>XGBoost</a:t>
            </a:r>
            <a:r>
              <a:rPr lang="en-US" b="1" dirty="0">
                <a:solidFill>
                  <a:schemeClr val="tx1"/>
                </a:solidFill>
              </a:rPr>
              <a:t> Regression</a:t>
            </a:r>
            <a:r>
              <a:rPr lang="en-US" dirty="0">
                <a:solidFill>
                  <a:schemeClr val="tx1"/>
                </a:solidFill>
              </a:rPr>
              <a:t>: Uses gradient boosting with regularization; highly efficient and achieved the best R-squared score.</a:t>
            </a:r>
          </a:p>
          <a:p>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Logistic Regression</a:t>
            </a:r>
            <a:r>
              <a:rPr lang="en-US" dirty="0">
                <a:solidFill>
                  <a:schemeClr val="tx1"/>
                </a:solidFill>
              </a:rPr>
              <a:t>: Predicts binary outcomes; served as a performance benchmark.</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Hyperparameter Tuning</a:t>
            </a:r>
            <a:r>
              <a:rPr lang="en-US" dirty="0">
                <a:solidFill>
                  <a:schemeClr val="tx1"/>
                </a:solidFill>
              </a:rPr>
              <a:t>: Using </a:t>
            </a:r>
            <a:r>
              <a:rPr lang="en-US" dirty="0" err="1">
                <a:solidFill>
                  <a:schemeClr val="tx1"/>
                </a:solidFill>
              </a:rPr>
              <a:t>GridSearchCV</a:t>
            </a:r>
            <a:r>
              <a:rPr lang="en-US" dirty="0">
                <a:solidFill>
                  <a:schemeClr val="tx1"/>
                </a:solidFill>
              </a:rPr>
              <a:t>, it systematically optimized model parameters, significantly enhancing accuracy and robustness.</a:t>
            </a:r>
          </a:p>
          <a:p>
            <a:endParaRPr lang="en-US" dirty="0">
              <a:solidFill>
                <a:schemeClr val="tx1"/>
              </a:solidFill>
            </a:endParaRPr>
          </a:p>
          <a:p>
            <a:r>
              <a:rPr lang="en-US" dirty="0">
                <a:solidFill>
                  <a:schemeClr val="tx1"/>
                </a:solidFill>
              </a:rPr>
              <a:t>In Summary, tree-based methods outperformed linear regression, with </a:t>
            </a:r>
            <a:r>
              <a:rPr lang="en-US" dirty="0" err="1">
                <a:solidFill>
                  <a:schemeClr val="tx1"/>
                </a:solidFill>
              </a:rPr>
              <a:t>XGBoost</a:t>
            </a:r>
            <a:r>
              <a:rPr lang="en-US" dirty="0">
                <a:solidFill>
                  <a:schemeClr val="tx1"/>
                </a:solidFill>
              </a:rPr>
              <a:t> providing the best results. Hyperparameter tuning was essential for achieving accurate and reliable predictions.</a:t>
            </a:r>
          </a:p>
        </p:txBody>
      </p:sp>
      <p:grpSp>
        <p:nvGrpSpPr>
          <p:cNvPr id="34" name="Groupe 33">
            <a:extLst>
              <a:ext uri="{FF2B5EF4-FFF2-40B4-BE49-F238E27FC236}">
                <a16:creationId xmlns:a16="http://schemas.microsoft.com/office/drawing/2014/main" id="{EFE25B0C-F116-4270-AB05-AC06E514B12C}"/>
              </a:ext>
            </a:extLst>
          </p:cNvPr>
          <p:cNvGrpSpPr/>
          <p:nvPr/>
        </p:nvGrpSpPr>
        <p:grpSpPr>
          <a:xfrm>
            <a:off x="10790977" y="1247221"/>
            <a:ext cx="618068" cy="612057"/>
            <a:chOff x="10799064" y="5113714"/>
            <a:chExt cx="618068" cy="612057"/>
          </a:xfrm>
        </p:grpSpPr>
        <p:sp>
          <p:nvSpPr>
            <p:cNvPr id="35" name="Ellipse 34">
              <a:extLst>
                <a:ext uri="{FF2B5EF4-FFF2-40B4-BE49-F238E27FC236}">
                  <a16:creationId xmlns:a16="http://schemas.microsoft.com/office/drawing/2014/main" id="{886963E8-7764-4D9F-B6AF-B2C678D16DC8}"/>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36" name="Image 35" descr="Une image contenant Graphique, symbole, Police, ligne&#10;&#10;Description générée automatiquement">
              <a:extLst>
                <a:ext uri="{FF2B5EF4-FFF2-40B4-BE49-F238E27FC236}">
                  <a16:creationId xmlns:a16="http://schemas.microsoft.com/office/drawing/2014/main" id="{E8BEBCC3-9049-475F-8F28-B280E55CFA64}"/>
                </a:ext>
              </a:extLst>
            </p:cNvPr>
            <p:cNvPicPr>
              <a:picLocks noChangeAspect="1"/>
            </p:cNvPicPr>
            <p:nvPr/>
          </p:nvPicPr>
          <p:blipFill>
            <a:blip r:embed="rId3"/>
            <a:stretch>
              <a:fillRect/>
            </a:stretch>
          </p:blipFill>
          <p:spPr>
            <a:xfrm>
              <a:off x="10949995" y="5268528"/>
              <a:ext cx="316205" cy="316205"/>
            </a:xfrm>
            <a:prstGeom prst="rect">
              <a:avLst/>
            </a:prstGeom>
          </p:spPr>
        </p:pic>
      </p:grpSp>
      <p:pic>
        <p:nvPicPr>
          <p:cNvPr id="16" name="Image 15">
            <a:extLst>
              <a:ext uri="{FF2B5EF4-FFF2-40B4-BE49-F238E27FC236}">
                <a16:creationId xmlns:a16="http://schemas.microsoft.com/office/drawing/2014/main" id="{439E4ED1-F604-448D-8ADD-C54FA21B4391}"/>
              </a:ext>
            </a:extLst>
          </p:cNvPr>
          <p:cNvPicPr>
            <a:picLocks noChangeAspect="1"/>
          </p:cNvPicPr>
          <p:nvPr/>
        </p:nvPicPr>
        <p:blipFill>
          <a:blip r:embed="rId4"/>
          <a:stretch>
            <a:fillRect/>
          </a:stretch>
        </p:blipFill>
        <p:spPr>
          <a:xfrm>
            <a:off x="10332151" y="-266494"/>
            <a:ext cx="1859849" cy="1811018"/>
          </a:xfrm>
          <a:prstGeom prst="rect">
            <a:avLst/>
          </a:prstGeom>
        </p:spPr>
      </p:pic>
    </p:spTree>
    <p:extLst>
      <p:ext uri="{BB962C8B-B14F-4D97-AF65-F5344CB8AC3E}">
        <p14:creationId xmlns:p14="http://schemas.microsoft.com/office/powerpoint/2010/main" val="40231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429"/>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70FB89BC-2D0B-4D99-8EBD-CE6A4C4C013F}"/>
              </a:ext>
            </a:extLst>
          </p:cNvPr>
          <p:cNvSpPr/>
          <p:nvPr/>
        </p:nvSpPr>
        <p:spPr>
          <a:xfrm>
            <a:off x="334427" y="1544524"/>
            <a:ext cx="10384373" cy="5161075"/>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5" name="Slide Number Placeholder 14">
            <a:extLst>
              <a:ext uri="{FF2B5EF4-FFF2-40B4-BE49-F238E27FC236}">
                <a16:creationId xmlns:a16="http://schemas.microsoft.com/office/drawing/2014/main" id="{D6848D98-7BEC-D890-1C80-F6948FB9D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13" name="Rectangle 12">
            <a:extLst>
              <a:ext uri="{FF2B5EF4-FFF2-40B4-BE49-F238E27FC236}">
                <a16:creationId xmlns:a16="http://schemas.microsoft.com/office/drawing/2014/main" id="{5E5E2BE0-C7D8-46E5-8821-E9B4FC98C285}"/>
              </a:ext>
            </a:extLst>
          </p:cNvPr>
          <p:cNvSpPr/>
          <p:nvPr/>
        </p:nvSpPr>
        <p:spPr>
          <a:xfrm>
            <a:off x="349674" y="613560"/>
            <a:ext cx="6794240" cy="646331"/>
          </a:xfrm>
          <a:prstGeom prst="rect">
            <a:avLst/>
          </a:prstGeom>
        </p:spPr>
        <p:txBody>
          <a:bodyPr wrap="square">
            <a:spAutoFit/>
          </a:bodyPr>
          <a:lstStyle/>
          <a:p>
            <a:pPr lvl="0"/>
            <a:r>
              <a:rPr lang="en-US" sz="3600" b="1" dirty="0">
                <a:solidFill>
                  <a:schemeClr val="bg1"/>
                </a:solidFill>
                <a:latin typeface="+mn-lt"/>
                <a:ea typeface="Geist Medium" pitchFamily="2" charset="0"/>
                <a:cs typeface="Geist Medium" pitchFamily="2" charset="0"/>
                <a:sym typeface="Inter"/>
              </a:rPr>
              <a:t>Conclusion - </a:t>
            </a:r>
            <a:r>
              <a:rPr lang="en-US" sz="3600" b="1" dirty="0" err="1">
                <a:solidFill>
                  <a:schemeClr val="bg1"/>
                </a:solidFill>
                <a:latin typeface="+mn-lt"/>
                <a:ea typeface="Geist Medium" pitchFamily="2" charset="0"/>
                <a:cs typeface="Geist Medium" pitchFamily="2" charset="0"/>
                <a:sym typeface="Inter"/>
              </a:rPr>
              <a:t>cont</a:t>
            </a:r>
            <a:endParaRPr lang="en-US" sz="3600" dirty="0">
              <a:solidFill>
                <a:schemeClr val="bg1"/>
              </a:solidFill>
              <a:latin typeface="+mn-lt"/>
              <a:ea typeface="Geist Medium" pitchFamily="2" charset="0"/>
              <a:cs typeface="Geist Medium" pitchFamily="2" charset="0"/>
            </a:endParaRPr>
          </a:p>
        </p:txBody>
      </p:sp>
      <p:sp>
        <p:nvSpPr>
          <p:cNvPr id="28" name="Rectangle : coins arrondis 27">
            <a:extLst>
              <a:ext uri="{FF2B5EF4-FFF2-40B4-BE49-F238E27FC236}">
                <a16:creationId xmlns:a16="http://schemas.microsoft.com/office/drawing/2014/main" id="{65B2C7B6-108E-4BD4-9E64-52F7B13D068D}"/>
              </a:ext>
            </a:extLst>
          </p:cNvPr>
          <p:cNvSpPr/>
          <p:nvPr/>
        </p:nvSpPr>
        <p:spPr>
          <a:xfrm>
            <a:off x="454191" y="1979768"/>
            <a:ext cx="10144844" cy="119592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r>
              <a:rPr lang="en-US" sz="1600" dirty="0">
                <a:solidFill>
                  <a:schemeClr val="tx1"/>
                </a:solidFill>
              </a:rPr>
              <a:t>Accurate salary predictions are crucial for ensuring fair compensation, boosting employee satisfaction, and aiding budget planning. They help organizations allocate resources effectively, make informed hiring decisions, and stay competitive in the market by benchmarking salaries against industry standards.</a:t>
            </a:r>
          </a:p>
          <a:p>
            <a:endParaRPr lang="en-US" sz="1600" dirty="0">
              <a:solidFill>
                <a:schemeClr val="tx1"/>
              </a:solidFill>
            </a:endParaRPr>
          </a:p>
          <a:p>
            <a:endParaRPr lang="en-US" sz="1600" dirty="0">
              <a:solidFill>
                <a:schemeClr val="tx1"/>
              </a:solidFill>
            </a:endParaRPr>
          </a:p>
        </p:txBody>
      </p:sp>
      <p:grpSp>
        <p:nvGrpSpPr>
          <p:cNvPr id="34" name="Groupe 33">
            <a:extLst>
              <a:ext uri="{FF2B5EF4-FFF2-40B4-BE49-F238E27FC236}">
                <a16:creationId xmlns:a16="http://schemas.microsoft.com/office/drawing/2014/main" id="{EFE25B0C-F116-4270-AB05-AC06E514B12C}"/>
              </a:ext>
            </a:extLst>
          </p:cNvPr>
          <p:cNvGrpSpPr/>
          <p:nvPr/>
        </p:nvGrpSpPr>
        <p:grpSpPr>
          <a:xfrm>
            <a:off x="10790977" y="1247221"/>
            <a:ext cx="618068" cy="612057"/>
            <a:chOff x="10799064" y="5113714"/>
            <a:chExt cx="618068" cy="612057"/>
          </a:xfrm>
        </p:grpSpPr>
        <p:sp>
          <p:nvSpPr>
            <p:cNvPr id="35" name="Ellipse 34">
              <a:extLst>
                <a:ext uri="{FF2B5EF4-FFF2-40B4-BE49-F238E27FC236}">
                  <a16:creationId xmlns:a16="http://schemas.microsoft.com/office/drawing/2014/main" id="{886963E8-7764-4D9F-B6AF-B2C678D16DC8}"/>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36" name="Image 35" descr="Une image contenant Graphique, symbole, Police, ligne&#10;&#10;Description générée automatiquement">
              <a:extLst>
                <a:ext uri="{FF2B5EF4-FFF2-40B4-BE49-F238E27FC236}">
                  <a16:creationId xmlns:a16="http://schemas.microsoft.com/office/drawing/2014/main" id="{E8BEBCC3-9049-475F-8F28-B280E55CFA64}"/>
                </a:ext>
              </a:extLst>
            </p:cNvPr>
            <p:cNvPicPr>
              <a:picLocks noChangeAspect="1"/>
            </p:cNvPicPr>
            <p:nvPr/>
          </p:nvPicPr>
          <p:blipFill>
            <a:blip r:embed="rId3"/>
            <a:stretch>
              <a:fillRect/>
            </a:stretch>
          </p:blipFill>
          <p:spPr>
            <a:xfrm>
              <a:off x="10949995" y="5268528"/>
              <a:ext cx="316205" cy="316205"/>
            </a:xfrm>
            <a:prstGeom prst="rect">
              <a:avLst/>
            </a:prstGeom>
          </p:spPr>
        </p:pic>
      </p:grpSp>
      <p:pic>
        <p:nvPicPr>
          <p:cNvPr id="16" name="Image 15">
            <a:extLst>
              <a:ext uri="{FF2B5EF4-FFF2-40B4-BE49-F238E27FC236}">
                <a16:creationId xmlns:a16="http://schemas.microsoft.com/office/drawing/2014/main" id="{439E4ED1-F604-448D-8ADD-C54FA21B4391}"/>
              </a:ext>
            </a:extLst>
          </p:cNvPr>
          <p:cNvPicPr>
            <a:picLocks noChangeAspect="1"/>
          </p:cNvPicPr>
          <p:nvPr/>
        </p:nvPicPr>
        <p:blipFill>
          <a:blip r:embed="rId4"/>
          <a:stretch>
            <a:fillRect/>
          </a:stretch>
        </p:blipFill>
        <p:spPr>
          <a:xfrm>
            <a:off x="10332151" y="-266494"/>
            <a:ext cx="1859849" cy="1811018"/>
          </a:xfrm>
          <a:prstGeom prst="rect">
            <a:avLst/>
          </a:prstGeom>
        </p:spPr>
      </p:pic>
      <p:pic>
        <p:nvPicPr>
          <p:cNvPr id="5" name="Image 4">
            <a:extLst>
              <a:ext uri="{FF2B5EF4-FFF2-40B4-BE49-F238E27FC236}">
                <a16:creationId xmlns:a16="http://schemas.microsoft.com/office/drawing/2014/main" id="{B080F269-CBD8-4BB6-BB0A-E0F11AF5EB59}"/>
              </a:ext>
            </a:extLst>
          </p:cNvPr>
          <p:cNvPicPr>
            <a:picLocks noChangeAspect="1"/>
          </p:cNvPicPr>
          <p:nvPr/>
        </p:nvPicPr>
        <p:blipFill>
          <a:blip r:embed="rId5"/>
          <a:stretch>
            <a:fillRect/>
          </a:stretch>
        </p:blipFill>
        <p:spPr>
          <a:xfrm>
            <a:off x="2255093" y="3339140"/>
            <a:ext cx="6208187" cy="31040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4403778"/>
      </p:ext>
    </p:extLst>
  </p:cSld>
  <p:clrMapOvr>
    <a:masterClrMapping/>
  </p:clrMapOvr>
</p:sld>
</file>

<file path=ppt/theme/theme1.xml><?xml version="1.0" encoding="utf-8"?>
<a:theme xmlns:a="http://schemas.openxmlformats.org/drawingml/2006/main" name="Office Theme">
  <a:themeElements>
    <a:clrScheme name="Carbon Insights palette">
      <a:dk1>
        <a:srgbClr val="000000"/>
      </a:dk1>
      <a:lt1>
        <a:srgbClr val="FFFFFF"/>
      </a:lt1>
      <a:dk2>
        <a:srgbClr val="21BA72"/>
      </a:dk2>
      <a:lt2>
        <a:srgbClr val="00B0F0"/>
      </a:lt2>
      <a:accent1>
        <a:srgbClr val="74F143"/>
      </a:accent1>
      <a:accent2>
        <a:srgbClr val="21BA72"/>
      </a:accent2>
      <a:accent3>
        <a:srgbClr val="FAED00"/>
      </a:accent3>
      <a:accent4>
        <a:srgbClr val="00B0F0"/>
      </a:accent4>
      <a:accent5>
        <a:srgbClr val="5B9BD5"/>
      </a:accent5>
      <a:accent6>
        <a:srgbClr val="92D050"/>
      </a:accent6>
      <a:hlink>
        <a:srgbClr val="21BA72"/>
      </a:hlink>
      <a:folHlink>
        <a:srgbClr val="00B0F0"/>
      </a:folHlink>
    </a:clrScheme>
    <a:fontScheme name="Personnalisé 1">
      <a:majorFont>
        <a:latin typeface="Poppins Black"/>
        <a:ea typeface=""/>
        <a:cs typeface=""/>
      </a:majorFont>
      <a:minorFont>
        <a:latin typeface="Poppi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881</Words>
  <Application>Microsoft Office PowerPoint</Application>
  <PresentationFormat>Grand écran</PresentationFormat>
  <Paragraphs>112</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Poppins</vt:lpstr>
      <vt:lpstr>Calibri</vt:lpstr>
      <vt:lpstr>Inter</vt:lpstr>
      <vt:lpstr>Arial</vt:lpstr>
      <vt:lpstr>Poppins Black</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Kermer</dc:creator>
  <cp:lastModifiedBy>ASUS</cp:lastModifiedBy>
  <cp:revision>63</cp:revision>
  <dcterms:modified xsi:type="dcterms:W3CDTF">2024-06-12T18:58:37Z</dcterms:modified>
</cp:coreProperties>
</file>